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97" r:id="rId1"/>
  </p:sldMasterIdLst>
  <p:notesMasterIdLst>
    <p:notesMasterId r:id="rId86"/>
  </p:notesMasterIdLst>
  <p:sldIdLst>
    <p:sldId id="340" r:id="rId2"/>
    <p:sldId id="256" r:id="rId3"/>
    <p:sldId id="257" r:id="rId4"/>
    <p:sldId id="258" r:id="rId5"/>
    <p:sldId id="259" r:id="rId6"/>
    <p:sldId id="260" r:id="rId7"/>
    <p:sldId id="262" r:id="rId8"/>
    <p:sldId id="261" r:id="rId9"/>
    <p:sldId id="263" r:id="rId10"/>
    <p:sldId id="264" r:id="rId11"/>
    <p:sldId id="265" r:id="rId12"/>
    <p:sldId id="338"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 id="293"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39" r:id="rId74"/>
    <p:sldId id="326" r:id="rId75"/>
    <p:sldId id="327" r:id="rId76"/>
    <p:sldId id="328" r:id="rId77"/>
    <p:sldId id="329" r:id="rId78"/>
    <p:sldId id="330" r:id="rId79"/>
    <p:sldId id="331" r:id="rId80"/>
    <p:sldId id="332" r:id="rId81"/>
    <p:sldId id="333" r:id="rId82"/>
    <p:sldId id="334" r:id="rId83"/>
    <p:sldId id="335" r:id="rId84"/>
    <p:sldId id="336"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808671-22E4-4D1B-B7CF-3FBAD5AD646A}">
  <a:tblStyle styleId="{08808671-22E4-4D1B-B7CF-3FBAD5AD646A}" styleName="Table_0"/>
  <a:tblStyle styleId="{7436D28D-2193-44C0-BEE4-42E3D4FDE171}" styleName="Table_1">
    <a:wholeTbl>
      <a:tcTxStyle b="off" i="off">
        <a:font>
          <a:latin typeface="Arial"/>
          <a:ea typeface="Arial"/>
          <a:cs typeface="Arial"/>
        </a:font>
        <a:schemeClr val="dk1"/>
      </a:tcTxStyle>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tcBdr>
      </a:tcStyle>
    </a:band1H>
    <a:band1V>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cBdr>
      </a:tcStyle>
    </a:band1V>
    <a:band2V>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med" len="med"/>
              <a:tailEnd type="none" w="med" len="med"/>
            </a:ln>
          </a:top>
        </a:tcBdr>
      </a:tcStyle>
    </a:lastRow>
    <a:firstRow>
      <a:tcTxStyle b="on" i="off">
        <a:font>
          <a:latin typeface="Arial"/>
          <a:ea typeface="Arial"/>
          <a:cs typeface="Arial"/>
        </a:font>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33" autoAdjust="0"/>
  </p:normalViewPr>
  <p:slideViewPr>
    <p:cSldViewPr snapToGrid="0">
      <p:cViewPr varScale="1">
        <p:scale>
          <a:sx n="130" d="100"/>
          <a:sy n="130" d="100"/>
        </p:scale>
        <p:origin x="10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extLst>
      <p:ext uri="{BB962C8B-B14F-4D97-AF65-F5344CB8AC3E}">
        <p14:creationId xmlns:p14="http://schemas.microsoft.com/office/powerpoint/2010/main" val="35666011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8560DBF-F109-8946-ADF0-EE66B221E988}" type="slidenum">
              <a:rPr lang="en-AU" smtClean="0"/>
              <a:pPr/>
              <a:t>0</a:t>
            </a:fld>
            <a:endParaRPr lang="en-AU" dirty="0"/>
          </a:p>
        </p:txBody>
      </p:sp>
    </p:spTree>
    <p:extLst>
      <p:ext uri="{BB962C8B-B14F-4D97-AF65-F5344CB8AC3E}">
        <p14:creationId xmlns:p14="http://schemas.microsoft.com/office/powerpoint/2010/main" val="76074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217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In particular, techniques like “taint” aren’t very good</a:t>
            </a:r>
          </a:p>
        </p:txBody>
      </p:sp>
    </p:spTree>
    <p:extLst>
      <p:ext uri="{BB962C8B-B14F-4D97-AF65-F5344CB8AC3E}">
        <p14:creationId xmlns:p14="http://schemas.microsoft.com/office/powerpoint/2010/main" val="50052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In particular, techniques like “taint” aren’t very good</a:t>
            </a:r>
          </a:p>
        </p:txBody>
      </p:sp>
    </p:spTree>
    <p:extLst>
      <p:ext uri="{BB962C8B-B14F-4D97-AF65-F5344CB8AC3E}">
        <p14:creationId xmlns:p14="http://schemas.microsoft.com/office/powerpoint/2010/main" val="3112698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38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dirty="0">
                <a:solidFill>
                  <a:schemeClr val="dk1"/>
                </a:solidFill>
                <a:latin typeface="Arial"/>
                <a:ea typeface="Arial"/>
                <a:cs typeface="Arial"/>
                <a:sym typeface="Arial"/>
              </a:rPr>
              <a:t>Researchers should work with AML. Pointer to next lecture</a:t>
            </a:r>
          </a:p>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dirty="0">
                <a:solidFill>
                  <a:schemeClr val="dk1"/>
                </a:solidFill>
                <a:latin typeface="Arial"/>
                <a:ea typeface="Arial"/>
                <a:cs typeface="Arial"/>
                <a:sym typeface="Arial"/>
              </a:rPr>
              <a:t>Even for traditional money laundering, difficulty is not technical but rather criminal penalties</a:t>
            </a:r>
          </a:p>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dirty="0">
                <a:solidFill>
                  <a:schemeClr val="dk1"/>
                </a:solidFill>
                <a:latin typeface="Arial"/>
                <a:ea typeface="Arial"/>
                <a:cs typeface="Arial"/>
                <a:sym typeface="Arial"/>
              </a:rPr>
              <a:t>Efforts to improve Bitcoin anonymity don’t solve the cashing out problem, so nothing to worry about there</a:t>
            </a:r>
          </a:p>
        </p:txBody>
      </p:sp>
    </p:spTree>
    <p:extLst>
      <p:ext uri="{BB962C8B-B14F-4D97-AF65-F5344CB8AC3E}">
        <p14:creationId xmlns:p14="http://schemas.microsoft.com/office/powerpoint/2010/main" val="372387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279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461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1700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5517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87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 name="Shape 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5899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01639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8499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778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238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2352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009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022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6999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Fragile. Requires manual tuning, false positives</a:t>
            </a:r>
          </a:p>
        </p:txBody>
      </p:sp>
    </p:spTree>
    <p:extLst>
      <p:ext uri="{BB962C8B-B14F-4D97-AF65-F5344CB8AC3E}">
        <p14:creationId xmlns:p14="http://schemas.microsoft.com/office/powerpoint/2010/main" val="867992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2472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0203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460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727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0888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3158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198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73327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37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053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660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303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19861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8473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183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171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1929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720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Generate a fresh address</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Same principle behind Tor</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Ideally we want all transactions to look identical, which motivates…</a:t>
            </a:r>
          </a:p>
        </p:txBody>
      </p:sp>
    </p:spTree>
    <p:extLst>
      <p:ext uri="{BB962C8B-B14F-4D97-AF65-F5344CB8AC3E}">
        <p14:creationId xmlns:p14="http://schemas.microsoft.com/office/powerpoint/2010/main" val="1319102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95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053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20680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4" name="Shape 4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Current status: frequent reports of theft</a:t>
            </a:r>
          </a:p>
        </p:txBody>
      </p:sp>
    </p:spTree>
    <p:extLst>
      <p:ext uri="{BB962C8B-B14F-4D97-AF65-F5344CB8AC3E}">
        <p14:creationId xmlns:p14="http://schemas.microsoft.com/office/powerpoint/2010/main" val="193290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76755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0" name="Shape 4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Bootstrapping problem</a:t>
            </a:r>
          </a:p>
        </p:txBody>
      </p:sp>
    </p:spTree>
    <p:extLst>
      <p:ext uri="{BB962C8B-B14F-4D97-AF65-F5344CB8AC3E}">
        <p14:creationId xmlns:p14="http://schemas.microsoft.com/office/powerpoint/2010/main" val="40578165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016524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1" name="Shape 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7059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0203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4" name="Shape 4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1397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710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1201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Note: not necessary to communicate outputs securely</a:t>
            </a:r>
          </a:p>
        </p:txBody>
      </p:sp>
    </p:spTree>
    <p:extLst>
      <p:ext uri="{BB962C8B-B14F-4D97-AF65-F5344CB8AC3E}">
        <p14:creationId xmlns:p14="http://schemas.microsoft.com/office/powerpoint/2010/main" val="8013197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13904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89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1300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2" name="Shape 5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Can go a long way to improve anonymity even without mixes</a:t>
            </a:r>
          </a:p>
        </p:txBody>
      </p:sp>
    </p:spTree>
    <p:extLst>
      <p:ext uri="{BB962C8B-B14F-4D97-AF65-F5344CB8AC3E}">
        <p14:creationId xmlns:p14="http://schemas.microsoft.com/office/powerpoint/2010/main" val="17022234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8" name="Shape 5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63003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3" name="Shape 5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227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0" name="Shape 5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7997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6" name="Shape 5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17349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83295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1361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7851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1" name="Shape 5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93394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1" name="Shape 5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43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44920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2" name="Shape 6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2587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8" name="Shape 6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4301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3" name="Shape 6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1137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17943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0" name="Shape 6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Sender and recipients know amounts, but nobody else</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Prove to miners in zero knowledge that input amount &gt;= output amount</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Avoids side-channel problems associated with mixing</a:t>
            </a:r>
          </a:p>
        </p:txBody>
      </p:sp>
    </p:spTree>
    <p:extLst>
      <p:ext uri="{BB962C8B-B14F-4D97-AF65-F5344CB8AC3E}">
        <p14:creationId xmlns:p14="http://schemas.microsoft.com/office/powerpoint/2010/main" val="24175311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7" name="Shape 6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Sender and recipients know amounts, but nobody else</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Prove to miners in zero knowledge that input amount &gt;= output amount</a:t>
            </a:r>
          </a:p>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Avoids side-channel problems associated with mixing</a:t>
            </a:r>
          </a:p>
        </p:txBody>
      </p:sp>
    </p:spTree>
    <p:extLst>
      <p:ext uri="{BB962C8B-B14F-4D97-AF65-F5344CB8AC3E}">
        <p14:creationId xmlns:p14="http://schemas.microsoft.com/office/powerpoint/2010/main" val="23956011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3" name="Shape 6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Believability</a:t>
            </a:r>
          </a:p>
        </p:txBody>
      </p:sp>
    </p:spTree>
    <p:extLst>
      <p:ext uri="{BB962C8B-B14F-4D97-AF65-F5344CB8AC3E}">
        <p14:creationId xmlns:p14="http://schemas.microsoft.com/office/powerpoint/2010/main" val="41952622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9" name="Shape 6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Engineering complexity, believability</a:t>
            </a:r>
          </a:p>
        </p:txBody>
      </p:sp>
    </p:spTree>
    <p:extLst>
      <p:ext uri="{BB962C8B-B14F-4D97-AF65-F5344CB8AC3E}">
        <p14:creationId xmlns:p14="http://schemas.microsoft.com/office/powerpoint/2010/main" val="42089816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5" name="Shape 6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537283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0" name="Shape 6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80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1837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6" name="Shape 6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1623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2" name="Shape 6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0243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681" name="Shape 6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1937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690" name="Shape 6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9493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696" name="Shape 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445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dirty="0">
                <a:solidFill>
                  <a:schemeClr val="dk1"/>
                </a:solidFill>
                <a:latin typeface="Arial"/>
                <a:ea typeface="Arial"/>
                <a:cs typeface="Arial"/>
                <a:sym typeface="Arial"/>
              </a:rPr>
              <a:t>If linked at any point, all tx’s identified – past, present and future</a:t>
            </a:r>
          </a:p>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dirty="0">
                <a:solidFill>
                  <a:schemeClr val="dk1"/>
                </a:solidFill>
                <a:latin typeface="Arial"/>
                <a:ea typeface="Arial"/>
                <a:cs typeface="Arial"/>
                <a:sym typeface="Arial"/>
              </a:rPr>
              <a:t>KYC principle</a:t>
            </a:r>
          </a:p>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 sz="1100" b="0" i="0" u="none" strike="noStrike" cap="none" dirty="0">
                <a:solidFill>
                  <a:schemeClr val="dk1"/>
                </a:solidFill>
                <a:latin typeface="Arial"/>
                <a:ea typeface="Arial"/>
                <a:cs typeface="Arial"/>
                <a:sym typeface="Arial"/>
              </a:rPr>
              <a:t>side channel example: transaction timing correlates with twitter postings</a:t>
            </a:r>
          </a:p>
        </p:txBody>
      </p:sp>
    </p:spTree>
    <p:extLst>
      <p:ext uri="{BB962C8B-B14F-4D97-AF65-F5344CB8AC3E}">
        <p14:creationId xmlns:p14="http://schemas.microsoft.com/office/powerpoint/2010/main" val="286887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E40DA-BB8F-4C35-8836-0C8EC3FEECB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5399D86F-46EA-4F14-830D-03D28D6D6B8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E57107D6-53F8-4275-8B4A-477E9A3866ED}"/>
              </a:ext>
            </a:extLst>
          </p:cNvPr>
          <p:cNvSpPr>
            <a:spLocks noGrp="1"/>
          </p:cNvSpPr>
          <p:nvPr>
            <p:ph type="dt" sz="half" idx="10"/>
          </p:nvPr>
        </p:nvSpPr>
        <p:spPr/>
        <p:txBody>
          <a:bodyPr/>
          <a:lstStyle/>
          <a:p>
            <a:fld id="{EC32651E-033E-4AB5-B62C-94FF22B3D794}" type="datetimeFigureOut">
              <a:rPr lang="en-US" smtClean="0"/>
              <a:t>3/22/2018</a:t>
            </a:fld>
            <a:endParaRPr lang="en-US" dirty="0"/>
          </a:p>
        </p:txBody>
      </p:sp>
      <p:sp>
        <p:nvSpPr>
          <p:cNvPr id="5" name="Footer Placeholder 4">
            <a:extLst>
              <a:ext uri="{FF2B5EF4-FFF2-40B4-BE49-F238E27FC236}">
                <a16:creationId xmlns:a16="http://schemas.microsoft.com/office/drawing/2014/main" xmlns="" id="{17870ECD-901A-4A79-A69A-27B1F19E19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EDF5A38-4D40-40BA-AA88-9A86AECA50A9}"/>
              </a:ext>
            </a:extLst>
          </p:cNvPr>
          <p:cNvSpPr>
            <a:spLocks noGrp="1"/>
          </p:cNvSpPr>
          <p:nvPr>
            <p:ph type="sldNum" sz="quarter" idx="12"/>
          </p:nvPr>
        </p:nvSpPr>
        <p:spPr/>
        <p:txBody>
          <a:bodyPr/>
          <a:lstStyle/>
          <a:p>
            <a:fld id="{752577E2-C9E2-4C84-B582-4A57816E4338}" type="slidenum">
              <a:rPr lang="en-US" smtClean="0"/>
              <a:t>‹#›</a:t>
            </a:fld>
            <a:endParaRPr lang="en-US" dirty="0"/>
          </a:p>
        </p:txBody>
      </p:sp>
    </p:spTree>
    <p:extLst>
      <p:ext uri="{BB962C8B-B14F-4D97-AF65-F5344CB8AC3E}">
        <p14:creationId xmlns:p14="http://schemas.microsoft.com/office/powerpoint/2010/main" val="428298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1431D-DCE3-40C3-A621-36A5BA53BB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6478806-24A9-4E77-AB27-1DF3807024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319D1F-1899-429D-9465-CC8BBFBEE7B7}"/>
              </a:ext>
            </a:extLst>
          </p:cNvPr>
          <p:cNvSpPr>
            <a:spLocks noGrp="1"/>
          </p:cNvSpPr>
          <p:nvPr>
            <p:ph type="dt" sz="half" idx="10"/>
          </p:nvPr>
        </p:nvSpPr>
        <p:spPr/>
        <p:txBody>
          <a:bodyPr/>
          <a:lstStyle/>
          <a:p>
            <a:fld id="{EC32651E-033E-4AB5-B62C-94FF22B3D794}" type="datetimeFigureOut">
              <a:rPr lang="en-US" smtClean="0"/>
              <a:t>3/22/2018</a:t>
            </a:fld>
            <a:endParaRPr lang="en-US" dirty="0"/>
          </a:p>
        </p:txBody>
      </p:sp>
      <p:sp>
        <p:nvSpPr>
          <p:cNvPr id="5" name="Footer Placeholder 4">
            <a:extLst>
              <a:ext uri="{FF2B5EF4-FFF2-40B4-BE49-F238E27FC236}">
                <a16:creationId xmlns:a16="http://schemas.microsoft.com/office/drawing/2014/main" xmlns="" id="{614ADC27-1DA7-4003-9F6A-E011261AB0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174E27E-C984-4D45-9E86-6B7869513C65}"/>
              </a:ext>
            </a:extLst>
          </p:cNvPr>
          <p:cNvSpPr>
            <a:spLocks noGrp="1"/>
          </p:cNvSpPr>
          <p:nvPr>
            <p:ph type="sldNum" sz="quarter" idx="12"/>
          </p:nvPr>
        </p:nvSpPr>
        <p:spPr/>
        <p:txBody>
          <a:bodyPr/>
          <a:lstStyle/>
          <a:p>
            <a:fld id="{752577E2-C9E2-4C84-B582-4A57816E4338}" type="slidenum">
              <a:rPr lang="en-US" smtClean="0"/>
              <a:t>‹#›</a:t>
            </a:fld>
            <a:endParaRPr lang="en-US" dirty="0"/>
          </a:p>
        </p:txBody>
      </p:sp>
    </p:spTree>
    <p:extLst>
      <p:ext uri="{BB962C8B-B14F-4D97-AF65-F5344CB8AC3E}">
        <p14:creationId xmlns:p14="http://schemas.microsoft.com/office/powerpoint/2010/main" val="30143814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D65E740-C34F-4363-B539-4026E768674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D8DDEE6-2A6A-43F0-BD0A-4E03FD9F2090}"/>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9A2E30-3B1A-459B-98F7-2E64EC8205A3}"/>
              </a:ext>
            </a:extLst>
          </p:cNvPr>
          <p:cNvSpPr>
            <a:spLocks noGrp="1"/>
          </p:cNvSpPr>
          <p:nvPr>
            <p:ph type="dt" sz="half" idx="10"/>
          </p:nvPr>
        </p:nvSpPr>
        <p:spPr/>
        <p:txBody>
          <a:bodyPr/>
          <a:lstStyle/>
          <a:p>
            <a:fld id="{EC32651E-033E-4AB5-B62C-94FF22B3D794}" type="datetimeFigureOut">
              <a:rPr lang="en-US" smtClean="0"/>
              <a:t>3/22/2018</a:t>
            </a:fld>
            <a:endParaRPr lang="en-US" dirty="0"/>
          </a:p>
        </p:txBody>
      </p:sp>
      <p:sp>
        <p:nvSpPr>
          <p:cNvPr id="5" name="Footer Placeholder 4">
            <a:extLst>
              <a:ext uri="{FF2B5EF4-FFF2-40B4-BE49-F238E27FC236}">
                <a16:creationId xmlns:a16="http://schemas.microsoft.com/office/drawing/2014/main" xmlns="" id="{082B8CCB-A9F6-4A60-AB55-B50F75323A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6BA2FEC-4890-47DA-81A8-BC80ECBDA99E}"/>
              </a:ext>
            </a:extLst>
          </p:cNvPr>
          <p:cNvSpPr>
            <a:spLocks noGrp="1"/>
          </p:cNvSpPr>
          <p:nvPr>
            <p:ph type="sldNum" sz="quarter" idx="12"/>
          </p:nvPr>
        </p:nvSpPr>
        <p:spPr/>
        <p:txBody>
          <a:bodyPr/>
          <a:lstStyle/>
          <a:p>
            <a:fld id="{752577E2-C9E2-4C84-B582-4A57816E4338}" type="slidenum">
              <a:rPr lang="en-US" smtClean="0"/>
              <a:t>‹#›</a:t>
            </a:fld>
            <a:endParaRPr lang="en-US" dirty="0"/>
          </a:p>
        </p:txBody>
      </p:sp>
    </p:spTree>
    <p:extLst>
      <p:ext uri="{BB962C8B-B14F-4D97-AF65-F5344CB8AC3E}">
        <p14:creationId xmlns:p14="http://schemas.microsoft.com/office/powerpoint/2010/main" val="11361292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 name="Shape 15"/>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503585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457200" y="1200150"/>
            <a:ext cx="3994524" cy="372567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body" idx="2"/>
          </p:nvPr>
        </p:nvSpPr>
        <p:spPr>
          <a:xfrm>
            <a:off x="4692273" y="1200150"/>
            <a:ext cx="3994524" cy="372567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196350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6A660-32F6-4332-89EC-0E9EC6673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02C9EA-A88A-4B41-848C-3551F2B99E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FEF2A8-EFB2-4AD3-9DF8-10E3ACB5E09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8B9CA970-CE85-4681-B06D-ACA30EB9F1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5A753F5-857C-4390-A977-0EA08B75A145}"/>
              </a:ext>
            </a:extLst>
          </p:cNvPr>
          <p:cNvSpPr>
            <a:spLocks noGrp="1"/>
          </p:cNvSpPr>
          <p:nvPr>
            <p:ph type="sldNum" sz="quarter"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4916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3AE65-95AE-49B3-8D6B-0DB806CC0E1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95AC60F2-29E7-411E-942E-802F9E216DC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ABDD93E-6232-4AF4-8EBC-9878FB88D56E}"/>
              </a:ext>
            </a:extLst>
          </p:cNvPr>
          <p:cNvSpPr>
            <a:spLocks noGrp="1"/>
          </p:cNvSpPr>
          <p:nvPr>
            <p:ph type="dt" sz="half" idx="10"/>
          </p:nvPr>
        </p:nvSpPr>
        <p:spPr/>
        <p:txBody>
          <a:bodyPr/>
          <a:lstStyle/>
          <a:p>
            <a:fld id="{EC32651E-033E-4AB5-B62C-94FF22B3D794}" type="datetimeFigureOut">
              <a:rPr lang="en-US" smtClean="0"/>
              <a:t>3/22/2018</a:t>
            </a:fld>
            <a:endParaRPr lang="en-US" dirty="0"/>
          </a:p>
        </p:txBody>
      </p:sp>
      <p:sp>
        <p:nvSpPr>
          <p:cNvPr id="5" name="Footer Placeholder 4">
            <a:extLst>
              <a:ext uri="{FF2B5EF4-FFF2-40B4-BE49-F238E27FC236}">
                <a16:creationId xmlns:a16="http://schemas.microsoft.com/office/drawing/2014/main" xmlns="" id="{ADDC96A4-BDED-4DD4-AC28-6616C5626D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DF2AA8F-9148-4B44-9384-5ADA33A3EEA2}"/>
              </a:ext>
            </a:extLst>
          </p:cNvPr>
          <p:cNvSpPr>
            <a:spLocks noGrp="1"/>
          </p:cNvSpPr>
          <p:nvPr>
            <p:ph type="sldNum" sz="quarter" idx="12"/>
          </p:nvPr>
        </p:nvSpPr>
        <p:spPr/>
        <p:txBody>
          <a:bodyPr/>
          <a:lstStyle/>
          <a:p>
            <a:fld id="{752577E2-C9E2-4C84-B582-4A57816E4338}" type="slidenum">
              <a:rPr lang="en-US" smtClean="0"/>
              <a:t>‹#›</a:t>
            </a:fld>
            <a:endParaRPr lang="en-US" dirty="0"/>
          </a:p>
        </p:txBody>
      </p:sp>
    </p:spTree>
    <p:extLst>
      <p:ext uri="{BB962C8B-B14F-4D97-AF65-F5344CB8AC3E}">
        <p14:creationId xmlns:p14="http://schemas.microsoft.com/office/powerpoint/2010/main" val="21806317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29B462-6D3E-44CC-890F-24E6ABA96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BC50C9A-F98D-4F64-AB33-EA88741D04D5}"/>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CD76690-061B-4BBB-B1B5-B28A5CE1B33F}"/>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6C2FBEC-7A5A-4F01-A1FA-EA1B5BC8F1E9}"/>
              </a:ext>
            </a:extLst>
          </p:cNvPr>
          <p:cNvSpPr>
            <a:spLocks noGrp="1"/>
          </p:cNvSpPr>
          <p:nvPr>
            <p:ph type="dt" sz="half" idx="10"/>
          </p:nvPr>
        </p:nvSpPr>
        <p:spPr/>
        <p:txBody>
          <a:bodyPr/>
          <a:lstStyle/>
          <a:p>
            <a:fld id="{EC32651E-033E-4AB5-B62C-94FF22B3D794}" type="datetimeFigureOut">
              <a:rPr lang="en-US" smtClean="0"/>
              <a:t>3/22/2018</a:t>
            </a:fld>
            <a:endParaRPr lang="en-US" dirty="0"/>
          </a:p>
        </p:txBody>
      </p:sp>
      <p:sp>
        <p:nvSpPr>
          <p:cNvPr id="6" name="Footer Placeholder 5">
            <a:extLst>
              <a:ext uri="{FF2B5EF4-FFF2-40B4-BE49-F238E27FC236}">
                <a16:creationId xmlns:a16="http://schemas.microsoft.com/office/drawing/2014/main" xmlns="" id="{DEBF55C9-B08C-415E-BFB3-A4887B9F7C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C3B084F-5902-47BB-A4A1-DE8E96521E1C}"/>
              </a:ext>
            </a:extLst>
          </p:cNvPr>
          <p:cNvSpPr>
            <a:spLocks noGrp="1"/>
          </p:cNvSpPr>
          <p:nvPr>
            <p:ph type="sldNum" sz="quarter" idx="12"/>
          </p:nvPr>
        </p:nvSpPr>
        <p:spPr/>
        <p:txBody>
          <a:bodyPr/>
          <a:lstStyle/>
          <a:p>
            <a:fld id="{752577E2-C9E2-4C84-B582-4A57816E4338}" type="slidenum">
              <a:rPr lang="en-US" smtClean="0"/>
              <a:t>‹#›</a:t>
            </a:fld>
            <a:endParaRPr lang="en-US" dirty="0"/>
          </a:p>
        </p:txBody>
      </p:sp>
    </p:spTree>
    <p:extLst>
      <p:ext uri="{BB962C8B-B14F-4D97-AF65-F5344CB8AC3E}">
        <p14:creationId xmlns:p14="http://schemas.microsoft.com/office/powerpoint/2010/main" val="395652731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F00325-91CE-4135-B675-112ABDF1E76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CE523D9-C9B2-4537-8DA8-CBD1B1AE717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B15BC021-9251-4928-AF63-B9DBF757C9D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E9183B7-908E-44BE-B2E1-C88F63CCA34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CBA341B4-A3B8-4588-B789-D2FF20673FCD}"/>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2EE3420-D8A4-4141-8B6F-97E5E323A174}"/>
              </a:ext>
            </a:extLst>
          </p:cNvPr>
          <p:cNvSpPr>
            <a:spLocks noGrp="1"/>
          </p:cNvSpPr>
          <p:nvPr>
            <p:ph type="dt" sz="half" idx="10"/>
          </p:nvPr>
        </p:nvSpPr>
        <p:spPr/>
        <p:txBody>
          <a:bodyPr/>
          <a:lstStyle/>
          <a:p>
            <a:fld id="{EC32651E-033E-4AB5-B62C-94FF22B3D794}" type="datetimeFigureOut">
              <a:rPr lang="en-US" smtClean="0"/>
              <a:t>3/22/2018</a:t>
            </a:fld>
            <a:endParaRPr lang="en-US" dirty="0"/>
          </a:p>
        </p:txBody>
      </p:sp>
      <p:sp>
        <p:nvSpPr>
          <p:cNvPr id="8" name="Footer Placeholder 7">
            <a:extLst>
              <a:ext uri="{FF2B5EF4-FFF2-40B4-BE49-F238E27FC236}">
                <a16:creationId xmlns:a16="http://schemas.microsoft.com/office/drawing/2014/main" xmlns="" id="{F7CBC479-D34B-4E0B-83A0-91689FDA1C7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BC309807-E9D0-4CA3-AD06-A4B7B9D1EAB1}"/>
              </a:ext>
            </a:extLst>
          </p:cNvPr>
          <p:cNvSpPr>
            <a:spLocks noGrp="1"/>
          </p:cNvSpPr>
          <p:nvPr>
            <p:ph type="sldNum" sz="quarter" idx="12"/>
          </p:nvPr>
        </p:nvSpPr>
        <p:spPr/>
        <p:txBody>
          <a:bodyPr/>
          <a:lstStyle/>
          <a:p>
            <a:fld id="{752577E2-C9E2-4C84-B582-4A57816E4338}" type="slidenum">
              <a:rPr lang="en-US" smtClean="0"/>
              <a:t>‹#›</a:t>
            </a:fld>
            <a:endParaRPr lang="en-US" dirty="0"/>
          </a:p>
        </p:txBody>
      </p:sp>
    </p:spTree>
    <p:extLst>
      <p:ext uri="{BB962C8B-B14F-4D97-AF65-F5344CB8AC3E}">
        <p14:creationId xmlns:p14="http://schemas.microsoft.com/office/powerpoint/2010/main" val="37092515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E5146-D77E-4514-BFB3-DE56E992E6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D09C022-63DB-4DB1-9C17-B9C56AC9D1C3}"/>
              </a:ext>
            </a:extLst>
          </p:cNvPr>
          <p:cNvSpPr>
            <a:spLocks noGrp="1"/>
          </p:cNvSpPr>
          <p:nvPr>
            <p:ph type="dt" sz="half" idx="10"/>
          </p:nvPr>
        </p:nvSpPr>
        <p:spPr/>
        <p:txBody>
          <a:bodyPr/>
          <a:lstStyle/>
          <a:p>
            <a:fld id="{EC32651E-033E-4AB5-B62C-94FF22B3D794}" type="datetimeFigureOut">
              <a:rPr lang="en-US" smtClean="0"/>
              <a:t>3/22/2018</a:t>
            </a:fld>
            <a:endParaRPr lang="en-US" dirty="0"/>
          </a:p>
        </p:txBody>
      </p:sp>
      <p:sp>
        <p:nvSpPr>
          <p:cNvPr id="4" name="Footer Placeholder 3">
            <a:extLst>
              <a:ext uri="{FF2B5EF4-FFF2-40B4-BE49-F238E27FC236}">
                <a16:creationId xmlns:a16="http://schemas.microsoft.com/office/drawing/2014/main" xmlns="" id="{418CC6C0-44DF-42AD-853A-C5E028666E4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A00A9C06-D30D-463F-9167-E49DB448FEEA}"/>
              </a:ext>
            </a:extLst>
          </p:cNvPr>
          <p:cNvSpPr>
            <a:spLocks noGrp="1"/>
          </p:cNvSpPr>
          <p:nvPr>
            <p:ph type="sldNum" sz="quarter" idx="12"/>
          </p:nvPr>
        </p:nvSpPr>
        <p:spPr/>
        <p:txBody>
          <a:bodyPr/>
          <a:lstStyle/>
          <a:p>
            <a:fld id="{752577E2-C9E2-4C84-B582-4A57816E4338}" type="slidenum">
              <a:rPr lang="en-US" smtClean="0"/>
              <a:t>‹#›</a:t>
            </a:fld>
            <a:endParaRPr lang="en-US" dirty="0"/>
          </a:p>
        </p:txBody>
      </p:sp>
    </p:spTree>
    <p:extLst>
      <p:ext uri="{BB962C8B-B14F-4D97-AF65-F5344CB8AC3E}">
        <p14:creationId xmlns:p14="http://schemas.microsoft.com/office/powerpoint/2010/main" val="352359679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CC6C737-7119-46B6-876C-5CB51F02ED92}"/>
              </a:ext>
            </a:extLst>
          </p:cNvPr>
          <p:cNvSpPr>
            <a:spLocks noGrp="1"/>
          </p:cNvSpPr>
          <p:nvPr>
            <p:ph type="dt" sz="half" idx="10"/>
          </p:nvPr>
        </p:nvSpPr>
        <p:spPr/>
        <p:txBody>
          <a:bodyPr/>
          <a:lstStyle/>
          <a:p>
            <a:fld id="{EC32651E-033E-4AB5-B62C-94FF22B3D794}" type="datetimeFigureOut">
              <a:rPr lang="en-US" smtClean="0"/>
              <a:t>3/22/2018</a:t>
            </a:fld>
            <a:endParaRPr lang="en-US" dirty="0"/>
          </a:p>
        </p:txBody>
      </p:sp>
      <p:sp>
        <p:nvSpPr>
          <p:cNvPr id="3" name="Footer Placeholder 2">
            <a:extLst>
              <a:ext uri="{FF2B5EF4-FFF2-40B4-BE49-F238E27FC236}">
                <a16:creationId xmlns:a16="http://schemas.microsoft.com/office/drawing/2014/main" xmlns="" id="{F3A4B3D2-D921-4A95-A4CD-4256B81DD8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C522ADB2-410F-42B9-A5BF-1601BBA99000}"/>
              </a:ext>
            </a:extLst>
          </p:cNvPr>
          <p:cNvSpPr>
            <a:spLocks noGrp="1"/>
          </p:cNvSpPr>
          <p:nvPr>
            <p:ph type="sldNum" sz="quarter" idx="12"/>
          </p:nvPr>
        </p:nvSpPr>
        <p:spPr/>
        <p:txBody>
          <a:bodyPr/>
          <a:lstStyle/>
          <a:p>
            <a:fld id="{752577E2-C9E2-4C84-B582-4A57816E4338}" type="slidenum">
              <a:rPr lang="en-US" smtClean="0"/>
              <a:t>‹#›</a:t>
            </a:fld>
            <a:endParaRPr lang="en-US" dirty="0"/>
          </a:p>
        </p:txBody>
      </p:sp>
    </p:spTree>
    <p:extLst>
      <p:ext uri="{BB962C8B-B14F-4D97-AF65-F5344CB8AC3E}">
        <p14:creationId xmlns:p14="http://schemas.microsoft.com/office/powerpoint/2010/main" val="391167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5E9C8-0B08-43C3-B03B-A494CCEE963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E54AECA9-E8B9-419F-81DD-C42E64668DA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956BC2F-DBD8-47F2-B227-5FADCD2608F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D40D5A5F-414A-4215-BB8E-6AB5BE6AD47A}"/>
              </a:ext>
            </a:extLst>
          </p:cNvPr>
          <p:cNvSpPr>
            <a:spLocks noGrp="1"/>
          </p:cNvSpPr>
          <p:nvPr>
            <p:ph type="dt" sz="half" idx="10"/>
          </p:nvPr>
        </p:nvSpPr>
        <p:spPr/>
        <p:txBody>
          <a:bodyPr/>
          <a:lstStyle/>
          <a:p>
            <a:fld id="{EC32651E-033E-4AB5-B62C-94FF22B3D794}" type="datetimeFigureOut">
              <a:rPr lang="en-US" smtClean="0"/>
              <a:t>3/22/2018</a:t>
            </a:fld>
            <a:endParaRPr lang="en-US" dirty="0"/>
          </a:p>
        </p:txBody>
      </p:sp>
      <p:sp>
        <p:nvSpPr>
          <p:cNvPr id="6" name="Footer Placeholder 5">
            <a:extLst>
              <a:ext uri="{FF2B5EF4-FFF2-40B4-BE49-F238E27FC236}">
                <a16:creationId xmlns:a16="http://schemas.microsoft.com/office/drawing/2014/main" xmlns="" id="{D02AA006-DA9E-472F-963A-61128AFE19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3C39244-E6E6-4A10-AE91-ADFBEAEA9B11}"/>
              </a:ext>
            </a:extLst>
          </p:cNvPr>
          <p:cNvSpPr>
            <a:spLocks noGrp="1"/>
          </p:cNvSpPr>
          <p:nvPr>
            <p:ph type="sldNum" sz="quarter" idx="12"/>
          </p:nvPr>
        </p:nvSpPr>
        <p:spPr/>
        <p:txBody>
          <a:bodyPr/>
          <a:lstStyle/>
          <a:p>
            <a:fld id="{752577E2-C9E2-4C84-B582-4A57816E4338}" type="slidenum">
              <a:rPr lang="en-US" smtClean="0"/>
              <a:t>‹#›</a:t>
            </a:fld>
            <a:endParaRPr lang="en-US" dirty="0"/>
          </a:p>
        </p:txBody>
      </p:sp>
    </p:spTree>
    <p:extLst>
      <p:ext uri="{BB962C8B-B14F-4D97-AF65-F5344CB8AC3E}">
        <p14:creationId xmlns:p14="http://schemas.microsoft.com/office/powerpoint/2010/main" val="42420180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707FB-F568-400A-80B5-A048913074D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89CB1DB6-8DEC-4AC1-AACE-1D872B79EE8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xmlns="" id="{814FCAB5-4551-4DCE-B68A-B2CEF023DFB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BBD9396A-138E-449E-92F7-FE56D0BF1E94}"/>
              </a:ext>
            </a:extLst>
          </p:cNvPr>
          <p:cNvSpPr>
            <a:spLocks noGrp="1"/>
          </p:cNvSpPr>
          <p:nvPr>
            <p:ph type="dt" sz="half" idx="10"/>
          </p:nvPr>
        </p:nvSpPr>
        <p:spPr/>
        <p:txBody>
          <a:bodyPr/>
          <a:lstStyle/>
          <a:p>
            <a:fld id="{EC32651E-033E-4AB5-B62C-94FF22B3D794}" type="datetimeFigureOut">
              <a:rPr lang="en-US" smtClean="0"/>
              <a:t>3/22/2018</a:t>
            </a:fld>
            <a:endParaRPr lang="en-US" dirty="0"/>
          </a:p>
        </p:txBody>
      </p:sp>
      <p:sp>
        <p:nvSpPr>
          <p:cNvPr id="6" name="Footer Placeholder 5">
            <a:extLst>
              <a:ext uri="{FF2B5EF4-FFF2-40B4-BE49-F238E27FC236}">
                <a16:creationId xmlns:a16="http://schemas.microsoft.com/office/drawing/2014/main" xmlns="" id="{17309652-2449-4DB4-BAAC-1D161FF1B1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CB04E8F-1EF4-4A75-AB9A-5A63DA1ED202}"/>
              </a:ext>
            </a:extLst>
          </p:cNvPr>
          <p:cNvSpPr>
            <a:spLocks noGrp="1"/>
          </p:cNvSpPr>
          <p:nvPr>
            <p:ph type="sldNum" sz="quarter" idx="12"/>
          </p:nvPr>
        </p:nvSpPr>
        <p:spPr/>
        <p:txBody>
          <a:bodyPr/>
          <a:lstStyle/>
          <a:p>
            <a:fld id="{752577E2-C9E2-4C84-B582-4A57816E4338}" type="slidenum">
              <a:rPr lang="en-US" smtClean="0"/>
              <a:t>‹#›</a:t>
            </a:fld>
            <a:endParaRPr lang="en-US" dirty="0"/>
          </a:p>
        </p:txBody>
      </p:sp>
    </p:spTree>
    <p:extLst>
      <p:ext uri="{BB962C8B-B14F-4D97-AF65-F5344CB8AC3E}">
        <p14:creationId xmlns:p14="http://schemas.microsoft.com/office/powerpoint/2010/main" val="24875450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3567E33-CE6D-49C9-91A7-D91D0C95987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F086A19-A777-401A-A664-E4B299671FF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73CBB2-BC04-4394-B67D-405071D7AD8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C32651E-033E-4AB5-B62C-94FF22B3D794}" type="datetimeFigureOut">
              <a:rPr lang="en-US" smtClean="0"/>
              <a:t>3/22/2018</a:t>
            </a:fld>
            <a:endParaRPr lang="en-US" dirty="0"/>
          </a:p>
        </p:txBody>
      </p:sp>
      <p:sp>
        <p:nvSpPr>
          <p:cNvPr id="5" name="Footer Placeholder 4">
            <a:extLst>
              <a:ext uri="{FF2B5EF4-FFF2-40B4-BE49-F238E27FC236}">
                <a16:creationId xmlns:a16="http://schemas.microsoft.com/office/drawing/2014/main" xmlns="" id="{F7E4B0A9-8448-4B4F-9EAA-5BB2937E534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04D25541-A87D-4E54-9DBE-AC3B471B1B2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52577E2-C9E2-4C84-B582-4A57816E4338}" type="slidenum">
              <a:rPr lang="en-US" smtClean="0"/>
              <a:t>‹#›</a:t>
            </a:fld>
            <a:endParaRPr lang="en-US" dirty="0"/>
          </a:p>
        </p:txBody>
      </p:sp>
    </p:spTree>
    <p:extLst>
      <p:ext uri="{BB962C8B-B14F-4D97-AF65-F5344CB8AC3E}">
        <p14:creationId xmlns:p14="http://schemas.microsoft.com/office/powerpoint/2010/main" val="13344016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59682" y="342900"/>
            <a:ext cx="6444667" cy="1310748"/>
          </a:xfrm>
          <a:prstGeom prst="rect">
            <a:avLst/>
          </a:prstGeom>
        </p:spPr>
        <p:txBody>
          <a:bodyPr/>
          <a:lst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z="3300" dirty="0"/>
              <a:t>CS 4593/6463 – Bitcoins and Cryptocurrencies</a:t>
            </a:r>
          </a:p>
        </p:txBody>
      </p:sp>
      <p:sp>
        <p:nvSpPr>
          <p:cNvPr id="4" name="Rectangle 3"/>
          <p:cNvSpPr txBox="1">
            <a:spLocks noChangeArrowheads="1"/>
          </p:cNvSpPr>
          <p:nvPr/>
        </p:nvSpPr>
        <p:spPr>
          <a:xfrm>
            <a:off x="212893" y="3306215"/>
            <a:ext cx="5082778" cy="1543258"/>
          </a:xfrm>
          <a:prstGeom prst="rect">
            <a:avLst/>
          </a:prstGeom>
        </p:spPr>
        <p:txBody>
          <a:bodyPr/>
          <a:lst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i="1" dirty="0">
                <a:latin typeface="Arial" charset="0"/>
                <a:cs typeface="Arial" charset="0"/>
              </a:rPr>
              <a:t>Note: most of the slides used in this course are derived from those available for the book “Bitcoins and Cryptocurrencies Technologies – A Comprehensive Introduction”, Arvind Narayanan, Joseph </a:t>
            </a:r>
            <a:r>
              <a:rPr lang="en-US" sz="1500" i="1" dirty="0" err="1">
                <a:latin typeface="Arial" charset="0"/>
                <a:cs typeface="Arial" charset="0"/>
              </a:rPr>
              <a:t>Bonneau</a:t>
            </a:r>
            <a:r>
              <a:rPr lang="en-US" sz="1500" i="1" dirty="0">
                <a:latin typeface="Arial" charset="0"/>
                <a:cs typeface="Arial" charset="0"/>
              </a:rPr>
              <a:t>, Edward </a:t>
            </a:r>
            <a:r>
              <a:rPr lang="en-US" sz="1500" i="1" dirty="0" err="1">
                <a:latin typeface="Arial" charset="0"/>
                <a:cs typeface="Arial" charset="0"/>
              </a:rPr>
              <a:t>Felten</a:t>
            </a:r>
            <a:r>
              <a:rPr lang="en-US" sz="1500" i="1" dirty="0">
                <a:latin typeface="Arial" charset="0"/>
                <a:cs typeface="Arial" charset="0"/>
              </a:rPr>
              <a:t>, Andrew Miller &amp; Steven </a:t>
            </a:r>
            <a:r>
              <a:rPr lang="en-US" sz="1500" i="1" dirty="0" err="1">
                <a:latin typeface="Arial" charset="0"/>
                <a:cs typeface="Arial" charset="0"/>
              </a:rPr>
              <a:t>Goldfeder</a:t>
            </a:r>
            <a:r>
              <a:rPr lang="en-US" sz="1500" i="1" dirty="0">
                <a:latin typeface="Arial" charset="0"/>
                <a:cs typeface="Arial" charset="0"/>
              </a:rPr>
              <a:t>, 2016, Princeton University Press.</a:t>
            </a:r>
          </a:p>
        </p:txBody>
      </p:sp>
      <p:sp>
        <p:nvSpPr>
          <p:cNvPr id="5" name="Text Box 4"/>
          <p:cNvSpPr txBox="1">
            <a:spLocks noChangeArrowheads="1"/>
          </p:cNvSpPr>
          <p:nvPr/>
        </p:nvSpPr>
        <p:spPr bwMode="auto">
          <a:xfrm>
            <a:off x="1297559" y="1869673"/>
            <a:ext cx="30861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a:latin typeface="Arial" charset="0"/>
                <a:cs typeface="Arial" charset="0"/>
              </a:rPr>
              <a:t>Prof. Murtuza Jadliwala</a:t>
            </a:r>
          </a:p>
          <a:p>
            <a:r>
              <a:rPr lang="en-US" sz="1800" dirty="0">
                <a:latin typeface="Arial" charset="0"/>
                <a:cs typeface="Arial" charset="0"/>
              </a:rPr>
              <a:t>murtuza.jadliwala@utsa.edu</a:t>
            </a:r>
          </a:p>
        </p:txBody>
      </p:sp>
      <p:pic>
        <p:nvPicPr>
          <p:cNvPr id="9" name="Picture 8">
            <a:extLst>
              <a:ext uri="{FF2B5EF4-FFF2-40B4-BE49-F238E27FC236}">
                <a16:creationId xmlns:a16="http://schemas.microsoft.com/office/drawing/2014/main" xmlns="" id="{CF190624-FFDE-4B19-BEC4-9B911BB86FB3}"/>
              </a:ext>
            </a:extLst>
          </p:cNvPr>
          <p:cNvPicPr/>
          <p:nvPr/>
        </p:nvPicPr>
        <p:blipFill>
          <a:blip r:embed="rId3">
            <a:extLst>
              <a:ext uri="{28A0092B-C50C-407E-A947-70E740481C1C}">
                <a14:useLocalDpi xmlns:a14="http://schemas.microsoft.com/office/drawing/2010/main" val="0"/>
              </a:ext>
            </a:extLst>
          </a:blip>
          <a:stretch>
            <a:fillRect/>
          </a:stretch>
        </p:blipFill>
        <p:spPr>
          <a:xfrm>
            <a:off x="6597976" y="4396431"/>
            <a:ext cx="2476500" cy="695325"/>
          </a:xfrm>
          <a:prstGeom prst="rect">
            <a:avLst/>
          </a:prstGeom>
        </p:spPr>
      </p:pic>
    </p:spTree>
    <p:extLst>
      <p:ext uri="{BB962C8B-B14F-4D97-AF65-F5344CB8AC3E}">
        <p14:creationId xmlns:p14="http://schemas.microsoft.com/office/powerpoint/2010/main" val="1282383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Defining unlinkability in Bitcoin</a:t>
            </a:r>
          </a:p>
        </p:txBody>
      </p:sp>
      <p:sp>
        <p:nvSpPr>
          <p:cNvPr id="83" name="Shape 83"/>
          <p:cNvSpPr txBox="1">
            <a:spLocks noGrp="1"/>
          </p:cNvSpPr>
          <p:nvPr>
            <p:ph type="body" idx="1"/>
          </p:nvPr>
        </p:nvSpPr>
        <p:spPr>
          <a:prstGeom prst="rect">
            <a:avLst/>
          </a:prstGeom>
          <a:noFill/>
          <a:ln>
            <a:noFill/>
          </a:ln>
        </p:spPr>
        <p:txBody>
          <a:bodyPr lIns="91425" tIns="91425" rIns="91425" bIns="91425" anchor="t" anchorCtr="0">
            <a:noAutofit/>
          </a:bodyPr>
          <a:lstStyle/>
          <a:p>
            <a:pPr marL="514350" marR="0" lvl="0" indent="-514350" algn="l" rtl="0">
              <a:lnSpc>
                <a:spcPct val="100000"/>
              </a:lnSpc>
              <a:spcBef>
                <a:spcPts val="0"/>
              </a:spcBef>
              <a:spcAft>
                <a:spcPts val="0"/>
              </a:spcAft>
              <a:buClr>
                <a:schemeClr val="dk1"/>
              </a:buClr>
              <a:buSzPct val="100000"/>
              <a:buFont typeface="+mj-lt"/>
              <a:buAutoNum type="arabicPeriod"/>
            </a:pPr>
            <a:r>
              <a:rPr lang="en" sz="3000" b="0" i="0" u="none" strike="noStrike" cap="none" dirty="0">
                <a:solidFill>
                  <a:schemeClr val="dk1"/>
                </a:solidFill>
                <a:ea typeface="Trebuchet MS"/>
                <a:cs typeface="Trebuchet MS"/>
                <a:sym typeface="Trebuchet MS"/>
              </a:rPr>
              <a:t>Hard to link </a:t>
            </a:r>
            <a:r>
              <a:rPr lang="en-US" sz="3000" b="0" i="0" u="none" strike="noStrike" cap="none" dirty="0">
                <a:solidFill>
                  <a:schemeClr val="dk1"/>
                </a:solidFill>
                <a:ea typeface="Trebuchet MS"/>
                <a:cs typeface="Trebuchet MS"/>
                <a:sym typeface="Trebuchet MS"/>
              </a:rPr>
              <a:t>together</a:t>
            </a:r>
            <a:r>
              <a:rPr lang="en" sz="3000" b="0" i="0" u="none" strike="noStrike" cap="none" dirty="0">
                <a:solidFill>
                  <a:schemeClr val="dk1"/>
                </a:solidFill>
                <a:ea typeface="Trebuchet MS"/>
                <a:cs typeface="Trebuchet MS"/>
                <a:sym typeface="Trebuchet MS"/>
              </a:rPr>
              <a:t> different addresses of the same user</a:t>
            </a:r>
          </a:p>
          <a:p>
            <a:pPr marL="514350" marR="0" lvl="0" indent="-514350" algn="l" rtl="0">
              <a:lnSpc>
                <a:spcPct val="100000"/>
              </a:lnSpc>
              <a:spcBef>
                <a:spcPts val="0"/>
              </a:spcBef>
              <a:spcAft>
                <a:spcPts val="0"/>
              </a:spcAft>
              <a:buClr>
                <a:schemeClr val="dk1"/>
              </a:buClr>
              <a:buSzPct val="100000"/>
              <a:buFont typeface="+mj-lt"/>
              <a:buAutoNum type="arabicPeriod"/>
            </a:pPr>
            <a:endParaRPr sz="3000" b="0" i="0" u="none" strike="noStrike" cap="none" dirty="0">
              <a:solidFill>
                <a:schemeClr val="dk1"/>
              </a:solidFill>
              <a:ea typeface="Trebuchet MS"/>
              <a:cs typeface="Trebuchet MS"/>
              <a:sym typeface="Trebuchet MS"/>
            </a:endParaRPr>
          </a:p>
          <a:p>
            <a:pPr marL="514350" marR="0" lvl="0" indent="-514350" algn="l" rtl="0">
              <a:lnSpc>
                <a:spcPct val="100000"/>
              </a:lnSpc>
              <a:spcBef>
                <a:spcPts val="0"/>
              </a:spcBef>
              <a:spcAft>
                <a:spcPts val="0"/>
              </a:spcAft>
              <a:buClr>
                <a:schemeClr val="dk1"/>
              </a:buClr>
              <a:buSzPct val="100000"/>
              <a:buFont typeface="+mj-lt"/>
              <a:buAutoNum type="arabicPeriod"/>
            </a:pPr>
            <a:r>
              <a:rPr lang="en" sz="3000" b="0" i="0" u="none" strike="noStrike" cap="none" dirty="0">
                <a:solidFill>
                  <a:schemeClr val="dk1"/>
                </a:solidFill>
                <a:ea typeface="Trebuchet MS"/>
                <a:cs typeface="Trebuchet MS"/>
                <a:sym typeface="Trebuchet MS"/>
              </a:rPr>
              <a:t>Hard to link </a:t>
            </a:r>
            <a:r>
              <a:rPr lang="en-US" sz="3000" b="0" i="0" u="none" strike="noStrike" cap="none" dirty="0">
                <a:solidFill>
                  <a:schemeClr val="dk1"/>
                </a:solidFill>
                <a:ea typeface="Trebuchet MS"/>
                <a:cs typeface="Trebuchet MS"/>
                <a:sym typeface="Trebuchet MS"/>
              </a:rPr>
              <a:t>together </a:t>
            </a:r>
            <a:r>
              <a:rPr lang="en" sz="3000" b="0" i="0" u="none" strike="noStrike" cap="none" dirty="0">
                <a:solidFill>
                  <a:schemeClr val="dk1"/>
                </a:solidFill>
                <a:ea typeface="Trebuchet MS"/>
                <a:cs typeface="Trebuchet MS"/>
                <a:sym typeface="Trebuchet MS"/>
              </a:rPr>
              <a:t>different transactions </a:t>
            </a:r>
            <a:r>
              <a:rPr lang="en" sz="3000" dirty="0">
                <a:solidFill>
                  <a:schemeClr val="dk1"/>
                </a:solidFill>
                <a:ea typeface="Trebuchet MS"/>
                <a:cs typeface="Trebuchet MS"/>
                <a:sym typeface="Trebuchet MS"/>
              </a:rPr>
              <a:t>made by</a:t>
            </a:r>
            <a:r>
              <a:rPr lang="en" sz="3000" b="0" i="0" u="none" strike="noStrike" cap="none" dirty="0">
                <a:solidFill>
                  <a:schemeClr val="dk1"/>
                </a:solidFill>
                <a:ea typeface="Trebuchet MS"/>
                <a:cs typeface="Trebuchet MS"/>
                <a:sym typeface="Trebuchet MS"/>
              </a:rPr>
              <a:t> the same user</a:t>
            </a:r>
          </a:p>
          <a:p>
            <a:pPr marL="514350" marR="0" lvl="0" indent="-514350" algn="l" rtl="0">
              <a:lnSpc>
                <a:spcPct val="100000"/>
              </a:lnSpc>
              <a:spcBef>
                <a:spcPts val="0"/>
              </a:spcBef>
              <a:spcAft>
                <a:spcPts val="0"/>
              </a:spcAft>
              <a:buClr>
                <a:schemeClr val="dk1"/>
              </a:buClr>
              <a:buSzPct val="100000"/>
              <a:buFont typeface="+mj-lt"/>
              <a:buAutoNum type="arabicPeriod"/>
            </a:pPr>
            <a:endParaRPr sz="3000" b="0" i="0" u="none" strike="noStrike" cap="none" dirty="0">
              <a:solidFill>
                <a:schemeClr val="dk1"/>
              </a:solidFill>
              <a:ea typeface="Trebuchet MS"/>
              <a:cs typeface="Trebuchet MS"/>
              <a:sym typeface="Trebuchet MS"/>
            </a:endParaRPr>
          </a:p>
          <a:p>
            <a:pPr marL="514350" marR="0" lvl="0" indent="-514350" algn="l" rtl="0">
              <a:lnSpc>
                <a:spcPct val="100000"/>
              </a:lnSpc>
              <a:spcBef>
                <a:spcPts val="0"/>
              </a:spcBef>
              <a:spcAft>
                <a:spcPts val="0"/>
              </a:spcAft>
              <a:buClr>
                <a:schemeClr val="dk1"/>
              </a:buClr>
              <a:buSzPct val="100000"/>
              <a:buFont typeface="+mj-lt"/>
              <a:buAutoNum type="arabicPeriod"/>
            </a:pPr>
            <a:r>
              <a:rPr lang="en" sz="3000" b="0" i="0" u="none" strike="noStrike" cap="none" dirty="0">
                <a:solidFill>
                  <a:schemeClr val="dk1"/>
                </a:solidFill>
                <a:ea typeface="Trebuchet MS"/>
                <a:cs typeface="Trebuchet MS"/>
                <a:sym typeface="Trebuchet MS"/>
              </a:rPr>
              <a:t>Hard to link sender of a payment to its recipient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Quantifying </a:t>
            </a:r>
            <a:r>
              <a:rPr lang="en-US" b="1" dirty="0">
                <a:sym typeface="Trebuchet MS"/>
              </a:rPr>
              <a:t>Bitcoin </a:t>
            </a:r>
            <a:r>
              <a:rPr lang="en" b="1" dirty="0">
                <a:sym typeface="Trebuchet MS"/>
              </a:rPr>
              <a:t>anonymity</a:t>
            </a:r>
          </a:p>
        </p:txBody>
      </p:sp>
      <p:sp>
        <p:nvSpPr>
          <p:cNvPr id="89" name="Shape 89"/>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A3A3A3"/>
              </a:buClr>
              <a:buSzPct val="25000"/>
              <a:buFont typeface="Trebuchet MS"/>
              <a:buNone/>
            </a:pPr>
            <a:r>
              <a:rPr lang="en" sz="2000" b="0" i="0" u="none" strike="noStrike" cap="none" dirty="0">
                <a:solidFill>
                  <a:schemeClr val="dk1"/>
                </a:solidFill>
                <a:ea typeface="Trebuchet MS"/>
                <a:cs typeface="Trebuchet MS"/>
                <a:sym typeface="Trebuchet MS"/>
              </a:rPr>
              <a:t>Complete unlinkability (among </a:t>
            </a:r>
            <a:r>
              <a:rPr lang="en" sz="2000" b="0" i="0" u="sng" strike="noStrike" cap="none" dirty="0">
                <a:solidFill>
                  <a:schemeClr val="dk1"/>
                </a:solidFill>
                <a:ea typeface="Trebuchet MS"/>
                <a:cs typeface="Trebuchet MS"/>
                <a:sym typeface="Trebuchet MS"/>
              </a:rPr>
              <a:t>all</a:t>
            </a:r>
            <a:r>
              <a:rPr lang="en" sz="2000" b="0" i="0" u="none" strike="noStrike" cap="none" dirty="0">
                <a:solidFill>
                  <a:schemeClr val="dk1"/>
                </a:solidFill>
                <a:ea typeface="Trebuchet MS"/>
                <a:cs typeface="Trebuchet MS"/>
                <a:sym typeface="Trebuchet MS"/>
              </a:rPr>
              <a:t> addresses/transactions) is hard </a:t>
            </a:r>
            <a:r>
              <a:rPr lang="en" sz="2000" b="0" i="0" u="none" strike="noStrike" cap="none" dirty="0">
                <a:solidFill>
                  <a:schemeClr val="dk1"/>
                </a:solidFill>
                <a:ea typeface="Trebuchet MS"/>
                <a:cs typeface="Trebuchet MS"/>
                <a:sym typeface="Wingdings" panose="05000000000000000000" pitchFamily="2" charset="2"/>
              </a:rPr>
              <a:t> </a:t>
            </a:r>
            <a:r>
              <a:rPr lang="en-US" sz="2000" b="0" i="0" u="none" strike="noStrike" cap="none" dirty="0">
                <a:solidFill>
                  <a:schemeClr val="dk1"/>
                </a:solidFill>
                <a:ea typeface="Trebuchet MS"/>
                <a:cs typeface="Trebuchet MS"/>
                <a:sym typeface="Wingdings" panose="05000000000000000000" pitchFamily="2" charset="2"/>
              </a:rPr>
              <a:t>lets’ try to get something more feasible</a:t>
            </a:r>
            <a:endParaRPr lang="en" sz="2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rgbClr val="A3A3A3"/>
              </a:buClr>
              <a:buSzPct val="25000"/>
              <a:buFont typeface="Trebuchet MS"/>
              <a:buNone/>
            </a:pPr>
            <a:endParaRPr sz="2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rgbClr val="A3A3A3"/>
              </a:buClr>
              <a:buSzPct val="25000"/>
              <a:buFont typeface="Trebuchet MS"/>
              <a:buNone/>
            </a:pPr>
            <a:r>
              <a:rPr lang="en" sz="2000" b="0" i="0" u="sng" strike="noStrike" cap="none" dirty="0">
                <a:solidFill>
                  <a:schemeClr val="dk1"/>
                </a:solidFill>
                <a:ea typeface="Trebuchet MS"/>
                <a:cs typeface="Trebuchet MS"/>
                <a:sym typeface="Trebuchet MS"/>
              </a:rPr>
              <a:t>Anonymity set</a:t>
            </a:r>
            <a:r>
              <a:rPr lang="en" sz="2000" b="0" i="0" u="none" strike="noStrike" cap="none" dirty="0">
                <a:solidFill>
                  <a:schemeClr val="dk1"/>
                </a:solidFill>
                <a:ea typeface="Trebuchet MS"/>
                <a:cs typeface="Trebuchet MS"/>
                <a:sym typeface="Trebuchet MS"/>
              </a:rPr>
              <a:t>: the crowd that one attempts to blend into</a:t>
            </a:r>
          </a:p>
          <a:p>
            <a:pPr marL="0" marR="0" lvl="0" indent="0" algn="l" rtl="0">
              <a:lnSpc>
                <a:spcPct val="100000"/>
              </a:lnSpc>
              <a:spcBef>
                <a:spcPts val="0"/>
              </a:spcBef>
              <a:spcAft>
                <a:spcPts val="0"/>
              </a:spcAft>
              <a:buClr>
                <a:srgbClr val="A3A3A3"/>
              </a:buClr>
              <a:buSzPct val="25000"/>
              <a:buFont typeface="Trebuchet MS"/>
              <a:buNone/>
            </a:pPr>
            <a:r>
              <a:rPr lang="en" sz="2000" u="sng" dirty="0">
                <a:solidFill>
                  <a:schemeClr val="dk1"/>
                </a:solidFill>
                <a:ea typeface="Trebuchet MS"/>
                <a:cs typeface="Trebuchet MS"/>
                <a:sym typeface="Trebuchet MS"/>
              </a:rPr>
              <a:t>Anonymity set (</a:t>
            </a:r>
            <a:r>
              <a:rPr lang="en-US" sz="2000" u="sng" dirty="0">
                <a:solidFill>
                  <a:schemeClr val="dk1"/>
                </a:solidFill>
                <a:ea typeface="Trebuchet MS"/>
                <a:cs typeface="Trebuchet MS"/>
                <a:sym typeface="Trebuchet MS"/>
              </a:rPr>
              <a:t>for a Bitcoin transaction</a:t>
            </a:r>
            <a:r>
              <a:rPr lang="en" sz="2000" u="sng" dirty="0">
                <a:solidFill>
                  <a:schemeClr val="dk1"/>
                </a:solidFill>
                <a:ea typeface="Trebuchet MS"/>
                <a:cs typeface="Trebuchet MS"/>
                <a:sym typeface="Trebuchet MS"/>
              </a:rPr>
              <a:t>)</a:t>
            </a:r>
            <a:r>
              <a:rPr lang="en" sz="2000" dirty="0">
                <a:solidFill>
                  <a:schemeClr val="dk1"/>
                </a:solidFill>
                <a:ea typeface="Trebuchet MS"/>
                <a:cs typeface="Trebuchet MS"/>
                <a:sym typeface="Trebuchet MS"/>
              </a:rPr>
              <a:t>: </a:t>
            </a:r>
            <a:r>
              <a:rPr lang="en-US" sz="2000" dirty="0">
                <a:solidFill>
                  <a:schemeClr val="dk1"/>
                </a:solidFill>
                <a:ea typeface="Trebuchet MS"/>
                <a:cs typeface="Trebuchet MS"/>
                <a:sym typeface="Trebuchet MS"/>
              </a:rPr>
              <a:t>set of transactions that an </a:t>
            </a:r>
            <a:r>
              <a:rPr lang="en-US" sz="2000" dirty="0">
                <a:solidFill>
                  <a:srgbClr val="FF0000"/>
                </a:solidFill>
                <a:ea typeface="Trebuchet MS"/>
                <a:cs typeface="Trebuchet MS"/>
                <a:sym typeface="Trebuchet MS"/>
              </a:rPr>
              <a:t>adversary</a:t>
            </a:r>
            <a:r>
              <a:rPr lang="en-US" sz="2000" dirty="0">
                <a:solidFill>
                  <a:schemeClr val="dk1"/>
                </a:solidFill>
                <a:ea typeface="Trebuchet MS"/>
                <a:cs typeface="Trebuchet MS"/>
                <a:sym typeface="Trebuchet MS"/>
              </a:rPr>
              <a:t> cannot distinguish from the transaction in question</a:t>
            </a:r>
            <a:endParaRPr lang="en" sz="2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rgbClr val="A3A3A3"/>
              </a:buClr>
              <a:buSzPct val="25000"/>
              <a:buFont typeface="Trebuchet MS"/>
              <a:buNone/>
            </a:pPr>
            <a:endParaRPr sz="2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rgbClr val="A3A3A3"/>
              </a:buClr>
              <a:buSzPct val="25000"/>
              <a:buFont typeface="Trebuchet MS"/>
              <a:buNone/>
            </a:pPr>
            <a:r>
              <a:rPr lang="en" sz="2000" b="0" i="0" u="none" strike="noStrike" cap="none" dirty="0">
                <a:solidFill>
                  <a:schemeClr val="dk1"/>
                </a:solidFill>
                <a:ea typeface="Trebuchet MS"/>
                <a:cs typeface="Trebuchet MS"/>
                <a:sym typeface="Trebuchet MS"/>
              </a:rPr>
              <a:t>To calculate anonymity set:</a:t>
            </a:r>
          </a:p>
          <a:p>
            <a:pPr marL="457200" marR="0" lvl="0" indent="-457200" algn="l" rtl="0">
              <a:lnSpc>
                <a:spcPct val="100000"/>
              </a:lnSpc>
              <a:spcBef>
                <a:spcPts val="0"/>
              </a:spcBef>
              <a:spcAft>
                <a:spcPts val="0"/>
              </a:spcAft>
              <a:buClr>
                <a:srgbClr val="A3A3A3"/>
              </a:buClr>
              <a:buSzPct val="100000"/>
              <a:buFont typeface="Arial"/>
              <a:buChar char="•"/>
            </a:pPr>
            <a:r>
              <a:rPr lang="en" sz="2000" b="0" i="0" u="none" strike="noStrike" cap="none" dirty="0">
                <a:solidFill>
                  <a:schemeClr val="dk1"/>
                </a:solidFill>
                <a:ea typeface="Trebuchet MS"/>
                <a:cs typeface="Trebuchet MS"/>
                <a:sym typeface="Trebuchet MS"/>
              </a:rPr>
              <a:t>define adversary model</a:t>
            </a:r>
          </a:p>
          <a:p>
            <a:pPr marL="457200" marR="0" lvl="0" indent="-457200" algn="l" rtl="0">
              <a:lnSpc>
                <a:spcPct val="100000"/>
              </a:lnSpc>
              <a:spcBef>
                <a:spcPts val="0"/>
              </a:spcBef>
              <a:spcAft>
                <a:spcPts val="0"/>
              </a:spcAft>
              <a:buClr>
                <a:srgbClr val="A3A3A3"/>
              </a:buClr>
              <a:buSzPct val="100000"/>
              <a:buFont typeface="Arial"/>
              <a:buChar char="•"/>
            </a:pPr>
            <a:r>
              <a:rPr lang="en" sz="2000" b="0" i="0" u="none" strike="noStrike" cap="none" dirty="0">
                <a:solidFill>
                  <a:schemeClr val="dk1"/>
                </a:solidFill>
                <a:ea typeface="Trebuchet MS"/>
                <a:cs typeface="Trebuchet MS"/>
                <a:sym typeface="Trebuchet MS"/>
              </a:rPr>
              <a:t>reason carefully about: what the adversary knows, does not know, and </a:t>
            </a:r>
            <a:r>
              <a:rPr lang="en" sz="2000" b="0" i="0" u="sng" strike="noStrike" cap="none" dirty="0">
                <a:solidFill>
                  <a:schemeClr val="dk1"/>
                </a:solidFill>
                <a:ea typeface="Trebuchet MS"/>
                <a:cs typeface="Trebuchet MS"/>
                <a:sym typeface="Trebuchet MS"/>
              </a:rPr>
              <a:t>cannot</a:t>
            </a:r>
            <a:r>
              <a:rPr lang="en" sz="2000" b="0" i="0" u="none" strike="noStrike" cap="none" dirty="0">
                <a:solidFill>
                  <a:schemeClr val="dk1"/>
                </a:solidFill>
                <a:ea typeface="Trebuchet MS"/>
                <a:cs typeface="Trebuchet MS"/>
                <a:sym typeface="Trebuchet MS"/>
              </a:rPr>
              <a:t> know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US" b="1" dirty="0">
                <a:sym typeface="Trebuchet MS"/>
              </a:rPr>
              <a:t>Alternate measures of Bitcoin anonymity</a:t>
            </a:r>
            <a:endParaRPr lang="en" b="1" dirty="0">
              <a:sym typeface="Trebuchet MS"/>
            </a:endParaRPr>
          </a:p>
        </p:txBody>
      </p:sp>
      <p:sp>
        <p:nvSpPr>
          <p:cNvPr id="89" name="Shape 89"/>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A3A3A3"/>
              </a:buClr>
              <a:buSzPct val="25000"/>
              <a:buFont typeface="Trebuchet MS"/>
              <a:buNone/>
            </a:pPr>
            <a:r>
              <a:rPr lang="en-US" sz="2400" u="sng" strike="noStrike" cap="none" dirty="0">
                <a:solidFill>
                  <a:schemeClr val="dk1"/>
                </a:solidFill>
                <a:ea typeface="Trebuchet MS"/>
                <a:cs typeface="Trebuchet MS"/>
                <a:sym typeface="Trebuchet MS"/>
              </a:rPr>
              <a:t>Taint Analysis</a:t>
            </a:r>
            <a:r>
              <a:rPr lang="en-US" sz="2400" b="0" i="0" u="none" strike="noStrike" cap="none" dirty="0">
                <a:solidFill>
                  <a:schemeClr val="dk1"/>
                </a:solidFill>
                <a:ea typeface="Trebuchet MS"/>
                <a:cs typeface="Trebuchet MS"/>
                <a:sym typeface="Trebuchet MS"/>
              </a:rPr>
              <a:t>: Give high “taint” score (to </a:t>
            </a:r>
            <a:r>
              <a:rPr lang="en-US" sz="2400" b="0" i="1" u="none" strike="noStrike" cap="none" dirty="0">
                <a:solidFill>
                  <a:schemeClr val="dk1"/>
                </a:solidFill>
                <a:ea typeface="Trebuchet MS"/>
                <a:cs typeface="Trebuchet MS"/>
                <a:sym typeface="Trebuchet MS"/>
              </a:rPr>
              <a:t>S</a:t>
            </a:r>
            <a:r>
              <a:rPr lang="en-US" sz="2400" b="0" i="0" u="none" strike="noStrike" cap="none" dirty="0">
                <a:solidFill>
                  <a:schemeClr val="dk1"/>
                </a:solidFill>
                <a:ea typeface="Trebuchet MS"/>
                <a:cs typeface="Trebuchet MS"/>
                <a:sym typeface="Trebuchet MS"/>
              </a:rPr>
              <a:t>-</a:t>
            </a:r>
            <a:r>
              <a:rPr lang="en-US" sz="2400" b="0" i="1" u="none" strike="noStrike" cap="none" dirty="0">
                <a:solidFill>
                  <a:schemeClr val="dk1"/>
                </a:solidFill>
                <a:ea typeface="Trebuchet MS"/>
                <a:cs typeface="Trebuchet MS"/>
                <a:sym typeface="Trebuchet MS"/>
              </a:rPr>
              <a:t>R</a:t>
            </a:r>
            <a:r>
              <a:rPr lang="en-US" sz="2400" b="0" i="0" u="none" strike="noStrike" cap="none" dirty="0">
                <a:solidFill>
                  <a:schemeClr val="dk1"/>
                </a:solidFill>
                <a:ea typeface="Trebuchet MS"/>
                <a:cs typeface="Trebuchet MS"/>
                <a:sym typeface="Trebuchet MS"/>
              </a:rPr>
              <a:t> pair) if Bitcoins sent by an address </a:t>
            </a:r>
            <a:r>
              <a:rPr lang="en-US" sz="2400" b="0" i="1" u="none" strike="noStrike" cap="none" dirty="0">
                <a:solidFill>
                  <a:schemeClr val="dk1"/>
                </a:solidFill>
                <a:ea typeface="Trebuchet MS"/>
                <a:cs typeface="Trebuchet MS"/>
                <a:sym typeface="Trebuchet MS"/>
              </a:rPr>
              <a:t>S</a:t>
            </a:r>
            <a:r>
              <a:rPr lang="en-US" sz="2400" b="0" i="0" u="none" strike="noStrike" cap="none" dirty="0">
                <a:solidFill>
                  <a:schemeClr val="dk1"/>
                </a:solidFill>
                <a:ea typeface="Trebuchet MS"/>
                <a:cs typeface="Trebuchet MS"/>
                <a:sym typeface="Trebuchet MS"/>
              </a:rPr>
              <a:t> always end up at an address </a:t>
            </a:r>
            <a:r>
              <a:rPr lang="en-US" sz="2400" b="0" i="1" u="none" strike="noStrike" cap="none" dirty="0">
                <a:solidFill>
                  <a:schemeClr val="dk1"/>
                </a:solidFill>
                <a:ea typeface="Trebuchet MS"/>
                <a:cs typeface="Trebuchet MS"/>
                <a:sym typeface="Trebuchet MS"/>
              </a:rPr>
              <a:t>R</a:t>
            </a:r>
          </a:p>
          <a:p>
            <a:pPr marL="0" marR="0" lvl="0" indent="0" algn="l" rtl="0">
              <a:lnSpc>
                <a:spcPct val="100000"/>
              </a:lnSpc>
              <a:spcBef>
                <a:spcPts val="0"/>
              </a:spcBef>
              <a:spcAft>
                <a:spcPts val="0"/>
              </a:spcAft>
              <a:buClr>
                <a:srgbClr val="A3A3A3"/>
              </a:buClr>
              <a:buSzPct val="25000"/>
              <a:buFont typeface="Trebuchet MS"/>
              <a:buNone/>
            </a:pPr>
            <a:endParaRPr lang="en-US" sz="2400" i="1"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rgbClr val="A3A3A3"/>
              </a:buClr>
              <a:buSzPct val="25000"/>
              <a:buFont typeface="Trebuchet MS"/>
              <a:buNone/>
            </a:pPr>
            <a:r>
              <a:rPr lang="en-US" sz="2400" dirty="0">
                <a:solidFill>
                  <a:schemeClr val="dk1"/>
                </a:solidFill>
                <a:ea typeface="Trebuchet MS"/>
                <a:cs typeface="Trebuchet MS"/>
                <a:sym typeface="Trebuchet MS"/>
              </a:rPr>
              <a:t>Not a good measure of Bitcoin anonymity:</a:t>
            </a:r>
          </a:p>
          <a:p>
            <a:pPr lvl="1">
              <a:lnSpc>
                <a:spcPct val="100000"/>
              </a:lnSpc>
              <a:buClr>
                <a:srgbClr val="A3A3A3"/>
              </a:buClr>
              <a:buSzPct val="100000"/>
            </a:pPr>
            <a:r>
              <a:rPr lang="en-US" sz="2000" b="0" u="none" strike="noStrike" cap="none" dirty="0">
                <a:solidFill>
                  <a:schemeClr val="dk1"/>
                </a:solidFill>
                <a:ea typeface="Trebuchet MS"/>
                <a:cs typeface="Trebuchet MS"/>
                <a:sym typeface="Trebuchet MS"/>
              </a:rPr>
              <a:t>Makes implicit assumptions about the adversary’s </a:t>
            </a:r>
            <a:r>
              <a:rPr lang="en-US" sz="2000" dirty="0">
                <a:solidFill>
                  <a:schemeClr val="dk1"/>
                </a:solidFill>
                <a:ea typeface="Trebuchet MS"/>
                <a:cs typeface="Trebuchet MS"/>
                <a:sym typeface="Trebuchet MS"/>
              </a:rPr>
              <a:t>calculations regarding linking pairs of addresses</a:t>
            </a:r>
          </a:p>
          <a:p>
            <a:pPr lvl="1">
              <a:lnSpc>
                <a:spcPct val="100000"/>
              </a:lnSpc>
              <a:buClr>
                <a:srgbClr val="A3A3A3"/>
              </a:buClr>
              <a:buSzPct val="100000"/>
            </a:pPr>
            <a:r>
              <a:rPr lang="en-US" sz="2000" b="0" u="none" strike="noStrike" cap="none" dirty="0">
                <a:solidFill>
                  <a:schemeClr val="dk1"/>
                </a:solidFill>
                <a:ea typeface="Trebuchet MS"/>
                <a:cs typeface="Trebuchet MS"/>
                <a:sym typeface="Trebuchet MS"/>
              </a:rPr>
              <a:t>Adversary may use alternate techniques for linking address</a:t>
            </a:r>
            <a:r>
              <a:rPr lang="en-US" sz="2000" dirty="0">
                <a:solidFill>
                  <a:schemeClr val="dk1"/>
                </a:solidFill>
                <a:ea typeface="Trebuchet MS"/>
                <a:cs typeface="Trebuchet MS"/>
                <a:sym typeface="Trebuchet MS"/>
              </a:rPr>
              <a:t> </a:t>
            </a:r>
            <a:r>
              <a:rPr lang="en-US" sz="2000" b="0" u="none" strike="noStrike" cap="none" dirty="0">
                <a:solidFill>
                  <a:schemeClr val="dk1"/>
                </a:solidFill>
                <a:ea typeface="Trebuchet MS"/>
                <a:cs typeface="Trebuchet MS"/>
                <a:sym typeface="Trebuchet MS"/>
              </a:rPr>
              <a:t>pairs – </a:t>
            </a:r>
            <a:r>
              <a:rPr lang="en-US" sz="2000" dirty="0">
                <a:solidFill>
                  <a:schemeClr val="dk1"/>
                </a:solidFill>
                <a:ea typeface="Trebuchet MS"/>
                <a:cs typeface="Trebuchet MS"/>
                <a:sym typeface="Trebuchet MS"/>
              </a:rPr>
              <a:t>e.g., timing analysis or wallet software idiosyncrasies.</a:t>
            </a:r>
            <a:endParaRPr lang="en" sz="2000" b="0" u="none" strike="noStrike" cap="none" dirty="0">
              <a:solidFill>
                <a:schemeClr val="dk1"/>
              </a:solidFill>
              <a:ea typeface="Trebuchet MS"/>
              <a:cs typeface="Trebuchet MS"/>
              <a:sym typeface="Trebuchet MS"/>
            </a:endParaRPr>
          </a:p>
        </p:txBody>
      </p:sp>
    </p:spTree>
    <p:extLst>
      <p:ext uri="{BB962C8B-B14F-4D97-AF65-F5344CB8AC3E}">
        <p14:creationId xmlns:p14="http://schemas.microsoft.com/office/powerpoint/2010/main" val="1338060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Why anonymous cryptocurrencies?</a:t>
            </a:r>
          </a:p>
        </p:txBody>
      </p:sp>
      <p:sp>
        <p:nvSpPr>
          <p:cNvPr id="95" name="Shape 95"/>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Block chain based currencies are totally, publicly, and permanently traceable</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Without anonymity, privacy is </a:t>
            </a:r>
            <a:r>
              <a:rPr lang="en" sz="2400" b="0" i="0" u="sng" strike="noStrike" cap="none" dirty="0">
                <a:solidFill>
                  <a:schemeClr val="dk1"/>
                </a:solidFill>
                <a:ea typeface="Trebuchet MS"/>
                <a:cs typeface="Trebuchet MS"/>
                <a:sym typeface="Trebuchet MS"/>
              </a:rPr>
              <a:t>much worse</a:t>
            </a:r>
            <a:r>
              <a:rPr lang="en" sz="2400" b="0" i="0" u="none" strike="noStrike" cap="none" dirty="0">
                <a:solidFill>
                  <a:schemeClr val="dk1"/>
                </a:solidFill>
                <a:ea typeface="Trebuchet MS"/>
                <a:cs typeface="Trebuchet MS"/>
                <a:sym typeface="Trebuchet MS"/>
              </a:rPr>
              <a:t> than traditional banking!</a:t>
            </a:r>
          </a:p>
          <a:p>
            <a:pPr marL="0" marR="0" lvl="0" indent="0" algn="l" rtl="0">
              <a:lnSpc>
                <a:spcPct val="100000"/>
              </a:lnSpc>
              <a:spcBef>
                <a:spcPts val="0"/>
              </a:spcBef>
              <a:spcAft>
                <a:spcPts val="0"/>
              </a:spcAft>
              <a:buClr>
                <a:schemeClr val="dk1"/>
              </a:buClr>
              <a:buSzPct val="25000"/>
              <a:buFont typeface="Trebuchet MS"/>
              <a:buNone/>
            </a:pPr>
            <a:endParaRPr lang="en" sz="2400"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Two motivations:</a:t>
            </a:r>
          </a:p>
          <a:p>
            <a:pPr marL="514350" marR="0" lvl="0" indent="-514350" algn="l" rtl="0">
              <a:lnSpc>
                <a:spcPct val="100000"/>
              </a:lnSpc>
              <a:spcBef>
                <a:spcPts val="0"/>
              </a:spcBef>
              <a:spcAft>
                <a:spcPts val="0"/>
              </a:spcAft>
              <a:buClr>
                <a:schemeClr val="dk1"/>
              </a:buClr>
              <a:buSzPct val="100000"/>
              <a:buFont typeface="Trebuchet MS"/>
              <a:buAutoNum type="arabicPeriod"/>
            </a:pPr>
            <a:r>
              <a:rPr lang="en" sz="2000" b="0" i="0" u="none" strike="noStrike" cap="none" dirty="0">
                <a:solidFill>
                  <a:schemeClr val="dk1"/>
                </a:solidFill>
                <a:ea typeface="Trebuchet MS"/>
                <a:cs typeface="Trebuchet MS"/>
                <a:sym typeface="Trebuchet MS"/>
              </a:rPr>
              <a:t>Achieve priva</a:t>
            </a:r>
            <a:r>
              <a:rPr lang="en-US" sz="2000" b="0" i="0" u="none" strike="noStrike" cap="none" dirty="0">
                <a:solidFill>
                  <a:schemeClr val="dk1"/>
                </a:solidFill>
                <a:ea typeface="Trebuchet MS"/>
                <a:cs typeface="Trebuchet MS"/>
                <a:sym typeface="Trebuchet MS"/>
              </a:rPr>
              <a:t>cy level at least equivalent to traditional banking</a:t>
            </a:r>
          </a:p>
          <a:p>
            <a:pPr marL="514350" marR="0" lvl="0" indent="-514350" algn="l" rtl="0">
              <a:lnSpc>
                <a:spcPct val="100000"/>
              </a:lnSpc>
              <a:spcBef>
                <a:spcPts val="0"/>
              </a:spcBef>
              <a:spcAft>
                <a:spcPts val="0"/>
              </a:spcAft>
              <a:buClr>
                <a:schemeClr val="dk1"/>
              </a:buClr>
              <a:buSzPct val="100000"/>
              <a:buFont typeface="Trebuchet MS"/>
              <a:buAutoNum type="arabicPeriod"/>
            </a:pPr>
            <a:r>
              <a:rPr lang="en-US" sz="2000" dirty="0">
                <a:solidFill>
                  <a:schemeClr val="dk1"/>
                </a:solidFill>
                <a:ea typeface="Trebuchet MS"/>
                <a:cs typeface="Trebuchet MS"/>
                <a:sym typeface="Trebuchet MS"/>
              </a:rPr>
              <a:t>If possible, go beyond the privacy level offered by traditional banking based solutions</a:t>
            </a:r>
            <a:endParaRPr lang="en" sz="2000" b="0" i="0" u="none" strike="noStrike" cap="none" dirty="0">
              <a:solidFill>
                <a:schemeClr val="dk1"/>
              </a:solidFill>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US" b="1" dirty="0">
                <a:sym typeface="Trebuchet MS"/>
              </a:rPr>
              <a:t>Ethical concerns about anonymity</a:t>
            </a:r>
            <a:endParaRPr lang="en" b="1" dirty="0">
              <a:sym typeface="Trebuchet MS"/>
            </a:endParaRPr>
          </a:p>
        </p:txBody>
      </p:sp>
      <p:sp>
        <p:nvSpPr>
          <p:cNvPr id="101" name="Shape 101"/>
          <p:cNvSpPr txBox="1">
            <a:spLocks noGrp="1"/>
          </p:cNvSpPr>
          <p:nvPr>
            <p:ph type="body" idx="1"/>
          </p:nvPr>
        </p:nvSpPr>
        <p:spPr>
          <a:prstGeom prst="rect">
            <a:avLst/>
          </a:prstGeom>
          <a:noFill/>
          <a:ln>
            <a:noFill/>
          </a:ln>
        </p:spPr>
        <p:txBody>
          <a:bodyPr lIns="91425" tIns="91425" rIns="91425" bIns="91425" anchor="t" anchorCtr="0">
            <a:noAutofit/>
          </a:bodyPr>
          <a:lstStyle/>
          <a:p>
            <a:pPr marL="0" lvl="0" indent="0">
              <a:lnSpc>
                <a:spcPct val="100000"/>
              </a:lnSpc>
              <a:buClr>
                <a:schemeClr val="dk1"/>
              </a:buClr>
              <a:buSzPct val="25000"/>
              <a:buNone/>
            </a:pPr>
            <a:r>
              <a:rPr lang="en-US" sz="3000" b="1" i="1" u="none" strike="noStrike" cap="none" dirty="0">
                <a:solidFill>
                  <a:schemeClr val="dk1"/>
                </a:solidFill>
                <a:ea typeface="Trebuchet MS"/>
                <a:cs typeface="Trebuchet MS"/>
                <a:sym typeface="Trebuchet MS"/>
              </a:rPr>
              <a:t>Legitimate “goods”</a:t>
            </a:r>
            <a:r>
              <a:rPr lang="en-US" sz="3000" b="0" i="0" u="none" strike="noStrike" cap="none" dirty="0">
                <a:solidFill>
                  <a:schemeClr val="dk1"/>
                </a:solidFill>
                <a:ea typeface="Trebuchet MS"/>
                <a:cs typeface="Trebuchet MS"/>
                <a:sym typeface="Trebuchet MS"/>
              </a:rPr>
              <a:t>: may prevent learning someone’s salary information or an organization’s private business dealing</a:t>
            </a:r>
            <a:endParaRPr lang="en" sz="3000" b="0" i="0" u="none" strike="noStrike" cap="none" dirty="0">
              <a:solidFill>
                <a:schemeClr val="dk1"/>
              </a:solidFill>
              <a:ea typeface="Trebuchet MS"/>
              <a:cs typeface="Trebuchet MS"/>
              <a:sym typeface="Trebuchet MS"/>
            </a:endParaRPr>
          </a:p>
          <a:p>
            <a:pPr marL="0" lvl="0" indent="0">
              <a:lnSpc>
                <a:spcPct val="100000"/>
              </a:lnSpc>
              <a:buClr>
                <a:schemeClr val="dk1"/>
              </a:buClr>
              <a:buSzPct val="25000"/>
              <a:buNone/>
            </a:pPr>
            <a:endParaRPr lang="en" sz="3000" b="1" i="1" u="none" strike="noStrike" cap="none" dirty="0">
              <a:solidFill>
                <a:schemeClr val="dk1"/>
              </a:solidFill>
              <a:ea typeface="Trebuchet MS"/>
              <a:cs typeface="Trebuchet MS"/>
              <a:sym typeface="Trebuchet MS"/>
            </a:endParaRPr>
          </a:p>
          <a:p>
            <a:pPr marL="0" lvl="0" indent="0">
              <a:lnSpc>
                <a:spcPct val="100000"/>
              </a:lnSpc>
              <a:buClr>
                <a:schemeClr val="dk1"/>
              </a:buClr>
              <a:buSzPct val="25000"/>
              <a:buNone/>
            </a:pPr>
            <a:r>
              <a:rPr lang="en" sz="3000" b="1" i="1" u="none" strike="noStrike" cap="none" dirty="0">
                <a:solidFill>
                  <a:schemeClr val="dk1"/>
                </a:solidFill>
                <a:ea typeface="Trebuchet MS"/>
                <a:cs typeface="Trebuchet MS"/>
                <a:sym typeface="Trebuchet MS"/>
              </a:rPr>
              <a:t>Legitimate “worr</a:t>
            </a:r>
            <a:r>
              <a:rPr lang="en-US" sz="3000" b="1" i="1" u="none" strike="noStrike" cap="none" dirty="0" err="1">
                <a:solidFill>
                  <a:schemeClr val="dk1"/>
                </a:solidFill>
                <a:ea typeface="Trebuchet MS"/>
                <a:cs typeface="Trebuchet MS"/>
                <a:sym typeface="Trebuchet MS"/>
              </a:rPr>
              <a:t>ies</a:t>
            </a:r>
            <a:r>
              <a:rPr lang="en-US" sz="3000" b="1" i="1" u="none" strike="noStrike" cap="none" dirty="0">
                <a:solidFill>
                  <a:schemeClr val="dk1"/>
                </a:solidFill>
                <a:ea typeface="Trebuchet MS"/>
                <a:cs typeface="Trebuchet MS"/>
                <a:sym typeface="Trebuchet MS"/>
              </a:rPr>
              <a:t>”</a:t>
            </a:r>
            <a:r>
              <a:rPr lang="en" sz="3000" b="1" i="1" u="none" strike="noStrike" cap="none" dirty="0">
                <a:solidFill>
                  <a:schemeClr val="dk1"/>
                </a:solidFill>
                <a:ea typeface="Trebuchet MS"/>
                <a:cs typeface="Trebuchet MS"/>
                <a:sym typeface="Trebuchet MS"/>
              </a:rPr>
              <a:t> </a:t>
            </a:r>
            <a:r>
              <a:rPr lang="en" sz="3000" b="0" i="0" u="none" strike="noStrike" cap="none" dirty="0">
                <a:solidFill>
                  <a:schemeClr val="dk1"/>
                </a:solidFill>
                <a:ea typeface="Trebuchet MS"/>
                <a:cs typeface="Trebuchet MS"/>
                <a:sym typeface="Trebuchet MS"/>
              </a:rPr>
              <a:t>: </a:t>
            </a:r>
            <a:r>
              <a:rPr lang="en" sz="3000" dirty="0">
                <a:solidFill>
                  <a:schemeClr val="dk1"/>
                </a:solidFill>
                <a:sym typeface="Trebuchet MS"/>
              </a:rPr>
              <a:t>money laundering</a:t>
            </a: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a:solidFill>
                  <a:schemeClr val="dk1"/>
                </a:solidFill>
                <a:ea typeface="Trebuchet MS"/>
                <a:cs typeface="Trebuchet MS"/>
                <a:sym typeface="Trebuchet MS"/>
              </a:rPr>
              <a:t>	Bottleneck</a:t>
            </a:r>
            <a:r>
              <a:rPr lang="en" sz="3000" b="0" i="0" u="none" strike="noStrike" cap="none" dirty="0">
                <a:solidFill>
                  <a:schemeClr val="dk1"/>
                </a:solidFill>
                <a:ea typeface="Trebuchet MS"/>
                <a:cs typeface="Trebuchet MS"/>
                <a:sym typeface="Trebuchet MS"/>
              </a:rPr>
              <a:t>: moving large flows into and out </a:t>
            </a:r>
            <a:r>
              <a:rPr lang="en" sz="3000" b="0" i="0" u="none" strike="noStrike" cap="none">
                <a:solidFill>
                  <a:schemeClr val="dk1"/>
                </a:solidFill>
                <a:ea typeface="Trebuchet MS"/>
                <a:cs typeface="Trebuchet MS"/>
                <a:sym typeface="Trebuchet MS"/>
              </a:rPr>
              <a:t>of 	Bitcoin </a:t>
            </a:r>
            <a:r>
              <a:rPr lang="en" sz="3000" b="0" i="0" u="none" strike="noStrike" cap="none" dirty="0">
                <a:solidFill>
                  <a:schemeClr val="dk1"/>
                </a:solidFill>
                <a:ea typeface="Trebuchet MS"/>
                <a:cs typeface="Trebuchet MS"/>
                <a:sym typeface="Trebuchet MS"/>
              </a:rPr>
              <a:t>(“cashing out”)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b="1" dirty="0">
                <a:sym typeface="Trebuchet MS"/>
              </a:rPr>
              <a:t>Can we keep only the good uses?</a:t>
            </a:r>
          </a:p>
        </p:txBody>
      </p:sp>
      <p:sp>
        <p:nvSpPr>
          <p:cNvPr id="107" name="Shape 107"/>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Common conundrum in computer security and privacy:</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rgbClr val="000000"/>
                </a:solidFill>
                <a:ea typeface="Trebuchet MS"/>
                <a:cs typeface="Trebuchet MS"/>
                <a:sym typeface="Trebuchet MS"/>
              </a:rPr>
              <a:t>uses that are very different </a:t>
            </a:r>
            <a:r>
              <a:rPr lang="en" sz="3000" b="0" i="0" u="sng" strike="noStrike" cap="none" dirty="0">
                <a:solidFill>
                  <a:srgbClr val="000000"/>
                </a:solidFill>
                <a:ea typeface="Trebuchet MS"/>
                <a:cs typeface="Trebuchet MS"/>
                <a:sym typeface="Trebuchet MS"/>
              </a:rPr>
              <a:t>morally</a:t>
            </a:r>
            <a:r>
              <a:rPr lang="en" sz="3000" b="0" i="1" u="none" strike="noStrike" cap="none" dirty="0">
                <a:solidFill>
                  <a:srgbClr val="000000"/>
                </a:solidFill>
                <a:ea typeface="Trebuchet MS"/>
                <a:cs typeface="Trebuchet MS"/>
                <a:sym typeface="Trebuchet MS"/>
              </a:rPr>
              <a:t> </a:t>
            </a:r>
            <a:r>
              <a:rPr lang="en" sz="3000" b="0" i="0" u="none" strike="noStrike" cap="none" dirty="0">
                <a:solidFill>
                  <a:srgbClr val="000000"/>
                </a:solidFill>
                <a:ea typeface="Trebuchet MS"/>
                <a:cs typeface="Trebuchet MS"/>
                <a:sym typeface="Trebuchet MS"/>
              </a:rPr>
              <a:t>are pretty much the same </a:t>
            </a:r>
            <a:r>
              <a:rPr lang="en" sz="3000" b="0" i="0" u="sng" strike="noStrike" cap="none" dirty="0">
                <a:solidFill>
                  <a:srgbClr val="000000"/>
                </a:solidFill>
                <a:ea typeface="Trebuchet MS"/>
                <a:cs typeface="Trebuchet MS"/>
                <a:sym typeface="Trebuchet MS"/>
              </a:rPr>
              <a:t>technologically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Similar dilemma: Tor</a:t>
            </a:r>
          </a:p>
        </p:txBody>
      </p:sp>
      <p:sp>
        <p:nvSpPr>
          <p:cNvPr id="113" name="Shape 113"/>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Anonymous communication network</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Sender and receiver of message </a:t>
            </a:r>
            <a:r>
              <a:rPr lang="en" sz="2400" b="0" i="0" u="sng" strike="noStrike" cap="none" dirty="0">
                <a:solidFill>
                  <a:schemeClr val="dk1"/>
                </a:solidFill>
                <a:ea typeface="Trebuchet MS"/>
                <a:cs typeface="Trebuchet MS"/>
                <a:sym typeface="Trebuchet MS"/>
              </a:rPr>
              <a:t>unlinkable</a:t>
            </a:r>
          </a:p>
        </p:txBody>
      </p:sp>
      <p:sp>
        <p:nvSpPr>
          <p:cNvPr id="114" name="Shape 114"/>
          <p:cNvSpPr txBox="1">
            <a:spLocks noGrp="1"/>
          </p:cNvSpPr>
          <p:nvPr>
            <p:ph type="body" idx="2"/>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A3A3A3"/>
              </a:buClr>
              <a:buSzPct val="25000"/>
              <a:buFont typeface="Trebuchet MS"/>
              <a:buNone/>
            </a:pPr>
            <a:r>
              <a:rPr lang="en" sz="2400" b="0" i="0" u="none" strike="noStrike" cap="none" dirty="0">
                <a:solidFill>
                  <a:schemeClr val="dk1"/>
                </a:solidFill>
                <a:ea typeface="Trebuchet MS"/>
                <a:cs typeface="Trebuchet MS"/>
                <a:sym typeface="Trebuchet MS"/>
              </a:rPr>
              <a:t>Used by:</a:t>
            </a:r>
          </a:p>
          <a:p>
            <a:pPr marL="457200" marR="0" lvl="0" indent="-457200" algn="l" rtl="0">
              <a:lnSpc>
                <a:spcPct val="100000"/>
              </a:lnSpc>
              <a:spcBef>
                <a:spcPts val="0"/>
              </a:spcBef>
              <a:spcAft>
                <a:spcPts val="0"/>
              </a:spcAft>
              <a:buClr>
                <a:srgbClr val="A3A3A3"/>
              </a:buClr>
              <a:buSzPct val="100000"/>
              <a:buFont typeface="Arial"/>
              <a:buChar char="•"/>
            </a:pPr>
            <a:r>
              <a:rPr lang="en" sz="2400" b="0" i="0" u="none" strike="noStrike" cap="none" dirty="0">
                <a:solidFill>
                  <a:schemeClr val="dk1"/>
                </a:solidFill>
                <a:ea typeface="Trebuchet MS"/>
                <a:cs typeface="Trebuchet MS"/>
                <a:sym typeface="Trebuchet MS"/>
              </a:rPr>
              <a:t>Normal people</a:t>
            </a:r>
          </a:p>
          <a:p>
            <a:pPr marL="457200" marR="0" lvl="0" indent="-457200" algn="l" rtl="0">
              <a:lnSpc>
                <a:spcPct val="100000"/>
              </a:lnSpc>
              <a:spcBef>
                <a:spcPts val="0"/>
              </a:spcBef>
              <a:spcAft>
                <a:spcPts val="0"/>
              </a:spcAft>
              <a:buClr>
                <a:srgbClr val="A3A3A3"/>
              </a:buClr>
              <a:buSzPct val="100000"/>
              <a:buFont typeface="Arial"/>
              <a:buChar char="•"/>
            </a:pPr>
            <a:r>
              <a:rPr lang="en" sz="2400" b="0" i="0" u="none" strike="noStrike" cap="none" dirty="0">
                <a:solidFill>
                  <a:schemeClr val="dk1"/>
                </a:solidFill>
                <a:ea typeface="Trebuchet MS"/>
                <a:cs typeface="Trebuchet MS"/>
                <a:sym typeface="Trebuchet MS"/>
              </a:rPr>
              <a:t>Journalists &amp; activists</a:t>
            </a:r>
          </a:p>
          <a:p>
            <a:pPr marL="457200" marR="0" lvl="0" indent="-457200" algn="l" rtl="0">
              <a:lnSpc>
                <a:spcPct val="100000"/>
              </a:lnSpc>
              <a:spcBef>
                <a:spcPts val="0"/>
              </a:spcBef>
              <a:spcAft>
                <a:spcPts val="0"/>
              </a:spcAft>
              <a:buClr>
                <a:srgbClr val="A3A3A3"/>
              </a:buClr>
              <a:buSzPct val="100000"/>
              <a:buFont typeface="Arial"/>
              <a:buChar char="•"/>
            </a:pPr>
            <a:r>
              <a:rPr lang="en" sz="2400" b="0" i="0" u="none" strike="noStrike" cap="none" dirty="0">
                <a:solidFill>
                  <a:schemeClr val="dk1"/>
                </a:solidFill>
                <a:ea typeface="Trebuchet MS"/>
                <a:cs typeface="Trebuchet MS"/>
                <a:sym typeface="Trebuchet MS"/>
              </a:rPr>
              <a:t>Law enforcement</a:t>
            </a:r>
          </a:p>
          <a:p>
            <a:pPr marL="457200" marR="0" lvl="0" indent="-457200" algn="l" rtl="0">
              <a:lnSpc>
                <a:spcPct val="100000"/>
              </a:lnSpc>
              <a:spcBef>
                <a:spcPts val="0"/>
              </a:spcBef>
              <a:spcAft>
                <a:spcPts val="0"/>
              </a:spcAft>
              <a:buClr>
                <a:srgbClr val="A3A3A3"/>
              </a:buClr>
              <a:buSzPct val="100000"/>
              <a:buFont typeface="Arial"/>
              <a:buChar char="•"/>
            </a:pPr>
            <a:r>
              <a:rPr lang="en" sz="2400" b="0" i="0" u="none" strike="noStrike" cap="none" dirty="0">
                <a:solidFill>
                  <a:schemeClr val="dk1"/>
                </a:solidFill>
                <a:ea typeface="Trebuchet MS"/>
                <a:cs typeface="Trebuchet MS"/>
                <a:sym typeface="Trebuchet MS"/>
              </a:rPr>
              <a:t>Malware</a:t>
            </a:r>
          </a:p>
          <a:p>
            <a:pPr marL="457200" marR="0" lvl="0" indent="-457200" algn="l" rtl="0">
              <a:lnSpc>
                <a:spcPct val="100000"/>
              </a:lnSpc>
              <a:spcBef>
                <a:spcPts val="0"/>
              </a:spcBef>
              <a:spcAft>
                <a:spcPts val="0"/>
              </a:spcAft>
              <a:buClr>
                <a:srgbClr val="A3A3A3"/>
              </a:buClr>
              <a:buSzPct val="100000"/>
              <a:buFont typeface="Arial"/>
              <a:buChar char="•"/>
            </a:pPr>
            <a:r>
              <a:rPr lang="en" sz="2400" b="0" i="0" u="none" strike="noStrike" cap="none" dirty="0">
                <a:solidFill>
                  <a:schemeClr val="dk1"/>
                </a:solidFill>
                <a:ea typeface="Trebuchet MS"/>
                <a:cs typeface="Trebuchet MS"/>
                <a:sym typeface="Trebuchet MS"/>
              </a:rPr>
              <a:t>Child pornographers</a:t>
            </a:r>
          </a:p>
          <a:p>
            <a:pPr marL="457200" marR="0" lvl="0" indent="-457200" algn="l" rtl="0">
              <a:lnSpc>
                <a:spcPct val="100000"/>
              </a:lnSpc>
              <a:spcBef>
                <a:spcPts val="0"/>
              </a:spcBef>
              <a:spcAft>
                <a:spcPts val="0"/>
              </a:spcAft>
              <a:buClr>
                <a:srgbClr val="A3A3A3"/>
              </a:buClr>
              <a:buSzPct val="100000"/>
              <a:buFont typeface="Arial"/>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rgbClr val="A3A3A3"/>
              </a:buClr>
              <a:buSzPct val="25000"/>
              <a:buFont typeface="Trebuchet MS"/>
              <a:buNone/>
            </a:pPr>
            <a:r>
              <a:rPr lang="en" sz="2400" b="0" i="0" u="none" strike="noStrike" cap="none" dirty="0">
                <a:solidFill>
                  <a:schemeClr val="dk1"/>
                </a:solidFill>
                <a:ea typeface="Trebuchet MS"/>
                <a:cs typeface="Trebuchet MS"/>
                <a:sym typeface="Trebuchet MS"/>
              </a:rPr>
              <a:t>Funded by (among others):</a:t>
            </a:r>
          </a:p>
          <a:p>
            <a:pPr marL="0" marR="0" lvl="0" indent="0" algn="l" rtl="0">
              <a:lnSpc>
                <a:spcPct val="100000"/>
              </a:lnSpc>
              <a:spcBef>
                <a:spcPts val="0"/>
              </a:spcBef>
              <a:spcAft>
                <a:spcPts val="0"/>
              </a:spcAft>
              <a:buClr>
                <a:srgbClr val="A3A3A3"/>
              </a:buClr>
              <a:buSzPct val="25000"/>
              <a:buFont typeface="Trebuchet MS"/>
              <a:buNone/>
            </a:pPr>
            <a:r>
              <a:rPr lang="en" sz="2400" b="0" i="0" u="none" strike="noStrike" cap="none" dirty="0">
                <a:solidFill>
                  <a:schemeClr val="dk1"/>
                </a:solidFill>
                <a:ea typeface="Trebuchet MS"/>
                <a:cs typeface="Trebuchet MS"/>
                <a:sym typeface="Trebuchet MS"/>
              </a:rPr>
              <a:t>U.S. State Department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b="1" dirty="0">
                <a:sym typeface="Trebuchet MS"/>
              </a:rPr>
              <a:t>Anonymous e-cash: history</a:t>
            </a:r>
          </a:p>
        </p:txBody>
      </p:sp>
      <p:sp>
        <p:nvSpPr>
          <p:cNvPr id="121" name="Shape 121"/>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endParaRPr lang="en-US"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David Chaum, 1982</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sng" strike="noStrike" cap="none" dirty="0">
                <a:solidFill>
                  <a:schemeClr val="dk1"/>
                </a:solidFill>
                <a:ea typeface="Trebuchet MS"/>
                <a:cs typeface="Trebuchet MS"/>
                <a:sym typeface="Trebuchet MS"/>
              </a:rPr>
              <a:t>Blind signature</a:t>
            </a:r>
            <a:r>
              <a:rPr lang="en" sz="3000" b="0" i="0" u="none" strike="noStrike" cap="none" dirty="0">
                <a:solidFill>
                  <a:schemeClr val="dk1"/>
                </a:solidFill>
                <a:ea typeface="Trebuchet MS"/>
                <a:cs typeface="Trebuchet MS"/>
                <a:sym typeface="Trebuchet MS"/>
              </a:rPr>
              <a:t>: </a:t>
            </a:r>
            <a:br>
              <a:rPr lang="en" sz="3000" b="0" i="0" u="none" strike="noStrike" cap="none" dirty="0">
                <a:solidFill>
                  <a:schemeClr val="dk1"/>
                </a:solidFill>
                <a:ea typeface="Trebuchet MS"/>
                <a:cs typeface="Trebuchet MS"/>
                <a:sym typeface="Trebuchet MS"/>
              </a:rPr>
            </a:br>
            <a:r>
              <a:rPr lang="en" sz="3000" b="0" i="0" u="none" strike="noStrike" cap="none" dirty="0">
                <a:solidFill>
                  <a:schemeClr val="dk1"/>
                </a:solidFill>
                <a:ea typeface="Trebuchet MS"/>
                <a:cs typeface="Trebuchet MS"/>
                <a:sym typeface="Trebuchet MS"/>
              </a:rPr>
              <a:t>two-party protocol to create digital signature without signer knowing the input</a:t>
            </a:r>
          </a:p>
        </p:txBody>
      </p:sp>
      <p:sp>
        <p:nvSpPr>
          <p:cNvPr id="122" name="Shape 122"/>
          <p:cNvSpPr/>
          <p:nvPr/>
        </p:nvSpPr>
        <p:spPr>
          <a:xfrm>
            <a:off x="5257800" y="1123950"/>
            <a:ext cx="3276599" cy="1904999"/>
          </a:xfrm>
          <a:prstGeom prst="irregularSeal2">
            <a:avLst/>
          </a:prstGeom>
          <a:solidFill>
            <a:srgbClr val="EFD7AE"/>
          </a:solidFill>
          <a:ln w="19050" cap="flat" cmpd="sng">
            <a:solidFill>
              <a:srgbClr val="E7C58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 sz="3200" b="0" i="0" u="none" strike="noStrike" cap="none">
                <a:solidFill>
                  <a:schemeClr val="dk1"/>
                </a:solidFill>
                <a:latin typeface="Trebuchet MS"/>
                <a:ea typeface="Trebuchet MS"/>
                <a:cs typeface="Trebuchet MS"/>
                <a:sym typeface="Trebuchet MS"/>
              </a:rPr>
              <a:t>Crypto </a:t>
            </a:r>
          </a:p>
          <a:p>
            <a:pPr marL="0" marR="0" lvl="0" indent="0" algn="ctr" rtl="0">
              <a:lnSpc>
                <a:spcPct val="100000"/>
              </a:lnSpc>
              <a:spcBef>
                <a:spcPts val="0"/>
              </a:spcBef>
              <a:spcAft>
                <a:spcPts val="0"/>
              </a:spcAft>
              <a:buClr>
                <a:schemeClr val="dk1"/>
              </a:buClr>
              <a:buSzPct val="25000"/>
              <a:buFont typeface="Trebuchet MS"/>
              <a:buNone/>
            </a:pPr>
            <a:r>
              <a:rPr lang="en" sz="3200" b="0" i="0" u="none" strike="noStrike" cap="none">
                <a:solidFill>
                  <a:schemeClr val="dk1"/>
                </a:solidFill>
                <a:latin typeface="Trebuchet MS"/>
                <a:ea typeface="Trebuchet MS"/>
                <a:cs typeface="Trebuchet MS"/>
                <a:sym typeface="Trebuchet MS"/>
              </a:rPr>
              <a:t>magic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1245848" y="3062391"/>
            <a:ext cx="2792751"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1400" b="0" i="0" u="none" strike="noStrike" cap="none">
                <a:solidFill>
                  <a:srgbClr val="000000"/>
                </a:solidFill>
                <a:latin typeface="Trebuchet MS"/>
                <a:ea typeface="Trebuchet MS"/>
                <a:cs typeface="Trebuchet MS"/>
                <a:sym typeface="Trebuchet MS"/>
              </a:rPr>
              <a:t>Deposit coin # 317038628684424</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128" name="Shape 128"/>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Anonymous e-cash via blind signatures</a:t>
            </a:r>
          </a:p>
        </p:txBody>
      </p:sp>
      <p:pic>
        <p:nvPicPr>
          <p:cNvPr id="129" name="Shape 129" descr="https://openclipart.org/image/300px/svg_to_png/170059/bank.png"/>
          <p:cNvPicPr preferRelativeResize="0"/>
          <p:nvPr/>
        </p:nvPicPr>
        <p:blipFill rotWithShape="1">
          <a:blip r:embed="rId3">
            <a:alphaModFix/>
          </a:blip>
          <a:srcRect/>
          <a:stretch/>
        </p:blipFill>
        <p:spPr>
          <a:xfrm>
            <a:off x="4190896" y="2262291"/>
            <a:ext cx="1028700" cy="1028700"/>
          </a:xfrm>
          <a:prstGeom prst="rect">
            <a:avLst/>
          </a:prstGeom>
          <a:noFill/>
          <a:ln>
            <a:noFill/>
          </a:ln>
        </p:spPr>
      </p:pic>
      <p:pic>
        <p:nvPicPr>
          <p:cNvPr id="130" name="Shape 130" descr="User 1 by cyberscooty - "/>
          <p:cNvPicPr preferRelativeResize="0"/>
          <p:nvPr/>
        </p:nvPicPr>
        <p:blipFill rotWithShape="1">
          <a:blip r:embed="rId4">
            <a:alphaModFix/>
          </a:blip>
          <a:srcRect/>
          <a:stretch/>
        </p:blipFill>
        <p:spPr>
          <a:xfrm>
            <a:off x="533400" y="1817923"/>
            <a:ext cx="572410" cy="711068"/>
          </a:xfrm>
          <a:prstGeom prst="rect">
            <a:avLst/>
          </a:prstGeom>
          <a:noFill/>
          <a:ln>
            <a:noFill/>
          </a:ln>
        </p:spPr>
      </p:pic>
      <p:pic>
        <p:nvPicPr>
          <p:cNvPr id="131" name="Shape 131" descr="User 3 by cyberscooty - User #3 - special remix for a demand"/>
          <p:cNvPicPr preferRelativeResize="0"/>
          <p:nvPr/>
        </p:nvPicPr>
        <p:blipFill rotWithShape="1">
          <a:blip r:embed="rId5">
            <a:alphaModFix/>
          </a:blip>
          <a:srcRect/>
          <a:stretch/>
        </p:blipFill>
        <p:spPr>
          <a:xfrm>
            <a:off x="533400" y="3202280"/>
            <a:ext cx="562140" cy="698311"/>
          </a:xfrm>
          <a:prstGeom prst="rect">
            <a:avLst/>
          </a:prstGeom>
          <a:noFill/>
          <a:ln>
            <a:noFill/>
          </a:ln>
        </p:spPr>
      </p:pic>
      <p:graphicFrame>
        <p:nvGraphicFramePr>
          <p:cNvPr id="132" name="Shape 132"/>
          <p:cNvGraphicFramePr/>
          <p:nvPr/>
        </p:nvGraphicFramePr>
        <p:xfrm>
          <a:off x="5410200" y="1506719"/>
          <a:ext cx="1524000" cy="2426125"/>
        </p:xfrm>
        <a:graphic>
          <a:graphicData uri="http://schemas.openxmlformats.org/drawingml/2006/table">
            <a:tbl>
              <a:tblPr>
                <a:noFill/>
                <a:tableStyleId>{08808671-22E4-4D1B-B7CF-3FBAD5AD646A}</a:tableStyleId>
              </a:tblPr>
              <a:tblGrid>
                <a:gridCol w="635000">
                  <a:extLst>
                    <a:ext uri="{9D8B030D-6E8A-4147-A177-3AD203B41FA5}">
                      <a16:colId xmlns:a16="http://schemas.microsoft.com/office/drawing/2014/main" xmlns="" val="20000"/>
                    </a:ext>
                  </a:extLst>
                </a:gridCol>
                <a:gridCol w="889000">
                  <a:extLst>
                    <a:ext uri="{9D8B030D-6E8A-4147-A177-3AD203B41FA5}">
                      <a16:colId xmlns:a16="http://schemas.microsoft.com/office/drawing/2014/main" xmlns="" val="20001"/>
                    </a:ext>
                  </a:extLst>
                </a:gridCol>
              </a:tblGrid>
              <a:tr h="485225">
                <a:tc>
                  <a:txBody>
                    <a:bodyPr/>
                    <a:lstStyle/>
                    <a:p>
                      <a:pPr marL="0" marR="0" lvl="0" indent="0" algn="ctr" rtl="0">
                        <a:lnSpc>
                          <a:spcPct val="100000"/>
                        </a:lnSpc>
                        <a:spcBef>
                          <a:spcPts val="0"/>
                        </a:spcBef>
                        <a:spcAft>
                          <a:spcPts val="0"/>
                        </a:spcAft>
                        <a:buClr>
                          <a:srgbClr val="000000"/>
                        </a:buClr>
                        <a:buSzPct val="25000"/>
                        <a:buFont typeface="Trebuchet MS"/>
                        <a:buNone/>
                      </a:pPr>
                      <a:r>
                        <a:rPr lang="en" sz="1400" u="none" strike="noStrike" cap="none">
                          <a:latin typeface="Trebuchet MS"/>
                          <a:ea typeface="Trebuchet MS"/>
                          <a:cs typeface="Trebuchet MS"/>
                          <a:sym typeface="Trebuchet MS"/>
                        </a:rPr>
                        <a:t>User</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Trebuchet MS"/>
                        <a:buNone/>
                      </a:pPr>
                      <a:r>
                        <a:rPr lang="en" sz="1400" u="none" strike="noStrike" cap="none">
                          <a:latin typeface="Trebuchet MS"/>
                          <a:ea typeface="Trebuchet MS"/>
                          <a:cs typeface="Trebuchet MS"/>
                          <a:sym typeface="Trebuchet MS"/>
                        </a:rPr>
                        <a:t>Balance</a:t>
                      </a:r>
                    </a:p>
                  </a:txBody>
                  <a:tcPr marL="91450" marR="91450" marT="45725" marB="45725" anchor="ctr"/>
                </a:tc>
                <a:extLst>
                  <a:ext uri="{0D108BD9-81ED-4DB2-BD59-A6C34878D82A}">
                    <a16:rowId xmlns:a16="http://schemas.microsoft.com/office/drawing/2014/main" xmlns="" val="10000"/>
                  </a:ext>
                </a:extLst>
              </a:tr>
              <a:tr h="485225">
                <a:tc>
                  <a:txBody>
                    <a:bodyPr/>
                    <a:lstStyle/>
                    <a:p>
                      <a:pPr marL="0" marR="0" lvl="0" indent="0" algn="ctr" rtl="0">
                        <a:lnSpc>
                          <a:spcPct val="100000"/>
                        </a:lnSpc>
                        <a:spcBef>
                          <a:spcPts val="0"/>
                        </a:spcBef>
                        <a:spcAft>
                          <a:spcPts val="0"/>
                        </a:spcAft>
                        <a:buClr>
                          <a:srgbClr val="000000"/>
                        </a:buClr>
                        <a:buSzPct val="25000"/>
                        <a:buFont typeface="Trebuchet MS"/>
                        <a:buNone/>
                      </a:pPr>
                      <a:r>
                        <a:rPr lang="en" sz="1400" u="none" strike="noStrike" cap="none">
                          <a:latin typeface="Trebuchet MS"/>
                          <a:ea typeface="Trebuchet MS"/>
                          <a:cs typeface="Trebuchet MS"/>
                          <a:sym typeface="Trebuchet MS"/>
                        </a:rPr>
                        <a:t>…</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Trebuchet MS"/>
                        <a:buNone/>
                      </a:pPr>
                      <a:r>
                        <a:rPr lang="en" sz="1400" u="none" strike="noStrike" cap="none">
                          <a:latin typeface="Trebuchet MS"/>
                          <a:ea typeface="Trebuchet MS"/>
                          <a:cs typeface="Trebuchet MS"/>
                          <a:sym typeface="Trebuchet MS"/>
                        </a:rPr>
                        <a:t>…</a:t>
                      </a:r>
                    </a:p>
                  </a:txBody>
                  <a:tcPr marL="91450" marR="91450" marT="45725" marB="45725" anchor="ctr"/>
                </a:tc>
                <a:extLst>
                  <a:ext uri="{0D108BD9-81ED-4DB2-BD59-A6C34878D82A}">
                    <a16:rowId xmlns:a16="http://schemas.microsoft.com/office/drawing/2014/main" xmlns="" val="10001"/>
                  </a:ext>
                </a:extLst>
              </a:tr>
              <a:tr h="485225">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latin typeface="Trebuchet MS"/>
                        <a:ea typeface="Trebuchet MS"/>
                        <a:cs typeface="Trebuchet MS"/>
                        <a:sym typeface="Trebuchet M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Trebuchet MS"/>
                        <a:buNone/>
                      </a:pPr>
                      <a:r>
                        <a:rPr lang="en" sz="1400" u="none" strike="noStrike" cap="none">
                          <a:latin typeface="Trebuchet MS"/>
                          <a:ea typeface="Trebuchet MS"/>
                          <a:cs typeface="Trebuchet MS"/>
                          <a:sym typeface="Trebuchet MS"/>
                        </a:rPr>
                        <a:t>10</a:t>
                      </a:r>
                    </a:p>
                  </a:txBody>
                  <a:tcPr marL="91450" marR="91450" marT="45725" marB="45725" anchor="ctr"/>
                </a:tc>
                <a:extLst>
                  <a:ext uri="{0D108BD9-81ED-4DB2-BD59-A6C34878D82A}">
                    <a16:rowId xmlns:a16="http://schemas.microsoft.com/office/drawing/2014/main" xmlns="" val="10002"/>
                  </a:ext>
                </a:extLst>
              </a:tr>
              <a:tr h="485225">
                <a:tc>
                  <a:txBody>
                    <a:bodyPr/>
                    <a:lstStyle/>
                    <a:p>
                      <a:pPr marL="0" marR="0" lvl="0" indent="0" algn="ctr" rtl="0">
                        <a:lnSpc>
                          <a:spcPct val="100000"/>
                        </a:lnSpc>
                        <a:spcBef>
                          <a:spcPts val="0"/>
                        </a:spcBef>
                        <a:spcAft>
                          <a:spcPts val="0"/>
                        </a:spcAft>
                        <a:buClr>
                          <a:srgbClr val="000000"/>
                        </a:buClr>
                        <a:buSzPct val="25000"/>
                        <a:buFont typeface="Trebuchet MS"/>
                        <a:buNone/>
                      </a:pPr>
                      <a:r>
                        <a:rPr lang="en" sz="1400" u="none" strike="noStrike" cap="none">
                          <a:latin typeface="Trebuchet MS"/>
                          <a:ea typeface="Trebuchet MS"/>
                          <a:cs typeface="Trebuchet MS"/>
                          <a:sym typeface="Trebuchet MS"/>
                        </a:rPr>
                        <a:t>…</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Trebuchet MS"/>
                        <a:buNone/>
                      </a:pPr>
                      <a:r>
                        <a:rPr lang="en" sz="1400" u="none" strike="noStrike" cap="none">
                          <a:latin typeface="Trebuchet MS"/>
                          <a:ea typeface="Trebuchet MS"/>
                          <a:cs typeface="Trebuchet MS"/>
                          <a:sym typeface="Trebuchet MS"/>
                        </a:rPr>
                        <a:t>…</a:t>
                      </a:r>
                    </a:p>
                  </a:txBody>
                  <a:tcPr marL="91450" marR="91450" marT="45725" marB="45725" anchor="ctr"/>
                </a:tc>
                <a:extLst>
                  <a:ext uri="{0D108BD9-81ED-4DB2-BD59-A6C34878D82A}">
                    <a16:rowId xmlns:a16="http://schemas.microsoft.com/office/drawing/2014/main" xmlns="" val="10003"/>
                  </a:ext>
                </a:extLst>
              </a:tr>
              <a:tr h="485225">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latin typeface="Trebuchet MS"/>
                        <a:ea typeface="Trebuchet MS"/>
                        <a:cs typeface="Trebuchet MS"/>
                        <a:sym typeface="Trebuchet M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Trebuchet MS"/>
                        <a:buNone/>
                      </a:pPr>
                      <a:r>
                        <a:rPr lang="en" sz="1400" u="none" strike="noStrike" cap="none">
                          <a:latin typeface="Trebuchet MS"/>
                          <a:ea typeface="Trebuchet MS"/>
                          <a:cs typeface="Trebuchet MS"/>
                          <a:sym typeface="Trebuchet MS"/>
                        </a:rPr>
                        <a:t>5</a:t>
                      </a:r>
                    </a:p>
                  </a:txBody>
                  <a:tcPr marL="91450" marR="91450" marT="45725" marB="45725" anchor="ctr"/>
                </a:tc>
                <a:extLst>
                  <a:ext uri="{0D108BD9-81ED-4DB2-BD59-A6C34878D82A}">
                    <a16:rowId xmlns:a16="http://schemas.microsoft.com/office/drawing/2014/main" xmlns="" val="10004"/>
                  </a:ext>
                </a:extLst>
              </a:tr>
            </a:tbl>
          </a:graphicData>
        </a:graphic>
      </p:graphicFrame>
      <p:grpSp>
        <p:nvGrpSpPr>
          <p:cNvPr id="133" name="Shape 133"/>
          <p:cNvGrpSpPr/>
          <p:nvPr/>
        </p:nvGrpSpPr>
        <p:grpSpPr>
          <a:xfrm>
            <a:off x="5583865" y="2539850"/>
            <a:ext cx="286205" cy="1312270"/>
            <a:chOff x="5334000" y="3638550"/>
            <a:chExt cx="286205" cy="1312270"/>
          </a:xfrm>
        </p:grpSpPr>
        <p:pic>
          <p:nvPicPr>
            <p:cNvPr id="134" name="Shape 134" descr="User 1 by cyberscooty - "/>
            <p:cNvPicPr preferRelativeResize="0"/>
            <p:nvPr/>
          </p:nvPicPr>
          <p:blipFill rotWithShape="1">
            <a:blip r:embed="rId4">
              <a:alphaModFix/>
            </a:blip>
            <a:srcRect/>
            <a:stretch/>
          </p:blipFill>
          <p:spPr>
            <a:xfrm>
              <a:off x="5334000" y="3638550"/>
              <a:ext cx="286205" cy="355534"/>
            </a:xfrm>
            <a:prstGeom prst="rect">
              <a:avLst/>
            </a:prstGeom>
            <a:noFill/>
            <a:ln>
              <a:noFill/>
            </a:ln>
          </p:spPr>
        </p:pic>
        <p:pic>
          <p:nvPicPr>
            <p:cNvPr id="135" name="Shape 135" descr="User 3 by cyberscooty - User #3 - special remix for a demand"/>
            <p:cNvPicPr preferRelativeResize="0"/>
            <p:nvPr/>
          </p:nvPicPr>
          <p:blipFill rotWithShape="1">
            <a:blip r:embed="rId5">
              <a:alphaModFix/>
            </a:blip>
            <a:srcRect/>
            <a:stretch/>
          </p:blipFill>
          <p:spPr>
            <a:xfrm>
              <a:off x="5339135" y="4601664"/>
              <a:ext cx="281070" cy="349155"/>
            </a:xfrm>
            <a:prstGeom prst="rect">
              <a:avLst/>
            </a:prstGeom>
            <a:noFill/>
            <a:ln>
              <a:noFill/>
            </a:ln>
          </p:spPr>
        </p:pic>
      </p:grpSp>
      <p:graphicFrame>
        <p:nvGraphicFramePr>
          <p:cNvPr id="136" name="Shape 136"/>
          <p:cNvGraphicFramePr/>
          <p:nvPr/>
        </p:nvGraphicFramePr>
        <p:xfrm>
          <a:off x="7315200" y="1504950"/>
          <a:ext cx="1219200" cy="2419875"/>
        </p:xfrm>
        <a:graphic>
          <a:graphicData uri="http://schemas.openxmlformats.org/drawingml/2006/table">
            <a:tbl>
              <a:tblPr>
                <a:noFill/>
                <a:tableStyleId>{08808671-22E4-4D1B-B7CF-3FBAD5AD646A}</a:tableStyleId>
              </a:tblPr>
              <a:tblGrid>
                <a:gridCol w="1219200">
                  <a:extLst>
                    <a:ext uri="{9D8B030D-6E8A-4147-A177-3AD203B41FA5}">
                      <a16:colId xmlns:a16="http://schemas.microsoft.com/office/drawing/2014/main" xmlns="" val="20000"/>
                    </a:ext>
                  </a:extLst>
                </a:gridCol>
              </a:tblGrid>
              <a:tr h="483975">
                <a:tc>
                  <a:txBody>
                    <a:bodyPr/>
                    <a:lstStyle/>
                    <a:p>
                      <a:pPr marL="0" marR="0" lvl="0" indent="0" algn="ctr" rtl="0">
                        <a:lnSpc>
                          <a:spcPct val="100000"/>
                        </a:lnSpc>
                        <a:spcBef>
                          <a:spcPts val="0"/>
                        </a:spcBef>
                        <a:spcAft>
                          <a:spcPts val="0"/>
                        </a:spcAft>
                        <a:buClr>
                          <a:srgbClr val="000000"/>
                        </a:buClr>
                        <a:buSzPct val="25000"/>
                        <a:buFont typeface="Trebuchet MS"/>
                        <a:buNone/>
                      </a:pPr>
                      <a:r>
                        <a:rPr lang="en" sz="1400" u="none" strike="noStrike" cap="none">
                          <a:latin typeface="Trebuchet MS"/>
                          <a:ea typeface="Trebuchet MS"/>
                          <a:cs typeface="Trebuchet MS"/>
                          <a:sym typeface="Trebuchet MS"/>
                        </a:rPr>
                        <a:t>Spent coins</a:t>
                      </a:r>
                    </a:p>
                  </a:txBody>
                  <a:tcPr marL="91450" marR="91450" marT="45725" marB="45725" anchor="ctr"/>
                </a:tc>
                <a:extLst>
                  <a:ext uri="{0D108BD9-81ED-4DB2-BD59-A6C34878D82A}">
                    <a16:rowId xmlns:a16="http://schemas.microsoft.com/office/drawing/2014/main" xmlns="" val="10000"/>
                  </a:ext>
                </a:extLst>
              </a:tr>
              <a:tr h="483975">
                <a:tc>
                  <a:txBody>
                    <a:bodyPr/>
                    <a:lstStyle/>
                    <a:p>
                      <a:pPr marL="0" marR="0" lvl="0" indent="0" algn="ctr" rtl="0">
                        <a:lnSpc>
                          <a:spcPct val="100000"/>
                        </a:lnSpc>
                        <a:spcBef>
                          <a:spcPts val="0"/>
                        </a:spcBef>
                        <a:spcAft>
                          <a:spcPts val="0"/>
                        </a:spcAft>
                        <a:buClr>
                          <a:srgbClr val="000000"/>
                        </a:buClr>
                        <a:buSzPct val="25000"/>
                        <a:buFont typeface="Trebuchet MS"/>
                        <a:buNone/>
                      </a:pPr>
                      <a:r>
                        <a:rPr lang="en" sz="1400" u="none" strike="noStrike" cap="none">
                          <a:latin typeface="Trebuchet MS"/>
                          <a:ea typeface="Trebuchet MS"/>
                          <a:cs typeface="Trebuchet MS"/>
                          <a:sym typeface="Trebuchet MS"/>
                        </a:rPr>
                        <a:t>…</a:t>
                      </a:r>
                    </a:p>
                  </a:txBody>
                  <a:tcPr marL="91450" marR="91450" marT="45725" marB="45725" anchor="ctr"/>
                </a:tc>
                <a:extLst>
                  <a:ext uri="{0D108BD9-81ED-4DB2-BD59-A6C34878D82A}">
                    <a16:rowId xmlns:a16="http://schemas.microsoft.com/office/drawing/2014/main" xmlns="" val="10001"/>
                  </a:ext>
                </a:extLst>
              </a:tr>
              <a:tr h="483975">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xmlns="" val="10002"/>
                  </a:ext>
                </a:extLst>
              </a:tr>
              <a:tr h="483975">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xmlns="" val="10003"/>
                  </a:ext>
                </a:extLst>
              </a:tr>
              <a:tr h="483975">
                <a:tc>
                  <a:txBody>
                    <a:bodyPr/>
                    <a:lstStyle/>
                    <a:p>
                      <a:pPr marL="0" marR="0" lvl="0" indent="0" algn="ctr" rtl="0">
                        <a:lnSpc>
                          <a:spcPct val="100000"/>
                        </a:lnSpc>
                        <a:spcBef>
                          <a:spcPts val="0"/>
                        </a:spcBef>
                        <a:spcAft>
                          <a:spcPts val="0"/>
                        </a:spcAft>
                        <a:buClr>
                          <a:srgbClr val="000000"/>
                        </a:buClr>
                        <a:buSzPct val="25000"/>
                        <a:buFont typeface="Arial"/>
                        <a:buNone/>
                      </a:pPr>
                      <a:endParaRPr sz="1400" u="none" strike="noStrike" cap="none">
                        <a:latin typeface="Trebuchet MS"/>
                        <a:ea typeface="Trebuchet MS"/>
                        <a:cs typeface="Trebuchet MS"/>
                        <a:sym typeface="Trebuchet MS"/>
                      </a:endParaRPr>
                    </a:p>
                  </a:txBody>
                  <a:tcPr marL="91450" marR="91450" marT="45725" marB="45725" anchor="ctr"/>
                </a:tc>
                <a:extLst>
                  <a:ext uri="{0D108BD9-81ED-4DB2-BD59-A6C34878D82A}">
                    <a16:rowId xmlns:a16="http://schemas.microsoft.com/office/drawing/2014/main" xmlns="" val="10004"/>
                  </a:ext>
                </a:extLst>
              </a:tr>
            </a:tbl>
          </a:graphicData>
        </a:graphic>
      </p:graphicFrame>
      <p:cxnSp>
        <p:nvCxnSpPr>
          <p:cNvPr id="137" name="Shape 137"/>
          <p:cNvCxnSpPr/>
          <p:nvPr/>
        </p:nvCxnSpPr>
        <p:spPr>
          <a:xfrm>
            <a:off x="1447695" y="1920233"/>
            <a:ext cx="2460793" cy="0"/>
          </a:xfrm>
          <a:prstGeom prst="straightConnector1">
            <a:avLst/>
          </a:prstGeom>
          <a:noFill/>
          <a:ln w="25400" cap="flat" cmpd="sng">
            <a:solidFill>
              <a:srgbClr val="7F7F7F"/>
            </a:solidFill>
            <a:prstDash val="solid"/>
            <a:round/>
            <a:headEnd type="none" w="med" len="med"/>
            <a:tailEnd type="stealth" w="lg" len="lg"/>
          </a:ln>
        </p:spPr>
      </p:cxnSp>
      <p:sp>
        <p:nvSpPr>
          <p:cNvPr id="138" name="Shape 138"/>
          <p:cNvSpPr txBox="1"/>
          <p:nvPr/>
        </p:nvSpPr>
        <p:spPr>
          <a:xfrm>
            <a:off x="1523895" y="1646878"/>
            <a:ext cx="2286203"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1400" b="0" i="0" u="none" strike="noStrike" cap="none">
                <a:solidFill>
                  <a:srgbClr val="000000"/>
                </a:solidFill>
                <a:latin typeface="Trebuchet MS"/>
                <a:ea typeface="Trebuchet MS"/>
                <a:cs typeface="Trebuchet MS"/>
                <a:sym typeface="Trebuchet MS"/>
              </a:rPr>
              <a:t>Withdraw anonymous coin</a:t>
            </a:r>
          </a:p>
        </p:txBody>
      </p:sp>
      <p:cxnSp>
        <p:nvCxnSpPr>
          <p:cNvPr id="139" name="Shape 139"/>
          <p:cNvCxnSpPr/>
          <p:nvPr/>
        </p:nvCxnSpPr>
        <p:spPr>
          <a:xfrm rot="10800000">
            <a:off x="1446996" y="2332678"/>
            <a:ext cx="2438399" cy="0"/>
          </a:xfrm>
          <a:prstGeom prst="straightConnector1">
            <a:avLst/>
          </a:prstGeom>
          <a:noFill/>
          <a:ln w="25400" cap="flat" cmpd="sng">
            <a:solidFill>
              <a:srgbClr val="7F7F7F"/>
            </a:solidFill>
            <a:prstDash val="solid"/>
            <a:round/>
            <a:headEnd type="none" w="med" len="med"/>
            <a:tailEnd type="stealth" w="lg" len="lg"/>
          </a:ln>
        </p:spPr>
      </p:cxnSp>
      <p:sp>
        <p:nvSpPr>
          <p:cNvPr id="140" name="Shape 140"/>
          <p:cNvSpPr txBox="1"/>
          <p:nvPr/>
        </p:nvSpPr>
        <p:spPr>
          <a:xfrm>
            <a:off x="1749372" y="2329701"/>
            <a:ext cx="173476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1400" b="0" i="0" u="none" strike="noStrike" cap="none">
                <a:solidFill>
                  <a:srgbClr val="000000"/>
                </a:solidFill>
                <a:latin typeface="Trebuchet MS"/>
                <a:ea typeface="Trebuchet MS"/>
                <a:cs typeface="Trebuchet MS"/>
                <a:sym typeface="Trebuchet MS"/>
              </a:rPr>
              <a:t>{317038628684424}</a:t>
            </a:r>
          </a:p>
        </p:txBody>
      </p:sp>
      <p:pic>
        <p:nvPicPr>
          <p:cNvPr id="141" name="Shape 141" descr="https://openclipart.org/image/300px/svg_to_png/170059/bank.png"/>
          <p:cNvPicPr preferRelativeResize="0"/>
          <p:nvPr/>
        </p:nvPicPr>
        <p:blipFill rotWithShape="1">
          <a:blip r:embed="rId3">
            <a:alphaModFix/>
          </a:blip>
          <a:srcRect/>
          <a:stretch/>
        </p:blipFill>
        <p:spPr>
          <a:xfrm>
            <a:off x="3484142" y="2383603"/>
            <a:ext cx="321945" cy="321945"/>
          </a:xfrm>
          <a:prstGeom prst="rect">
            <a:avLst/>
          </a:prstGeom>
          <a:noFill/>
          <a:ln>
            <a:noFill/>
          </a:ln>
        </p:spPr>
      </p:pic>
      <p:cxnSp>
        <p:nvCxnSpPr>
          <p:cNvPr id="142" name="Shape 142"/>
          <p:cNvCxnSpPr/>
          <p:nvPr/>
        </p:nvCxnSpPr>
        <p:spPr>
          <a:xfrm>
            <a:off x="1447695" y="3335744"/>
            <a:ext cx="2460793" cy="0"/>
          </a:xfrm>
          <a:prstGeom prst="straightConnector1">
            <a:avLst/>
          </a:prstGeom>
          <a:noFill/>
          <a:ln w="25400" cap="flat" cmpd="sng">
            <a:solidFill>
              <a:srgbClr val="7F7F7F"/>
            </a:solidFill>
            <a:prstDash val="solid"/>
            <a:round/>
            <a:headEnd type="none" w="med" len="med"/>
            <a:tailEnd type="stealth" w="lg" len="lg"/>
          </a:ln>
        </p:spPr>
      </p:cxnSp>
      <p:cxnSp>
        <p:nvCxnSpPr>
          <p:cNvPr id="143" name="Shape 143"/>
          <p:cNvCxnSpPr/>
          <p:nvPr/>
        </p:nvCxnSpPr>
        <p:spPr>
          <a:xfrm rot="10800000">
            <a:off x="1446996" y="3748191"/>
            <a:ext cx="2438399" cy="0"/>
          </a:xfrm>
          <a:prstGeom prst="straightConnector1">
            <a:avLst/>
          </a:prstGeom>
          <a:noFill/>
          <a:ln w="25400" cap="flat" cmpd="sng">
            <a:solidFill>
              <a:srgbClr val="7F7F7F"/>
            </a:solidFill>
            <a:prstDash val="solid"/>
            <a:round/>
            <a:headEnd type="none" w="med" len="med"/>
            <a:tailEnd type="stealth" w="lg" len="lg"/>
          </a:ln>
        </p:spPr>
      </p:cxnSp>
      <p:sp>
        <p:nvSpPr>
          <p:cNvPr id="144" name="Shape 144"/>
          <p:cNvSpPr txBox="1"/>
          <p:nvPr/>
        </p:nvSpPr>
        <p:spPr>
          <a:xfrm>
            <a:off x="1749372" y="3301623"/>
            <a:ext cx="173476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1400" b="0" i="0" u="none" strike="noStrike" cap="none">
                <a:solidFill>
                  <a:srgbClr val="000000"/>
                </a:solidFill>
                <a:latin typeface="Trebuchet MS"/>
                <a:ea typeface="Trebuchet MS"/>
                <a:cs typeface="Trebuchet MS"/>
                <a:sym typeface="Trebuchet MS"/>
              </a:rPr>
              <a:t>{317038628684424}</a:t>
            </a:r>
          </a:p>
        </p:txBody>
      </p:sp>
      <p:pic>
        <p:nvPicPr>
          <p:cNvPr id="145" name="Shape 145" descr="https://openclipart.org/image/300px/svg_to_png/170059/bank.png"/>
          <p:cNvPicPr preferRelativeResize="0"/>
          <p:nvPr/>
        </p:nvPicPr>
        <p:blipFill rotWithShape="1">
          <a:blip r:embed="rId3">
            <a:alphaModFix/>
          </a:blip>
          <a:srcRect/>
          <a:stretch/>
        </p:blipFill>
        <p:spPr>
          <a:xfrm>
            <a:off x="3484142" y="3355526"/>
            <a:ext cx="321945" cy="321945"/>
          </a:xfrm>
          <a:prstGeom prst="rect">
            <a:avLst/>
          </a:prstGeom>
          <a:noFill/>
          <a:ln>
            <a:noFill/>
          </a:ln>
        </p:spPr>
      </p:pic>
      <p:sp>
        <p:nvSpPr>
          <p:cNvPr id="146" name="Shape 146"/>
          <p:cNvSpPr txBox="1"/>
          <p:nvPr/>
        </p:nvSpPr>
        <p:spPr>
          <a:xfrm>
            <a:off x="2488116" y="3745214"/>
            <a:ext cx="40748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1400" b="0" i="0" u="none" strike="noStrike" cap="none">
                <a:solidFill>
                  <a:srgbClr val="000000"/>
                </a:solidFill>
                <a:latin typeface="Trebuchet MS"/>
                <a:ea typeface="Trebuchet MS"/>
                <a:cs typeface="Trebuchet MS"/>
                <a:sym typeface="Trebuchet MS"/>
              </a:rPr>
              <a:t>OK</a:t>
            </a:r>
          </a:p>
        </p:txBody>
      </p:sp>
      <p:cxnSp>
        <p:nvCxnSpPr>
          <p:cNvPr id="147" name="Shape 147"/>
          <p:cNvCxnSpPr/>
          <p:nvPr/>
        </p:nvCxnSpPr>
        <p:spPr>
          <a:xfrm>
            <a:off x="833782" y="2644314"/>
            <a:ext cx="0" cy="494276"/>
          </a:xfrm>
          <a:prstGeom prst="straightConnector1">
            <a:avLst/>
          </a:prstGeom>
          <a:noFill/>
          <a:ln w="25400" cap="flat" cmpd="sng">
            <a:solidFill>
              <a:srgbClr val="7F7F7F"/>
            </a:solidFill>
            <a:prstDash val="solid"/>
            <a:round/>
            <a:headEnd type="none" w="med" len="med"/>
            <a:tailEnd type="stealth" w="lg" len="lg"/>
          </a:ln>
        </p:spPr>
      </p:cxnSp>
      <p:sp>
        <p:nvSpPr>
          <p:cNvPr id="148" name="Shape 148"/>
          <p:cNvSpPr/>
          <p:nvPr/>
        </p:nvSpPr>
        <p:spPr>
          <a:xfrm>
            <a:off x="6345866" y="2568934"/>
            <a:ext cx="279243" cy="307777"/>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1400" b="0" i="0" u="none" strike="noStrike" cap="none">
                <a:solidFill>
                  <a:srgbClr val="000000"/>
                </a:solidFill>
                <a:latin typeface="Trebuchet MS"/>
                <a:ea typeface="Trebuchet MS"/>
                <a:cs typeface="Trebuchet MS"/>
                <a:sym typeface="Trebuchet MS"/>
              </a:rPr>
              <a:t>9</a:t>
            </a:r>
          </a:p>
        </p:txBody>
      </p:sp>
      <p:sp>
        <p:nvSpPr>
          <p:cNvPr id="149" name="Shape 149"/>
          <p:cNvSpPr/>
          <p:nvPr/>
        </p:nvSpPr>
        <p:spPr>
          <a:xfrm>
            <a:off x="6350155" y="3538269"/>
            <a:ext cx="279243" cy="307777"/>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1400" b="0" i="0" u="none" strike="noStrike" cap="none">
                <a:solidFill>
                  <a:srgbClr val="000000"/>
                </a:solidFill>
                <a:latin typeface="Trebuchet MS"/>
                <a:ea typeface="Trebuchet MS"/>
                <a:cs typeface="Trebuchet MS"/>
                <a:sym typeface="Trebuchet MS"/>
              </a:rPr>
              <a:t>6</a:t>
            </a:r>
          </a:p>
        </p:txBody>
      </p:sp>
      <p:sp>
        <p:nvSpPr>
          <p:cNvPr id="150" name="Shape 150"/>
          <p:cNvSpPr/>
          <p:nvPr/>
        </p:nvSpPr>
        <p:spPr>
          <a:xfrm>
            <a:off x="7391400" y="2568934"/>
            <a:ext cx="1072730"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1400" b="0" i="0" u="none" strike="noStrike" cap="none">
                <a:solidFill>
                  <a:srgbClr val="000000"/>
                </a:solidFill>
                <a:latin typeface="Trebuchet MS"/>
                <a:ea typeface="Trebuchet MS"/>
                <a:cs typeface="Trebuchet MS"/>
                <a:sym typeface="Trebuchet MS"/>
              </a:rPr>
              <a:t>31703862…</a:t>
            </a:r>
          </a:p>
        </p:txBody>
      </p:sp>
      <p:cxnSp>
        <p:nvCxnSpPr>
          <p:cNvPr id="151" name="Shape 151"/>
          <p:cNvCxnSpPr/>
          <p:nvPr/>
        </p:nvCxnSpPr>
        <p:spPr>
          <a:xfrm>
            <a:off x="1447800" y="2180278"/>
            <a:ext cx="2460793" cy="0"/>
          </a:xfrm>
          <a:prstGeom prst="straightConnector1">
            <a:avLst/>
          </a:prstGeom>
          <a:noFill/>
          <a:ln w="25400" cap="flat" cmpd="sng">
            <a:solidFill>
              <a:srgbClr val="7F7F7F"/>
            </a:solidFill>
            <a:prstDash val="solid"/>
            <a:round/>
            <a:headEnd type="none" w="med" len="med"/>
            <a:tailEnd type="stealth" w="lg" len="lg"/>
          </a:ln>
        </p:spPr>
      </p:cxnSp>
      <p:sp>
        <p:nvSpPr>
          <p:cNvPr id="152" name="Shape 152"/>
          <p:cNvSpPr/>
          <p:nvPr/>
        </p:nvSpPr>
        <p:spPr>
          <a:xfrm>
            <a:off x="1710983" y="4303751"/>
            <a:ext cx="5482591" cy="553997"/>
          </a:xfrm>
          <a:prstGeom prst="rect">
            <a:avLst/>
          </a:prstGeom>
          <a:solidFill>
            <a:srgbClr val="EFD7AE"/>
          </a:solidFill>
          <a:ln w="19050" cap="flat" cmpd="sng">
            <a:solidFill>
              <a:srgbClr val="E7C586"/>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3000" b="0" i="0" u="none" strike="noStrike" cap="none">
                <a:solidFill>
                  <a:srgbClr val="000000"/>
                </a:solidFill>
                <a:latin typeface="Trebuchet MS"/>
                <a:ea typeface="Trebuchet MS"/>
                <a:cs typeface="Trebuchet MS"/>
                <a:sym typeface="Trebuchet MS"/>
              </a:rPr>
              <a:t>Bank cannot link the two users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par>
                                <p:cTn id="11" presetID="10"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fade">
                                      <p:cBhvr>
                                        <p:cTn id="13" dur="500"/>
                                        <p:tgtEl>
                                          <p:spTgt spid="1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500"/>
                                        <p:tgtEl>
                                          <p:spTgt spid="1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fade">
                                      <p:cBhvr>
                                        <p:cTn id="23" dur="500"/>
                                        <p:tgtEl>
                                          <p:spTgt spid="140"/>
                                        </p:tgtEl>
                                      </p:cBhvr>
                                    </p:animEffect>
                                  </p:childTnLst>
                                </p:cTn>
                              </p:par>
                              <p:par>
                                <p:cTn id="24" presetID="10" presetClass="entr" presetSubtype="0" fill="hold" nodeType="with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fade">
                                      <p:cBhvr>
                                        <p:cTn id="26" dur="500"/>
                                        <p:tgtEl>
                                          <p:spTgt spid="141"/>
                                        </p:tgtEl>
                                      </p:cBhvr>
                                    </p:animEffect>
                                  </p:childTnLst>
                                </p:cTn>
                              </p:par>
                              <p:par>
                                <p:cTn id="27" presetID="10" presetClass="entr" presetSubtype="0" fill="hold" nodeType="with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fade">
                                      <p:cBhvr>
                                        <p:cTn id="29" dur="500"/>
                                        <p:tgtEl>
                                          <p:spTgt spid="139"/>
                                        </p:tgtEl>
                                      </p:cBhvr>
                                    </p:animEffect>
                                  </p:childTnLst>
                                </p:cTn>
                              </p:par>
                              <p:par>
                                <p:cTn id="30" presetID="10" presetClass="entr" presetSubtype="0" fill="hold" nodeType="withEffect">
                                  <p:stCondLst>
                                    <p:cond delay="0"/>
                                  </p:stCondLst>
                                  <p:childTnLst>
                                    <p:set>
                                      <p:cBhvr>
                                        <p:cTn id="31" dur="1" fill="hold">
                                          <p:stCondLst>
                                            <p:cond delay="0"/>
                                          </p:stCondLst>
                                        </p:cTn>
                                        <p:tgtEl>
                                          <p:spTgt spid="151"/>
                                        </p:tgtEl>
                                        <p:attrNameLst>
                                          <p:attrName>style.visibility</p:attrName>
                                        </p:attrNameLst>
                                      </p:cBhvr>
                                      <p:to>
                                        <p:strVal val="visible"/>
                                      </p:to>
                                    </p:set>
                                    <p:animEffect transition="in" filter="fade">
                                      <p:cBhvr>
                                        <p:cTn id="32" dur="500"/>
                                        <p:tgtEl>
                                          <p:spTgt spid="1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7"/>
                                        </p:tgtEl>
                                        <p:attrNameLst>
                                          <p:attrName>style.visibility</p:attrName>
                                        </p:attrNameLst>
                                      </p:cBhvr>
                                      <p:to>
                                        <p:strVal val="visible"/>
                                      </p:to>
                                    </p:set>
                                    <p:animEffect transition="in" filter="fade">
                                      <p:cBhvr>
                                        <p:cTn id="37" dur="500"/>
                                        <p:tgtEl>
                                          <p:spTgt spid="147"/>
                                        </p:tgtEl>
                                      </p:cBhvr>
                                    </p:animEffect>
                                  </p:childTnLst>
                                </p:cTn>
                              </p:par>
                              <p:par>
                                <p:cTn id="38" presetID="10" presetClass="entr" presetSubtype="0" fill="hold" nodeType="withEffect">
                                  <p:stCondLst>
                                    <p:cond delay="0"/>
                                  </p:stCondLst>
                                  <p:childTnLst>
                                    <p:set>
                                      <p:cBhvr>
                                        <p:cTn id="39" dur="1" fill="hold">
                                          <p:stCondLst>
                                            <p:cond delay="0"/>
                                          </p:stCondLst>
                                        </p:cTn>
                                        <p:tgtEl>
                                          <p:spTgt spid="131"/>
                                        </p:tgtEl>
                                        <p:attrNameLst>
                                          <p:attrName>style.visibility</p:attrName>
                                        </p:attrNameLst>
                                      </p:cBhvr>
                                      <p:to>
                                        <p:strVal val="visible"/>
                                      </p:to>
                                    </p:set>
                                    <p:animEffect transition="in" filter="fade">
                                      <p:cBhvr>
                                        <p:cTn id="40" dur="500"/>
                                        <p:tgtEl>
                                          <p:spTgt spid="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fade">
                                      <p:cBhvr>
                                        <p:cTn id="45" dur="500"/>
                                        <p:tgtEl>
                                          <p:spTgt spid="142"/>
                                        </p:tgtEl>
                                      </p:cBhvr>
                                    </p:animEffect>
                                  </p:childTnLst>
                                </p:cTn>
                              </p:par>
                              <p:par>
                                <p:cTn id="46" presetID="10" presetClass="entr" presetSubtype="0" fill="hold" nodeType="withEffect">
                                  <p:stCondLst>
                                    <p:cond delay="0"/>
                                  </p:stCondLst>
                                  <p:childTnLst>
                                    <p:set>
                                      <p:cBhvr>
                                        <p:cTn id="47" dur="1" fill="hold">
                                          <p:stCondLst>
                                            <p:cond delay="0"/>
                                          </p:stCondLst>
                                        </p:cTn>
                                        <p:tgtEl>
                                          <p:spTgt spid="127"/>
                                        </p:tgtEl>
                                        <p:attrNameLst>
                                          <p:attrName>style.visibility</p:attrName>
                                        </p:attrNameLst>
                                      </p:cBhvr>
                                      <p:to>
                                        <p:strVal val="visible"/>
                                      </p:to>
                                    </p:set>
                                    <p:animEffect transition="in" filter="fade">
                                      <p:cBhvr>
                                        <p:cTn id="48" dur="500"/>
                                        <p:tgtEl>
                                          <p:spTgt spid="127"/>
                                        </p:tgtEl>
                                      </p:cBhvr>
                                    </p:animEffect>
                                  </p:childTnLst>
                                </p:cTn>
                              </p:par>
                              <p:par>
                                <p:cTn id="49" presetID="10" presetClass="entr" presetSubtype="0" fill="hold" nodeType="withEffect">
                                  <p:stCondLst>
                                    <p:cond delay="0"/>
                                  </p:stCondLst>
                                  <p:childTnLst>
                                    <p:set>
                                      <p:cBhvr>
                                        <p:cTn id="50" dur="1" fill="hold">
                                          <p:stCondLst>
                                            <p:cond delay="0"/>
                                          </p:stCondLst>
                                        </p:cTn>
                                        <p:tgtEl>
                                          <p:spTgt spid="145"/>
                                        </p:tgtEl>
                                        <p:attrNameLst>
                                          <p:attrName>style.visibility</p:attrName>
                                        </p:attrNameLst>
                                      </p:cBhvr>
                                      <p:to>
                                        <p:strVal val="visible"/>
                                      </p:to>
                                    </p:set>
                                    <p:animEffect transition="in" filter="fade">
                                      <p:cBhvr>
                                        <p:cTn id="51" dur="500"/>
                                        <p:tgtEl>
                                          <p:spTgt spid="145"/>
                                        </p:tgtEl>
                                      </p:cBhvr>
                                    </p:animEffect>
                                  </p:childTnLst>
                                </p:cTn>
                              </p:par>
                              <p:par>
                                <p:cTn id="52" presetID="10" presetClass="entr" presetSubtype="0" fill="hold" nodeType="withEffect">
                                  <p:stCondLst>
                                    <p:cond delay="0"/>
                                  </p:stCondLst>
                                  <p:childTnLst>
                                    <p:set>
                                      <p:cBhvr>
                                        <p:cTn id="53" dur="1" fill="hold">
                                          <p:stCondLst>
                                            <p:cond delay="0"/>
                                          </p:stCondLst>
                                        </p:cTn>
                                        <p:tgtEl>
                                          <p:spTgt spid="144"/>
                                        </p:tgtEl>
                                        <p:attrNameLst>
                                          <p:attrName>style.visibility</p:attrName>
                                        </p:attrNameLst>
                                      </p:cBhvr>
                                      <p:to>
                                        <p:strVal val="visible"/>
                                      </p:to>
                                    </p:set>
                                    <p:animEffect transition="in" filter="fade">
                                      <p:cBhvr>
                                        <p:cTn id="54" dur="500"/>
                                        <p:tgtEl>
                                          <p:spTgt spid="14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fade">
                                      <p:cBhvr>
                                        <p:cTn id="59" dur="500"/>
                                        <p:tgtEl>
                                          <p:spTgt spid="149"/>
                                        </p:tgtEl>
                                      </p:cBhvr>
                                    </p:animEffect>
                                  </p:childTnLst>
                                </p:cTn>
                              </p:par>
                              <p:par>
                                <p:cTn id="60" presetID="10" presetClass="entr" presetSubtype="0" fill="hold" nodeType="withEffect">
                                  <p:stCondLst>
                                    <p:cond delay="0"/>
                                  </p:stCondLst>
                                  <p:childTnLst>
                                    <p:set>
                                      <p:cBhvr>
                                        <p:cTn id="61" dur="1" fill="hold">
                                          <p:stCondLst>
                                            <p:cond delay="0"/>
                                          </p:stCondLst>
                                        </p:cTn>
                                        <p:tgtEl>
                                          <p:spTgt spid="150"/>
                                        </p:tgtEl>
                                        <p:attrNameLst>
                                          <p:attrName>style.visibility</p:attrName>
                                        </p:attrNameLst>
                                      </p:cBhvr>
                                      <p:to>
                                        <p:strVal val="visible"/>
                                      </p:to>
                                    </p:set>
                                    <p:animEffect transition="in" filter="fade">
                                      <p:cBhvr>
                                        <p:cTn id="62" dur="500"/>
                                        <p:tgtEl>
                                          <p:spTgt spid="15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fade">
                                      <p:cBhvr>
                                        <p:cTn id="67" dur="500"/>
                                        <p:tgtEl>
                                          <p:spTgt spid="146"/>
                                        </p:tgtEl>
                                      </p:cBhvr>
                                    </p:animEffect>
                                  </p:childTnLst>
                                </p:cTn>
                              </p:par>
                              <p:par>
                                <p:cTn id="68" presetID="10" presetClass="entr" presetSubtype="0" fill="hold" nodeType="with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fade">
                                      <p:cBhvr>
                                        <p:cTn id="70" dur="500"/>
                                        <p:tgtEl>
                                          <p:spTgt spid="14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52"/>
                                        </p:tgtEl>
                                        <p:attrNameLst>
                                          <p:attrName>style.visibility</p:attrName>
                                        </p:attrNameLst>
                                      </p:cBhvr>
                                      <p:to>
                                        <p:strVal val="visible"/>
                                      </p:to>
                                    </p:set>
                                    <p:animEffect transition="in" filter="fade">
                                      <p:cBhvr>
                                        <p:cTn id="75" dur="1"/>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05978"/>
            <a:ext cx="8381999" cy="857250"/>
          </a:xfrm>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Anonymity &amp; decentralization: in conflict</a:t>
            </a:r>
          </a:p>
        </p:txBody>
      </p:sp>
      <p:sp>
        <p:nvSpPr>
          <p:cNvPr id="158" name="Shape 158"/>
          <p:cNvSpPr txBox="1">
            <a:spLocks noGrp="1"/>
          </p:cNvSpPr>
          <p:nvPr>
            <p:ph type="body" idx="1"/>
          </p:nvPr>
        </p:nvSpPr>
        <p:spPr>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rgbClr val="666666"/>
              </a:buClr>
              <a:buSzPct val="100000"/>
              <a:buFont typeface="Arial"/>
              <a:buChar char="•"/>
            </a:pPr>
            <a:r>
              <a:rPr lang="en" sz="3000" b="0" i="0" u="none" strike="noStrike" cap="none" dirty="0">
                <a:solidFill>
                  <a:schemeClr val="dk1"/>
                </a:solidFill>
                <a:ea typeface="Trebuchet MS"/>
                <a:cs typeface="Trebuchet MS"/>
                <a:sym typeface="Trebuchet MS"/>
              </a:rPr>
              <a:t>Interactive protocols with bank are hard to decentralize</a:t>
            </a:r>
          </a:p>
          <a:p>
            <a:pPr marL="457200" marR="0" lvl="0" indent="-457200" algn="l" rtl="0">
              <a:lnSpc>
                <a:spcPct val="100000"/>
              </a:lnSpc>
              <a:spcBef>
                <a:spcPts val="0"/>
              </a:spcBef>
              <a:spcAft>
                <a:spcPts val="0"/>
              </a:spcAft>
              <a:buClr>
                <a:srgbClr val="666666"/>
              </a:buClr>
              <a:buSzPct val="100000"/>
              <a:buFont typeface="Arial"/>
              <a:buNone/>
            </a:pPr>
            <a:endParaRPr sz="3000" b="0" i="0" u="none" strike="noStrike" cap="none" dirty="0">
              <a:solidFill>
                <a:schemeClr val="dk1"/>
              </a:solidFill>
              <a:ea typeface="Trebuchet MS"/>
              <a:cs typeface="Trebuchet MS"/>
              <a:sym typeface="Trebuchet MS"/>
            </a:endParaRPr>
          </a:p>
          <a:p>
            <a:pPr marL="457200" marR="0" lvl="0" indent="-457200" algn="l" rtl="0">
              <a:lnSpc>
                <a:spcPct val="100000"/>
              </a:lnSpc>
              <a:spcBef>
                <a:spcPts val="0"/>
              </a:spcBef>
              <a:spcAft>
                <a:spcPts val="0"/>
              </a:spcAft>
              <a:buClr>
                <a:srgbClr val="666666"/>
              </a:buClr>
              <a:buSzPct val="100000"/>
              <a:buFont typeface="Arial"/>
              <a:buChar char="•"/>
            </a:pPr>
            <a:r>
              <a:rPr lang="en" sz="3000" b="0" i="0" u="none" strike="noStrike" cap="none" dirty="0">
                <a:solidFill>
                  <a:schemeClr val="dk1"/>
                </a:solidFill>
                <a:ea typeface="Trebuchet MS"/>
                <a:cs typeface="Trebuchet MS"/>
                <a:sym typeface="Trebuchet MS"/>
              </a:rPr>
              <a:t>Decentralization often achieved via public traceability to enforce security </a:t>
            </a:r>
          </a:p>
          <a:p>
            <a:pPr marL="457200" marR="0" lvl="0" indent="-457200" algn="l" rtl="0">
              <a:lnSpc>
                <a:spcPct val="100000"/>
              </a:lnSpc>
              <a:spcBef>
                <a:spcPts val="0"/>
              </a:spcBef>
              <a:spcAft>
                <a:spcPts val="0"/>
              </a:spcAft>
              <a:buClr>
                <a:srgbClr val="666666"/>
              </a:buClr>
              <a:buSzPct val="100000"/>
              <a:buFont typeface="Arial"/>
              <a:buNone/>
            </a:pPr>
            <a:endParaRPr sz="3000" b="0" i="0" u="none" strike="noStrike" cap="none" dirty="0">
              <a:solidFill>
                <a:schemeClr val="dk1"/>
              </a:solidFill>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ctrTitle"/>
          </p:nvPr>
        </p:nvSpPr>
        <p:spPr>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 dirty="0">
                <a:latin typeface="Trebuchet MS"/>
                <a:sym typeface="Trebuchet MS"/>
              </a:rPr>
              <a:t>Lecture 6</a:t>
            </a:r>
          </a:p>
        </p:txBody>
      </p:sp>
      <p:sp>
        <p:nvSpPr>
          <p:cNvPr id="34" name="Shape 34"/>
          <p:cNvSpPr txBox="1">
            <a:spLocks noGrp="1"/>
          </p:cNvSpPr>
          <p:nvPr>
            <p:ph type="subTitle" idx="1"/>
          </p:nvPr>
        </p:nvSpPr>
        <p:spPr>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Trebuchet MS"/>
              <a:buNone/>
            </a:pPr>
            <a:r>
              <a:rPr lang="en" sz="2400" dirty="0">
                <a:sym typeface="Trebuchet MS"/>
              </a:rPr>
              <a:t>Bitcoin and anonymity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subTitle" idx="1"/>
          </p:nvPr>
        </p:nvSpPr>
        <p:spPr>
          <a:xfrm>
            <a:off x="685800" y="1690477"/>
            <a:ext cx="7772400" cy="784798"/>
          </a:xfrm>
          <a:prstGeom prst="rect">
            <a:avLst/>
          </a:prstGeom>
          <a:noFill/>
          <a:ln>
            <a:noFill/>
          </a:ln>
        </p:spPr>
        <p:txBody>
          <a:bodyPr lIns="91425" tIns="91425" rIns="91425" bIns="91425" anchor="t" anchorCtr="0">
            <a:noAutofit/>
          </a:bodyPr>
          <a:lstStyle/>
          <a:p>
            <a:pPr>
              <a:lnSpc>
                <a:spcPct val="100000"/>
              </a:lnSpc>
              <a:spcBef>
                <a:spcPts val="0"/>
              </a:spcBef>
              <a:buClr>
                <a:schemeClr val="dk2"/>
              </a:buClr>
              <a:buSzPct val="25000"/>
            </a:pPr>
            <a:r>
              <a:rPr lang="en" sz="3200" dirty="0">
                <a:sym typeface="Trebuchet MS"/>
              </a:rPr>
              <a:t>How to de-anonymize Bitcoin?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rotWithShape="1">
          <a:blip r:embed="rId3">
            <a:alphaModFix/>
          </a:blip>
          <a:srcRect/>
          <a:stretch/>
        </p:blipFill>
        <p:spPr>
          <a:xfrm>
            <a:off x="0" y="819150"/>
            <a:ext cx="8991600" cy="32732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Shape 173"/>
          <p:cNvPicPr preferRelativeResize="0"/>
          <p:nvPr/>
        </p:nvPicPr>
        <p:blipFill rotWithShape="1">
          <a:blip r:embed="rId3">
            <a:alphaModFix/>
          </a:blip>
          <a:srcRect/>
          <a:stretch/>
        </p:blipFill>
        <p:spPr>
          <a:xfrm>
            <a:off x="0" y="808516"/>
            <a:ext cx="8991600" cy="3352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Trivial to create new address</a:t>
            </a:r>
          </a:p>
        </p:txBody>
      </p:sp>
      <p:sp>
        <p:nvSpPr>
          <p:cNvPr id="179" name="Shape 179"/>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Best practice: always receive at fresh address</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So, unlinkable?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Alice buys a teapot at Big box store</a:t>
            </a:r>
          </a:p>
        </p:txBody>
      </p:sp>
      <p:sp>
        <p:nvSpPr>
          <p:cNvPr id="185" name="Shape 185"/>
          <p:cNvSpPr/>
          <p:nvPr/>
        </p:nvSpPr>
        <p:spPr>
          <a:xfrm>
            <a:off x="1838525" y="1371600"/>
            <a:ext cx="762000" cy="762000"/>
          </a:xfrm>
          <a:prstGeom prst="roundRect">
            <a:avLst>
              <a:gd name="adj" fmla="val 16667"/>
            </a:avLst>
          </a:prstGeom>
          <a:gradFill>
            <a:gsLst>
              <a:gs pos="0">
                <a:srgbClr val="E9FFB5"/>
              </a:gs>
              <a:gs pos="35000">
                <a:srgbClr val="EEFFCB"/>
              </a:gs>
              <a:gs pos="100000">
                <a:srgbClr val="F9FFEB"/>
              </a:gs>
            </a:gsLst>
            <a:lin ang="16200000" scaled="0"/>
          </a:gradFill>
          <a:ln w="9525" cap="flat" cmpd="sng">
            <a:solidFill>
              <a:srgbClr val="89AA3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 sz="3200" b="0" i="0" u="none" strike="noStrike" cap="none">
                <a:solidFill>
                  <a:schemeClr val="dk1"/>
                </a:solidFill>
                <a:latin typeface="Trebuchet MS"/>
                <a:ea typeface="Trebuchet MS"/>
                <a:cs typeface="Trebuchet MS"/>
                <a:sym typeface="Trebuchet MS"/>
              </a:rPr>
              <a:t>5</a:t>
            </a:r>
          </a:p>
        </p:txBody>
      </p:sp>
      <p:sp>
        <p:nvSpPr>
          <p:cNvPr id="186" name="Shape 186"/>
          <p:cNvSpPr/>
          <p:nvPr/>
        </p:nvSpPr>
        <p:spPr>
          <a:xfrm>
            <a:off x="1838525" y="2714172"/>
            <a:ext cx="762000" cy="762000"/>
          </a:xfrm>
          <a:prstGeom prst="roundRect">
            <a:avLst>
              <a:gd name="adj" fmla="val 16667"/>
            </a:avLst>
          </a:prstGeom>
          <a:gradFill>
            <a:gsLst>
              <a:gs pos="0">
                <a:srgbClr val="E9FFB5"/>
              </a:gs>
              <a:gs pos="35000">
                <a:srgbClr val="EEFFCB"/>
              </a:gs>
              <a:gs pos="100000">
                <a:srgbClr val="F9FFEB"/>
              </a:gs>
            </a:gsLst>
            <a:lin ang="16200000" scaled="0"/>
          </a:gradFill>
          <a:ln w="9525" cap="flat" cmpd="sng">
            <a:solidFill>
              <a:srgbClr val="89AA3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 sz="3200" b="0" i="0" u="none" strike="noStrike" cap="none">
                <a:solidFill>
                  <a:schemeClr val="dk1"/>
                </a:solidFill>
                <a:latin typeface="Trebuchet MS"/>
                <a:ea typeface="Trebuchet MS"/>
                <a:cs typeface="Trebuchet MS"/>
                <a:sym typeface="Trebuchet MS"/>
              </a:rPr>
              <a:t>3</a:t>
            </a:r>
          </a:p>
        </p:txBody>
      </p:sp>
      <p:sp>
        <p:nvSpPr>
          <p:cNvPr id="187" name="Shape 187"/>
          <p:cNvSpPr/>
          <p:nvPr/>
        </p:nvSpPr>
        <p:spPr>
          <a:xfrm>
            <a:off x="1838525" y="4038600"/>
            <a:ext cx="762000" cy="762000"/>
          </a:xfrm>
          <a:prstGeom prst="roundRect">
            <a:avLst>
              <a:gd name="adj" fmla="val 16667"/>
            </a:avLst>
          </a:prstGeom>
          <a:gradFill>
            <a:gsLst>
              <a:gs pos="0">
                <a:srgbClr val="E9FFB5"/>
              </a:gs>
              <a:gs pos="35000">
                <a:srgbClr val="EEFFCB"/>
              </a:gs>
              <a:gs pos="100000">
                <a:srgbClr val="F9FFEB"/>
              </a:gs>
            </a:gsLst>
            <a:lin ang="16200000" scaled="0"/>
          </a:gradFill>
          <a:ln w="9525" cap="flat" cmpd="sng">
            <a:solidFill>
              <a:srgbClr val="89AA3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 sz="3200" b="0" i="0" u="none" strike="noStrike" cap="none">
                <a:solidFill>
                  <a:schemeClr val="dk1"/>
                </a:solidFill>
                <a:latin typeface="Trebuchet MS"/>
                <a:ea typeface="Trebuchet MS"/>
                <a:cs typeface="Trebuchet MS"/>
                <a:sym typeface="Trebuchet MS"/>
              </a:rPr>
              <a:t>6</a:t>
            </a:r>
          </a:p>
        </p:txBody>
      </p:sp>
      <p:sp>
        <p:nvSpPr>
          <p:cNvPr id="188" name="Shape 188"/>
          <p:cNvSpPr/>
          <p:nvPr/>
        </p:nvSpPr>
        <p:spPr>
          <a:xfrm>
            <a:off x="5061319" y="2714172"/>
            <a:ext cx="762000" cy="762000"/>
          </a:xfrm>
          <a:prstGeom prst="roundRect">
            <a:avLst>
              <a:gd name="adj" fmla="val 16667"/>
            </a:avLst>
          </a:prstGeom>
          <a:gradFill>
            <a:gsLst>
              <a:gs pos="0">
                <a:srgbClr val="FFE8BF"/>
              </a:gs>
              <a:gs pos="35000">
                <a:srgbClr val="FFEFD2"/>
              </a:gs>
              <a:gs pos="100000">
                <a:srgbClr val="FFF8EF"/>
              </a:gs>
            </a:gsLst>
            <a:lin ang="16200000" scaled="0"/>
          </a:gradFill>
          <a:ln w="9525" cap="flat" cmpd="sng">
            <a:solidFill>
              <a:srgbClr val="D79D3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dk1"/>
              </a:solidFill>
              <a:latin typeface="Arial"/>
              <a:ea typeface="Arial"/>
              <a:cs typeface="Arial"/>
              <a:sym typeface="Arial"/>
            </a:endParaRPr>
          </a:p>
        </p:txBody>
      </p:sp>
      <p:sp>
        <p:nvSpPr>
          <p:cNvPr id="189" name="Shape 189"/>
          <p:cNvSpPr txBox="1"/>
          <p:nvPr/>
        </p:nvSpPr>
        <p:spPr>
          <a:xfrm>
            <a:off x="5242585" y="2118159"/>
            <a:ext cx="399468" cy="5847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3200" b="0" i="0" u="none" strike="noStrike" cap="none">
                <a:solidFill>
                  <a:srgbClr val="000000"/>
                </a:solidFill>
                <a:latin typeface="Trebuchet MS"/>
                <a:ea typeface="Trebuchet MS"/>
                <a:cs typeface="Trebuchet MS"/>
                <a:sym typeface="Trebuchet MS"/>
              </a:rPr>
              <a:t>8</a:t>
            </a:r>
          </a:p>
        </p:txBody>
      </p:sp>
      <p:sp>
        <p:nvSpPr>
          <p:cNvPr id="190" name="Shape 190"/>
          <p:cNvSpPr txBox="1"/>
          <p:nvPr/>
        </p:nvSpPr>
        <p:spPr>
          <a:xfrm>
            <a:off x="3124200" y="3333750"/>
            <a:ext cx="135005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1800" b="0" i="0" u="none" strike="noStrike" cap="none">
                <a:solidFill>
                  <a:srgbClr val="000000"/>
                </a:solidFill>
                <a:latin typeface="Trebuchet MS"/>
                <a:ea typeface="Trebuchet MS"/>
                <a:cs typeface="Trebuchet MS"/>
                <a:sym typeface="Trebuchet MS"/>
              </a:rPr>
              <a:t>Single </a:t>
            </a:r>
          </a:p>
          <a:p>
            <a:pPr marL="0" marR="0" lvl="0" indent="0" algn="ctr" rtl="0">
              <a:lnSpc>
                <a:spcPct val="100000"/>
              </a:lnSpc>
              <a:spcBef>
                <a:spcPts val="0"/>
              </a:spcBef>
              <a:spcAft>
                <a:spcPts val="0"/>
              </a:spcAft>
              <a:buClr>
                <a:srgbClr val="000000"/>
              </a:buClr>
              <a:buSzPct val="25000"/>
              <a:buFont typeface="Trebuchet MS"/>
              <a:buNone/>
            </a:pPr>
            <a:r>
              <a:rPr lang="en" sz="1800" b="0" i="0" u="none" strike="noStrike" cap="none">
                <a:solidFill>
                  <a:srgbClr val="000000"/>
                </a:solidFill>
                <a:latin typeface="Trebuchet MS"/>
                <a:ea typeface="Trebuchet MS"/>
                <a:cs typeface="Trebuchet MS"/>
                <a:sym typeface="Trebuchet MS"/>
              </a:rPr>
              <a:t>transaction</a:t>
            </a:r>
          </a:p>
        </p:txBody>
      </p:sp>
      <p:pic>
        <p:nvPicPr>
          <p:cNvPr id="191" name="Shape 191"/>
          <p:cNvPicPr preferRelativeResize="0"/>
          <p:nvPr/>
        </p:nvPicPr>
        <p:blipFill rotWithShape="1">
          <a:blip r:embed="rId3">
            <a:alphaModFix/>
          </a:blip>
          <a:srcRect/>
          <a:stretch/>
        </p:blipFill>
        <p:spPr>
          <a:xfrm>
            <a:off x="6109710" y="1602416"/>
            <a:ext cx="2573935" cy="1981199"/>
          </a:xfrm>
          <a:prstGeom prst="rect">
            <a:avLst/>
          </a:prstGeom>
          <a:noFill/>
          <a:ln>
            <a:noFill/>
          </a:ln>
        </p:spPr>
      </p:pic>
      <p:cxnSp>
        <p:nvCxnSpPr>
          <p:cNvPr id="192" name="Shape 192"/>
          <p:cNvCxnSpPr>
            <a:stCxn id="186" idx="3"/>
          </p:cNvCxnSpPr>
          <p:nvPr/>
        </p:nvCxnSpPr>
        <p:spPr>
          <a:xfrm>
            <a:off x="2600526" y="3095172"/>
            <a:ext cx="1057199" cy="0"/>
          </a:xfrm>
          <a:prstGeom prst="straightConnector1">
            <a:avLst/>
          </a:prstGeom>
          <a:noFill/>
          <a:ln w="25400" cap="flat" cmpd="sng">
            <a:solidFill>
              <a:srgbClr val="7F7F7F"/>
            </a:solidFill>
            <a:prstDash val="solid"/>
            <a:round/>
            <a:headEnd type="none" w="med" len="med"/>
            <a:tailEnd type="stealth" w="lg" len="lg"/>
          </a:ln>
        </p:spPr>
      </p:cxnSp>
      <p:cxnSp>
        <p:nvCxnSpPr>
          <p:cNvPr id="193" name="Shape 193"/>
          <p:cNvCxnSpPr>
            <a:stCxn id="185" idx="3"/>
          </p:cNvCxnSpPr>
          <p:nvPr/>
        </p:nvCxnSpPr>
        <p:spPr>
          <a:xfrm>
            <a:off x="2600526" y="1752600"/>
            <a:ext cx="1057199" cy="961500"/>
          </a:xfrm>
          <a:prstGeom prst="straightConnector1">
            <a:avLst/>
          </a:prstGeom>
          <a:noFill/>
          <a:ln w="25400" cap="flat" cmpd="sng">
            <a:solidFill>
              <a:srgbClr val="7F7F7F"/>
            </a:solidFill>
            <a:prstDash val="solid"/>
            <a:round/>
            <a:headEnd type="none" w="med" len="med"/>
            <a:tailEnd type="stealth" w="lg" len="lg"/>
          </a:ln>
        </p:spPr>
      </p:cxnSp>
      <p:pic>
        <p:nvPicPr>
          <p:cNvPr id="194" name="Shape 194"/>
          <p:cNvPicPr preferRelativeResize="0"/>
          <p:nvPr/>
        </p:nvPicPr>
        <p:blipFill rotWithShape="1">
          <a:blip r:embed="rId4">
            <a:alphaModFix/>
          </a:blip>
          <a:srcRect/>
          <a:stretch/>
        </p:blipFill>
        <p:spPr>
          <a:xfrm flipH="1">
            <a:off x="609600" y="2498855"/>
            <a:ext cx="981275" cy="1063647"/>
          </a:xfrm>
          <a:prstGeom prst="rect">
            <a:avLst/>
          </a:prstGeom>
          <a:noFill/>
          <a:ln>
            <a:noFill/>
          </a:ln>
        </p:spPr>
      </p:pic>
      <p:pic>
        <p:nvPicPr>
          <p:cNvPr id="195" name="Shape 195" descr="http://openclipart.org/image/300px/svg_to_png/169445/1334074872.png"/>
          <p:cNvPicPr preferRelativeResize="0"/>
          <p:nvPr/>
        </p:nvPicPr>
        <p:blipFill rotWithShape="1">
          <a:blip r:embed="rId5">
            <a:alphaModFix/>
          </a:blip>
          <a:srcRect/>
          <a:stretch/>
        </p:blipFill>
        <p:spPr>
          <a:xfrm>
            <a:off x="4887228" y="1333632"/>
            <a:ext cx="1110179" cy="784527"/>
          </a:xfrm>
          <a:prstGeom prst="rect">
            <a:avLst/>
          </a:prstGeom>
          <a:noFill/>
          <a:ln>
            <a:noFill/>
          </a:ln>
        </p:spPr>
      </p:pic>
      <p:sp>
        <p:nvSpPr>
          <p:cNvPr id="196" name="Shape 196"/>
          <p:cNvSpPr/>
          <p:nvPr/>
        </p:nvSpPr>
        <p:spPr>
          <a:xfrm>
            <a:off x="3505200" y="2495550"/>
            <a:ext cx="609599" cy="740733"/>
          </a:xfrm>
          <a:prstGeom prst="rect">
            <a:avLst/>
          </a:prstGeom>
          <a:noFill/>
          <a:ln w="25400" cap="flat" cmpd="sng">
            <a:solidFill>
              <a:srgbClr val="A3A3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cxnSp>
        <p:nvCxnSpPr>
          <p:cNvPr id="197" name="Shape 197"/>
          <p:cNvCxnSpPr/>
          <p:nvPr/>
        </p:nvCxnSpPr>
        <p:spPr>
          <a:xfrm>
            <a:off x="4004244" y="3099814"/>
            <a:ext cx="1057074" cy="0"/>
          </a:xfrm>
          <a:prstGeom prst="straightConnector1">
            <a:avLst/>
          </a:prstGeom>
          <a:noFill/>
          <a:ln w="25400" cap="flat" cmpd="sng">
            <a:solidFill>
              <a:srgbClr val="7F7F7F"/>
            </a:solidFill>
            <a:prstDash val="solid"/>
            <a:round/>
            <a:headEnd type="none" w="med" len="med"/>
            <a:tailEnd type="stealth"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cTn>
                              </p:par>
                              <p:par>
                                <p:cTn id="8" presetID="10" presetClass="entr" presetSubtype="0" fill="hold"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fade">
                                      <p:cBhvr>
                                        <p:cTn id="10" dur="500"/>
                                        <p:tgtEl>
                                          <p:spTgt spid="193"/>
                                        </p:tgtEl>
                                      </p:cBhvr>
                                    </p:animEffect>
                                  </p:childTnLst>
                                </p:cTn>
                              </p:par>
                              <p:par>
                                <p:cTn id="11" presetID="10" presetClass="entr" presetSubtype="0" fill="hold" nodeType="withEffect">
                                  <p:stCondLst>
                                    <p:cond delay="0"/>
                                  </p:stCondLst>
                                  <p:childTnLst>
                                    <p:set>
                                      <p:cBhvr>
                                        <p:cTn id="12" dur="1" fill="hold">
                                          <p:stCondLst>
                                            <p:cond delay="0"/>
                                          </p:stCondLst>
                                        </p:cTn>
                                        <p:tgtEl>
                                          <p:spTgt spid="192"/>
                                        </p:tgtEl>
                                        <p:attrNameLst>
                                          <p:attrName>style.visibility</p:attrName>
                                        </p:attrNameLst>
                                      </p:cBhvr>
                                      <p:to>
                                        <p:strVal val="visible"/>
                                      </p:to>
                                    </p:set>
                                    <p:animEffect transition="in" filter="fade">
                                      <p:cBhvr>
                                        <p:cTn id="13" dur="500"/>
                                        <p:tgtEl>
                                          <p:spTgt spid="192"/>
                                        </p:tgtEl>
                                      </p:cBhvr>
                                    </p:animEffect>
                                  </p:childTnLst>
                                </p:cTn>
                              </p:par>
                              <p:par>
                                <p:cTn id="14" presetID="10" presetClass="entr" presetSubtype="0" fill="hold" nodeType="withEffect">
                                  <p:stCondLst>
                                    <p:cond delay="0"/>
                                  </p:stCondLst>
                                  <p:childTnLst>
                                    <p:set>
                                      <p:cBhvr>
                                        <p:cTn id="15" dur="1" fill="hold">
                                          <p:stCondLst>
                                            <p:cond delay="0"/>
                                          </p:stCondLst>
                                        </p:cTn>
                                        <p:tgtEl>
                                          <p:spTgt spid="196"/>
                                        </p:tgtEl>
                                        <p:attrNameLst>
                                          <p:attrName>style.visibility</p:attrName>
                                        </p:attrNameLst>
                                      </p:cBhvr>
                                      <p:to>
                                        <p:strVal val="visible"/>
                                      </p:to>
                                    </p:set>
                                    <p:animEffect transition="in" filter="fade">
                                      <p:cBhvr>
                                        <p:cTn id="16" dur="500"/>
                                        <p:tgtEl>
                                          <p:spTgt spid="196"/>
                                        </p:tgtEl>
                                      </p:cBhvr>
                                    </p:animEffect>
                                  </p:childTnLst>
                                </p:cTn>
                              </p:par>
                              <p:par>
                                <p:cTn id="17" presetID="10" presetClass="entr" presetSubtype="0" fill="hold" nodeType="withEffect">
                                  <p:stCondLst>
                                    <p:cond delay="0"/>
                                  </p:stCondLst>
                                  <p:childTnLst>
                                    <p:set>
                                      <p:cBhvr>
                                        <p:cTn id="18" dur="1" fill="hold">
                                          <p:stCondLst>
                                            <p:cond delay="0"/>
                                          </p:stCondLst>
                                        </p:cTn>
                                        <p:tgtEl>
                                          <p:spTgt spid="197"/>
                                        </p:tgtEl>
                                        <p:attrNameLst>
                                          <p:attrName>style.visibility</p:attrName>
                                        </p:attrNameLst>
                                      </p:cBhvr>
                                      <p:to>
                                        <p:strVal val="visible"/>
                                      </p:to>
                                    </p:set>
                                    <p:animEffect transition="in" filter="fade">
                                      <p:cBhvr>
                                        <p:cTn id="19"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Linking addresses</a:t>
            </a:r>
          </a:p>
        </p:txBody>
      </p:sp>
      <p:sp>
        <p:nvSpPr>
          <p:cNvPr id="203" name="Shape 203"/>
          <p:cNvSpPr txBox="1">
            <a:spLocks noGrp="1"/>
          </p:cNvSpPr>
          <p:nvPr>
            <p:ph type="body" idx="1"/>
          </p:nvPr>
        </p:nvSpPr>
        <p:spPr>
          <a:xfrm>
            <a:off x="457200" y="1200150"/>
            <a:ext cx="3657600"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800" b="0" i="0" u="sng" strike="noStrike" cap="none" dirty="0">
                <a:solidFill>
                  <a:schemeClr val="dk1"/>
                </a:solidFill>
                <a:ea typeface="Trebuchet MS"/>
                <a:cs typeface="Trebuchet MS"/>
                <a:sym typeface="Trebuchet MS"/>
              </a:rPr>
              <a:t>Shared spending</a:t>
            </a:r>
            <a:r>
              <a:rPr lang="en" sz="2800" b="0" i="0" u="none" strike="noStrike" cap="none" dirty="0">
                <a:solidFill>
                  <a:schemeClr val="dk1"/>
                </a:solidFill>
                <a:ea typeface="Trebuchet MS"/>
                <a:cs typeface="Trebuchet MS"/>
                <a:sym typeface="Trebuchet MS"/>
              </a:rPr>
              <a:t> is evidence of joint control</a:t>
            </a:r>
          </a:p>
          <a:p>
            <a:pPr marL="0" marR="0" lvl="0" indent="0" algn="l" rtl="0">
              <a:lnSpc>
                <a:spcPct val="100000"/>
              </a:lnSpc>
              <a:spcBef>
                <a:spcPts val="0"/>
              </a:spcBef>
              <a:spcAft>
                <a:spcPts val="0"/>
              </a:spcAft>
              <a:buClr>
                <a:schemeClr val="dk1"/>
              </a:buClr>
              <a:buSzPct val="25000"/>
              <a:buFont typeface="Trebuchet MS"/>
              <a:buNone/>
            </a:pPr>
            <a:endParaRPr sz="2800" b="0" i="0" u="none" strike="noStrike" cap="none" dirty="0">
              <a:solidFill>
                <a:schemeClr val="dk1"/>
              </a:solidFill>
              <a:ea typeface="Trebuchet MS"/>
              <a:cs typeface="Trebuchet MS"/>
              <a:sym typeface="Trebuchet MS"/>
            </a:endParaRPr>
          </a:p>
        </p:txBody>
      </p:sp>
      <p:sp>
        <p:nvSpPr>
          <p:cNvPr id="204" name="Shape 204"/>
          <p:cNvSpPr/>
          <p:nvPr/>
        </p:nvSpPr>
        <p:spPr>
          <a:xfrm>
            <a:off x="457200" y="3039130"/>
            <a:ext cx="6324600"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2800" b="0" i="0" u="none" strike="noStrike" cap="none" dirty="0">
                <a:solidFill>
                  <a:srgbClr val="000000"/>
                </a:solidFill>
                <a:ea typeface="Trebuchet MS"/>
                <a:cs typeface="Trebuchet MS"/>
                <a:sym typeface="Trebuchet MS"/>
              </a:rPr>
              <a:t>Addresses can be linked </a:t>
            </a:r>
            <a:r>
              <a:rPr lang="en" sz="2800" b="0" i="0" u="sng" strike="noStrike" cap="none" dirty="0">
                <a:solidFill>
                  <a:srgbClr val="000000"/>
                </a:solidFill>
                <a:ea typeface="Trebuchet MS"/>
                <a:cs typeface="Trebuchet MS"/>
                <a:sym typeface="Trebuchet MS"/>
              </a:rPr>
              <a:t>transitively</a:t>
            </a:r>
          </a:p>
        </p:txBody>
      </p:sp>
      <p:pic>
        <p:nvPicPr>
          <p:cNvPr id="205" name="Shape 205"/>
          <p:cNvPicPr preferRelativeResize="0"/>
          <p:nvPr/>
        </p:nvPicPr>
        <p:blipFill rotWithShape="1">
          <a:blip r:embed="rId3">
            <a:alphaModFix/>
          </a:blip>
          <a:srcRect/>
          <a:stretch/>
        </p:blipFill>
        <p:spPr>
          <a:xfrm>
            <a:off x="3581400" y="1251037"/>
            <a:ext cx="4495800" cy="1549312"/>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Clustering of addresses</a:t>
            </a:r>
          </a:p>
        </p:txBody>
      </p:sp>
      <p:sp>
        <p:nvSpPr>
          <p:cNvPr id="211" name="Shape 211"/>
          <p:cNvSpPr txBox="1">
            <a:spLocks noGrp="1"/>
          </p:cNvSpPr>
          <p:nvPr>
            <p:ph type="body" idx="1"/>
          </p:nvPr>
        </p:nvSpPr>
        <p:spPr>
          <a:xfrm>
            <a:off x="4845405" y="1200150"/>
            <a:ext cx="3841395"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1" u="none" strike="noStrike" cap="none" dirty="0">
                <a:solidFill>
                  <a:schemeClr val="dk1"/>
                </a:solidFill>
                <a:ea typeface="Trebuchet MS"/>
                <a:cs typeface="Trebuchet MS"/>
                <a:sym typeface="Trebuchet MS"/>
              </a:rPr>
              <a:t>An Analysis of Anonymity in the Bitcoin System</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F. Reid and M. Harrigan</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PASSAT 2011</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chemeClr val="dk1"/>
              </a:solidFill>
              <a:ea typeface="Trebuchet MS"/>
              <a:cs typeface="Trebuchet MS"/>
              <a:sym typeface="Trebuchet MS"/>
            </a:endParaRPr>
          </a:p>
        </p:txBody>
      </p:sp>
      <p:pic>
        <p:nvPicPr>
          <p:cNvPr id="212" name="Shape 212" descr="C:\Users\me\Dropbox\talk\rwc-bitcoin\reid-harrigan.png"/>
          <p:cNvPicPr preferRelativeResize="0"/>
          <p:nvPr/>
        </p:nvPicPr>
        <p:blipFill rotWithShape="1">
          <a:blip r:embed="rId3">
            <a:alphaModFix/>
          </a:blip>
          <a:srcRect/>
          <a:stretch/>
        </p:blipFill>
        <p:spPr>
          <a:xfrm>
            <a:off x="336194" y="1200150"/>
            <a:ext cx="4388205" cy="3733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Change addresses</a:t>
            </a:r>
          </a:p>
        </p:txBody>
      </p:sp>
      <p:sp>
        <p:nvSpPr>
          <p:cNvPr id="218" name="Shape 218"/>
          <p:cNvSpPr/>
          <p:nvPr/>
        </p:nvSpPr>
        <p:spPr>
          <a:xfrm>
            <a:off x="1838525" y="1371600"/>
            <a:ext cx="762000" cy="762000"/>
          </a:xfrm>
          <a:prstGeom prst="roundRect">
            <a:avLst>
              <a:gd name="adj" fmla="val 16667"/>
            </a:avLst>
          </a:prstGeom>
          <a:gradFill>
            <a:gsLst>
              <a:gs pos="0">
                <a:srgbClr val="E9FFB5"/>
              </a:gs>
              <a:gs pos="35000">
                <a:srgbClr val="EEFFCB"/>
              </a:gs>
              <a:gs pos="100000">
                <a:srgbClr val="F9FFEB"/>
              </a:gs>
            </a:gsLst>
            <a:lin ang="16200000" scaled="0"/>
          </a:gradFill>
          <a:ln w="9525" cap="flat" cmpd="sng">
            <a:solidFill>
              <a:srgbClr val="89AA3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 sz="3200" b="0" i="0" u="none" strike="noStrike" cap="none">
                <a:solidFill>
                  <a:schemeClr val="dk1"/>
                </a:solidFill>
                <a:latin typeface="Trebuchet MS"/>
                <a:ea typeface="Trebuchet MS"/>
                <a:cs typeface="Trebuchet MS"/>
                <a:sym typeface="Trebuchet MS"/>
              </a:rPr>
              <a:t>5</a:t>
            </a:r>
          </a:p>
        </p:txBody>
      </p:sp>
      <p:sp>
        <p:nvSpPr>
          <p:cNvPr id="219" name="Shape 219"/>
          <p:cNvSpPr/>
          <p:nvPr/>
        </p:nvSpPr>
        <p:spPr>
          <a:xfrm>
            <a:off x="1838525" y="2714172"/>
            <a:ext cx="762000" cy="762000"/>
          </a:xfrm>
          <a:prstGeom prst="roundRect">
            <a:avLst>
              <a:gd name="adj" fmla="val 16667"/>
            </a:avLst>
          </a:prstGeom>
          <a:gradFill>
            <a:gsLst>
              <a:gs pos="0">
                <a:srgbClr val="E9FFB5"/>
              </a:gs>
              <a:gs pos="35000">
                <a:srgbClr val="EEFFCB"/>
              </a:gs>
              <a:gs pos="100000">
                <a:srgbClr val="F9FFEB"/>
              </a:gs>
            </a:gsLst>
            <a:lin ang="16200000" scaled="0"/>
          </a:gradFill>
          <a:ln w="9525" cap="flat" cmpd="sng">
            <a:solidFill>
              <a:srgbClr val="89AA3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 sz="3200" b="0" i="0" u="none" strike="noStrike" cap="none">
                <a:solidFill>
                  <a:schemeClr val="dk1"/>
                </a:solidFill>
                <a:latin typeface="Trebuchet MS"/>
                <a:ea typeface="Trebuchet MS"/>
                <a:cs typeface="Trebuchet MS"/>
                <a:sym typeface="Trebuchet MS"/>
              </a:rPr>
              <a:t>3</a:t>
            </a:r>
          </a:p>
        </p:txBody>
      </p:sp>
      <p:sp>
        <p:nvSpPr>
          <p:cNvPr id="220" name="Shape 220"/>
          <p:cNvSpPr/>
          <p:nvPr/>
        </p:nvSpPr>
        <p:spPr>
          <a:xfrm>
            <a:off x="1838525" y="4038600"/>
            <a:ext cx="762000" cy="762000"/>
          </a:xfrm>
          <a:prstGeom prst="roundRect">
            <a:avLst>
              <a:gd name="adj" fmla="val 16667"/>
            </a:avLst>
          </a:prstGeom>
          <a:gradFill>
            <a:gsLst>
              <a:gs pos="0">
                <a:srgbClr val="E9FFB5"/>
              </a:gs>
              <a:gs pos="35000">
                <a:srgbClr val="EEFFCB"/>
              </a:gs>
              <a:gs pos="100000">
                <a:srgbClr val="F9FFEB"/>
              </a:gs>
            </a:gsLst>
            <a:lin ang="16200000" scaled="0"/>
          </a:gradFill>
          <a:ln w="9525" cap="flat" cmpd="sng">
            <a:solidFill>
              <a:srgbClr val="89AA3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 sz="3200" b="0" i="0" u="none" strike="noStrike" cap="none">
                <a:solidFill>
                  <a:schemeClr val="dk1"/>
                </a:solidFill>
                <a:latin typeface="Trebuchet MS"/>
                <a:ea typeface="Trebuchet MS"/>
                <a:cs typeface="Trebuchet MS"/>
                <a:sym typeface="Trebuchet MS"/>
              </a:rPr>
              <a:t>6</a:t>
            </a:r>
          </a:p>
        </p:txBody>
      </p:sp>
      <p:sp>
        <p:nvSpPr>
          <p:cNvPr id="221" name="Shape 221"/>
          <p:cNvSpPr/>
          <p:nvPr/>
        </p:nvSpPr>
        <p:spPr>
          <a:xfrm>
            <a:off x="5061319" y="2714172"/>
            <a:ext cx="762000" cy="762000"/>
          </a:xfrm>
          <a:prstGeom prst="roundRect">
            <a:avLst>
              <a:gd name="adj" fmla="val 16667"/>
            </a:avLst>
          </a:prstGeom>
          <a:gradFill>
            <a:gsLst>
              <a:gs pos="0">
                <a:srgbClr val="FFE8BF"/>
              </a:gs>
              <a:gs pos="35000">
                <a:srgbClr val="FFEFD2"/>
              </a:gs>
              <a:gs pos="100000">
                <a:srgbClr val="FFF8EF"/>
              </a:gs>
            </a:gsLst>
            <a:lin ang="16200000" scaled="0"/>
          </a:gradFill>
          <a:ln w="9525" cap="flat" cmpd="sng">
            <a:solidFill>
              <a:srgbClr val="D79D3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dk1"/>
              </a:solidFill>
              <a:latin typeface="Arial"/>
              <a:ea typeface="Arial"/>
              <a:cs typeface="Arial"/>
              <a:sym typeface="Arial"/>
            </a:endParaRPr>
          </a:p>
        </p:txBody>
      </p:sp>
      <p:sp>
        <p:nvSpPr>
          <p:cNvPr id="222" name="Shape 222"/>
          <p:cNvSpPr txBox="1"/>
          <p:nvPr/>
        </p:nvSpPr>
        <p:spPr>
          <a:xfrm>
            <a:off x="5050466" y="2118159"/>
            <a:ext cx="764952" cy="5847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3200" b="0" i="0" u="none" strike="noStrike" cap="none">
                <a:solidFill>
                  <a:srgbClr val="000000"/>
                </a:solidFill>
                <a:latin typeface="Trebuchet MS"/>
                <a:ea typeface="Trebuchet MS"/>
                <a:cs typeface="Trebuchet MS"/>
                <a:sym typeface="Trebuchet MS"/>
              </a:rPr>
              <a:t>8.5</a:t>
            </a:r>
          </a:p>
        </p:txBody>
      </p:sp>
      <p:pic>
        <p:nvPicPr>
          <p:cNvPr id="223" name="Shape 223"/>
          <p:cNvPicPr preferRelativeResize="0"/>
          <p:nvPr/>
        </p:nvPicPr>
        <p:blipFill rotWithShape="1">
          <a:blip r:embed="rId3">
            <a:alphaModFix/>
          </a:blip>
          <a:srcRect/>
          <a:stretch/>
        </p:blipFill>
        <p:spPr>
          <a:xfrm>
            <a:off x="6109710" y="1602416"/>
            <a:ext cx="2573935" cy="1981199"/>
          </a:xfrm>
          <a:prstGeom prst="rect">
            <a:avLst/>
          </a:prstGeom>
          <a:noFill/>
          <a:ln>
            <a:noFill/>
          </a:ln>
        </p:spPr>
      </p:pic>
      <p:cxnSp>
        <p:nvCxnSpPr>
          <p:cNvPr id="224" name="Shape 224"/>
          <p:cNvCxnSpPr>
            <a:stCxn id="220" idx="3"/>
          </p:cNvCxnSpPr>
          <p:nvPr/>
        </p:nvCxnSpPr>
        <p:spPr>
          <a:xfrm rot="10800000" flipH="1">
            <a:off x="2600526" y="3943500"/>
            <a:ext cx="1133399" cy="476100"/>
          </a:xfrm>
          <a:prstGeom prst="straightConnector1">
            <a:avLst/>
          </a:prstGeom>
          <a:noFill/>
          <a:ln w="25400" cap="flat" cmpd="sng">
            <a:solidFill>
              <a:srgbClr val="7F7F7F"/>
            </a:solidFill>
            <a:prstDash val="solid"/>
            <a:round/>
            <a:headEnd type="none" w="med" len="med"/>
            <a:tailEnd type="stealth" w="lg" len="lg"/>
          </a:ln>
        </p:spPr>
      </p:cxnSp>
      <p:cxnSp>
        <p:nvCxnSpPr>
          <p:cNvPr id="225" name="Shape 225"/>
          <p:cNvCxnSpPr/>
          <p:nvPr/>
        </p:nvCxnSpPr>
        <p:spPr>
          <a:xfrm>
            <a:off x="2620451" y="3095172"/>
            <a:ext cx="1113348" cy="488443"/>
          </a:xfrm>
          <a:prstGeom prst="straightConnector1">
            <a:avLst/>
          </a:prstGeom>
          <a:noFill/>
          <a:ln w="25400" cap="flat" cmpd="sng">
            <a:solidFill>
              <a:srgbClr val="7F7F7F"/>
            </a:solidFill>
            <a:prstDash val="solid"/>
            <a:round/>
            <a:headEnd type="none" w="med" len="med"/>
            <a:tailEnd type="stealth" w="lg" len="lg"/>
          </a:ln>
        </p:spPr>
      </p:cxnSp>
      <p:pic>
        <p:nvPicPr>
          <p:cNvPr id="226" name="Shape 226"/>
          <p:cNvPicPr preferRelativeResize="0"/>
          <p:nvPr/>
        </p:nvPicPr>
        <p:blipFill rotWithShape="1">
          <a:blip r:embed="rId4">
            <a:alphaModFix/>
          </a:blip>
          <a:srcRect/>
          <a:stretch/>
        </p:blipFill>
        <p:spPr>
          <a:xfrm flipH="1">
            <a:off x="609600" y="2498855"/>
            <a:ext cx="981275" cy="1063647"/>
          </a:xfrm>
          <a:prstGeom prst="rect">
            <a:avLst/>
          </a:prstGeom>
          <a:noFill/>
          <a:ln>
            <a:noFill/>
          </a:ln>
        </p:spPr>
      </p:pic>
      <p:pic>
        <p:nvPicPr>
          <p:cNvPr id="227" name="Shape 227" descr="http://openclipart.org/image/300px/svg_to_png/169445/1334074872.png"/>
          <p:cNvPicPr preferRelativeResize="0"/>
          <p:nvPr/>
        </p:nvPicPr>
        <p:blipFill rotWithShape="1">
          <a:blip r:embed="rId5">
            <a:alphaModFix/>
          </a:blip>
          <a:srcRect/>
          <a:stretch/>
        </p:blipFill>
        <p:spPr>
          <a:xfrm>
            <a:off x="4887228" y="1333632"/>
            <a:ext cx="1110179" cy="784527"/>
          </a:xfrm>
          <a:prstGeom prst="rect">
            <a:avLst/>
          </a:prstGeom>
          <a:noFill/>
          <a:ln>
            <a:noFill/>
          </a:ln>
        </p:spPr>
      </p:pic>
      <p:sp>
        <p:nvSpPr>
          <p:cNvPr id="228" name="Shape 228"/>
          <p:cNvSpPr/>
          <p:nvPr/>
        </p:nvSpPr>
        <p:spPr>
          <a:xfrm>
            <a:off x="3505200" y="3409950"/>
            <a:ext cx="609599" cy="740733"/>
          </a:xfrm>
          <a:prstGeom prst="rect">
            <a:avLst/>
          </a:prstGeom>
          <a:noFill/>
          <a:ln w="25400" cap="flat" cmpd="sng">
            <a:solidFill>
              <a:srgbClr val="A3A3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cxnSp>
        <p:nvCxnSpPr>
          <p:cNvPr id="229" name="Shape 229"/>
          <p:cNvCxnSpPr>
            <a:endCxn id="221" idx="1"/>
          </p:cNvCxnSpPr>
          <p:nvPr/>
        </p:nvCxnSpPr>
        <p:spPr>
          <a:xfrm rot="10800000" flipH="1">
            <a:off x="3957019" y="3095172"/>
            <a:ext cx="1104300" cy="467400"/>
          </a:xfrm>
          <a:prstGeom prst="straightConnector1">
            <a:avLst/>
          </a:prstGeom>
          <a:noFill/>
          <a:ln w="25400" cap="flat" cmpd="sng">
            <a:solidFill>
              <a:srgbClr val="7F7F7F"/>
            </a:solidFill>
            <a:prstDash val="solid"/>
            <a:round/>
            <a:headEnd type="none" w="med" len="med"/>
            <a:tailEnd type="stealth" w="lg" len="lg"/>
          </a:ln>
        </p:spPr>
      </p:cxnSp>
      <p:sp>
        <p:nvSpPr>
          <p:cNvPr id="230" name="Shape 230"/>
          <p:cNvSpPr/>
          <p:nvPr/>
        </p:nvSpPr>
        <p:spPr>
          <a:xfrm>
            <a:off x="5061319" y="4038600"/>
            <a:ext cx="762000" cy="762000"/>
          </a:xfrm>
          <a:prstGeom prst="roundRect">
            <a:avLst>
              <a:gd name="adj" fmla="val 16667"/>
            </a:avLst>
          </a:prstGeom>
          <a:gradFill>
            <a:gsLst>
              <a:gs pos="0">
                <a:srgbClr val="E9FFB5"/>
              </a:gs>
              <a:gs pos="35000">
                <a:srgbClr val="EEFFCB"/>
              </a:gs>
              <a:gs pos="100000">
                <a:srgbClr val="F9FFEB"/>
              </a:gs>
            </a:gsLst>
            <a:lin ang="16200000" scaled="0"/>
          </a:gradFill>
          <a:ln w="9525" cap="flat" cmpd="sng">
            <a:solidFill>
              <a:srgbClr val="89AA3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 sz="3200" b="0" i="0" u="none" strike="noStrike" cap="none">
                <a:solidFill>
                  <a:schemeClr val="dk1"/>
                </a:solidFill>
                <a:latin typeface="Trebuchet MS"/>
                <a:ea typeface="Trebuchet MS"/>
                <a:cs typeface="Trebuchet MS"/>
                <a:sym typeface="Trebuchet MS"/>
              </a:rPr>
              <a:t>.5</a:t>
            </a:r>
          </a:p>
        </p:txBody>
      </p:sp>
      <p:cxnSp>
        <p:nvCxnSpPr>
          <p:cNvPr id="231" name="Shape 231"/>
          <p:cNvCxnSpPr>
            <a:endCxn id="230" idx="1"/>
          </p:cNvCxnSpPr>
          <p:nvPr/>
        </p:nvCxnSpPr>
        <p:spPr>
          <a:xfrm>
            <a:off x="3969019" y="3943200"/>
            <a:ext cx="1092300" cy="476400"/>
          </a:xfrm>
          <a:prstGeom prst="straightConnector1">
            <a:avLst/>
          </a:prstGeom>
          <a:noFill/>
          <a:ln w="25400" cap="flat" cmpd="sng">
            <a:solidFill>
              <a:srgbClr val="7F7F7F"/>
            </a:solidFill>
            <a:prstDash val="solid"/>
            <a:round/>
            <a:headEnd type="none" w="med" len="med"/>
            <a:tailEnd type="stealth" w="lg" len="lg"/>
          </a:ln>
        </p:spPr>
      </p:cxnSp>
      <p:sp>
        <p:nvSpPr>
          <p:cNvPr id="232" name="Shape 232"/>
          <p:cNvSpPr txBox="1"/>
          <p:nvPr/>
        </p:nvSpPr>
        <p:spPr>
          <a:xfrm>
            <a:off x="6172200" y="4019550"/>
            <a:ext cx="2254142"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2400" b="0" i="0" u="none" strike="noStrike" cap="none" dirty="0">
                <a:solidFill>
                  <a:srgbClr val="000000"/>
                </a:solidFill>
                <a:ea typeface="Trebuchet MS"/>
                <a:cs typeface="Trebuchet MS"/>
                <a:sym typeface="Trebuchet MS"/>
              </a:rPr>
              <a:t>Which address </a:t>
            </a:r>
          </a:p>
          <a:p>
            <a:pPr marL="0" marR="0" lvl="0" indent="0" algn="l" rtl="0">
              <a:lnSpc>
                <a:spcPct val="100000"/>
              </a:lnSpc>
              <a:spcBef>
                <a:spcPts val="0"/>
              </a:spcBef>
              <a:spcAft>
                <a:spcPts val="0"/>
              </a:spcAft>
              <a:buClr>
                <a:srgbClr val="000000"/>
              </a:buClr>
              <a:buSzPct val="25000"/>
              <a:buFont typeface="Trebuchet MS"/>
              <a:buNone/>
            </a:pPr>
            <a:r>
              <a:rPr lang="en" sz="2400" b="0" i="0" u="none" strike="noStrike" cap="none" dirty="0">
                <a:solidFill>
                  <a:srgbClr val="000000"/>
                </a:solidFill>
                <a:ea typeface="Trebuchet MS"/>
                <a:cs typeface="Trebuchet MS"/>
                <a:sym typeface="Trebuchet MS"/>
              </a:rPr>
              <a:t>is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par>
                                <p:cTn id="8" presetID="10" presetClass="entr" presetSubtype="0"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500"/>
                                        <p:tgtEl>
                                          <p:spTgt spid="224"/>
                                        </p:tgtEl>
                                      </p:cBhvr>
                                    </p:animEffect>
                                  </p:childTnLst>
                                </p:cTn>
                              </p:par>
                              <p:par>
                                <p:cTn id="11" presetID="10" presetClass="entr" presetSubtype="0" fill="hold" nodeType="withEffect">
                                  <p:stCondLst>
                                    <p:cond delay="0"/>
                                  </p:stCondLst>
                                  <p:childTnLst>
                                    <p:set>
                                      <p:cBhvr>
                                        <p:cTn id="12" dur="1" fill="hold">
                                          <p:stCondLst>
                                            <p:cond delay="0"/>
                                          </p:stCondLst>
                                        </p:cTn>
                                        <p:tgtEl>
                                          <p:spTgt spid="229"/>
                                        </p:tgtEl>
                                        <p:attrNameLst>
                                          <p:attrName>style.visibility</p:attrName>
                                        </p:attrNameLst>
                                      </p:cBhvr>
                                      <p:to>
                                        <p:strVal val="visible"/>
                                      </p:to>
                                    </p:set>
                                    <p:animEffect transition="in" filter="fade">
                                      <p:cBhvr>
                                        <p:cTn id="13" dur="500"/>
                                        <p:tgtEl>
                                          <p:spTgt spid="229"/>
                                        </p:tgtEl>
                                      </p:cBhvr>
                                    </p:animEffect>
                                  </p:childTnLst>
                                </p:cTn>
                              </p:par>
                              <p:par>
                                <p:cTn id="14" presetID="10" presetClass="entr" presetSubtype="0" fill="hold" nodeType="withEffect">
                                  <p:stCondLst>
                                    <p:cond delay="0"/>
                                  </p:stCondLst>
                                  <p:childTnLst>
                                    <p:set>
                                      <p:cBhvr>
                                        <p:cTn id="15" dur="1" fill="hold">
                                          <p:stCondLst>
                                            <p:cond delay="0"/>
                                          </p:stCondLst>
                                        </p:cTn>
                                        <p:tgtEl>
                                          <p:spTgt spid="231"/>
                                        </p:tgtEl>
                                        <p:attrNameLst>
                                          <p:attrName>style.visibility</p:attrName>
                                        </p:attrNameLst>
                                      </p:cBhvr>
                                      <p:to>
                                        <p:strVal val="visible"/>
                                      </p:to>
                                    </p:set>
                                    <p:animEffect transition="in" filter="fade">
                                      <p:cBhvr>
                                        <p:cTn id="16" dur="500"/>
                                        <p:tgtEl>
                                          <p:spTgt spid="231"/>
                                        </p:tgtEl>
                                      </p:cBhvr>
                                    </p:animEffect>
                                  </p:childTnLst>
                                </p:cTn>
                              </p:par>
                              <p:par>
                                <p:cTn id="17" presetID="10" presetClass="entr" presetSubtype="0" fill="hold" nodeType="withEffect">
                                  <p:stCondLst>
                                    <p:cond delay="0"/>
                                  </p:stCondLst>
                                  <p:childTnLst>
                                    <p:set>
                                      <p:cBhvr>
                                        <p:cTn id="18" dur="1" fill="hold">
                                          <p:stCondLst>
                                            <p:cond delay="0"/>
                                          </p:stCondLst>
                                        </p:cTn>
                                        <p:tgtEl>
                                          <p:spTgt spid="228"/>
                                        </p:tgtEl>
                                        <p:attrNameLst>
                                          <p:attrName>style.visibility</p:attrName>
                                        </p:attrNameLst>
                                      </p:cBhvr>
                                      <p:to>
                                        <p:strVal val="visible"/>
                                      </p:to>
                                    </p:set>
                                    <p:animEffect transition="in" filter="fade">
                                      <p:cBhvr>
                                        <p:cTn id="19" dur="500"/>
                                        <p:tgtEl>
                                          <p:spTgt spid="228"/>
                                        </p:tgtEl>
                                      </p:cBhvr>
                                    </p:animEffect>
                                  </p:childTnLst>
                                </p:cTn>
                              </p:par>
                              <p:par>
                                <p:cTn id="20" presetID="10" presetClass="entr" presetSubtype="0" fill="hold" nodeType="withEffect">
                                  <p:stCondLst>
                                    <p:cond delay="0"/>
                                  </p:stCondLst>
                                  <p:childTnLst>
                                    <p:set>
                                      <p:cBhvr>
                                        <p:cTn id="21" dur="1" fill="hold">
                                          <p:stCondLst>
                                            <p:cond delay="0"/>
                                          </p:stCondLst>
                                        </p:cTn>
                                        <p:tgtEl>
                                          <p:spTgt spid="230"/>
                                        </p:tgtEl>
                                        <p:attrNameLst>
                                          <p:attrName>style.visibility</p:attrName>
                                        </p:attrNameLst>
                                      </p:cBhvr>
                                      <p:to>
                                        <p:strVal val="visible"/>
                                      </p:to>
                                    </p:set>
                                    <p:animEffect transition="in" filter="fade">
                                      <p:cBhvr>
                                        <p:cTn id="22" dur="1"/>
                                        <p:tgtEl>
                                          <p:spTgt spid="2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“Idioms of use”</a:t>
            </a:r>
          </a:p>
        </p:txBody>
      </p:sp>
      <p:sp>
        <p:nvSpPr>
          <p:cNvPr id="238" name="Shape 238"/>
          <p:cNvSpPr txBox="1">
            <a:spLocks noGrp="1"/>
          </p:cNvSpPr>
          <p:nvPr>
            <p:ph type="body" idx="1"/>
          </p:nvPr>
        </p:nvSpPr>
        <p:spPr>
          <a:prstGeom prst="rect">
            <a:avLst/>
          </a:prstGeom>
          <a:noFill/>
          <a:ln>
            <a:noFill/>
          </a:ln>
        </p:spPr>
        <p:txBody>
          <a:bodyPr lIns="91425" tIns="91425" rIns="91425" bIns="91425" anchor="t" anchorCtr="0">
            <a:noAutofit/>
          </a:bodyPr>
          <a:lstStyle/>
          <a:p>
            <a:pPr>
              <a:lnSpc>
                <a:spcPct val="100000"/>
              </a:lnSpc>
              <a:buClr>
                <a:schemeClr val="dk1"/>
              </a:buClr>
              <a:buSzPct val="100000"/>
            </a:pPr>
            <a:r>
              <a:rPr lang="en-US" sz="2400" b="0" i="0" u="none" strike="noStrike" cap="none" dirty="0">
                <a:solidFill>
                  <a:schemeClr val="dk1"/>
                </a:solidFill>
                <a:ea typeface="Trebuchet MS"/>
                <a:cs typeface="Trebuchet MS"/>
                <a:sym typeface="Trebuchet MS"/>
              </a:rPr>
              <a:t>Implementation details or </a:t>
            </a:r>
            <a:r>
              <a:rPr lang="en" sz="2400" b="0" i="0" u="none" strike="noStrike" cap="none" dirty="0">
                <a:solidFill>
                  <a:schemeClr val="dk1"/>
                </a:solidFill>
                <a:ea typeface="Trebuchet MS"/>
                <a:cs typeface="Trebuchet MS"/>
                <a:sym typeface="Trebuchet MS"/>
              </a:rPr>
              <a:t>Idiosyncratic features  of wallet software </a:t>
            </a:r>
            <a:r>
              <a:rPr lang="en-US" sz="2400" b="0" i="0" u="none" strike="noStrike" cap="none" dirty="0">
                <a:solidFill>
                  <a:schemeClr val="dk1"/>
                </a:solidFill>
                <a:ea typeface="Trebuchet MS"/>
                <a:cs typeface="Trebuchet MS"/>
                <a:sym typeface="Trebuchet MS"/>
              </a:rPr>
              <a:t>that c</a:t>
            </a:r>
            <a:r>
              <a:rPr lang="en-US" sz="2400" dirty="0">
                <a:solidFill>
                  <a:schemeClr val="dk1"/>
                </a:solidFill>
                <a:ea typeface="Trebuchet MS"/>
                <a:cs typeface="Trebuchet MS"/>
                <a:sym typeface="Trebuchet MS"/>
              </a:rPr>
              <a:t>an be used to design heuristics for identifying (linking) change addresses</a:t>
            </a:r>
          </a:p>
          <a:p>
            <a:pPr>
              <a:lnSpc>
                <a:spcPct val="100000"/>
              </a:lnSpc>
              <a:buClr>
                <a:schemeClr val="dk1"/>
              </a:buClr>
              <a:buSzPct val="100000"/>
            </a:pPr>
            <a:r>
              <a:rPr lang="en-US" sz="2400" b="0" i="0" u="none" strike="noStrike" cap="none" dirty="0">
                <a:solidFill>
                  <a:schemeClr val="dk1"/>
                </a:solidFill>
                <a:ea typeface="Trebuchet MS"/>
                <a:cs typeface="Trebuchet MS"/>
                <a:sym typeface="Trebuchet MS"/>
              </a:rPr>
              <a:t>For example, most wallets generate a fresh address (never appeared on the Blockchain) when a change address is required</a:t>
            </a:r>
          </a:p>
          <a:p>
            <a:pPr>
              <a:lnSpc>
                <a:spcPct val="100000"/>
              </a:lnSpc>
              <a:buClr>
                <a:schemeClr val="dk1"/>
              </a:buClr>
              <a:buSzPct val="100000"/>
            </a:pPr>
            <a:r>
              <a:rPr lang="en-US" sz="2400" dirty="0">
                <a:solidFill>
                  <a:schemeClr val="dk1"/>
                </a:solidFill>
                <a:ea typeface="Trebuchet MS"/>
                <a:cs typeface="Trebuchet MS"/>
                <a:sym typeface="Trebuchet MS"/>
              </a:rPr>
              <a:t>Bitcoin-</a:t>
            </a:r>
            <a:r>
              <a:rPr lang="en-US" sz="2400" dirty="0" err="1">
                <a:solidFill>
                  <a:schemeClr val="dk1"/>
                </a:solidFill>
                <a:ea typeface="Trebuchet MS"/>
                <a:cs typeface="Trebuchet MS"/>
                <a:sym typeface="Trebuchet MS"/>
              </a:rPr>
              <a:t>Qt</a:t>
            </a:r>
            <a:r>
              <a:rPr lang="en-US" sz="2400" dirty="0">
                <a:solidFill>
                  <a:schemeClr val="dk1"/>
                </a:solidFill>
                <a:ea typeface="Trebuchet MS"/>
                <a:cs typeface="Trebuchet MS"/>
                <a:sym typeface="Trebuchet MS"/>
              </a:rPr>
              <a:t> library bug </a:t>
            </a:r>
            <a:r>
              <a:rPr lang="en-US" sz="2400" dirty="0">
                <a:solidFill>
                  <a:schemeClr val="dk1"/>
                </a:solidFill>
                <a:ea typeface="Trebuchet MS"/>
                <a:cs typeface="Trebuchet MS"/>
                <a:sym typeface="Wingdings" panose="05000000000000000000" pitchFamily="2" charset="2"/>
              </a:rPr>
              <a:t> change output always first output in a transaction</a:t>
            </a:r>
            <a:endParaRPr lang="en" sz="2400" b="0" i="0" u="none" strike="noStrike" cap="none" dirty="0">
              <a:solidFill>
                <a:schemeClr val="dk1"/>
              </a:solidFill>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Shape 243" descr="C:\Users\me\Desktop\high-res-vis.jpg"/>
          <p:cNvPicPr preferRelativeResize="0"/>
          <p:nvPr/>
        </p:nvPicPr>
        <p:blipFill rotWithShape="1">
          <a:blip r:embed="rId3">
            <a:alphaModFix/>
          </a:blip>
          <a:srcRect/>
          <a:stretch/>
        </p:blipFill>
        <p:spPr>
          <a:xfrm>
            <a:off x="0" y="819150"/>
            <a:ext cx="5726714" cy="4183363"/>
          </a:xfrm>
          <a:prstGeom prst="rect">
            <a:avLst/>
          </a:prstGeom>
          <a:noFill/>
          <a:ln>
            <a:noFill/>
          </a:ln>
        </p:spPr>
      </p:pic>
      <p:sp>
        <p:nvSpPr>
          <p:cNvPr id="244" name="Shape 244"/>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Shared spending + idioms of use</a:t>
            </a:r>
          </a:p>
        </p:txBody>
      </p:sp>
      <p:sp>
        <p:nvSpPr>
          <p:cNvPr id="245" name="Shape 245"/>
          <p:cNvSpPr txBox="1">
            <a:spLocks noGrp="1"/>
          </p:cNvSpPr>
          <p:nvPr>
            <p:ph type="body" idx="1"/>
          </p:nvPr>
        </p:nvSpPr>
        <p:spPr>
          <a:xfrm>
            <a:off x="5334000" y="1200150"/>
            <a:ext cx="3352799"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000" b="0" i="1" u="none" strike="noStrike" cap="none" dirty="0">
                <a:solidFill>
                  <a:schemeClr val="dk1"/>
                </a:solidFill>
                <a:ea typeface="Trebuchet MS"/>
                <a:cs typeface="Trebuchet MS"/>
                <a:sym typeface="Trebuchet MS"/>
              </a:rPr>
              <a:t>A Fistful of Bitcoins: Characterizing Payments Among Men with No Names</a:t>
            </a:r>
          </a:p>
          <a:p>
            <a:pPr marL="0" marR="0" lvl="0" indent="0" algn="l" rtl="0">
              <a:lnSpc>
                <a:spcPct val="100000"/>
              </a:lnSpc>
              <a:spcBef>
                <a:spcPts val="0"/>
              </a:spcBef>
              <a:spcAft>
                <a:spcPts val="0"/>
              </a:spcAft>
              <a:buClr>
                <a:schemeClr val="dk1"/>
              </a:buClr>
              <a:buSzPct val="25000"/>
              <a:buFont typeface="Trebuchet MS"/>
              <a:buNone/>
            </a:pPr>
            <a:endParaRPr sz="2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000" b="0" i="0" u="none" strike="noStrike" cap="none" dirty="0">
                <a:solidFill>
                  <a:schemeClr val="dk1"/>
                </a:solidFill>
                <a:ea typeface="Trebuchet MS"/>
                <a:cs typeface="Trebuchet MS"/>
                <a:sym typeface="Trebuchet MS"/>
              </a:rPr>
              <a:t>S. Meiklejohn et al.</a:t>
            </a:r>
          </a:p>
          <a:p>
            <a:pPr marL="0" marR="0" lvl="0" indent="0" algn="l" rtl="0">
              <a:lnSpc>
                <a:spcPct val="100000"/>
              </a:lnSpc>
              <a:spcBef>
                <a:spcPts val="0"/>
              </a:spcBef>
              <a:spcAft>
                <a:spcPts val="0"/>
              </a:spcAft>
              <a:buClr>
                <a:schemeClr val="dk1"/>
              </a:buClr>
              <a:buSzPct val="25000"/>
              <a:buFont typeface="Trebuchet MS"/>
              <a:buNone/>
            </a:pPr>
            <a:r>
              <a:rPr lang="en" sz="2000" b="0" i="0" u="none" strike="noStrike" cap="none" dirty="0">
                <a:solidFill>
                  <a:schemeClr val="dk1"/>
                </a:solidFill>
                <a:ea typeface="Trebuchet MS"/>
                <a:cs typeface="Trebuchet MS"/>
                <a:sym typeface="Trebuchet MS"/>
              </a:rPr>
              <a:t>IMC 2013</a:t>
            </a:r>
          </a:p>
          <a:p>
            <a:pPr marL="0" marR="0" lvl="0" indent="0" algn="l" rtl="0">
              <a:lnSpc>
                <a:spcPct val="100000"/>
              </a:lnSpc>
              <a:spcBef>
                <a:spcPts val="0"/>
              </a:spcBef>
              <a:spcAft>
                <a:spcPts val="0"/>
              </a:spcAft>
              <a:buClr>
                <a:schemeClr val="dk1"/>
              </a:buClr>
              <a:buSzPct val="25000"/>
              <a:buFont typeface="Trebuchet MS"/>
              <a:buNone/>
            </a:pPr>
            <a:endParaRPr sz="2000" b="0" i="0" u="none" strike="noStrike" cap="none" dirty="0">
              <a:solidFill>
                <a:schemeClr val="dk1"/>
              </a:solidFill>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subTitle" idx="1"/>
          </p:nvPr>
        </p:nvSpPr>
        <p:spPr>
          <a:xfrm>
            <a:off x="685800" y="1690477"/>
            <a:ext cx="7772400" cy="7847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Trebuchet MS"/>
              <a:buNone/>
            </a:pPr>
            <a:r>
              <a:rPr lang="en" sz="3200" dirty="0">
                <a:sym typeface="Trebuchet MS"/>
              </a:rPr>
              <a:t>Anonymity basics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To tag service providers: transact!</a:t>
            </a:r>
          </a:p>
        </p:txBody>
      </p:sp>
      <p:sp>
        <p:nvSpPr>
          <p:cNvPr id="252" name="Shape 252"/>
          <p:cNvSpPr txBox="1">
            <a:spLocks noGrp="1"/>
          </p:cNvSpPr>
          <p:nvPr>
            <p:ph type="body" idx="1"/>
          </p:nvPr>
        </p:nvSpPr>
        <p:spPr>
          <a:xfrm>
            <a:off x="5334000" y="1200150"/>
            <a:ext cx="3352799"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A3A3A3"/>
              </a:buClr>
              <a:buSzPct val="25000"/>
              <a:buFont typeface="Trebuchet MS"/>
              <a:buNone/>
            </a:pPr>
            <a:r>
              <a:rPr lang="en" sz="2000" b="0" i="1" u="none" strike="noStrike" cap="none" dirty="0">
                <a:solidFill>
                  <a:schemeClr val="dk1"/>
                </a:solidFill>
                <a:ea typeface="Trebuchet MS"/>
                <a:cs typeface="Trebuchet MS"/>
                <a:sym typeface="Trebuchet MS"/>
              </a:rPr>
              <a:t>A Fistful of Bitcoins: Characterizing Payments Among Men with No Names</a:t>
            </a:r>
          </a:p>
          <a:p>
            <a:pPr marL="0" marR="0" lvl="0" indent="0" algn="l" rtl="0">
              <a:lnSpc>
                <a:spcPct val="100000"/>
              </a:lnSpc>
              <a:spcBef>
                <a:spcPts val="0"/>
              </a:spcBef>
              <a:spcAft>
                <a:spcPts val="0"/>
              </a:spcAft>
              <a:buClr>
                <a:srgbClr val="A3A3A3"/>
              </a:buClr>
              <a:buSzPct val="25000"/>
              <a:buFont typeface="Trebuchet MS"/>
              <a:buNone/>
            </a:pPr>
            <a:endParaRPr sz="2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rgbClr val="A3A3A3"/>
              </a:buClr>
              <a:buSzPct val="25000"/>
              <a:buFont typeface="Trebuchet MS"/>
              <a:buNone/>
            </a:pPr>
            <a:r>
              <a:rPr lang="en" sz="2000" b="0" i="0" u="none" strike="noStrike" cap="none" dirty="0">
                <a:solidFill>
                  <a:schemeClr val="dk1"/>
                </a:solidFill>
                <a:ea typeface="Trebuchet MS"/>
                <a:cs typeface="Trebuchet MS"/>
                <a:sym typeface="Trebuchet MS"/>
              </a:rPr>
              <a:t>S. Meiklejohn et al.</a:t>
            </a:r>
          </a:p>
          <a:p>
            <a:pPr marL="0" marR="0" lvl="0" indent="0" algn="l" rtl="0">
              <a:lnSpc>
                <a:spcPct val="100000"/>
              </a:lnSpc>
              <a:spcBef>
                <a:spcPts val="0"/>
              </a:spcBef>
              <a:spcAft>
                <a:spcPts val="0"/>
              </a:spcAft>
              <a:buClr>
                <a:srgbClr val="A3A3A3"/>
              </a:buClr>
              <a:buSzPct val="25000"/>
              <a:buFont typeface="Trebuchet MS"/>
              <a:buNone/>
            </a:pPr>
            <a:endParaRPr sz="2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rgbClr val="A3A3A3"/>
              </a:buClr>
              <a:buSzPct val="25000"/>
              <a:buFont typeface="Trebuchet MS"/>
              <a:buNone/>
            </a:pPr>
            <a:r>
              <a:rPr lang="en" sz="2000" b="0" i="0" u="none" strike="noStrike" cap="none" dirty="0">
                <a:solidFill>
                  <a:schemeClr val="dk1"/>
                </a:solidFill>
                <a:ea typeface="Trebuchet MS"/>
                <a:cs typeface="Trebuchet MS"/>
                <a:sym typeface="Trebuchet MS"/>
              </a:rPr>
              <a:t>344 transactions</a:t>
            </a:r>
          </a:p>
          <a:p>
            <a:pPr marL="285750" marR="0" lvl="0" indent="-285750" algn="l" rtl="0">
              <a:lnSpc>
                <a:spcPct val="100000"/>
              </a:lnSpc>
              <a:spcBef>
                <a:spcPts val="0"/>
              </a:spcBef>
              <a:spcAft>
                <a:spcPts val="0"/>
              </a:spcAft>
              <a:buClr>
                <a:srgbClr val="A3A3A3"/>
              </a:buClr>
              <a:buSzPct val="100000"/>
              <a:buFont typeface="Arial"/>
              <a:buChar char="•"/>
            </a:pPr>
            <a:r>
              <a:rPr lang="en" sz="2000" b="0" i="0" u="none" strike="noStrike" cap="none" dirty="0">
                <a:solidFill>
                  <a:schemeClr val="dk1"/>
                </a:solidFill>
                <a:ea typeface="Trebuchet MS"/>
                <a:cs typeface="Trebuchet MS"/>
                <a:sym typeface="Trebuchet MS"/>
              </a:rPr>
              <a:t>Mining pools</a:t>
            </a:r>
          </a:p>
          <a:p>
            <a:pPr marL="285750" marR="0" lvl="0" indent="-285750" algn="l" rtl="0">
              <a:lnSpc>
                <a:spcPct val="100000"/>
              </a:lnSpc>
              <a:spcBef>
                <a:spcPts val="0"/>
              </a:spcBef>
              <a:spcAft>
                <a:spcPts val="0"/>
              </a:spcAft>
              <a:buClr>
                <a:srgbClr val="A3A3A3"/>
              </a:buClr>
              <a:buSzPct val="100000"/>
              <a:buFont typeface="Arial"/>
              <a:buChar char="•"/>
            </a:pPr>
            <a:r>
              <a:rPr lang="en" sz="2000" b="0" i="0" u="none" strike="noStrike" cap="none" dirty="0">
                <a:solidFill>
                  <a:schemeClr val="dk1"/>
                </a:solidFill>
                <a:ea typeface="Trebuchet MS"/>
                <a:cs typeface="Trebuchet MS"/>
                <a:sym typeface="Trebuchet MS"/>
              </a:rPr>
              <a:t>Wallet services</a:t>
            </a:r>
          </a:p>
          <a:p>
            <a:pPr marL="285750" marR="0" lvl="0" indent="-285750" algn="l" rtl="0">
              <a:lnSpc>
                <a:spcPct val="100000"/>
              </a:lnSpc>
              <a:spcBef>
                <a:spcPts val="0"/>
              </a:spcBef>
              <a:spcAft>
                <a:spcPts val="0"/>
              </a:spcAft>
              <a:buClr>
                <a:srgbClr val="A3A3A3"/>
              </a:buClr>
              <a:buSzPct val="100000"/>
              <a:buFont typeface="Arial"/>
              <a:buChar char="•"/>
            </a:pPr>
            <a:r>
              <a:rPr lang="en" sz="2000" b="0" i="0" u="none" strike="noStrike" cap="none" dirty="0">
                <a:solidFill>
                  <a:schemeClr val="dk1"/>
                </a:solidFill>
                <a:ea typeface="Trebuchet MS"/>
                <a:cs typeface="Trebuchet MS"/>
                <a:sym typeface="Trebuchet MS"/>
              </a:rPr>
              <a:t>Exchanges</a:t>
            </a:r>
          </a:p>
          <a:p>
            <a:pPr marL="285750" marR="0" lvl="0" indent="-285750" algn="l" rtl="0">
              <a:lnSpc>
                <a:spcPct val="100000"/>
              </a:lnSpc>
              <a:spcBef>
                <a:spcPts val="0"/>
              </a:spcBef>
              <a:spcAft>
                <a:spcPts val="0"/>
              </a:spcAft>
              <a:buClr>
                <a:srgbClr val="A3A3A3"/>
              </a:buClr>
              <a:buSzPct val="100000"/>
              <a:buFont typeface="Arial"/>
              <a:buChar char="•"/>
            </a:pPr>
            <a:r>
              <a:rPr lang="en" sz="2000" b="0" i="0" u="none" strike="noStrike" cap="none" dirty="0">
                <a:solidFill>
                  <a:schemeClr val="dk1"/>
                </a:solidFill>
                <a:ea typeface="Trebuchet MS"/>
                <a:cs typeface="Trebuchet MS"/>
                <a:sym typeface="Trebuchet MS"/>
              </a:rPr>
              <a:t>Vendors</a:t>
            </a:r>
          </a:p>
          <a:p>
            <a:pPr marL="285750" marR="0" lvl="0" indent="-285750" algn="l" rtl="0">
              <a:lnSpc>
                <a:spcPct val="100000"/>
              </a:lnSpc>
              <a:spcBef>
                <a:spcPts val="0"/>
              </a:spcBef>
              <a:spcAft>
                <a:spcPts val="0"/>
              </a:spcAft>
              <a:buClr>
                <a:srgbClr val="A3A3A3"/>
              </a:buClr>
              <a:buSzPct val="100000"/>
              <a:buFont typeface="Arial"/>
              <a:buChar char="•"/>
            </a:pPr>
            <a:r>
              <a:rPr lang="en" sz="2000" b="0" i="0" u="none" strike="noStrike" cap="none" dirty="0">
                <a:solidFill>
                  <a:schemeClr val="dk1"/>
                </a:solidFill>
                <a:ea typeface="Trebuchet MS"/>
                <a:cs typeface="Trebuchet MS"/>
                <a:sym typeface="Trebuchet MS"/>
              </a:rPr>
              <a:t>Gambling sites</a:t>
            </a:r>
          </a:p>
        </p:txBody>
      </p:sp>
      <p:pic>
        <p:nvPicPr>
          <p:cNvPr id="251" name="Shape 251"/>
          <p:cNvPicPr preferRelativeResize="0"/>
          <p:nvPr/>
        </p:nvPicPr>
        <p:blipFill rotWithShape="1">
          <a:blip r:embed="rId3">
            <a:alphaModFix/>
          </a:blip>
          <a:srcRect/>
          <a:stretch/>
        </p:blipFill>
        <p:spPr>
          <a:xfrm>
            <a:off x="990600" y="1251170"/>
            <a:ext cx="3886200" cy="3682778"/>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Shape 257" descr="C:\Users\me\Dropbox\talk\rwc-bitcoin\meikeljohn.jpg"/>
          <p:cNvPicPr preferRelativeResize="0"/>
          <p:nvPr/>
        </p:nvPicPr>
        <p:blipFill rotWithShape="1">
          <a:blip r:embed="rId3">
            <a:alphaModFix/>
          </a:blip>
          <a:srcRect/>
          <a:stretch/>
        </p:blipFill>
        <p:spPr>
          <a:xfrm>
            <a:off x="0" y="971550"/>
            <a:ext cx="5638800" cy="4119142"/>
          </a:xfrm>
          <a:prstGeom prst="rect">
            <a:avLst/>
          </a:prstGeom>
          <a:noFill/>
          <a:ln>
            <a:noFill/>
          </a:ln>
        </p:spPr>
      </p:pic>
      <p:sp>
        <p:nvSpPr>
          <p:cNvPr id="258" name="Shape 258"/>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b="1" dirty="0">
                <a:sym typeface="Trebuchet MS"/>
              </a:rPr>
              <a:t>Shared spending + idioms of use</a:t>
            </a:r>
          </a:p>
        </p:txBody>
      </p:sp>
      <p:sp>
        <p:nvSpPr>
          <p:cNvPr id="259" name="Shape 259"/>
          <p:cNvSpPr txBox="1">
            <a:spLocks noGrp="1"/>
          </p:cNvSpPr>
          <p:nvPr>
            <p:ph type="body" idx="1"/>
          </p:nvPr>
        </p:nvSpPr>
        <p:spPr>
          <a:xfrm>
            <a:off x="5334000" y="1200150"/>
            <a:ext cx="3352799"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000" b="0" i="1" u="none" strike="noStrike" cap="none" dirty="0">
                <a:solidFill>
                  <a:schemeClr val="dk1"/>
                </a:solidFill>
                <a:ea typeface="Trebuchet MS"/>
                <a:cs typeface="Trebuchet MS"/>
                <a:sym typeface="Trebuchet MS"/>
              </a:rPr>
              <a:t>A Fistful of Bitcoins: Characterizing Payments Among Men with No Names</a:t>
            </a:r>
          </a:p>
          <a:p>
            <a:pPr marL="0" marR="0" lvl="0" indent="0" algn="l" rtl="0">
              <a:lnSpc>
                <a:spcPct val="100000"/>
              </a:lnSpc>
              <a:spcBef>
                <a:spcPts val="0"/>
              </a:spcBef>
              <a:spcAft>
                <a:spcPts val="0"/>
              </a:spcAft>
              <a:buClr>
                <a:schemeClr val="dk1"/>
              </a:buClr>
              <a:buSzPct val="25000"/>
              <a:buFont typeface="Trebuchet MS"/>
              <a:buNone/>
            </a:pPr>
            <a:endParaRPr sz="2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000" b="0" i="0" u="none" strike="noStrike" cap="none" dirty="0">
                <a:solidFill>
                  <a:schemeClr val="dk1"/>
                </a:solidFill>
                <a:ea typeface="Trebuchet MS"/>
                <a:cs typeface="Trebuchet MS"/>
                <a:sym typeface="Trebuchet MS"/>
              </a:rPr>
              <a:t>S. Meiklejohn et al.</a:t>
            </a:r>
          </a:p>
          <a:p>
            <a:pPr marL="0" marR="0" lvl="0" indent="0" algn="l" rtl="0">
              <a:lnSpc>
                <a:spcPct val="100000"/>
              </a:lnSpc>
              <a:spcBef>
                <a:spcPts val="0"/>
              </a:spcBef>
              <a:spcAft>
                <a:spcPts val="0"/>
              </a:spcAft>
              <a:buClr>
                <a:schemeClr val="dk1"/>
              </a:buClr>
              <a:buSzPct val="25000"/>
              <a:buFont typeface="Trebuchet MS"/>
              <a:buNone/>
            </a:pPr>
            <a:endParaRPr sz="2000" b="0" i="0" u="none" strike="noStrike" cap="none" dirty="0">
              <a:solidFill>
                <a:schemeClr val="dk1"/>
              </a:solidFill>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b="1" dirty="0">
                <a:sym typeface="Trebuchet MS"/>
              </a:rPr>
              <a:t>From services to users</a:t>
            </a:r>
          </a:p>
        </p:txBody>
      </p:sp>
      <p:sp>
        <p:nvSpPr>
          <p:cNvPr id="265" name="Shape 265"/>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1. High centralization in service providers</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    Most flows pass through one of these — in a </a:t>
            </a: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    traceable way</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2. Address — identity links in forums </a:t>
            </a:r>
            <a:br>
              <a:rPr lang="en" sz="3000" b="0" i="0" u="none" strike="noStrike" cap="none" dirty="0">
                <a:solidFill>
                  <a:schemeClr val="dk1"/>
                </a:solidFill>
                <a:ea typeface="Trebuchet MS"/>
                <a:cs typeface="Trebuchet MS"/>
                <a:sym typeface="Trebuchet MS"/>
              </a:rPr>
            </a:br>
            <a:endParaRPr lang="en" sz="3000" b="0" i="0" u="none" strike="noStrike" cap="none" dirty="0">
              <a:solidFill>
                <a:schemeClr val="dk1"/>
              </a:solidFill>
              <a:ea typeface="Trebuchet MS"/>
              <a:cs typeface="Trebuchet MS"/>
              <a:sym typeface="Trebuchet M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Network-layer de-anonymization</a:t>
            </a:r>
          </a:p>
        </p:txBody>
      </p:sp>
      <p:sp>
        <p:nvSpPr>
          <p:cNvPr id="271" name="Shape 271"/>
          <p:cNvSpPr txBox="1">
            <a:spLocks noGrp="1"/>
          </p:cNvSpPr>
          <p:nvPr>
            <p:ph type="body" idx="1"/>
          </p:nvPr>
        </p:nvSpPr>
        <p:spPr>
          <a:xfrm>
            <a:off x="5334000" y="1200150"/>
            <a:ext cx="3505200"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“The first node to   </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inform you of a </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transaction is probably </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the source of it”</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Dan Kaminsky</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Black Hat 2011 talk</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chemeClr val="dk1"/>
              </a:solidFill>
              <a:ea typeface="Trebuchet MS"/>
              <a:cs typeface="Trebuchet MS"/>
              <a:sym typeface="Trebuchet MS"/>
            </a:endParaRPr>
          </a:p>
        </p:txBody>
      </p:sp>
      <p:pic>
        <p:nvPicPr>
          <p:cNvPr id="272" name="Shape 272" descr="http://images.gizmag.com/hero/p2p.jpg"/>
          <p:cNvPicPr preferRelativeResize="0"/>
          <p:nvPr/>
        </p:nvPicPr>
        <p:blipFill rotWithShape="1">
          <a:blip r:embed="rId3">
            <a:alphaModFix/>
          </a:blip>
          <a:srcRect/>
          <a:stretch/>
        </p:blipFill>
        <p:spPr>
          <a:xfrm>
            <a:off x="381000" y="1143000"/>
            <a:ext cx="5048249" cy="2838450"/>
          </a:xfrm>
          <a:prstGeom prst="rect">
            <a:avLst/>
          </a:prstGeom>
          <a:noFill/>
          <a:ln>
            <a:noFill/>
          </a:ln>
        </p:spPr>
      </p:pic>
      <p:pic>
        <p:nvPicPr>
          <p:cNvPr id="273" name="Shape 273"/>
          <p:cNvPicPr preferRelativeResize="0"/>
          <p:nvPr/>
        </p:nvPicPr>
        <p:blipFill rotWithShape="1">
          <a:blip r:embed="rId4">
            <a:alphaModFix/>
          </a:blip>
          <a:srcRect/>
          <a:stretch/>
        </p:blipFill>
        <p:spPr>
          <a:xfrm>
            <a:off x="2529219" y="4552950"/>
            <a:ext cx="666749" cy="590550"/>
          </a:xfrm>
          <a:prstGeom prst="rect">
            <a:avLst/>
          </a:prstGeom>
          <a:noFill/>
          <a:ln>
            <a:noFill/>
          </a:ln>
        </p:spPr>
      </p:pic>
      <p:cxnSp>
        <p:nvCxnSpPr>
          <p:cNvPr id="274" name="Shape 274"/>
          <p:cNvCxnSpPr/>
          <p:nvPr/>
        </p:nvCxnSpPr>
        <p:spPr>
          <a:xfrm rot="10800000">
            <a:off x="838200" y="3733801"/>
            <a:ext cx="1774197" cy="1114423"/>
          </a:xfrm>
          <a:prstGeom prst="straightConnector1">
            <a:avLst/>
          </a:prstGeom>
          <a:noFill/>
          <a:ln w="25400" cap="flat" cmpd="sng">
            <a:solidFill>
              <a:schemeClr val="accent2"/>
            </a:solidFill>
            <a:prstDash val="solid"/>
            <a:round/>
            <a:headEnd type="none" w="med" len="med"/>
            <a:tailEnd type="none" w="med" len="med"/>
          </a:ln>
        </p:spPr>
      </p:cxnSp>
      <p:cxnSp>
        <p:nvCxnSpPr>
          <p:cNvPr id="275" name="Shape 275"/>
          <p:cNvCxnSpPr/>
          <p:nvPr/>
        </p:nvCxnSpPr>
        <p:spPr>
          <a:xfrm rot="10800000">
            <a:off x="1481137" y="3019428"/>
            <a:ext cx="1164596" cy="1685921"/>
          </a:xfrm>
          <a:prstGeom prst="straightConnector1">
            <a:avLst/>
          </a:prstGeom>
          <a:noFill/>
          <a:ln w="25400" cap="flat" cmpd="sng">
            <a:solidFill>
              <a:schemeClr val="accent2"/>
            </a:solidFill>
            <a:prstDash val="solid"/>
            <a:round/>
            <a:headEnd type="none" w="med" len="med"/>
            <a:tailEnd type="none" w="med" len="med"/>
          </a:ln>
        </p:spPr>
      </p:cxnSp>
      <p:cxnSp>
        <p:nvCxnSpPr>
          <p:cNvPr id="276" name="Shape 276"/>
          <p:cNvCxnSpPr/>
          <p:nvPr/>
        </p:nvCxnSpPr>
        <p:spPr>
          <a:xfrm rot="10800000">
            <a:off x="2362199" y="3951767"/>
            <a:ext cx="446567" cy="666749"/>
          </a:xfrm>
          <a:prstGeom prst="straightConnector1">
            <a:avLst/>
          </a:prstGeom>
          <a:noFill/>
          <a:ln w="25400" cap="flat" cmpd="sng">
            <a:solidFill>
              <a:schemeClr val="accent2"/>
            </a:solidFill>
            <a:prstDash val="solid"/>
            <a:round/>
            <a:headEnd type="none" w="med" len="med"/>
            <a:tailEnd type="none" w="med" len="med"/>
          </a:ln>
        </p:spPr>
      </p:cxnSp>
      <p:cxnSp>
        <p:nvCxnSpPr>
          <p:cNvPr id="277" name="Shape 277"/>
          <p:cNvCxnSpPr/>
          <p:nvPr/>
        </p:nvCxnSpPr>
        <p:spPr>
          <a:xfrm rot="10800000" flipH="1">
            <a:off x="3071977" y="3581401"/>
            <a:ext cx="585621" cy="1076323"/>
          </a:xfrm>
          <a:prstGeom prst="straightConnector1">
            <a:avLst/>
          </a:prstGeom>
          <a:noFill/>
          <a:ln w="25400" cap="flat" cmpd="sng">
            <a:solidFill>
              <a:schemeClr val="accent2"/>
            </a:solidFill>
            <a:prstDash val="solid"/>
            <a:round/>
            <a:headEnd type="none" w="med" len="med"/>
            <a:tailEnd type="none" w="med" len="med"/>
          </a:ln>
        </p:spPr>
      </p:cxnSp>
      <p:cxnSp>
        <p:nvCxnSpPr>
          <p:cNvPr id="278" name="Shape 278"/>
          <p:cNvCxnSpPr/>
          <p:nvPr/>
        </p:nvCxnSpPr>
        <p:spPr>
          <a:xfrm rot="10800000" flipH="1">
            <a:off x="3071977" y="3814762"/>
            <a:ext cx="1881021" cy="1033462"/>
          </a:xfrm>
          <a:prstGeom prst="straightConnector1">
            <a:avLst/>
          </a:prstGeom>
          <a:noFill/>
          <a:ln w="25400" cap="flat" cmpd="sng">
            <a:solidFill>
              <a:schemeClr val="accent2"/>
            </a:solidFill>
            <a:prstDash val="solid"/>
            <a:round/>
            <a:headEnd type="none" w="med" len="med"/>
            <a:tailEnd type="none" w="med" len="med"/>
          </a:ln>
        </p:spPr>
      </p:cxnSp>
      <p:cxnSp>
        <p:nvCxnSpPr>
          <p:cNvPr id="279" name="Shape 279"/>
          <p:cNvCxnSpPr/>
          <p:nvPr/>
        </p:nvCxnSpPr>
        <p:spPr>
          <a:xfrm rot="10800000" flipH="1">
            <a:off x="2905125" y="2266950"/>
            <a:ext cx="376236" cy="2351567"/>
          </a:xfrm>
          <a:prstGeom prst="straightConnector1">
            <a:avLst/>
          </a:prstGeom>
          <a:noFill/>
          <a:ln w="25400" cap="flat" cmpd="sng">
            <a:solidFill>
              <a:schemeClr val="accent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par>
                                <p:cTn id="8" presetID="10" presetClass="entr" presetSubtype="0" fill="hold" nodeType="withEffect">
                                  <p:stCondLst>
                                    <p:cond delay="0"/>
                                  </p:stCondLst>
                                  <p:childTnLst>
                                    <p:set>
                                      <p:cBhvr>
                                        <p:cTn id="9" dur="1" fill="hold">
                                          <p:stCondLst>
                                            <p:cond delay="0"/>
                                          </p:stCondLst>
                                        </p:cTn>
                                        <p:tgtEl>
                                          <p:spTgt spid="274"/>
                                        </p:tgtEl>
                                        <p:attrNameLst>
                                          <p:attrName>style.visibility</p:attrName>
                                        </p:attrNameLst>
                                      </p:cBhvr>
                                      <p:to>
                                        <p:strVal val="visible"/>
                                      </p:to>
                                    </p:set>
                                    <p:animEffect transition="in" filter="fade">
                                      <p:cBhvr>
                                        <p:cTn id="10" dur="500"/>
                                        <p:tgtEl>
                                          <p:spTgt spid="274"/>
                                        </p:tgtEl>
                                      </p:cBhvr>
                                    </p:animEffect>
                                  </p:childTnLst>
                                </p:cTn>
                              </p:par>
                              <p:par>
                                <p:cTn id="11" presetID="10" presetClass="entr" presetSubtype="0" fill="hold" nodeType="withEffect">
                                  <p:stCondLst>
                                    <p:cond delay="0"/>
                                  </p:stCondLst>
                                  <p:childTnLst>
                                    <p:set>
                                      <p:cBhvr>
                                        <p:cTn id="12" dur="1" fill="hold">
                                          <p:stCondLst>
                                            <p:cond delay="0"/>
                                          </p:stCondLst>
                                        </p:cTn>
                                        <p:tgtEl>
                                          <p:spTgt spid="275"/>
                                        </p:tgtEl>
                                        <p:attrNameLst>
                                          <p:attrName>style.visibility</p:attrName>
                                        </p:attrNameLst>
                                      </p:cBhvr>
                                      <p:to>
                                        <p:strVal val="visible"/>
                                      </p:to>
                                    </p:set>
                                    <p:animEffect transition="in" filter="fade">
                                      <p:cBhvr>
                                        <p:cTn id="13" dur="500"/>
                                        <p:tgtEl>
                                          <p:spTgt spid="275"/>
                                        </p:tgtEl>
                                      </p:cBhvr>
                                    </p:animEffect>
                                  </p:childTnLst>
                                </p:cTn>
                              </p:par>
                              <p:par>
                                <p:cTn id="14" presetID="10" presetClass="entr" presetSubtype="0" fill="hold" nodeType="withEffect">
                                  <p:stCondLst>
                                    <p:cond delay="0"/>
                                  </p:stCondLst>
                                  <p:childTnLst>
                                    <p:set>
                                      <p:cBhvr>
                                        <p:cTn id="15" dur="1" fill="hold">
                                          <p:stCondLst>
                                            <p:cond delay="0"/>
                                          </p:stCondLst>
                                        </p:cTn>
                                        <p:tgtEl>
                                          <p:spTgt spid="276"/>
                                        </p:tgtEl>
                                        <p:attrNameLst>
                                          <p:attrName>style.visibility</p:attrName>
                                        </p:attrNameLst>
                                      </p:cBhvr>
                                      <p:to>
                                        <p:strVal val="visible"/>
                                      </p:to>
                                    </p:set>
                                    <p:animEffect transition="in" filter="fade">
                                      <p:cBhvr>
                                        <p:cTn id="16" dur="500"/>
                                        <p:tgtEl>
                                          <p:spTgt spid="276"/>
                                        </p:tgtEl>
                                      </p:cBhvr>
                                    </p:animEffect>
                                  </p:childTnLst>
                                </p:cTn>
                              </p:par>
                              <p:par>
                                <p:cTn id="17" presetID="10" presetClass="entr" presetSubtype="0" fill="hold" nodeType="withEffect">
                                  <p:stCondLst>
                                    <p:cond delay="0"/>
                                  </p:stCondLst>
                                  <p:childTnLst>
                                    <p:set>
                                      <p:cBhvr>
                                        <p:cTn id="18" dur="1" fill="hold">
                                          <p:stCondLst>
                                            <p:cond delay="0"/>
                                          </p:stCondLst>
                                        </p:cTn>
                                        <p:tgtEl>
                                          <p:spTgt spid="277"/>
                                        </p:tgtEl>
                                        <p:attrNameLst>
                                          <p:attrName>style.visibility</p:attrName>
                                        </p:attrNameLst>
                                      </p:cBhvr>
                                      <p:to>
                                        <p:strVal val="visible"/>
                                      </p:to>
                                    </p:set>
                                    <p:animEffect transition="in" filter="fade">
                                      <p:cBhvr>
                                        <p:cTn id="19" dur="500"/>
                                        <p:tgtEl>
                                          <p:spTgt spid="277"/>
                                        </p:tgtEl>
                                      </p:cBhvr>
                                    </p:animEffect>
                                  </p:childTnLst>
                                </p:cTn>
                              </p:par>
                              <p:par>
                                <p:cTn id="20" presetID="10" presetClass="entr" presetSubtype="0" fill="hold" nodeType="withEffect">
                                  <p:stCondLst>
                                    <p:cond delay="0"/>
                                  </p:stCondLst>
                                  <p:childTnLst>
                                    <p:set>
                                      <p:cBhvr>
                                        <p:cTn id="21" dur="1" fill="hold">
                                          <p:stCondLst>
                                            <p:cond delay="0"/>
                                          </p:stCondLst>
                                        </p:cTn>
                                        <p:tgtEl>
                                          <p:spTgt spid="278"/>
                                        </p:tgtEl>
                                        <p:attrNameLst>
                                          <p:attrName>style.visibility</p:attrName>
                                        </p:attrNameLst>
                                      </p:cBhvr>
                                      <p:to>
                                        <p:strVal val="visible"/>
                                      </p:to>
                                    </p:set>
                                    <p:animEffect transition="in" filter="fade">
                                      <p:cBhvr>
                                        <p:cTn id="22" dur="500"/>
                                        <p:tgtEl>
                                          <p:spTgt spid="278"/>
                                        </p:tgtEl>
                                      </p:cBhvr>
                                    </p:animEffect>
                                  </p:childTnLst>
                                </p:cTn>
                              </p:par>
                              <p:par>
                                <p:cTn id="23" presetID="10" presetClass="entr" presetSubtype="0" fill="hold" nodeType="withEffect">
                                  <p:stCondLst>
                                    <p:cond delay="0"/>
                                  </p:stCondLst>
                                  <p:childTnLst>
                                    <p:set>
                                      <p:cBhvr>
                                        <p:cTn id="24" dur="1" fill="hold">
                                          <p:stCondLst>
                                            <p:cond delay="0"/>
                                          </p:stCondLst>
                                        </p:cTn>
                                        <p:tgtEl>
                                          <p:spTgt spid="279"/>
                                        </p:tgtEl>
                                        <p:attrNameLst>
                                          <p:attrName>style.visibility</p:attrName>
                                        </p:attrNameLst>
                                      </p:cBhvr>
                                      <p:to>
                                        <p:strVal val="visible"/>
                                      </p:to>
                                    </p:set>
                                    <p:animEffect transition="in" filter="fade">
                                      <p:cBhvr>
                                        <p:cTn id="25"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Solution: use Tor</a:t>
            </a:r>
          </a:p>
        </p:txBody>
      </p:sp>
      <p:sp>
        <p:nvSpPr>
          <p:cNvPr id="285" name="Shape 285"/>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Caveat: Tor is intended for low-latency activities such as web browsing</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sng" strike="noStrike" cap="none" dirty="0">
                <a:solidFill>
                  <a:schemeClr val="dk1"/>
                </a:solidFill>
                <a:ea typeface="Trebuchet MS"/>
                <a:cs typeface="Trebuchet MS"/>
                <a:sym typeface="Trebuchet MS"/>
              </a:rPr>
              <a:t>Mix nets</a:t>
            </a:r>
            <a:r>
              <a:rPr lang="en" sz="3000" b="0" i="0" u="none" strike="noStrike" cap="none" dirty="0">
                <a:solidFill>
                  <a:schemeClr val="dk1"/>
                </a:solidFill>
                <a:ea typeface="Trebuchet MS"/>
                <a:cs typeface="Trebuchet MS"/>
                <a:sym typeface="Trebuchet MS"/>
              </a:rPr>
              <a:t> might provide better anonymity</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sng" strike="noStrike" cap="none" dirty="0">
                <a:solidFill>
                  <a:schemeClr val="dk1"/>
                </a:solidFill>
                <a:ea typeface="Trebuchet MS"/>
                <a:cs typeface="Trebuchet MS"/>
                <a:sym typeface="Trebuchet MS"/>
              </a:rPr>
              <a:t>BUT</a:t>
            </a:r>
            <a:r>
              <a:rPr lang="en" sz="3000" b="0" i="0" u="none" strike="noStrike" cap="none" dirty="0">
                <a:solidFill>
                  <a:schemeClr val="dk1"/>
                </a:solidFill>
                <a:ea typeface="Trebuchet MS"/>
                <a:cs typeface="Trebuchet MS"/>
                <a:sym typeface="Trebuchet MS"/>
              </a:rPr>
              <a:t> Tor is what’s deployed and works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subTitle" idx="1"/>
          </p:nvPr>
        </p:nvSpPr>
        <p:spPr>
          <a:xfrm>
            <a:off x="685800" y="1690477"/>
            <a:ext cx="7772400" cy="7847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Trebuchet MS"/>
              <a:buNone/>
            </a:pPr>
            <a:r>
              <a:rPr lang="en" sz="3200" dirty="0">
                <a:sym typeface="Trebuchet MS"/>
              </a:rPr>
              <a:t>Mixing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To protect anonymity, use an intermediary</a:t>
            </a:r>
          </a:p>
        </p:txBody>
      </p:sp>
      <p:sp>
        <p:nvSpPr>
          <p:cNvPr id="296" name="Shape 296"/>
          <p:cNvSpPr/>
          <p:nvPr/>
        </p:nvSpPr>
        <p:spPr>
          <a:xfrm>
            <a:off x="3352800" y="1581150"/>
            <a:ext cx="2133599" cy="3124199"/>
          </a:xfrm>
          <a:prstGeom prst="ellipse">
            <a:avLst/>
          </a:prstGeom>
          <a:solidFill>
            <a:schemeClr val="lt1"/>
          </a:solidFill>
          <a:ln w="25400" cap="flat" cmpd="sng">
            <a:solidFill>
              <a:srgbClr val="A3A3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297" name="Shape 297"/>
          <p:cNvSpPr/>
          <p:nvPr/>
        </p:nvSpPr>
        <p:spPr>
          <a:xfrm>
            <a:off x="4397448" y="2190750"/>
            <a:ext cx="76199" cy="76199"/>
          </a:xfrm>
          <a:prstGeom prst="ellipse">
            <a:avLst/>
          </a:prstGeom>
          <a:solidFill>
            <a:schemeClr val="accent1"/>
          </a:solidFill>
          <a:ln w="25400" cap="flat" cmpd="sng">
            <a:solidFill>
              <a:srgbClr val="2A5E8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98" name="Shape 298"/>
          <p:cNvSpPr/>
          <p:nvPr/>
        </p:nvSpPr>
        <p:spPr>
          <a:xfrm>
            <a:off x="2775982" y="2190750"/>
            <a:ext cx="76199" cy="76199"/>
          </a:xfrm>
          <a:prstGeom prst="ellipse">
            <a:avLst/>
          </a:prstGeom>
          <a:solidFill>
            <a:schemeClr val="accent1"/>
          </a:solidFill>
          <a:ln w="25400" cap="flat" cmpd="sng">
            <a:solidFill>
              <a:srgbClr val="2A5E8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299" name="Shape 299" descr="User 1 by cyberscooty - "/>
          <p:cNvPicPr preferRelativeResize="0"/>
          <p:nvPr/>
        </p:nvPicPr>
        <p:blipFill rotWithShape="1">
          <a:blip r:embed="rId3">
            <a:alphaModFix/>
          </a:blip>
          <a:srcRect/>
          <a:stretch/>
        </p:blipFill>
        <p:spPr>
          <a:xfrm>
            <a:off x="1981303" y="1873316"/>
            <a:ext cx="572410" cy="711068"/>
          </a:xfrm>
          <a:prstGeom prst="rect">
            <a:avLst/>
          </a:prstGeom>
          <a:noFill/>
          <a:ln>
            <a:noFill/>
          </a:ln>
        </p:spPr>
      </p:pic>
      <p:pic>
        <p:nvPicPr>
          <p:cNvPr id="300" name="Shape 300" descr="User 2 by cyberscooty - "/>
          <p:cNvPicPr preferRelativeResize="0"/>
          <p:nvPr/>
        </p:nvPicPr>
        <p:blipFill rotWithShape="1">
          <a:blip r:embed="rId4">
            <a:alphaModFix/>
          </a:blip>
          <a:srcRect/>
          <a:stretch/>
        </p:blipFill>
        <p:spPr>
          <a:xfrm>
            <a:off x="1981446" y="3740216"/>
            <a:ext cx="572410" cy="711068"/>
          </a:xfrm>
          <a:prstGeom prst="rect">
            <a:avLst/>
          </a:prstGeom>
          <a:noFill/>
          <a:ln>
            <a:noFill/>
          </a:ln>
        </p:spPr>
      </p:pic>
      <p:pic>
        <p:nvPicPr>
          <p:cNvPr id="301" name="Shape 301" descr="User 3 by cyberscooty - User #3 - special remix for a demand"/>
          <p:cNvPicPr preferRelativeResize="0"/>
          <p:nvPr/>
        </p:nvPicPr>
        <p:blipFill rotWithShape="1">
          <a:blip r:embed="rId5">
            <a:alphaModFix/>
          </a:blip>
          <a:srcRect/>
          <a:stretch/>
        </p:blipFill>
        <p:spPr>
          <a:xfrm>
            <a:off x="1981303" y="2831750"/>
            <a:ext cx="562140" cy="698311"/>
          </a:xfrm>
          <a:prstGeom prst="rect">
            <a:avLst/>
          </a:prstGeom>
          <a:noFill/>
          <a:ln>
            <a:noFill/>
          </a:ln>
        </p:spPr>
      </p:pic>
      <p:cxnSp>
        <p:nvCxnSpPr>
          <p:cNvPr id="302" name="Shape 302"/>
          <p:cNvCxnSpPr>
            <a:stCxn id="298" idx="6"/>
            <a:endCxn id="297" idx="2"/>
          </p:cNvCxnSpPr>
          <p:nvPr/>
        </p:nvCxnSpPr>
        <p:spPr>
          <a:xfrm>
            <a:off x="2852182" y="2228850"/>
            <a:ext cx="1545300" cy="0"/>
          </a:xfrm>
          <a:prstGeom prst="straightConnector1">
            <a:avLst/>
          </a:prstGeom>
          <a:noFill/>
          <a:ln w="19050" cap="flat" cmpd="sng">
            <a:solidFill>
              <a:srgbClr val="A3A3A3"/>
            </a:solidFill>
            <a:prstDash val="solid"/>
            <a:round/>
            <a:headEnd type="none" w="med" len="med"/>
            <a:tailEnd type="none" w="med" len="med"/>
          </a:ln>
        </p:spPr>
      </p:cxnSp>
      <p:sp>
        <p:nvSpPr>
          <p:cNvPr id="303" name="Shape 303"/>
          <p:cNvSpPr/>
          <p:nvPr/>
        </p:nvSpPr>
        <p:spPr>
          <a:xfrm>
            <a:off x="4398333" y="3142807"/>
            <a:ext cx="76199" cy="76199"/>
          </a:xfrm>
          <a:prstGeom prst="ellipse">
            <a:avLst/>
          </a:prstGeom>
          <a:solidFill>
            <a:srgbClr val="FF0000"/>
          </a:solidFill>
          <a:ln w="25400" cap="flat" cmpd="sng">
            <a:solidFill>
              <a:srgbClr val="99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04" name="Shape 304"/>
          <p:cNvSpPr/>
          <p:nvPr/>
        </p:nvSpPr>
        <p:spPr>
          <a:xfrm>
            <a:off x="2776867" y="3142807"/>
            <a:ext cx="76199" cy="76199"/>
          </a:xfrm>
          <a:prstGeom prst="ellipse">
            <a:avLst/>
          </a:prstGeom>
          <a:solidFill>
            <a:srgbClr val="FF0000"/>
          </a:solidFill>
          <a:ln w="25400" cap="flat" cmpd="sng">
            <a:solidFill>
              <a:srgbClr val="99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305" name="Shape 305"/>
          <p:cNvCxnSpPr>
            <a:stCxn id="304" idx="6"/>
            <a:endCxn id="303" idx="2"/>
          </p:cNvCxnSpPr>
          <p:nvPr/>
        </p:nvCxnSpPr>
        <p:spPr>
          <a:xfrm>
            <a:off x="2853067" y="3180907"/>
            <a:ext cx="1545300" cy="0"/>
          </a:xfrm>
          <a:prstGeom prst="straightConnector1">
            <a:avLst/>
          </a:prstGeom>
          <a:noFill/>
          <a:ln w="19050" cap="flat" cmpd="sng">
            <a:solidFill>
              <a:srgbClr val="A3A3A3"/>
            </a:solidFill>
            <a:prstDash val="solid"/>
            <a:round/>
            <a:headEnd type="none" w="med" len="med"/>
            <a:tailEnd type="none" w="med" len="med"/>
          </a:ln>
        </p:spPr>
      </p:cxnSp>
      <p:sp>
        <p:nvSpPr>
          <p:cNvPr id="306" name="Shape 306"/>
          <p:cNvSpPr/>
          <p:nvPr/>
        </p:nvSpPr>
        <p:spPr>
          <a:xfrm>
            <a:off x="4398333" y="4057650"/>
            <a:ext cx="76199" cy="76199"/>
          </a:xfrm>
          <a:prstGeom prst="ellipse">
            <a:avLst/>
          </a:prstGeom>
          <a:solidFill>
            <a:srgbClr val="00B050"/>
          </a:solidFill>
          <a:ln w="25400" cap="flat" cmpd="sng">
            <a:solidFill>
              <a:srgbClr val="00743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07" name="Shape 307"/>
          <p:cNvSpPr/>
          <p:nvPr/>
        </p:nvSpPr>
        <p:spPr>
          <a:xfrm>
            <a:off x="2776867" y="4057650"/>
            <a:ext cx="76199" cy="76199"/>
          </a:xfrm>
          <a:prstGeom prst="ellipse">
            <a:avLst/>
          </a:prstGeom>
          <a:solidFill>
            <a:srgbClr val="00B050"/>
          </a:solidFill>
          <a:ln w="25400" cap="flat" cmpd="sng">
            <a:solidFill>
              <a:srgbClr val="00743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308" name="Shape 308"/>
          <p:cNvCxnSpPr>
            <a:stCxn id="307" idx="6"/>
            <a:endCxn id="306" idx="2"/>
          </p:cNvCxnSpPr>
          <p:nvPr/>
        </p:nvCxnSpPr>
        <p:spPr>
          <a:xfrm>
            <a:off x="2853067" y="4095750"/>
            <a:ext cx="1545300" cy="0"/>
          </a:xfrm>
          <a:prstGeom prst="straightConnector1">
            <a:avLst/>
          </a:prstGeom>
          <a:noFill/>
          <a:ln w="19050" cap="flat" cmpd="sng">
            <a:solidFill>
              <a:srgbClr val="A3A3A3"/>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0"/>
                                        </p:tgtEl>
                                      </p:cBhvr>
                                    </p:animEffect>
                                    <p:set>
                                      <p:cBhvr>
                                        <p:cTn id="7" dur="1" fill="hold">
                                          <p:stCondLst>
                                            <p:cond delay="500"/>
                                          </p:stCondLst>
                                        </p:cTn>
                                        <p:tgtEl>
                                          <p:spTgt spid="30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01"/>
                                        </p:tgtEl>
                                      </p:cBhvr>
                                    </p:animEffect>
                                    <p:set>
                                      <p:cBhvr>
                                        <p:cTn id="10" dur="1" fill="hold">
                                          <p:stCondLst>
                                            <p:cond delay="500"/>
                                          </p:stCondLst>
                                        </p:cTn>
                                        <p:tgtEl>
                                          <p:spTgt spid="30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99"/>
                                        </p:tgtEl>
                                      </p:cBhvr>
                                    </p:animEffect>
                                    <p:set>
                                      <p:cBhvr>
                                        <p:cTn id="13" dur="1" fill="hold">
                                          <p:stCondLst>
                                            <p:cond delay="500"/>
                                          </p:stCondLst>
                                        </p:cTn>
                                        <p:tgtEl>
                                          <p:spTgt spid="29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98"/>
                                        </p:tgtEl>
                                      </p:cBhvr>
                                    </p:animEffect>
                                    <p:set>
                                      <p:cBhvr>
                                        <p:cTn id="16" dur="1" fill="hold">
                                          <p:stCondLst>
                                            <p:cond delay="500"/>
                                          </p:stCondLst>
                                        </p:cTn>
                                        <p:tgtEl>
                                          <p:spTgt spid="29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04"/>
                                        </p:tgtEl>
                                      </p:cBhvr>
                                    </p:animEffect>
                                    <p:set>
                                      <p:cBhvr>
                                        <p:cTn id="19" dur="1" fill="hold">
                                          <p:stCondLst>
                                            <p:cond delay="500"/>
                                          </p:stCondLst>
                                        </p:cTn>
                                        <p:tgtEl>
                                          <p:spTgt spid="30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07"/>
                                        </p:tgtEl>
                                      </p:cBhvr>
                                    </p:animEffect>
                                    <p:set>
                                      <p:cBhvr>
                                        <p:cTn id="22" dur="1" fill="hold">
                                          <p:stCondLst>
                                            <p:cond delay="500"/>
                                          </p:stCondLst>
                                        </p:cTn>
                                        <p:tgtEl>
                                          <p:spTgt spid="30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08"/>
                                        </p:tgtEl>
                                      </p:cBhvr>
                                    </p:animEffect>
                                    <p:set>
                                      <p:cBhvr>
                                        <p:cTn id="25" dur="1" fill="hold">
                                          <p:stCondLst>
                                            <p:cond delay="500"/>
                                          </p:stCondLst>
                                        </p:cTn>
                                        <p:tgtEl>
                                          <p:spTgt spid="30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05"/>
                                        </p:tgtEl>
                                      </p:cBhvr>
                                    </p:animEffect>
                                    <p:set>
                                      <p:cBhvr>
                                        <p:cTn id="28" dur="1" fill="hold">
                                          <p:stCondLst>
                                            <p:cond delay="500"/>
                                          </p:stCondLst>
                                        </p:cTn>
                                        <p:tgtEl>
                                          <p:spTgt spid="30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02"/>
                                        </p:tgtEl>
                                      </p:cBhvr>
                                    </p:animEffect>
                                    <p:set>
                                      <p:cBhvr>
                                        <p:cTn id="31" dur="1" fill="hold">
                                          <p:stCondLst>
                                            <p:cond delay="500"/>
                                          </p:stCondLst>
                                        </p:cTn>
                                        <p:tgtEl>
                                          <p:spTgt spid="3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To protect anonymity, use an intermediary</a:t>
            </a:r>
          </a:p>
        </p:txBody>
      </p:sp>
      <p:sp>
        <p:nvSpPr>
          <p:cNvPr id="314" name="Shape 314"/>
          <p:cNvSpPr txBox="1">
            <a:spLocks noGrp="1"/>
          </p:cNvSpPr>
          <p:nvPr>
            <p:ph type="body" idx="1"/>
          </p:nvPr>
        </p:nvSpPr>
        <p:spPr>
          <a:xfrm>
            <a:off x="457200" y="1504950"/>
            <a:ext cx="2895600" cy="342088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800" b="0" i="0" u="none" strike="noStrike" cap="none" dirty="0">
                <a:solidFill>
                  <a:schemeClr val="dk1"/>
                </a:solidFill>
                <a:ea typeface="Trebuchet MS"/>
                <a:cs typeface="Trebuchet MS"/>
                <a:sym typeface="Trebuchet MS"/>
              </a:rPr>
              <a:t>Online wallets do this</a:t>
            </a:r>
          </a:p>
          <a:p>
            <a:pPr marL="0" marR="0" lvl="0" indent="0" algn="l" rtl="0">
              <a:lnSpc>
                <a:spcPct val="100000"/>
              </a:lnSpc>
              <a:spcBef>
                <a:spcPts val="0"/>
              </a:spcBef>
              <a:spcAft>
                <a:spcPts val="0"/>
              </a:spcAft>
              <a:buClr>
                <a:schemeClr val="dk1"/>
              </a:buClr>
              <a:buSzPct val="25000"/>
              <a:buFont typeface="Trebuchet MS"/>
              <a:buNone/>
            </a:pPr>
            <a:endParaRPr sz="28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800" b="0" i="0" u="none" strike="noStrike" cap="none" dirty="0">
                <a:solidFill>
                  <a:schemeClr val="dk1"/>
                </a:solidFill>
                <a:ea typeface="Trebuchet MS"/>
                <a:cs typeface="Trebuchet MS"/>
                <a:sym typeface="Trebuchet MS"/>
              </a:rPr>
              <a:t>Do they provide anonymity?!</a:t>
            </a:r>
          </a:p>
        </p:txBody>
      </p:sp>
      <p:sp>
        <p:nvSpPr>
          <p:cNvPr id="315" name="Shape 315"/>
          <p:cNvSpPr/>
          <p:nvPr/>
        </p:nvSpPr>
        <p:spPr>
          <a:xfrm>
            <a:off x="3352800" y="1581150"/>
            <a:ext cx="2133599" cy="3124199"/>
          </a:xfrm>
          <a:prstGeom prst="ellipse">
            <a:avLst/>
          </a:prstGeom>
          <a:solidFill>
            <a:schemeClr val="lt1"/>
          </a:solidFill>
          <a:ln w="25400" cap="flat" cmpd="sng">
            <a:solidFill>
              <a:srgbClr val="A3A3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16" name="Shape 316"/>
          <p:cNvSpPr/>
          <p:nvPr/>
        </p:nvSpPr>
        <p:spPr>
          <a:xfrm>
            <a:off x="4401714" y="2190750"/>
            <a:ext cx="76199" cy="76199"/>
          </a:xfrm>
          <a:prstGeom prst="ellipse">
            <a:avLst/>
          </a:prstGeom>
          <a:solidFill>
            <a:srgbClr val="A3A3A3"/>
          </a:solidFill>
          <a:ln w="25400" cap="flat" cmpd="sng">
            <a:solidFill>
              <a:srgbClr val="4C4C4C"/>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17" name="Shape 317"/>
          <p:cNvSpPr/>
          <p:nvPr/>
        </p:nvSpPr>
        <p:spPr>
          <a:xfrm>
            <a:off x="4402600" y="3142807"/>
            <a:ext cx="76199" cy="76199"/>
          </a:xfrm>
          <a:prstGeom prst="ellipse">
            <a:avLst/>
          </a:prstGeom>
          <a:solidFill>
            <a:srgbClr val="A3A3A3"/>
          </a:solidFill>
          <a:ln w="25400" cap="flat" cmpd="sng">
            <a:solidFill>
              <a:srgbClr val="4C4C4C"/>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18" name="Shape 318"/>
          <p:cNvSpPr/>
          <p:nvPr/>
        </p:nvSpPr>
        <p:spPr>
          <a:xfrm>
            <a:off x="4402600" y="4057650"/>
            <a:ext cx="76199" cy="76199"/>
          </a:xfrm>
          <a:prstGeom prst="ellipse">
            <a:avLst/>
          </a:prstGeom>
          <a:solidFill>
            <a:srgbClr val="A3A3A3"/>
          </a:solidFill>
          <a:ln w="25400" cap="flat" cmpd="sng">
            <a:solidFill>
              <a:srgbClr val="4C4C4C"/>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19" name="Shape 319"/>
          <p:cNvSpPr/>
          <p:nvPr/>
        </p:nvSpPr>
        <p:spPr>
          <a:xfrm>
            <a:off x="6044446" y="3144582"/>
            <a:ext cx="76199" cy="76199"/>
          </a:xfrm>
          <a:prstGeom prst="ellipse">
            <a:avLst/>
          </a:prstGeom>
          <a:solidFill>
            <a:schemeClr val="accent1"/>
          </a:solidFill>
          <a:ln w="25400" cap="flat" cmpd="sng">
            <a:solidFill>
              <a:srgbClr val="2A5E8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320" name="Shape 320" descr="User 1 by cyberscooty - "/>
          <p:cNvPicPr preferRelativeResize="0"/>
          <p:nvPr/>
        </p:nvPicPr>
        <p:blipFill rotWithShape="1">
          <a:blip r:embed="rId3">
            <a:alphaModFix/>
          </a:blip>
          <a:srcRect/>
          <a:stretch/>
        </p:blipFill>
        <p:spPr>
          <a:xfrm>
            <a:off x="6285448" y="2827148"/>
            <a:ext cx="572410" cy="711068"/>
          </a:xfrm>
          <a:prstGeom prst="rect">
            <a:avLst/>
          </a:prstGeom>
          <a:noFill/>
          <a:ln>
            <a:noFill/>
          </a:ln>
        </p:spPr>
      </p:pic>
      <p:pic>
        <p:nvPicPr>
          <p:cNvPr id="321" name="Shape 321" descr="User 2 by cyberscooty - "/>
          <p:cNvPicPr preferRelativeResize="0"/>
          <p:nvPr/>
        </p:nvPicPr>
        <p:blipFill rotWithShape="1">
          <a:blip r:embed="rId4">
            <a:alphaModFix/>
          </a:blip>
          <a:srcRect/>
          <a:stretch/>
        </p:blipFill>
        <p:spPr>
          <a:xfrm>
            <a:off x="6285589" y="1873548"/>
            <a:ext cx="572410" cy="711068"/>
          </a:xfrm>
          <a:prstGeom prst="rect">
            <a:avLst/>
          </a:prstGeom>
          <a:noFill/>
          <a:ln>
            <a:noFill/>
          </a:ln>
        </p:spPr>
      </p:pic>
      <p:pic>
        <p:nvPicPr>
          <p:cNvPr id="322" name="Shape 322" descr="User 3 by cyberscooty - User #3 - special remix for a demand"/>
          <p:cNvPicPr preferRelativeResize="0"/>
          <p:nvPr/>
        </p:nvPicPr>
        <p:blipFill rotWithShape="1">
          <a:blip r:embed="rId5">
            <a:alphaModFix/>
          </a:blip>
          <a:srcRect/>
          <a:stretch/>
        </p:blipFill>
        <p:spPr>
          <a:xfrm>
            <a:off x="6285448" y="3743051"/>
            <a:ext cx="562140" cy="698311"/>
          </a:xfrm>
          <a:prstGeom prst="rect">
            <a:avLst/>
          </a:prstGeom>
          <a:noFill/>
          <a:ln>
            <a:noFill/>
          </a:ln>
        </p:spPr>
      </p:pic>
      <p:sp>
        <p:nvSpPr>
          <p:cNvPr id="323" name="Shape 323"/>
          <p:cNvSpPr/>
          <p:nvPr/>
        </p:nvSpPr>
        <p:spPr>
          <a:xfrm>
            <a:off x="6045332" y="4054107"/>
            <a:ext cx="76199" cy="76199"/>
          </a:xfrm>
          <a:prstGeom prst="ellipse">
            <a:avLst/>
          </a:prstGeom>
          <a:solidFill>
            <a:srgbClr val="FF0000"/>
          </a:solidFill>
          <a:ln w="25400" cap="flat" cmpd="sng">
            <a:solidFill>
              <a:srgbClr val="99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24" name="Shape 324"/>
          <p:cNvSpPr/>
          <p:nvPr/>
        </p:nvSpPr>
        <p:spPr>
          <a:xfrm>
            <a:off x="6045332" y="2190750"/>
            <a:ext cx="76199" cy="76199"/>
          </a:xfrm>
          <a:prstGeom prst="ellipse">
            <a:avLst/>
          </a:prstGeom>
          <a:solidFill>
            <a:srgbClr val="00B050"/>
          </a:solidFill>
          <a:ln w="25400" cap="flat" cmpd="sng">
            <a:solidFill>
              <a:srgbClr val="00743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325" name="Shape 325"/>
          <p:cNvCxnSpPr/>
          <p:nvPr/>
        </p:nvCxnSpPr>
        <p:spPr>
          <a:xfrm>
            <a:off x="4489430" y="3185782"/>
            <a:ext cx="1545266" cy="0"/>
          </a:xfrm>
          <a:prstGeom prst="straightConnector1">
            <a:avLst/>
          </a:prstGeom>
          <a:noFill/>
          <a:ln w="19050" cap="flat" cmpd="sng">
            <a:solidFill>
              <a:srgbClr val="A3A3A3"/>
            </a:solidFill>
            <a:prstDash val="solid"/>
            <a:round/>
            <a:headEnd type="none" w="med" len="med"/>
            <a:tailEnd type="none" w="med" len="med"/>
          </a:ln>
        </p:spPr>
      </p:cxnSp>
      <p:cxnSp>
        <p:nvCxnSpPr>
          <p:cNvPr id="326" name="Shape 326"/>
          <p:cNvCxnSpPr/>
          <p:nvPr/>
        </p:nvCxnSpPr>
        <p:spPr>
          <a:xfrm>
            <a:off x="4490316" y="4095307"/>
            <a:ext cx="1545266" cy="0"/>
          </a:xfrm>
          <a:prstGeom prst="straightConnector1">
            <a:avLst/>
          </a:prstGeom>
          <a:noFill/>
          <a:ln w="19050" cap="flat" cmpd="sng">
            <a:solidFill>
              <a:srgbClr val="A3A3A3"/>
            </a:solidFill>
            <a:prstDash val="solid"/>
            <a:round/>
            <a:headEnd type="none" w="med" len="med"/>
            <a:tailEnd type="none" w="med" len="med"/>
          </a:ln>
        </p:spPr>
      </p:cxnSp>
      <p:cxnSp>
        <p:nvCxnSpPr>
          <p:cNvPr id="327" name="Shape 327"/>
          <p:cNvCxnSpPr/>
          <p:nvPr/>
        </p:nvCxnSpPr>
        <p:spPr>
          <a:xfrm>
            <a:off x="4490316" y="2233950"/>
            <a:ext cx="1545266" cy="0"/>
          </a:xfrm>
          <a:prstGeom prst="straightConnector1">
            <a:avLst/>
          </a:prstGeom>
          <a:noFill/>
          <a:ln w="19050" cap="flat" cmpd="sng">
            <a:solidFill>
              <a:srgbClr val="A3A3A3"/>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
                                        <p:tgtEl>
                                          <p:spTgt spid="325"/>
                                        </p:tgtEl>
                                      </p:cBhvr>
                                    </p:animEffect>
                                  </p:childTnLst>
                                </p:cTn>
                              </p:par>
                              <p:par>
                                <p:cTn id="8" presetID="10" presetClass="entr" presetSubtype="0" fill="hold" nodeType="withEffect">
                                  <p:stCondLst>
                                    <p:cond delay="0"/>
                                  </p:stCondLst>
                                  <p:childTnLst>
                                    <p:set>
                                      <p:cBhvr>
                                        <p:cTn id="9" dur="1" fill="hold">
                                          <p:stCondLst>
                                            <p:cond delay="0"/>
                                          </p:stCondLst>
                                        </p:cTn>
                                        <p:tgtEl>
                                          <p:spTgt spid="319"/>
                                        </p:tgtEl>
                                        <p:attrNameLst>
                                          <p:attrName>style.visibility</p:attrName>
                                        </p:attrNameLst>
                                      </p:cBhvr>
                                      <p:to>
                                        <p:strVal val="visible"/>
                                      </p:to>
                                    </p:set>
                                    <p:animEffect transition="in" filter="fade">
                                      <p:cBhvr>
                                        <p:cTn id="10" dur="500"/>
                                        <p:tgtEl>
                                          <p:spTgt spid="319"/>
                                        </p:tgtEl>
                                      </p:cBhvr>
                                    </p:animEffect>
                                  </p:childTnLst>
                                </p:cTn>
                              </p:par>
                              <p:par>
                                <p:cTn id="11" presetID="10" presetClass="entr" presetSubtype="0" fill="hold" nodeType="withEffect">
                                  <p:stCondLst>
                                    <p:cond delay="0"/>
                                  </p:stCondLst>
                                  <p:childTnLst>
                                    <p:set>
                                      <p:cBhvr>
                                        <p:cTn id="12" dur="1" fill="hold">
                                          <p:stCondLst>
                                            <p:cond delay="0"/>
                                          </p:stCondLst>
                                        </p:cTn>
                                        <p:tgtEl>
                                          <p:spTgt spid="320"/>
                                        </p:tgtEl>
                                        <p:attrNameLst>
                                          <p:attrName>style.visibility</p:attrName>
                                        </p:attrNameLst>
                                      </p:cBhvr>
                                      <p:to>
                                        <p:strVal val="visible"/>
                                      </p:to>
                                    </p:set>
                                    <p:animEffect transition="in" filter="fade">
                                      <p:cBhvr>
                                        <p:cTn id="13" dur="500"/>
                                        <p:tgtEl>
                                          <p:spTgt spid="3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23"/>
                                        </p:tgtEl>
                                        <p:attrNameLst>
                                          <p:attrName>style.visibility</p:attrName>
                                        </p:attrNameLst>
                                      </p:cBhvr>
                                      <p:to>
                                        <p:strVal val="visible"/>
                                      </p:to>
                                    </p:set>
                                    <p:animEffect transition="in" filter="fade">
                                      <p:cBhvr>
                                        <p:cTn id="18" dur="500"/>
                                        <p:tgtEl>
                                          <p:spTgt spid="323"/>
                                        </p:tgtEl>
                                      </p:cBhvr>
                                    </p:animEffect>
                                  </p:childTnLst>
                                </p:cTn>
                              </p:par>
                              <p:par>
                                <p:cTn id="19" presetID="10" presetClass="entr" presetSubtype="0" fill="hold" nodeType="withEffect">
                                  <p:stCondLst>
                                    <p:cond delay="0"/>
                                  </p:stCondLst>
                                  <p:childTnLst>
                                    <p:set>
                                      <p:cBhvr>
                                        <p:cTn id="20" dur="1" fill="hold">
                                          <p:stCondLst>
                                            <p:cond delay="0"/>
                                          </p:stCondLst>
                                        </p:cTn>
                                        <p:tgtEl>
                                          <p:spTgt spid="326"/>
                                        </p:tgtEl>
                                        <p:attrNameLst>
                                          <p:attrName>style.visibility</p:attrName>
                                        </p:attrNameLst>
                                      </p:cBhvr>
                                      <p:to>
                                        <p:strVal val="visible"/>
                                      </p:to>
                                    </p:set>
                                    <p:animEffect transition="in" filter="fade">
                                      <p:cBhvr>
                                        <p:cTn id="21" dur="500"/>
                                        <p:tgtEl>
                                          <p:spTgt spid="326"/>
                                        </p:tgtEl>
                                      </p:cBhvr>
                                    </p:animEffect>
                                  </p:childTnLst>
                                </p:cTn>
                              </p:par>
                              <p:par>
                                <p:cTn id="22" presetID="10" presetClass="entr" presetSubtype="0" fill="hold" nodeType="withEffect">
                                  <p:stCondLst>
                                    <p:cond delay="0"/>
                                  </p:stCondLst>
                                  <p:childTnLst>
                                    <p:set>
                                      <p:cBhvr>
                                        <p:cTn id="23" dur="1" fill="hold">
                                          <p:stCondLst>
                                            <p:cond delay="0"/>
                                          </p:stCondLst>
                                        </p:cTn>
                                        <p:tgtEl>
                                          <p:spTgt spid="322"/>
                                        </p:tgtEl>
                                        <p:attrNameLst>
                                          <p:attrName>style.visibility</p:attrName>
                                        </p:attrNameLst>
                                      </p:cBhvr>
                                      <p:to>
                                        <p:strVal val="visible"/>
                                      </p:to>
                                    </p:set>
                                    <p:animEffect transition="in" filter="fade">
                                      <p:cBhvr>
                                        <p:cTn id="24" dur="500"/>
                                        <p:tgtEl>
                                          <p:spTgt spid="3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1"/>
                                        </p:tgtEl>
                                        <p:attrNameLst>
                                          <p:attrName>style.visibility</p:attrName>
                                        </p:attrNameLst>
                                      </p:cBhvr>
                                      <p:to>
                                        <p:strVal val="visible"/>
                                      </p:to>
                                    </p:set>
                                    <p:animEffect transition="in" filter="fade">
                                      <p:cBhvr>
                                        <p:cTn id="29" dur="500"/>
                                        <p:tgtEl>
                                          <p:spTgt spid="321"/>
                                        </p:tgtEl>
                                      </p:cBhvr>
                                    </p:animEffect>
                                  </p:childTnLst>
                                </p:cTn>
                              </p:par>
                              <p:par>
                                <p:cTn id="30" presetID="10" presetClass="entr" presetSubtype="0" fill="hold" nodeType="withEffect">
                                  <p:stCondLst>
                                    <p:cond delay="0"/>
                                  </p:stCondLst>
                                  <p:childTnLst>
                                    <p:set>
                                      <p:cBhvr>
                                        <p:cTn id="31" dur="1" fill="hold">
                                          <p:stCondLst>
                                            <p:cond delay="0"/>
                                          </p:stCondLst>
                                        </p:cTn>
                                        <p:tgtEl>
                                          <p:spTgt spid="324"/>
                                        </p:tgtEl>
                                        <p:attrNameLst>
                                          <p:attrName>style.visibility</p:attrName>
                                        </p:attrNameLst>
                                      </p:cBhvr>
                                      <p:to>
                                        <p:strVal val="visible"/>
                                      </p:to>
                                    </p:set>
                                    <p:animEffect transition="in" filter="fade">
                                      <p:cBhvr>
                                        <p:cTn id="32" dur="500"/>
                                        <p:tgtEl>
                                          <p:spTgt spid="324"/>
                                        </p:tgtEl>
                                      </p:cBhvr>
                                    </p:animEffect>
                                  </p:childTnLst>
                                </p:cTn>
                              </p:par>
                              <p:par>
                                <p:cTn id="33" presetID="10" presetClass="entr" presetSubtype="0" fill="hold" nodeType="withEffect">
                                  <p:stCondLst>
                                    <p:cond delay="0"/>
                                  </p:stCondLst>
                                  <p:childTnLst>
                                    <p:set>
                                      <p:cBhvr>
                                        <p:cTn id="34" dur="1" fill="hold">
                                          <p:stCondLst>
                                            <p:cond delay="0"/>
                                          </p:stCondLst>
                                        </p:cTn>
                                        <p:tgtEl>
                                          <p:spTgt spid="327"/>
                                        </p:tgtEl>
                                        <p:attrNameLst>
                                          <p:attrName>style.visibility</p:attrName>
                                        </p:attrNameLst>
                                      </p:cBhvr>
                                      <p:to>
                                        <p:strVal val="visible"/>
                                      </p:to>
                                    </p:set>
                                    <p:animEffect transition="in" filter="fade">
                                      <p:cBhvr>
                                        <p:cTn id="35" dur="500"/>
                                        <p:tgtEl>
                                          <p:spTgt spid="3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4">
                                            <p:txEl>
                                              <p:pRg st="0" end="0"/>
                                            </p:txEl>
                                          </p:spTgt>
                                        </p:tgtEl>
                                        <p:attrNameLst>
                                          <p:attrName>style.visibility</p:attrName>
                                        </p:attrNameLst>
                                      </p:cBhvr>
                                      <p:to>
                                        <p:strVal val="visible"/>
                                      </p:to>
                                    </p:set>
                                    <p:animEffect transition="in" filter="fade">
                                      <p:cBhvr>
                                        <p:cTn id="40" dur="1"/>
                                        <p:tgtEl>
                                          <p:spTgt spid="31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4">
                                            <p:txEl>
                                              <p:pRg st="2" end="2"/>
                                            </p:txEl>
                                          </p:spTgt>
                                        </p:tgtEl>
                                        <p:attrNameLst>
                                          <p:attrName>style.visibility</p:attrName>
                                        </p:attrNameLst>
                                      </p:cBhvr>
                                      <p:to>
                                        <p:strVal val="visible"/>
                                      </p:to>
                                    </p:set>
                                    <p:animEffect transition="in" filter="fade">
                                      <p:cBhvr>
                                        <p:cTn id="45" dur="1"/>
                                        <p:tgtEl>
                                          <p:spTgt spid="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Shape 332"/>
          <p:cNvPicPr preferRelativeResize="0"/>
          <p:nvPr/>
        </p:nvPicPr>
        <p:blipFill rotWithShape="1">
          <a:blip r:embed="rId3">
            <a:alphaModFix/>
          </a:blip>
          <a:srcRect/>
          <a:stretch/>
        </p:blipFill>
        <p:spPr>
          <a:xfrm>
            <a:off x="1624012" y="981075"/>
            <a:ext cx="5895974" cy="3181349"/>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Shape 337"/>
          <p:cNvPicPr preferRelativeResize="0"/>
          <p:nvPr/>
        </p:nvPicPr>
        <p:blipFill rotWithShape="1">
          <a:blip r:embed="rId3">
            <a:alphaModFix/>
          </a:blip>
          <a:srcRect/>
          <a:stretch/>
        </p:blipFill>
        <p:spPr>
          <a:xfrm>
            <a:off x="1621466" y="1005217"/>
            <a:ext cx="5905500" cy="335279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b="1" dirty="0">
                <a:sym typeface="Trebuchet MS"/>
              </a:rPr>
              <a:t>Some say Bitcoin provides anonymity</a:t>
            </a:r>
          </a:p>
        </p:txBody>
      </p:sp>
      <p:sp>
        <p:nvSpPr>
          <p:cNvPr id="45" name="Shape 45"/>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 Bitcoin is a secure and anonymous digital </a:t>
            </a: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   currency ”</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	— WikiLeaks donations page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a:sym typeface="Trebuchet MS"/>
              </a:rPr>
              <a:t>O</a:t>
            </a:r>
            <a:r>
              <a:rPr lang="en" b="1" smtClean="0">
                <a:sym typeface="Trebuchet MS"/>
              </a:rPr>
              <a:t>nline wallets for anonymity</a:t>
            </a:r>
            <a:endParaRPr lang="en" b="1" dirty="0">
              <a:sym typeface="Trebuchet MS"/>
            </a:endParaRPr>
          </a:p>
        </p:txBody>
      </p:sp>
      <p:sp>
        <p:nvSpPr>
          <p:cNvPr id="349" name="Shape 349"/>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A3A3A3"/>
              </a:buClr>
              <a:buSzPct val="25000"/>
              <a:buFont typeface="Trebuchet MS"/>
              <a:buNone/>
            </a:pPr>
            <a:r>
              <a:rPr lang="en" sz="2800" b="0" i="0" u="none" strike="noStrike" cap="none" dirty="0">
                <a:solidFill>
                  <a:schemeClr val="dk1"/>
                </a:solidFill>
                <a:ea typeface="Trebuchet MS"/>
                <a:cs typeface="Trebuchet MS"/>
                <a:sym typeface="Trebuchet MS"/>
              </a:rPr>
              <a:t>Reputable, often regulated, businesses</a:t>
            </a:r>
          </a:p>
          <a:p>
            <a:pPr marL="457200" marR="0" lvl="0" indent="-457200" algn="l" rtl="0">
              <a:lnSpc>
                <a:spcPct val="100000"/>
              </a:lnSpc>
              <a:spcBef>
                <a:spcPts val="0"/>
              </a:spcBef>
              <a:spcAft>
                <a:spcPts val="0"/>
              </a:spcAft>
              <a:buClr>
                <a:srgbClr val="A3A3A3"/>
              </a:buClr>
              <a:buSzPct val="100000"/>
              <a:buFont typeface="Arial"/>
              <a:buNone/>
            </a:pPr>
            <a:endParaRPr sz="2800" b="0" i="0" u="none" strike="noStrike" cap="none" dirty="0">
              <a:solidFill>
                <a:schemeClr val="dk1"/>
              </a:solidFill>
              <a:ea typeface="Trebuchet MS"/>
              <a:cs typeface="Trebuchet MS"/>
              <a:sym typeface="Trebuchet MS"/>
            </a:endParaRPr>
          </a:p>
          <a:p>
            <a:pPr marL="457200" marR="0" lvl="0" indent="-457200" algn="l" rtl="0">
              <a:lnSpc>
                <a:spcPct val="100000"/>
              </a:lnSpc>
              <a:spcBef>
                <a:spcPts val="0"/>
              </a:spcBef>
              <a:spcAft>
                <a:spcPts val="0"/>
              </a:spcAft>
              <a:buClr>
                <a:srgbClr val="A3A3A3"/>
              </a:buClr>
              <a:buSzPct val="100000"/>
              <a:buFont typeface="Arial"/>
              <a:buChar char="•"/>
            </a:pPr>
            <a:r>
              <a:rPr lang="en" sz="2800" b="0" i="0" u="none" strike="noStrike" cap="none" dirty="0">
                <a:solidFill>
                  <a:schemeClr val="dk1"/>
                </a:solidFill>
                <a:ea typeface="Trebuchet MS"/>
                <a:cs typeface="Trebuchet MS"/>
                <a:sym typeface="Trebuchet MS"/>
              </a:rPr>
              <a:t>Typically require identity, keep records	➔ no anonymity w.r.t. wallet service</a:t>
            </a:r>
          </a:p>
          <a:p>
            <a:pPr marL="457200" marR="0" lvl="0" indent="-457200" algn="l" rtl="0">
              <a:lnSpc>
                <a:spcPct val="100000"/>
              </a:lnSpc>
              <a:spcBef>
                <a:spcPts val="0"/>
              </a:spcBef>
              <a:spcAft>
                <a:spcPts val="0"/>
              </a:spcAft>
              <a:buClr>
                <a:srgbClr val="A3A3A3"/>
              </a:buClr>
              <a:buSzPct val="100000"/>
              <a:buFont typeface="Arial"/>
              <a:buNone/>
            </a:pPr>
            <a:endParaRPr sz="2800" b="0" i="0" u="none" strike="noStrike" cap="none" dirty="0">
              <a:solidFill>
                <a:schemeClr val="dk1"/>
              </a:solidFill>
              <a:ea typeface="Trebuchet MS"/>
              <a:cs typeface="Trebuchet MS"/>
              <a:sym typeface="Trebuchet MS"/>
            </a:endParaRPr>
          </a:p>
          <a:p>
            <a:pPr marL="457200" marR="0" lvl="0" indent="-457200" algn="l" rtl="0">
              <a:lnSpc>
                <a:spcPct val="100000"/>
              </a:lnSpc>
              <a:spcBef>
                <a:spcPts val="0"/>
              </a:spcBef>
              <a:spcAft>
                <a:spcPts val="0"/>
              </a:spcAft>
              <a:buClr>
                <a:srgbClr val="A3A3A3"/>
              </a:buClr>
              <a:buSzPct val="100000"/>
              <a:buFont typeface="Arial"/>
              <a:buChar char="•"/>
            </a:pPr>
            <a:r>
              <a:rPr lang="en" sz="2800" b="0" i="0" u="none" strike="noStrike" cap="none" dirty="0">
                <a:solidFill>
                  <a:schemeClr val="dk1"/>
                </a:solidFill>
                <a:ea typeface="Trebuchet MS"/>
                <a:cs typeface="Trebuchet MS"/>
                <a:sym typeface="Trebuchet MS"/>
              </a:rPr>
              <a:t>Users trust them with their bitcoins➔ keep them for longer➔ bigger anonymity set w.r.t. everyone else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Dedicated mixing services</a:t>
            </a:r>
          </a:p>
        </p:txBody>
      </p:sp>
      <p:sp>
        <p:nvSpPr>
          <p:cNvPr id="343" name="Shape 343"/>
          <p:cNvSpPr txBox="1">
            <a:spLocks noGrp="1"/>
          </p:cNvSpPr>
          <p:nvPr>
            <p:ph type="body" idx="1"/>
          </p:nvPr>
        </p:nvSpPr>
        <p:spPr>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rgbClr val="A3A3A3"/>
              </a:buClr>
              <a:buSzPct val="100000"/>
              <a:buFont typeface="Arial"/>
              <a:buChar char="•"/>
            </a:pPr>
            <a:r>
              <a:rPr lang="en" sz="2800" b="0" i="0" u="none" strike="noStrike" cap="none" dirty="0">
                <a:solidFill>
                  <a:schemeClr val="dk1"/>
                </a:solidFill>
                <a:ea typeface="Trebuchet MS"/>
                <a:cs typeface="Trebuchet MS"/>
                <a:sym typeface="Trebuchet MS"/>
              </a:rPr>
              <a:t>Promise not to keep records</a:t>
            </a:r>
          </a:p>
          <a:p>
            <a:pPr marL="457200" marR="0" lvl="0" indent="-457200" algn="l" rtl="0">
              <a:lnSpc>
                <a:spcPct val="100000"/>
              </a:lnSpc>
              <a:spcBef>
                <a:spcPts val="0"/>
              </a:spcBef>
              <a:spcAft>
                <a:spcPts val="0"/>
              </a:spcAft>
              <a:buClr>
                <a:srgbClr val="A3A3A3"/>
              </a:buClr>
              <a:buSzPct val="100000"/>
              <a:buFont typeface="Arial"/>
              <a:buChar char="•"/>
            </a:pPr>
            <a:r>
              <a:rPr lang="en" sz="2800" b="0" i="0" u="none" strike="noStrike" cap="none" dirty="0">
                <a:solidFill>
                  <a:schemeClr val="dk1"/>
                </a:solidFill>
                <a:ea typeface="Trebuchet MS"/>
                <a:cs typeface="Trebuchet MS"/>
                <a:sym typeface="Trebuchet MS"/>
              </a:rPr>
              <a:t>Don’t ask for your identity</a:t>
            </a:r>
          </a:p>
          <a:p>
            <a:pPr marL="457200" marR="0" lvl="0" indent="-457200" algn="l" rtl="0">
              <a:lnSpc>
                <a:spcPct val="100000"/>
              </a:lnSpc>
              <a:spcBef>
                <a:spcPts val="0"/>
              </a:spcBef>
              <a:spcAft>
                <a:spcPts val="0"/>
              </a:spcAft>
              <a:buClr>
                <a:srgbClr val="A3A3A3"/>
              </a:buClr>
              <a:buSzPct val="100000"/>
              <a:buFont typeface="Arial"/>
              <a:buChar char="•"/>
            </a:pPr>
            <a:r>
              <a:rPr lang="en" sz="2800" b="0" i="0" u="none" strike="noStrike" cap="none" dirty="0">
                <a:solidFill>
                  <a:schemeClr val="dk1"/>
                </a:solidFill>
                <a:ea typeface="Trebuchet MS"/>
                <a:cs typeface="Trebuchet MS"/>
                <a:sym typeface="Trebuchet MS"/>
              </a:rPr>
              <a:t>Essentially swaps </a:t>
            </a:r>
            <a:r>
              <a:rPr lang="en-US" sz="2800" b="0" i="0" u="none" strike="noStrike" cap="none" dirty="0">
                <a:solidFill>
                  <a:schemeClr val="dk1"/>
                </a:solidFill>
                <a:ea typeface="Trebuchet MS"/>
                <a:cs typeface="Trebuchet MS"/>
                <a:sym typeface="Trebuchet MS"/>
              </a:rPr>
              <a:t>a user’s</a:t>
            </a:r>
            <a:r>
              <a:rPr lang="en" sz="2800" b="0" i="0" u="none" strike="noStrike" cap="none" dirty="0">
                <a:solidFill>
                  <a:schemeClr val="dk1"/>
                </a:solidFill>
                <a:ea typeface="Trebuchet MS"/>
                <a:cs typeface="Trebuchet MS"/>
                <a:sym typeface="Trebuchet MS"/>
              </a:rPr>
              <a:t> coin (</a:t>
            </a:r>
            <a:r>
              <a:rPr lang="en-US" sz="2800" b="0" i="0" u="none" strike="noStrike" cap="none" dirty="0">
                <a:solidFill>
                  <a:schemeClr val="dk1"/>
                </a:solidFill>
                <a:ea typeface="Trebuchet MS"/>
                <a:cs typeface="Trebuchet MS"/>
                <a:sym typeface="Trebuchet MS"/>
              </a:rPr>
              <a:t>address</a:t>
            </a:r>
            <a:r>
              <a:rPr lang="en" sz="2800" b="0" i="0" u="none" strike="noStrike" cap="none" dirty="0">
                <a:solidFill>
                  <a:schemeClr val="dk1"/>
                </a:solidFill>
                <a:ea typeface="Trebuchet MS"/>
                <a:cs typeface="Trebuchet MS"/>
                <a:sym typeface="Trebuchet MS"/>
              </a:rPr>
              <a:t>) with other </a:t>
            </a:r>
            <a:r>
              <a:rPr lang="en-US" sz="2800" b="0" i="0" u="none" strike="noStrike" cap="none" dirty="0">
                <a:solidFill>
                  <a:schemeClr val="dk1"/>
                </a:solidFill>
                <a:ea typeface="Trebuchet MS"/>
                <a:cs typeface="Trebuchet MS"/>
                <a:sym typeface="Trebuchet MS"/>
              </a:rPr>
              <a:t>users’</a:t>
            </a:r>
            <a:r>
              <a:rPr lang="en" sz="2800" b="0" i="0" u="none" strike="noStrike" cap="none" dirty="0">
                <a:solidFill>
                  <a:schemeClr val="dk1"/>
                </a:solidFill>
                <a:ea typeface="Trebuchet MS"/>
                <a:cs typeface="Trebuchet MS"/>
                <a:sym typeface="Trebuchet MS"/>
              </a:rPr>
              <a:t> coins (</a:t>
            </a:r>
            <a:r>
              <a:rPr lang="en-US" sz="2800" b="0" i="0" u="none" strike="noStrike" cap="none" dirty="0">
                <a:solidFill>
                  <a:schemeClr val="dk1"/>
                </a:solidFill>
                <a:ea typeface="Trebuchet MS"/>
                <a:cs typeface="Trebuchet MS"/>
                <a:sym typeface="Trebuchet MS"/>
              </a:rPr>
              <a:t>addresses</a:t>
            </a:r>
            <a:r>
              <a:rPr lang="en" sz="2800" b="0" i="0" u="none" strike="noStrike" cap="none" dirty="0">
                <a:solidFill>
                  <a:schemeClr val="dk1"/>
                </a:solidFill>
                <a:ea typeface="Trebuchet MS"/>
                <a:cs typeface="Trebuchet MS"/>
                <a:sym typeface="Trebuchet MS"/>
              </a:rPr>
              <a:t>)</a:t>
            </a:r>
          </a:p>
          <a:p>
            <a:pPr marL="457200" marR="0" lvl="0" indent="-457200" algn="l" rtl="0">
              <a:lnSpc>
                <a:spcPct val="100000"/>
              </a:lnSpc>
              <a:spcBef>
                <a:spcPts val="0"/>
              </a:spcBef>
              <a:spcAft>
                <a:spcPts val="0"/>
              </a:spcAft>
              <a:buClr>
                <a:srgbClr val="A3A3A3"/>
              </a:buClr>
              <a:buSzPct val="100000"/>
              <a:buFont typeface="Arial"/>
              <a:buChar char="•"/>
            </a:pPr>
            <a:r>
              <a:rPr lang="en" sz="2800" b="0" i="0" u="none" strike="noStrike" cap="none" dirty="0">
                <a:solidFill>
                  <a:schemeClr val="dk1"/>
                </a:solidFill>
                <a:ea typeface="Trebuchet MS"/>
                <a:cs typeface="Trebuchet MS"/>
                <a:sym typeface="Trebuchet MS"/>
              </a:rPr>
              <a:t>Relatively small anonymity set (</a:t>
            </a:r>
            <a:r>
              <a:rPr lang="en-US" sz="2800" b="0" i="0" u="none" strike="noStrike" cap="none" dirty="0">
                <a:solidFill>
                  <a:schemeClr val="dk1"/>
                </a:solidFill>
                <a:ea typeface="Trebuchet MS"/>
                <a:cs typeface="Trebuchet MS"/>
                <a:sym typeface="Trebuchet MS"/>
              </a:rPr>
              <a:t>only comprise of those users who use the mixing service at that instant</a:t>
            </a:r>
            <a:r>
              <a:rPr lang="en" sz="2800" b="0" i="0" u="none" strike="noStrike" cap="none">
                <a:solidFill>
                  <a:schemeClr val="dk1"/>
                </a:solidFill>
                <a:ea typeface="Trebuchet MS"/>
                <a:cs typeface="Trebuchet MS"/>
                <a:sym typeface="Trebuchet MS"/>
              </a:rPr>
              <a:t>)!</a:t>
            </a:r>
            <a:endParaRPr lang="en" sz="2800" b="0" i="0" u="none" strike="noStrike" cap="none" dirty="0">
              <a:solidFill>
                <a:schemeClr val="dk1"/>
              </a:solidFill>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800" b="1" i="0" u="sng" strike="noStrike" cap="none" dirty="0">
                <a:solidFill>
                  <a:schemeClr val="dk1"/>
                </a:solidFill>
                <a:ea typeface="Trebuchet MS"/>
                <a:cs typeface="Trebuchet MS"/>
                <a:sym typeface="Trebuchet MS"/>
              </a:rPr>
              <a:t>Rest of this lecture</a:t>
            </a:r>
            <a:r>
              <a:rPr lang="en" sz="2800" b="0" i="0" u="none" strike="noStrike" cap="none" dirty="0">
                <a:solidFill>
                  <a:schemeClr val="dk1"/>
                </a:solidFill>
                <a:ea typeface="Trebuchet MS"/>
                <a:cs typeface="Trebuchet MS"/>
                <a:sym typeface="Trebuchet MS"/>
              </a:rPr>
              <a:t>:</a:t>
            </a:r>
          </a:p>
          <a:p>
            <a:pPr marL="0" marR="0" lvl="0" indent="0" algn="l" rtl="0">
              <a:lnSpc>
                <a:spcPct val="100000"/>
              </a:lnSpc>
              <a:spcBef>
                <a:spcPts val="0"/>
              </a:spcBef>
              <a:spcAft>
                <a:spcPts val="0"/>
              </a:spcAft>
              <a:buClr>
                <a:schemeClr val="dk1"/>
              </a:buClr>
              <a:buSzPct val="25000"/>
              <a:buFont typeface="Trebuchet MS"/>
              <a:buNone/>
            </a:pPr>
            <a:r>
              <a:rPr lang="en" sz="2800" b="0" i="0" u="none" strike="noStrike" cap="none" dirty="0">
                <a:solidFill>
                  <a:schemeClr val="dk1"/>
                </a:solidFill>
                <a:ea typeface="Trebuchet MS"/>
                <a:cs typeface="Trebuchet MS"/>
                <a:sym typeface="Trebuchet MS"/>
              </a:rPr>
              <a:t> </a:t>
            </a:r>
          </a:p>
          <a:p>
            <a:pPr marL="0" marR="0" lvl="0" indent="0" algn="l" rtl="0">
              <a:lnSpc>
                <a:spcPct val="100000"/>
              </a:lnSpc>
              <a:spcBef>
                <a:spcPts val="0"/>
              </a:spcBef>
              <a:spcAft>
                <a:spcPts val="0"/>
              </a:spcAft>
              <a:buClr>
                <a:schemeClr val="dk1"/>
              </a:buClr>
              <a:buSzPct val="25000"/>
              <a:buFont typeface="Trebuchet MS"/>
              <a:buNone/>
            </a:pPr>
            <a:r>
              <a:rPr lang="en" sz="2800" b="0" i="0" u="none" strike="noStrike" cap="none" dirty="0">
                <a:solidFill>
                  <a:schemeClr val="dk1"/>
                </a:solidFill>
                <a:ea typeface="Trebuchet MS"/>
                <a:cs typeface="Trebuchet MS"/>
                <a:sym typeface="Trebuchet MS"/>
              </a:rPr>
              <a:t>assume a user for whom the trust requirements and anonymity properties of online wallets are unacceptable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Mixing: terminology</a:t>
            </a:r>
          </a:p>
        </p:txBody>
      </p:sp>
      <p:sp>
        <p:nvSpPr>
          <p:cNvPr id="360" name="Shape 360"/>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Mix vs. mixer</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Another term: laundry</a:t>
            </a: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Won’t use in this lecture</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Principles for mixing services</a:t>
            </a:r>
          </a:p>
        </p:txBody>
      </p:sp>
      <p:sp>
        <p:nvSpPr>
          <p:cNvPr id="366" name="Shape 366"/>
          <p:cNvSpPr txBox="1">
            <a:spLocks noGrp="1"/>
          </p:cNvSpPr>
          <p:nvPr>
            <p:ph type="body" idx="1"/>
          </p:nvPr>
        </p:nvSpPr>
        <p:spPr>
          <a:xfrm>
            <a:off x="457200" y="1200150"/>
            <a:ext cx="4495800"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1. Use a series of mixes</a:t>
            </a:r>
          </a:p>
          <a:p>
            <a:pPr marL="514350" marR="0" lvl="0" indent="-514350" algn="l" rtl="0">
              <a:lnSpc>
                <a:spcPct val="100000"/>
              </a:lnSpc>
              <a:spcBef>
                <a:spcPts val="0"/>
              </a:spcBef>
              <a:spcAft>
                <a:spcPts val="0"/>
              </a:spcAft>
              <a:buClr>
                <a:schemeClr val="dk1"/>
              </a:buClr>
              <a:buSzPct val="100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Mixes should implement a    </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standard API to make this </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easy</a:t>
            </a:r>
          </a:p>
        </p:txBody>
      </p:sp>
      <p:sp>
        <p:nvSpPr>
          <p:cNvPr id="367" name="Shape 367"/>
          <p:cNvSpPr txBox="1">
            <a:spLocks noGrp="1"/>
          </p:cNvSpPr>
          <p:nvPr>
            <p:ph type="body" idx="2"/>
          </p:nvPr>
        </p:nvSpPr>
        <p:spPr>
          <a:xfrm>
            <a:off x="5029200" y="1200150"/>
            <a:ext cx="3657597"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1" u="none" strike="noStrike" cap="none" dirty="0">
                <a:solidFill>
                  <a:schemeClr val="dk1"/>
                </a:solidFill>
                <a:ea typeface="Trebuchet MS"/>
                <a:cs typeface="Trebuchet MS"/>
                <a:sym typeface="Trebuchet MS"/>
              </a:rPr>
              <a:t>Mixcoin: Anonymity for Bitcoin with accountable mixes </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J. Bonneau et al.</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Financial Cryptography 2014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Series of mixes</a:t>
            </a:r>
          </a:p>
        </p:txBody>
      </p:sp>
      <p:sp>
        <p:nvSpPr>
          <p:cNvPr id="373" name="Shape 373"/>
          <p:cNvSpPr/>
          <p:nvPr/>
        </p:nvSpPr>
        <p:spPr>
          <a:xfrm>
            <a:off x="5943600" y="1581150"/>
            <a:ext cx="1676399" cy="3124199"/>
          </a:xfrm>
          <a:prstGeom prst="ellipse">
            <a:avLst/>
          </a:prstGeom>
          <a:solidFill>
            <a:schemeClr val="lt1"/>
          </a:solidFill>
          <a:ln w="25400" cap="flat" cmpd="sng">
            <a:solidFill>
              <a:srgbClr val="A3A3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74" name="Shape 374"/>
          <p:cNvSpPr/>
          <p:nvPr/>
        </p:nvSpPr>
        <p:spPr>
          <a:xfrm>
            <a:off x="6743700" y="2190750"/>
            <a:ext cx="76199" cy="76199"/>
          </a:xfrm>
          <a:prstGeom prst="ellipse">
            <a:avLst/>
          </a:prstGeom>
          <a:solidFill>
            <a:srgbClr val="A3A3A3"/>
          </a:solidFill>
          <a:ln w="25400" cap="flat" cmpd="sng">
            <a:solidFill>
              <a:srgbClr val="4C4C4C"/>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75" name="Shape 375"/>
          <p:cNvSpPr/>
          <p:nvPr/>
        </p:nvSpPr>
        <p:spPr>
          <a:xfrm>
            <a:off x="6743700" y="3142807"/>
            <a:ext cx="76199" cy="76199"/>
          </a:xfrm>
          <a:prstGeom prst="ellipse">
            <a:avLst/>
          </a:prstGeom>
          <a:solidFill>
            <a:srgbClr val="A3A3A3"/>
          </a:solidFill>
          <a:ln w="25400" cap="flat" cmpd="sng">
            <a:solidFill>
              <a:srgbClr val="4C4C4C"/>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76" name="Shape 376"/>
          <p:cNvSpPr/>
          <p:nvPr/>
        </p:nvSpPr>
        <p:spPr>
          <a:xfrm>
            <a:off x="6743700" y="4057650"/>
            <a:ext cx="76199" cy="76199"/>
          </a:xfrm>
          <a:prstGeom prst="ellipse">
            <a:avLst/>
          </a:prstGeom>
          <a:solidFill>
            <a:srgbClr val="A3A3A3"/>
          </a:solidFill>
          <a:ln w="25400" cap="flat" cmpd="sng">
            <a:solidFill>
              <a:srgbClr val="4C4C4C"/>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377" name="Shape 377" descr="User 2 by cyberscooty - "/>
          <p:cNvPicPr preferRelativeResize="0"/>
          <p:nvPr/>
        </p:nvPicPr>
        <p:blipFill rotWithShape="1">
          <a:blip r:embed="rId3">
            <a:alphaModFix/>
          </a:blip>
          <a:srcRect/>
          <a:stretch/>
        </p:blipFill>
        <p:spPr>
          <a:xfrm>
            <a:off x="7961989" y="2851282"/>
            <a:ext cx="572410" cy="711068"/>
          </a:xfrm>
          <a:prstGeom prst="rect">
            <a:avLst/>
          </a:prstGeom>
          <a:noFill/>
          <a:ln>
            <a:noFill/>
          </a:ln>
        </p:spPr>
      </p:pic>
      <p:sp>
        <p:nvSpPr>
          <p:cNvPr id="378" name="Shape 378"/>
          <p:cNvSpPr/>
          <p:nvPr/>
        </p:nvSpPr>
        <p:spPr>
          <a:xfrm>
            <a:off x="3810000" y="1581150"/>
            <a:ext cx="1676399" cy="3124199"/>
          </a:xfrm>
          <a:prstGeom prst="ellipse">
            <a:avLst/>
          </a:prstGeom>
          <a:solidFill>
            <a:schemeClr val="lt1"/>
          </a:solidFill>
          <a:ln w="25400" cap="flat" cmpd="sng">
            <a:solidFill>
              <a:srgbClr val="A3A3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79" name="Shape 379"/>
          <p:cNvSpPr/>
          <p:nvPr/>
        </p:nvSpPr>
        <p:spPr>
          <a:xfrm>
            <a:off x="4610100" y="2190750"/>
            <a:ext cx="76199" cy="76199"/>
          </a:xfrm>
          <a:prstGeom prst="ellipse">
            <a:avLst/>
          </a:prstGeom>
          <a:solidFill>
            <a:srgbClr val="A3A3A3"/>
          </a:solidFill>
          <a:ln w="25400" cap="flat" cmpd="sng">
            <a:solidFill>
              <a:srgbClr val="4C4C4C"/>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80" name="Shape 380"/>
          <p:cNvSpPr/>
          <p:nvPr/>
        </p:nvSpPr>
        <p:spPr>
          <a:xfrm>
            <a:off x="4610100" y="3142807"/>
            <a:ext cx="76199" cy="76199"/>
          </a:xfrm>
          <a:prstGeom prst="ellipse">
            <a:avLst/>
          </a:prstGeom>
          <a:solidFill>
            <a:srgbClr val="A3A3A3"/>
          </a:solidFill>
          <a:ln w="25400" cap="flat" cmpd="sng">
            <a:solidFill>
              <a:srgbClr val="4C4C4C"/>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81" name="Shape 381"/>
          <p:cNvSpPr/>
          <p:nvPr/>
        </p:nvSpPr>
        <p:spPr>
          <a:xfrm>
            <a:off x="4610100" y="4057650"/>
            <a:ext cx="76199" cy="76199"/>
          </a:xfrm>
          <a:prstGeom prst="ellipse">
            <a:avLst/>
          </a:prstGeom>
          <a:solidFill>
            <a:srgbClr val="A3A3A3"/>
          </a:solidFill>
          <a:ln w="25400" cap="flat" cmpd="sng">
            <a:solidFill>
              <a:srgbClr val="4C4C4C"/>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82" name="Shape 382"/>
          <p:cNvSpPr/>
          <p:nvPr/>
        </p:nvSpPr>
        <p:spPr>
          <a:xfrm>
            <a:off x="1676400" y="1581150"/>
            <a:ext cx="1676399" cy="3124199"/>
          </a:xfrm>
          <a:prstGeom prst="ellipse">
            <a:avLst/>
          </a:prstGeom>
          <a:solidFill>
            <a:schemeClr val="lt1"/>
          </a:solidFill>
          <a:ln w="25400" cap="flat" cmpd="sng">
            <a:solidFill>
              <a:srgbClr val="A3A3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83" name="Shape 383"/>
          <p:cNvSpPr/>
          <p:nvPr/>
        </p:nvSpPr>
        <p:spPr>
          <a:xfrm>
            <a:off x="2476500" y="2190750"/>
            <a:ext cx="76199" cy="76199"/>
          </a:xfrm>
          <a:prstGeom prst="ellipse">
            <a:avLst/>
          </a:prstGeom>
          <a:solidFill>
            <a:srgbClr val="A3A3A3"/>
          </a:solidFill>
          <a:ln w="25400" cap="flat" cmpd="sng">
            <a:solidFill>
              <a:srgbClr val="4C4C4C"/>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84" name="Shape 384"/>
          <p:cNvSpPr/>
          <p:nvPr/>
        </p:nvSpPr>
        <p:spPr>
          <a:xfrm>
            <a:off x="2476500" y="3142807"/>
            <a:ext cx="76199" cy="76199"/>
          </a:xfrm>
          <a:prstGeom prst="ellipse">
            <a:avLst/>
          </a:prstGeom>
          <a:solidFill>
            <a:srgbClr val="A3A3A3"/>
          </a:solidFill>
          <a:ln w="25400" cap="flat" cmpd="sng">
            <a:solidFill>
              <a:srgbClr val="4C4C4C"/>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85" name="Shape 385"/>
          <p:cNvSpPr/>
          <p:nvPr/>
        </p:nvSpPr>
        <p:spPr>
          <a:xfrm>
            <a:off x="2476500" y="4057650"/>
            <a:ext cx="76199" cy="76199"/>
          </a:xfrm>
          <a:prstGeom prst="ellipse">
            <a:avLst/>
          </a:prstGeom>
          <a:solidFill>
            <a:srgbClr val="A3A3A3"/>
          </a:solidFill>
          <a:ln w="25400" cap="flat" cmpd="sng">
            <a:solidFill>
              <a:srgbClr val="4C4C4C"/>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386" name="Shape 386" descr="User 2 by cyberscooty - "/>
          <p:cNvPicPr preferRelativeResize="0"/>
          <p:nvPr/>
        </p:nvPicPr>
        <p:blipFill rotWithShape="1">
          <a:blip r:embed="rId3">
            <a:alphaModFix/>
          </a:blip>
          <a:srcRect/>
          <a:stretch/>
        </p:blipFill>
        <p:spPr>
          <a:xfrm>
            <a:off x="838200" y="1873316"/>
            <a:ext cx="572410" cy="711068"/>
          </a:xfrm>
          <a:prstGeom prst="rect">
            <a:avLst/>
          </a:prstGeom>
          <a:noFill/>
          <a:ln>
            <a:noFill/>
          </a:ln>
        </p:spPr>
      </p:pic>
      <p:sp>
        <p:nvSpPr>
          <p:cNvPr id="387" name="Shape 387"/>
          <p:cNvSpPr/>
          <p:nvPr/>
        </p:nvSpPr>
        <p:spPr>
          <a:xfrm>
            <a:off x="1600200" y="2190750"/>
            <a:ext cx="76199" cy="76199"/>
          </a:xfrm>
          <a:prstGeom prst="ellipse">
            <a:avLst/>
          </a:prstGeom>
          <a:solidFill>
            <a:srgbClr val="00B050"/>
          </a:solidFill>
          <a:ln w="25400" cap="flat" cmpd="sng">
            <a:solidFill>
              <a:srgbClr val="00743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88" name="Shape 388"/>
          <p:cNvSpPr/>
          <p:nvPr/>
        </p:nvSpPr>
        <p:spPr>
          <a:xfrm>
            <a:off x="3538867" y="4063851"/>
            <a:ext cx="76199" cy="76199"/>
          </a:xfrm>
          <a:prstGeom prst="ellipse">
            <a:avLst/>
          </a:prstGeom>
          <a:solidFill>
            <a:srgbClr val="00B050"/>
          </a:solidFill>
          <a:ln w="25400" cap="flat" cmpd="sng">
            <a:solidFill>
              <a:srgbClr val="00743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89" name="Shape 389"/>
          <p:cNvSpPr/>
          <p:nvPr/>
        </p:nvSpPr>
        <p:spPr>
          <a:xfrm>
            <a:off x="5660066" y="2190750"/>
            <a:ext cx="76199" cy="76199"/>
          </a:xfrm>
          <a:prstGeom prst="ellipse">
            <a:avLst/>
          </a:prstGeom>
          <a:solidFill>
            <a:srgbClr val="00B050"/>
          </a:solidFill>
          <a:ln w="25400" cap="flat" cmpd="sng">
            <a:solidFill>
              <a:srgbClr val="00743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90" name="Shape 390"/>
          <p:cNvSpPr/>
          <p:nvPr/>
        </p:nvSpPr>
        <p:spPr>
          <a:xfrm>
            <a:off x="7809589" y="3147682"/>
            <a:ext cx="76199" cy="76199"/>
          </a:xfrm>
          <a:prstGeom prst="ellipse">
            <a:avLst/>
          </a:prstGeom>
          <a:solidFill>
            <a:srgbClr val="00B050"/>
          </a:solidFill>
          <a:ln w="25400" cap="flat" cmpd="sng">
            <a:solidFill>
              <a:srgbClr val="00743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391" name="Shape 391"/>
          <p:cNvCxnSpPr>
            <a:endCxn id="388" idx="2"/>
          </p:cNvCxnSpPr>
          <p:nvPr/>
        </p:nvCxnSpPr>
        <p:spPr>
          <a:xfrm>
            <a:off x="2552767" y="4090851"/>
            <a:ext cx="986100" cy="11100"/>
          </a:xfrm>
          <a:prstGeom prst="straightConnector1">
            <a:avLst/>
          </a:prstGeom>
          <a:noFill/>
          <a:ln w="19050" cap="flat" cmpd="sng">
            <a:solidFill>
              <a:srgbClr val="A3A3A3"/>
            </a:solidFill>
            <a:prstDash val="solid"/>
            <a:round/>
            <a:headEnd type="none" w="med" len="med"/>
            <a:tailEnd type="none" w="med" len="med"/>
          </a:ln>
        </p:spPr>
      </p:cxnSp>
      <p:cxnSp>
        <p:nvCxnSpPr>
          <p:cNvPr id="392" name="Shape 392"/>
          <p:cNvCxnSpPr>
            <a:endCxn id="383" idx="2"/>
          </p:cNvCxnSpPr>
          <p:nvPr/>
        </p:nvCxnSpPr>
        <p:spPr>
          <a:xfrm>
            <a:off x="1663500" y="2223450"/>
            <a:ext cx="813000" cy="5400"/>
          </a:xfrm>
          <a:prstGeom prst="straightConnector1">
            <a:avLst/>
          </a:prstGeom>
          <a:noFill/>
          <a:ln w="19050" cap="flat" cmpd="sng">
            <a:solidFill>
              <a:srgbClr val="A3A3A3"/>
            </a:solidFill>
            <a:prstDash val="solid"/>
            <a:round/>
            <a:headEnd type="none" w="med" len="med"/>
            <a:tailEnd type="none" w="med" len="med"/>
          </a:ln>
        </p:spPr>
      </p:cxnSp>
      <p:cxnSp>
        <p:nvCxnSpPr>
          <p:cNvPr id="393" name="Shape 393"/>
          <p:cNvCxnSpPr>
            <a:stCxn id="379" idx="6"/>
            <a:endCxn id="389" idx="2"/>
          </p:cNvCxnSpPr>
          <p:nvPr/>
        </p:nvCxnSpPr>
        <p:spPr>
          <a:xfrm>
            <a:off x="4686300" y="2228850"/>
            <a:ext cx="973800" cy="0"/>
          </a:xfrm>
          <a:prstGeom prst="straightConnector1">
            <a:avLst/>
          </a:prstGeom>
          <a:noFill/>
          <a:ln w="19050" cap="flat" cmpd="sng">
            <a:solidFill>
              <a:srgbClr val="A3A3A3"/>
            </a:solidFill>
            <a:prstDash val="solid"/>
            <a:round/>
            <a:headEnd type="none" w="med" len="med"/>
            <a:tailEnd type="none" w="med" len="med"/>
          </a:ln>
        </p:spPr>
      </p:cxnSp>
      <p:cxnSp>
        <p:nvCxnSpPr>
          <p:cNvPr id="394" name="Shape 394"/>
          <p:cNvCxnSpPr/>
          <p:nvPr/>
        </p:nvCxnSpPr>
        <p:spPr>
          <a:xfrm>
            <a:off x="6819900" y="3191541"/>
            <a:ext cx="973765" cy="0"/>
          </a:xfrm>
          <a:prstGeom prst="straightConnector1">
            <a:avLst/>
          </a:prstGeom>
          <a:noFill/>
          <a:ln w="19050" cap="flat" cmpd="sng">
            <a:solidFill>
              <a:srgbClr val="A3A3A3"/>
            </a:solidFill>
            <a:prstDash val="solid"/>
            <a:round/>
            <a:headEnd type="none" w="med" len="med"/>
            <a:tailEnd type="none" w="med" len="med"/>
          </a:ln>
        </p:spPr>
      </p:cxnSp>
      <p:cxnSp>
        <p:nvCxnSpPr>
          <p:cNvPr id="395" name="Shape 395"/>
          <p:cNvCxnSpPr/>
          <p:nvPr/>
        </p:nvCxnSpPr>
        <p:spPr>
          <a:xfrm>
            <a:off x="5736266" y="2223313"/>
            <a:ext cx="973765" cy="0"/>
          </a:xfrm>
          <a:prstGeom prst="straightConnector1">
            <a:avLst/>
          </a:prstGeom>
          <a:noFill/>
          <a:ln w="19050" cap="flat" cmpd="sng">
            <a:solidFill>
              <a:srgbClr val="A3A3A3"/>
            </a:solidFill>
            <a:prstDash val="solid"/>
            <a:round/>
            <a:headEnd type="none" w="med" len="med"/>
            <a:tailEnd type="none" w="med" len="med"/>
          </a:ln>
        </p:spPr>
      </p:cxnSp>
      <p:cxnSp>
        <p:nvCxnSpPr>
          <p:cNvPr id="396" name="Shape 396"/>
          <p:cNvCxnSpPr>
            <a:stCxn id="388" idx="6"/>
          </p:cNvCxnSpPr>
          <p:nvPr/>
        </p:nvCxnSpPr>
        <p:spPr>
          <a:xfrm rot="10800000" flipH="1">
            <a:off x="3615067" y="4095651"/>
            <a:ext cx="995100" cy="6300"/>
          </a:xfrm>
          <a:prstGeom prst="straightConnector1">
            <a:avLst/>
          </a:prstGeom>
          <a:noFill/>
          <a:ln w="19050" cap="flat" cmpd="sng">
            <a:solidFill>
              <a:srgbClr val="A3A3A3"/>
            </a:solidFill>
            <a:prstDash val="solid"/>
            <a:round/>
            <a:headEnd type="none" w="med" len="med"/>
            <a:tailEnd type="none" w="med" len="med"/>
          </a:ln>
        </p:spPr>
      </p:cxnSp>
      <p:sp>
        <p:nvSpPr>
          <p:cNvPr id="397" name="Shape 397"/>
          <p:cNvSpPr txBox="1"/>
          <p:nvPr/>
        </p:nvSpPr>
        <p:spPr>
          <a:xfrm>
            <a:off x="2743200" y="1352550"/>
            <a:ext cx="780983"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2000" b="0" i="0" u="none" strike="noStrike" cap="none">
                <a:solidFill>
                  <a:srgbClr val="000000"/>
                </a:solidFill>
                <a:latin typeface="Trebuchet MS"/>
                <a:ea typeface="Trebuchet MS"/>
                <a:cs typeface="Trebuchet MS"/>
                <a:sym typeface="Trebuchet MS"/>
              </a:rPr>
              <a:t>Mix 1</a:t>
            </a:r>
          </a:p>
        </p:txBody>
      </p:sp>
      <p:sp>
        <p:nvSpPr>
          <p:cNvPr id="398" name="Shape 398"/>
          <p:cNvSpPr txBox="1"/>
          <p:nvPr/>
        </p:nvSpPr>
        <p:spPr>
          <a:xfrm>
            <a:off x="4899019" y="1352550"/>
            <a:ext cx="780983"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2000" b="0" i="0" u="none" strike="noStrike" cap="none">
                <a:solidFill>
                  <a:srgbClr val="000000"/>
                </a:solidFill>
                <a:latin typeface="Trebuchet MS"/>
                <a:ea typeface="Trebuchet MS"/>
                <a:cs typeface="Trebuchet MS"/>
                <a:sym typeface="Trebuchet MS"/>
              </a:rPr>
              <a:t>Mix 2</a:t>
            </a:r>
          </a:p>
        </p:txBody>
      </p:sp>
      <p:sp>
        <p:nvSpPr>
          <p:cNvPr id="399" name="Shape 399"/>
          <p:cNvSpPr txBox="1"/>
          <p:nvPr/>
        </p:nvSpPr>
        <p:spPr>
          <a:xfrm>
            <a:off x="7030335" y="1352550"/>
            <a:ext cx="780983"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2000" b="0" i="0" u="none" strike="noStrike" cap="none">
                <a:solidFill>
                  <a:srgbClr val="000000"/>
                </a:solidFill>
                <a:latin typeface="Trebuchet MS"/>
                <a:ea typeface="Trebuchet MS"/>
                <a:cs typeface="Trebuchet MS"/>
                <a:sym typeface="Trebuchet MS"/>
              </a:rPr>
              <a:t>Mix 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Principles for mixing services</a:t>
            </a:r>
          </a:p>
        </p:txBody>
      </p:sp>
      <p:sp>
        <p:nvSpPr>
          <p:cNvPr id="405" name="Shape 405"/>
          <p:cNvSpPr txBox="1">
            <a:spLocks noGrp="1"/>
          </p:cNvSpPr>
          <p:nvPr>
            <p:ph type="body" idx="1"/>
          </p:nvPr>
        </p:nvSpPr>
        <p:spPr>
          <a:xfrm>
            <a:off x="457200" y="1200150"/>
            <a:ext cx="4495800"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2. Uniform transactions</a:t>
            </a:r>
          </a:p>
          <a:p>
            <a:pPr marL="514350" marR="0" lvl="0" indent="-514350" algn="l" rtl="0">
              <a:lnSpc>
                <a:spcPct val="100000"/>
              </a:lnSpc>
              <a:spcBef>
                <a:spcPts val="0"/>
              </a:spcBef>
              <a:spcAft>
                <a:spcPts val="0"/>
              </a:spcAft>
              <a:buClr>
                <a:schemeClr val="dk1"/>
              </a:buClr>
              <a:buSzPct val="100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In particular: all mix</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transactions must have the  </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same value!</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a:t>
            </a:r>
            <a:r>
              <a:rPr lang="en" sz="2400" b="0" i="1" u="none" strike="noStrike" cap="none" dirty="0">
                <a:solidFill>
                  <a:schemeClr val="dk1"/>
                </a:solidFill>
                <a:ea typeface="Trebuchet MS"/>
                <a:cs typeface="Trebuchet MS"/>
                <a:sym typeface="Trebuchet MS"/>
              </a:rPr>
              <a:t>Chunk size”</a:t>
            </a:r>
          </a:p>
        </p:txBody>
      </p:sp>
      <p:sp>
        <p:nvSpPr>
          <p:cNvPr id="406" name="Shape 406"/>
          <p:cNvSpPr txBox="1">
            <a:spLocks noGrp="1"/>
          </p:cNvSpPr>
          <p:nvPr>
            <p:ph type="body" idx="2"/>
          </p:nvPr>
        </p:nvSpPr>
        <p:spPr>
          <a:xfrm>
            <a:off x="5029200" y="1200150"/>
            <a:ext cx="3657597"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1" u="none" strike="noStrike" cap="none" dirty="0">
                <a:solidFill>
                  <a:srgbClr val="A3A3A3"/>
                </a:solidFill>
                <a:ea typeface="Trebuchet MS"/>
                <a:cs typeface="Trebuchet MS"/>
                <a:sym typeface="Trebuchet MS"/>
              </a:rPr>
              <a:t>Mixcoin: Anonymity for Bitcoin with accountable mixes </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rgbClr val="A3A3A3"/>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rgbClr val="A3A3A3"/>
                </a:solidFill>
                <a:ea typeface="Trebuchet MS"/>
                <a:cs typeface="Trebuchet MS"/>
                <a:sym typeface="Trebuchet MS"/>
              </a:rPr>
              <a:t>J. Bonneau et al.</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rgbClr val="A3A3A3"/>
                </a:solidFill>
                <a:ea typeface="Trebuchet MS"/>
                <a:cs typeface="Trebuchet MS"/>
                <a:sym typeface="Trebuchet MS"/>
              </a:rPr>
              <a:t>Financial Cryptography 2014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Principles for mixing services</a:t>
            </a:r>
          </a:p>
        </p:txBody>
      </p:sp>
      <p:sp>
        <p:nvSpPr>
          <p:cNvPr id="412" name="Shape 412"/>
          <p:cNvSpPr txBox="1">
            <a:spLocks noGrp="1"/>
          </p:cNvSpPr>
          <p:nvPr>
            <p:ph type="body" idx="1"/>
          </p:nvPr>
        </p:nvSpPr>
        <p:spPr>
          <a:xfrm>
            <a:off x="457200" y="1200150"/>
            <a:ext cx="4495800"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3. Client side must be </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automated</a:t>
            </a:r>
          </a:p>
          <a:p>
            <a:pPr marL="514350" marR="0" lvl="0" indent="-514350" algn="l" rtl="0">
              <a:lnSpc>
                <a:spcPct val="100000"/>
              </a:lnSpc>
              <a:spcBef>
                <a:spcPts val="0"/>
              </a:spcBef>
              <a:spcAft>
                <a:spcPts val="0"/>
              </a:spcAft>
              <a:buClr>
                <a:schemeClr val="dk1"/>
              </a:buClr>
              <a:buSzPct val="100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Desktop wallet software</a:t>
            </a:r>
          </a:p>
        </p:txBody>
      </p:sp>
      <p:sp>
        <p:nvSpPr>
          <p:cNvPr id="413" name="Shape 413"/>
          <p:cNvSpPr txBox="1">
            <a:spLocks noGrp="1"/>
          </p:cNvSpPr>
          <p:nvPr>
            <p:ph type="body" idx="2"/>
          </p:nvPr>
        </p:nvSpPr>
        <p:spPr>
          <a:xfrm>
            <a:off x="5029200" y="1200150"/>
            <a:ext cx="3657597"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1" u="none" strike="noStrike" cap="none" dirty="0">
                <a:solidFill>
                  <a:srgbClr val="A3A3A3"/>
                </a:solidFill>
                <a:ea typeface="Trebuchet MS"/>
                <a:cs typeface="Trebuchet MS"/>
                <a:sym typeface="Trebuchet MS"/>
              </a:rPr>
              <a:t>Mixcoin: Anonymity for Bitcoin with accountable mixes </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rgbClr val="A3A3A3"/>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rgbClr val="A3A3A3"/>
                </a:solidFill>
                <a:ea typeface="Trebuchet MS"/>
                <a:cs typeface="Trebuchet MS"/>
                <a:sym typeface="Trebuchet MS"/>
              </a:rPr>
              <a:t>J. Bonneau et al.</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rgbClr val="A3A3A3"/>
                </a:solidFill>
                <a:ea typeface="Trebuchet MS"/>
                <a:cs typeface="Trebuchet MS"/>
                <a:sym typeface="Trebuchet MS"/>
              </a:rPr>
              <a:t>Financial Cryptography 2014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b="1" dirty="0">
                <a:sym typeface="Trebuchet MS"/>
              </a:rPr>
              <a:t>Principles for mixing services</a:t>
            </a:r>
          </a:p>
        </p:txBody>
      </p:sp>
      <p:sp>
        <p:nvSpPr>
          <p:cNvPr id="419" name="Shape 419"/>
          <p:cNvSpPr txBox="1">
            <a:spLocks noGrp="1"/>
          </p:cNvSpPr>
          <p:nvPr>
            <p:ph type="body" idx="1"/>
          </p:nvPr>
        </p:nvSpPr>
        <p:spPr>
          <a:xfrm>
            <a:off x="457200" y="1200150"/>
            <a:ext cx="4648199"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4. Fees must be all-or-nothing</a:t>
            </a:r>
          </a:p>
          <a:p>
            <a:pPr marL="0" marR="0" lvl="0" indent="0" algn="l" rtl="0">
              <a:lnSpc>
                <a:spcPct val="100000"/>
              </a:lnSpc>
              <a:spcBef>
                <a:spcPts val="0"/>
              </a:spcBef>
              <a:spcAft>
                <a:spcPts val="0"/>
              </a:spcAft>
              <a:buClr>
                <a:schemeClr val="dk1"/>
              </a:buClr>
              <a:buSzPct val="25000"/>
              <a:buFont typeface="Trebuchet MS"/>
              <a:buNone/>
            </a:pPr>
            <a:endParaRPr sz="2400" b="0" i="1"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Probabilistic fees: </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0.1% mixing fee = </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mix will swallow chunk</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with 0.1% chance</a:t>
            </a:r>
          </a:p>
        </p:txBody>
      </p:sp>
      <p:sp>
        <p:nvSpPr>
          <p:cNvPr id="420" name="Shape 420"/>
          <p:cNvSpPr txBox="1">
            <a:spLocks noGrp="1"/>
          </p:cNvSpPr>
          <p:nvPr>
            <p:ph type="body" idx="2"/>
          </p:nvPr>
        </p:nvSpPr>
        <p:spPr>
          <a:xfrm>
            <a:off x="5029200" y="1200150"/>
            <a:ext cx="3657597"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1" u="none" strike="noStrike" cap="none" dirty="0">
                <a:solidFill>
                  <a:srgbClr val="A3A3A3"/>
                </a:solidFill>
                <a:ea typeface="Trebuchet MS"/>
                <a:cs typeface="Trebuchet MS"/>
                <a:sym typeface="Trebuchet MS"/>
              </a:rPr>
              <a:t>Mixcoin: Anonymity for Bitcoin with accountable mixes </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rgbClr val="A3A3A3"/>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rgbClr val="A3A3A3"/>
                </a:solidFill>
                <a:ea typeface="Trebuchet MS"/>
                <a:cs typeface="Trebuchet MS"/>
                <a:sym typeface="Trebuchet MS"/>
              </a:rPr>
              <a:t>J. Bonneau et al.</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rgbClr val="A3A3A3"/>
                </a:solidFill>
                <a:ea typeface="Trebuchet MS"/>
                <a:cs typeface="Trebuchet MS"/>
                <a:sym typeface="Trebuchet MS"/>
              </a:rPr>
              <a:t>Financial Cryptography 2014 </a:t>
            </a:r>
          </a:p>
        </p:txBody>
      </p:sp>
      <p:sp>
        <p:nvSpPr>
          <p:cNvPr id="421" name="Shape 421"/>
          <p:cNvSpPr/>
          <p:nvPr/>
        </p:nvSpPr>
        <p:spPr>
          <a:xfrm>
            <a:off x="564808" y="4227551"/>
            <a:ext cx="8045792" cy="553997"/>
          </a:xfrm>
          <a:prstGeom prst="rect">
            <a:avLst/>
          </a:prstGeom>
          <a:solidFill>
            <a:srgbClr val="EFD7AE"/>
          </a:solidFill>
          <a:ln w="19050" cap="flat" cmpd="sng">
            <a:solidFill>
              <a:srgbClr val="E7C586"/>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3000" b="0" i="0" u="none" strike="noStrike" cap="none">
                <a:solidFill>
                  <a:srgbClr val="000000"/>
                </a:solidFill>
                <a:latin typeface="Trebuchet MS"/>
                <a:ea typeface="Trebuchet MS"/>
                <a:cs typeface="Trebuchet MS"/>
                <a:sym typeface="Trebuchet MS"/>
              </a:rPr>
              <a:t>Current mixes follow none of these principles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1"/>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Remaining problem: trusting mixes</a:t>
            </a:r>
          </a:p>
        </p:txBody>
      </p:sp>
      <p:sp>
        <p:nvSpPr>
          <p:cNvPr id="427" name="Shape 427"/>
          <p:cNvSpPr txBox="1">
            <a:spLocks noGrp="1"/>
          </p:cNvSpPr>
          <p:nvPr>
            <p:ph type="body" idx="1"/>
          </p:nvPr>
        </p:nvSpPr>
        <p:spPr>
          <a:prstGeom prst="rect">
            <a:avLst/>
          </a:prstGeom>
          <a:noFill/>
          <a:ln>
            <a:noFill/>
          </a:ln>
        </p:spPr>
        <p:txBody>
          <a:bodyPr lIns="91425" tIns="91425" rIns="91425" bIns="91425" anchor="t" anchorCtr="0">
            <a:noAutofit/>
          </a:bodyPr>
          <a:lstStyle/>
          <a:p>
            <a:pPr marL="514350" marR="0" lvl="0" indent="-514350" algn="l" rtl="0">
              <a:lnSpc>
                <a:spcPct val="100000"/>
              </a:lnSpc>
              <a:spcBef>
                <a:spcPts val="0"/>
              </a:spcBef>
              <a:spcAft>
                <a:spcPts val="0"/>
              </a:spcAft>
              <a:buClr>
                <a:schemeClr val="dk1"/>
              </a:buClr>
              <a:buSzPct val="100000"/>
              <a:buFont typeface="Arial"/>
              <a:buNone/>
            </a:pPr>
            <a:endParaRPr sz="3000" b="0" i="0" u="none" strike="noStrike" cap="none" dirty="0">
              <a:solidFill>
                <a:schemeClr val="dk1"/>
              </a:solidFill>
              <a:ea typeface="Trebuchet MS"/>
              <a:cs typeface="Trebuchet MS"/>
              <a:sym typeface="Trebuchet MS"/>
            </a:endParaRPr>
          </a:p>
          <a:p>
            <a:pPr marL="514350" marR="0" lvl="0" indent="-514350" algn="l" rtl="0">
              <a:lnSpc>
                <a:spcPct val="100000"/>
              </a:lnSpc>
              <a:spcBef>
                <a:spcPts val="0"/>
              </a:spcBef>
              <a:spcAft>
                <a:spcPts val="0"/>
              </a:spcAft>
              <a:buClr>
                <a:schemeClr val="dk1"/>
              </a:buClr>
              <a:buSzPct val="100000"/>
              <a:buFont typeface="Arial"/>
              <a:buAutoNum type="arabicPeriod"/>
            </a:pPr>
            <a:r>
              <a:rPr lang="en" sz="3000" b="0" i="0" u="none" strike="noStrike" cap="none" dirty="0">
                <a:solidFill>
                  <a:schemeClr val="dk1"/>
                </a:solidFill>
                <a:ea typeface="Trebuchet MS"/>
                <a:cs typeface="Trebuchet MS"/>
                <a:sym typeface="Trebuchet MS"/>
              </a:rPr>
              <a:t>Stay in business, build up reputation</a:t>
            </a:r>
          </a:p>
          <a:p>
            <a:pPr marL="514350" marR="0" lvl="0" indent="-514350" algn="l" rtl="0">
              <a:lnSpc>
                <a:spcPct val="100000"/>
              </a:lnSpc>
              <a:spcBef>
                <a:spcPts val="0"/>
              </a:spcBef>
              <a:spcAft>
                <a:spcPts val="0"/>
              </a:spcAft>
              <a:buClr>
                <a:schemeClr val="dk1"/>
              </a:buClr>
              <a:buSzPct val="100000"/>
              <a:buFont typeface="+mj-lt"/>
              <a:buAutoNum type="arabicPeriod"/>
            </a:pPr>
            <a:endParaRPr sz="3000" b="0" i="0" u="none" strike="noStrike" cap="none" dirty="0">
              <a:solidFill>
                <a:schemeClr val="dk1"/>
              </a:solidFill>
              <a:ea typeface="Trebuchet MS"/>
              <a:cs typeface="Trebuchet MS"/>
              <a:sym typeface="Trebuchet MS"/>
            </a:endParaRPr>
          </a:p>
          <a:p>
            <a:pPr marL="514350" marR="0" lvl="0" indent="-514350" algn="l" rtl="0">
              <a:lnSpc>
                <a:spcPct val="100000"/>
              </a:lnSpc>
              <a:spcBef>
                <a:spcPts val="0"/>
              </a:spcBef>
              <a:spcAft>
                <a:spcPts val="0"/>
              </a:spcAft>
              <a:buClr>
                <a:schemeClr val="dk1"/>
              </a:buClr>
              <a:buSzPct val="100000"/>
              <a:buFont typeface="Arial"/>
              <a:buAutoNum type="arabicPeriod"/>
            </a:pPr>
            <a:r>
              <a:rPr lang="en" sz="3000" b="0" i="0" u="none" strike="noStrike" cap="none" dirty="0">
                <a:solidFill>
                  <a:schemeClr val="dk1"/>
                </a:solidFill>
                <a:ea typeface="Trebuchet MS"/>
                <a:cs typeface="Trebuchet MS"/>
                <a:sym typeface="Trebuchet MS"/>
              </a:rPr>
              <a:t>Users can test for themselves</a:t>
            </a:r>
          </a:p>
          <a:p>
            <a:pPr marL="514350" marR="0" lvl="0" indent="-514350" algn="l" rtl="0">
              <a:lnSpc>
                <a:spcPct val="100000"/>
              </a:lnSpc>
              <a:spcBef>
                <a:spcPts val="0"/>
              </a:spcBef>
              <a:spcAft>
                <a:spcPts val="0"/>
              </a:spcAft>
              <a:buClr>
                <a:schemeClr val="dk1"/>
              </a:buClr>
              <a:buSzPct val="100000"/>
              <a:buFont typeface="+mj-lt"/>
              <a:buAutoNum type="arabicPeriod"/>
            </a:pPr>
            <a:endParaRPr sz="3000" b="0" i="0" u="none" strike="noStrike" cap="none" dirty="0">
              <a:solidFill>
                <a:schemeClr val="dk1"/>
              </a:solidFill>
              <a:ea typeface="Trebuchet MS"/>
              <a:cs typeface="Trebuchet MS"/>
              <a:sym typeface="Trebuchet MS"/>
            </a:endParaRPr>
          </a:p>
          <a:p>
            <a:pPr marL="514350" marR="0" lvl="0" indent="-514350" algn="l" rtl="0">
              <a:lnSpc>
                <a:spcPct val="100000"/>
              </a:lnSpc>
              <a:spcBef>
                <a:spcPts val="0"/>
              </a:spcBef>
              <a:spcAft>
                <a:spcPts val="0"/>
              </a:spcAft>
              <a:buClr>
                <a:schemeClr val="dk1"/>
              </a:buClr>
              <a:buSzPct val="100000"/>
              <a:buFont typeface="Arial"/>
              <a:buAutoNum type="arabicPeriod"/>
            </a:pPr>
            <a:r>
              <a:rPr lang="en" sz="3000" b="0" i="0" u="none" strike="noStrike" cap="none" dirty="0">
                <a:solidFill>
                  <a:schemeClr val="dk1"/>
                </a:solidFill>
                <a:ea typeface="Trebuchet MS"/>
                <a:cs typeface="Trebuchet MS"/>
                <a:sym typeface="Trebuchet MS"/>
              </a:rPr>
              <a:t>Cryptographic “warranties”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Others say it doesn’t</a:t>
            </a:r>
          </a:p>
        </p:txBody>
      </p:sp>
      <p:sp>
        <p:nvSpPr>
          <p:cNvPr id="51" name="Shape 51"/>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 Bitcoin won't hide you from the NSA's prying </a:t>
            </a: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   eyes”</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	— Wired UK</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b="1" dirty="0">
                <a:sym typeface="Trebuchet MS"/>
              </a:rPr>
              <a:t>Currently no reputable dedicated mix</a:t>
            </a:r>
          </a:p>
        </p:txBody>
      </p:sp>
      <p:sp>
        <p:nvSpPr>
          <p:cNvPr id="433" name="Shape 433"/>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rgbClr val="FF0000"/>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rgbClr val="FF0000"/>
                </a:solidFill>
                <a:ea typeface="Trebuchet MS"/>
                <a:cs typeface="Trebuchet MS"/>
                <a:sym typeface="Trebuchet MS"/>
              </a:rPr>
              <a:t>Caution: Mixing services may themselves be operating with anonymity. As such, if the mixing output fails to be delivered or access to funds is denied there is no recourse. Use at your own discretion.</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rgbClr val="FF0000"/>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	— Bitcoin Wiki</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rgbClr val="FF0000"/>
                </a:solidFill>
                <a:ea typeface="Trebuchet MS"/>
                <a:cs typeface="Trebuchet MS"/>
                <a:sym typeface="Trebuchet MS"/>
              </a:rPr>
              <a:t/>
            </a:r>
            <a:br>
              <a:rPr lang="en" sz="2400" b="0" i="0" u="none" strike="noStrike" cap="none" dirty="0">
                <a:solidFill>
                  <a:srgbClr val="FF0000"/>
                </a:solidFill>
                <a:ea typeface="Trebuchet MS"/>
                <a:cs typeface="Trebuchet MS"/>
                <a:sym typeface="Trebuchet MS"/>
              </a:rPr>
            </a:br>
            <a:endParaRPr lang="en" sz="2400" b="0" i="0" u="none" strike="noStrike" cap="none" dirty="0">
              <a:solidFill>
                <a:srgbClr val="FF0000"/>
              </a:solidFill>
              <a:ea typeface="Trebuchet MS"/>
              <a:cs typeface="Trebuchet MS"/>
              <a:sym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subTitle" idx="1"/>
          </p:nvPr>
        </p:nvSpPr>
        <p:spPr>
          <a:xfrm>
            <a:off x="685800" y="1690477"/>
            <a:ext cx="7772400" cy="7847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Trebuchet MS"/>
              <a:buNone/>
            </a:pPr>
            <a:r>
              <a:rPr lang="en" sz="3200" dirty="0">
                <a:sym typeface="Trebuchet MS"/>
              </a:rPr>
              <a:t>Decentralized mixing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Why decentralized mixing?</a:t>
            </a:r>
          </a:p>
        </p:txBody>
      </p:sp>
      <p:sp>
        <p:nvSpPr>
          <p:cNvPr id="444" name="Shape 444"/>
          <p:cNvSpPr txBox="1">
            <a:spLocks noGrp="1"/>
          </p:cNvSpPr>
          <p:nvPr>
            <p:ph type="body" idx="1"/>
          </p:nvPr>
        </p:nvSpPr>
        <p:spPr>
          <a:prstGeom prst="rect">
            <a:avLst/>
          </a:prstGeom>
          <a:noFill/>
          <a:ln>
            <a:noFill/>
          </a:ln>
        </p:spPr>
        <p:txBody>
          <a:bodyPr lIns="91425" tIns="91425" rIns="91425" bIns="91425" anchor="t" anchorCtr="0">
            <a:noAutofit/>
          </a:bodyPr>
          <a:lstStyle/>
          <a:p>
            <a:pPr marL="514350" marR="0" lvl="0" indent="-514350" algn="l" rtl="0">
              <a:lnSpc>
                <a:spcPct val="100000"/>
              </a:lnSpc>
              <a:spcBef>
                <a:spcPts val="0"/>
              </a:spcBef>
              <a:spcAft>
                <a:spcPts val="0"/>
              </a:spcAft>
              <a:buClr>
                <a:srgbClr val="A3A3A3"/>
              </a:buClr>
              <a:buSzPct val="100000"/>
              <a:buFont typeface="Arial"/>
              <a:buChar char="•"/>
            </a:pPr>
            <a:r>
              <a:rPr lang="en" sz="3000" b="0" i="0" u="none" strike="noStrike" cap="none" dirty="0">
                <a:solidFill>
                  <a:schemeClr val="dk1"/>
                </a:solidFill>
                <a:ea typeface="Trebuchet MS"/>
                <a:cs typeface="Trebuchet MS"/>
                <a:sym typeface="Trebuchet MS"/>
              </a:rPr>
              <a:t>No bootstrapping problem</a:t>
            </a:r>
          </a:p>
          <a:p>
            <a:pPr marL="514350" marR="0" lvl="0" indent="-514350" algn="l" rtl="0">
              <a:lnSpc>
                <a:spcPct val="100000"/>
              </a:lnSpc>
              <a:spcBef>
                <a:spcPts val="0"/>
              </a:spcBef>
              <a:spcAft>
                <a:spcPts val="0"/>
              </a:spcAft>
              <a:buClr>
                <a:srgbClr val="A3A3A3"/>
              </a:buClr>
              <a:buSzPct val="100000"/>
              <a:buFont typeface="Arial"/>
              <a:buNone/>
            </a:pPr>
            <a:endParaRPr sz="3000" b="0" i="0" u="none" strike="noStrike" cap="none" dirty="0">
              <a:solidFill>
                <a:schemeClr val="dk1"/>
              </a:solidFill>
              <a:ea typeface="Trebuchet MS"/>
              <a:cs typeface="Trebuchet MS"/>
              <a:sym typeface="Trebuchet MS"/>
            </a:endParaRPr>
          </a:p>
          <a:p>
            <a:pPr marL="514350" marR="0" lvl="0" indent="-514350" algn="l" rtl="0">
              <a:lnSpc>
                <a:spcPct val="100000"/>
              </a:lnSpc>
              <a:spcBef>
                <a:spcPts val="0"/>
              </a:spcBef>
              <a:spcAft>
                <a:spcPts val="0"/>
              </a:spcAft>
              <a:buClr>
                <a:srgbClr val="A3A3A3"/>
              </a:buClr>
              <a:buSzPct val="100000"/>
              <a:buFont typeface="Arial"/>
              <a:buChar char="•"/>
            </a:pPr>
            <a:r>
              <a:rPr lang="en" sz="3000" b="0" i="0" u="none" strike="noStrike" cap="none" dirty="0">
                <a:solidFill>
                  <a:schemeClr val="dk1"/>
                </a:solidFill>
                <a:ea typeface="Trebuchet MS"/>
                <a:cs typeface="Trebuchet MS"/>
                <a:sym typeface="Trebuchet MS"/>
              </a:rPr>
              <a:t>Theft impossible</a:t>
            </a:r>
          </a:p>
          <a:p>
            <a:pPr marL="514350" marR="0" lvl="0" indent="-514350" algn="l" rtl="0">
              <a:lnSpc>
                <a:spcPct val="100000"/>
              </a:lnSpc>
              <a:spcBef>
                <a:spcPts val="0"/>
              </a:spcBef>
              <a:spcAft>
                <a:spcPts val="0"/>
              </a:spcAft>
              <a:buClr>
                <a:srgbClr val="A3A3A3"/>
              </a:buClr>
              <a:buSzPct val="100000"/>
              <a:buFont typeface="Arial"/>
              <a:buNone/>
            </a:pPr>
            <a:endParaRPr sz="3000" b="0" i="0" u="none" strike="noStrike" cap="none" dirty="0">
              <a:solidFill>
                <a:schemeClr val="dk1"/>
              </a:solidFill>
              <a:ea typeface="Trebuchet MS"/>
              <a:cs typeface="Trebuchet MS"/>
              <a:sym typeface="Trebuchet MS"/>
            </a:endParaRPr>
          </a:p>
          <a:p>
            <a:pPr marL="514350" marR="0" lvl="0" indent="-514350" algn="l" rtl="0">
              <a:lnSpc>
                <a:spcPct val="100000"/>
              </a:lnSpc>
              <a:spcBef>
                <a:spcPts val="0"/>
              </a:spcBef>
              <a:spcAft>
                <a:spcPts val="0"/>
              </a:spcAft>
              <a:buClr>
                <a:srgbClr val="A3A3A3"/>
              </a:buClr>
              <a:buSzPct val="100000"/>
              <a:buFont typeface="Arial"/>
              <a:buChar char="•"/>
            </a:pPr>
            <a:r>
              <a:rPr lang="en" sz="3000" b="0" i="0" u="none" strike="noStrike" cap="none" dirty="0">
                <a:solidFill>
                  <a:schemeClr val="dk1"/>
                </a:solidFill>
                <a:ea typeface="Trebuchet MS"/>
                <a:cs typeface="Trebuchet MS"/>
                <a:sym typeface="Trebuchet MS"/>
              </a:rPr>
              <a:t>Possibly better anonymity</a:t>
            </a:r>
          </a:p>
          <a:p>
            <a:pPr marL="514350" marR="0" lvl="0" indent="-514350" algn="l" rtl="0">
              <a:lnSpc>
                <a:spcPct val="100000"/>
              </a:lnSpc>
              <a:spcBef>
                <a:spcPts val="0"/>
              </a:spcBef>
              <a:spcAft>
                <a:spcPts val="0"/>
              </a:spcAft>
              <a:buClr>
                <a:srgbClr val="A3A3A3"/>
              </a:buClr>
              <a:buSzPct val="100000"/>
              <a:buFont typeface="Arial"/>
              <a:buNone/>
            </a:pPr>
            <a:endParaRPr sz="3000" b="0" i="0" u="none" strike="noStrike" cap="none" dirty="0">
              <a:solidFill>
                <a:schemeClr val="dk1"/>
              </a:solidFill>
              <a:ea typeface="Trebuchet MS"/>
              <a:cs typeface="Trebuchet MS"/>
              <a:sym typeface="Trebuchet MS"/>
            </a:endParaRPr>
          </a:p>
          <a:p>
            <a:pPr marL="514350" marR="0" lvl="0" indent="-514350" algn="l" rtl="0">
              <a:lnSpc>
                <a:spcPct val="100000"/>
              </a:lnSpc>
              <a:spcBef>
                <a:spcPts val="0"/>
              </a:spcBef>
              <a:spcAft>
                <a:spcPts val="0"/>
              </a:spcAft>
              <a:buClr>
                <a:srgbClr val="A3A3A3"/>
              </a:buClr>
              <a:buSzPct val="100000"/>
              <a:buFont typeface="Arial"/>
              <a:buChar char="•"/>
            </a:pPr>
            <a:r>
              <a:rPr lang="en" sz="3000" b="0" i="0" u="none" strike="noStrike" cap="none" dirty="0">
                <a:solidFill>
                  <a:schemeClr val="dk1"/>
                </a:solidFill>
                <a:ea typeface="Trebuchet MS"/>
                <a:cs typeface="Trebuchet MS"/>
                <a:sym typeface="Trebuchet MS"/>
              </a:rPr>
              <a:t>More philosophically aligned with Bitcoin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Coinjoin</a:t>
            </a:r>
          </a:p>
        </p:txBody>
      </p:sp>
      <p:sp>
        <p:nvSpPr>
          <p:cNvPr id="450" name="Shape 450"/>
          <p:cNvSpPr txBox="1">
            <a:spLocks noGrp="1"/>
          </p:cNvSpPr>
          <p:nvPr>
            <p:ph type="body" idx="1"/>
          </p:nvPr>
        </p:nvSpPr>
        <p:spPr>
          <a:xfrm>
            <a:off x="5410200" y="1200150"/>
            <a:ext cx="3276600"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Each signature is entirely separate</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This is 1 mixing round </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Mixing principles from before apply on top of basic protocol</a:t>
            </a:r>
          </a:p>
        </p:txBody>
      </p:sp>
      <p:sp>
        <p:nvSpPr>
          <p:cNvPr id="451" name="Shape 451"/>
          <p:cNvSpPr/>
          <p:nvPr/>
        </p:nvSpPr>
        <p:spPr>
          <a:xfrm>
            <a:off x="1328078" y="1733550"/>
            <a:ext cx="76199" cy="76199"/>
          </a:xfrm>
          <a:prstGeom prst="ellipse">
            <a:avLst/>
          </a:prstGeom>
          <a:solidFill>
            <a:schemeClr val="accent1"/>
          </a:solidFill>
          <a:ln w="25400" cap="flat" cmpd="sng">
            <a:solidFill>
              <a:srgbClr val="2A5E8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452" name="Shape 452" descr="User 1 by cyberscooty - "/>
          <p:cNvPicPr preferRelativeResize="0"/>
          <p:nvPr/>
        </p:nvPicPr>
        <p:blipFill rotWithShape="1">
          <a:blip r:embed="rId3">
            <a:alphaModFix/>
          </a:blip>
          <a:srcRect/>
          <a:stretch/>
        </p:blipFill>
        <p:spPr>
          <a:xfrm>
            <a:off x="533400" y="1416116"/>
            <a:ext cx="572410" cy="711068"/>
          </a:xfrm>
          <a:prstGeom prst="rect">
            <a:avLst/>
          </a:prstGeom>
          <a:noFill/>
          <a:ln>
            <a:noFill/>
          </a:ln>
        </p:spPr>
      </p:pic>
      <p:pic>
        <p:nvPicPr>
          <p:cNvPr id="453" name="Shape 453" descr="User 2 by cyberscooty - "/>
          <p:cNvPicPr preferRelativeResize="0"/>
          <p:nvPr/>
        </p:nvPicPr>
        <p:blipFill rotWithShape="1">
          <a:blip r:embed="rId4">
            <a:alphaModFix/>
          </a:blip>
          <a:srcRect/>
          <a:stretch/>
        </p:blipFill>
        <p:spPr>
          <a:xfrm>
            <a:off x="533541" y="3283016"/>
            <a:ext cx="572410" cy="711068"/>
          </a:xfrm>
          <a:prstGeom prst="rect">
            <a:avLst/>
          </a:prstGeom>
          <a:noFill/>
          <a:ln>
            <a:noFill/>
          </a:ln>
        </p:spPr>
      </p:pic>
      <p:pic>
        <p:nvPicPr>
          <p:cNvPr id="454" name="Shape 454" descr="User 3 by cyberscooty - User #3 - special remix for a demand"/>
          <p:cNvPicPr preferRelativeResize="0"/>
          <p:nvPr/>
        </p:nvPicPr>
        <p:blipFill rotWithShape="1">
          <a:blip r:embed="rId5">
            <a:alphaModFix/>
          </a:blip>
          <a:srcRect/>
          <a:stretch/>
        </p:blipFill>
        <p:spPr>
          <a:xfrm>
            <a:off x="533400" y="2374550"/>
            <a:ext cx="562140" cy="698311"/>
          </a:xfrm>
          <a:prstGeom prst="rect">
            <a:avLst/>
          </a:prstGeom>
          <a:noFill/>
          <a:ln>
            <a:noFill/>
          </a:ln>
        </p:spPr>
      </p:pic>
      <p:cxnSp>
        <p:nvCxnSpPr>
          <p:cNvPr id="455" name="Shape 455"/>
          <p:cNvCxnSpPr>
            <a:stCxn id="451" idx="6"/>
          </p:cNvCxnSpPr>
          <p:nvPr/>
        </p:nvCxnSpPr>
        <p:spPr>
          <a:xfrm>
            <a:off x="1404278" y="1771650"/>
            <a:ext cx="772499" cy="0"/>
          </a:xfrm>
          <a:prstGeom prst="straightConnector1">
            <a:avLst/>
          </a:prstGeom>
          <a:noFill/>
          <a:ln w="19050" cap="flat" cmpd="sng">
            <a:solidFill>
              <a:srgbClr val="A3A3A3"/>
            </a:solidFill>
            <a:prstDash val="solid"/>
            <a:round/>
            <a:headEnd type="none" w="med" len="med"/>
            <a:tailEnd type="none" w="med" len="med"/>
          </a:ln>
        </p:spPr>
      </p:cxnSp>
      <p:sp>
        <p:nvSpPr>
          <p:cNvPr id="456" name="Shape 456"/>
          <p:cNvSpPr/>
          <p:nvPr/>
        </p:nvSpPr>
        <p:spPr>
          <a:xfrm>
            <a:off x="1328963" y="2685607"/>
            <a:ext cx="76199" cy="76199"/>
          </a:xfrm>
          <a:prstGeom prst="ellipse">
            <a:avLst/>
          </a:prstGeom>
          <a:solidFill>
            <a:srgbClr val="FF0000"/>
          </a:solidFill>
          <a:ln w="25400" cap="flat" cmpd="sng">
            <a:solidFill>
              <a:srgbClr val="99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457" name="Shape 457"/>
          <p:cNvCxnSpPr>
            <a:stCxn id="456" idx="6"/>
          </p:cNvCxnSpPr>
          <p:nvPr/>
        </p:nvCxnSpPr>
        <p:spPr>
          <a:xfrm>
            <a:off x="1405163" y="2723707"/>
            <a:ext cx="772499" cy="0"/>
          </a:xfrm>
          <a:prstGeom prst="straightConnector1">
            <a:avLst/>
          </a:prstGeom>
          <a:noFill/>
          <a:ln w="19050" cap="flat" cmpd="sng">
            <a:solidFill>
              <a:srgbClr val="A3A3A3"/>
            </a:solidFill>
            <a:prstDash val="solid"/>
            <a:round/>
            <a:headEnd type="none" w="med" len="med"/>
            <a:tailEnd type="none" w="med" len="med"/>
          </a:ln>
        </p:spPr>
      </p:cxnSp>
      <p:sp>
        <p:nvSpPr>
          <p:cNvPr id="458" name="Shape 458"/>
          <p:cNvSpPr/>
          <p:nvPr/>
        </p:nvSpPr>
        <p:spPr>
          <a:xfrm>
            <a:off x="1328963" y="3600450"/>
            <a:ext cx="76199" cy="76199"/>
          </a:xfrm>
          <a:prstGeom prst="ellipse">
            <a:avLst/>
          </a:prstGeom>
          <a:solidFill>
            <a:srgbClr val="00B050"/>
          </a:solidFill>
          <a:ln w="25400" cap="flat" cmpd="sng">
            <a:solidFill>
              <a:srgbClr val="00743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459" name="Shape 459"/>
          <p:cNvCxnSpPr>
            <a:stCxn id="458" idx="6"/>
          </p:cNvCxnSpPr>
          <p:nvPr/>
        </p:nvCxnSpPr>
        <p:spPr>
          <a:xfrm>
            <a:off x="1405163" y="3638550"/>
            <a:ext cx="771599" cy="0"/>
          </a:xfrm>
          <a:prstGeom prst="straightConnector1">
            <a:avLst/>
          </a:prstGeom>
          <a:noFill/>
          <a:ln w="19050" cap="flat" cmpd="sng">
            <a:solidFill>
              <a:srgbClr val="A3A3A3"/>
            </a:solidFill>
            <a:prstDash val="solid"/>
            <a:round/>
            <a:headEnd type="none" w="med" len="med"/>
            <a:tailEnd type="none" w="med" len="med"/>
          </a:ln>
        </p:spPr>
      </p:cxnSp>
      <p:sp>
        <p:nvSpPr>
          <p:cNvPr id="460" name="Shape 460"/>
          <p:cNvSpPr/>
          <p:nvPr/>
        </p:nvSpPr>
        <p:spPr>
          <a:xfrm>
            <a:off x="1905000" y="1276350"/>
            <a:ext cx="1828800" cy="2895600"/>
          </a:xfrm>
          <a:prstGeom prst="rect">
            <a:avLst/>
          </a:prstGeom>
          <a:noFill/>
          <a:ln w="25400" cap="flat" cmpd="sng">
            <a:solidFill>
              <a:srgbClr val="A3A3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461" name="Shape 461"/>
          <p:cNvSpPr/>
          <p:nvPr/>
        </p:nvSpPr>
        <p:spPr>
          <a:xfrm>
            <a:off x="4211382" y="2687382"/>
            <a:ext cx="76199" cy="76199"/>
          </a:xfrm>
          <a:prstGeom prst="ellipse">
            <a:avLst/>
          </a:prstGeom>
          <a:solidFill>
            <a:schemeClr val="accent1"/>
          </a:solidFill>
          <a:ln w="25400" cap="flat" cmpd="sng">
            <a:solidFill>
              <a:srgbClr val="2A5E88"/>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462" name="Shape 462" descr="User 1 by cyberscooty - "/>
          <p:cNvPicPr preferRelativeResize="0"/>
          <p:nvPr/>
        </p:nvPicPr>
        <p:blipFill rotWithShape="1">
          <a:blip r:embed="rId3">
            <a:alphaModFix/>
          </a:blip>
          <a:srcRect/>
          <a:stretch/>
        </p:blipFill>
        <p:spPr>
          <a:xfrm>
            <a:off x="4452385" y="2369948"/>
            <a:ext cx="572410" cy="711068"/>
          </a:xfrm>
          <a:prstGeom prst="rect">
            <a:avLst/>
          </a:prstGeom>
          <a:noFill/>
          <a:ln>
            <a:noFill/>
          </a:ln>
        </p:spPr>
      </p:pic>
      <p:pic>
        <p:nvPicPr>
          <p:cNvPr id="463" name="Shape 463" descr="User 2 by cyberscooty - "/>
          <p:cNvPicPr preferRelativeResize="0"/>
          <p:nvPr/>
        </p:nvPicPr>
        <p:blipFill rotWithShape="1">
          <a:blip r:embed="rId4">
            <a:alphaModFix/>
          </a:blip>
          <a:srcRect/>
          <a:stretch/>
        </p:blipFill>
        <p:spPr>
          <a:xfrm>
            <a:off x="4452526" y="1416348"/>
            <a:ext cx="572410" cy="711068"/>
          </a:xfrm>
          <a:prstGeom prst="rect">
            <a:avLst/>
          </a:prstGeom>
          <a:noFill/>
          <a:ln>
            <a:noFill/>
          </a:ln>
        </p:spPr>
      </p:pic>
      <p:pic>
        <p:nvPicPr>
          <p:cNvPr id="464" name="Shape 464" descr="User 3 by cyberscooty - User #3 - special remix for a demand"/>
          <p:cNvPicPr preferRelativeResize="0"/>
          <p:nvPr/>
        </p:nvPicPr>
        <p:blipFill rotWithShape="1">
          <a:blip r:embed="rId5">
            <a:alphaModFix/>
          </a:blip>
          <a:srcRect/>
          <a:stretch/>
        </p:blipFill>
        <p:spPr>
          <a:xfrm>
            <a:off x="4452385" y="3285851"/>
            <a:ext cx="562140" cy="698311"/>
          </a:xfrm>
          <a:prstGeom prst="rect">
            <a:avLst/>
          </a:prstGeom>
          <a:noFill/>
          <a:ln>
            <a:noFill/>
          </a:ln>
        </p:spPr>
      </p:pic>
      <p:sp>
        <p:nvSpPr>
          <p:cNvPr id="465" name="Shape 465"/>
          <p:cNvSpPr/>
          <p:nvPr/>
        </p:nvSpPr>
        <p:spPr>
          <a:xfrm>
            <a:off x="4212269" y="3596907"/>
            <a:ext cx="76199" cy="76199"/>
          </a:xfrm>
          <a:prstGeom prst="ellipse">
            <a:avLst/>
          </a:prstGeom>
          <a:solidFill>
            <a:srgbClr val="FF0000"/>
          </a:solidFill>
          <a:ln w="25400" cap="flat" cmpd="sng">
            <a:solidFill>
              <a:srgbClr val="99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466" name="Shape 466"/>
          <p:cNvSpPr/>
          <p:nvPr/>
        </p:nvSpPr>
        <p:spPr>
          <a:xfrm>
            <a:off x="4212269" y="1733550"/>
            <a:ext cx="76199" cy="76199"/>
          </a:xfrm>
          <a:prstGeom prst="ellipse">
            <a:avLst/>
          </a:prstGeom>
          <a:solidFill>
            <a:srgbClr val="00B050"/>
          </a:solidFill>
          <a:ln w="25400" cap="flat" cmpd="sng">
            <a:solidFill>
              <a:srgbClr val="007434"/>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467" name="Shape 467"/>
          <p:cNvCxnSpPr/>
          <p:nvPr/>
        </p:nvCxnSpPr>
        <p:spPr>
          <a:xfrm>
            <a:off x="3429885" y="2728582"/>
            <a:ext cx="771746" cy="0"/>
          </a:xfrm>
          <a:prstGeom prst="straightConnector1">
            <a:avLst/>
          </a:prstGeom>
          <a:noFill/>
          <a:ln w="19050" cap="flat" cmpd="sng">
            <a:solidFill>
              <a:srgbClr val="A3A3A3"/>
            </a:solidFill>
            <a:prstDash val="solid"/>
            <a:round/>
            <a:headEnd type="none" w="med" len="med"/>
            <a:tailEnd type="none" w="med" len="med"/>
          </a:ln>
        </p:spPr>
      </p:cxnSp>
      <p:cxnSp>
        <p:nvCxnSpPr>
          <p:cNvPr id="468" name="Shape 468"/>
          <p:cNvCxnSpPr/>
          <p:nvPr/>
        </p:nvCxnSpPr>
        <p:spPr>
          <a:xfrm>
            <a:off x="3429000" y="3635005"/>
            <a:ext cx="773519" cy="3100"/>
          </a:xfrm>
          <a:prstGeom prst="straightConnector1">
            <a:avLst/>
          </a:prstGeom>
          <a:noFill/>
          <a:ln w="19050" cap="flat" cmpd="sng">
            <a:solidFill>
              <a:srgbClr val="A3A3A3"/>
            </a:solidFill>
            <a:prstDash val="solid"/>
            <a:round/>
            <a:headEnd type="none" w="med" len="med"/>
            <a:tailEnd type="none" w="med" len="med"/>
          </a:ln>
        </p:spPr>
      </p:cxnSp>
      <p:cxnSp>
        <p:nvCxnSpPr>
          <p:cNvPr id="469" name="Shape 469"/>
          <p:cNvCxnSpPr/>
          <p:nvPr/>
        </p:nvCxnSpPr>
        <p:spPr>
          <a:xfrm>
            <a:off x="3429000" y="1776750"/>
            <a:ext cx="773519" cy="0"/>
          </a:xfrm>
          <a:prstGeom prst="straightConnector1">
            <a:avLst/>
          </a:prstGeom>
          <a:noFill/>
          <a:ln w="19050" cap="flat" cmpd="sng">
            <a:solidFill>
              <a:srgbClr val="A3A3A3"/>
            </a:solidFill>
            <a:prstDash val="solid"/>
            <a:round/>
            <a:headEnd type="none" w="med" len="med"/>
            <a:tailEnd type="none" w="med" len="med"/>
          </a:ln>
        </p:spPr>
      </p:cxnSp>
      <p:sp>
        <p:nvSpPr>
          <p:cNvPr id="470" name="Shape 470"/>
          <p:cNvSpPr txBox="1"/>
          <p:nvPr/>
        </p:nvSpPr>
        <p:spPr>
          <a:xfrm>
            <a:off x="2133600" y="2419350"/>
            <a:ext cx="135005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1800" b="0" i="0" u="none" strike="noStrike" cap="none">
                <a:solidFill>
                  <a:srgbClr val="000000"/>
                </a:solidFill>
                <a:latin typeface="Trebuchet MS"/>
                <a:ea typeface="Trebuchet MS"/>
                <a:cs typeface="Trebuchet MS"/>
                <a:sym typeface="Trebuchet MS"/>
              </a:rPr>
              <a:t>Single</a:t>
            </a:r>
          </a:p>
          <a:p>
            <a:pPr marL="0" marR="0" lvl="0" indent="0" algn="ctr" rtl="0">
              <a:lnSpc>
                <a:spcPct val="100000"/>
              </a:lnSpc>
              <a:spcBef>
                <a:spcPts val="0"/>
              </a:spcBef>
              <a:spcAft>
                <a:spcPts val="0"/>
              </a:spcAft>
              <a:buClr>
                <a:srgbClr val="000000"/>
              </a:buClr>
              <a:buSzPct val="25000"/>
              <a:buFont typeface="Trebuchet MS"/>
              <a:buNone/>
            </a:pPr>
            <a:r>
              <a:rPr lang="en" sz="1800" b="0" i="0" u="none" strike="noStrike" cap="none">
                <a:solidFill>
                  <a:srgbClr val="000000"/>
                </a:solidFill>
                <a:latin typeface="Trebuchet MS"/>
                <a:ea typeface="Trebuchet MS"/>
                <a:cs typeface="Trebuchet MS"/>
                <a:sym typeface="Trebuchet MS"/>
              </a:rPr>
              <a:t>transaction</a:t>
            </a:r>
          </a:p>
        </p:txBody>
      </p:sp>
      <p:sp>
        <p:nvSpPr>
          <p:cNvPr id="471" name="Shape 471"/>
          <p:cNvSpPr/>
          <p:nvPr/>
        </p:nvSpPr>
        <p:spPr>
          <a:xfrm>
            <a:off x="457200" y="4400550"/>
            <a:ext cx="7143301"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2400" b="0" i="0" u="none" strike="noStrike" cap="none">
                <a:solidFill>
                  <a:srgbClr val="000000"/>
                </a:solidFill>
                <a:latin typeface="Trebuchet MS"/>
                <a:ea typeface="Trebuchet MS"/>
                <a:cs typeface="Trebuchet MS"/>
                <a:sym typeface="Trebuchet MS"/>
              </a:rPr>
              <a:t>Proposed by Greg Maxwell, Bitcoin core developer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500"/>
                                        <p:tgtEl>
                                          <p:spTgt spid="461"/>
                                        </p:tgtEl>
                                      </p:cBhvr>
                                    </p:animEffect>
                                  </p:childTnLst>
                                </p:cTn>
                              </p:par>
                              <p:par>
                                <p:cTn id="8" presetID="10" presetClass="entr" presetSubtype="0" fill="hold" nodeType="withEffect">
                                  <p:stCondLst>
                                    <p:cond delay="0"/>
                                  </p:stCondLst>
                                  <p:childTnLst>
                                    <p:set>
                                      <p:cBhvr>
                                        <p:cTn id="9" dur="1" fill="hold">
                                          <p:stCondLst>
                                            <p:cond delay="0"/>
                                          </p:stCondLst>
                                        </p:cTn>
                                        <p:tgtEl>
                                          <p:spTgt spid="462"/>
                                        </p:tgtEl>
                                        <p:attrNameLst>
                                          <p:attrName>style.visibility</p:attrName>
                                        </p:attrNameLst>
                                      </p:cBhvr>
                                      <p:to>
                                        <p:strVal val="visible"/>
                                      </p:to>
                                    </p:set>
                                    <p:animEffect transition="in" filter="fade">
                                      <p:cBhvr>
                                        <p:cTn id="10" dur="500"/>
                                        <p:tgtEl>
                                          <p:spTgt spid="462"/>
                                        </p:tgtEl>
                                      </p:cBhvr>
                                    </p:animEffect>
                                  </p:childTnLst>
                                </p:cTn>
                              </p:par>
                              <p:par>
                                <p:cTn id="11" presetID="10" presetClass="entr" presetSubtype="0" fill="hold" nodeType="withEffect">
                                  <p:stCondLst>
                                    <p:cond delay="0"/>
                                  </p:stCondLst>
                                  <p:childTnLst>
                                    <p:set>
                                      <p:cBhvr>
                                        <p:cTn id="12" dur="1" fill="hold">
                                          <p:stCondLst>
                                            <p:cond delay="0"/>
                                          </p:stCondLst>
                                        </p:cTn>
                                        <p:tgtEl>
                                          <p:spTgt spid="463"/>
                                        </p:tgtEl>
                                        <p:attrNameLst>
                                          <p:attrName>style.visibility</p:attrName>
                                        </p:attrNameLst>
                                      </p:cBhvr>
                                      <p:to>
                                        <p:strVal val="visible"/>
                                      </p:to>
                                    </p:set>
                                    <p:animEffect transition="in" filter="fade">
                                      <p:cBhvr>
                                        <p:cTn id="13" dur="500"/>
                                        <p:tgtEl>
                                          <p:spTgt spid="463"/>
                                        </p:tgtEl>
                                      </p:cBhvr>
                                    </p:animEffect>
                                  </p:childTnLst>
                                </p:cTn>
                              </p:par>
                              <p:par>
                                <p:cTn id="14" presetID="10" presetClass="entr" presetSubtype="0" fill="hold" nodeType="withEffect">
                                  <p:stCondLst>
                                    <p:cond delay="0"/>
                                  </p:stCondLst>
                                  <p:childTnLst>
                                    <p:set>
                                      <p:cBhvr>
                                        <p:cTn id="15" dur="1" fill="hold">
                                          <p:stCondLst>
                                            <p:cond delay="0"/>
                                          </p:stCondLst>
                                        </p:cTn>
                                        <p:tgtEl>
                                          <p:spTgt spid="464"/>
                                        </p:tgtEl>
                                        <p:attrNameLst>
                                          <p:attrName>style.visibility</p:attrName>
                                        </p:attrNameLst>
                                      </p:cBhvr>
                                      <p:to>
                                        <p:strVal val="visible"/>
                                      </p:to>
                                    </p:set>
                                    <p:animEffect transition="in" filter="fade">
                                      <p:cBhvr>
                                        <p:cTn id="16" dur="500"/>
                                        <p:tgtEl>
                                          <p:spTgt spid="464"/>
                                        </p:tgtEl>
                                      </p:cBhvr>
                                    </p:animEffect>
                                  </p:childTnLst>
                                </p:cTn>
                              </p:par>
                              <p:par>
                                <p:cTn id="17" presetID="10" presetClass="entr" presetSubtype="0" fill="hold" nodeType="withEffect">
                                  <p:stCondLst>
                                    <p:cond delay="0"/>
                                  </p:stCondLst>
                                  <p:childTnLst>
                                    <p:set>
                                      <p:cBhvr>
                                        <p:cTn id="18" dur="1" fill="hold">
                                          <p:stCondLst>
                                            <p:cond delay="0"/>
                                          </p:stCondLst>
                                        </p:cTn>
                                        <p:tgtEl>
                                          <p:spTgt spid="465"/>
                                        </p:tgtEl>
                                        <p:attrNameLst>
                                          <p:attrName>style.visibility</p:attrName>
                                        </p:attrNameLst>
                                      </p:cBhvr>
                                      <p:to>
                                        <p:strVal val="visible"/>
                                      </p:to>
                                    </p:set>
                                    <p:animEffect transition="in" filter="fade">
                                      <p:cBhvr>
                                        <p:cTn id="19" dur="500"/>
                                        <p:tgtEl>
                                          <p:spTgt spid="465"/>
                                        </p:tgtEl>
                                      </p:cBhvr>
                                    </p:animEffect>
                                  </p:childTnLst>
                                </p:cTn>
                              </p:par>
                              <p:par>
                                <p:cTn id="20" presetID="10" presetClass="entr" presetSubtype="0" fill="hold" nodeType="withEffect">
                                  <p:stCondLst>
                                    <p:cond delay="0"/>
                                  </p:stCondLst>
                                  <p:childTnLst>
                                    <p:set>
                                      <p:cBhvr>
                                        <p:cTn id="21" dur="1" fill="hold">
                                          <p:stCondLst>
                                            <p:cond delay="0"/>
                                          </p:stCondLst>
                                        </p:cTn>
                                        <p:tgtEl>
                                          <p:spTgt spid="466"/>
                                        </p:tgtEl>
                                        <p:attrNameLst>
                                          <p:attrName>style.visibility</p:attrName>
                                        </p:attrNameLst>
                                      </p:cBhvr>
                                      <p:to>
                                        <p:strVal val="visible"/>
                                      </p:to>
                                    </p:set>
                                    <p:animEffect transition="in" filter="fade">
                                      <p:cBhvr>
                                        <p:cTn id="22" dur="500"/>
                                        <p:tgtEl>
                                          <p:spTgt spid="466"/>
                                        </p:tgtEl>
                                      </p:cBhvr>
                                    </p:animEffect>
                                  </p:childTnLst>
                                </p:cTn>
                              </p:par>
                              <p:par>
                                <p:cTn id="23" presetID="10" presetClass="entr" presetSubtype="0" fill="hold" nodeType="withEffect">
                                  <p:stCondLst>
                                    <p:cond delay="0"/>
                                  </p:stCondLst>
                                  <p:childTnLst>
                                    <p:set>
                                      <p:cBhvr>
                                        <p:cTn id="24" dur="1" fill="hold">
                                          <p:stCondLst>
                                            <p:cond delay="0"/>
                                          </p:stCondLst>
                                        </p:cTn>
                                        <p:tgtEl>
                                          <p:spTgt spid="467"/>
                                        </p:tgtEl>
                                        <p:attrNameLst>
                                          <p:attrName>style.visibility</p:attrName>
                                        </p:attrNameLst>
                                      </p:cBhvr>
                                      <p:to>
                                        <p:strVal val="visible"/>
                                      </p:to>
                                    </p:set>
                                    <p:animEffect transition="in" filter="fade">
                                      <p:cBhvr>
                                        <p:cTn id="25" dur="500"/>
                                        <p:tgtEl>
                                          <p:spTgt spid="467"/>
                                        </p:tgtEl>
                                      </p:cBhvr>
                                    </p:animEffect>
                                  </p:childTnLst>
                                </p:cTn>
                              </p:par>
                              <p:par>
                                <p:cTn id="26" presetID="10" presetClass="entr" presetSubtype="0" fill="hold" nodeType="withEffect">
                                  <p:stCondLst>
                                    <p:cond delay="0"/>
                                  </p:stCondLst>
                                  <p:childTnLst>
                                    <p:set>
                                      <p:cBhvr>
                                        <p:cTn id="27" dur="1" fill="hold">
                                          <p:stCondLst>
                                            <p:cond delay="0"/>
                                          </p:stCondLst>
                                        </p:cTn>
                                        <p:tgtEl>
                                          <p:spTgt spid="468"/>
                                        </p:tgtEl>
                                        <p:attrNameLst>
                                          <p:attrName>style.visibility</p:attrName>
                                        </p:attrNameLst>
                                      </p:cBhvr>
                                      <p:to>
                                        <p:strVal val="visible"/>
                                      </p:to>
                                    </p:set>
                                    <p:animEffect transition="in" filter="fade">
                                      <p:cBhvr>
                                        <p:cTn id="28" dur="500"/>
                                        <p:tgtEl>
                                          <p:spTgt spid="468"/>
                                        </p:tgtEl>
                                      </p:cBhvr>
                                    </p:animEffect>
                                  </p:childTnLst>
                                </p:cTn>
                              </p:par>
                              <p:par>
                                <p:cTn id="29" presetID="10" presetClass="entr" presetSubtype="0" fill="hold" nodeType="withEffect">
                                  <p:stCondLst>
                                    <p:cond delay="0"/>
                                  </p:stCondLst>
                                  <p:childTnLst>
                                    <p:set>
                                      <p:cBhvr>
                                        <p:cTn id="30" dur="1" fill="hold">
                                          <p:stCondLst>
                                            <p:cond delay="0"/>
                                          </p:stCondLst>
                                        </p:cTn>
                                        <p:tgtEl>
                                          <p:spTgt spid="469"/>
                                        </p:tgtEl>
                                        <p:attrNameLst>
                                          <p:attrName>style.visibility</p:attrName>
                                        </p:attrNameLst>
                                      </p:cBhvr>
                                      <p:to>
                                        <p:strVal val="visible"/>
                                      </p:to>
                                    </p:set>
                                    <p:animEffect transition="in" filter="fade">
                                      <p:cBhvr>
                                        <p:cTn id="31" dur="500"/>
                                        <p:tgtEl>
                                          <p:spTgt spid="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Coinjoin algorithm</a:t>
            </a:r>
          </a:p>
        </p:txBody>
      </p:sp>
      <p:sp>
        <p:nvSpPr>
          <p:cNvPr id="477" name="Shape 477"/>
          <p:cNvSpPr txBox="1">
            <a:spLocks noGrp="1"/>
          </p:cNvSpPr>
          <p:nvPr>
            <p:ph type="body" idx="1"/>
          </p:nvPr>
        </p:nvSpPr>
        <p:spPr>
          <a:xfrm>
            <a:off x="457200" y="1200150"/>
            <a:ext cx="5333999" cy="3725679"/>
          </a:xfrm>
          <a:prstGeom prst="rect">
            <a:avLst/>
          </a:prstGeom>
          <a:noFill/>
          <a:ln>
            <a:noFill/>
          </a:ln>
        </p:spPr>
        <p:txBody>
          <a:bodyPr lIns="91425" tIns="91425" rIns="91425" bIns="91425" anchor="t" anchorCtr="0">
            <a:noAutofit/>
          </a:bodyPr>
          <a:lstStyle/>
          <a:p>
            <a:pPr marL="514350" marR="0" lvl="0" indent="-51435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ea typeface="Trebuchet MS"/>
                <a:cs typeface="Trebuchet MS"/>
                <a:sym typeface="Trebuchet MS"/>
              </a:rPr>
              <a:t>Find peers who want to mix</a:t>
            </a:r>
          </a:p>
          <a:p>
            <a:pPr marL="514350" marR="0" lvl="0" indent="-51435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ea typeface="Trebuchet MS"/>
                <a:cs typeface="Trebuchet MS"/>
                <a:sym typeface="Trebuchet MS"/>
              </a:rPr>
              <a:t>Exchange input/output addresses</a:t>
            </a:r>
          </a:p>
          <a:p>
            <a:pPr marL="514350" marR="0" lvl="0" indent="-51435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ea typeface="Trebuchet MS"/>
                <a:cs typeface="Trebuchet MS"/>
                <a:sym typeface="Trebuchet MS"/>
              </a:rPr>
              <a:t>Construct transaction</a:t>
            </a:r>
          </a:p>
          <a:p>
            <a:pPr marL="514350" marR="0" lvl="0" indent="-51435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ea typeface="Trebuchet MS"/>
                <a:cs typeface="Trebuchet MS"/>
                <a:sym typeface="Trebuchet MS"/>
              </a:rPr>
              <a:t>Send it around, collect signatures</a:t>
            </a:r>
            <a:br>
              <a:rPr lang="en" sz="2400" b="0" i="0" u="none" strike="noStrike" cap="none" dirty="0">
                <a:solidFill>
                  <a:schemeClr val="dk1"/>
                </a:solidFill>
                <a:ea typeface="Trebuchet MS"/>
                <a:cs typeface="Trebuchet MS"/>
                <a:sym typeface="Trebuchet MS"/>
              </a:rPr>
            </a:br>
            <a:r>
              <a:rPr lang="en" sz="2400" b="0" i="0" u="none" strike="noStrike" cap="none" dirty="0">
                <a:solidFill>
                  <a:schemeClr val="dk1"/>
                </a:solidFill>
                <a:ea typeface="Trebuchet MS"/>
                <a:cs typeface="Trebuchet MS"/>
                <a:sym typeface="Trebuchet MS"/>
              </a:rPr>
              <a:t>(Before signing, each peer checks if her output is present)</a:t>
            </a:r>
          </a:p>
          <a:p>
            <a:pPr marL="514350" marR="0" lvl="0" indent="-51435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ea typeface="Trebuchet MS"/>
                <a:cs typeface="Trebuchet MS"/>
                <a:sym typeface="Trebuchet MS"/>
              </a:rPr>
              <a:t>Broadcast the transaction</a:t>
            </a:r>
          </a:p>
        </p:txBody>
      </p:sp>
      <p:pic>
        <p:nvPicPr>
          <p:cNvPr id="478" name="Shape 478"/>
          <p:cNvPicPr preferRelativeResize="0"/>
          <p:nvPr/>
        </p:nvPicPr>
        <p:blipFill rotWithShape="1">
          <a:blip r:embed="rId3">
            <a:alphaModFix/>
          </a:blip>
          <a:srcRect/>
          <a:stretch/>
        </p:blipFill>
        <p:spPr>
          <a:xfrm>
            <a:off x="5791200" y="1211891"/>
            <a:ext cx="2889433" cy="19145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Coinjoin: remaining problems</a:t>
            </a:r>
          </a:p>
        </p:txBody>
      </p:sp>
      <p:sp>
        <p:nvSpPr>
          <p:cNvPr id="484" name="Shape 484"/>
          <p:cNvSpPr txBox="1">
            <a:spLocks noGrp="1"/>
          </p:cNvSpPr>
          <p:nvPr>
            <p:ph type="body" idx="1"/>
          </p:nvPr>
        </p:nvSpPr>
        <p:spPr>
          <a:xfrm>
            <a:off x="457200" y="1200150"/>
            <a:ext cx="5181600" cy="3725679"/>
          </a:xfrm>
          <a:prstGeom prst="rect">
            <a:avLst/>
          </a:prstGeom>
          <a:noFill/>
          <a:ln>
            <a:noFill/>
          </a:ln>
        </p:spPr>
        <p:txBody>
          <a:bodyPr lIns="91425" tIns="91425" rIns="91425" bIns="91425" anchor="t" anchorCtr="0">
            <a:noAutofit/>
          </a:bodyPr>
          <a:lstStyle/>
          <a:p>
            <a:pPr marL="514350" marR="0" lvl="0" indent="-514350" algn="l" rtl="0">
              <a:lnSpc>
                <a:spcPct val="100000"/>
              </a:lnSpc>
              <a:spcBef>
                <a:spcPts val="0"/>
              </a:spcBef>
              <a:spcAft>
                <a:spcPts val="0"/>
              </a:spcAft>
              <a:buClr>
                <a:srgbClr val="A3A3A3"/>
              </a:buClr>
              <a:buSzPct val="100000"/>
              <a:buFont typeface="Arial"/>
              <a:buChar char="•"/>
            </a:pPr>
            <a:r>
              <a:rPr lang="en" sz="2800" b="0" i="0" u="none" strike="noStrike" cap="none" dirty="0">
                <a:solidFill>
                  <a:schemeClr val="dk1"/>
                </a:solidFill>
                <a:ea typeface="Trebuchet MS"/>
                <a:cs typeface="Trebuchet MS"/>
                <a:sym typeface="Trebuchet MS"/>
              </a:rPr>
              <a:t>How to find peers</a:t>
            </a:r>
          </a:p>
          <a:p>
            <a:pPr marL="514350" marR="0" lvl="0" indent="-514350" algn="l" rtl="0">
              <a:lnSpc>
                <a:spcPct val="100000"/>
              </a:lnSpc>
              <a:spcBef>
                <a:spcPts val="0"/>
              </a:spcBef>
              <a:spcAft>
                <a:spcPts val="0"/>
              </a:spcAft>
              <a:buClr>
                <a:srgbClr val="A3A3A3"/>
              </a:buClr>
              <a:buSzPct val="100000"/>
              <a:buFont typeface="Arial"/>
              <a:buChar char="•"/>
            </a:pPr>
            <a:r>
              <a:rPr lang="en" sz="2800" b="0" i="0" u="none" strike="noStrike" cap="none" dirty="0">
                <a:solidFill>
                  <a:schemeClr val="dk1"/>
                </a:solidFill>
                <a:ea typeface="Trebuchet MS"/>
                <a:cs typeface="Trebuchet MS"/>
                <a:sym typeface="Trebuchet MS"/>
              </a:rPr>
              <a:t>Peers know your input-output mapping</a:t>
            </a:r>
            <a:br>
              <a:rPr lang="en" sz="2800" b="0" i="0" u="none" strike="noStrike" cap="none" dirty="0">
                <a:solidFill>
                  <a:schemeClr val="dk1"/>
                </a:solidFill>
                <a:ea typeface="Trebuchet MS"/>
                <a:cs typeface="Trebuchet MS"/>
                <a:sym typeface="Trebuchet MS"/>
              </a:rPr>
            </a:br>
            <a:r>
              <a:rPr lang="en" sz="2800" b="0" i="0" u="none" strike="noStrike" cap="none" dirty="0">
                <a:solidFill>
                  <a:schemeClr val="dk1"/>
                </a:solidFill>
                <a:ea typeface="Trebuchet MS"/>
                <a:cs typeface="Trebuchet MS"/>
                <a:sym typeface="Trebuchet MS"/>
              </a:rPr>
              <a:t>(This is a worse problem than for centralized mixes)</a:t>
            </a:r>
          </a:p>
          <a:p>
            <a:pPr marL="514350" marR="0" lvl="0" indent="-514350" algn="l" rtl="0">
              <a:lnSpc>
                <a:spcPct val="100000"/>
              </a:lnSpc>
              <a:spcBef>
                <a:spcPts val="0"/>
              </a:spcBef>
              <a:spcAft>
                <a:spcPts val="0"/>
              </a:spcAft>
              <a:buClr>
                <a:srgbClr val="A3A3A3"/>
              </a:buClr>
              <a:buSzPct val="100000"/>
              <a:buFont typeface="Arial"/>
              <a:buChar char="•"/>
            </a:pPr>
            <a:r>
              <a:rPr lang="en" sz="2800" b="0" i="0" u="none" strike="noStrike" cap="none" dirty="0">
                <a:solidFill>
                  <a:schemeClr val="dk1"/>
                </a:solidFill>
                <a:ea typeface="Trebuchet MS"/>
                <a:cs typeface="Trebuchet MS"/>
                <a:sym typeface="Trebuchet MS"/>
              </a:rPr>
              <a:t>Denial of service</a:t>
            </a:r>
          </a:p>
          <a:p>
            <a:pPr marL="457200" marR="0" lvl="0" indent="-457200" algn="l" rtl="0">
              <a:lnSpc>
                <a:spcPct val="100000"/>
              </a:lnSpc>
              <a:spcBef>
                <a:spcPts val="0"/>
              </a:spcBef>
              <a:spcAft>
                <a:spcPts val="0"/>
              </a:spcAft>
              <a:buClr>
                <a:srgbClr val="A3A3A3"/>
              </a:buClr>
              <a:buSzPct val="100000"/>
              <a:buFont typeface="Arial"/>
              <a:buNone/>
            </a:pPr>
            <a:endParaRPr sz="2800" b="0" i="0" u="none" strike="noStrike" cap="none" dirty="0">
              <a:solidFill>
                <a:schemeClr val="dk1"/>
              </a:solidFill>
              <a:ea typeface="Trebuchet MS"/>
              <a:cs typeface="Trebuchet MS"/>
              <a:sym typeface="Trebuchet MS"/>
            </a:endParaRPr>
          </a:p>
        </p:txBody>
      </p:sp>
      <p:pic>
        <p:nvPicPr>
          <p:cNvPr id="485" name="Shape 485"/>
          <p:cNvPicPr preferRelativeResize="0"/>
          <p:nvPr/>
        </p:nvPicPr>
        <p:blipFill rotWithShape="1">
          <a:blip r:embed="rId3">
            <a:alphaModFix/>
          </a:blip>
          <a:srcRect/>
          <a:stretch/>
        </p:blipFill>
        <p:spPr>
          <a:xfrm>
            <a:off x="5791200" y="1211891"/>
            <a:ext cx="2889433" cy="19145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Finding peers</a:t>
            </a:r>
          </a:p>
        </p:txBody>
      </p:sp>
      <p:sp>
        <p:nvSpPr>
          <p:cNvPr id="491" name="Shape 491"/>
          <p:cNvSpPr txBox="1">
            <a:spLocks noGrp="1"/>
          </p:cNvSpPr>
          <p:nvPr>
            <p:ph type="body" idx="1"/>
          </p:nvPr>
        </p:nvSpPr>
        <p:spPr>
          <a:prstGeom prst="rect">
            <a:avLst/>
          </a:prstGeom>
          <a:noFill/>
          <a:ln>
            <a:noFill/>
          </a:ln>
        </p:spPr>
        <p:txBody>
          <a:bodyPr lIns="91425" tIns="91425" rIns="91425" bIns="91425" anchor="t" anchorCtr="0">
            <a:noAutofit/>
          </a:bodyPr>
          <a:lstStyle/>
          <a:p>
            <a:pPr>
              <a:lnSpc>
                <a:spcPct val="100000"/>
              </a:lnSpc>
              <a:buClr>
                <a:schemeClr val="dk1"/>
              </a:buClr>
              <a:buSzPct val="100000"/>
            </a:pPr>
            <a:r>
              <a:rPr lang="en" sz="3000" b="0" i="0" u="none" strike="noStrike" cap="none" dirty="0">
                <a:solidFill>
                  <a:schemeClr val="dk1"/>
                </a:solidFill>
                <a:ea typeface="Trebuchet MS"/>
                <a:cs typeface="Trebuchet MS"/>
                <a:sym typeface="Trebuchet MS"/>
              </a:rPr>
              <a:t>Use an untrusted server </a:t>
            </a:r>
            <a:r>
              <a:rPr lang="en-US" sz="3000" b="0" i="0" u="none" strike="noStrike" cap="none" dirty="0">
                <a:solidFill>
                  <a:schemeClr val="dk1"/>
                </a:solidFill>
                <a:ea typeface="Trebuchet MS"/>
                <a:cs typeface="Trebuchet MS"/>
                <a:sym typeface="Trebuchet MS"/>
              </a:rPr>
              <a:t>to facilitate this process</a:t>
            </a:r>
          </a:p>
          <a:p>
            <a:pPr>
              <a:lnSpc>
                <a:spcPct val="100000"/>
              </a:lnSpc>
              <a:buClr>
                <a:schemeClr val="dk1"/>
              </a:buClr>
              <a:buSzPct val="100000"/>
            </a:pPr>
            <a:endParaRPr lang="en-US" sz="3000" dirty="0">
              <a:solidFill>
                <a:schemeClr val="dk1"/>
              </a:solidFill>
              <a:ea typeface="Trebuchet MS"/>
              <a:cs typeface="Trebuchet MS"/>
              <a:sym typeface="Trebuchet MS"/>
            </a:endParaRPr>
          </a:p>
          <a:p>
            <a:pPr>
              <a:lnSpc>
                <a:spcPct val="100000"/>
              </a:lnSpc>
              <a:buClr>
                <a:schemeClr val="dk1"/>
              </a:buClr>
              <a:buSzPct val="100000"/>
            </a:pPr>
            <a:r>
              <a:rPr lang="en-US" sz="3000" b="0" i="0" u="none" strike="noStrike" cap="none" dirty="0">
                <a:solidFill>
                  <a:schemeClr val="dk1"/>
                </a:solidFill>
                <a:ea typeface="Trebuchet MS"/>
                <a:cs typeface="Trebuchet MS"/>
                <a:sym typeface="Trebuchet MS"/>
              </a:rPr>
              <a:t>Unlike centralized mixes, these servers cannot steal users’ funds</a:t>
            </a:r>
            <a:endParaRPr lang="en" sz="3000" b="0" i="0" u="none" strike="noStrike" cap="none" dirty="0">
              <a:solidFill>
                <a:schemeClr val="dk1"/>
              </a:solidFill>
              <a:ea typeface="Trebuchet MS"/>
              <a:cs typeface="Trebuchet MS"/>
              <a:sym typeface="Trebuchet M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Peer anonymity</a:t>
            </a:r>
          </a:p>
        </p:txBody>
      </p:sp>
      <p:sp>
        <p:nvSpPr>
          <p:cNvPr id="497" name="Shape 497"/>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Strawman solution: </a:t>
            </a:r>
          </a:p>
          <a:p>
            <a:pPr marL="514350" marR="0" lvl="0" indent="-514350" algn="l" rtl="0">
              <a:lnSpc>
                <a:spcPct val="100000"/>
              </a:lnSpc>
              <a:spcBef>
                <a:spcPts val="0"/>
              </a:spcBef>
              <a:spcAft>
                <a:spcPts val="0"/>
              </a:spcAft>
              <a:buClr>
                <a:schemeClr val="dk1"/>
              </a:buClr>
              <a:buSzPct val="100000"/>
              <a:buFont typeface="Arial"/>
              <a:buAutoNum type="arabicPeriod"/>
            </a:pPr>
            <a:r>
              <a:rPr lang="en" sz="3000" b="0" i="0" u="none" strike="noStrike" cap="none" dirty="0">
                <a:solidFill>
                  <a:schemeClr val="dk1"/>
                </a:solidFill>
                <a:ea typeface="Trebuchet MS"/>
                <a:cs typeface="Trebuchet MS"/>
                <a:sym typeface="Trebuchet MS"/>
              </a:rPr>
              <a:t>exchange inputs</a:t>
            </a:r>
          </a:p>
          <a:p>
            <a:pPr marL="514350" marR="0" lvl="0" indent="-514350" algn="l" rtl="0">
              <a:lnSpc>
                <a:spcPct val="100000"/>
              </a:lnSpc>
              <a:spcBef>
                <a:spcPts val="0"/>
              </a:spcBef>
              <a:spcAft>
                <a:spcPts val="0"/>
              </a:spcAft>
              <a:buClr>
                <a:schemeClr val="dk1"/>
              </a:buClr>
              <a:buSzPct val="100000"/>
              <a:buFont typeface="Arial"/>
              <a:buAutoNum type="arabicPeriod"/>
            </a:pPr>
            <a:r>
              <a:rPr lang="en" sz="3000" b="0" i="0" u="none" strike="noStrike" cap="none" dirty="0">
                <a:solidFill>
                  <a:schemeClr val="dk1"/>
                </a:solidFill>
                <a:ea typeface="Trebuchet MS"/>
                <a:cs typeface="Trebuchet MS"/>
                <a:sym typeface="Trebuchet MS"/>
              </a:rPr>
              <a:t>disconnect and reconnect over Tor</a:t>
            </a:r>
          </a:p>
          <a:p>
            <a:pPr marL="514350" marR="0" lvl="0" indent="-514350" algn="l" rtl="0">
              <a:lnSpc>
                <a:spcPct val="100000"/>
              </a:lnSpc>
              <a:spcBef>
                <a:spcPts val="0"/>
              </a:spcBef>
              <a:spcAft>
                <a:spcPts val="0"/>
              </a:spcAft>
              <a:buClr>
                <a:schemeClr val="dk1"/>
              </a:buClr>
              <a:buSzPct val="100000"/>
              <a:buFont typeface="Arial"/>
              <a:buAutoNum type="arabicPeriod"/>
            </a:pPr>
            <a:r>
              <a:rPr lang="en" sz="3000" b="0" i="0" u="none" strike="noStrike" cap="none" dirty="0">
                <a:solidFill>
                  <a:schemeClr val="dk1"/>
                </a:solidFill>
                <a:ea typeface="Trebuchet MS"/>
                <a:cs typeface="Trebuchet MS"/>
                <a:sym typeface="Trebuchet MS"/>
              </a:rPr>
              <a:t>exchange outputs</a:t>
            </a:r>
          </a:p>
          <a:p>
            <a:pPr marL="514350" marR="0" lvl="0" indent="-514350" algn="l" rtl="0">
              <a:lnSpc>
                <a:spcPct val="100000"/>
              </a:lnSpc>
              <a:spcBef>
                <a:spcPts val="0"/>
              </a:spcBef>
              <a:spcAft>
                <a:spcPts val="0"/>
              </a:spcAft>
              <a:buClr>
                <a:schemeClr val="dk1"/>
              </a:buClr>
              <a:buSzPct val="100000"/>
              <a:buFont typeface="Arial"/>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Better solution: </a:t>
            </a:r>
            <a:br>
              <a:rPr lang="en" sz="3000" b="0" i="0" u="none" strike="noStrike" cap="none" dirty="0">
                <a:solidFill>
                  <a:schemeClr val="dk1"/>
                </a:solidFill>
                <a:ea typeface="Trebuchet MS"/>
                <a:cs typeface="Trebuchet MS"/>
                <a:sym typeface="Trebuchet MS"/>
              </a:rPr>
            </a:br>
            <a:r>
              <a:rPr lang="en" sz="3000" b="0" i="0" u="none" strike="noStrike" cap="none" dirty="0">
                <a:solidFill>
                  <a:schemeClr val="dk1"/>
                </a:solidFill>
                <a:ea typeface="Trebuchet MS"/>
                <a:cs typeface="Trebuchet MS"/>
                <a:sym typeface="Trebuchet MS"/>
              </a:rPr>
              <a:t>special-purpose anonymous routing mechanism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Denial of service</a:t>
            </a:r>
          </a:p>
        </p:txBody>
      </p:sp>
      <p:sp>
        <p:nvSpPr>
          <p:cNvPr id="503" name="Shape 503"/>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A3A3A3"/>
              </a:buClr>
              <a:buSzPct val="25000"/>
              <a:buFont typeface="Trebuchet MS"/>
              <a:buNone/>
            </a:pPr>
            <a:r>
              <a:rPr lang="en" sz="3000" b="0" i="0" u="none" strike="noStrike" cap="none" dirty="0">
                <a:solidFill>
                  <a:schemeClr val="dk1"/>
                </a:solidFill>
                <a:ea typeface="Trebuchet MS"/>
                <a:cs typeface="Trebuchet MS"/>
                <a:sym typeface="Trebuchet MS"/>
              </a:rPr>
              <a:t>Proposed solutions:</a:t>
            </a:r>
          </a:p>
          <a:p>
            <a:pPr marL="457200" marR="0" lvl="0" indent="-457200" algn="l" rtl="0">
              <a:lnSpc>
                <a:spcPct val="100000"/>
              </a:lnSpc>
              <a:spcBef>
                <a:spcPts val="0"/>
              </a:spcBef>
              <a:spcAft>
                <a:spcPts val="0"/>
              </a:spcAft>
              <a:buClr>
                <a:srgbClr val="A3A3A3"/>
              </a:buClr>
              <a:buSzPct val="100000"/>
              <a:buFont typeface="Arial"/>
              <a:buChar char="•"/>
            </a:pPr>
            <a:r>
              <a:rPr lang="en" sz="3000" b="0" i="0" u="none" strike="noStrike" cap="none" dirty="0">
                <a:solidFill>
                  <a:schemeClr val="dk1"/>
                </a:solidFill>
                <a:ea typeface="Trebuchet MS"/>
                <a:cs typeface="Trebuchet MS"/>
                <a:sym typeface="Trebuchet MS"/>
              </a:rPr>
              <a:t>Proof of work</a:t>
            </a:r>
          </a:p>
          <a:p>
            <a:pPr marL="457200" marR="0" lvl="0" indent="-457200" algn="l" rtl="0">
              <a:lnSpc>
                <a:spcPct val="100000"/>
              </a:lnSpc>
              <a:spcBef>
                <a:spcPts val="0"/>
              </a:spcBef>
              <a:spcAft>
                <a:spcPts val="0"/>
              </a:spcAft>
              <a:buClr>
                <a:srgbClr val="A3A3A3"/>
              </a:buClr>
              <a:buSzPct val="100000"/>
              <a:buFont typeface="Arial"/>
              <a:buChar char="•"/>
            </a:pPr>
            <a:r>
              <a:rPr lang="en" sz="3000" b="0" i="0" u="none" strike="noStrike" cap="none" dirty="0">
                <a:solidFill>
                  <a:schemeClr val="dk1"/>
                </a:solidFill>
                <a:ea typeface="Trebuchet MS"/>
                <a:cs typeface="Trebuchet MS"/>
                <a:sym typeface="Trebuchet MS"/>
              </a:rPr>
              <a:t>Proof of burn</a:t>
            </a:r>
          </a:p>
          <a:p>
            <a:pPr marL="457200" marR="0" lvl="0" indent="-457200" algn="l" rtl="0">
              <a:lnSpc>
                <a:spcPct val="100000"/>
              </a:lnSpc>
              <a:spcBef>
                <a:spcPts val="0"/>
              </a:spcBef>
              <a:spcAft>
                <a:spcPts val="0"/>
              </a:spcAft>
              <a:buClr>
                <a:srgbClr val="A3A3A3"/>
              </a:buClr>
              <a:buSzPct val="100000"/>
              <a:buFont typeface="Arial"/>
              <a:buChar char="•"/>
            </a:pPr>
            <a:r>
              <a:rPr lang="en" sz="3000" b="0" i="0" u="none" strike="noStrike" cap="none" dirty="0">
                <a:solidFill>
                  <a:schemeClr val="dk1"/>
                </a:solidFill>
                <a:ea typeface="Trebuchet MS"/>
                <a:cs typeface="Trebuchet MS"/>
                <a:sym typeface="Trebuchet MS"/>
              </a:rPr>
              <a:t>Server kicks out malicious participant</a:t>
            </a:r>
          </a:p>
          <a:p>
            <a:pPr marL="457200" marR="0" lvl="0" indent="-457200" algn="l" rtl="0">
              <a:lnSpc>
                <a:spcPct val="100000"/>
              </a:lnSpc>
              <a:spcBef>
                <a:spcPts val="0"/>
              </a:spcBef>
              <a:spcAft>
                <a:spcPts val="0"/>
              </a:spcAft>
              <a:buClr>
                <a:srgbClr val="A3A3A3"/>
              </a:buClr>
              <a:buSzPct val="100000"/>
              <a:buFont typeface="Arial"/>
              <a:buChar char="•"/>
            </a:pPr>
            <a:r>
              <a:rPr lang="en" sz="3000" b="0" i="0" u="none" strike="noStrike" cap="none" dirty="0">
                <a:solidFill>
                  <a:schemeClr val="dk1"/>
                </a:solidFill>
                <a:ea typeface="Trebuchet MS"/>
                <a:cs typeface="Trebuchet MS"/>
                <a:sym typeface="Trebuchet MS"/>
              </a:rPr>
              <a:t>Cryptographic “blame” protocol</a:t>
            </a:r>
            <a:br>
              <a:rPr lang="en" sz="3000" b="0" i="0" u="none" strike="noStrike" cap="none" dirty="0">
                <a:solidFill>
                  <a:schemeClr val="dk1"/>
                </a:solidFill>
                <a:ea typeface="Trebuchet MS"/>
                <a:cs typeface="Trebuchet MS"/>
                <a:sym typeface="Trebuchet MS"/>
              </a:rPr>
            </a:br>
            <a:r>
              <a:rPr lang="en" sz="3000" b="0" i="0" u="none" strike="noStrike" cap="none" dirty="0">
                <a:solidFill>
                  <a:schemeClr val="dk1"/>
                </a:solidFill>
                <a:ea typeface="Trebuchet MS"/>
                <a:cs typeface="Trebuchet MS"/>
                <a:sym typeface="Trebuchet MS"/>
              </a:rPr>
              <a:t>(</a:t>
            </a:r>
            <a:r>
              <a:rPr lang="en" sz="3000" b="0" i="1" u="none" strike="noStrike" cap="none" dirty="0">
                <a:solidFill>
                  <a:schemeClr val="dk1"/>
                </a:solidFill>
                <a:ea typeface="Trebuchet MS"/>
                <a:cs typeface="Trebuchet MS"/>
                <a:sym typeface="Trebuchet MS"/>
              </a:rPr>
              <a:t>CoinShuffle: Practical Decentralized Coin Mixing for Bitcoin, </a:t>
            </a:r>
            <a:r>
              <a:rPr lang="en" sz="3000" b="0" i="0" u="none" strike="noStrike" cap="none" dirty="0">
                <a:solidFill>
                  <a:schemeClr val="dk1"/>
                </a:solidFill>
                <a:ea typeface="Trebuchet MS"/>
                <a:cs typeface="Trebuchet MS"/>
                <a:sym typeface="Trebuchet MS"/>
              </a:rPr>
              <a:t>T. Ruffing et al., PETS 2014)</a:t>
            </a:r>
            <a:endParaRPr sz="3000" b="0" i="0" u="none" strike="noStrike" cap="none" dirty="0">
              <a:solidFill>
                <a:schemeClr val="dk1"/>
              </a:solidFill>
              <a:ea typeface="Trebuchet MS"/>
              <a:cs typeface="Trebuchet MS"/>
              <a:sym typeface="Trebuchet MS"/>
            </a:endParaRPr>
          </a:p>
          <a:p>
            <a:pPr marL="514350" marR="0" lvl="0" indent="-514350" algn="l" rtl="0">
              <a:lnSpc>
                <a:spcPct val="100000"/>
              </a:lnSpc>
              <a:spcBef>
                <a:spcPts val="0"/>
              </a:spcBef>
              <a:spcAft>
                <a:spcPts val="0"/>
              </a:spcAft>
              <a:buClr>
                <a:srgbClr val="A3A3A3"/>
              </a:buClr>
              <a:buSzPct val="100000"/>
              <a:buFont typeface="Arial"/>
              <a:buNone/>
            </a:pPr>
            <a:endParaRPr sz="3000" b="0" i="0" u="none" strike="noStrike" cap="none" dirty="0">
              <a:solidFill>
                <a:schemeClr val="dk1"/>
              </a:solidFill>
              <a:latin typeface="Trebuchet MS"/>
              <a:ea typeface="Trebuchet MS"/>
              <a:cs typeface="Trebuchet MS"/>
              <a:sym typeface="Trebuchet M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High-level flows could be identifying</a:t>
            </a:r>
          </a:p>
        </p:txBody>
      </p:sp>
      <p:sp>
        <p:nvSpPr>
          <p:cNvPr id="509" name="Shape 509"/>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endParaRPr sz="28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endParaRPr sz="28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800" b="0" i="0" u="none" strike="noStrike" cap="none" dirty="0">
                <a:solidFill>
                  <a:schemeClr val="dk1"/>
                </a:solidFill>
                <a:ea typeface="Trebuchet MS"/>
                <a:cs typeface="Trebuchet MS"/>
                <a:sym typeface="Trebuchet MS"/>
              </a:rPr>
              <a:t>Example: </a:t>
            </a:r>
          </a:p>
          <a:p>
            <a:pPr marL="0" marR="0" lvl="0" indent="0" algn="l" rtl="0">
              <a:lnSpc>
                <a:spcPct val="100000"/>
              </a:lnSpc>
              <a:spcBef>
                <a:spcPts val="0"/>
              </a:spcBef>
              <a:spcAft>
                <a:spcPts val="0"/>
              </a:spcAft>
              <a:buClr>
                <a:schemeClr val="dk1"/>
              </a:buClr>
              <a:buSzPct val="25000"/>
              <a:buFont typeface="Trebuchet MS"/>
              <a:buNone/>
            </a:pPr>
            <a:r>
              <a:rPr lang="en" sz="2800" b="0" i="0" u="none" strike="noStrike" cap="none" dirty="0">
                <a:solidFill>
                  <a:schemeClr val="dk1"/>
                </a:solidFill>
                <a:ea typeface="Trebuchet MS"/>
                <a:cs typeface="Trebuchet MS"/>
                <a:sym typeface="Trebuchet MS"/>
              </a:rPr>
              <a:t>Alice receives 43.12312 BTC / week as income </a:t>
            </a:r>
            <a:br>
              <a:rPr lang="en" sz="2800" b="0" i="0" u="none" strike="noStrike" cap="none" dirty="0">
                <a:solidFill>
                  <a:schemeClr val="dk1"/>
                </a:solidFill>
                <a:ea typeface="Trebuchet MS"/>
                <a:cs typeface="Trebuchet MS"/>
                <a:sym typeface="Trebuchet MS"/>
              </a:rPr>
            </a:br>
            <a:r>
              <a:rPr lang="en" sz="2800" b="0" i="0" u="none" strike="noStrike" cap="none" dirty="0">
                <a:solidFill>
                  <a:schemeClr val="dk1"/>
                </a:solidFill>
                <a:ea typeface="Trebuchet MS"/>
                <a:cs typeface="Trebuchet MS"/>
                <a:sym typeface="Trebuchet MS"/>
              </a:rPr>
              <a:t>Always immediately transfers 5% to retirement account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What do we mean by anonymity?</a:t>
            </a:r>
          </a:p>
        </p:txBody>
      </p:sp>
      <p:sp>
        <p:nvSpPr>
          <p:cNvPr id="57" name="Shape 57"/>
          <p:cNvSpPr txBox="1">
            <a:spLocks noGrp="1"/>
          </p:cNvSpPr>
          <p:nvPr>
            <p:ph type="body" idx="1"/>
          </p:nvPr>
        </p:nvSpPr>
        <p:spPr>
          <a:prstGeom prst="rect">
            <a:avLst/>
          </a:prstGeom>
          <a:noFill/>
          <a:ln>
            <a:noFill/>
          </a:ln>
        </p:spPr>
        <p:txBody>
          <a:bodyPr lIns="91425" tIns="91425" rIns="91425" bIns="91425" anchor="t" anchorCtr="0">
            <a:noAutofit/>
          </a:bodyPr>
          <a:lstStyle/>
          <a:p>
            <a:pPr>
              <a:lnSpc>
                <a:spcPct val="100000"/>
              </a:lnSpc>
              <a:buClr>
                <a:schemeClr val="dk1"/>
              </a:buClr>
              <a:buSzPct val="100000"/>
            </a:pPr>
            <a:r>
              <a:rPr lang="en" sz="2000" b="0" i="0" u="none" strike="noStrike" cap="none" dirty="0">
                <a:solidFill>
                  <a:schemeClr val="dk1"/>
                </a:solidFill>
                <a:ea typeface="Trebuchet MS"/>
                <a:cs typeface="Trebuchet MS"/>
                <a:sym typeface="Trebuchet MS"/>
              </a:rPr>
              <a:t>Literally: </a:t>
            </a:r>
            <a:r>
              <a:rPr lang="en" sz="2000" b="1" i="1" u="none" strike="noStrike" cap="none" dirty="0">
                <a:solidFill>
                  <a:schemeClr val="dk1"/>
                </a:solidFill>
                <a:ea typeface="Trebuchet MS"/>
                <a:cs typeface="Trebuchet MS"/>
                <a:sym typeface="Trebuchet MS"/>
              </a:rPr>
              <a:t>anonymous</a:t>
            </a:r>
            <a:r>
              <a:rPr lang="en" sz="2000" b="0" i="0" u="none" strike="noStrike" cap="none" dirty="0">
                <a:solidFill>
                  <a:schemeClr val="dk1"/>
                </a:solidFill>
                <a:ea typeface="Trebuchet MS"/>
                <a:cs typeface="Trebuchet MS"/>
                <a:sym typeface="Trebuchet MS"/>
              </a:rPr>
              <a:t> = `</a:t>
            </a:r>
            <a:r>
              <a:rPr lang="en" sz="2000" b="0" i="1" u="none" strike="noStrike" cap="none" dirty="0">
                <a:solidFill>
                  <a:schemeClr val="dk1"/>
                </a:solidFill>
                <a:ea typeface="Trebuchet MS"/>
                <a:cs typeface="Trebuchet MS"/>
                <a:sym typeface="Trebuchet MS"/>
              </a:rPr>
              <a:t>without a name’ </a:t>
            </a:r>
          </a:p>
          <a:p>
            <a:pPr lvl="1">
              <a:lnSpc>
                <a:spcPct val="100000"/>
              </a:lnSpc>
              <a:buClr>
                <a:schemeClr val="dk1"/>
              </a:buClr>
              <a:buSzPct val="100000"/>
            </a:pPr>
            <a:r>
              <a:rPr lang="en" dirty="0">
                <a:solidFill>
                  <a:schemeClr val="dk1"/>
                </a:solidFill>
                <a:ea typeface="Trebuchet MS"/>
                <a:cs typeface="Trebuchet MS"/>
                <a:sym typeface="Trebuchet MS"/>
              </a:rPr>
              <a:t>Two interpretations: </a:t>
            </a:r>
          </a:p>
          <a:p>
            <a:pPr marL="342900" lvl="1" indent="0">
              <a:lnSpc>
                <a:spcPct val="100000"/>
              </a:lnSpc>
              <a:buClr>
                <a:schemeClr val="dk1"/>
              </a:buClr>
              <a:buSzPct val="100000"/>
              <a:buNone/>
            </a:pPr>
            <a:r>
              <a:rPr lang="en" dirty="0">
                <a:solidFill>
                  <a:schemeClr val="dk1"/>
                </a:solidFill>
                <a:ea typeface="Trebuchet MS"/>
                <a:cs typeface="Trebuchet MS"/>
                <a:sym typeface="Trebuchet MS"/>
              </a:rPr>
              <a:t>	1 – without using your real name</a:t>
            </a:r>
          </a:p>
          <a:p>
            <a:pPr marL="342900" lvl="1" indent="0">
              <a:lnSpc>
                <a:spcPct val="100000"/>
              </a:lnSpc>
              <a:buClr>
                <a:schemeClr val="dk1"/>
              </a:buClr>
              <a:buSzPct val="100000"/>
              <a:buNone/>
            </a:pPr>
            <a:r>
              <a:rPr lang="en" dirty="0">
                <a:solidFill>
                  <a:schemeClr val="dk1"/>
                </a:solidFill>
                <a:ea typeface="Trebuchet MS"/>
                <a:cs typeface="Trebuchet MS"/>
                <a:sym typeface="Trebuchet MS"/>
              </a:rPr>
              <a:t>	2 – </a:t>
            </a:r>
            <a:r>
              <a:rPr lang="en-US" dirty="0">
                <a:solidFill>
                  <a:schemeClr val="dk1"/>
                </a:solidFill>
                <a:ea typeface="Trebuchet MS"/>
                <a:cs typeface="Trebuchet MS"/>
                <a:sym typeface="Trebuchet MS"/>
              </a:rPr>
              <a:t>without using any name at all</a:t>
            </a:r>
            <a:endParaRPr lang="en" b="0" u="none" strike="noStrike" cap="none" dirty="0">
              <a:solidFill>
                <a:schemeClr val="dk1"/>
              </a:solidFill>
              <a:ea typeface="Trebuchet MS"/>
              <a:cs typeface="Trebuchet MS"/>
              <a:sym typeface="Trebuchet MS"/>
            </a:endParaRPr>
          </a:p>
          <a:p>
            <a:pPr>
              <a:lnSpc>
                <a:spcPct val="100000"/>
              </a:lnSpc>
              <a:buClr>
                <a:schemeClr val="dk1"/>
              </a:buClr>
              <a:buSzPct val="100000"/>
            </a:pPr>
            <a:endParaRPr sz="2400" b="0" i="0" u="none" strike="noStrike" cap="none" dirty="0">
              <a:solidFill>
                <a:schemeClr val="dk1"/>
              </a:solidFill>
              <a:ea typeface="Trebuchet MS"/>
              <a:cs typeface="Trebuchet MS"/>
              <a:sym typeface="Trebuchet MS"/>
            </a:endParaRPr>
          </a:p>
          <a:p>
            <a:pPr>
              <a:lnSpc>
                <a:spcPct val="100000"/>
              </a:lnSpc>
              <a:buClr>
                <a:schemeClr val="dk1"/>
              </a:buClr>
              <a:buSzPct val="100000"/>
            </a:pPr>
            <a:r>
              <a:rPr lang="en" sz="2000" dirty="0">
                <a:solidFill>
                  <a:schemeClr val="dk1"/>
                </a:solidFill>
                <a:sym typeface="Trebuchet MS"/>
              </a:rPr>
              <a:t>Bitcoin</a:t>
            </a:r>
            <a:r>
              <a:rPr lang="en-US" sz="2000" dirty="0">
                <a:solidFill>
                  <a:schemeClr val="dk1"/>
                </a:solidFill>
                <a:sym typeface="Trebuchet MS"/>
              </a:rPr>
              <a:t>s: A</a:t>
            </a:r>
            <a:r>
              <a:rPr lang="en" sz="2000" dirty="0">
                <a:solidFill>
                  <a:schemeClr val="dk1"/>
                </a:solidFill>
                <a:sym typeface="Trebuchet MS"/>
              </a:rPr>
              <a:t>ddresses are public key hashes rather than real identities</a:t>
            </a:r>
          </a:p>
          <a:p>
            <a:pPr lvl="1">
              <a:lnSpc>
                <a:spcPct val="100000"/>
              </a:lnSpc>
              <a:buClr>
                <a:schemeClr val="dk1"/>
              </a:buClr>
              <a:buSzPct val="100000"/>
            </a:pPr>
            <a:r>
              <a:rPr lang="en" sz="2000" dirty="0">
                <a:solidFill>
                  <a:schemeClr val="dk1"/>
                </a:solidFill>
                <a:sym typeface="Trebuchet MS"/>
              </a:rPr>
              <a:t>By first interpre</a:t>
            </a:r>
            <a:r>
              <a:rPr lang="en-US" sz="2000" dirty="0" err="1">
                <a:solidFill>
                  <a:schemeClr val="dk1"/>
                </a:solidFill>
                <a:sym typeface="Trebuchet MS"/>
              </a:rPr>
              <a:t>tation</a:t>
            </a:r>
            <a:r>
              <a:rPr lang="en-US" sz="2000" dirty="0">
                <a:solidFill>
                  <a:schemeClr val="dk1"/>
                </a:solidFill>
                <a:sym typeface="Trebuchet MS"/>
              </a:rPr>
              <a:t>, Bitcoin is anonymous</a:t>
            </a:r>
          </a:p>
          <a:p>
            <a:pPr lvl="1">
              <a:lnSpc>
                <a:spcPct val="100000"/>
              </a:lnSpc>
              <a:buClr>
                <a:schemeClr val="dk1"/>
              </a:buClr>
              <a:buSzPct val="100000"/>
            </a:pPr>
            <a:r>
              <a:rPr lang="en-US" sz="2000" dirty="0">
                <a:solidFill>
                  <a:schemeClr val="dk1"/>
                </a:solidFill>
                <a:sym typeface="Trebuchet MS"/>
              </a:rPr>
              <a:t>By second interpretation, it is not anonymous! Bitcoin addresses </a:t>
            </a:r>
            <a:r>
              <a:rPr lang="en-US" sz="2000" dirty="0">
                <a:solidFill>
                  <a:schemeClr val="dk1"/>
                </a:solidFill>
                <a:sym typeface="Wingdings" panose="05000000000000000000" pitchFamily="2" charset="2"/>
              </a:rPr>
              <a:t> pseudo-identity</a:t>
            </a:r>
          </a:p>
          <a:p>
            <a:pPr lvl="1">
              <a:lnSpc>
                <a:spcPct val="100000"/>
              </a:lnSpc>
              <a:buClr>
                <a:schemeClr val="dk1"/>
              </a:buClr>
              <a:buSzPct val="100000"/>
            </a:pPr>
            <a:r>
              <a:rPr lang="en" sz="2000" dirty="0">
                <a:solidFill>
                  <a:schemeClr val="dk1"/>
                </a:solidFill>
                <a:sym typeface="Trebuchet MS"/>
              </a:rPr>
              <a:t>Computer scientists call this </a:t>
            </a:r>
            <a:r>
              <a:rPr lang="en" sz="2000" b="1" i="1" dirty="0">
                <a:solidFill>
                  <a:schemeClr val="dk1"/>
                </a:solidFill>
                <a:sym typeface="Trebuchet MS"/>
              </a:rPr>
              <a:t>pseudonymity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Heuristic: merge avoidance</a:t>
            </a:r>
          </a:p>
        </p:txBody>
      </p:sp>
      <p:sp>
        <p:nvSpPr>
          <p:cNvPr id="515" name="Shape 515"/>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Instead of a single payment transaction</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receiver provides multiple output addresses</a:t>
            </a: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sender avoids combining different inputs</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(Proposed by Mike Hearn)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subTitle" idx="1"/>
          </p:nvPr>
        </p:nvSpPr>
        <p:spPr>
          <a:xfrm>
            <a:off x="685800" y="1690477"/>
            <a:ext cx="7772400" cy="7847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Trebuchet MS"/>
              <a:buNone/>
            </a:pPr>
            <a:r>
              <a:rPr lang="en" sz="3200" dirty="0">
                <a:sym typeface="Trebuchet MS"/>
              </a:rPr>
              <a:t>Zerocoin and Zerocash</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Zerocoin: protocol-level mixing</a:t>
            </a:r>
          </a:p>
        </p:txBody>
      </p:sp>
      <p:sp>
        <p:nvSpPr>
          <p:cNvPr id="526" name="Shape 526"/>
          <p:cNvSpPr txBox="1">
            <a:spLocks noGrp="1"/>
          </p:cNvSpPr>
          <p:nvPr>
            <p:ph type="body" idx="1"/>
          </p:nvPr>
        </p:nvSpPr>
        <p:spPr>
          <a:xfrm>
            <a:off x="457200" y="1200150"/>
            <a:ext cx="4953000"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Mixing capability baked into protocol</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Advantage: cryptographic guarantee of mixing</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Disadvantage: not currently compatible with Bitcoin</a:t>
            </a:r>
          </a:p>
        </p:txBody>
      </p:sp>
      <p:sp>
        <p:nvSpPr>
          <p:cNvPr id="527" name="Shape 527"/>
          <p:cNvSpPr txBox="1">
            <a:spLocks noGrp="1"/>
          </p:cNvSpPr>
          <p:nvPr>
            <p:ph type="body" idx="2"/>
          </p:nvPr>
        </p:nvSpPr>
        <p:spPr>
          <a:xfrm>
            <a:off x="5410200" y="1200150"/>
            <a:ext cx="3276597"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1" u="none" strike="noStrike" cap="none" dirty="0">
                <a:solidFill>
                  <a:schemeClr val="dk1"/>
                </a:solidFill>
                <a:ea typeface="Trebuchet MS"/>
                <a:cs typeface="Trebuchet MS"/>
                <a:sym typeface="Trebuchet MS"/>
              </a:rPr>
              <a:t>Zerocoin: Anonymous Distributed E-Cash from Bitcoin</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I. Miers et al.</a:t>
            </a: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IEEE S&amp;P 2013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Basecoin and Zerocoin</a:t>
            </a:r>
          </a:p>
        </p:txBody>
      </p:sp>
      <p:sp>
        <p:nvSpPr>
          <p:cNvPr id="533" name="Shape 533"/>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3000" b="0" i="0" u="sng" strike="noStrike" cap="none" dirty="0">
                <a:solidFill>
                  <a:schemeClr val="dk1"/>
                </a:solidFill>
                <a:ea typeface="Trebuchet MS"/>
                <a:cs typeface="Trebuchet MS"/>
                <a:sym typeface="Trebuchet MS"/>
              </a:rPr>
              <a:t>Basecoin</a:t>
            </a:r>
            <a:r>
              <a:rPr lang="en" sz="3000" b="0" i="0" u="none" strike="noStrike" cap="none" dirty="0">
                <a:solidFill>
                  <a:schemeClr val="dk1"/>
                </a:solidFill>
                <a:ea typeface="Trebuchet MS"/>
                <a:cs typeface="Trebuchet MS"/>
                <a:sym typeface="Trebuchet MS"/>
              </a:rPr>
              <a:t>: Bitcoin-like Altcoin</a:t>
            </a:r>
          </a:p>
          <a:p>
            <a:pPr marL="0" marR="0" lvl="0" indent="0" algn="l" rtl="0">
              <a:lnSpc>
                <a:spcPct val="100000"/>
              </a:lnSpc>
              <a:spcBef>
                <a:spcPts val="0"/>
              </a:spcBef>
              <a:spcAft>
                <a:spcPts val="0"/>
              </a:spcAft>
              <a:buClr>
                <a:schemeClr val="dk1"/>
              </a:buClr>
              <a:buSzPct val="25000"/>
              <a:buFont typeface="Trebuchet MS"/>
              <a:buNone/>
            </a:pPr>
            <a:r>
              <a:rPr lang="en" sz="3000" b="0" i="0" u="sng" strike="noStrike" cap="none" dirty="0">
                <a:solidFill>
                  <a:schemeClr val="dk1"/>
                </a:solidFill>
                <a:ea typeface="Trebuchet MS"/>
                <a:cs typeface="Trebuchet MS"/>
                <a:sym typeface="Trebuchet MS"/>
              </a:rPr>
              <a:t>Zerocoin</a:t>
            </a:r>
            <a:r>
              <a:rPr lang="en" sz="3000" b="0" i="0" u="none" strike="noStrike" cap="none" dirty="0">
                <a:solidFill>
                  <a:schemeClr val="dk1"/>
                </a:solidFill>
                <a:ea typeface="Trebuchet MS"/>
                <a:cs typeface="Trebuchet MS"/>
                <a:sym typeface="Trebuchet MS"/>
              </a:rPr>
              <a:t>: Extension of Basecoin</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a:lnSpc>
                <a:spcPct val="100000"/>
              </a:lnSpc>
              <a:buClr>
                <a:schemeClr val="dk1"/>
              </a:buClr>
              <a:buSzPct val="100000"/>
            </a:pPr>
            <a:r>
              <a:rPr lang="en" sz="3000" b="0" i="0" u="none" strike="noStrike" cap="none" dirty="0">
                <a:solidFill>
                  <a:schemeClr val="dk1"/>
                </a:solidFill>
                <a:ea typeface="Trebuchet MS"/>
                <a:cs typeface="Trebuchet MS"/>
                <a:sym typeface="Trebuchet MS"/>
              </a:rPr>
              <a:t>Basecoins can be converted  into zerocoins and back</a:t>
            </a:r>
          </a:p>
          <a:p>
            <a:pPr>
              <a:lnSpc>
                <a:spcPct val="100000"/>
              </a:lnSpc>
              <a:buClr>
                <a:schemeClr val="dk1"/>
              </a:buClr>
              <a:buSzPct val="100000"/>
            </a:pPr>
            <a:r>
              <a:rPr lang="en" sz="3000" b="0" i="0" u="none" strike="noStrike" cap="none" dirty="0">
                <a:solidFill>
                  <a:schemeClr val="dk1"/>
                </a:solidFill>
                <a:ea typeface="Trebuchet MS"/>
                <a:cs typeface="Trebuchet MS"/>
                <a:sym typeface="Trebuchet MS"/>
              </a:rPr>
              <a:t>Breaks link between original and new basecoin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Zerocoins</a:t>
            </a:r>
          </a:p>
        </p:txBody>
      </p:sp>
      <p:sp>
        <p:nvSpPr>
          <p:cNvPr id="539" name="Shape 539"/>
          <p:cNvSpPr txBox="1">
            <a:spLocks noGrp="1"/>
          </p:cNvSpPr>
          <p:nvPr>
            <p:ph type="body" idx="1"/>
          </p:nvPr>
        </p:nvSpPr>
        <p:spPr>
          <a:prstGeom prst="rect">
            <a:avLst/>
          </a:prstGeom>
          <a:noFill/>
          <a:ln>
            <a:noFill/>
          </a:ln>
        </p:spPr>
        <p:txBody>
          <a:bodyPr lIns="91425" tIns="91425" rIns="91425" bIns="91425" anchor="t" anchorCtr="0">
            <a:noAutofit/>
          </a:bodyPr>
          <a:lstStyle/>
          <a:p>
            <a:pPr>
              <a:lnSpc>
                <a:spcPct val="100000"/>
              </a:lnSpc>
              <a:buClr>
                <a:schemeClr val="dk1"/>
              </a:buClr>
              <a:buSzPct val="100000"/>
            </a:pPr>
            <a:r>
              <a:rPr lang="en" sz="3000" b="0" i="0" u="none" strike="noStrike" cap="none" dirty="0">
                <a:solidFill>
                  <a:schemeClr val="dk1"/>
                </a:solidFill>
                <a:ea typeface="Trebuchet MS"/>
                <a:cs typeface="Trebuchet MS"/>
                <a:sym typeface="Trebuchet MS"/>
              </a:rPr>
              <a:t>A Zerocoin is a cryptographic proof that you owned a Basecoin and made it unspendable</a:t>
            </a:r>
          </a:p>
          <a:p>
            <a:pPr>
              <a:lnSpc>
                <a:spcPct val="100000"/>
              </a:lnSpc>
              <a:buClr>
                <a:schemeClr val="dk1"/>
              </a:buClr>
              <a:buSzPct val="100000"/>
            </a:pPr>
            <a:endParaRPr sz="3000" b="0" i="0" u="none" strike="noStrike" cap="none" dirty="0">
              <a:solidFill>
                <a:schemeClr val="dk1"/>
              </a:solidFill>
              <a:ea typeface="Trebuchet MS"/>
              <a:cs typeface="Trebuchet MS"/>
              <a:sym typeface="Trebuchet MS"/>
            </a:endParaRPr>
          </a:p>
          <a:p>
            <a:pPr>
              <a:lnSpc>
                <a:spcPct val="100000"/>
              </a:lnSpc>
              <a:buClr>
                <a:schemeClr val="dk1"/>
              </a:buClr>
              <a:buSzPct val="100000"/>
            </a:pPr>
            <a:r>
              <a:rPr lang="en" sz="3000" b="0" i="0" u="none" strike="noStrike" cap="none" dirty="0">
                <a:solidFill>
                  <a:schemeClr val="dk1"/>
                </a:solidFill>
                <a:ea typeface="Trebuchet MS"/>
                <a:cs typeface="Trebuchet MS"/>
                <a:sym typeface="Trebuchet MS"/>
              </a:rPr>
              <a:t>Miners can verify these proofs</a:t>
            </a:r>
          </a:p>
          <a:p>
            <a:pPr>
              <a:lnSpc>
                <a:spcPct val="100000"/>
              </a:lnSpc>
              <a:buClr>
                <a:schemeClr val="dk1"/>
              </a:buClr>
              <a:buSzPct val="100000"/>
            </a:pPr>
            <a:endParaRPr sz="3000" b="0" i="0" u="none" strike="noStrike" cap="none" dirty="0">
              <a:solidFill>
                <a:schemeClr val="dk1"/>
              </a:solidFill>
              <a:ea typeface="Trebuchet MS"/>
              <a:cs typeface="Trebuchet MS"/>
              <a:sym typeface="Trebuchet MS"/>
            </a:endParaRPr>
          </a:p>
          <a:p>
            <a:pPr>
              <a:lnSpc>
                <a:spcPct val="100000"/>
              </a:lnSpc>
              <a:buClr>
                <a:schemeClr val="dk1"/>
              </a:buClr>
              <a:buSzPct val="100000"/>
            </a:pPr>
            <a:r>
              <a:rPr lang="en" sz="3000" b="0" i="0" u="none" strike="noStrike" cap="none" dirty="0">
                <a:solidFill>
                  <a:schemeClr val="dk1"/>
                </a:solidFill>
                <a:ea typeface="Trebuchet MS"/>
                <a:cs typeface="Trebuchet MS"/>
                <a:sym typeface="Trebuchet MS"/>
              </a:rPr>
              <a:t>Gives you the right to redeem a new Basecoin (</a:t>
            </a:r>
            <a:r>
              <a:rPr lang="en" sz="3000" dirty="0">
                <a:solidFill>
                  <a:schemeClr val="dk1"/>
                </a:solidFill>
                <a:ea typeface="Trebuchet MS"/>
                <a:cs typeface="Trebuchet MS"/>
                <a:sym typeface="Trebuchet MS"/>
              </a:rPr>
              <a:t>s</a:t>
            </a:r>
            <a:r>
              <a:rPr lang="en" sz="3000" b="0" i="0" u="none" strike="noStrike" cap="none" dirty="0">
                <a:solidFill>
                  <a:schemeClr val="dk1"/>
                </a:solidFill>
                <a:ea typeface="Trebuchet MS"/>
                <a:cs typeface="Trebuchet MS"/>
                <a:sym typeface="Trebuchet MS"/>
              </a:rPr>
              <a:t>omewhat like poker chips)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Two challenges</a:t>
            </a:r>
          </a:p>
        </p:txBody>
      </p:sp>
      <p:sp>
        <p:nvSpPr>
          <p:cNvPr id="545" name="Shape 545"/>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a:lnSpc>
                <a:spcPct val="100000"/>
              </a:lnSpc>
              <a:buClr>
                <a:schemeClr val="dk1"/>
              </a:buClr>
              <a:buSzPct val="100000"/>
            </a:pPr>
            <a:r>
              <a:rPr lang="en" sz="3000" b="0" i="0" u="none" strike="noStrike" cap="none" dirty="0">
                <a:solidFill>
                  <a:schemeClr val="dk1"/>
                </a:solidFill>
                <a:ea typeface="Trebuchet MS"/>
                <a:cs typeface="Trebuchet MS"/>
                <a:sym typeface="Trebuchet MS"/>
              </a:rPr>
              <a:t>How to construct these proofs?</a:t>
            </a:r>
          </a:p>
          <a:p>
            <a:pPr>
              <a:lnSpc>
                <a:spcPct val="100000"/>
              </a:lnSpc>
              <a:buClr>
                <a:schemeClr val="dk1"/>
              </a:buClr>
              <a:buSzPct val="100000"/>
            </a:pPr>
            <a:endParaRPr sz="3000" b="0" i="0" u="none" strike="noStrike" cap="none" dirty="0">
              <a:solidFill>
                <a:schemeClr val="dk1"/>
              </a:solidFill>
              <a:ea typeface="Trebuchet MS"/>
              <a:cs typeface="Trebuchet MS"/>
              <a:sym typeface="Trebuchet MS"/>
            </a:endParaRPr>
          </a:p>
          <a:p>
            <a:pPr>
              <a:lnSpc>
                <a:spcPct val="100000"/>
              </a:lnSpc>
              <a:buClr>
                <a:schemeClr val="dk1"/>
              </a:buClr>
              <a:buSzPct val="100000"/>
            </a:pPr>
            <a:r>
              <a:rPr lang="en" sz="3000" b="0" i="0" u="none" strike="noStrike" cap="none" dirty="0">
                <a:solidFill>
                  <a:schemeClr val="dk1"/>
                </a:solidFill>
                <a:ea typeface="Trebuchet MS"/>
                <a:cs typeface="Trebuchet MS"/>
                <a:sym typeface="Trebuchet MS"/>
              </a:rPr>
              <a:t>How to make sure each proof can only be “spent” </a:t>
            </a:r>
            <a:r>
              <a:rPr lang="en-US" sz="3000" b="0" i="0" u="none" strike="noStrike" cap="none" dirty="0">
                <a:solidFill>
                  <a:schemeClr val="dk1"/>
                </a:solidFill>
                <a:ea typeface="Trebuchet MS"/>
                <a:cs typeface="Trebuchet MS"/>
                <a:sym typeface="Trebuchet MS"/>
              </a:rPr>
              <a:t>or “redeemed”</a:t>
            </a:r>
            <a:r>
              <a:rPr lang="en" sz="3000" b="0" i="0" u="none" strike="noStrike" cap="none" dirty="0">
                <a:solidFill>
                  <a:schemeClr val="dk1"/>
                </a:solidFill>
                <a:ea typeface="Trebuchet MS"/>
                <a:cs typeface="Trebuchet MS"/>
                <a:sym typeface="Trebuchet MS"/>
              </a:rPr>
              <a:t> once </a:t>
            </a:r>
            <a:r>
              <a:rPr lang="en-US" sz="3000" b="0" i="0" u="none" strike="noStrike" cap="none" dirty="0">
                <a:solidFill>
                  <a:schemeClr val="dk1"/>
                </a:solidFill>
                <a:ea typeface="Trebuchet MS"/>
                <a:cs typeface="Trebuchet MS"/>
                <a:sym typeface="Trebuchet MS"/>
              </a:rPr>
              <a:t>with a </a:t>
            </a:r>
            <a:r>
              <a:rPr lang="en-US" sz="3000" b="0" i="0" u="none" strike="noStrike" cap="none" dirty="0" err="1">
                <a:solidFill>
                  <a:schemeClr val="dk1"/>
                </a:solidFill>
                <a:ea typeface="Trebuchet MS"/>
                <a:cs typeface="Trebuchet MS"/>
                <a:sym typeface="Trebuchet MS"/>
              </a:rPr>
              <a:t>basecoin</a:t>
            </a:r>
            <a:r>
              <a:rPr lang="en" sz="3000" b="0" i="0" u="none" strike="noStrike" cap="none" dirty="0">
                <a:solidFill>
                  <a:schemeClr val="dk1"/>
                </a:solidFill>
                <a:ea typeface="Trebuchet MS"/>
                <a:cs typeface="Trebuchet MS"/>
                <a:sym typeface="Trebuchet MS"/>
              </a:rPr>
              <a:t>?</a:t>
            </a:r>
          </a:p>
          <a:p>
            <a:pPr lvl="1">
              <a:lnSpc>
                <a:spcPct val="100000"/>
              </a:lnSpc>
              <a:buClr>
                <a:schemeClr val="dk1"/>
              </a:buClr>
              <a:buSzPct val="100000"/>
            </a:pPr>
            <a:r>
              <a:rPr lang="en" sz="2700" dirty="0">
                <a:solidFill>
                  <a:schemeClr val="dk1"/>
                </a:solidFill>
                <a:ea typeface="Trebuchet MS"/>
                <a:cs typeface="Trebuchet MS"/>
                <a:sym typeface="Trebuchet MS"/>
              </a:rPr>
              <a:t>Otherwise, </a:t>
            </a:r>
            <a:r>
              <a:rPr lang="en-US" sz="2700" dirty="0">
                <a:solidFill>
                  <a:schemeClr val="dk1"/>
                </a:solidFill>
                <a:ea typeface="Trebuchet MS"/>
                <a:cs typeface="Trebuchet MS"/>
                <a:sym typeface="Trebuchet MS"/>
              </a:rPr>
              <a:t>a </a:t>
            </a:r>
            <a:r>
              <a:rPr lang="en-US" sz="2700" dirty="0" err="1">
                <a:solidFill>
                  <a:schemeClr val="dk1"/>
                </a:solidFill>
                <a:ea typeface="Trebuchet MS"/>
                <a:cs typeface="Trebuchet MS"/>
                <a:sym typeface="Trebuchet MS"/>
              </a:rPr>
              <a:t>basecoin</a:t>
            </a:r>
            <a:r>
              <a:rPr lang="en-US" sz="2700" dirty="0">
                <a:solidFill>
                  <a:schemeClr val="dk1"/>
                </a:solidFill>
                <a:ea typeface="Trebuchet MS"/>
                <a:cs typeface="Trebuchet MS"/>
                <a:sym typeface="Trebuchet MS"/>
              </a:rPr>
              <a:t> could be turned to a </a:t>
            </a:r>
            <a:r>
              <a:rPr lang="en-US" sz="2700" dirty="0" err="1">
                <a:solidFill>
                  <a:schemeClr val="dk1"/>
                </a:solidFill>
                <a:ea typeface="Trebuchet MS"/>
                <a:cs typeface="Trebuchet MS"/>
                <a:sym typeface="Trebuchet MS"/>
              </a:rPr>
              <a:t>zerocoin</a:t>
            </a:r>
            <a:r>
              <a:rPr lang="en-US" sz="2700" dirty="0">
                <a:solidFill>
                  <a:schemeClr val="dk1"/>
                </a:solidFill>
                <a:ea typeface="Trebuchet MS"/>
                <a:cs typeface="Trebuchet MS"/>
                <a:sym typeface="Trebuchet MS"/>
              </a:rPr>
              <a:t> which could be redeemed into multiple </a:t>
            </a:r>
            <a:r>
              <a:rPr lang="en-US" sz="2700" dirty="0" err="1">
                <a:solidFill>
                  <a:schemeClr val="dk1"/>
                </a:solidFill>
                <a:ea typeface="Trebuchet MS"/>
                <a:cs typeface="Trebuchet MS"/>
                <a:sym typeface="Trebuchet MS"/>
              </a:rPr>
              <a:t>basecoins</a:t>
            </a:r>
            <a:endParaRPr lang="en" sz="2700" b="0" i="0" u="none" strike="noStrike" cap="none" dirty="0">
              <a:solidFill>
                <a:schemeClr val="dk1"/>
              </a:solidFill>
              <a:ea typeface="Trebuchet MS"/>
              <a:cs typeface="Trebuchet MS"/>
              <a:sym typeface="Trebuchet M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Zero-knowledge proofs</a:t>
            </a:r>
          </a:p>
        </p:txBody>
      </p:sp>
      <p:sp>
        <p:nvSpPr>
          <p:cNvPr id="551" name="Shape 551"/>
          <p:cNvSpPr txBox="1">
            <a:spLocks noGrp="1"/>
          </p:cNvSpPr>
          <p:nvPr>
            <p:ph type="body" idx="1"/>
          </p:nvPr>
        </p:nvSpPr>
        <p:spPr>
          <a:xfrm>
            <a:off x="457200" y="1200150"/>
            <a:ext cx="8381999"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A3A3A3"/>
              </a:buClr>
              <a:buSzPct val="25000"/>
              <a:buFont typeface="Trebuchet MS"/>
              <a:buNone/>
            </a:pPr>
            <a:r>
              <a:rPr lang="en" sz="2800" b="0" i="0" u="none" strike="noStrike" cap="none" dirty="0">
                <a:solidFill>
                  <a:schemeClr val="dk1"/>
                </a:solidFill>
                <a:ea typeface="Trebuchet MS"/>
                <a:cs typeface="Trebuchet MS"/>
                <a:sym typeface="Trebuchet MS"/>
              </a:rPr>
              <a:t>A way to prove a statement </a:t>
            </a:r>
          </a:p>
          <a:p>
            <a:pPr marL="0" marR="0" lvl="0" indent="0" algn="l" rtl="0">
              <a:lnSpc>
                <a:spcPct val="100000"/>
              </a:lnSpc>
              <a:spcBef>
                <a:spcPts val="0"/>
              </a:spcBef>
              <a:spcAft>
                <a:spcPts val="0"/>
              </a:spcAft>
              <a:buClr>
                <a:srgbClr val="A3A3A3"/>
              </a:buClr>
              <a:buSzPct val="25000"/>
              <a:buFont typeface="Trebuchet MS"/>
              <a:buNone/>
            </a:pPr>
            <a:r>
              <a:rPr lang="en" sz="2800" b="0" i="0" u="none" strike="noStrike" cap="none" dirty="0">
                <a:solidFill>
                  <a:schemeClr val="dk1"/>
                </a:solidFill>
                <a:ea typeface="Trebuchet MS"/>
                <a:cs typeface="Trebuchet MS"/>
                <a:sym typeface="Trebuchet MS"/>
              </a:rPr>
              <a:t>without revealing any other </a:t>
            </a:r>
          </a:p>
          <a:p>
            <a:pPr marL="0" marR="0" lvl="0" indent="0" algn="l" rtl="0">
              <a:lnSpc>
                <a:spcPct val="100000"/>
              </a:lnSpc>
              <a:spcBef>
                <a:spcPts val="0"/>
              </a:spcBef>
              <a:spcAft>
                <a:spcPts val="0"/>
              </a:spcAft>
              <a:buClr>
                <a:srgbClr val="A3A3A3"/>
              </a:buClr>
              <a:buSzPct val="25000"/>
              <a:buFont typeface="Trebuchet MS"/>
              <a:buNone/>
            </a:pPr>
            <a:r>
              <a:rPr lang="en" sz="2800" b="0" i="0" u="none" strike="noStrike" cap="none" dirty="0">
                <a:solidFill>
                  <a:schemeClr val="dk1"/>
                </a:solidFill>
                <a:ea typeface="Trebuchet MS"/>
                <a:cs typeface="Trebuchet MS"/>
                <a:sym typeface="Trebuchet MS"/>
              </a:rPr>
              <a:t>information</a:t>
            </a:r>
          </a:p>
          <a:p>
            <a:pPr marL="0" marR="0" lvl="0" indent="0" algn="l" rtl="0">
              <a:lnSpc>
                <a:spcPct val="100000"/>
              </a:lnSpc>
              <a:spcBef>
                <a:spcPts val="0"/>
              </a:spcBef>
              <a:spcAft>
                <a:spcPts val="0"/>
              </a:spcAft>
              <a:buClr>
                <a:srgbClr val="A3A3A3"/>
              </a:buClr>
              <a:buSzPct val="25000"/>
              <a:buFont typeface="Trebuchet MS"/>
              <a:buNone/>
            </a:pPr>
            <a:endParaRPr sz="28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rgbClr val="A3A3A3"/>
              </a:buClr>
              <a:buSzPct val="25000"/>
              <a:buFont typeface="Trebuchet MS"/>
              <a:buNone/>
            </a:pPr>
            <a:r>
              <a:rPr lang="en" sz="2800" b="0" i="0" u="none" strike="noStrike" cap="none" dirty="0">
                <a:solidFill>
                  <a:schemeClr val="dk1"/>
                </a:solidFill>
                <a:ea typeface="Trebuchet MS"/>
                <a:cs typeface="Trebuchet MS"/>
                <a:sym typeface="Trebuchet MS"/>
              </a:rPr>
              <a:t>Example:</a:t>
            </a:r>
          </a:p>
          <a:p>
            <a:pPr marL="457200" marR="0" lvl="0" indent="-457200" algn="l" rtl="0">
              <a:lnSpc>
                <a:spcPct val="100000"/>
              </a:lnSpc>
              <a:spcBef>
                <a:spcPts val="0"/>
              </a:spcBef>
              <a:spcAft>
                <a:spcPts val="0"/>
              </a:spcAft>
              <a:buClr>
                <a:srgbClr val="A3A3A3"/>
              </a:buClr>
              <a:buSzPct val="100000"/>
              <a:buFont typeface="Arial"/>
              <a:buChar char="•"/>
            </a:pPr>
            <a:r>
              <a:rPr lang="en" sz="2800" b="0" i="0" u="none" strike="noStrike" cap="none" dirty="0">
                <a:solidFill>
                  <a:schemeClr val="dk1"/>
                </a:solidFill>
                <a:ea typeface="Trebuchet MS"/>
                <a:cs typeface="Trebuchet MS"/>
                <a:sym typeface="Trebuchet MS"/>
              </a:rPr>
              <a:t>“I know an input that hashes to </a:t>
            </a:r>
            <a:r>
              <a:rPr lang="en" sz="2400" b="1" i="0" u="none" strike="noStrike" cap="none" dirty="0">
                <a:solidFill>
                  <a:schemeClr val="dk1"/>
                </a:solidFill>
                <a:ea typeface="Consolas"/>
                <a:cs typeface="Consolas"/>
                <a:sym typeface="Consolas"/>
              </a:rPr>
              <a:t>da39a3ee5e</a:t>
            </a:r>
            <a:r>
              <a:rPr lang="en" sz="2800" b="0" i="0" u="none" strike="noStrike" cap="none" dirty="0">
                <a:solidFill>
                  <a:schemeClr val="dk1"/>
                </a:solidFill>
                <a:ea typeface="Trebuchet MS"/>
                <a:cs typeface="Trebuchet MS"/>
                <a:sym typeface="Trebuchet MS"/>
              </a:rPr>
              <a:t>”</a:t>
            </a:r>
          </a:p>
          <a:p>
            <a:pPr marL="457200" marR="0" lvl="0" indent="-457200" algn="l" rtl="0">
              <a:lnSpc>
                <a:spcPct val="100000"/>
              </a:lnSpc>
              <a:spcBef>
                <a:spcPts val="0"/>
              </a:spcBef>
              <a:spcAft>
                <a:spcPts val="0"/>
              </a:spcAft>
              <a:buClr>
                <a:srgbClr val="A3A3A3"/>
              </a:buClr>
              <a:buSzPct val="100000"/>
              <a:buFont typeface="Arial"/>
              <a:buChar char="•"/>
            </a:pPr>
            <a:r>
              <a:rPr lang="en" sz="2800" b="0" i="0" u="none" strike="noStrike" cap="none" dirty="0">
                <a:solidFill>
                  <a:schemeClr val="dk1"/>
                </a:solidFill>
                <a:ea typeface="Trebuchet MS"/>
                <a:cs typeface="Trebuchet MS"/>
                <a:sym typeface="Trebuchet MS"/>
              </a:rPr>
              <a:t>“I know an input that hashes to some hash in the following set: … ”</a:t>
            </a:r>
          </a:p>
        </p:txBody>
      </p:sp>
      <p:sp>
        <p:nvSpPr>
          <p:cNvPr id="552" name="Shape 552"/>
          <p:cNvSpPr/>
          <p:nvPr/>
        </p:nvSpPr>
        <p:spPr>
          <a:xfrm>
            <a:off x="5257800" y="1123950"/>
            <a:ext cx="3276599" cy="1904999"/>
          </a:xfrm>
          <a:prstGeom prst="irregularSeal2">
            <a:avLst/>
          </a:prstGeom>
          <a:solidFill>
            <a:srgbClr val="EFD7AE"/>
          </a:solidFill>
          <a:ln w="19050" cap="flat" cmpd="sng">
            <a:solidFill>
              <a:srgbClr val="E7C58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 sz="3200" b="0" i="0" u="none" strike="noStrike" cap="none">
                <a:solidFill>
                  <a:schemeClr val="dk1"/>
                </a:solidFill>
                <a:latin typeface="Trebuchet MS"/>
                <a:ea typeface="Trebuchet MS"/>
                <a:cs typeface="Trebuchet MS"/>
                <a:sym typeface="Trebuchet MS"/>
              </a:rPr>
              <a:t>Crypto </a:t>
            </a:r>
          </a:p>
          <a:p>
            <a:pPr marL="0" marR="0" lvl="0" indent="0" algn="ctr" rtl="0">
              <a:lnSpc>
                <a:spcPct val="100000"/>
              </a:lnSpc>
              <a:spcBef>
                <a:spcPts val="0"/>
              </a:spcBef>
              <a:spcAft>
                <a:spcPts val="0"/>
              </a:spcAft>
              <a:buClr>
                <a:schemeClr val="dk1"/>
              </a:buClr>
              <a:buSzPct val="25000"/>
              <a:buFont typeface="Trebuchet MS"/>
              <a:buNone/>
            </a:pPr>
            <a:r>
              <a:rPr lang="en" sz="3200" b="0" i="0" u="none" strike="noStrike" cap="none">
                <a:solidFill>
                  <a:schemeClr val="dk1"/>
                </a:solidFill>
                <a:latin typeface="Trebuchet MS"/>
                <a:ea typeface="Trebuchet MS"/>
                <a:cs typeface="Trebuchet MS"/>
                <a:sym typeface="Trebuchet MS"/>
              </a:rPr>
              <a:t>magic</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Minting zerocoins</a:t>
            </a:r>
          </a:p>
        </p:txBody>
      </p:sp>
      <p:sp>
        <p:nvSpPr>
          <p:cNvPr id="558" name="Shape 558"/>
          <p:cNvSpPr txBox="1">
            <a:spLocks noGrp="1"/>
          </p:cNvSpPr>
          <p:nvPr>
            <p:ph type="body" idx="1"/>
          </p:nvPr>
        </p:nvSpPr>
        <p:spPr>
          <a:prstGeom prst="rect">
            <a:avLst/>
          </a:prstGeom>
          <a:noFill/>
          <a:ln>
            <a:noFill/>
          </a:ln>
        </p:spPr>
        <p:txBody>
          <a:bodyPr lIns="91425" tIns="91425" rIns="91425" bIns="91425" anchor="t" anchorCtr="0">
            <a:noAutofit/>
          </a:bodyPr>
          <a:lstStyle/>
          <a:p>
            <a:pPr>
              <a:lnSpc>
                <a:spcPct val="100000"/>
              </a:lnSpc>
              <a:buClr>
                <a:schemeClr val="dk1"/>
              </a:buClr>
              <a:buSzPct val="100000"/>
            </a:pPr>
            <a:r>
              <a:rPr lang="en" sz="3200" b="0" i="0" u="none" strike="noStrike" cap="none" dirty="0">
                <a:solidFill>
                  <a:schemeClr val="dk1"/>
                </a:solidFill>
                <a:ea typeface="Trebuchet MS"/>
                <a:cs typeface="Trebuchet MS"/>
                <a:sym typeface="Trebuchet MS"/>
              </a:rPr>
              <a:t>Zerocoins come in standard denominations (Let’s assume 1 basecoin)</a:t>
            </a:r>
          </a:p>
          <a:p>
            <a:pPr>
              <a:lnSpc>
                <a:spcPct val="100000"/>
              </a:lnSpc>
              <a:buClr>
                <a:schemeClr val="dk1"/>
              </a:buClr>
              <a:buSzPct val="100000"/>
            </a:pPr>
            <a:endParaRPr sz="3200" b="0" i="0" u="none" strike="noStrike" cap="none" dirty="0">
              <a:solidFill>
                <a:schemeClr val="dk1"/>
              </a:solidFill>
              <a:ea typeface="Trebuchet MS"/>
              <a:cs typeface="Trebuchet MS"/>
              <a:sym typeface="Trebuchet MS"/>
            </a:endParaRPr>
          </a:p>
          <a:p>
            <a:pPr>
              <a:lnSpc>
                <a:spcPct val="100000"/>
              </a:lnSpc>
              <a:buClr>
                <a:schemeClr val="dk1"/>
              </a:buClr>
              <a:buSzPct val="100000"/>
            </a:pPr>
            <a:r>
              <a:rPr lang="en" sz="3200" b="0" i="0" u="none" strike="noStrike" cap="none" dirty="0">
                <a:solidFill>
                  <a:schemeClr val="dk1"/>
                </a:solidFill>
                <a:ea typeface="Trebuchet MS"/>
                <a:cs typeface="Trebuchet MS"/>
                <a:sym typeface="Trebuchet MS"/>
              </a:rPr>
              <a:t>Anyone can make (</a:t>
            </a:r>
            <a:r>
              <a:rPr lang="en-US" sz="3200" b="0" i="0" u="none" strike="noStrike" cap="none" dirty="0">
                <a:solidFill>
                  <a:schemeClr val="dk1"/>
                </a:solidFill>
                <a:ea typeface="Trebuchet MS"/>
                <a:cs typeface="Trebuchet MS"/>
                <a:sym typeface="Trebuchet MS"/>
              </a:rPr>
              <a:t>or mint</a:t>
            </a:r>
            <a:r>
              <a:rPr lang="en" sz="3200" b="0" i="0" u="none" strike="noStrike" cap="none" dirty="0">
                <a:solidFill>
                  <a:schemeClr val="dk1"/>
                </a:solidFill>
                <a:ea typeface="Trebuchet MS"/>
                <a:cs typeface="Trebuchet MS"/>
                <a:sym typeface="Trebuchet MS"/>
              </a:rPr>
              <a:t>) one!</a:t>
            </a:r>
          </a:p>
          <a:p>
            <a:pPr>
              <a:lnSpc>
                <a:spcPct val="100000"/>
              </a:lnSpc>
              <a:buClr>
                <a:schemeClr val="dk1"/>
              </a:buClr>
              <a:buSzPct val="100000"/>
            </a:pPr>
            <a:endParaRPr sz="3200" b="0" i="0" u="none" strike="noStrike" cap="none" dirty="0">
              <a:solidFill>
                <a:schemeClr val="dk1"/>
              </a:solidFill>
              <a:ea typeface="Trebuchet MS"/>
              <a:cs typeface="Trebuchet MS"/>
              <a:sym typeface="Trebuchet MS"/>
            </a:endParaRPr>
          </a:p>
          <a:p>
            <a:pPr>
              <a:lnSpc>
                <a:spcPct val="100000"/>
              </a:lnSpc>
              <a:buClr>
                <a:schemeClr val="dk1"/>
              </a:buClr>
              <a:buSzPct val="100000"/>
            </a:pPr>
            <a:r>
              <a:rPr lang="en" sz="3200" b="0" i="0" u="none" strike="noStrike" cap="none" dirty="0">
                <a:solidFill>
                  <a:schemeClr val="dk1"/>
                </a:solidFill>
                <a:ea typeface="Trebuchet MS"/>
                <a:cs typeface="Trebuchet MS"/>
                <a:sym typeface="Trebuchet MS"/>
              </a:rPr>
              <a:t>They have value once put on the block chain</a:t>
            </a:r>
          </a:p>
          <a:p>
            <a:pPr lvl="1">
              <a:lnSpc>
                <a:spcPct val="100000"/>
              </a:lnSpc>
              <a:buClr>
                <a:schemeClr val="dk1"/>
              </a:buClr>
              <a:buSzPct val="100000"/>
            </a:pPr>
            <a:r>
              <a:rPr lang="en" sz="2800" b="0" i="0" u="none" strike="noStrike" cap="none" dirty="0">
                <a:solidFill>
                  <a:schemeClr val="dk1"/>
                </a:solidFill>
                <a:ea typeface="Trebuchet MS"/>
                <a:cs typeface="Trebuchet MS"/>
                <a:sym typeface="Trebuchet MS"/>
              </a:rPr>
              <a:t>That costs 1 basecoin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Minting a zerocoin: “commitment”</a:t>
            </a:r>
          </a:p>
        </p:txBody>
      </p:sp>
      <p:sp>
        <p:nvSpPr>
          <p:cNvPr id="564" name="Shape 564"/>
          <p:cNvSpPr txBox="1">
            <a:spLocks noGrp="1"/>
          </p:cNvSpPr>
          <p:nvPr>
            <p:ph type="body" idx="1"/>
          </p:nvPr>
        </p:nvSpPr>
        <p:spPr>
          <a:xfrm>
            <a:off x="457200" y="1200150"/>
            <a:ext cx="5232126" cy="3725679"/>
          </a:xfrm>
          <a:prstGeom prst="rect">
            <a:avLst/>
          </a:prstGeom>
          <a:noFill/>
          <a:ln>
            <a:noFill/>
          </a:ln>
        </p:spPr>
        <p:txBody>
          <a:bodyPr lIns="91425" tIns="91425" rIns="91425" bIns="91425" anchor="t" anchorCtr="0">
            <a:noAutofit/>
          </a:bodyPr>
          <a:lstStyle/>
          <a:p>
            <a:pPr>
              <a:lnSpc>
                <a:spcPct val="100000"/>
              </a:lnSpc>
              <a:buClr>
                <a:schemeClr val="dk1"/>
              </a:buClr>
              <a:buSzPct val="100000"/>
            </a:pPr>
            <a:r>
              <a:rPr lang="en" sz="2800" b="0" i="0" u="none" strike="noStrike" cap="none" dirty="0">
                <a:solidFill>
                  <a:schemeClr val="dk1"/>
                </a:solidFill>
                <a:ea typeface="Trebuchet MS"/>
                <a:cs typeface="Trebuchet MS"/>
                <a:sym typeface="Trebuchet MS"/>
              </a:rPr>
              <a:t>Generate serial number </a:t>
            </a:r>
            <a:r>
              <a:rPr lang="en" sz="2800" b="0" i="1" u="none" strike="noStrike" cap="none" dirty="0">
                <a:solidFill>
                  <a:schemeClr val="dk1"/>
                </a:solidFill>
                <a:ea typeface="Trebuchet MS"/>
                <a:cs typeface="Trebuchet MS"/>
                <a:sym typeface="Trebuchet MS"/>
              </a:rPr>
              <a:t>S </a:t>
            </a:r>
            <a:r>
              <a:rPr lang="en" sz="2800" b="0" i="0" u="none" strike="noStrike" cap="none" dirty="0">
                <a:solidFill>
                  <a:schemeClr val="dk1"/>
                </a:solidFill>
                <a:ea typeface="Trebuchet MS"/>
                <a:cs typeface="Trebuchet MS"/>
                <a:sym typeface="Trebuchet MS"/>
              </a:rPr>
              <a:t>(eventually made public)</a:t>
            </a:r>
          </a:p>
          <a:p>
            <a:pPr>
              <a:lnSpc>
                <a:spcPct val="100000"/>
              </a:lnSpc>
              <a:buClr>
                <a:schemeClr val="dk1"/>
              </a:buClr>
              <a:buSzPct val="100000"/>
            </a:pPr>
            <a:endParaRPr sz="2800" b="0" i="0" u="none" strike="noStrike" cap="none" dirty="0">
              <a:solidFill>
                <a:schemeClr val="dk1"/>
              </a:solidFill>
              <a:ea typeface="Trebuchet MS"/>
              <a:cs typeface="Trebuchet MS"/>
              <a:sym typeface="Trebuchet MS"/>
            </a:endParaRPr>
          </a:p>
          <a:p>
            <a:pPr>
              <a:lnSpc>
                <a:spcPct val="100000"/>
              </a:lnSpc>
              <a:buClr>
                <a:schemeClr val="dk1"/>
              </a:buClr>
              <a:buSzPct val="100000"/>
            </a:pPr>
            <a:r>
              <a:rPr lang="en" sz="2800" dirty="0">
                <a:solidFill>
                  <a:schemeClr val="dk1"/>
                </a:solidFill>
                <a:ea typeface="Trebuchet MS"/>
                <a:cs typeface="Trebuchet MS"/>
                <a:sym typeface="Trebuchet MS"/>
              </a:rPr>
              <a:t>a</a:t>
            </a:r>
            <a:r>
              <a:rPr lang="en" sz="2800" b="0" i="0" u="none" strike="noStrike" cap="none" dirty="0">
                <a:solidFill>
                  <a:schemeClr val="dk1"/>
                </a:solidFill>
                <a:ea typeface="Trebuchet MS"/>
                <a:cs typeface="Trebuchet MS"/>
                <a:sym typeface="Trebuchet MS"/>
              </a:rPr>
              <a:t>nd random secret </a:t>
            </a:r>
            <a:r>
              <a:rPr lang="en" sz="2800" b="0" i="1" u="none" strike="noStrike" cap="none" dirty="0">
                <a:solidFill>
                  <a:schemeClr val="dk1"/>
                </a:solidFill>
                <a:ea typeface="Trebuchet MS"/>
                <a:cs typeface="Trebuchet MS"/>
                <a:sym typeface="Trebuchet MS"/>
              </a:rPr>
              <a:t>r </a:t>
            </a:r>
            <a:r>
              <a:rPr lang="en" sz="2800" b="0" i="0" u="none" strike="noStrike" cap="none" dirty="0">
                <a:solidFill>
                  <a:schemeClr val="dk1"/>
                </a:solidFill>
                <a:ea typeface="Trebuchet MS"/>
                <a:cs typeface="Trebuchet MS"/>
                <a:sym typeface="Trebuchet MS"/>
              </a:rPr>
              <a:t>(never public, ensures unlinkability)</a:t>
            </a:r>
          </a:p>
          <a:p>
            <a:pPr>
              <a:lnSpc>
                <a:spcPct val="100000"/>
              </a:lnSpc>
              <a:buClr>
                <a:schemeClr val="dk1"/>
              </a:buClr>
              <a:buSzPct val="100000"/>
            </a:pPr>
            <a:endParaRPr sz="2800" b="0" i="0" u="none" strike="noStrike" cap="none" dirty="0">
              <a:solidFill>
                <a:schemeClr val="dk1"/>
              </a:solidFill>
              <a:ea typeface="Trebuchet MS"/>
              <a:cs typeface="Trebuchet MS"/>
              <a:sym typeface="Trebuchet MS"/>
            </a:endParaRPr>
          </a:p>
          <a:p>
            <a:pPr>
              <a:lnSpc>
                <a:spcPct val="100000"/>
              </a:lnSpc>
              <a:buClr>
                <a:schemeClr val="dk1"/>
              </a:buClr>
              <a:buSzPct val="100000"/>
            </a:pPr>
            <a:r>
              <a:rPr lang="en" sz="2800" b="0" i="0" u="none" strike="noStrike" cap="none" dirty="0">
                <a:solidFill>
                  <a:schemeClr val="dk1"/>
                </a:solidFill>
                <a:ea typeface="Trebuchet MS"/>
                <a:cs typeface="Trebuchet MS"/>
                <a:sym typeface="Trebuchet MS"/>
              </a:rPr>
              <a:t>Compute </a:t>
            </a:r>
            <a:r>
              <a:rPr lang="en-US" sz="2800" b="0" i="1" u="none" strike="noStrike" cap="none" dirty="0">
                <a:solidFill>
                  <a:schemeClr val="dk1"/>
                </a:solidFill>
                <a:ea typeface="Trebuchet MS"/>
                <a:cs typeface="Trebuchet MS"/>
                <a:sym typeface="Trebuchet MS"/>
              </a:rPr>
              <a:t>Commit</a:t>
            </a:r>
            <a:r>
              <a:rPr lang="en" sz="2800" b="0" i="1" u="none" strike="noStrike" cap="none" dirty="0">
                <a:solidFill>
                  <a:schemeClr val="dk1"/>
                </a:solidFill>
                <a:ea typeface="Trebuchet MS"/>
                <a:cs typeface="Trebuchet MS"/>
                <a:sym typeface="Trebuchet MS"/>
              </a:rPr>
              <a:t>(S, r)</a:t>
            </a:r>
          </a:p>
        </p:txBody>
      </p:sp>
      <p:grpSp>
        <p:nvGrpSpPr>
          <p:cNvPr id="565" name="Shape 565"/>
          <p:cNvGrpSpPr/>
          <p:nvPr/>
        </p:nvGrpSpPr>
        <p:grpSpPr>
          <a:xfrm>
            <a:off x="5857875" y="1200150"/>
            <a:ext cx="2752725" cy="2857499"/>
            <a:chOff x="5857875" y="1200150"/>
            <a:chExt cx="2752725" cy="2857499"/>
          </a:xfrm>
        </p:grpSpPr>
        <p:pic>
          <p:nvPicPr>
            <p:cNvPr id="566" name="Shape 566" descr="http://openclipart.org/image/300px/svg_to_png/5333/kuba_Envelope_2.png"/>
            <p:cNvPicPr preferRelativeResize="0"/>
            <p:nvPr/>
          </p:nvPicPr>
          <p:blipFill rotWithShape="1">
            <a:blip r:embed="rId3">
              <a:alphaModFix/>
            </a:blip>
            <a:srcRect/>
            <a:stretch/>
          </p:blipFill>
          <p:spPr>
            <a:xfrm>
              <a:off x="5857875" y="1200150"/>
              <a:ext cx="2752725" cy="2857499"/>
            </a:xfrm>
            <a:prstGeom prst="rect">
              <a:avLst/>
            </a:prstGeom>
            <a:noFill/>
            <a:ln>
              <a:noFill/>
            </a:ln>
          </p:spPr>
        </p:pic>
        <p:sp>
          <p:nvSpPr>
            <p:cNvPr id="567" name="Shape 567"/>
            <p:cNvSpPr txBox="1"/>
            <p:nvPr/>
          </p:nvSpPr>
          <p:spPr>
            <a:xfrm rot="1444598">
              <a:off x="6348301" y="2088451"/>
              <a:ext cx="1603323"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1400" b="0" i="0" u="none" strike="noStrike" cap="none">
                  <a:solidFill>
                    <a:srgbClr val="000000"/>
                  </a:solidFill>
                  <a:latin typeface="Trebuchet MS"/>
                  <a:ea typeface="Trebuchet MS"/>
                  <a:cs typeface="Trebuchet MS"/>
                  <a:sym typeface="Trebuchet MS"/>
                </a:rPr>
                <a:t>Serial number: </a:t>
              </a:r>
            </a:p>
            <a:p>
              <a:pPr marL="0" marR="0" lvl="0" indent="0" algn="l" rtl="0">
                <a:lnSpc>
                  <a:spcPct val="100000"/>
                </a:lnSpc>
                <a:spcBef>
                  <a:spcPts val="0"/>
                </a:spcBef>
                <a:spcAft>
                  <a:spcPts val="0"/>
                </a:spcAft>
                <a:buClr>
                  <a:srgbClr val="000000"/>
                </a:buClr>
                <a:buSzPct val="25000"/>
                <a:buFont typeface="Trebuchet MS"/>
                <a:buNone/>
              </a:pPr>
              <a:r>
                <a:rPr lang="en" sz="1400" b="0" i="0" u="none" strike="noStrike" cap="none">
                  <a:solidFill>
                    <a:srgbClr val="000000"/>
                  </a:solidFill>
                  <a:latin typeface="Trebuchet MS"/>
                  <a:ea typeface="Trebuchet MS"/>
                  <a:cs typeface="Trebuchet MS"/>
                  <a:sym typeface="Trebuchet MS"/>
                </a:rPr>
                <a:t>317038628684424</a:t>
              </a:r>
            </a:p>
          </p:txBody>
        </p:sp>
      </p:grpSp>
      <p:sp>
        <p:nvSpPr>
          <p:cNvPr id="568" name="Shape 568"/>
          <p:cNvSpPr/>
          <p:nvPr/>
        </p:nvSpPr>
        <p:spPr>
          <a:xfrm>
            <a:off x="5930761" y="4285039"/>
            <a:ext cx="2438401" cy="523219"/>
          </a:xfrm>
          <a:prstGeom prst="rect">
            <a:avLst/>
          </a:prstGeom>
          <a:solidFill>
            <a:srgbClr val="EFD7AE"/>
          </a:solidFill>
          <a:ln w="19050" cap="flat" cmpd="sng">
            <a:solidFill>
              <a:srgbClr val="E7C586"/>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2800" b="0" i="0" u="none" strike="noStrike" cap="none">
                <a:solidFill>
                  <a:srgbClr val="000000"/>
                </a:solidFill>
                <a:latin typeface="Trebuchet MS"/>
                <a:ea typeface="Trebuchet MS"/>
                <a:cs typeface="Trebuchet MS"/>
                <a:sym typeface="Trebuchet MS"/>
              </a:rPr>
              <a:t>Simplification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Minting a zerocoin</a:t>
            </a:r>
          </a:p>
        </p:txBody>
      </p:sp>
      <p:sp>
        <p:nvSpPr>
          <p:cNvPr id="574" name="Shape 574"/>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To put </a:t>
            </a:r>
            <a:r>
              <a:rPr lang="en-US" sz="3000" b="0" i="1" u="none" strike="noStrike" cap="none" dirty="0">
                <a:solidFill>
                  <a:schemeClr val="dk1"/>
                </a:solidFill>
                <a:ea typeface="Trebuchet MS"/>
                <a:cs typeface="Trebuchet MS"/>
                <a:sym typeface="Trebuchet MS"/>
              </a:rPr>
              <a:t>Commit</a:t>
            </a:r>
            <a:r>
              <a:rPr lang="en" sz="3000" b="0" i="1" u="none" strike="noStrike" cap="none" dirty="0">
                <a:solidFill>
                  <a:schemeClr val="dk1"/>
                </a:solidFill>
                <a:ea typeface="Trebuchet MS"/>
                <a:cs typeface="Trebuchet MS"/>
                <a:sym typeface="Trebuchet MS"/>
              </a:rPr>
              <a:t>(S, r)</a:t>
            </a:r>
            <a:r>
              <a:rPr lang="en" sz="3000" b="0" i="0" u="none" strike="noStrike" cap="none" dirty="0">
                <a:solidFill>
                  <a:schemeClr val="dk1"/>
                </a:solidFill>
                <a:ea typeface="Trebuchet MS"/>
                <a:cs typeface="Trebuchet MS"/>
                <a:sym typeface="Trebuchet MS"/>
              </a:rPr>
              <a:t> on block chain:</a:t>
            </a:r>
          </a:p>
          <a:p>
            <a:pPr marL="0" marR="0" lvl="0" indent="0" algn="l" rtl="0">
              <a:lnSpc>
                <a:spcPct val="100000"/>
              </a:lnSpc>
              <a:spcBef>
                <a:spcPts val="0"/>
              </a:spcBef>
              <a:spcAft>
                <a:spcPts val="0"/>
              </a:spcAft>
              <a:buClr>
                <a:schemeClr val="dk1"/>
              </a:buClr>
              <a:buSzPct val="25000"/>
              <a:buFont typeface="Trebuchet MS"/>
              <a:buNone/>
            </a:pPr>
            <a:r>
              <a:rPr lang="en" sz="3000" dirty="0">
                <a:solidFill>
                  <a:schemeClr val="dk1"/>
                </a:solidFill>
                <a:ea typeface="Trebuchet MS"/>
                <a:cs typeface="Trebuchet MS"/>
                <a:sym typeface="Trebuchet MS"/>
              </a:rPr>
              <a:t>	</a:t>
            </a:r>
            <a:r>
              <a:rPr lang="en" sz="3000" b="0" i="0" u="none" strike="noStrike" cap="none" dirty="0">
                <a:solidFill>
                  <a:schemeClr val="dk1"/>
                </a:solidFill>
                <a:ea typeface="Trebuchet MS"/>
                <a:cs typeface="Trebuchet MS"/>
                <a:sym typeface="Trebuchet MS"/>
              </a:rPr>
              <a:t>Create “Mint” Tx with 1 basecoin as input</a:t>
            </a:r>
          </a:p>
        </p:txBody>
      </p:sp>
      <p:grpSp>
        <p:nvGrpSpPr>
          <p:cNvPr id="575" name="Shape 575"/>
          <p:cNvGrpSpPr/>
          <p:nvPr/>
        </p:nvGrpSpPr>
        <p:grpSpPr>
          <a:xfrm>
            <a:off x="1993075" y="3795679"/>
            <a:ext cx="762000" cy="905775"/>
            <a:chOff x="2895600" y="2199375"/>
            <a:chExt cx="762000" cy="905775"/>
          </a:xfrm>
        </p:grpSpPr>
        <p:sp>
          <p:nvSpPr>
            <p:cNvPr id="576" name="Shape 576"/>
            <p:cNvSpPr/>
            <p:nvPr/>
          </p:nvSpPr>
          <p:spPr>
            <a:xfrm>
              <a:off x="2895600" y="2199375"/>
              <a:ext cx="762000" cy="228720"/>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577" name="Shape 577"/>
            <p:cNvSpPr/>
            <p:nvPr/>
          </p:nvSpPr>
          <p:spPr>
            <a:xfrm>
              <a:off x="2895600" y="2427975"/>
              <a:ext cx="762000" cy="223642"/>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578" name="Shape 578"/>
            <p:cNvSpPr/>
            <p:nvPr/>
          </p:nvSpPr>
          <p:spPr>
            <a:xfrm>
              <a:off x="2895600" y="2647950"/>
              <a:ext cx="762000" cy="216762"/>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579" name="Shape 579"/>
            <p:cNvSpPr/>
            <p:nvPr/>
          </p:nvSpPr>
          <p:spPr>
            <a:xfrm>
              <a:off x="2895600" y="2864713"/>
              <a:ext cx="762000" cy="240437"/>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grpSp>
      <p:grpSp>
        <p:nvGrpSpPr>
          <p:cNvPr id="580" name="Shape 580"/>
          <p:cNvGrpSpPr/>
          <p:nvPr/>
        </p:nvGrpSpPr>
        <p:grpSpPr>
          <a:xfrm>
            <a:off x="697675" y="3796324"/>
            <a:ext cx="762000" cy="905775"/>
            <a:chOff x="2895600" y="2199375"/>
            <a:chExt cx="762000" cy="905775"/>
          </a:xfrm>
        </p:grpSpPr>
        <p:sp>
          <p:nvSpPr>
            <p:cNvPr id="581" name="Shape 581"/>
            <p:cNvSpPr/>
            <p:nvPr/>
          </p:nvSpPr>
          <p:spPr>
            <a:xfrm>
              <a:off x="2895600" y="2199375"/>
              <a:ext cx="762000" cy="228720"/>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582" name="Shape 582"/>
            <p:cNvSpPr/>
            <p:nvPr/>
          </p:nvSpPr>
          <p:spPr>
            <a:xfrm>
              <a:off x="2895600" y="2427975"/>
              <a:ext cx="762000" cy="223642"/>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583" name="Shape 583"/>
            <p:cNvSpPr/>
            <p:nvPr/>
          </p:nvSpPr>
          <p:spPr>
            <a:xfrm>
              <a:off x="2895600" y="2647950"/>
              <a:ext cx="762000" cy="216762"/>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584" name="Shape 584"/>
            <p:cNvSpPr/>
            <p:nvPr/>
          </p:nvSpPr>
          <p:spPr>
            <a:xfrm>
              <a:off x="2895600" y="2864713"/>
              <a:ext cx="762000" cy="240437"/>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grpSp>
      <p:grpSp>
        <p:nvGrpSpPr>
          <p:cNvPr id="585" name="Shape 585"/>
          <p:cNvGrpSpPr/>
          <p:nvPr/>
        </p:nvGrpSpPr>
        <p:grpSpPr>
          <a:xfrm>
            <a:off x="3288475" y="3799575"/>
            <a:ext cx="762000" cy="905775"/>
            <a:chOff x="2895600" y="2199375"/>
            <a:chExt cx="762000" cy="905775"/>
          </a:xfrm>
        </p:grpSpPr>
        <p:sp>
          <p:nvSpPr>
            <p:cNvPr id="586" name="Shape 586"/>
            <p:cNvSpPr/>
            <p:nvPr/>
          </p:nvSpPr>
          <p:spPr>
            <a:xfrm>
              <a:off x="2895600" y="2199375"/>
              <a:ext cx="762000" cy="228720"/>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587" name="Shape 587"/>
            <p:cNvSpPr/>
            <p:nvPr/>
          </p:nvSpPr>
          <p:spPr>
            <a:xfrm>
              <a:off x="2895600" y="2427975"/>
              <a:ext cx="762000" cy="223642"/>
            </a:xfrm>
            <a:prstGeom prst="rect">
              <a:avLst/>
            </a:prstGeom>
            <a:solidFill>
              <a:srgbClr val="D1E0AF"/>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1200" b="0" i="0" u="none" strike="noStrike" cap="none">
                  <a:solidFill>
                    <a:srgbClr val="000000"/>
                  </a:solidFill>
                  <a:latin typeface="Trebuchet MS"/>
                  <a:ea typeface="Trebuchet MS"/>
                  <a:cs typeface="Trebuchet MS"/>
                  <a:sym typeface="Trebuchet MS"/>
                </a:rPr>
                <a:t>Mint</a:t>
              </a:r>
            </a:p>
          </p:txBody>
        </p:sp>
        <p:sp>
          <p:nvSpPr>
            <p:cNvPr id="588" name="Shape 588"/>
            <p:cNvSpPr/>
            <p:nvPr/>
          </p:nvSpPr>
          <p:spPr>
            <a:xfrm>
              <a:off x="2895600" y="2647950"/>
              <a:ext cx="762000" cy="216762"/>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589" name="Shape 589"/>
            <p:cNvSpPr/>
            <p:nvPr/>
          </p:nvSpPr>
          <p:spPr>
            <a:xfrm>
              <a:off x="2895600" y="2864713"/>
              <a:ext cx="762000" cy="240437"/>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grpSp>
      <p:cxnSp>
        <p:nvCxnSpPr>
          <p:cNvPr id="590" name="Shape 590"/>
          <p:cNvCxnSpPr/>
          <p:nvPr/>
        </p:nvCxnSpPr>
        <p:spPr>
          <a:xfrm rot="10800000">
            <a:off x="1459675" y="4244360"/>
            <a:ext cx="521523" cy="0"/>
          </a:xfrm>
          <a:prstGeom prst="straightConnector1">
            <a:avLst/>
          </a:prstGeom>
          <a:noFill/>
          <a:ln w="25400" cap="flat" cmpd="sng">
            <a:solidFill>
              <a:schemeClr val="dk1"/>
            </a:solidFill>
            <a:prstDash val="solid"/>
            <a:round/>
            <a:headEnd type="none" w="med" len="med"/>
            <a:tailEnd type="stealth" w="lg" len="lg"/>
          </a:ln>
        </p:spPr>
      </p:cxnSp>
      <p:cxnSp>
        <p:nvCxnSpPr>
          <p:cNvPr id="591" name="Shape 591"/>
          <p:cNvCxnSpPr/>
          <p:nvPr/>
        </p:nvCxnSpPr>
        <p:spPr>
          <a:xfrm rot="10800000">
            <a:off x="2755076" y="4241842"/>
            <a:ext cx="521523" cy="0"/>
          </a:xfrm>
          <a:prstGeom prst="straightConnector1">
            <a:avLst/>
          </a:prstGeom>
          <a:noFill/>
          <a:ln w="25400" cap="flat" cmpd="sng">
            <a:solidFill>
              <a:schemeClr val="dk1"/>
            </a:solidFill>
            <a:prstDash val="solid"/>
            <a:round/>
            <a:headEnd type="none" w="med" len="med"/>
            <a:tailEnd type="stealth" w="lg" len="lg"/>
          </a:ln>
        </p:spPr>
      </p:cxnSp>
      <p:cxnSp>
        <p:nvCxnSpPr>
          <p:cNvPr id="592" name="Shape 592"/>
          <p:cNvCxnSpPr/>
          <p:nvPr/>
        </p:nvCxnSpPr>
        <p:spPr>
          <a:xfrm flipH="1">
            <a:off x="1066802" y="3406055"/>
            <a:ext cx="4942364" cy="16231"/>
          </a:xfrm>
          <a:prstGeom prst="straightConnector1">
            <a:avLst/>
          </a:prstGeom>
          <a:noFill/>
          <a:ln w="25400" cap="flat" cmpd="sng">
            <a:solidFill>
              <a:schemeClr val="dk1"/>
            </a:solidFill>
            <a:prstDash val="solid"/>
            <a:round/>
            <a:headEnd type="none" w="med" len="med"/>
            <a:tailEnd type="none" w="med" len="med"/>
          </a:ln>
        </p:spPr>
      </p:cxnSp>
      <p:cxnSp>
        <p:nvCxnSpPr>
          <p:cNvPr id="593" name="Shape 593"/>
          <p:cNvCxnSpPr/>
          <p:nvPr/>
        </p:nvCxnSpPr>
        <p:spPr>
          <a:xfrm rot="10800000" flipH="1">
            <a:off x="4050475" y="3799575"/>
            <a:ext cx="685802" cy="224702"/>
          </a:xfrm>
          <a:prstGeom prst="straightConnector1">
            <a:avLst/>
          </a:prstGeom>
          <a:noFill/>
          <a:ln w="9525" cap="flat" cmpd="sng">
            <a:solidFill>
              <a:srgbClr val="595959"/>
            </a:solidFill>
            <a:prstDash val="solid"/>
            <a:round/>
            <a:headEnd type="none" w="med" len="med"/>
            <a:tailEnd type="none" w="med" len="med"/>
          </a:ln>
        </p:spPr>
      </p:cxnSp>
      <p:cxnSp>
        <p:nvCxnSpPr>
          <p:cNvPr id="594" name="Shape 594"/>
          <p:cNvCxnSpPr/>
          <p:nvPr/>
        </p:nvCxnSpPr>
        <p:spPr>
          <a:xfrm>
            <a:off x="4050475" y="4244253"/>
            <a:ext cx="685802" cy="112277"/>
          </a:xfrm>
          <a:prstGeom prst="straightConnector1">
            <a:avLst/>
          </a:prstGeom>
          <a:noFill/>
          <a:ln w="9525" cap="flat" cmpd="sng">
            <a:solidFill>
              <a:srgbClr val="595959"/>
            </a:solidFill>
            <a:prstDash val="solid"/>
            <a:round/>
            <a:headEnd type="none" w="med" len="med"/>
            <a:tailEnd type="none" w="med" len="med"/>
          </a:ln>
        </p:spPr>
      </p:cxnSp>
      <p:cxnSp>
        <p:nvCxnSpPr>
          <p:cNvPr id="595" name="Shape 595"/>
          <p:cNvCxnSpPr/>
          <p:nvPr/>
        </p:nvCxnSpPr>
        <p:spPr>
          <a:xfrm>
            <a:off x="1089308" y="3406055"/>
            <a:ext cx="0" cy="503983"/>
          </a:xfrm>
          <a:prstGeom prst="straightConnector1">
            <a:avLst/>
          </a:prstGeom>
          <a:noFill/>
          <a:ln w="25400" cap="flat" cmpd="sng">
            <a:solidFill>
              <a:schemeClr val="dk1"/>
            </a:solidFill>
            <a:prstDash val="solid"/>
            <a:round/>
            <a:headEnd type="none" w="med" len="med"/>
            <a:tailEnd type="stealth" w="lg" len="lg"/>
          </a:ln>
        </p:spPr>
      </p:cxnSp>
      <p:grpSp>
        <p:nvGrpSpPr>
          <p:cNvPr id="596" name="Shape 596"/>
          <p:cNvGrpSpPr/>
          <p:nvPr/>
        </p:nvGrpSpPr>
        <p:grpSpPr>
          <a:xfrm>
            <a:off x="4711469" y="3795678"/>
            <a:ext cx="1524000" cy="582142"/>
            <a:chOff x="4572000" y="1669225"/>
            <a:chExt cx="1905000" cy="582142"/>
          </a:xfrm>
        </p:grpSpPr>
        <p:sp>
          <p:nvSpPr>
            <p:cNvPr id="597" name="Shape 597"/>
            <p:cNvSpPr/>
            <p:nvPr/>
          </p:nvSpPr>
          <p:spPr>
            <a:xfrm>
              <a:off x="4572003" y="1669225"/>
              <a:ext cx="1904996" cy="282298"/>
            </a:xfrm>
            <a:prstGeom prst="rect">
              <a:avLst/>
            </a:prstGeom>
            <a:solidFill>
              <a:srgbClr val="FCE5CD"/>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1600" b="0" i="0" u="none" strike="noStrike" cap="none">
                  <a:solidFill>
                    <a:srgbClr val="000000"/>
                  </a:solidFill>
                  <a:latin typeface="Trebuchet MS"/>
                  <a:ea typeface="Trebuchet MS"/>
                  <a:cs typeface="Trebuchet MS"/>
                  <a:sym typeface="Trebuchet MS"/>
                </a:rPr>
                <a:t>signed by A</a:t>
              </a:r>
            </a:p>
          </p:txBody>
        </p:sp>
        <p:sp>
          <p:nvSpPr>
            <p:cNvPr id="598" name="Shape 598"/>
            <p:cNvSpPr/>
            <p:nvPr/>
          </p:nvSpPr>
          <p:spPr>
            <a:xfrm>
              <a:off x="4572000" y="1951524"/>
              <a:ext cx="1904999" cy="299843"/>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1200" b="0" i="0" u="none" strike="noStrike" cap="none" dirty="0">
                  <a:solidFill>
                    <a:srgbClr val="000000"/>
                  </a:solidFill>
                  <a:latin typeface="Trebuchet MS"/>
                  <a:ea typeface="Trebuchet MS"/>
                  <a:cs typeface="Trebuchet MS"/>
                  <a:sym typeface="Trebuchet MS"/>
                </a:rPr>
                <a:t> </a:t>
              </a:r>
              <a:r>
                <a:rPr lang="en-US" sz="1200" b="0" i="0" u="none" strike="noStrike" cap="none" dirty="0">
                  <a:solidFill>
                    <a:srgbClr val="000000"/>
                  </a:solidFill>
                  <a:latin typeface="Trebuchet MS"/>
                  <a:ea typeface="Trebuchet MS"/>
                  <a:cs typeface="Trebuchet MS"/>
                  <a:sym typeface="Trebuchet MS"/>
                </a:rPr>
                <a:t>Commit</a:t>
              </a:r>
              <a:r>
                <a:rPr lang="en" sz="1200" b="0" i="0" u="none" strike="noStrike" cap="none" dirty="0">
                  <a:solidFill>
                    <a:srgbClr val="000000"/>
                  </a:solidFill>
                  <a:latin typeface="Trebuchet MS"/>
                  <a:ea typeface="Trebuchet MS"/>
                  <a:cs typeface="Trebuchet MS"/>
                  <a:sym typeface="Trebuchet MS"/>
                </a:rPr>
                <a:t>(S, r)  H(  )</a:t>
              </a:r>
            </a:p>
          </p:txBody>
        </p:sp>
      </p:grpSp>
      <p:cxnSp>
        <p:nvCxnSpPr>
          <p:cNvPr id="599" name="Shape 599"/>
          <p:cNvCxnSpPr/>
          <p:nvPr/>
        </p:nvCxnSpPr>
        <p:spPr>
          <a:xfrm rot="10800000" flipH="1">
            <a:off x="6009166" y="3406055"/>
            <a:ext cx="0" cy="820146"/>
          </a:xfrm>
          <a:prstGeom prst="straightConnector1">
            <a:avLst/>
          </a:prstGeom>
          <a:noFill/>
          <a:ln w="25400" cap="flat" cmpd="sng">
            <a:solidFill>
              <a:schemeClr val="dk1"/>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381999" cy="857250"/>
          </a:xfrm>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Pseudonymity vs anonymity in forums</a:t>
            </a:r>
          </a:p>
        </p:txBody>
      </p:sp>
      <p:sp>
        <p:nvSpPr>
          <p:cNvPr id="71" name="Shape 71"/>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Reddit: pick a long-term pseudonym</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ctr"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vs. </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4Chan: make posts with no attribution at all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457200" y="86711"/>
            <a:ext cx="8229600" cy="857250"/>
          </a:xfrm>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To spend a zerocoin S:</a:t>
            </a:r>
          </a:p>
        </p:txBody>
      </p:sp>
      <p:sp>
        <p:nvSpPr>
          <p:cNvPr id="605" name="Shape 605"/>
          <p:cNvSpPr txBox="1">
            <a:spLocks noGrp="1"/>
          </p:cNvSpPr>
          <p:nvPr>
            <p:ph type="body" idx="1"/>
          </p:nvPr>
        </p:nvSpPr>
        <p:spPr>
          <a:xfrm>
            <a:off x="457200" y="834397"/>
            <a:ext cx="8229600" cy="2529012"/>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rgbClr val="A3A3A3"/>
              </a:buClr>
              <a:buSzPct val="100000"/>
              <a:buFont typeface="Arial"/>
              <a:buChar char="•"/>
            </a:pPr>
            <a:r>
              <a:rPr lang="en-US" sz="1800" b="0" i="0" strike="noStrike" cap="none" dirty="0">
                <a:solidFill>
                  <a:schemeClr val="dk1"/>
                </a:solidFill>
                <a:ea typeface="Trebuchet MS"/>
                <a:cs typeface="Trebuchet MS"/>
                <a:sym typeface="Trebuchet MS"/>
              </a:rPr>
              <a:t>Create a special “Spend” </a:t>
            </a:r>
            <a:r>
              <a:rPr lang="en-US" sz="1800" b="0" i="0" strike="noStrike" cap="none" dirty="0" err="1">
                <a:solidFill>
                  <a:schemeClr val="dk1"/>
                </a:solidFill>
                <a:ea typeface="Trebuchet MS"/>
                <a:cs typeface="Trebuchet MS"/>
                <a:sym typeface="Trebuchet MS"/>
              </a:rPr>
              <a:t>Tx</a:t>
            </a:r>
            <a:r>
              <a:rPr lang="en-US" sz="1800" b="0" i="0" strike="noStrike" cap="none" dirty="0">
                <a:solidFill>
                  <a:schemeClr val="dk1"/>
                </a:solidFill>
                <a:ea typeface="Trebuchet MS"/>
                <a:cs typeface="Trebuchet MS"/>
                <a:sym typeface="Trebuchet MS"/>
              </a:rPr>
              <a:t> that contains:</a:t>
            </a:r>
            <a:endParaRPr lang="en" sz="1800" b="0" i="0" strike="noStrike" cap="none" dirty="0">
              <a:solidFill>
                <a:schemeClr val="dk1"/>
              </a:solidFill>
              <a:ea typeface="Trebuchet MS"/>
              <a:cs typeface="Trebuchet MS"/>
              <a:sym typeface="Trebuchet MS"/>
            </a:endParaRPr>
          </a:p>
          <a:p>
            <a:pPr marL="800100" lvl="1" indent="-457200">
              <a:lnSpc>
                <a:spcPct val="100000"/>
              </a:lnSpc>
              <a:buClr>
                <a:srgbClr val="A3A3A3"/>
              </a:buClr>
              <a:buSzPct val="100000"/>
              <a:buFont typeface="Arial"/>
              <a:buChar char="•"/>
            </a:pPr>
            <a:r>
              <a:rPr lang="en-US" b="0" strike="noStrike" cap="none" dirty="0">
                <a:solidFill>
                  <a:schemeClr val="dk1"/>
                </a:solidFill>
                <a:ea typeface="Trebuchet MS"/>
                <a:cs typeface="Trebuchet MS"/>
                <a:sym typeface="Trebuchet MS"/>
              </a:rPr>
              <a:t>Serial number</a:t>
            </a:r>
            <a:r>
              <a:rPr lang="en-US" b="0" i="1" strike="noStrike" cap="none" dirty="0">
                <a:solidFill>
                  <a:schemeClr val="dk1"/>
                </a:solidFill>
                <a:ea typeface="Trebuchet MS"/>
                <a:cs typeface="Trebuchet MS"/>
                <a:sym typeface="Trebuchet MS"/>
              </a:rPr>
              <a:t> </a:t>
            </a:r>
            <a:r>
              <a:rPr lang="en" b="0" i="1" strike="noStrike" cap="none" dirty="0">
                <a:solidFill>
                  <a:schemeClr val="dk1"/>
                </a:solidFill>
                <a:ea typeface="Trebuchet MS"/>
                <a:cs typeface="Trebuchet MS"/>
                <a:sym typeface="Trebuchet MS"/>
              </a:rPr>
              <a:t>S</a:t>
            </a:r>
          </a:p>
          <a:p>
            <a:pPr marL="800100" lvl="1" indent="-457200">
              <a:lnSpc>
                <a:spcPct val="100000"/>
              </a:lnSpc>
              <a:buClr>
                <a:srgbClr val="A3A3A3"/>
              </a:buClr>
              <a:buSzPct val="100000"/>
              <a:buFont typeface="Arial"/>
              <a:buChar char="•"/>
            </a:pPr>
            <a:r>
              <a:rPr lang="en" sz="1600" dirty="0">
                <a:solidFill>
                  <a:schemeClr val="dk1"/>
                </a:solidFill>
                <a:ea typeface="Trebuchet MS"/>
                <a:cs typeface="Trebuchet MS"/>
                <a:sym typeface="Trebuchet MS"/>
              </a:rPr>
              <a:t>Zero-knowledge proof that:</a:t>
            </a:r>
            <a:br>
              <a:rPr lang="en" sz="1600" dirty="0">
                <a:solidFill>
                  <a:schemeClr val="dk1"/>
                </a:solidFill>
                <a:ea typeface="Trebuchet MS"/>
                <a:cs typeface="Trebuchet MS"/>
                <a:sym typeface="Trebuchet MS"/>
              </a:rPr>
            </a:br>
            <a:r>
              <a:rPr lang="en" sz="1600" dirty="0">
                <a:solidFill>
                  <a:schemeClr val="dk1"/>
                </a:solidFill>
                <a:ea typeface="Trebuchet MS"/>
                <a:cs typeface="Trebuchet MS"/>
                <a:sym typeface="Trebuchet MS"/>
              </a:rPr>
              <a:t>“I know a number </a:t>
            </a:r>
            <a:r>
              <a:rPr lang="en" sz="1600" i="1" dirty="0">
                <a:solidFill>
                  <a:schemeClr val="dk1"/>
                </a:solidFill>
                <a:ea typeface="Trebuchet MS"/>
                <a:cs typeface="Trebuchet MS"/>
                <a:sym typeface="Trebuchet MS"/>
              </a:rPr>
              <a:t>r</a:t>
            </a:r>
            <a:r>
              <a:rPr lang="en" sz="1600" dirty="0">
                <a:solidFill>
                  <a:schemeClr val="dk1"/>
                </a:solidFill>
                <a:ea typeface="Trebuchet MS"/>
                <a:cs typeface="Trebuchet MS"/>
                <a:sym typeface="Trebuchet MS"/>
              </a:rPr>
              <a:t> such that </a:t>
            </a:r>
            <a:r>
              <a:rPr lang="en-US" sz="1600" i="1" dirty="0">
                <a:solidFill>
                  <a:schemeClr val="dk1"/>
                </a:solidFill>
                <a:ea typeface="Trebuchet MS"/>
                <a:cs typeface="Trebuchet MS"/>
                <a:sym typeface="Trebuchet MS"/>
              </a:rPr>
              <a:t>Commit</a:t>
            </a:r>
            <a:r>
              <a:rPr lang="en" sz="1600" i="1" dirty="0">
                <a:solidFill>
                  <a:schemeClr val="dk1"/>
                </a:solidFill>
                <a:ea typeface="Trebuchet MS"/>
                <a:cs typeface="Trebuchet MS"/>
                <a:sym typeface="Trebuchet MS"/>
              </a:rPr>
              <a:t>(S, r)</a:t>
            </a:r>
            <a:r>
              <a:rPr lang="en" sz="1600" dirty="0">
                <a:solidFill>
                  <a:schemeClr val="dk1"/>
                </a:solidFill>
                <a:ea typeface="Trebuchet MS"/>
                <a:cs typeface="Trebuchet MS"/>
                <a:sym typeface="Trebuchet MS"/>
              </a:rPr>
              <a:t> is one of the zerocoins </a:t>
            </a:r>
            <a:r>
              <a:rPr lang="en-US" sz="1600" dirty="0">
                <a:solidFill>
                  <a:schemeClr val="dk1"/>
                </a:solidFill>
                <a:ea typeface="Trebuchet MS"/>
                <a:cs typeface="Trebuchet MS"/>
                <a:sym typeface="Trebuchet MS"/>
              </a:rPr>
              <a:t>or commitments</a:t>
            </a:r>
            <a:r>
              <a:rPr lang="en" sz="1600" dirty="0">
                <a:solidFill>
                  <a:schemeClr val="dk1"/>
                </a:solidFill>
                <a:ea typeface="Trebuchet MS"/>
                <a:cs typeface="Trebuchet MS"/>
                <a:sym typeface="Trebuchet MS"/>
              </a:rPr>
              <a:t> {</a:t>
            </a:r>
            <a:r>
              <a:rPr lang="en-US" sz="1600" dirty="0">
                <a:solidFill>
                  <a:schemeClr val="dk1"/>
                </a:solidFill>
                <a:ea typeface="Trebuchet MS"/>
                <a:cs typeface="Trebuchet MS"/>
                <a:sym typeface="Trebuchet MS"/>
              </a:rPr>
              <a:t>c</a:t>
            </a:r>
            <a:r>
              <a:rPr lang="en-US" sz="1600" baseline="-25000" dirty="0">
                <a:solidFill>
                  <a:schemeClr val="dk1"/>
                </a:solidFill>
                <a:ea typeface="Trebuchet MS"/>
                <a:cs typeface="Trebuchet MS"/>
                <a:sym typeface="Trebuchet MS"/>
              </a:rPr>
              <a:t>1</a:t>
            </a:r>
            <a:r>
              <a:rPr lang="en-US" sz="1600" dirty="0">
                <a:solidFill>
                  <a:schemeClr val="dk1"/>
                </a:solidFill>
                <a:ea typeface="Trebuchet MS"/>
                <a:cs typeface="Trebuchet MS"/>
                <a:sym typeface="Trebuchet MS"/>
              </a:rPr>
              <a:t>, c</a:t>
            </a:r>
            <a:r>
              <a:rPr lang="en-US" sz="1600" baseline="-25000" dirty="0">
                <a:solidFill>
                  <a:schemeClr val="dk1"/>
                </a:solidFill>
                <a:ea typeface="Trebuchet MS"/>
                <a:cs typeface="Trebuchet MS"/>
                <a:sym typeface="Trebuchet MS"/>
              </a:rPr>
              <a:t>2</a:t>
            </a:r>
            <a:r>
              <a:rPr lang="en-US" sz="1600" dirty="0">
                <a:solidFill>
                  <a:schemeClr val="dk1"/>
                </a:solidFill>
                <a:ea typeface="Trebuchet MS"/>
                <a:cs typeface="Trebuchet MS"/>
                <a:sym typeface="Trebuchet MS"/>
              </a:rPr>
              <a:t>, …., </a:t>
            </a:r>
            <a:r>
              <a:rPr lang="en-US" sz="1600" dirty="0" err="1">
                <a:solidFill>
                  <a:schemeClr val="dk1"/>
                </a:solidFill>
                <a:ea typeface="Trebuchet MS"/>
                <a:cs typeface="Trebuchet MS"/>
                <a:sym typeface="Trebuchet MS"/>
              </a:rPr>
              <a:t>c</a:t>
            </a:r>
            <a:r>
              <a:rPr lang="en-US" sz="1600" baseline="-25000" dirty="0" err="1">
                <a:solidFill>
                  <a:schemeClr val="dk1"/>
                </a:solidFill>
                <a:ea typeface="Trebuchet MS"/>
                <a:cs typeface="Trebuchet MS"/>
                <a:sym typeface="Trebuchet MS"/>
              </a:rPr>
              <a:t>N</a:t>
            </a:r>
            <a:r>
              <a:rPr lang="en" sz="1600" dirty="0">
                <a:solidFill>
                  <a:schemeClr val="dk1"/>
                </a:solidFill>
                <a:ea typeface="Trebuchet MS"/>
                <a:cs typeface="Trebuchet MS"/>
                <a:sym typeface="Trebuchet MS"/>
              </a:rPr>
              <a:t>} in the block chain”</a:t>
            </a:r>
          </a:p>
          <a:p>
            <a:pPr marL="457200" indent="-457200">
              <a:lnSpc>
                <a:spcPct val="100000"/>
              </a:lnSpc>
              <a:buClr>
                <a:srgbClr val="A3A3A3"/>
              </a:buClr>
              <a:buSzPct val="100000"/>
              <a:buFont typeface="Arial"/>
              <a:buChar char="•"/>
            </a:pPr>
            <a:r>
              <a:rPr lang="en-US" sz="1800" b="0" i="0" strike="noStrike" cap="none" dirty="0">
                <a:solidFill>
                  <a:schemeClr val="dk1"/>
                </a:solidFill>
                <a:ea typeface="Trebuchet MS"/>
                <a:cs typeface="Trebuchet MS"/>
                <a:sym typeface="Trebuchet MS"/>
              </a:rPr>
              <a:t>M</a:t>
            </a:r>
            <a:r>
              <a:rPr lang="en" sz="1800" b="0" i="0" strike="noStrike" cap="none" dirty="0">
                <a:solidFill>
                  <a:schemeClr val="dk1"/>
                </a:solidFill>
                <a:ea typeface="Trebuchet MS"/>
                <a:cs typeface="Trebuchet MS"/>
                <a:sym typeface="Trebuchet MS"/>
              </a:rPr>
              <a:t>iners will verify </a:t>
            </a:r>
            <a:r>
              <a:rPr lang="en" sz="1800" b="0" i="1" strike="noStrike" cap="none" dirty="0">
                <a:solidFill>
                  <a:schemeClr val="dk1"/>
                </a:solidFill>
                <a:ea typeface="Trebuchet MS"/>
                <a:cs typeface="Trebuchet MS"/>
                <a:sym typeface="Trebuchet MS"/>
              </a:rPr>
              <a:t>S</a:t>
            </a:r>
            <a:r>
              <a:rPr lang="en" sz="1800" b="0" i="0" strike="noStrike" cap="none" dirty="0">
                <a:solidFill>
                  <a:schemeClr val="dk1"/>
                </a:solidFill>
                <a:ea typeface="Trebuchet MS"/>
                <a:cs typeface="Trebuchet MS"/>
                <a:sym typeface="Trebuchet MS"/>
              </a:rPr>
              <a:t> hasn’t been spent before. </a:t>
            </a:r>
            <a:r>
              <a:rPr lang="en-US" sz="1800" b="0" i="0" strike="noStrike" cap="none" dirty="0">
                <a:solidFill>
                  <a:schemeClr val="dk1"/>
                </a:solidFill>
                <a:ea typeface="Trebuchet MS"/>
                <a:cs typeface="Trebuchet MS"/>
                <a:sym typeface="Trebuchet MS"/>
              </a:rPr>
              <a:t>Miners will also verify the above zero-knowledge proof (which establishes the claimant’s ability to open one of the </a:t>
            </a:r>
            <a:r>
              <a:rPr lang="en-US" sz="1800" b="0" i="0" strike="noStrike" cap="none" dirty="0" err="1">
                <a:solidFill>
                  <a:schemeClr val="dk1"/>
                </a:solidFill>
                <a:ea typeface="Trebuchet MS"/>
                <a:cs typeface="Trebuchet MS"/>
                <a:sym typeface="Trebuchet MS"/>
              </a:rPr>
              <a:t>zerocoin</a:t>
            </a:r>
            <a:r>
              <a:rPr lang="en-US" sz="1800" b="0" i="0" strike="noStrike" cap="none" dirty="0">
                <a:solidFill>
                  <a:schemeClr val="dk1"/>
                </a:solidFill>
                <a:ea typeface="Trebuchet MS"/>
                <a:cs typeface="Trebuchet MS"/>
                <a:sym typeface="Trebuchet MS"/>
              </a:rPr>
              <a:t> commitments without actually opening it)</a:t>
            </a:r>
            <a:endParaRPr lang="en" sz="1800" b="0" i="0" strike="noStrike" cap="none" dirty="0">
              <a:solidFill>
                <a:schemeClr val="dk1"/>
              </a:solidFill>
              <a:ea typeface="Trebuchet MS"/>
              <a:cs typeface="Trebuchet MS"/>
              <a:sym typeface="Trebuchet MS"/>
            </a:endParaRPr>
          </a:p>
          <a:p>
            <a:pPr marL="457200" marR="0" lvl="0" indent="-457200" algn="l" rtl="0">
              <a:lnSpc>
                <a:spcPct val="100000"/>
              </a:lnSpc>
              <a:spcBef>
                <a:spcPts val="0"/>
              </a:spcBef>
              <a:spcAft>
                <a:spcPts val="0"/>
              </a:spcAft>
              <a:buClr>
                <a:srgbClr val="A3A3A3"/>
              </a:buClr>
              <a:buSzPct val="100000"/>
              <a:buFont typeface="Arial"/>
              <a:buChar char="•"/>
            </a:pPr>
            <a:r>
              <a:rPr lang="en-US" sz="1800" b="0" i="0" strike="noStrike" cap="none" dirty="0">
                <a:solidFill>
                  <a:schemeClr val="dk1"/>
                </a:solidFill>
                <a:ea typeface="Trebuchet MS"/>
                <a:cs typeface="Trebuchet MS"/>
                <a:sym typeface="Trebuchet MS"/>
              </a:rPr>
              <a:t>Output of the spend </a:t>
            </a:r>
            <a:r>
              <a:rPr lang="en-US" sz="1800" b="0" i="0" strike="noStrike" cap="none" dirty="0" err="1">
                <a:solidFill>
                  <a:schemeClr val="dk1"/>
                </a:solidFill>
                <a:ea typeface="Trebuchet MS"/>
                <a:cs typeface="Trebuchet MS"/>
                <a:sym typeface="Trebuchet MS"/>
              </a:rPr>
              <a:t>Tx</a:t>
            </a:r>
            <a:r>
              <a:rPr lang="en-US" sz="1800" b="0" i="0" strike="noStrike" cap="none" dirty="0">
                <a:solidFill>
                  <a:schemeClr val="dk1"/>
                </a:solidFill>
                <a:ea typeface="Trebuchet MS"/>
                <a:cs typeface="Trebuchet MS"/>
                <a:sym typeface="Trebuchet MS"/>
              </a:rPr>
              <a:t> now acts as a new </a:t>
            </a:r>
            <a:r>
              <a:rPr lang="en-US" sz="1800" b="0" i="0" strike="noStrike" cap="none" dirty="0" err="1">
                <a:solidFill>
                  <a:schemeClr val="dk1"/>
                </a:solidFill>
                <a:ea typeface="Trebuchet MS"/>
                <a:cs typeface="Trebuchet MS"/>
                <a:sym typeface="Trebuchet MS"/>
              </a:rPr>
              <a:t>basecoin</a:t>
            </a:r>
            <a:endParaRPr lang="en" sz="1800" b="0" i="0" strike="noStrike" cap="none" dirty="0">
              <a:solidFill>
                <a:schemeClr val="dk1"/>
              </a:solidFill>
              <a:ea typeface="Trebuchet MS"/>
              <a:cs typeface="Trebuchet MS"/>
              <a:sym typeface="Trebuchet MS"/>
            </a:endParaRPr>
          </a:p>
        </p:txBody>
      </p:sp>
      <p:grpSp>
        <p:nvGrpSpPr>
          <p:cNvPr id="4" name="Shape 575">
            <a:extLst>
              <a:ext uri="{FF2B5EF4-FFF2-40B4-BE49-F238E27FC236}">
                <a16:creationId xmlns:a16="http://schemas.microsoft.com/office/drawing/2014/main" xmlns="" id="{D261FE04-D80C-43B5-AF6E-6392D33824C3}"/>
              </a:ext>
            </a:extLst>
          </p:cNvPr>
          <p:cNvGrpSpPr/>
          <p:nvPr/>
        </p:nvGrpSpPr>
        <p:grpSpPr>
          <a:xfrm>
            <a:off x="1993075" y="3827483"/>
            <a:ext cx="762000" cy="905775"/>
            <a:chOff x="2895600" y="2199375"/>
            <a:chExt cx="762000" cy="905775"/>
          </a:xfrm>
        </p:grpSpPr>
        <p:sp>
          <p:nvSpPr>
            <p:cNvPr id="5" name="Shape 576">
              <a:extLst>
                <a:ext uri="{FF2B5EF4-FFF2-40B4-BE49-F238E27FC236}">
                  <a16:creationId xmlns:a16="http://schemas.microsoft.com/office/drawing/2014/main" xmlns="" id="{C2234C47-9097-4D39-979F-D3158BFBF8C9}"/>
                </a:ext>
              </a:extLst>
            </p:cNvPr>
            <p:cNvSpPr/>
            <p:nvPr/>
          </p:nvSpPr>
          <p:spPr>
            <a:xfrm>
              <a:off x="2895600" y="2199375"/>
              <a:ext cx="762000" cy="228720"/>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6" name="Shape 577">
              <a:extLst>
                <a:ext uri="{FF2B5EF4-FFF2-40B4-BE49-F238E27FC236}">
                  <a16:creationId xmlns:a16="http://schemas.microsoft.com/office/drawing/2014/main" xmlns="" id="{F1A3CA10-14D9-4841-B671-3F3A9C35369C}"/>
                </a:ext>
              </a:extLst>
            </p:cNvPr>
            <p:cNvSpPr/>
            <p:nvPr/>
          </p:nvSpPr>
          <p:spPr>
            <a:xfrm>
              <a:off x="2895600" y="2427975"/>
              <a:ext cx="762000" cy="223642"/>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7" name="Shape 578">
              <a:extLst>
                <a:ext uri="{FF2B5EF4-FFF2-40B4-BE49-F238E27FC236}">
                  <a16:creationId xmlns:a16="http://schemas.microsoft.com/office/drawing/2014/main" xmlns="" id="{8E924DFA-0555-46A7-A31C-9DF7BC61E013}"/>
                </a:ext>
              </a:extLst>
            </p:cNvPr>
            <p:cNvSpPr/>
            <p:nvPr/>
          </p:nvSpPr>
          <p:spPr>
            <a:xfrm>
              <a:off x="2895600" y="2647950"/>
              <a:ext cx="762000" cy="216762"/>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8" name="Shape 579">
              <a:extLst>
                <a:ext uri="{FF2B5EF4-FFF2-40B4-BE49-F238E27FC236}">
                  <a16:creationId xmlns:a16="http://schemas.microsoft.com/office/drawing/2014/main" xmlns="" id="{C50D5AF2-980F-4D08-9D61-61D7B5609613}"/>
                </a:ext>
              </a:extLst>
            </p:cNvPr>
            <p:cNvSpPr/>
            <p:nvPr/>
          </p:nvSpPr>
          <p:spPr>
            <a:xfrm>
              <a:off x="2895600" y="2864713"/>
              <a:ext cx="762000" cy="240437"/>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grpSp>
      <p:grpSp>
        <p:nvGrpSpPr>
          <p:cNvPr id="9" name="Shape 580">
            <a:extLst>
              <a:ext uri="{FF2B5EF4-FFF2-40B4-BE49-F238E27FC236}">
                <a16:creationId xmlns:a16="http://schemas.microsoft.com/office/drawing/2014/main" xmlns="" id="{6FBAF8F9-135C-4670-9AA3-5F727F7C37C0}"/>
              </a:ext>
            </a:extLst>
          </p:cNvPr>
          <p:cNvGrpSpPr/>
          <p:nvPr/>
        </p:nvGrpSpPr>
        <p:grpSpPr>
          <a:xfrm>
            <a:off x="697675" y="3828128"/>
            <a:ext cx="762000" cy="905775"/>
            <a:chOff x="2895600" y="2199375"/>
            <a:chExt cx="762000" cy="905775"/>
          </a:xfrm>
        </p:grpSpPr>
        <p:sp>
          <p:nvSpPr>
            <p:cNvPr id="10" name="Shape 581">
              <a:extLst>
                <a:ext uri="{FF2B5EF4-FFF2-40B4-BE49-F238E27FC236}">
                  <a16:creationId xmlns:a16="http://schemas.microsoft.com/office/drawing/2014/main" xmlns="" id="{58B1B10C-D263-4520-A353-8EA09FBFDC6E}"/>
                </a:ext>
              </a:extLst>
            </p:cNvPr>
            <p:cNvSpPr/>
            <p:nvPr/>
          </p:nvSpPr>
          <p:spPr>
            <a:xfrm>
              <a:off x="2895600" y="2199375"/>
              <a:ext cx="762000" cy="228720"/>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11" name="Shape 582">
              <a:extLst>
                <a:ext uri="{FF2B5EF4-FFF2-40B4-BE49-F238E27FC236}">
                  <a16:creationId xmlns:a16="http://schemas.microsoft.com/office/drawing/2014/main" xmlns="" id="{3D5CB164-2827-4278-8E03-BCE681F286A2}"/>
                </a:ext>
              </a:extLst>
            </p:cNvPr>
            <p:cNvSpPr/>
            <p:nvPr/>
          </p:nvSpPr>
          <p:spPr>
            <a:xfrm>
              <a:off x="2895600" y="2427975"/>
              <a:ext cx="762000" cy="223642"/>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12" name="Shape 583">
              <a:extLst>
                <a:ext uri="{FF2B5EF4-FFF2-40B4-BE49-F238E27FC236}">
                  <a16:creationId xmlns:a16="http://schemas.microsoft.com/office/drawing/2014/main" xmlns="" id="{9EDBC1BB-31D9-4B29-A5EE-9B3161EEA93E}"/>
                </a:ext>
              </a:extLst>
            </p:cNvPr>
            <p:cNvSpPr/>
            <p:nvPr/>
          </p:nvSpPr>
          <p:spPr>
            <a:xfrm>
              <a:off x="2895600" y="2647950"/>
              <a:ext cx="762000" cy="216762"/>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13" name="Shape 584">
              <a:extLst>
                <a:ext uri="{FF2B5EF4-FFF2-40B4-BE49-F238E27FC236}">
                  <a16:creationId xmlns:a16="http://schemas.microsoft.com/office/drawing/2014/main" xmlns="" id="{2F6AFF70-AD99-48CF-A85E-DEF7B1B17B8C}"/>
                </a:ext>
              </a:extLst>
            </p:cNvPr>
            <p:cNvSpPr/>
            <p:nvPr/>
          </p:nvSpPr>
          <p:spPr>
            <a:xfrm>
              <a:off x="2895600" y="2864713"/>
              <a:ext cx="762000" cy="240437"/>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grpSp>
      <p:grpSp>
        <p:nvGrpSpPr>
          <p:cNvPr id="14" name="Shape 585">
            <a:extLst>
              <a:ext uri="{FF2B5EF4-FFF2-40B4-BE49-F238E27FC236}">
                <a16:creationId xmlns:a16="http://schemas.microsoft.com/office/drawing/2014/main" xmlns="" id="{B9BCDEB8-F407-40BC-91F4-C95BDB142F8F}"/>
              </a:ext>
            </a:extLst>
          </p:cNvPr>
          <p:cNvGrpSpPr/>
          <p:nvPr/>
        </p:nvGrpSpPr>
        <p:grpSpPr>
          <a:xfrm>
            <a:off x="3288475" y="3831379"/>
            <a:ext cx="762000" cy="905775"/>
            <a:chOff x="2895600" y="2199375"/>
            <a:chExt cx="762000" cy="905775"/>
          </a:xfrm>
        </p:grpSpPr>
        <p:sp>
          <p:nvSpPr>
            <p:cNvPr id="15" name="Shape 586">
              <a:extLst>
                <a:ext uri="{FF2B5EF4-FFF2-40B4-BE49-F238E27FC236}">
                  <a16:creationId xmlns:a16="http://schemas.microsoft.com/office/drawing/2014/main" xmlns="" id="{6550C1B8-C072-4595-BC47-B3FF31D52852}"/>
                </a:ext>
              </a:extLst>
            </p:cNvPr>
            <p:cNvSpPr/>
            <p:nvPr/>
          </p:nvSpPr>
          <p:spPr>
            <a:xfrm>
              <a:off x="2895600" y="2199375"/>
              <a:ext cx="762000" cy="228720"/>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16" name="Shape 587">
              <a:extLst>
                <a:ext uri="{FF2B5EF4-FFF2-40B4-BE49-F238E27FC236}">
                  <a16:creationId xmlns:a16="http://schemas.microsoft.com/office/drawing/2014/main" xmlns="" id="{3FE9CB2C-2E4A-4A0F-8C61-F9E019339F39}"/>
                </a:ext>
              </a:extLst>
            </p:cNvPr>
            <p:cNvSpPr/>
            <p:nvPr/>
          </p:nvSpPr>
          <p:spPr>
            <a:xfrm>
              <a:off x="2895600" y="2427975"/>
              <a:ext cx="762000" cy="223642"/>
            </a:xfrm>
            <a:prstGeom prst="rect">
              <a:avLst/>
            </a:prstGeom>
            <a:solidFill>
              <a:srgbClr val="D1E0AF"/>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1200" b="0" i="0" u="none" strike="noStrike" cap="none">
                  <a:solidFill>
                    <a:srgbClr val="000000"/>
                  </a:solidFill>
                  <a:latin typeface="Trebuchet MS"/>
                  <a:ea typeface="Trebuchet MS"/>
                  <a:cs typeface="Trebuchet MS"/>
                  <a:sym typeface="Trebuchet MS"/>
                </a:rPr>
                <a:t>Mint</a:t>
              </a:r>
            </a:p>
          </p:txBody>
        </p:sp>
        <p:sp>
          <p:nvSpPr>
            <p:cNvPr id="17" name="Shape 588">
              <a:extLst>
                <a:ext uri="{FF2B5EF4-FFF2-40B4-BE49-F238E27FC236}">
                  <a16:creationId xmlns:a16="http://schemas.microsoft.com/office/drawing/2014/main" xmlns="" id="{EEA077EE-ACA8-4EEE-B18D-5DA508A4947F}"/>
                </a:ext>
              </a:extLst>
            </p:cNvPr>
            <p:cNvSpPr/>
            <p:nvPr/>
          </p:nvSpPr>
          <p:spPr>
            <a:xfrm>
              <a:off x="2895600" y="2647950"/>
              <a:ext cx="762000" cy="216762"/>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18" name="Shape 589">
              <a:extLst>
                <a:ext uri="{FF2B5EF4-FFF2-40B4-BE49-F238E27FC236}">
                  <a16:creationId xmlns:a16="http://schemas.microsoft.com/office/drawing/2014/main" xmlns="" id="{4C4D5278-5034-4826-AD49-404AE632C7A8}"/>
                </a:ext>
              </a:extLst>
            </p:cNvPr>
            <p:cNvSpPr/>
            <p:nvPr/>
          </p:nvSpPr>
          <p:spPr>
            <a:xfrm>
              <a:off x="2895600" y="2864713"/>
              <a:ext cx="762000" cy="240437"/>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grpSp>
      <p:cxnSp>
        <p:nvCxnSpPr>
          <p:cNvPr id="19" name="Shape 590">
            <a:extLst>
              <a:ext uri="{FF2B5EF4-FFF2-40B4-BE49-F238E27FC236}">
                <a16:creationId xmlns:a16="http://schemas.microsoft.com/office/drawing/2014/main" xmlns="" id="{D12A297F-26D6-41B1-A93E-373793FAD9FC}"/>
              </a:ext>
            </a:extLst>
          </p:cNvPr>
          <p:cNvCxnSpPr/>
          <p:nvPr/>
        </p:nvCxnSpPr>
        <p:spPr>
          <a:xfrm rot="10800000">
            <a:off x="1459675" y="4276164"/>
            <a:ext cx="521523" cy="0"/>
          </a:xfrm>
          <a:prstGeom prst="straightConnector1">
            <a:avLst/>
          </a:prstGeom>
          <a:noFill/>
          <a:ln w="25400" cap="flat" cmpd="sng">
            <a:solidFill>
              <a:schemeClr val="dk1"/>
            </a:solidFill>
            <a:prstDash val="solid"/>
            <a:round/>
            <a:headEnd type="none" w="med" len="med"/>
            <a:tailEnd type="stealth" w="lg" len="lg"/>
          </a:ln>
        </p:spPr>
      </p:cxnSp>
      <p:cxnSp>
        <p:nvCxnSpPr>
          <p:cNvPr id="20" name="Shape 591">
            <a:extLst>
              <a:ext uri="{FF2B5EF4-FFF2-40B4-BE49-F238E27FC236}">
                <a16:creationId xmlns:a16="http://schemas.microsoft.com/office/drawing/2014/main" xmlns="" id="{18D17A25-354F-4D5F-975F-099B48C4AFD5}"/>
              </a:ext>
            </a:extLst>
          </p:cNvPr>
          <p:cNvCxnSpPr/>
          <p:nvPr/>
        </p:nvCxnSpPr>
        <p:spPr>
          <a:xfrm rot="10800000">
            <a:off x="2755076" y="4273646"/>
            <a:ext cx="521523" cy="0"/>
          </a:xfrm>
          <a:prstGeom prst="straightConnector1">
            <a:avLst/>
          </a:prstGeom>
          <a:noFill/>
          <a:ln w="25400" cap="flat" cmpd="sng">
            <a:solidFill>
              <a:schemeClr val="dk1"/>
            </a:solidFill>
            <a:prstDash val="solid"/>
            <a:round/>
            <a:headEnd type="none" w="med" len="med"/>
            <a:tailEnd type="stealth" w="lg" len="lg"/>
          </a:ln>
        </p:spPr>
      </p:cxnSp>
      <p:cxnSp>
        <p:nvCxnSpPr>
          <p:cNvPr id="21" name="Shape 592">
            <a:extLst>
              <a:ext uri="{FF2B5EF4-FFF2-40B4-BE49-F238E27FC236}">
                <a16:creationId xmlns:a16="http://schemas.microsoft.com/office/drawing/2014/main" xmlns="" id="{C2B2CAC8-EE35-4E6B-AC1A-D93E0DD7FAB6}"/>
              </a:ext>
            </a:extLst>
          </p:cNvPr>
          <p:cNvCxnSpPr>
            <a:cxnSpLocks/>
          </p:cNvCxnSpPr>
          <p:nvPr/>
        </p:nvCxnSpPr>
        <p:spPr>
          <a:xfrm flipH="1" flipV="1">
            <a:off x="1066802" y="3454090"/>
            <a:ext cx="2543090" cy="24205"/>
          </a:xfrm>
          <a:prstGeom prst="straightConnector1">
            <a:avLst/>
          </a:prstGeom>
          <a:noFill/>
          <a:ln w="25400" cap="flat" cmpd="sng">
            <a:solidFill>
              <a:schemeClr val="dk1"/>
            </a:solidFill>
            <a:prstDash val="solid"/>
            <a:round/>
            <a:headEnd type="none" w="med" len="med"/>
            <a:tailEnd type="none" w="med" len="med"/>
          </a:ln>
        </p:spPr>
      </p:cxnSp>
      <p:cxnSp>
        <p:nvCxnSpPr>
          <p:cNvPr id="22" name="Shape 593">
            <a:extLst>
              <a:ext uri="{FF2B5EF4-FFF2-40B4-BE49-F238E27FC236}">
                <a16:creationId xmlns:a16="http://schemas.microsoft.com/office/drawing/2014/main" xmlns="" id="{4294CBA6-8F04-479B-A3B4-31809B6AE4D1}"/>
              </a:ext>
            </a:extLst>
          </p:cNvPr>
          <p:cNvCxnSpPr>
            <a:cxnSpLocks/>
          </p:cNvCxnSpPr>
          <p:nvPr/>
        </p:nvCxnSpPr>
        <p:spPr>
          <a:xfrm flipV="1">
            <a:off x="5346539" y="3740117"/>
            <a:ext cx="660994" cy="530645"/>
          </a:xfrm>
          <a:prstGeom prst="straightConnector1">
            <a:avLst/>
          </a:prstGeom>
          <a:noFill/>
          <a:ln w="9525" cap="flat" cmpd="sng">
            <a:solidFill>
              <a:srgbClr val="595959"/>
            </a:solidFill>
            <a:prstDash val="solid"/>
            <a:round/>
            <a:headEnd type="none" w="med" len="med"/>
            <a:tailEnd type="none" w="med" len="med"/>
          </a:ln>
        </p:spPr>
      </p:cxnSp>
      <p:cxnSp>
        <p:nvCxnSpPr>
          <p:cNvPr id="23" name="Shape 594">
            <a:extLst>
              <a:ext uri="{FF2B5EF4-FFF2-40B4-BE49-F238E27FC236}">
                <a16:creationId xmlns:a16="http://schemas.microsoft.com/office/drawing/2014/main" xmlns="" id="{E882F544-B733-40C6-AC2F-D9F39F05AF4D}"/>
              </a:ext>
            </a:extLst>
          </p:cNvPr>
          <p:cNvCxnSpPr/>
          <p:nvPr/>
        </p:nvCxnSpPr>
        <p:spPr>
          <a:xfrm>
            <a:off x="5346539" y="4490738"/>
            <a:ext cx="685802" cy="112277"/>
          </a:xfrm>
          <a:prstGeom prst="straightConnector1">
            <a:avLst/>
          </a:prstGeom>
          <a:noFill/>
          <a:ln w="9525" cap="flat" cmpd="sng">
            <a:solidFill>
              <a:srgbClr val="595959"/>
            </a:solidFill>
            <a:prstDash val="solid"/>
            <a:round/>
            <a:headEnd type="none" w="med" len="med"/>
            <a:tailEnd type="none" w="med" len="med"/>
          </a:ln>
        </p:spPr>
      </p:cxnSp>
      <p:cxnSp>
        <p:nvCxnSpPr>
          <p:cNvPr id="24" name="Shape 595">
            <a:extLst>
              <a:ext uri="{FF2B5EF4-FFF2-40B4-BE49-F238E27FC236}">
                <a16:creationId xmlns:a16="http://schemas.microsoft.com/office/drawing/2014/main" xmlns="" id="{822B29AE-E708-431F-8B12-834446CB2692}"/>
              </a:ext>
            </a:extLst>
          </p:cNvPr>
          <p:cNvCxnSpPr/>
          <p:nvPr/>
        </p:nvCxnSpPr>
        <p:spPr>
          <a:xfrm>
            <a:off x="1089308" y="3437859"/>
            <a:ext cx="0" cy="503983"/>
          </a:xfrm>
          <a:prstGeom prst="straightConnector1">
            <a:avLst/>
          </a:prstGeom>
          <a:noFill/>
          <a:ln w="25400" cap="flat" cmpd="sng">
            <a:solidFill>
              <a:schemeClr val="dk1"/>
            </a:solidFill>
            <a:prstDash val="solid"/>
            <a:round/>
            <a:headEnd type="none" w="med" len="med"/>
            <a:tailEnd type="stealth" w="lg" len="lg"/>
          </a:ln>
        </p:spPr>
      </p:cxnSp>
      <p:grpSp>
        <p:nvGrpSpPr>
          <p:cNvPr id="25" name="Shape 596">
            <a:extLst>
              <a:ext uri="{FF2B5EF4-FFF2-40B4-BE49-F238E27FC236}">
                <a16:creationId xmlns:a16="http://schemas.microsoft.com/office/drawing/2014/main" xmlns="" id="{C256F5F9-D2F7-44D8-90CE-0334494DF944}"/>
              </a:ext>
            </a:extLst>
          </p:cNvPr>
          <p:cNvGrpSpPr/>
          <p:nvPr/>
        </p:nvGrpSpPr>
        <p:grpSpPr>
          <a:xfrm>
            <a:off x="6007533" y="4042163"/>
            <a:ext cx="1524000" cy="582142"/>
            <a:chOff x="4572000" y="1669225"/>
            <a:chExt cx="1905000" cy="582142"/>
          </a:xfrm>
        </p:grpSpPr>
        <p:sp>
          <p:nvSpPr>
            <p:cNvPr id="26" name="Shape 597">
              <a:extLst>
                <a:ext uri="{FF2B5EF4-FFF2-40B4-BE49-F238E27FC236}">
                  <a16:creationId xmlns:a16="http://schemas.microsoft.com/office/drawing/2014/main" xmlns="" id="{8C36C7BF-674F-411F-A505-E565FF56BD41}"/>
                </a:ext>
              </a:extLst>
            </p:cNvPr>
            <p:cNvSpPr/>
            <p:nvPr/>
          </p:nvSpPr>
          <p:spPr>
            <a:xfrm>
              <a:off x="4572003" y="1669225"/>
              <a:ext cx="1904996" cy="282298"/>
            </a:xfrm>
            <a:prstGeom prst="rect">
              <a:avLst/>
            </a:prstGeom>
            <a:solidFill>
              <a:srgbClr val="FCE5CD"/>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1600" b="0" i="0" u="none" strike="noStrike" cap="none" dirty="0">
                  <a:solidFill>
                    <a:srgbClr val="000000"/>
                  </a:solidFill>
                  <a:latin typeface="Trebuchet MS"/>
                  <a:ea typeface="Trebuchet MS"/>
                  <a:cs typeface="Trebuchet MS"/>
                  <a:sym typeface="Trebuchet MS"/>
                </a:rPr>
                <a:t>Proof: &lt;…&gt;</a:t>
              </a:r>
              <a:endParaRPr lang="en" sz="1600" b="0" i="0" u="none" strike="noStrike" cap="none" dirty="0">
                <a:solidFill>
                  <a:srgbClr val="000000"/>
                </a:solidFill>
                <a:latin typeface="Trebuchet MS"/>
                <a:ea typeface="Trebuchet MS"/>
                <a:cs typeface="Trebuchet MS"/>
                <a:sym typeface="Trebuchet MS"/>
              </a:endParaRPr>
            </a:p>
          </p:txBody>
        </p:sp>
        <p:sp>
          <p:nvSpPr>
            <p:cNvPr id="27" name="Shape 598">
              <a:extLst>
                <a:ext uri="{FF2B5EF4-FFF2-40B4-BE49-F238E27FC236}">
                  <a16:creationId xmlns:a16="http://schemas.microsoft.com/office/drawing/2014/main" xmlns="" id="{F4BC1BD2-D240-41A3-B398-F1BFA0A2B61E}"/>
                </a:ext>
              </a:extLst>
            </p:cNvPr>
            <p:cNvSpPr/>
            <p:nvPr/>
          </p:nvSpPr>
          <p:spPr>
            <a:xfrm>
              <a:off x="4572000" y="1951524"/>
              <a:ext cx="1904999" cy="299843"/>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1600" b="0" i="0" u="none" strike="noStrike" cap="none" dirty="0">
                  <a:solidFill>
                    <a:srgbClr val="000000"/>
                  </a:solidFill>
                  <a:latin typeface="Trebuchet MS"/>
                  <a:ea typeface="Trebuchet MS"/>
                  <a:cs typeface="Trebuchet MS"/>
                  <a:sym typeface="Trebuchet MS"/>
                </a:rPr>
                <a:t>Pay to: &lt;</a:t>
              </a:r>
              <a:r>
                <a:rPr lang="en-US" sz="1600" b="0" i="0" u="none" strike="noStrike" cap="none" dirty="0" err="1">
                  <a:solidFill>
                    <a:srgbClr val="000000"/>
                  </a:solidFill>
                  <a:latin typeface="Trebuchet MS"/>
                  <a:ea typeface="Trebuchet MS"/>
                  <a:cs typeface="Trebuchet MS"/>
                  <a:sym typeface="Trebuchet MS"/>
                </a:rPr>
                <a:t>pk</a:t>
              </a:r>
              <a:r>
                <a:rPr lang="en-US" sz="1600" b="0" i="0" u="none" strike="noStrike" cap="none" dirty="0">
                  <a:solidFill>
                    <a:srgbClr val="000000"/>
                  </a:solidFill>
                  <a:latin typeface="Trebuchet MS"/>
                  <a:ea typeface="Trebuchet MS"/>
                  <a:cs typeface="Trebuchet MS"/>
                  <a:sym typeface="Trebuchet MS"/>
                </a:rPr>
                <a:t>&gt;</a:t>
              </a:r>
              <a:endParaRPr lang="en" sz="1600" b="0" i="0" u="none" strike="noStrike" cap="none" dirty="0">
                <a:solidFill>
                  <a:srgbClr val="000000"/>
                </a:solidFill>
                <a:latin typeface="Trebuchet MS"/>
                <a:ea typeface="Trebuchet MS"/>
                <a:cs typeface="Trebuchet MS"/>
                <a:sym typeface="Trebuchet MS"/>
              </a:endParaRPr>
            </a:p>
          </p:txBody>
        </p:sp>
      </p:grpSp>
      <p:cxnSp>
        <p:nvCxnSpPr>
          <p:cNvPr id="28" name="Shape 599">
            <a:extLst>
              <a:ext uri="{FF2B5EF4-FFF2-40B4-BE49-F238E27FC236}">
                <a16:creationId xmlns:a16="http://schemas.microsoft.com/office/drawing/2014/main" xmlns="" id="{B10BB9E3-02CC-4D3C-A144-459D5CE41755}"/>
              </a:ext>
            </a:extLst>
          </p:cNvPr>
          <p:cNvCxnSpPr>
            <a:cxnSpLocks/>
          </p:cNvCxnSpPr>
          <p:nvPr/>
        </p:nvCxnSpPr>
        <p:spPr>
          <a:xfrm flipV="1">
            <a:off x="3599921" y="3478295"/>
            <a:ext cx="0" cy="577787"/>
          </a:xfrm>
          <a:prstGeom prst="straightConnector1">
            <a:avLst/>
          </a:prstGeom>
          <a:noFill/>
          <a:ln w="25400" cap="flat" cmpd="sng">
            <a:solidFill>
              <a:schemeClr val="dk1"/>
            </a:solidFill>
            <a:prstDash val="solid"/>
            <a:round/>
            <a:headEnd type="none" w="med" len="med"/>
            <a:tailEnd type="none" w="med" len="med"/>
          </a:ln>
        </p:spPr>
      </p:cxnSp>
      <p:grpSp>
        <p:nvGrpSpPr>
          <p:cNvPr id="31" name="Shape 585">
            <a:extLst>
              <a:ext uri="{FF2B5EF4-FFF2-40B4-BE49-F238E27FC236}">
                <a16:creationId xmlns:a16="http://schemas.microsoft.com/office/drawing/2014/main" xmlns="" id="{45994083-9CFB-4490-9174-EE61106597A8}"/>
              </a:ext>
            </a:extLst>
          </p:cNvPr>
          <p:cNvGrpSpPr/>
          <p:nvPr/>
        </p:nvGrpSpPr>
        <p:grpSpPr>
          <a:xfrm>
            <a:off x="4569960" y="3824756"/>
            <a:ext cx="762000" cy="905775"/>
            <a:chOff x="2895600" y="2199375"/>
            <a:chExt cx="762000" cy="905775"/>
          </a:xfrm>
        </p:grpSpPr>
        <p:sp>
          <p:nvSpPr>
            <p:cNvPr id="32" name="Shape 586">
              <a:extLst>
                <a:ext uri="{FF2B5EF4-FFF2-40B4-BE49-F238E27FC236}">
                  <a16:creationId xmlns:a16="http://schemas.microsoft.com/office/drawing/2014/main" xmlns="" id="{D54E1489-220B-4ACF-A8EE-A38B9979EC35}"/>
                </a:ext>
              </a:extLst>
            </p:cNvPr>
            <p:cNvSpPr/>
            <p:nvPr/>
          </p:nvSpPr>
          <p:spPr>
            <a:xfrm>
              <a:off x="2895600" y="2199375"/>
              <a:ext cx="762000" cy="228720"/>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33" name="Shape 587">
              <a:extLst>
                <a:ext uri="{FF2B5EF4-FFF2-40B4-BE49-F238E27FC236}">
                  <a16:creationId xmlns:a16="http://schemas.microsoft.com/office/drawing/2014/main" xmlns="" id="{BADA10E2-06B3-47FE-AB13-9BCAB9512635}"/>
                </a:ext>
              </a:extLst>
            </p:cNvPr>
            <p:cNvSpPr/>
            <p:nvPr/>
          </p:nvSpPr>
          <p:spPr>
            <a:xfrm>
              <a:off x="2895600" y="2647038"/>
              <a:ext cx="762000" cy="223642"/>
            </a:xfrm>
            <a:prstGeom prst="rect">
              <a:avLst/>
            </a:prstGeom>
            <a:solidFill>
              <a:srgbClr val="D1E0AF"/>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1200" b="0" i="0" u="none" strike="noStrike" cap="none" dirty="0">
                  <a:solidFill>
                    <a:srgbClr val="000000"/>
                  </a:solidFill>
                  <a:latin typeface="Trebuchet MS"/>
                  <a:ea typeface="Trebuchet MS"/>
                  <a:cs typeface="Trebuchet MS"/>
                  <a:sym typeface="Trebuchet MS"/>
                </a:rPr>
                <a:t>Spend</a:t>
              </a:r>
              <a:endParaRPr lang="en" sz="1200" b="0" i="0" u="none" strike="noStrike" cap="none" dirty="0">
                <a:solidFill>
                  <a:srgbClr val="000000"/>
                </a:solidFill>
                <a:latin typeface="Trebuchet MS"/>
                <a:ea typeface="Trebuchet MS"/>
                <a:cs typeface="Trebuchet MS"/>
                <a:sym typeface="Trebuchet MS"/>
              </a:endParaRPr>
            </a:p>
          </p:txBody>
        </p:sp>
        <p:sp>
          <p:nvSpPr>
            <p:cNvPr id="34" name="Shape 588">
              <a:extLst>
                <a:ext uri="{FF2B5EF4-FFF2-40B4-BE49-F238E27FC236}">
                  <a16:creationId xmlns:a16="http://schemas.microsoft.com/office/drawing/2014/main" xmlns="" id="{3491FBC0-69F7-46F8-B173-BA4690FB6391}"/>
                </a:ext>
              </a:extLst>
            </p:cNvPr>
            <p:cNvSpPr/>
            <p:nvPr/>
          </p:nvSpPr>
          <p:spPr>
            <a:xfrm>
              <a:off x="2895600" y="2424880"/>
              <a:ext cx="762000" cy="216762"/>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35" name="Shape 589">
              <a:extLst>
                <a:ext uri="{FF2B5EF4-FFF2-40B4-BE49-F238E27FC236}">
                  <a16:creationId xmlns:a16="http://schemas.microsoft.com/office/drawing/2014/main" xmlns="" id="{AC754731-95D9-49E5-9FA1-993DFCEE9E1C}"/>
                </a:ext>
              </a:extLst>
            </p:cNvPr>
            <p:cNvSpPr/>
            <p:nvPr/>
          </p:nvSpPr>
          <p:spPr>
            <a:xfrm>
              <a:off x="2895600" y="2864713"/>
              <a:ext cx="762000" cy="240437"/>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grpSp>
      <p:cxnSp>
        <p:nvCxnSpPr>
          <p:cNvPr id="36" name="Shape 591">
            <a:extLst>
              <a:ext uri="{FF2B5EF4-FFF2-40B4-BE49-F238E27FC236}">
                <a16:creationId xmlns:a16="http://schemas.microsoft.com/office/drawing/2014/main" xmlns="" id="{510C012D-DDBB-4AC7-BD34-CFCF678F1116}"/>
              </a:ext>
            </a:extLst>
          </p:cNvPr>
          <p:cNvCxnSpPr/>
          <p:nvPr/>
        </p:nvCxnSpPr>
        <p:spPr>
          <a:xfrm rot="10800000">
            <a:off x="4036561" y="4267023"/>
            <a:ext cx="521523" cy="0"/>
          </a:xfrm>
          <a:prstGeom prst="straightConnector1">
            <a:avLst/>
          </a:prstGeom>
          <a:noFill/>
          <a:ln w="25400" cap="flat" cmpd="sng">
            <a:solidFill>
              <a:schemeClr val="dk1"/>
            </a:solidFill>
            <a:prstDash val="solid"/>
            <a:round/>
            <a:headEnd type="none" w="med" len="med"/>
            <a:tailEnd type="stealth" w="lg" len="lg"/>
          </a:ln>
        </p:spPr>
      </p:cxnSp>
      <p:sp>
        <p:nvSpPr>
          <p:cNvPr id="38" name="Shape 598">
            <a:extLst>
              <a:ext uri="{FF2B5EF4-FFF2-40B4-BE49-F238E27FC236}">
                <a16:creationId xmlns:a16="http://schemas.microsoft.com/office/drawing/2014/main" xmlns="" id="{80B0E629-2689-495A-B337-EE6355E09DEC}"/>
              </a:ext>
            </a:extLst>
          </p:cNvPr>
          <p:cNvSpPr/>
          <p:nvPr/>
        </p:nvSpPr>
        <p:spPr>
          <a:xfrm>
            <a:off x="6007533" y="3740118"/>
            <a:ext cx="1523999" cy="299843"/>
          </a:xfrm>
          <a:prstGeom prst="rect">
            <a:avLst/>
          </a:prstGeom>
          <a:solidFill>
            <a:srgbClr val="CCCCCC"/>
          </a:solidFill>
          <a:ln w="19050" cap="flat" cmpd="sng">
            <a:solidFill>
              <a:srgbClr val="6666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1600" b="0" i="0" u="none" strike="noStrike" cap="none" dirty="0">
                <a:solidFill>
                  <a:srgbClr val="000000"/>
                </a:solidFill>
                <a:latin typeface="Trebuchet MS"/>
                <a:ea typeface="Trebuchet MS"/>
                <a:cs typeface="Trebuchet MS"/>
                <a:sym typeface="Trebuchet MS"/>
              </a:rPr>
              <a:t> </a:t>
            </a:r>
            <a:r>
              <a:rPr lang="en-US" sz="1600" b="0" i="0" u="none" strike="noStrike" cap="none" dirty="0">
                <a:solidFill>
                  <a:srgbClr val="000000"/>
                </a:solidFill>
                <a:latin typeface="Trebuchet MS"/>
                <a:ea typeface="Trebuchet MS"/>
                <a:cs typeface="Trebuchet MS"/>
                <a:sym typeface="Trebuchet MS"/>
              </a:rPr>
              <a:t>Serial: &lt;</a:t>
            </a:r>
            <a:r>
              <a:rPr lang="en" sz="1600" b="0" i="0" u="none" strike="noStrike" cap="none" dirty="0">
                <a:solidFill>
                  <a:srgbClr val="000000"/>
                </a:solidFill>
                <a:latin typeface="Trebuchet MS"/>
                <a:ea typeface="Trebuchet MS"/>
                <a:cs typeface="Trebuchet MS"/>
                <a:sym typeface="Trebuchet MS"/>
              </a:rPr>
              <a:t>S&gt;</a:t>
            </a:r>
          </a:p>
        </p:txBody>
      </p:sp>
      <p:cxnSp>
        <p:nvCxnSpPr>
          <p:cNvPr id="40" name="Shape 593">
            <a:extLst>
              <a:ext uri="{FF2B5EF4-FFF2-40B4-BE49-F238E27FC236}">
                <a16:creationId xmlns:a16="http://schemas.microsoft.com/office/drawing/2014/main" xmlns="" id="{FED49D62-E115-4171-A9A1-5644D22AECC8}"/>
              </a:ext>
            </a:extLst>
          </p:cNvPr>
          <p:cNvCxnSpPr>
            <a:cxnSpLocks/>
          </p:cNvCxnSpPr>
          <p:nvPr/>
        </p:nvCxnSpPr>
        <p:spPr>
          <a:xfrm flipV="1">
            <a:off x="3898275" y="3549895"/>
            <a:ext cx="603417" cy="599912"/>
          </a:xfrm>
          <a:prstGeom prst="straightConnector1">
            <a:avLst/>
          </a:prstGeom>
          <a:ln w="25400">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2" name="Shape 593">
            <a:extLst>
              <a:ext uri="{FF2B5EF4-FFF2-40B4-BE49-F238E27FC236}">
                <a16:creationId xmlns:a16="http://schemas.microsoft.com/office/drawing/2014/main" xmlns="" id="{0106A7CF-E9CB-40DD-BF3E-CBD8F082F3BF}"/>
              </a:ext>
            </a:extLst>
          </p:cNvPr>
          <p:cNvCxnSpPr>
            <a:cxnSpLocks/>
          </p:cNvCxnSpPr>
          <p:nvPr/>
        </p:nvCxnSpPr>
        <p:spPr>
          <a:xfrm flipH="1" flipV="1">
            <a:off x="4513568" y="3549895"/>
            <a:ext cx="197901" cy="834346"/>
          </a:xfrm>
          <a:prstGeom prst="straightConnector1">
            <a:avLst/>
          </a:prstGeom>
          <a:ln w="25400">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6" name="TextBox 45">
            <a:extLst>
              <a:ext uri="{FF2B5EF4-FFF2-40B4-BE49-F238E27FC236}">
                <a16:creationId xmlns:a16="http://schemas.microsoft.com/office/drawing/2014/main" xmlns="" id="{E920EAC7-F5C6-4F7E-8636-856D795D1733}"/>
              </a:ext>
            </a:extLst>
          </p:cNvPr>
          <p:cNvSpPr txBox="1"/>
          <p:nvPr/>
        </p:nvSpPr>
        <p:spPr>
          <a:xfrm>
            <a:off x="4428867" y="3360897"/>
            <a:ext cx="3675493" cy="276999"/>
          </a:xfrm>
          <a:prstGeom prst="rect">
            <a:avLst/>
          </a:prstGeom>
          <a:noFill/>
        </p:spPr>
        <p:txBody>
          <a:bodyPr wrap="none" rtlCol="0">
            <a:spAutoFit/>
          </a:bodyPr>
          <a:lstStyle/>
          <a:p>
            <a:r>
              <a:rPr lang="en-US" sz="1200" dirty="0">
                <a:solidFill>
                  <a:srgbClr val="FF0000"/>
                </a:solidFill>
              </a:rPr>
              <a:t>No link between the mined and redeemed commitment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Zerocoin is anonymous</a:t>
            </a:r>
          </a:p>
        </p:txBody>
      </p:sp>
      <p:sp>
        <p:nvSpPr>
          <p:cNvPr id="611" name="Shape 611"/>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Since </a:t>
            </a:r>
            <a:r>
              <a:rPr lang="en" sz="3000" b="0" i="1" u="none" strike="noStrike" cap="none" dirty="0">
                <a:solidFill>
                  <a:schemeClr val="dk1"/>
                </a:solidFill>
                <a:ea typeface="Trebuchet MS"/>
                <a:cs typeface="Trebuchet MS"/>
                <a:sym typeface="Trebuchet MS"/>
              </a:rPr>
              <a:t>r</a:t>
            </a:r>
            <a:r>
              <a:rPr lang="en" sz="3000" b="0" i="0" u="none" strike="noStrike" cap="none" dirty="0">
                <a:solidFill>
                  <a:schemeClr val="dk1"/>
                </a:solidFill>
                <a:ea typeface="Trebuchet MS"/>
                <a:cs typeface="Trebuchet MS"/>
                <a:sym typeface="Trebuchet MS"/>
              </a:rPr>
              <a:t> is secret, no one can figure out </a:t>
            </a:r>
            <a:r>
              <a:rPr lang="en" sz="3000" b="0" i="1" u="none" strike="noStrike" cap="none" dirty="0">
                <a:solidFill>
                  <a:schemeClr val="dk1"/>
                </a:solidFill>
                <a:ea typeface="Trebuchet MS"/>
                <a:cs typeface="Trebuchet MS"/>
                <a:sym typeface="Trebuchet MS"/>
              </a:rPr>
              <a:t>which</a:t>
            </a:r>
            <a:r>
              <a:rPr lang="en" sz="3000" b="0" i="0" u="none" strike="noStrike" cap="none" dirty="0">
                <a:solidFill>
                  <a:schemeClr val="dk1"/>
                </a:solidFill>
                <a:ea typeface="Trebuchet MS"/>
                <a:cs typeface="Trebuchet MS"/>
                <a:sym typeface="Trebuchet MS"/>
              </a:rPr>
              <a:t> zerocoin corresponds to serial number </a:t>
            </a:r>
            <a:r>
              <a:rPr lang="en" sz="3000" b="0" i="1" u="none" strike="noStrike" cap="none" dirty="0">
                <a:solidFill>
                  <a:schemeClr val="dk1"/>
                </a:solidFill>
                <a:ea typeface="Trebuchet MS"/>
                <a:cs typeface="Trebuchet MS"/>
                <a:sym typeface="Trebuchet MS"/>
              </a:rPr>
              <a:t>S</a:t>
            </a:r>
          </a:p>
        </p:txBody>
      </p:sp>
      <p:sp>
        <p:nvSpPr>
          <p:cNvPr id="612" name="Shape 612"/>
          <p:cNvSpPr/>
          <p:nvPr/>
        </p:nvSpPr>
        <p:spPr>
          <a:xfrm>
            <a:off x="76131" y="2876548"/>
            <a:ext cx="2047944"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US" sz="2400" b="0" i="1" u="none" strike="noStrike" cap="none" dirty="0">
                <a:solidFill>
                  <a:srgbClr val="000000"/>
                </a:solidFill>
                <a:latin typeface="Trebuchet MS"/>
                <a:ea typeface="Trebuchet MS"/>
                <a:cs typeface="Trebuchet MS"/>
                <a:sym typeface="Trebuchet MS"/>
              </a:rPr>
              <a:t>Commit</a:t>
            </a:r>
            <a:r>
              <a:rPr lang="en" sz="2400" b="0" i="1" u="none" strike="noStrike" cap="none" dirty="0">
                <a:solidFill>
                  <a:srgbClr val="000000"/>
                </a:solidFill>
                <a:latin typeface="Trebuchet MS"/>
                <a:ea typeface="Trebuchet MS"/>
                <a:cs typeface="Trebuchet MS"/>
                <a:sym typeface="Trebuchet MS"/>
              </a:rPr>
              <a:t>(S, r)</a:t>
            </a:r>
          </a:p>
        </p:txBody>
      </p:sp>
      <p:pic>
        <p:nvPicPr>
          <p:cNvPr id="613" name="Shape 613" descr="https://openclipart.org/image/300px/svg_to_png/3593/c_schmitz_Closed_envelope.png"/>
          <p:cNvPicPr preferRelativeResize="0"/>
          <p:nvPr/>
        </p:nvPicPr>
        <p:blipFill rotWithShape="1">
          <a:blip r:embed="rId3">
            <a:alphaModFix/>
          </a:blip>
          <a:srcRect/>
          <a:stretch/>
        </p:blipFill>
        <p:spPr>
          <a:xfrm>
            <a:off x="2362200" y="2678577"/>
            <a:ext cx="1428749" cy="919162"/>
          </a:xfrm>
          <a:prstGeom prst="rect">
            <a:avLst/>
          </a:prstGeom>
          <a:noFill/>
          <a:ln>
            <a:noFill/>
          </a:ln>
        </p:spPr>
      </p:pic>
      <p:pic>
        <p:nvPicPr>
          <p:cNvPr id="614" name="Shape 614" descr="https://openclipart.org/image/300px/svg_to_png/3593/c_schmitz_Closed_envelope.png"/>
          <p:cNvPicPr preferRelativeResize="0"/>
          <p:nvPr/>
        </p:nvPicPr>
        <p:blipFill rotWithShape="1">
          <a:blip r:embed="rId3">
            <a:alphaModFix/>
          </a:blip>
          <a:srcRect/>
          <a:stretch/>
        </p:blipFill>
        <p:spPr>
          <a:xfrm>
            <a:off x="4267200" y="2678577"/>
            <a:ext cx="1428749" cy="919162"/>
          </a:xfrm>
          <a:prstGeom prst="rect">
            <a:avLst/>
          </a:prstGeom>
          <a:noFill/>
          <a:ln>
            <a:noFill/>
          </a:ln>
        </p:spPr>
      </p:pic>
      <p:sp>
        <p:nvSpPr>
          <p:cNvPr id="615" name="Shape 615"/>
          <p:cNvSpPr/>
          <p:nvPr/>
        </p:nvSpPr>
        <p:spPr>
          <a:xfrm>
            <a:off x="2809514" y="3714750"/>
            <a:ext cx="534121" cy="5539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US" sz="3000" b="0" i="1" u="none" strike="noStrike" cap="none" dirty="0">
                <a:solidFill>
                  <a:srgbClr val="000000"/>
                </a:solidFill>
                <a:latin typeface="Trebuchet MS"/>
                <a:ea typeface="Trebuchet MS"/>
                <a:cs typeface="Trebuchet MS"/>
                <a:sym typeface="Trebuchet MS"/>
              </a:rPr>
              <a:t>c</a:t>
            </a:r>
            <a:r>
              <a:rPr lang="en" sz="3000" b="0" i="1" u="none" strike="noStrike" cap="none" baseline="-25000" dirty="0">
                <a:solidFill>
                  <a:srgbClr val="000000"/>
                </a:solidFill>
                <a:latin typeface="Trebuchet MS"/>
                <a:ea typeface="Trebuchet MS"/>
                <a:cs typeface="Trebuchet MS"/>
                <a:sym typeface="Trebuchet MS"/>
              </a:rPr>
              <a:t>1</a:t>
            </a:r>
          </a:p>
        </p:txBody>
      </p:sp>
      <p:sp>
        <p:nvSpPr>
          <p:cNvPr id="616" name="Shape 616"/>
          <p:cNvSpPr/>
          <p:nvPr/>
        </p:nvSpPr>
        <p:spPr>
          <a:xfrm>
            <a:off x="4714514" y="3711648"/>
            <a:ext cx="534121" cy="5539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US" sz="3000" b="0" i="1" u="none" strike="noStrike" cap="none" dirty="0">
                <a:solidFill>
                  <a:srgbClr val="000000"/>
                </a:solidFill>
                <a:latin typeface="Trebuchet MS"/>
                <a:ea typeface="Trebuchet MS"/>
                <a:cs typeface="Trebuchet MS"/>
                <a:sym typeface="Trebuchet MS"/>
              </a:rPr>
              <a:t>c</a:t>
            </a:r>
            <a:r>
              <a:rPr lang="en" sz="3000" b="0" i="1" u="none" strike="noStrike" cap="none" baseline="-25000" dirty="0">
                <a:solidFill>
                  <a:srgbClr val="000000"/>
                </a:solidFill>
                <a:latin typeface="Trebuchet MS"/>
                <a:ea typeface="Trebuchet MS"/>
                <a:cs typeface="Trebuchet MS"/>
                <a:sym typeface="Trebuchet MS"/>
              </a:rPr>
              <a:t>2</a:t>
            </a:r>
          </a:p>
        </p:txBody>
      </p:sp>
      <p:grpSp>
        <p:nvGrpSpPr>
          <p:cNvPr id="617" name="Shape 617"/>
          <p:cNvGrpSpPr/>
          <p:nvPr/>
        </p:nvGrpSpPr>
        <p:grpSpPr>
          <a:xfrm>
            <a:off x="6724650" y="2678577"/>
            <a:ext cx="1428749" cy="1597700"/>
            <a:chOff x="6172200" y="2678577"/>
            <a:chExt cx="1428749" cy="1597700"/>
          </a:xfrm>
        </p:grpSpPr>
        <p:pic>
          <p:nvPicPr>
            <p:cNvPr id="618" name="Shape 618" descr="https://openclipart.org/image/300px/svg_to_png/3593/c_schmitz_Closed_envelope.png"/>
            <p:cNvPicPr preferRelativeResize="0"/>
            <p:nvPr/>
          </p:nvPicPr>
          <p:blipFill rotWithShape="1">
            <a:blip r:embed="rId3">
              <a:alphaModFix/>
            </a:blip>
            <a:srcRect/>
            <a:stretch/>
          </p:blipFill>
          <p:spPr>
            <a:xfrm>
              <a:off x="6172200" y="2678577"/>
              <a:ext cx="1428749" cy="919162"/>
            </a:xfrm>
            <a:prstGeom prst="rect">
              <a:avLst/>
            </a:prstGeom>
            <a:noFill/>
            <a:ln>
              <a:noFill/>
            </a:ln>
          </p:spPr>
        </p:pic>
        <p:sp>
          <p:nvSpPr>
            <p:cNvPr id="619" name="Shape 619"/>
            <p:cNvSpPr/>
            <p:nvPr/>
          </p:nvSpPr>
          <p:spPr>
            <a:xfrm>
              <a:off x="6619514" y="3722280"/>
              <a:ext cx="562975" cy="5539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US" sz="3000" b="0" i="1" u="none" strike="noStrike" cap="none" dirty="0">
                  <a:solidFill>
                    <a:srgbClr val="000000"/>
                  </a:solidFill>
                  <a:latin typeface="Trebuchet MS"/>
                  <a:ea typeface="Trebuchet MS"/>
                  <a:cs typeface="Trebuchet MS"/>
                  <a:sym typeface="Trebuchet MS"/>
                </a:rPr>
                <a:t>c</a:t>
              </a:r>
              <a:r>
                <a:rPr lang="en" sz="3000" b="0" i="1" u="none" strike="noStrike" cap="none" baseline="-25000" dirty="0">
                  <a:solidFill>
                    <a:srgbClr val="000000"/>
                  </a:solidFill>
                  <a:latin typeface="Trebuchet MS"/>
                  <a:ea typeface="Trebuchet MS"/>
                  <a:cs typeface="Trebuchet MS"/>
                  <a:sym typeface="Trebuchet MS"/>
                </a:rPr>
                <a:t>N</a:t>
              </a:r>
            </a:p>
          </p:txBody>
        </p:sp>
      </p:grpSp>
      <p:sp>
        <p:nvSpPr>
          <p:cNvPr id="620" name="Shape 620"/>
          <p:cNvSpPr/>
          <p:nvPr/>
        </p:nvSpPr>
        <p:spPr>
          <a:xfrm>
            <a:off x="6010205" y="2800350"/>
            <a:ext cx="466793" cy="5539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3000" b="0" i="1" u="none" strike="noStrike" cap="none">
                <a:solidFill>
                  <a:srgbClr val="000000"/>
                </a:solidFill>
                <a:latin typeface="Trebuchet MS"/>
                <a:ea typeface="Trebuchet MS"/>
                <a:cs typeface="Trebuchet MS"/>
                <a:sym typeface="Trebuchet MS"/>
              </a:rPr>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Zerocoin is “efficient”</a:t>
            </a:r>
          </a:p>
        </p:txBody>
      </p:sp>
      <p:sp>
        <p:nvSpPr>
          <p:cNvPr id="626" name="Shape 626"/>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The proof is a giant disjunction over all zerocoins</a:t>
            </a: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0" i="0" u="none" strike="noStrike" cap="none" dirty="0">
                <a:solidFill>
                  <a:schemeClr val="dk1"/>
                </a:solidFill>
                <a:ea typeface="Trebuchet MS"/>
                <a:cs typeface="Trebuchet MS"/>
                <a:sym typeface="Trebuchet MS"/>
              </a:rPr>
              <a:t>Yet the proof is relatively small (</a:t>
            </a:r>
            <a:r>
              <a:rPr lang="en-US" sz="3000" b="0" i="0" u="none" strike="noStrike" cap="none" dirty="0">
                <a:solidFill>
                  <a:schemeClr val="dk1"/>
                </a:solidFill>
                <a:ea typeface="Trebuchet MS"/>
                <a:cs typeface="Trebuchet MS"/>
                <a:sym typeface="Trebuchet MS"/>
              </a:rPr>
              <a:t>logarithmic in </a:t>
            </a:r>
            <a:r>
              <a:rPr lang="en-US" sz="3000" b="0" i="1" u="none" strike="noStrike" cap="none" dirty="0">
                <a:solidFill>
                  <a:schemeClr val="dk1"/>
                </a:solidFill>
                <a:ea typeface="Trebuchet MS"/>
                <a:cs typeface="Trebuchet MS"/>
                <a:sym typeface="Trebuchet MS"/>
              </a:rPr>
              <a:t>N</a:t>
            </a:r>
            <a:r>
              <a:rPr lang="en" sz="3000" b="0" i="0" u="none" strike="noStrike" cap="none" dirty="0">
                <a:solidFill>
                  <a:schemeClr val="dk1"/>
                </a:solidFill>
                <a:ea typeface="Trebuchet MS"/>
                <a:cs typeface="Trebuchet MS"/>
                <a:sym typeface="Trebuchet MS"/>
              </a:rPr>
              <a:t>)!</a:t>
            </a:r>
          </a:p>
        </p:txBody>
      </p:sp>
      <p:sp>
        <p:nvSpPr>
          <p:cNvPr id="627" name="Shape 627"/>
          <p:cNvSpPr txBox="1">
            <a:spLocks noGrp="1"/>
          </p:cNvSpPr>
          <p:nvPr>
            <p:ph type="body" idx="2"/>
          </p:nvPr>
        </p:nvSpPr>
        <p:spPr>
          <a:xfrm>
            <a:off x="4038600" y="1200150"/>
            <a:ext cx="3994524" cy="372567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 sz="2800" b="0" i="1" u="none" strike="noStrike" cap="none" dirty="0">
                <a:solidFill>
                  <a:schemeClr val="dk1"/>
                </a:solidFill>
                <a:latin typeface="Trebuchet MS"/>
                <a:ea typeface="Trebuchet MS"/>
                <a:cs typeface="Trebuchet MS"/>
                <a:sym typeface="Trebuchet MS"/>
              </a:rPr>
              <a:t>I know r such that</a:t>
            </a:r>
          </a:p>
          <a:p>
            <a:pPr marL="0" marR="0" lvl="0" indent="0" algn="ctr" rtl="0">
              <a:lnSpc>
                <a:spcPct val="100000"/>
              </a:lnSpc>
              <a:spcBef>
                <a:spcPts val="0"/>
              </a:spcBef>
              <a:spcAft>
                <a:spcPts val="0"/>
              </a:spcAft>
              <a:buClr>
                <a:schemeClr val="dk1"/>
              </a:buClr>
              <a:buSzPct val="25000"/>
              <a:buFont typeface="Trebuchet MS"/>
              <a:buNone/>
            </a:pPr>
            <a:r>
              <a:rPr lang="en-US" sz="2800" b="0" i="1" u="none" strike="noStrike" cap="none" dirty="0">
                <a:solidFill>
                  <a:schemeClr val="dk1"/>
                </a:solidFill>
                <a:latin typeface="Trebuchet MS"/>
                <a:ea typeface="Trebuchet MS"/>
                <a:cs typeface="Trebuchet MS"/>
                <a:sym typeface="Trebuchet MS"/>
              </a:rPr>
              <a:t>Commit</a:t>
            </a:r>
            <a:r>
              <a:rPr lang="en" sz="2800" b="0" i="1" u="none" strike="noStrike" cap="none" dirty="0">
                <a:solidFill>
                  <a:schemeClr val="dk1"/>
                </a:solidFill>
                <a:latin typeface="Trebuchet MS"/>
                <a:ea typeface="Trebuchet MS"/>
                <a:cs typeface="Trebuchet MS"/>
                <a:sym typeface="Trebuchet MS"/>
              </a:rPr>
              <a:t>(S, r) = </a:t>
            </a:r>
            <a:r>
              <a:rPr lang="en-US" sz="2800" b="0" i="1" u="none" strike="noStrike" cap="none" dirty="0">
                <a:solidFill>
                  <a:schemeClr val="dk1"/>
                </a:solidFill>
                <a:latin typeface="Trebuchet MS"/>
                <a:ea typeface="Trebuchet MS"/>
                <a:cs typeface="Trebuchet MS"/>
                <a:sym typeface="Trebuchet MS"/>
              </a:rPr>
              <a:t>c</a:t>
            </a:r>
            <a:r>
              <a:rPr lang="en" sz="2800" b="0" i="1" u="none" strike="noStrike" cap="none" baseline="-25000" dirty="0">
                <a:solidFill>
                  <a:schemeClr val="dk1"/>
                </a:solidFill>
                <a:latin typeface="Trebuchet MS"/>
                <a:ea typeface="Trebuchet MS"/>
                <a:cs typeface="Trebuchet MS"/>
                <a:sym typeface="Trebuchet MS"/>
              </a:rPr>
              <a:t>1</a:t>
            </a:r>
            <a:r>
              <a:rPr lang="en" sz="2800" b="0" i="1" u="none" strike="noStrike" cap="none" dirty="0">
                <a:solidFill>
                  <a:schemeClr val="dk1"/>
                </a:solidFill>
                <a:latin typeface="Trebuchet MS"/>
                <a:ea typeface="Trebuchet MS"/>
                <a:cs typeface="Trebuchet MS"/>
                <a:sym typeface="Trebuchet MS"/>
              </a:rPr>
              <a:t> </a:t>
            </a:r>
          </a:p>
          <a:p>
            <a:pPr marL="0" marR="0" lvl="0" indent="0" algn="ctr" rtl="0">
              <a:lnSpc>
                <a:spcPct val="100000"/>
              </a:lnSpc>
              <a:spcBef>
                <a:spcPts val="0"/>
              </a:spcBef>
              <a:spcAft>
                <a:spcPts val="0"/>
              </a:spcAft>
              <a:buClr>
                <a:schemeClr val="dk1"/>
              </a:buClr>
              <a:buSzPct val="25000"/>
              <a:buFont typeface="Trebuchet MS"/>
              <a:buNone/>
            </a:pPr>
            <a:r>
              <a:rPr lang="en" sz="2800" b="0" i="1" u="none" strike="noStrike" cap="none" dirty="0">
                <a:solidFill>
                  <a:srgbClr val="D07375"/>
                </a:solidFill>
                <a:latin typeface="Trebuchet MS"/>
                <a:ea typeface="Trebuchet MS"/>
                <a:cs typeface="Trebuchet MS"/>
                <a:sym typeface="Trebuchet MS"/>
              </a:rPr>
              <a:t>OR</a:t>
            </a:r>
            <a:r>
              <a:rPr lang="en" sz="2800" b="0" i="1" u="none" strike="noStrike" cap="none" dirty="0">
                <a:solidFill>
                  <a:schemeClr val="dk1"/>
                </a:solidFill>
                <a:latin typeface="Trebuchet MS"/>
                <a:ea typeface="Trebuchet MS"/>
                <a:cs typeface="Trebuchet MS"/>
                <a:sym typeface="Trebuchet MS"/>
              </a:rPr>
              <a:t> </a:t>
            </a:r>
          </a:p>
          <a:p>
            <a:pPr marL="0" lvl="0" indent="0" algn="ctr">
              <a:lnSpc>
                <a:spcPct val="100000"/>
              </a:lnSpc>
              <a:buClr>
                <a:schemeClr val="dk1"/>
              </a:buClr>
              <a:buSzPct val="25000"/>
              <a:buNone/>
            </a:pPr>
            <a:r>
              <a:rPr lang="en-US" sz="2800" i="1" dirty="0">
                <a:solidFill>
                  <a:schemeClr val="dk1"/>
                </a:solidFill>
                <a:latin typeface="Trebuchet MS"/>
                <a:ea typeface="Trebuchet MS"/>
                <a:cs typeface="Trebuchet MS"/>
                <a:sym typeface="Trebuchet MS"/>
              </a:rPr>
              <a:t>Commit</a:t>
            </a:r>
            <a:r>
              <a:rPr lang="en" sz="2800" b="0" i="1" u="none" strike="noStrike" cap="none" dirty="0">
                <a:solidFill>
                  <a:schemeClr val="dk1"/>
                </a:solidFill>
                <a:latin typeface="Trebuchet MS"/>
                <a:ea typeface="Trebuchet MS"/>
                <a:cs typeface="Trebuchet MS"/>
                <a:sym typeface="Trebuchet MS"/>
              </a:rPr>
              <a:t>(S, r) = </a:t>
            </a:r>
            <a:r>
              <a:rPr lang="en-US" sz="2800" b="0" i="1" u="none" strike="noStrike" cap="none" dirty="0">
                <a:solidFill>
                  <a:schemeClr val="dk1"/>
                </a:solidFill>
                <a:latin typeface="Trebuchet MS"/>
                <a:ea typeface="Trebuchet MS"/>
                <a:cs typeface="Trebuchet MS"/>
                <a:sym typeface="Trebuchet MS"/>
              </a:rPr>
              <a:t>c</a:t>
            </a:r>
            <a:r>
              <a:rPr lang="en" sz="2800" b="0" i="1" u="none" strike="noStrike" cap="none" baseline="-25000" dirty="0">
                <a:solidFill>
                  <a:schemeClr val="dk1"/>
                </a:solidFill>
                <a:latin typeface="Trebuchet MS"/>
                <a:ea typeface="Trebuchet MS"/>
                <a:cs typeface="Trebuchet MS"/>
                <a:sym typeface="Trebuchet MS"/>
              </a:rPr>
              <a:t>2</a:t>
            </a:r>
            <a:r>
              <a:rPr lang="en" sz="2800" b="0" i="1" u="none" strike="noStrike" cap="none" dirty="0">
                <a:solidFill>
                  <a:schemeClr val="dk1"/>
                </a:solidFill>
                <a:latin typeface="Trebuchet MS"/>
                <a:ea typeface="Trebuchet MS"/>
                <a:cs typeface="Trebuchet MS"/>
                <a:sym typeface="Trebuchet MS"/>
              </a:rPr>
              <a:t> </a:t>
            </a:r>
          </a:p>
          <a:p>
            <a:pPr marL="0" marR="0" lvl="0" indent="0" algn="ctr" rtl="0">
              <a:lnSpc>
                <a:spcPct val="100000"/>
              </a:lnSpc>
              <a:spcBef>
                <a:spcPts val="0"/>
              </a:spcBef>
              <a:spcAft>
                <a:spcPts val="0"/>
              </a:spcAft>
              <a:buClr>
                <a:schemeClr val="dk1"/>
              </a:buClr>
              <a:buSzPct val="25000"/>
              <a:buFont typeface="Trebuchet MS"/>
              <a:buNone/>
            </a:pPr>
            <a:r>
              <a:rPr lang="en" sz="2800" b="0" i="1" u="none" strike="noStrike" cap="none" dirty="0">
                <a:solidFill>
                  <a:srgbClr val="D07375"/>
                </a:solidFill>
                <a:latin typeface="Trebuchet MS"/>
                <a:ea typeface="Trebuchet MS"/>
                <a:cs typeface="Trebuchet MS"/>
                <a:sym typeface="Trebuchet MS"/>
              </a:rPr>
              <a:t>OR</a:t>
            </a:r>
            <a:r>
              <a:rPr lang="en" sz="2800" b="0" i="1" u="none" strike="noStrike" cap="none" dirty="0">
                <a:solidFill>
                  <a:schemeClr val="dk1"/>
                </a:solidFill>
                <a:latin typeface="Trebuchet MS"/>
                <a:ea typeface="Trebuchet MS"/>
                <a:cs typeface="Trebuchet MS"/>
                <a:sym typeface="Trebuchet MS"/>
              </a:rPr>
              <a:t> </a:t>
            </a:r>
          </a:p>
          <a:p>
            <a:pPr marL="0" marR="0" lvl="0" indent="0" algn="ctr" rtl="0">
              <a:lnSpc>
                <a:spcPct val="100000"/>
              </a:lnSpc>
              <a:spcBef>
                <a:spcPts val="0"/>
              </a:spcBef>
              <a:spcAft>
                <a:spcPts val="0"/>
              </a:spcAft>
              <a:buClr>
                <a:schemeClr val="dk1"/>
              </a:buClr>
              <a:buSzPct val="25000"/>
              <a:buFont typeface="Trebuchet MS"/>
              <a:buNone/>
            </a:pPr>
            <a:r>
              <a:rPr lang="en" sz="2800" b="0" i="1" u="none" strike="noStrike" cap="none" dirty="0">
                <a:solidFill>
                  <a:schemeClr val="dk1"/>
                </a:solidFill>
                <a:latin typeface="Trebuchet MS"/>
                <a:ea typeface="Trebuchet MS"/>
                <a:cs typeface="Trebuchet MS"/>
                <a:sym typeface="Trebuchet MS"/>
              </a:rPr>
              <a:t>… </a:t>
            </a:r>
          </a:p>
          <a:p>
            <a:pPr marL="0" marR="0" lvl="0" indent="0" algn="ctr" rtl="0">
              <a:lnSpc>
                <a:spcPct val="100000"/>
              </a:lnSpc>
              <a:spcBef>
                <a:spcPts val="0"/>
              </a:spcBef>
              <a:spcAft>
                <a:spcPts val="0"/>
              </a:spcAft>
              <a:buClr>
                <a:schemeClr val="dk1"/>
              </a:buClr>
              <a:buSzPct val="25000"/>
              <a:buFont typeface="Trebuchet MS"/>
              <a:buNone/>
            </a:pPr>
            <a:r>
              <a:rPr lang="en" sz="2800" b="0" i="1" u="none" strike="noStrike" cap="none" dirty="0">
                <a:solidFill>
                  <a:srgbClr val="D07375"/>
                </a:solidFill>
                <a:latin typeface="Trebuchet MS"/>
                <a:ea typeface="Trebuchet MS"/>
                <a:cs typeface="Trebuchet MS"/>
                <a:sym typeface="Trebuchet MS"/>
              </a:rPr>
              <a:t>OR</a:t>
            </a:r>
            <a:r>
              <a:rPr lang="en" sz="2800" b="0" i="1" u="none" strike="noStrike" cap="none" dirty="0">
                <a:solidFill>
                  <a:schemeClr val="dk1"/>
                </a:solidFill>
                <a:latin typeface="Trebuchet MS"/>
                <a:ea typeface="Trebuchet MS"/>
                <a:cs typeface="Trebuchet MS"/>
                <a:sym typeface="Trebuchet MS"/>
              </a:rPr>
              <a:t> </a:t>
            </a:r>
          </a:p>
          <a:p>
            <a:pPr marL="0" lvl="0" indent="0" algn="ctr">
              <a:lnSpc>
                <a:spcPct val="100000"/>
              </a:lnSpc>
              <a:buClr>
                <a:schemeClr val="dk1"/>
              </a:buClr>
              <a:buSzPct val="25000"/>
              <a:buNone/>
            </a:pPr>
            <a:r>
              <a:rPr lang="en-US" sz="2800" i="1" dirty="0">
                <a:solidFill>
                  <a:schemeClr val="dk1"/>
                </a:solidFill>
                <a:latin typeface="Trebuchet MS"/>
                <a:ea typeface="Trebuchet MS"/>
                <a:cs typeface="Trebuchet MS"/>
                <a:sym typeface="Trebuchet MS"/>
              </a:rPr>
              <a:t>Commit</a:t>
            </a:r>
            <a:r>
              <a:rPr lang="en" sz="2800" b="0" i="1" u="none" strike="noStrike" cap="none" dirty="0">
                <a:solidFill>
                  <a:schemeClr val="dk1"/>
                </a:solidFill>
                <a:latin typeface="Trebuchet MS"/>
                <a:ea typeface="Trebuchet MS"/>
                <a:cs typeface="Trebuchet MS"/>
                <a:sym typeface="Trebuchet MS"/>
              </a:rPr>
              <a:t>(S, r) = </a:t>
            </a:r>
            <a:r>
              <a:rPr lang="en-US" sz="2800" b="0" i="1" u="none" strike="noStrike" cap="none" dirty="0">
                <a:solidFill>
                  <a:schemeClr val="dk1"/>
                </a:solidFill>
                <a:latin typeface="Trebuchet MS"/>
                <a:ea typeface="Trebuchet MS"/>
                <a:cs typeface="Trebuchet MS"/>
                <a:sym typeface="Trebuchet MS"/>
              </a:rPr>
              <a:t>c</a:t>
            </a:r>
            <a:r>
              <a:rPr lang="en" sz="2800" b="0" i="1" u="none" strike="noStrike" cap="none" baseline="-25000" dirty="0">
                <a:solidFill>
                  <a:schemeClr val="dk1"/>
                </a:solidFill>
                <a:latin typeface="Trebuchet MS"/>
                <a:ea typeface="Trebuchet MS"/>
                <a:cs typeface="Trebuchet MS"/>
                <a:sym typeface="Trebuchet MS"/>
              </a:rPr>
              <a:t>N</a:t>
            </a:r>
          </a:p>
          <a:p>
            <a:pPr marL="0" marR="0" lvl="0" indent="0" algn="ctr" rtl="0">
              <a:lnSpc>
                <a:spcPct val="100000"/>
              </a:lnSpc>
              <a:spcBef>
                <a:spcPts val="0"/>
              </a:spcBef>
              <a:spcAft>
                <a:spcPts val="0"/>
              </a:spcAft>
              <a:buClr>
                <a:schemeClr val="dk1"/>
              </a:buClr>
              <a:buSzPct val="25000"/>
              <a:buFont typeface="Trebuchet MS"/>
              <a:buNone/>
            </a:pPr>
            <a:endParaRPr sz="2800" b="0" i="0" u="none" strike="noStrike" cap="none" dirty="0">
              <a:solidFill>
                <a:schemeClr val="dk1"/>
              </a:solidFill>
              <a:latin typeface="Trebuchet MS"/>
              <a:ea typeface="Trebuchet MS"/>
              <a:cs typeface="Trebuchet MS"/>
              <a:sym typeface="Trebuchet M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US" b="1" dirty="0">
                <a:sym typeface="Trebuchet MS"/>
              </a:rPr>
              <a:t>Need for a Trusted Setup</a:t>
            </a:r>
            <a:endParaRPr lang="en" b="1" dirty="0">
              <a:sym typeface="Trebuchet MS"/>
            </a:endParaRPr>
          </a:p>
        </p:txBody>
      </p:sp>
      <p:sp>
        <p:nvSpPr>
          <p:cNvPr id="558" name="Shape 558"/>
          <p:cNvSpPr txBox="1">
            <a:spLocks noGrp="1"/>
          </p:cNvSpPr>
          <p:nvPr>
            <p:ph type="body" idx="1"/>
          </p:nvPr>
        </p:nvSpPr>
        <p:spPr>
          <a:prstGeom prst="rect">
            <a:avLst/>
          </a:prstGeom>
          <a:noFill/>
          <a:ln>
            <a:noFill/>
          </a:ln>
        </p:spPr>
        <p:txBody>
          <a:bodyPr lIns="91425" tIns="91425" rIns="91425" bIns="91425" anchor="t" anchorCtr="0">
            <a:noAutofit/>
          </a:bodyPr>
          <a:lstStyle/>
          <a:p>
            <a:pPr>
              <a:lnSpc>
                <a:spcPct val="100000"/>
              </a:lnSpc>
              <a:buClr>
                <a:schemeClr val="dk1"/>
              </a:buClr>
              <a:buSzPct val="100000"/>
            </a:pPr>
            <a:r>
              <a:rPr lang="en-US" sz="2400" b="0" i="0" u="none" strike="noStrike" cap="none" dirty="0">
                <a:solidFill>
                  <a:schemeClr val="dk1"/>
                </a:solidFill>
                <a:ea typeface="Trebuchet MS"/>
                <a:cs typeface="Trebuchet MS"/>
                <a:sym typeface="Trebuchet MS"/>
              </a:rPr>
              <a:t>One of the crypto tools (RSA accumulators) requires a one-time trusted setup</a:t>
            </a:r>
          </a:p>
          <a:p>
            <a:pPr>
              <a:lnSpc>
                <a:spcPct val="100000"/>
              </a:lnSpc>
              <a:buClr>
                <a:schemeClr val="dk1"/>
              </a:buClr>
              <a:buSzPct val="100000"/>
            </a:pPr>
            <a:r>
              <a:rPr lang="en-US" sz="2400" dirty="0">
                <a:solidFill>
                  <a:schemeClr val="dk1"/>
                </a:solidFill>
                <a:ea typeface="Trebuchet MS"/>
                <a:cs typeface="Trebuchet MS"/>
                <a:sym typeface="Trebuchet MS"/>
              </a:rPr>
              <a:t>Security relies on difficulty in factorizing a composite </a:t>
            </a:r>
            <a:r>
              <a:rPr lang="en-US" sz="2400" i="1" dirty="0">
                <a:solidFill>
                  <a:schemeClr val="dk1"/>
                </a:solidFill>
                <a:ea typeface="Trebuchet MS"/>
                <a:cs typeface="Trebuchet MS"/>
                <a:sym typeface="Trebuchet MS"/>
              </a:rPr>
              <a:t>N</a:t>
            </a:r>
            <a:r>
              <a:rPr lang="en-US" sz="2400" dirty="0">
                <a:solidFill>
                  <a:schemeClr val="dk1"/>
                </a:solidFill>
                <a:ea typeface="Trebuchet MS"/>
                <a:cs typeface="Trebuchet MS"/>
                <a:sym typeface="Trebuchet MS"/>
              </a:rPr>
              <a:t> of large primes </a:t>
            </a:r>
            <a:r>
              <a:rPr lang="en-US" sz="2400" i="1" dirty="0">
                <a:solidFill>
                  <a:schemeClr val="dk1"/>
                </a:solidFill>
                <a:ea typeface="Trebuchet MS"/>
                <a:cs typeface="Trebuchet MS"/>
                <a:sym typeface="Trebuchet MS"/>
              </a:rPr>
              <a:t>p</a:t>
            </a:r>
            <a:r>
              <a:rPr lang="en-US" sz="2400" dirty="0">
                <a:solidFill>
                  <a:schemeClr val="dk1"/>
                </a:solidFill>
                <a:ea typeface="Trebuchet MS"/>
                <a:cs typeface="Trebuchet MS"/>
                <a:sym typeface="Trebuchet MS"/>
              </a:rPr>
              <a:t> and </a:t>
            </a:r>
            <a:r>
              <a:rPr lang="en-US" sz="2400" i="1" dirty="0">
                <a:solidFill>
                  <a:schemeClr val="dk1"/>
                </a:solidFill>
                <a:ea typeface="Trebuchet MS"/>
                <a:cs typeface="Trebuchet MS"/>
                <a:sym typeface="Trebuchet MS"/>
              </a:rPr>
              <a:t>q</a:t>
            </a:r>
            <a:r>
              <a:rPr lang="en-US" sz="2400" dirty="0">
                <a:solidFill>
                  <a:schemeClr val="dk1"/>
                </a:solidFill>
                <a:ea typeface="Trebuchet MS"/>
                <a:cs typeface="Trebuchet MS"/>
                <a:sym typeface="Trebuchet MS"/>
              </a:rPr>
              <a:t>!</a:t>
            </a:r>
            <a:endParaRPr lang="en-US" sz="2400" b="0" i="0" u="none" strike="noStrike" cap="none" dirty="0">
              <a:solidFill>
                <a:schemeClr val="dk1"/>
              </a:solidFill>
              <a:ea typeface="Trebuchet MS"/>
              <a:cs typeface="Trebuchet MS"/>
              <a:sym typeface="Trebuchet MS"/>
            </a:endParaRPr>
          </a:p>
          <a:p>
            <a:pPr>
              <a:lnSpc>
                <a:spcPct val="100000"/>
              </a:lnSpc>
              <a:buClr>
                <a:schemeClr val="dk1"/>
              </a:buClr>
              <a:buSzPct val="100000"/>
            </a:pPr>
            <a:r>
              <a:rPr lang="en-US" sz="2400" b="0" i="0" u="none" strike="noStrike" cap="none" dirty="0">
                <a:solidFill>
                  <a:schemeClr val="dk1"/>
                </a:solidFill>
                <a:ea typeface="Trebuchet MS"/>
                <a:cs typeface="Trebuchet MS"/>
                <a:sym typeface="Trebuchet MS"/>
              </a:rPr>
              <a:t>A trusted party needs to select random </a:t>
            </a:r>
            <a:r>
              <a:rPr lang="en-US" sz="2400" b="0" i="1" u="none" strike="noStrike" cap="none" dirty="0">
                <a:solidFill>
                  <a:schemeClr val="dk1"/>
                </a:solidFill>
                <a:ea typeface="Trebuchet MS"/>
                <a:cs typeface="Trebuchet MS"/>
                <a:sym typeface="Trebuchet MS"/>
              </a:rPr>
              <a:t>p</a:t>
            </a:r>
            <a:r>
              <a:rPr lang="en-US" sz="2400" b="0" i="0" u="none" strike="noStrike" cap="none" dirty="0">
                <a:solidFill>
                  <a:schemeClr val="dk1"/>
                </a:solidFill>
                <a:ea typeface="Trebuchet MS"/>
                <a:cs typeface="Trebuchet MS"/>
                <a:sym typeface="Trebuchet MS"/>
              </a:rPr>
              <a:t> and </a:t>
            </a:r>
            <a:r>
              <a:rPr lang="en-US" sz="2400" b="0" i="1" u="none" strike="noStrike" cap="none" dirty="0">
                <a:solidFill>
                  <a:schemeClr val="dk1"/>
                </a:solidFill>
                <a:ea typeface="Trebuchet MS"/>
                <a:cs typeface="Trebuchet MS"/>
                <a:sym typeface="Trebuchet MS"/>
              </a:rPr>
              <a:t>q</a:t>
            </a:r>
            <a:r>
              <a:rPr lang="en-US" sz="2400" b="0" i="0" u="none" strike="noStrike" cap="none" dirty="0">
                <a:solidFill>
                  <a:schemeClr val="dk1"/>
                </a:solidFill>
                <a:ea typeface="Trebuchet MS"/>
                <a:cs typeface="Trebuchet MS"/>
                <a:sym typeface="Trebuchet MS"/>
              </a:rPr>
              <a:t>, compute </a:t>
            </a:r>
            <a:r>
              <a:rPr lang="en-US" sz="2400" b="0" i="1" u="none" strike="noStrike" cap="none" dirty="0">
                <a:solidFill>
                  <a:schemeClr val="dk1"/>
                </a:solidFill>
                <a:ea typeface="Trebuchet MS"/>
                <a:cs typeface="Trebuchet MS"/>
                <a:sym typeface="Trebuchet MS"/>
              </a:rPr>
              <a:t>N</a:t>
            </a:r>
            <a:r>
              <a:rPr lang="en-US" sz="2400" b="0" i="0" u="none" strike="noStrike" cap="none" dirty="0">
                <a:solidFill>
                  <a:schemeClr val="dk1"/>
                </a:solidFill>
                <a:ea typeface="Trebuchet MS"/>
                <a:cs typeface="Trebuchet MS"/>
                <a:sym typeface="Trebuchet MS"/>
              </a:rPr>
              <a:t>=</a:t>
            </a:r>
            <a:r>
              <a:rPr lang="en-US" sz="2400" b="0" i="1" u="none" strike="noStrike" cap="none" dirty="0" err="1">
                <a:solidFill>
                  <a:schemeClr val="dk1"/>
                </a:solidFill>
                <a:ea typeface="Trebuchet MS"/>
                <a:cs typeface="Trebuchet MS"/>
                <a:sym typeface="Trebuchet MS"/>
              </a:rPr>
              <a:t>pq</a:t>
            </a:r>
            <a:r>
              <a:rPr lang="en-US" sz="2400" b="0" i="0" u="none" strike="noStrike" cap="none" dirty="0">
                <a:solidFill>
                  <a:schemeClr val="dk1"/>
                </a:solidFill>
                <a:ea typeface="Trebuchet MS"/>
                <a:cs typeface="Trebuchet MS"/>
                <a:sym typeface="Trebuchet MS"/>
              </a:rPr>
              <a:t>, release </a:t>
            </a:r>
            <a:r>
              <a:rPr lang="en-US" sz="2400" b="0" i="1" u="none" strike="noStrike" cap="none" dirty="0">
                <a:solidFill>
                  <a:schemeClr val="dk1"/>
                </a:solidFill>
                <a:ea typeface="Trebuchet MS"/>
                <a:cs typeface="Trebuchet MS"/>
                <a:sym typeface="Trebuchet MS"/>
              </a:rPr>
              <a:t>N</a:t>
            </a:r>
            <a:r>
              <a:rPr lang="en-US" sz="2400" b="0" i="0" u="none" strike="noStrike" cap="none" dirty="0">
                <a:solidFill>
                  <a:schemeClr val="dk1"/>
                </a:solidFill>
                <a:ea typeface="Trebuchet MS"/>
                <a:cs typeface="Trebuchet MS"/>
                <a:sym typeface="Trebuchet MS"/>
              </a:rPr>
              <a:t> and permanently delete </a:t>
            </a:r>
            <a:r>
              <a:rPr lang="en-US" sz="2400" b="0" i="1" u="none" strike="noStrike" cap="none" dirty="0">
                <a:solidFill>
                  <a:schemeClr val="dk1"/>
                </a:solidFill>
                <a:ea typeface="Trebuchet MS"/>
                <a:cs typeface="Trebuchet MS"/>
                <a:sym typeface="Trebuchet MS"/>
              </a:rPr>
              <a:t>p </a:t>
            </a:r>
            <a:r>
              <a:rPr lang="en-US" sz="2400" b="0" i="0" u="none" strike="noStrike" cap="none" dirty="0">
                <a:solidFill>
                  <a:schemeClr val="dk1"/>
                </a:solidFill>
                <a:ea typeface="Trebuchet MS"/>
                <a:cs typeface="Trebuchet MS"/>
                <a:sym typeface="Trebuchet MS"/>
              </a:rPr>
              <a:t>&amp; </a:t>
            </a:r>
            <a:r>
              <a:rPr lang="en-US" sz="2400" b="0" i="1" u="none" strike="noStrike" cap="none" dirty="0">
                <a:solidFill>
                  <a:schemeClr val="dk1"/>
                </a:solidFill>
                <a:ea typeface="Trebuchet MS"/>
                <a:cs typeface="Trebuchet MS"/>
                <a:sym typeface="Trebuchet MS"/>
              </a:rPr>
              <a:t>q</a:t>
            </a:r>
          </a:p>
          <a:p>
            <a:pPr lvl="1">
              <a:lnSpc>
                <a:spcPct val="100000"/>
              </a:lnSpc>
              <a:buClr>
                <a:schemeClr val="dk1"/>
              </a:buClr>
              <a:buSzPct val="100000"/>
            </a:pPr>
            <a:r>
              <a:rPr lang="en-US" sz="2400" i="1" dirty="0">
                <a:solidFill>
                  <a:schemeClr val="dk1"/>
                </a:solidFill>
                <a:ea typeface="Trebuchet MS"/>
                <a:cs typeface="Trebuchet MS"/>
                <a:sym typeface="Trebuchet MS"/>
              </a:rPr>
              <a:t>Sociological issue: Can we trust someone to do this?</a:t>
            </a:r>
          </a:p>
          <a:p>
            <a:pPr>
              <a:lnSpc>
                <a:spcPct val="100000"/>
              </a:lnSpc>
              <a:buClr>
                <a:schemeClr val="dk1"/>
              </a:buClr>
              <a:buSzPct val="100000"/>
            </a:pPr>
            <a:r>
              <a:rPr lang="en-US" sz="2400" dirty="0">
                <a:solidFill>
                  <a:schemeClr val="dk1"/>
                </a:solidFill>
                <a:sym typeface="Trebuchet MS"/>
              </a:rPr>
              <a:t>Solution: “Threshold cryptography” – a set of delegates jointly compute </a:t>
            </a:r>
            <a:r>
              <a:rPr lang="en-US" sz="2400" i="1" dirty="0">
                <a:solidFill>
                  <a:schemeClr val="dk1"/>
                </a:solidFill>
                <a:sym typeface="Trebuchet MS"/>
              </a:rPr>
              <a:t>N</a:t>
            </a:r>
            <a:r>
              <a:rPr lang="en-US" sz="2400" dirty="0">
                <a:solidFill>
                  <a:schemeClr val="dk1"/>
                </a:solidFill>
                <a:sym typeface="Trebuchet MS"/>
              </a:rPr>
              <a:t> (even if one is honest, difficult to determine </a:t>
            </a:r>
            <a:r>
              <a:rPr lang="en-US" sz="2400" i="1" dirty="0">
                <a:solidFill>
                  <a:schemeClr val="dk1"/>
                </a:solidFill>
                <a:sym typeface="Trebuchet MS"/>
              </a:rPr>
              <a:t>p</a:t>
            </a:r>
            <a:r>
              <a:rPr lang="en-US" sz="2400" dirty="0">
                <a:solidFill>
                  <a:schemeClr val="dk1"/>
                </a:solidFill>
                <a:sym typeface="Trebuchet MS"/>
              </a:rPr>
              <a:t> &amp; </a:t>
            </a:r>
            <a:r>
              <a:rPr lang="en-US" sz="2400" i="1" dirty="0">
                <a:solidFill>
                  <a:schemeClr val="dk1"/>
                </a:solidFill>
                <a:sym typeface="Trebuchet MS"/>
              </a:rPr>
              <a:t>q</a:t>
            </a:r>
            <a:r>
              <a:rPr lang="en-US" sz="2400" dirty="0">
                <a:solidFill>
                  <a:schemeClr val="dk1"/>
                </a:solidFill>
                <a:sym typeface="Trebuchet MS"/>
              </a:rPr>
              <a:t>)</a:t>
            </a:r>
          </a:p>
        </p:txBody>
      </p:sp>
    </p:spTree>
    <p:extLst>
      <p:ext uri="{BB962C8B-B14F-4D97-AF65-F5344CB8AC3E}">
        <p14:creationId xmlns:p14="http://schemas.microsoft.com/office/powerpoint/2010/main" val="29414358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Zerocash: Zerocoin without Basecoin</a:t>
            </a:r>
          </a:p>
        </p:txBody>
      </p:sp>
      <p:sp>
        <p:nvSpPr>
          <p:cNvPr id="633" name="Shape 633"/>
          <p:cNvSpPr txBox="1">
            <a:spLocks noGrp="1"/>
          </p:cNvSpPr>
          <p:nvPr>
            <p:ph type="body" idx="1"/>
          </p:nvPr>
        </p:nvSpPr>
        <p:spPr>
          <a:xfrm>
            <a:off x="457200" y="1200150"/>
            <a:ext cx="4953000"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A3A3A3"/>
              </a:buClr>
              <a:buSzPct val="25000"/>
              <a:buFont typeface="Trebuchet MS"/>
              <a:buNone/>
            </a:pPr>
            <a:r>
              <a:rPr lang="en" sz="2800" b="0" i="0" u="none" strike="noStrike" cap="none" dirty="0">
                <a:solidFill>
                  <a:schemeClr val="dk1"/>
                </a:solidFill>
                <a:ea typeface="Trebuchet MS"/>
                <a:cs typeface="Trebuchet MS"/>
                <a:sym typeface="Trebuchet MS"/>
              </a:rPr>
              <a:t>Two differences</a:t>
            </a:r>
          </a:p>
          <a:p>
            <a:pPr marL="457200" marR="0" lvl="0" indent="-457200" algn="l" rtl="0">
              <a:lnSpc>
                <a:spcPct val="100000"/>
              </a:lnSpc>
              <a:spcBef>
                <a:spcPts val="0"/>
              </a:spcBef>
              <a:spcAft>
                <a:spcPts val="0"/>
              </a:spcAft>
              <a:buClr>
                <a:srgbClr val="A3A3A3"/>
              </a:buClr>
              <a:buSzPct val="100000"/>
              <a:buFont typeface="Arial"/>
              <a:buChar char="•"/>
            </a:pPr>
            <a:r>
              <a:rPr lang="en" sz="2800" b="0" i="0" u="none" strike="noStrike" cap="none" dirty="0">
                <a:solidFill>
                  <a:schemeClr val="dk1"/>
                </a:solidFill>
                <a:ea typeface="Trebuchet MS"/>
                <a:cs typeface="Trebuchet MS"/>
                <a:sym typeface="Trebuchet MS"/>
              </a:rPr>
              <a:t>Different crypto for proofs</a:t>
            </a:r>
            <a:br>
              <a:rPr lang="en" sz="2800" b="0" i="0" u="none" strike="noStrike" cap="none" dirty="0">
                <a:solidFill>
                  <a:schemeClr val="dk1"/>
                </a:solidFill>
                <a:ea typeface="Trebuchet MS"/>
                <a:cs typeface="Trebuchet MS"/>
                <a:sym typeface="Trebuchet MS"/>
              </a:rPr>
            </a:br>
            <a:r>
              <a:rPr lang="en" sz="2800" b="0" i="0" u="none" strike="noStrike" cap="none" dirty="0">
                <a:solidFill>
                  <a:schemeClr val="dk1"/>
                </a:solidFill>
                <a:ea typeface="Trebuchet MS"/>
                <a:cs typeface="Trebuchet MS"/>
                <a:sym typeface="Trebuchet MS"/>
              </a:rPr>
              <a:t>(More efficient)</a:t>
            </a:r>
          </a:p>
          <a:p>
            <a:pPr marL="457200" marR="0" lvl="0" indent="-457200" algn="l" rtl="0">
              <a:lnSpc>
                <a:spcPct val="100000"/>
              </a:lnSpc>
              <a:spcBef>
                <a:spcPts val="0"/>
              </a:spcBef>
              <a:spcAft>
                <a:spcPts val="0"/>
              </a:spcAft>
              <a:buClr>
                <a:srgbClr val="A3A3A3"/>
              </a:buClr>
              <a:buSzPct val="100000"/>
              <a:buFont typeface="Arial"/>
              <a:buChar char="•"/>
            </a:pPr>
            <a:r>
              <a:rPr lang="en" sz="2800" b="0" i="0" u="none" strike="noStrike" cap="none" dirty="0">
                <a:solidFill>
                  <a:schemeClr val="dk1"/>
                </a:solidFill>
                <a:ea typeface="Trebuchet MS"/>
                <a:cs typeface="Trebuchet MS"/>
                <a:sym typeface="Trebuchet MS"/>
              </a:rPr>
              <a:t>Proposal to run system without Basecoin</a:t>
            </a:r>
          </a:p>
        </p:txBody>
      </p:sp>
      <p:sp>
        <p:nvSpPr>
          <p:cNvPr id="634" name="Shape 634"/>
          <p:cNvSpPr txBox="1"/>
          <p:nvPr/>
        </p:nvSpPr>
        <p:spPr>
          <a:xfrm>
            <a:off x="5410200" y="1200150"/>
            <a:ext cx="3276597" cy="372567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 sz="2400" b="0" i="1" u="none" strike="noStrike" cap="none" dirty="0">
                <a:solidFill>
                  <a:srgbClr val="000000"/>
                </a:solidFill>
                <a:ea typeface="Trebuchet MS"/>
                <a:cs typeface="Trebuchet MS"/>
                <a:sym typeface="Trebuchet MS"/>
              </a:rPr>
              <a:t>Zerocash: Decentralized Anonymous Payments from Bitcoin</a:t>
            </a: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rgbClr val="000000"/>
              </a:solidFill>
              <a:ea typeface="Trebuchet MS"/>
              <a:cs typeface="Trebuchet MS"/>
              <a:sym typeface="Trebuchet MS"/>
            </a:endParaRPr>
          </a:p>
          <a:p>
            <a:pPr marL="0" marR="0" lvl="0" indent="0" algn="l" rtl="0">
              <a:lnSpc>
                <a:spcPct val="100000"/>
              </a:lnSpc>
              <a:spcBef>
                <a:spcPts val="0"/>
              </a:spcBef>
              <a:spcAft>
                <a:spcPts val="0"/>
              </a:spcAft>
              <a:buClr>
                <a:srgbClr val="000000"/>
              </a:buClr>
              <a:buSzPct val="25000"/>
              <a:buFont typeface="Trebuchet MS"/>
              <a:buNone/>
            </a:pPr>
            <a:r>
              <a:rPr lang="en" sz="2400" b="0" i="0" u="none" strike="noStrike" cap="none" dirty="0">
                <a:solidFill>
                  <a:srgbClr val="000000"/>
                </a:solidFill>
                <a:ea typeface="Trebuchet MS"/>
                <a:cs typeface="Trebuchet MS"/>
                <a:sym typeface="Trebuchet MS"/>
              </a:rPr>
              <a:t>E. Ben-Sasson et al.</a:t>
            </a:r>
          </a:p>
          <a:p>
            <a:pPr marL="0" marR="0" lvl="0" indent="0" algn="l" rtl="0">
              <a:lnSpc>
                <a:spcPct val="100000"/>
              </a:lnSpc>
              <a:spcBef>
                <a:spcPts val="0"/>
              </a:spcBef>
              <a:spcAft>
                <a:spcPts val="0"/>
              </a:spcAft>
              <a:buClr>
                <a:srgbClr val="000000"/>
              </a:buClr>
              <a:buSzPct val="25000"/>
              <a:buFont typeface="Trebuchet MS"/>
              <a:buNone/>
            </a:pPr>
            <a:r>
              <a:rPr lang="en" sz="2400" b="0" i="0" u="none" strike="noStrike" cap="none" dirty="0">
                <a:solidFill>
                  <a:srgbClr val="000000"/>
                </a:solidFill>
                <a:ea typeface="Trebuchet MS"/>
                <a:cs typeface="Trebuchet MS"/>
                <a:sym typeface="Trebuchet MS"/>
              </a:rPr>
              <a:t>Usenix Security 2014</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b="1" dirty="0">
                <a:sym typeface="Trebuchet MS"/>
              </a:rPr>
              <a:t>Zerocash: </a:t>
            </a:r>
            <a:r>
              <a:rPr lang="en" b="1" u="sng" dirty="0">
                <a:sym typeface="Trebuchet MS"/>
              </a:rPr>
              <a:t>untraceable</a:t>
            </a:r>
            <a:r>
              <a:rPr lang="en" b="1" dirty="0">
                <a:sym typeface="Trebuchet MS"/>
              </a:rPr>
              <a:t> e-cash</a:t>
            </a:r>
          </a:p>
        </p:txBody>
      </p:sp>
      <p:sp>
        <p:nvSpPr>
          <p:cNvPr id="640" name="Shape 640"/>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800" b="0" i="0" u="none" strike="noStrike" cap="none" dirty="0">
                <a:solidFill>
                  <a:schemeClr val="dk1"/>
                </a:solidFill>
                <a:ea typeface="Trebuchet MS"/>
                <a:cs typeface="Trebuchet MS"/>
                <a:sym typeface="Trebuchet MS"/>
              </a:rPr>
              <a:t>All transactions are zerocoins</a:t>
            </a:r>
          </a:p>
          <a:p>
            <a:pPr marL="0" marR="0" lvl="0" indent="0" algn="l" rtl="0">
              <a:lnSpc>
                <a:spcPct val="100000"/>
              </a:lnSpc>
              <a:spcBef>
                <a:spcPts val="0"/>
              </a:spcBef>
              <a:spcAft>
                <a:spcPts val="0"/>
              </a:spcAft>
              <a:buClr>
                <a:schemeClr val="dk1"/>
              </a:buClr>
              <a:buSzPct val="25000"/>
              <a:buFont typeface="Trebuchet MS"/>
              <a:buNone/>
            </a:pPr>
            <a:endParaRPr sz="28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800" b="0" i="0" u="none" strike="noStrike" cap="none" dirty="0">
                <a:solidFill>
                  <a:schemeClr val="dk1"/>
                </a:solidFill>
                <a:ea typeface="Trebuchet MS"/>
                <a:cs typeface="Trebuchet MS"/>
                <a:sym typeface="Trebuchet MS"/>
              </a:rPr>
              <a:t>Splitting and merging supported </a:t>
            </a:r>
          </a:p>
          <a:p>
            <a:pPr marL="0" marR="0" lvl="0" indent="0" algn="l" rtl="0">
              <a:lnSpc>
                <a:spcPct val="100000"/>
              </a:lnSpc>
              <a:spcBef>
                <a:spcPts val="0"/>
              </a:spcBef>
              <a:spcAft>
                <a:spcPts val="0"/>
              </a:spcAft>
              <a:buClr>
                <a:schemeClr val="dk1"/>
              </a:buClr>
              <a:buSzPct val="25000"/>
              <a:buFont typeface="Trebuchet MS"/>
              <a:buNone/>
            </a:pPr>
            <a:r>
              <a:rPr lang="en" sz="2800" b="0" i="0" u="none" strike="noStrike" cap="none" dirty="0">
                <a:solidFill>
                  <a:schemeClr val="dk1"/>
                </a:solidFill>
                <a:ea typeface="Trebuchet MS"/>
                <a:cs typeface="Trebuchet MS"/>
                <a:sym typeface="Trebuchet MS"/>
              </a:rPr>
              <a:t>Put transaction value </a:t>
            </a:r>
            <a:r>
              <a:rPr lang="en" sz="2800" b="0" i="0" u="sng" strike="noStrike" cap="none" dirty="0">
                <a:solidFill>
                  <a:schemeClr val="dk1"/>
                </a:solidFill>
                <a:ea typeface="Trebuchet MS"/>
                <a:cs typeface="Trebuchet MS"/>
                <a:sym typeface="Trebuchet MS"/>
              </a:rPr>
              <a:t>inside the envelope</a:t>
            </a:r>
          </a:p>
          <a:p>
            <a:pPr marL="0" marR="0" lvl="0" indent="0" algn="l" rtl="0">
              <a:lnSpc>
                <a:spcPct val="100000"/>
              </a:lnSpc>
              <a:spcBef>
                <a:spcPts val="0"/>
              </a:spcBef>
              <a:spcAft>
                <a:spcPts val="0"/>
              </a:spcAft>
              <a:buClr>
                <a:schemeClr val="dk1"/>
              </a:buClr>
              <a:buSzPct val="25000"/>
              <a:buFont typeface="Trebuchet MS"/>
              <a:buNone/>
            </a:pPr>
            <a:endParaRPr sz="28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800" b="0" i="0" u="none" strike="noStrike" cap="none" dirty="0">
                <a:solidFill>
                  <a:schemeClr val="dk1"/>
                </a:solidFill>
                <a:ea typeface="Trebuchet MS"/>
                <a:cs typeface="Trebuchet MS"/>
                <a:sym typeface="Trebuchet MS"/>
              </a:rPr>
              <a:t>Ledger merely records existence of transactions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b="1" dirty="0">
                <a:sym typeface="Trebuchet MS"/>
              </a:rPr>
              <a:t>Zerocash: the catch</a:t>
            </a:r>
          </a:p>
        </p:txBody>
      </p:sp>
      <p:sp>
        <p:nvSpPr>
          <p:cNvPr id="646" name="Shape 646"/>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800" b="0" i="0" u="none" strike="noStrike" cap="none" dirty="0">
                <a:solidFill>
                  <a:schemeClr val="dk1"/>
                </a:solidFill>
                <a:ea typeface="Trebuchet MS"/>
                <a:cs typeface="Trebuchet MS"/>
                <a:sym typeface="Trebuchet MS"/>
              </a:rPr>
              <a:t>Random, secret inputs are required to generate public parameters</a:t>
            </a:r>
          </a:p>
          <a:p>
            <a:pPr marL="0" marR="0" lvl="0" indent="0" algn="l" rtl="0">
              <a:lnSpc>
                <a:spcPct val="100000"/>
              </a:lnSpc>
              <a:spcBef>
                <a:spcPts val="0"/>
              </a:spcBef>
              <a:spcAft>
                <a:spcPts val="0"/>
              </a:spcAft>
              <a:buClr>
                <a:schemeClr val="dk1"/>
              </a:buClr>
              <a:buSzPct val="25000"/>
              <a:buFont typeface="Trebuchet MS"/>
              <a:buNone/>
            </a:pPr>
            <a:endParaRPr sz="28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800" b="0" i="0" u="none" strike="noStrike" cap="none" dirty="0">
                <a:solidFill>
                  <a:schemeClr val="dk1"/>
                </a:solidFill>
                <a:ea typeface="Trebuchet MS"/>
                <a:cs typeface="Trebuchet MS"/>
                <a:sym typeface="Trebuchet MS"/>
              </a:rPr>
              <a:t>These secret inputs must then be securely destroyed</a:t>
            </a:r>
          </a:p>
          <a:p>
            <a:pPr marL="0" marR="0" lvl="0" indent="0" algn="l" rtl="0">
              <a:lnSpc>
                <a:spcPct val="100000"/>
              </a:lnSpc>
              <a:spcBef>
                <a:spcPts val="0"/>
              </a:spcBef>
              <a:spcAft>
                <a:spcPts val="0"/>
              </a:spcAft>
              <a:buClr>
                <a:schemeClr val="dk1"/>
              </a:buClr>
              <a:buSzPct val="25000"/>
              <a:buFont typeface="Trebuchet MS"/>
              <a:buNone/>
            </a:pPr>
            <a:endParaRPr sz="28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800" b="0" i="0" u="sng" strike="noStrike" cap="none" dirty="0">
                <a:solidFill>
                  <a:schemeClr val="dk1"/>
                </a:solidFill>
                <a:ea typeface="Trebuchet MS"/>
                <a:cs typeface="Trebuchet MS"/>
                <a:sym typeface="Trebuchet MS"/>
              </a:rPr>
              <a:t>No one</a:t>
            </a:r>
            <a:r>
              <a:rPr lang="en" sz="2800" b="0" i="0" u="none" strike="noStrike" cap="none" dirty="0">
                <a:solidFill>
                  <a:schemeClr val="dk1"/>
                </a:solidFill>
                <a:ea typeface="Trebuchet MS"/>
                <a:cs typeface="Trebuchet MS"/>
                <a:sym typeface="Trebuchet MS"/>
              </a:rPr>
              <a:t> can know them (anyone who does can break the system)</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5 levels of anonymity</a:t>
            </a:r>
          </a:p>
        </p:txBody>
      </p:sp>
      <p:graphicFrame>
        <p:nvGraphicFramePr>
          <p:cNvPr id="652" name="Shape 652"/>
          <p:cNvGraphicFramePr/>
          <p:nvPr>
            <p:extLst>
              <p:ext uri="{D42A27DB-BD31-4B8C-83A1-F6EECF244321}">
                <p14:modId xmlns:p14="http://schemas.microsoft.com/office/powerpoint/2010/main" val="1992820563"/>
              </p:ext>
            </p:extLst>
          </p:nvPr>
        </p:nvGraphicFramePr>
        <p:xfrm>
          <a:off x="609599" y="1581150"/>
          <a:ext cx="8305800" cy="2462325"/>
        </p:xfrm>
        <a:graphic>
          <a:graphicData uri="http://schemas.openxmlformats.org/drawingml/2006/table">
            <a:tbl>
              <a:tblPr firstRow="1" bandRow="1">
                <a:noFill/>
                <a:tableStyleId>{7436D28D-2193-44C0-BEE4-42E3D4FDE171}</a:tableStyleId>
              </a:tblPr>
              <a:tblGrid>
                <a:gridCol w="11430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3200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404975">
                <a:tc>
                  <a:txBody>
                    <a:bodyPr/>
                    <a:lstStyle/>
                    <a:p>
                      <a:pPr marL="0" marR="0" lvl="0" indent="0" algn="l" rtl="0">
                        <a:lnSpc>
                          <a:spcPct val="100000"/>
                        </a:lnSpc>
                        <a:spcBef>
                          <a:spcPts val="0"/>
                        </a:spcBef>
                        <a:spcAft>
                          <a:spcPts val="0"/>
                        </a:spcAft>
                        <a:buClr>
                          <a:schemeClr val="dk1"/>
                        </a:buClr>
                        <a:buSzPct val="25000"/>
                        <a:buFont typeface="Trebuchet MS"/>
                        <a:buNone/>
                      </a:pPr>
                      <a:r>
                        <a:rPr lang="en" sz="1600" u="none" strike="noStrike" cap="none" dirty="0">
                          <a:solidFill>
                            <a:schemeClr val="dk1"/>
                          </a:solidFill>
                          <a:latin typeface="+mn-lt"/>
                          <a:ea typeface="Trebuchet MS"/>
                          <a:cs typeface="Trebuchet MS"/>
                          <a:sym typeface="Trebuchet MS"/>
                        </a:rPr>
                        <a:t>System</a:t>
                      </a:r>
                    </a:p>
                  </a:txBody>
                  <a:tcPr marL="91450" marR="91450" marT="45725" marB="45725" anchor="ctr">
                    <a:solidFill>
                      <a:srgbClr val="ADCCE5"/>
                    </a:solidFill>
                  </a:tcPr>
                </a:tc>
                <a:tc>
                  <a:txBody>
                    <a:bodyPr/>
                    <a:lstStyle/>
                    <a:p>
                      <a:pPr marL="0" marR="0" lvl="0" indent="0" algn="l" rtl="0">
                        <a:lnSpc>
                          <a:spcPct val="100000"/>
                        </a:lnSpc>
                        <a:spcBef>
                          <a:spcPts val="0"/>
                        </a:spcBef>
                        <a:spcAft>
                          <a:spcPts val="0"/>
                        </a:spcAft>
                        <a:buClr>
                          <a:schemeClr val="dk1"/>
                        </a:buClr>
                        <a:buSzPct val="25000"/>
                        <a:buFont typeface="Trebuchet MS"/>
                        <a:buNone/>
                      </a:pPr>
                      <a:r>
                        <a:rPr lang="en" sz="1600" u="none" strike="noStrike" cap="none" dirty="0">
                          <a:solidFill>
                            <a:schemeClr val="dk1"/>
                          </a:solidFill>
                          <a:latin typeface="+mn-lt"/>
                          <a:ea typeface="Trebuchet MS"/>
                          <a:cs typeface="Trebuchet MS"/>
                          <a:sym typeface="Trebuchet MS"/>
                        </a:rPr>
                        <a:t>Type</a:t>
                      </a:r>
                    </a:p>
                  </a:txBody>
                  <a:tcPr marL="91450" marR="91450" marT="45725" marB="45725" anchor="ctr">
                    <a:solidFill>
                      <a:srgbClr val="ADCCE5"/>
                    </a:solidFill>
                  </a:tcPr>
                </a:tc>
                <a:tc>
                  <a:txBody>
                    <a:bodyPr/>
                    <a:lstStyle/>
                    <a:p>
                      <a:pPr marL="0" marR="0" lvl="0" indent="0" algn="l" rtl="0">
                        <a:lnSpc>
                          <a:spcPct val="100000"/>
                        </a:lnSpc>
                        <a:spcBef>
                          <a:spcPts val="0"/>
                        </a:spcBef>
                        <a:spcAft>
                          <a:spcPts val="0"/>
                        </a:spcAft>
                        <a:buClr>
                          <a:schemeClr val="dk1"/>
                        </a:buClr>
                        <a:buSzPct val="25000"/>
                        <a:buFont typeface="Trebuchet MS"/>
                        <a:buNone/>
                      </a:pPr>
                      <a:r>
                        <a:rPr lang="en" sz="1600" u="none" strike="noStrike" cap="none" dirty="0">
                          <a:solidFill>
                            <a:schemeClr val="dk1"/>
                          </a:solidFill>
                          <a:latin typeface="+mn-lt"/>
                          <a:ea typeface="Trebuchet MS"/>
                          <a:cs typeface="Trebuchet MS"/>
                          <a:sym typeface="Trebuchet MS"/>
                        </a:rPr>
                        <a:t>Anonymity attacks</a:t>
                      </a:r>
                    </a:p>
                  </a:txBody>
                  <a:tcPr marL="91450" marR="91450" marT="45725" marB="45725" anchor="ctr">
                    <a:solidFill>
                      <a:srgbClr val="ADCCE5"/>
                    </a:solidFill>
                  </a:tcPr>
                </a:tc>
                <a:tc>
                  <a:txBody>
                    <a:bodyPr/>
                    <a:lstStyle/>
                    <a:p>
                      <a:pPr marL="0" marR="0" lvl="0" indent="0" algn="l" rtl="0">
                        <a:lnSpc>
                          <a:spcPct val="100000"/>
                        </a:lnSpc>
                        <a:spcBef>
                          <a:spcPts val="0"/>
                        </a:spcBef>
                        <a:spcAft>
                          <a:spcPts val="0"/>
                        </a:spcAft>
                        <a:buClr>
                          <a:schemeClr val="dk1"/>
                        </a:buClr>
                        <a:buSzPct val="25000"/>
                        <a:buFont typeface="Trebuchet MS"/>
                        <a:buNone/>
                      </a:pPr>
                      <a:r>
                        <a:rPr lang="en" sz="1600" u="none" strike="noStrike" cap="none" dirty="0">
                          <a:solidFill>
                            <a:schemeClr val="dk1"/>
                          </a:solidFill>
                          <a:latin typeface="+mn-lt"/>
                          <a:ea typeface="Trebuchet MS"/>
                          <a:cs typeface="Trebuchet MS"/>
                          <a:sym typeface="Trebuchet MS"/>
                        </a:rPr>
                        <a:t>Deployability</a:t>
                      </a:r>
                    </a:p>
                  </a:txBody>
                  <a:tcPr marL="91450" marR="91450" marT="45725" marB="45725" anchor="ctr">
                    <a:solidFill>
                      <a:srgbClr val="ADCCE5"/>
                    </a:solidFill>
                  </a:tcPr>
                </a:tc>
                <a:extLst>
                  <a:ext uri="{0D108BD9-81ED-4DB2-BD59-A6C34878D82A}">
                    <a16:rowId xmlns:a16="http://schemas.microsoft.com/office/drawing/2014/main" xmlns="" val="10000"/>
                  </a:ext>
                </a:extLst>
              </a:tr>
              <a:tr h="404975">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dirty="0">
                          <a:latin typeface="+mn-lt"/>
                          <a:ea typeface="Trebuchet MS"/>
                          <a:cs typeface="Trebuchet MS"/>
                          <a:sym typeface="Trebuchet MS"/>
                        </a:rPr>
                        <a:t>Bitcoin</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Pseudonymous</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Tx graph analysis</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dirty="0">
                          <a:latin typeface="+mn-lt"/>
                          <a:ea typeface="Trebuchet MS"/>
                          <a:cs typeface="Trebuchet MS"/>
                          <a:sym typeface="Trebuchet MS"/>
                        </a:rPr>
                        <a:t>Default</a:t>
                      </a:r>
                    </a:p>
                  </a:txBody>
                  <a:tcPr marL="91450" marR="91450" marT="45725" marB="45725" anchor="ctr"/>
                </a:tc>
                <a:extLst>
                  <a:ext uri="{0D108BD9-81ED-4DB2-BD59-A6C34878D82A}">
                    <a16:rowId xmlns:a16="http://schemas.microsoft.com/office/drawing/2014/main" xmlns="" val="10001"/>
                  </a:ext>
                </a:extLst>
              </a:tr>
              <a:tr h="404975">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Single mix</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Mix</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Tx graph analysis, bad mix</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dirty="0">
                          <a:latin typeface="+mn-lt"/>
                          <a:ea typeface="Trebuchet MS"/>
                          <a:cs typeface="Trebuchet MS"/>
                          <a:sym typeface="Trebuchet MS"/>
                        </a:rPr>
                        <a:t>Usable today</a:t>
                      </a:r>
                    </a:p>
                  </a:txBody>
                  <a:tcPr marL="91450" marR="91450" marT="45725" marB="45725" anchor="ctr"/>
                </a:tc>
                <a:extLst>
                  <a:ext uri="{0D108BD9-81ED-4DB2-BD59-A6C34878D82A}">
                    <a16:rowId xmlns:a16="http://schemas.microsoft.com/office/drawing/2014/main" xmlns="" val="10002"/>
                  </a:ext>
                </a:extLst>
              </a:tr>
              <a:tr h="404975">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Mix chain</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Mix</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Side channels, bad mixes/peers</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dirty="0">
                          <a:latin typeface="+mn-lt"/>
                          <a:ea typeface="Trebuchet MS"/>
                          <a:cs typeface="Trebuchet MS"/>
                          <a:sym typeface="Trebuchet MS"/>
                        </a:rPr>
                        <a:t>Bitcoin-compatible</a:t>
                      </a:r>
                    </a:p>
                  </a:txBody>
                  <a:tcPr marL="91450" marR="91450" marT="45725" marB="45725" anchor="ctr"/>
                </a:tc>
                <a:extLst>
                  <a:ext uri="{0D108BD9-81ED-4DB2-BD59-A6C34878D82A}">
                    <a16:rowId xmlns:a16="http://schemas.microsoft.com/office/drawing/2014/main" xmlns="" val="10003"/>
                  </a:ext>
                </a:extLst>
              </a:tr>
              <a:tr h="437450">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Zerocoin</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Cryptographic mix</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Side channels (possibly)</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dirty="0">
                          <a:latin typeface="+mn-lt"/>
                          <a:ea typeface="Trebuchet MS"/>
                          <a:cs typeface="Trebuchet MS"/>
                          <a:sym typeface="Trebuchet MS"/>
                        </a:rPr>
                        <a:t>Altcoin</a:t>
                      </a:r>
                    </a:p>
                  </a:txBody>
                  <a:tcPr marL="91450" marR="91450" marT="45725" marB="45725" anchor="ctr"/>
                </a:tc>
                <a:extLst>
                  <a:ext uri="{0D108BD9-81ED-4DB2-BD59-A6C34878D82A}">
                    <a16:rowId xmlns:a16="http://schemas.microsoft.com/office/drawing/2014/main" xmlns="" val="10004"/>
                  </a:ext>
                </a:extLst>
              </a:tr>
              <a:tr h="404975">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Zerocash</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Untraceable</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a:latin typeface="+mn-lt"/>
                          <a:ea typeface="Trebuchet MS"/>
                          <a:cs typeface="Trebuchet MS"/>
                          <a:sym typeface="Trebuchet MS"/>
                        </a:rPr>
                        <a:t>None</a:t>
                      </a:r>
                    </a:p>
                  </a:txBody>
                  <a:tcPr marL="91450" marR="91450" marT="45725" marB="45725" anchor="ctr"/>
                </a:tc>
                <a:tc>
                  <a:txBody>
                    <a:bodyPr/>
                    <a:lstStyle/>
                    <a:p>
                      <a:pPr marL="0" marR="0" lvl="0" indent="0" algn="l" rtl="0">
                        <a:lnSpc>
                          <a:spcPct val="100000"/>
                        </a:lnSpc>
                        <a:spcBef>
                          <a:spcPts val="0"/>
                        </a:spcBef>
                        <a:spcAft>
                          <a:spcPts val="0"/>
                        </a:spcAft>
                        <a:buClr>
                          <a:srgbClr val="000000"/>
                        </a:buClr>
                        <a:buSzPct val="25000"/>
                        <a:buFont typeface="Trebuchet MS"/>
                        <a:buNone/>
                      </a:pPr>
                      <a:r>
                        <a:rPr lang="en" sz="1600" u="none" strike="noStrike" cap="none" dirty="0">
                          <a:latin typeface="+mn-lt"/>
                          <a:ea typeface="Trebuchet MS"/>
                          <a:cs typeface="Trebuchet MS"/>
                          <a:sym typeface="Trebuchet MS"/>
                        </a:rPr>
                        <a:t>Altcoin, tricky setup</a:t>
                      </a:r>
                    </a:p>
                  </a:txBody>
                  <a:tcPr marL="91450" marR="91450" marT="45725" marB="45725" anchor="ctr"/>
                </a:tc>
                <a:extLst>
                  <a:ext uri="{0D108BD9-81ED-4DB2-BD59-A6C34878D82A}">
                    <a16:rowId xmlns:a16="http://schemas.microsoft.com/office/drawing/2014/main" xmlns="" val="10005"/>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subTitle" idx="1"/>
          </p:nvPr>
        </p:nvSpPr>
        <p:spPr>
          <a:xfrm>
            <a:off x="685800" y="1690477"/>
            <a:ext cx="7772400" cy="7847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Trebuchet MS"/>
              <a:buNone/>
            </a:pPr>
            <a:r>
              <a:rPr lang="en" sz="3200" dirty="0">
                <a:sym typeface="Trebuchet MS"/>
              </a:rPr>
              <a:t>Tor and the Silk Road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3600" b="1" i="0" u="none" strike="noStrike" cap="none" dirty="0">
                <a:solidFill>
                  <a:schemeClr val="dk1"/>
                </a:solidFill>
                <a:latin typeface="Trebuchet MS"/>
                <a:ea typeface="Trebuchet MS"/>
                <a:cs typeface="Trebuchet MS"/>
                <a:sym typeface="Trebuchet MS"/>
              </a:rPr>
              <a:t/>
            </a:r>
            <a:br>
              <a:rPr lang="en" sz="3600" b="1" i="0" u="none" strike="noStrike" cap="none" dirty="0">
                <a:solidFill>
                  <a:schemeClr val="dk1"/>
                </a:solidFill>
                <a:latin typeface="Trebuchet MS"/>
                <a:ea typeface="Trebuchet MS"/>
                <a:cs typeface="Trebuchet MS"/>
                <a:sym typeface="Trebuchet MS"/>
              </a:rPr>
            </a:br>
            <a:r>
              <a:rPr lang="en" b="1" dirty="0">
                <a:sym typeface="Trebuchet MS"/>
              </a:rPr>
              <a:t>Anonymous communication</a:t>
            </a:r>
          </a:p>
        </p:txBody>
      </p:sp>
      <p:pic>
        <p:nvPicPr>
          <p:cNvPr id="663" name="Shape 663"/>
          <p:cNvPicPr preferRelativeResize="0"/>
          <p:nvPr/>
        </p:nvPicPr>
        <p:blipFill rotWithShape="1">
          <a:blip r:embed="rId3">
            <a:alphaModFix/>
          </a:blip>
          <a:srcRect l="6182" t="38253" r="10727" b="5129"/>
          <a:stretch/>
        </p:blipFill>
        <p:spPr>
          <a:xfrm>
            <a:off x="565264" y="1504950"/>
            <a:ext cx="7597832" cy="32253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Anonymity in computer science</a:t>
            </a:r>
          </a:p>
        </p:txBody>
      </p:sp>
      <p:sp>
        <p:nvSpPr>
          <p:cNvPr id="63" name="Shape 63"/>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endParaRPr sz="3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3000" b="1" i="1" u="none" strike="noStrike" cap="none" dirty="0">
                <a:solidFill>
                  <a:srgbClr val="FF0000"/>
                </a:solidFill>
                <a:ea typeface="Trebuchet MS"/>
                <a:cs typeface="Trebuchet MS"/>
                <a:sym typeface="Trebuchet MS"/>
              </a:rPr>
              <a:t>Different interactions of the same user with the system should not be linkable to each other (</a:t>
            </a:r>
            <a:r>
              <a:rPr lang="en-US" sz="3000" b="1" i="1" u="none" strike="noStrike" cap="none" dirty="0">
                <a:solidFill>
                  <a:srgbClr val="FF0000"/>
                </a:solidFill>
                <a:ea typeface="Trebuchet MS"/>
                <a:cs typeface="Trebuchet MS"/>
                <a:sym typeface="Trebuchet MS"/>
              </a:rPr>
              <a:t>and to the user’s real identity</a:t>
            </a:r>
            <a:r>
              <a:rPr lang="en" sz="3000" b="1" i="1" u="none" strike="noStrike" cap="none" dirty="0">
                <a:solidFill>
                  <a:srgbClr val="FF0000"/>
                </a:solidFill>
                <a:ea typeface="Trebuchet MS"/>
                <a:cs typeface="Trebuchet MS"/>
                <a:sym typeface="Trebuchet MS"/>
              </a:rPr>
              <a:t>)</a:t>
            </a:r>
          </a:p>
        </p:txBody>
      </p:sp>
      <p:sp>
        <p:nvSpPr>
          <p:cNvPr id="64" name="Shape 64"/>
          <p:cNvSpPr/>
          <p:nvPr/>
        </p:nvSpPr>
        <p:spPr>
          <a:xfrm>
            <a:off x="762000" y="1865351"/>
            <a:ext cx="7380547" cy="553997"/>
          </a:xfrm>
          <a:prstGeom prst="rect">
            <a:avLst/>
          </a:prstGeom>
          <a:solidFill>
            <a:srgbClr val="EFD7AE"/>
          </a:solidFill>
          <a:ln w="19050" cap="flat" cmpd="sng">
            <a:solidFill>
              <a:srgbClr val="E7C586"/>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 sz="3000" b="0" i="0" u="none" strike="noStrike" cap="none" dirty="0">
                <a:solidFill>
                  <a:srgbClr val="000000"/>
                </a:solidFill>
                <a:ea typeface="Trebuchet MS"/>
                <a:cs typeface="Trebuchet MS"/>
                <a:sym typeface="Trebuchet MS"/>
              </a:rPr>
              <a:t>Anonymity = pseudonymity + </a:t>
            </a:r>
            <a:r>
              <a:rPr lang="en" sz="3000" b="1" i="0" u="none" strike="noStrike" cap="none" dirty="0">
                <a:solidFill>
                  <a:srgbClr val="FF0000"/>
                </a:solidFill>
                <a:ea typeface="Trebuchet MS"/>
                <a:cs typeface="Trebuchet MS"/>
                <a:sym typeface="Trebuchet MS"/>
              </a:rPr>
              <a:t>unlinkability</a:t>
            </a:r>
          </a:p>
        </p:txBody>
      </p:sp>
      <p:sp>
        <p:nvSpPr>
          <p:cNvPr id="65" name="Shape 65"/>
          <p:cNvSpPr/>
          <p:nvPr/>
        </p:nvSpPr>
        <p:spPr>
          <a:xfrm>
            <a:off x="6858000" y="2419350"/>
            <a:ext cx="304799" cy="685799"/>
          </a:xfrm>
          <a:prstGeom prst="downArrow">
            <a:avLst>
              <a:gd name="adj1" fmla="val 50000"/>
              <a:gd name="adj2" fmla="val 50000"/>
            </a:avLst>
          </a:prstGeom>
          <a:solidFill>
            <a:srgbClr val="EFD7AE"/>
          </a:solidFill>
          <a:ln w="25400" cap="flat" cmpd="sng">
            <a:solidFill>
              <a:srgbClr val="E7C586"/>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b="1" dirty="0">
                <a:sym typeface="Trebuchet MS"/>
              </a:rPr>
              <a:t>Threat model</a:t>
            </a:r>
          </a:p>
        </p:txBody>
      </p:sp>
      <p:pic>
        <p:nvPicPr>
          <p:cNvPr id="669" name="Shape 669"/>
          <p:cNvPicPr preferRelativeResize="0"/>
          <p:nvPr/>
        </p:nvPicPr>
        <p:blipFill rotWithShape="1">
          <a:blip r:embed="rId3">
            <a:alphaModFix/>
          </a:blip>
          <a:srcRect l="6000" t="25411" r="10364" b="14468"/>
          <a:stretch/>
        </p:blipFill>
        <p:spPr>
          <a:xfrm>
            <a:off x="548639" y="1504950"/>
            <a:ext cx="7647708" cy="342484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How Tor works</a:t>
            </a:r>
          </a:p>
        </p:txBody>
      </p:sp>
      <p:sp>
        <p:nvSpPr>
          <p:cNvPr id="675" name="Shape 675"/>
          <p:cNvSpPr txBox="1">
            <a:spLocks noGrp="1"/>
          </p:cNvSpPr>
          <p:nvPr>
            <p:ph type="body" idx="1"/>
          </p:nvPr>
        </p:nvSpPr>
        <p:spPr>
          <a:xfrm>
            <a:off x="5562600" y="1276350"/>
            <a:ext cx="3124199" cy="364948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Safe(ish) if at least one router honest</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Key challenge: hiding routing information</a:t>
            </a:r>
          </a:p>
        </p:txBody>
      </p:sp>
      <p:grpSp>
        <p:nvGrpSpPr>
          <p:cNvPr id="676" name="Shape 676"/>
          <p:cNvGrpSpPr/>
          <p:nvPr/>
        </p:nvGrpSpPr>
        <p:grpSpPr>
          <a:xfrm>
            <a:off x="552450" y="1428750"/>
            <a:ext cx="4857750" cy="3105150"/>
            <a:chOff x="552450" y="1428750"/>
            <a:chExt cx="4857750" cy="3105150"/>
          </a:xfrm>
        </p:grpSpPr>
        <p:pic>
          <p:nvPicPr>
            <p:cNvPr id="677" name="Shape 677" descr="https://ssd.eff.org/files/tor.png"/>
            <p:cNvPicPr preferRelativeResize="0"/>
            <p:nvPr/>
          </p:nvPicPr>
          <p:blipFill rotWithShape="1">
            <a:blip r:embed="rId3">
              <a:alphaModFix/>
            </a:blip>
            <a:srcRect/>
            <a:stretch/>
          </p:blipFill>
          <p:spPr>
            <a:xfrm>
              <a:off x="552450" y="1428750"/>
              <a:ext cx="4857750" cy="3105150"/>
            </a:xfrm>
            <a:prstGeom prst="rect">
              <a:avLst/>
            </a:prstGeom>
            <a:noFill/>
            <a:ln>
              <a:noFill/>
            </a:ln>
          </p:spPr>
        </p:pic>
        <p:sp>
          <p:nvSpPr>
            <p:cNvPr id="678" name="Shape 678"/>
            <p:cNvSpPr/>
            <p:nvPr/>
          </p:nvSpPr>
          <p:spPr>
            <a:xfrm>
              <a:off x="990600" y="1504950"/>
              <a:ext cx="1828800" cy="304799"/>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nSpc>
                <a:spcPct val="100000"/>
              </a:lnSpc>
              <a:spcAft>
                <a:spcPts val="0"/>
              </a:spcAft>
              <a:buClr>
                <a:schemeClr val="dk1"/>
              </a:buClr>
              <a:buSzPct val="25000"/>
            </a:pPr>
            <a:r>
              <a:rPr lang="en" b="1" dirty="0">
                <a:sym typeface="Trebuchet MS"/>
              </a:rPr>
              <a:t>Solution: layered encryption</a:t>
            </a:r>
          </a:p>
        </p:txBody>
      </p:sp>
      <p:sp>
        <p:nvSpPr>
          <p:cNvPr id="684" name="Shape 684"/>
          <p:cNvSpPr txBox="1">
            <a:spLocks noGrp="1"/>
          </p:cNvSpPr>
          <p:nvPr>
            <p:ph type="body" idx="1"/>
          </p:nvPr>
        </p:nvSpPr>
        <p:spPr>
          <a:xfrm>
            <a:off x="5715000" y="1308249"/>
            <a:ext cx="2971799" cy="37256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endParaRPr sz="2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000" b="0" i="0" u="none" strike="noStrike" cap="none" dirty="0">
                <a:solidFill>
                  <a:schemeClr val="dk1"/>
                </a:solidFill>
                <a:ea typeface="Trebuchet MS"/>
                <a:cs typeface="Trebuchet MS"/>
                <a:sym typeface="Trebuchet MS"/>
              </a:rPr>
              <a:t>Side effect: contents encrypted from </a:t>
            </a:r>
            <a:br>
              <a:rPr lang="en" sz="2000" b="0" i="0" u="none" strike="noStrike" cap="none" dirty="0">
                <a:solidFill>
                  <a:schemeClr val="dk1"/>
                </a:solidFill>
                <a:ea typeface="Trebuchet MS"/>
                <a:cs typeface="Trebuchet MS"/>
                <a:sym typeface="Trebuchet MS"/>
              </a:rPr>
            </a:br>
            <a:r>
              <a:rPr lang="en" sz="2000" b="0" i="0" u="none" strike="noStrike" cap="none" dirty="0">
                <a:solidFill>
                  <a:schemeClr val="dk1"/>
                </a:solidFill>
                <a:ea typeface="Trebuchet MS"/>
                <a:cs typeface="Trebuchet MS"/>
                <a:sym typeface="Trebuchet MS"/>
              </a:rPr>
              <a:t>Alice to exit node</a:t>
            </a:r>
          </a:p>
          <a:p>
            <a:pPr marL="0" marR="0" lvl="0" indent="0" algn="l" rtl="0">
              <a:lnSpc>
                <a:spcPct val="100000"/>
              </a:lnSpc>
              <a:spcBef>
                <a:spcPts val="0"/>
              </a:spcBef>
              <a:spcAft>
                <a:spcPts val="0"/>
              </a:spcAft>
              <a:buClr>
                <a:schemeClr val="dk1"/>
              </a:buClr>
              <a:buSzPct val="25000"/>
              <a:buFont typeface="Trebuchet MS"/>
              <a:buNone/>
            </a:pPr>
            <a:endParaRPr sz="20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000" b="0" i="0" u="sng" strike="noStrike" cap="none" dirty="0">
                <a:solidFill>
                  <a:schemeClr val="dk1"/>
                </a:solidFill>
                <a:ea typeface="Trebuchet MS"/>
                <a:cs typeface="Trebuchet MS"/>
                <a:sym typeface="Trebuchet MS"/>
              </a:rPr>
              <a:t>BUT</a:t>
            </a:r>
            <a:r>
              <a:rPr lang="en" sz="2000" b="0" i="0" u="none" strike="noStrike" cap="none" dirty="0">
                <a:solidFill>
                  <a:schemeClr val="dk1"/>
                </a:solidFill>
                <a:ea typeface="Trebuchet MS"/>
                <a:cs typeface="Trebuchet MS"/>
                <a:sym typeface="Trebuchet MS"/>
              </a:rPr>
              <a:t>: Unencrypted from exit node to Bob</a:t>
            </a:r>
          </a:p>
        </p:txBody>
      </p:sp>
      <p:grpSp>
        <p:nvGrpSpPr>
          <p:cNvPr id="685" name="Shape 685"/>
          <p:cNvGrpSpPr/>
          <p:nvPr/>
        </p:nvGrpSpPr>
        <p:grpSpPr>
          <a:xfrm>
            <a:off x="533400" y="1447800"/>
            <a:ext cx="5043488" cy="2898878"/>
            <a:chOff x="2133600" y="1447800"/>
            <a:chExt cx="5043488" cy="2898878"/>
          </a:xfrm>
        </p:grpSpPr>
        <p:pic>
          <p:nvPicPr>
            <p:cNvPr id="686" name="Shape 686" descr="C:\Users\me\Dropbox\teaching\cos432\Screenshot.png"/>
            <p:cNvPicPr preferRelativeResize="0"/>
            <p:nvPr/>
          </p:nvPicPr>
          <p:blipFill rotWithShape="1">
            <a:blip r:embed="rId3">
              <a:alphaModFix/>
            </a:blip>
            <a:srcRect/>
            <a:stretch/>
          </p:blipFill>
          <p:spPr>
            <a:xfrm>
              <a:off x="2133600" y="1752600"/>
              <a:ext cx="5043488" cy="2594078"/>
            </a:xfrm>
            <a:prstGeom prst="rect">
              <a:avLst/>
            </a:prstGeom>
            <a:noFill/>
            <a:ln>
              <a:noFill/>
            </a:ln>
          </p:spPr>
        </p:pic>
        <p:sp>
          <p:nvSpPr>
            <p:cNvPr id="687" name="Shape 687"/>
            <p:cNvSpPr/>
            <p:nvPr/>
          </p:nvSpPr>
          <p:spPr>
            <a:xfrm>
              <a:off x="3581400" y="1447800"/>
              <a:ext cx="1981199" cy="4572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b="1" dirty="0">
                <a:sym typeface="Trebuchet MS"/>
              </a:rPr>
              <a:t>Hidden services</a:t>
            </a:r>
          </a:p>
        </p:txBody>
      </p:sp>
      <p:sp>
        <p:nvSpPr>
          <p:cNvPr id="693" name="Shape 693"/>
          <p:cNvSpPr txBox="1">
            <a:spLocks noGrp="1"/>
          </p:cNvSpPr>
          <p:nvPr>
            <p:ph type="body" idx="1"/>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What if the </a:t>
            </a:r>
            <a:r>
              <a:rPr lang="en" sz="2400" b="0" i="0" u="sng" strike="noStrike" cap="none" dirty="0">
                <a:solidFill>
                  <a:schemeClr val="dk1"/>
                </a:solidFill>
                <a:ea typeface="Trebuchet MS"/>
                <a:cs typeface="Trebuchet MS"/>
                <a:sym typeface="Trebuchet MS"/>
              </a:rPr>
              <a:t>server</a:t>
            </a:r>
            <a:r>
              <a:rPr lang="en" sz="2400" b="0" i="0" u="none" strike="noStrike" cap="none" dirty="0">
                <a:solidFill>
                  <a:schemeClr val="dk1"/>
                </a:solidFill>
                <a:ea typeface="Trebuchet MS"/>
                <a:cs typeface="Trebuchet MS"/>
                <a:sym typeface="Trebuchet MS"/>
              </a:rPr>
              <a:t> wants to hide its address?</a:t>
            </a:r>
          </a:p>
          <a:p>
            <a:pPr marL="0" marR="0" lvl="0" indent="0" algn="l" rtl="0">
              <a:lnSpc>
                <a:spcPct val="100000"/>
              </a:lnSpc>
              <a:spcBef>
                <a:spcPts val="0"/>
              </a:spcBef>
              <a:spcAft>
                <a:spcPts val="0"/>
              </a:spcAft>
              <a:buClr>
                <a:schemeClr val="dk1"/>
              </a:buClr>
              <a:buSzPct val="25000"/>
              <a:buFont typeface="Trebuchet MS"/>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Simplified:</a:t>
            </a:r>
          </a:p>
          <a:p>
            <a:pPr marL="514350" marR="0" lvl="0" indent="-51435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ea typeface="Trebuchet MS"/>
                <a:cs typeface="Trebuchet MS"/>
                <a:sym typeface="Trebuchet MS"/>
              </a:rPr>
              <a:t>Connect to “rendezvous point” through Tor</a:t>
            </a:r>
          </a:p>
          <a:p>
            <a:pPr marL="514350" marR="0" lvl="0" indent="-51435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ea typeface="Trebuchet MS"/>
                <a:cs typeface="Trebuchet MS"/>
                <a:sym typeface="Trebuchet MS"/>
              </a:rPr>
              <a:t>Publish name → rendezvous point mapping</a:t>
            </a:r>
          </a:p>
          <a:p>
            <a:pPr marL="514350" marR="0" lvl="0" indent="-51435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ea typeface="Trebuchet MS"/>
                <a:cs typeface="Trebuchet MS"/>
                <a:sym typeface="Trebuchet MS"/>
              </a:rPr>
              <a:t>Client connects to rendezvous point</a:t>
            </a:r>
          </a:p>
          <a:p>
            <a:pPr marL="514350" marR="0" lvl="0" indent="-514350" algn="l" rtl="0">
              <a:lnSpc>
                <a:spcPct val="100000"/>
              </a:lnSpc>
              <a:spcBef>
                <a:spcPts val="0"/>
              </a:spcBef>
              <a:spcAft>
                <a:spcPts val="0"/>
              </a:spcAft>
              <a:buClr>
                <a:schemeClr val="dk1"/>
              </a:buClr>
              <a:buSzPct val="100000"/>
              <a:buFont typeface="Arial"/>
              <a:buNone/>
            </a:pPr>
            <a:endParaRPr sz="2400" b="0" i="0" u="none" strike="noStrike" cap="none" dirty="0">
              <a:solidFill>
                <a:schemeClr val="dk1"/>
              </a:solidFill>
              <a:ea typeface="Trebuchet MS"/>
              <a:cs typeface="Trebuchet MS"/>
              <a:sym typeface="Trebuchet MS"/>
            </a:endParaRPr>
          </a:p>
          <a:p>
            <a:pPr marL="0" marR="0" lvl="0" indent="0" algn="l" rtl="0">
              <a:lnSpc>
                <a:spcPct val="100000"/>
              </a:lnSpc>
              <a:spcBef>
                <a:spcPts val="0"/>
              </a:spcBef>
              <a:spcAft>
                <a:spcPts val="0"/>
              </a:spcAft>
              <a:buClr>
                <a:schemeClr val="dk1"/>
              </a:buClr>
              <a:buSzPct val="25000"/>
              <a:buFont typeface="Trebuchet MS"/>
              <a:buNone/>
            </a:pPr>
            <a:r>
              <a:rPr lang="en" sz="2400" b="0" i="0" u="none" strike="noStrike" cap="none" dirty="0">
                <a:solidFill>
                  <a:schemeClr val="dk1"/>
                </a:solidFill>
                <a:ea typeface="Trebuchet MS"/>
                <a:cs typeface="Trebuchet MS"/>
                <a:sym typeface="Trebuchet MS"/>
              </a:rPr>
              <a:t>Onion address looks like </a:t>
            </a:r>
            <a:r>
              <a:rPr lang="en" sz="2400" b="1" i="0" u="none" strike="noStrike" cap="none" dirty="0">
                <a:solidFill>
                  <a:schemeClr val="dk1"/>
                </a:solidFill>
                <a:ea typeface="Consolas"/>
                <a:cs typeface="Consolas"/>
                <a:sym typeface="Consolas"/>
              </a:rPr>
              <a:t>http://3g2upl4pq6kufc4m.onion/</a:t>
            </a:r>
            <a:r>
              <a:rPr lang="en" sz="2400" b="1" i="0" u="none" strike="noStrike" cap="none" dirty="0">
                <a:solidFill>
                  <a:schemeClr val="dk1"/>
                </a:solidFill>
                <a:ea typeface="Trebuchet MS"/>
                <a:cs typeface="Trebuchet MS"/>
                <a:sym typeface="Trebuchet MS"/>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 b="1" dirty="0">
                <a:sym typeface="Trebuchet MS"/>
              </a:rPr>
              <a:t>Silk Road</a:t>
            </a:r>
          </a:p>
        </p:txBody>
      </p:sp>
      <p:sp>
        <p:nvSpPr>
          <p:cNvPr id="699" name="Shape 699"/>
          <p:cNvSpPr txBox="1">
            <a:spLocks noGrp="1"/>
          </p:cNvSpPr>
          <p:nvPr>
            <p:ph type="body" idx="1"/>
          </p:nvPr>
        </p:nvSpPr>
        <p:spPr>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rgbClr val="A3A3A3"/>
              </a:buClr>
              <a:buSzPct val="100000"/>
              <a:buFont typeface="Arial"/>
              <a:buChar char="•"/>
            </a:pPr>
            <a:r>
              <a:rPr lang="en" sz="3000" b="0" i="0" u="none" strike="noStrike" cap="none" dirty="0">
                <a:solidFill>
                  <a:schemeClr val="dk1"/>
                </a:solidFill>
                <a:ea typeface="Trebuchet MS"/>
                <a:cs typeface="Trebuchet MS"/>
                <a:sym typeface="Trebuchet MS"/>
              </a:rPr>
              <a:t>Communication: Tor hidden service</a:t>
            </a:r>
          </a:p>
          <a:p>
            <a:pPr marL="457200" marR="0" lvl="0" indent="-457200" algn="l" rtl="0">
              <a:lnSpc>
                <a:spcPct val="100000"/>
              </a:lnSpc>
              <a:spcBef>
                <a:spcPts val="0"/>
              </a:spcBef>
              <a:spcAft>
                <a:spcPts val="0"/>
              </a:spcAft>
              <a:buClr>
                <a:srgbClr val="A3A3A3"/>
              </a:buClr>
              <a:buSzPct val="100000"/>
              <a:buFont typeface="Arial"/>
              <a:buNone/>
            </a:pPr>
            <a:endParaRPr sz="3000" b="0" i="0" u="none" strike="noStrike" cap="none" dirty="0">
              <a:solidFill>
                <a:schemeClr val="dk1"/>
              </a:solidFill>
              <a:ea typeface="Trebuchet MS"/>
              <a:cs typeface="Trebuchet MS"/>
              <a:sym typeface="Trebuchet MS"/>
            </a:endParaRPr>
          </a:p>
          <a:p>
            <a:pPr marL="457200" marR="0" lvl="0" indent="-457200" algn="l" rtl="0">
              <a:lnSpc>
                <a:spcPct val="100000"/>
              </a:lnSpc>
              <a:spcBef>
                <a:spcPts val="0"/>
              </a:spcBef>
              <a:spcAft>
                <a:spcPts val="0"/>
              </a:spcAft>
              <a:buClr>
                <a:srgbClr val="A3A3A3"/>
              </a:buClr>
              <a:buSzPct val="100000"/>
              <a:buFont typeface="Arial"/>
              <a:buChar char="•"/>
            </a:pPr>
            <a:r>
              <a:rPr lang="en" sz="3000" b="0" i="0" u="none" strike="noStrike" cap="none" dirty="0">
                <a:solidFill>
                  <a:schemeClr val="dk1"/>
                </a:solidFill>
                <a:ea typeface="Trebuchet MS"/>
                <a:cs typeface="Trebuchet MS"/>
                <a:sym typeface="Trebuchet MS"/>
              </a:rPr>
              <a:t>Payment: Bitcoin</a:t>
            </a:r>
          </a:p>
          <a:p>
            <a:pPr marL="457200" marR="0" lvl="0" indent="-457200" algn="l" rtl="0">
              <a:lnSpc>
                <a:spcPct val="100000"/>
              </a:lnSpc>
              <a:spcBef>
                <a:spcPts val="0"/>
              </a:spcBef>
              <a:spcAft>
                <a:spcPts val="0"/>
              </a:spcAft>
              <a:buClr>
                <a:srgbClr val="A3A3A3"/>
              </a:buClr>
              <a:buSzPct val="100000"/>
              <a:buFont typeface="Arial"/>
              <a:buNone/>
            </a:pPr>
            <a:endParaRPr sz="3000" b="0" i="0" u="none" strike="noStrike" cap="none" dirty="0">
              <a:solidFill>
                <a:schemeClr val="dk1"/>
              </a:solidFill>
              <a:ea typeface="Trebuchet MS"/>
              <a:cs typeface="Trebuchet MS"/>
              <a:sym typeface="Trebuchet MS"/>
            </a:endParaRPr>
          </a:p>
          <a:p>
            <a:pPr marL="457200" marR="0" lvl="0" indent="-457200" algn="l" rtl="0">
              <a:lnSpc>
                <a:spcPct val="100000"/>
              </a:lnSpc>
              <a:spcBef>
                <a:spcPts val="0"/>
              </a:spcBef>
              <a:spcAft>
                <a:spcPts val="0"/>
              </a:spcAft>
              <a:buClr>
                <a:srgbClr val="A3A3A3"/>
              </a:buClr>
              <a:buSzPct val="100000"/>
              <a:buFont typeface="Arial"/>
              <a:buChar char="•"/>
            </a:pPr>
            <a:r>
              <a:rPr lang="en" sz="3000" b="0" i="0" u="none" strike="noStrike" cap="none" dirty="0">
                <a:solidFill>
                  <a:schemeClr val="dk1"/>
                </a:solidFill>
                <a:ea typeface="Trebuchet MS"/>
                <a:cs typeface="Trebuchet MS"/>
                <a:sym typeface="Trebuchet MS"/>
              </a:rPr>
              <a:t>Security?</a:t>
            </a:r>
          </a:p>
          <a:p>
            <a:pPr marL="457200" marR="0" lvl="0" indent="-457200" algn="l" rtl="0">
              <a:lnSpc>
                <a:spcPct val="100000"/>
              </a:lnSpc>
              <a:spcBef>
                <a:spcPts val="0"/>
              </a:spcBef>
              <a:spcAft>
                <a:spcPts val="0"/>
              </a:spcAft>
              <a:buClr>
                <a:srgbClr val="A3A3A3"/>
              </a:buClr>
              <a:buSzPct val="100000"/>
              <a:buFont typeface="Arial"/>
              <a:buNone/>
            </a:pPr>
            <a:endParaRPr sz="3000" b="0" i="0" u="none" strike="noStrike" cap="none" dirty="0">
              <a:solidFill>
                <a:schemeClr val="dk1"/>
              </a:solidFill>
              <a:ea typeface="Trebuchet MS"/>
              <a:cs typeface="Trebuchet MS"/>
              <a:sym typeface="Trebuchet MS"/>
            </a:endParaRPr>
          </a:p>
          <a:p>
            <a:pPr marL="457200" marR="0" lvl="0" indent="-457200" algn="l" rtl="0">
              <a:lnSpc>
                <a:spcPct val="100000"/>
              </a:lnSpc>
              <a:spcBef>
                <a:spcPts val="0"/>
              </a:spcBef>
              <a:spcAft>
                <a:spcPts val="0"/>
              </a:spcAft>
              <a:buClr>
                <a:srgbClr val="A3A3A3"/>
              </a:buClr>
              <a:buSzPct val="100000"/>
              <a:buFont typeface="Arial"/>
              <a:buChar char="•"/>
            </a:pPr>
            <a:r>
              <a:rPr lang="en" sz="3000" b="0" i="0" u="none" strike="noStrike" cap="none" dirty="0">
                <a:solidFill>
                  <a:schemeClr val="dk1"/>
                </a:solidFill>
                <a:ea typeface="Trebuchet MS"/>
                <a:cs typeface="Trebuchet MS"/>
                <a:sym typeface="Trebuchet MS"/>
              </a:rPr>
              <a:t>Anonymous shipping?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prstGeom prst="rect">
            <a:avLst/>
          </a:prstGeom>
          <a:noFill/>
          <a:ln>
            <a:noFill/>
          </a:ln>
        </p:spPr>
        <p:txBody>
          <a:bodyPr lIns="91425" tIns="91425" rIns="91425" bIns="91425" anchor="b" anchorCtr="0">
            <a:noAutofit/>
          </a:bodyPr>
          <a:lstStyle/>
          <a:p>
            <a:pPr>
              <a:lnSpc>
                <a:spcPct val="100000"/>
              </a:lnSpc>
              <a:buClr>
                <a:schemeClr val="dk1"/>
              </a:buClr>
              <a:buSzPct val="25000"/>
            </a:pPr>
            <a:r>
              <a:rPr lang="en-US" b="1" dirty="0">
                <a:sym typeface="Trebuchet MS"/>
              </a:rPr>
              <a:t>Question: </a:t>
            </a:r>
            <a:r>
              <a:rPr lang="en" b="1" dirty="0">
                <a:sym typeface="Trebuchet MS"/>
              </a:rPr>
              <a:t>Why is unlinkability needed?</a:t>
            </a:r>
          </a:p>
        </p:txBody>
      </p:sp>
      <p:sp>
        <p:nvSpPr>
          <p:cNvPr id="77" name="Shape 77"/>
          <p:cNvSpPr txBox="1">
            <a:spLocks noGrp="1"/>
          </p:cNvSpPr>
          <p:nvPr>
            <p:ph type="body" idx="1"/>
          </p:nvPr>
        </p:nvSpPr>
        <p:spPr>
          <a:prstGeom prst="rect">
            <a:avLst/>
          </a:prstGeom>
          <a:noFill/>
          <a:ln>
            <a:noFill/>
          </a:ln>
        </p:spPr>
        <p:txBody>
          <a:bodyPr lIns="91425" tIns="91425" rIns="91425" bIns="91425" anchor="t" anchorCtr="0">
            <a:noAutofit/>
          </a:bodyPr>
          <a:lstStyle/>
          <a:p>
            <a:pPr>
              <a:lnSpc>
                <a:spcPct val="100000"/>
              </a:lnSpc>
              <a:buClr>
                <a:schemeClr val="dk1"/>
              </a:buClr>
              <a:buSzPct val="100000"/>
            </a:pPr>
            <a:r>
              <a:rPr lang="en-US" sz="2800" b="0" i="0" u="none" strike="noStrike" cap="none" dirty="0">
                <a:solidFill>
                  <a:schemeClr val="dk1"/>
                </a:solidFill>
                <a:ea typeface="Trebuchet MS"/>
                <a:cs typeface="Trebuchet MS"/>
                <a:sym typeface="Trebuchet MS"/>
              </a:rPr>
              <a:t>Answer: </a:t>
            </a:r>
            <a:r>
              <a:rPr lang="en-US" sz="2800" b="0" i="0" u="none" strike="noStrike" cap="none" dirty="0" err="1">
                <a:solidFill>
                  <a:schemeClr val="dk1"/>
                </a:solidFill>
                <a:ea typeface="Trebuchet MS"/>
                <a:cs typeface="Trebuchet MS"/>
                <a:sym typeface="Trebuchet MS"/>
              </a:rPr>
              <a:t>Pseudonymity</a:t>
            </a:r>
            <a:r>
              <a:rPr lang="en-US" sz="2800" b="0" i="0" u="none" strike="noStrike" cap="none" dirty="0">
                <a:solidFill>
                  <a:schemeClr val="dk1"/>
                </a:solidFill>
                <a:ea typeface="Trebuchet MS"/>
                <a:cs typeface="Trebuchet MS"/>
                <a:sym typeface="Trebuchet MS"/>
              </a:rPr>
              <a:t> is not enough for “privacy” in Bitcoins!</a:t>
            </a:r>
          </a:p>
          <a:p>
            <a:pPr>
              <a:lnSpc>
                <a:spcPct val="100000"/>
              </a:lnSpc>
              <a:buClr>
                <a:schemeClr val="dk1"/>
              </a:buClr>
              <a:buSzPct val="100000"/>
            </a:pPr>
            <a:endParaRPr lang="en-US" sz="2800" b="0" i="0" u="none" strike="noStrike" cap="none" dirty="0">
              <a:solidFill>
                <a:schemeClr val="dk1"/>
              </a:solidFill>
              <a:ea typeface="Trebuchet MS"/>
              <a:cs typeface="Trebuchet MS"/>
              <a:sym typeface="Trebuchet MS"/>
            </a:endParaRPr>
          </a:p>
          <a:p>
            <a:pPr>
              <a:lnSpc>
                <a:spcPct val="100000"/>
              </a:lnSpc>
              <a:buClr>
                <a:schemeClr val="dk1"/>
              </a:buClr>
              <a:buSzPct val="100000"/>
            </a:pPr>
            <a:r>
              <a:rPr lang="en-US" sz="2800" dirty="0">
                <a:solidFill>
                  <a:schemeClr val="dk1"/>
                </a:solidFill>
                <a:ea typeface="Trebuchet MS"/>
                <a:cs typeface="Trebuchet MS"/>
                <a:sym typeface="Trebuchet MS"/>
              </a:rPr>
              <a:t>Bitcoin Block chain (and transactions) is public</a:t>
            </a:r>
          </a:p>
          <a:p>
            <a:pPr>
              <a:lnSpc>
                <a:spcPct val="100000"/>
              </a:lnSpc>
              <a:buClr>
                <a:schemeClr val="dk1"/>
              </a:buClr>
              <a:buSzPct val="100000"/>
            </a:pPr>
            <a:endParaRPr lang="en-US" sz="2800" dirty="0">
              <a:solidFill>
                <a:schemeClr val="dk1"/>
              </a:solidFill>
              <a:ea typeface="Trebuchet MS"/>
              <a:cs typeface="Trebuchet MS"/>
              <a:sym typeface="Trebuchet MS"/>
            </a:endParaRPr>
          </a:p>
          <a:p>
            <a:pPr>
              <a:lnSpc>
                <a:spcPct val="100000"/>
              </a:lnSpc>
              <a:buClr>
                <a:schemeClr val="dk1"/>
              </a:buClr>
              <a:buSzPct val="100000"/>
            </a:pPr>
            <a:r>
              <a:rPr lang="en-US" sz="2800" dirty="0">
                <a:solidFill>
                  <a:schemeClr val="dk1"/>
                </a:solidFill>
                <a:ea typeface="Trebuchet MS"/>
                <a:cs typeface="Trebuchet MS"/>
                <a:sym typeface="Trebuchet MS"/>
              </a:rPr>
              <a:t>Linking Bitcoin addresses to real identities is easy</a:t>
            </a:r>
          </a:p>
          <a:p>
            <a:pPr marL="857250" lvl="1" indent="-514350">
              <a:lnSpc>
                <a:spcPct val="100000"/>
              </a:lnSpc>
              <a:buClr>
                <a:schemeClr val="dk1"/>
              </a:buClr>
              <a:buSzPct val="100000"/>
              <a:buFont typeface="Trebuchet MS"/>
              <a:buAutoNum type="arabicPeriod"/>
            </a:pPr>
            <a:r>
              <a:rPr lang="en" sz="2100" b="0" i="0" u="none" strike="noStrike" cap="none" dirty="0">
                <a:solidFill>
                  <a:schemeClr val="dk1"/>
                </a:solidFill>
                <a:ea typeface="Trebuchet MS"/>
                <a:cs typeface="Trebuchet MS"/>
                <a:sym typeface="Trebuchet MS"/>
              </a:rPr>
              <a:t>Many Bitcoin services require real identity</a:t>
            </a:r>
          </a:p>
          <a:p>
            <a:pPr marL="857250" lvl="1" indent="-514350">
              <a:lnSpc>
                <a:spcPct val="100000"/>
              </a:lnSpc>
              <a:buClr>
                <a:schemeClr val="dk1"/>
              </a:buClr>
              <a:buSzPct val="100000"/>
              <a:buFont typeface="Trebuchet MS"/>
              <a:buAutoNum type="arabicPeriod"/>
            </a:pPr>
            <a:r>
              <a:rPr lang="en" sz="2100" b="0" i="0" u="none" strike="noStrike" cap="none" dirty="0">
                <a:solidFill>
                  <a:schemeClr val="dk1"/>
                </a:solidFill>
                <a:ea typeface="Trebuchet MS"/>
                <a:cs typeface="Trebuchet MS"/>
                <a:sym typeface="Trebuchet MS"/>
              </a:rPr>
              <a:t>Linked profiles can be deanonymized by a variety of side channels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TotalTime>
  <Words>2456</Words>
  <Application>Microsoft Office PowerPoint</Application>
  <PresentationFormat>On-screen Show (16:9)</PresentationFormat>
  <Paragraphs>557</Paragraphs>
  <Slides>84</Slides>
  <Notes>84</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Calibri</vt:lpstr>
      <vt:lpstr>Calibri Light</vt:lpstr>
      <vt:lpstr>Consolas</vt:lpstr>
      <vt:lpstr>Trebuchet MS</vt:lpstr>
      <vt:lpstr>Wingdings</vt:lpstr>
      <vt:lpstr>Office Theme</vt:lpstr>
      <vt:lpstr>PowerPoint Presentation</vt:lpstr>
      <vt:lpstr>Lecture 6</vt:lpstr>
      <vt:lpstr>PowerPoint Presentation</vt:lpstr>
      <vt:lpstr>Some say Bitcoin provides anonymity</vt:lpstr>
      <vt:lpstr>Others say it doesn’t</vt:lpstr>
      <vt:lpstr>What do we mean by anonymity?</vt:lpstr>
      <vt:lpstr>Pseudonymity vs anonymity in forums</vt:lpstr>
      <vt:lpstr>Anonymity in computer science</vt:lpstr>
      <vt:lpstr>Question: Why is unlinkability needed?</vt:lpstr>
      <vt:lpstr>Defining unlinkability in Bitcoin</vt:lpstr>
      <vt:lpstr>Quantifying Bitcoin anonymity</vt:lpstr>
      <vt:lpstr>Alternate measures of Bitcoin anonymity</vt:lpstr>
      <vt:lpstr>Why anonymous cryptocurrencies?</vt:lpstr>
      <vt:lpstr>Ethical concerns about anonymity</vt:lpstr>
      <vt:lpstr>Can we keep only the good uses?</vt:lpstr>
      <vt:lpstr>Similar dilemma: Tor</vt:lpstr>
      <vt:lpstr>Anonymous e-cash: history</vt:lpstr>
      <vt:lpstr>Anonymous e-cash via blind signatures</vt:lpstr>
      <vt:lpstr>Anonymity &amp; decentralization: in conflict</vt:lpstr>
      <vt:lpstr>PowerPoint Presentation</vt:lpstr>
      <vt:lpstr>PowerPoint Presentation</vt:lpstr>
      <vt:lpstr>PowerPoint Presentation</vt:lpstr>
      <vt:lpstr>Trivial to create new address</vt:lpstr>
      <vt:lpstr>Alice buys a teapot at Big box store</vt:lpstr>
      <vt:lpstr>Linking addresses</vt:lpstr>
      <vt:lpstr>Clustering of addresses</vt:lpstr>
      <vt:lpstr>Change addresses</vt:lpstr>
      <vt:lpstr>“Idioms of use”</vt:lpstr>
      <vt:lpstr>Shared spending + idioms of use</vt:lpstr>
      <vt:lpstr>To tag service providers: transact!</vt:lpstr>
      <vt:lpstr>Shared spending + idioms of use</vt:lpstr>
      <vt:lpstr>From services to users</vt:lpstr>
      <vt:lpstr>Network-layer de-anonymization</vt:lpstr>
      <vt:lpstr>Solution: use Tor</vt:lpstr>
      <vt:lpstr>PowerPoint Presentation</vt:lpstr>
      <vt:lpstr>To protect anonymity, use an intermediary</vt:lpstr>
      <vt:lpstr>To protect anonymity, use an intermediary</vt:lpstr>
      <vt:lpstr>PowerPoint Presentation</vt:lpstr>
      <vt:lpstr>PowerPoint Presentation</vt:lpstr>
      <vt:lpstr>Online wallets for anonymity</vt:lpstr>
      <vt:lpstr>Dedicated mixing services</vt:lpstr>
      <vt:lpstr>PowerPoint Presentation</vt:lpstr>
      <vt:lpstr>Mixing: terminology</vt:lpstr>
      <vt:lpstr>Principles for mixing services</vt:lpstr>
      <vt:lpstr>Series of mixes</vt:lpstr>
      <vt:lpstr>Principles for mixing services</vt:lpstr>
      <vt:lpstr>Principles for mixing services</vt:lpstr>
      <vt:lpstr>Principles for mixing services</vt:lpstr>
      <vt:lpstr>Remaining problem: trusting mixes</vt:lpstr>
      <vt:lpstr>Currently no reputable dedicated mix</vt:lpstr>
      <vt:lpstr>PowerPoint Presentation</vt:lpstr>
      <vt:lpstr>Why decentralized mixing?</vt:lpstr>
      <vt:lpstr>Coinjoin</vt:lpstr>
      <vt:lpstr>Coinjoin algorithm</vt:lpstr>
      <vt:lpstr>Coinjoin: remaining problems</vt:lpstr>
      <vt:lpstr>Finding peers</vt:lpstr>
      <vt:lpstr>Peer anonymity</vt:lpstr>
      <vt:lpstr>Denial of service</vt:lpstr>
      <vt:lpstr>High-level flows could be identifying</vt:lpstr>
      <vt:lpstr>Heuristic: merge avoidance</vt:lpstr>
      <vt:lpstr>PowerPoint Presentation</vt:lpstr>
      <vt:lpstr>Zerocoin: protocol-level mixing</vt:lpstr>
      <vt:lpstr>Basecoin and Zerocoin</vt:lpstr>
      <vt:lpstr>Zerocoins</vt:lpstr>
      <vt:lpstr>Two challenges</vt:lpstr>
      <vt:lpstr>Zero-knowledge proofs</vt:lpstr>
      <vt:lpstr>Minting zerocoins</vt:lpstr>
      <vt:lpstr>Minting a zerocoin: “commitment”</vt:lpstr>
      <vt:lpstr>Minting a zerocoin</vt:lpstr>
      <vt:lpstr>To spend a zerocoin S:</vt:lpstr>
      <vt:lpstr>Zerocoin is anonymous</vt:lpstr>
      <vt:lpstr>Zerocoin is “efficient”</vt:lpstr>
      <vt:lpstr>Need for a Trusted Setup</vt:lpstr>
      <vt:lpstr>Zerocash: Zerocoin without Basecoin</vt:lpstr>
      <vt:lpstr>Zerocash: untraceable e-cash</vt:lpstr>
      <vt:lpstr>Zerocash: the catch</vt:lpstr>
      <vt:lpstr>5 levels of anonymity</vt:lpstr>
      <vt:lpstr>PowerPoint Presentation</vt:lpstr>
      <vt:lpstr> Anonymous communication</vt:lpstr>
      <vt:lpstr>Threat model</vt:lpstr>
      <vt:lpstr>How Tor works</vt:lpstr>
      <vt:lpstr>Solution: layered encryption</vt:lpstr>
      <vt:lpstr>Hidden services</vt:lpstr>
      <vt:lpstr>Silk Road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Murtuza Jadliwala</cp:lastModifiedBy>
  <cp:revision>13</cp:revision>
  <dcterms:modified xsi:type="dcterms:W3CDTF">2018-03-22T22:08:03Z</dcterms:modified>
</cp:coreProperties>
</file>