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8" r:id="rId1"/>
    <p:sldMasterId id="2147483840" r:id="rId2"/>
  </p:sldMasterIdLst>
  <p:notesMasterIdLst>
    <p:notesMasterId r:id="rId27"/>
  </p:notesMasterIdLst>
  <p:sldIdLst>
    <p:sldId id="413" r:id="rId3"/>
    <p:sldId id="412" r:id="rId4"/>
    <p:sldId id="414" r:id="rId5"/>
    <p:sldId id="415" r:id="rId6"/>
    <p:sldId id="431" r:id="rId7"/>
    <p:sldId id="421" r:id="rId8"/>
    <p:sldId id="422" r:id="rId9"/>
    <p:sldId id="423" r:id="rId10"/>
    <p:sldId id="424" r:id="rId11"/>
    <p:sldId id="432" r:id="rId12"/>
    <p:sldId id="429" r:id="rId13"/>
    <p:sldId id="417" r:id="rId14"/>
    <p:sldId id="419" r:id="rId15"/>
    <p:sldId id="434" r:id="rId16"/>
    <p:sldId id="435" r:id="rId17"/>
    <p:sldId id="436" r:id="rId18"/>
    <p:sldId id="406" r:id="rId19"/>
    <p:sldId id="427" r:id="rId20"/>
    <p:sldId id="409" r:id="rId21"/>
    <p:sldId id="373" r:id="rId22"/>
    <p:sldId id="418" r:id="rId23"/>
    <p:sldId id="384" r:id="rId24"/>
    <p:sldId id="400" r:id="rId25"/>
    <p:sldId id="385" r:id="rId26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33"/>
    <a:srgbClr val="0000FF"/>
    <a:srgbClr val="3333FF"/>
    <a:srgbClr val="000000"/>
    <a:srgbClr val="8C6484"/>
    <a:srgbClr val="340000"/>
    <a:srgbClr val="CC9900"/>
    <a:srgbClr val="0E0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00" autoAdjust="0"/>
  </p:normalViewPr>
  <p:slideViewPr>
    <p:cSldViewPr>
      <p:cViewPr varScale="1">
        <p:scale>
          <a:sx n="77" d="100"/>
          <a:sy n="77" d="100"/>
        </p:scale>
        <p:origin x="161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-883"/>
    </p:cViewPr>
  </p:notesTextViewPr>
  <p:sorterViewPr>
    <p:cViewPr>
      <p:scale>
        <a:sx n="66" d="100"/>
        <a:sy n="66" d="100"/>
      </p:scale>
      <p:origin x="0" y="360"/>
    </p:cViewPr>
  </p:sorterViewPr>
  <p:notesViewPr>
    <p:cSldViewPr>
      <p:cViewPr varScale="1">
        <p:scale>
          <a:sx n="119" d="100"/>
          <a:sy n="119" d="100"/>
        </p:scale>
        <p:origin x="-212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60350F-4351-DB4D-86E8-6FBFC792EB10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0C760F-33CB-284C-91AA-6FF8C6CEFC63}">
      <dgm:prSet/>
      <dgm:spPr/>
      <dgm:t>
        <a:bodyPr/>
        <a:lstStyle/>
        <a:p>
          <a:pPr rtl="0"/>
          <a:r>
            <a:rPr lang="en-US" b="1" dirty="0"/>
            <a:t>Computationally easy to create key pairs</a:t>
          </a:r>
          <a:endParaRPr lang="en-US" dirty="0"/>
        </a:p>
      </dgm:t>
    </dgm:pt>
    <dgm:pt modelId="{53242387-71CA-644C-A158-67E51D9F9195}" type="parTrans" cxnId="{FCF5E318-0FB6-024F-BBD0-895D9B5D0A7D}">
      <dgm:prSet/>
      <dgm:spPr/>
      <dgm:t>
        <a:bodyPr/>
        <a:lstStyle/>
        <a:p>
          <a:endParaRPr lang="en-US"/>
        </a:p>
      </dgm:t>
    </dgm:pt>
    <dgm:pt modelId="{250AED59-C724-2B47-9FD4-C2A7AC6ADE13}" type="sibTrans" cxnId="{FCF5E318-0FB6-024F-BBD0-895D9B5D0A7D}">
      <dgm:prSet/>
      <dgm:spPr/>
      <dgm:t>
        <a:bodyPr/>
        <a:lstStyle/>
        <a:p>
          <a:endParaRPr lang="en-US"/>
        </a:p>
      </dgm:t>
    </dgm:pt>
    <dgm:pt modelId="{399A2FDC-C717-E944-8D97-6A94A53D0A6C}">
      <dgm:prSet/>
      <dgm:spPr/>
      <dgm:t>
        <a:bodyPr/>
        <a:lstStyle/>
        <a:p>
          <a:pPr rtl="0"/>
          <a:r>
            <a:rPr lang="en-US" b="1" dirty="0"/>
            <a:t>Computationally easy for sender knowing public key to encrypt messages</a:t>
          </a:r>
          <a:endParaRPr lang="en-US" dirty="0"/>
        </a:p>
      </dgm:t>
    </dgm:pt>
    <dgm:pt modelId="{3B45ED55-4FF1-FE44-9AB6-CA1F51DF33F6}" type="parTrans" cxnId="{478FDF04-6551-B146-9ED0-D89616571C7B}">
      <dgm:prSet/>
      <dgm:spPr/>
      <dgm:t>
        <a:bodyPr/>
        <a:lstStyle/>
        <a:p>
          <a:endParaRPr lang="en-US"/>
        </a:p>
      </dgm:t>
    </dgm:pt>
    <dgm:pt modelId="{D36F1C20-31F5-4B49-9C4E-A035EA67ECEE}" type="sibTrans" cxnId="{478FDF04-6551-B146-9ED0-D89616571C7B}">
      <dgm:prSet/>
      <dgm:spPr/>
      <dgm:t>
        <a:bodyPr/>
        <a:lstStyle/>
        <a:p>
          <a:endParaRPr lang="en-US"/>
        </a:p>
      </dgm:t>
    </dgm:pt>
    <dgm:pt modelId="{7321301A-4BC3-7F46-88A2-E6F17494DF97}">
      <dgm:prSet/>
      <dgm:spPr/>
      <dgm:t>
        <a:bodyPr/>
        <a:lstStyle/>
        <a:p>
          <a:pPr rtl="0"/>
          <a:r>
            <a:rPr lang="en-US" b="1" dirty="0"/>
            <a:t>Computationally easy for receiver knowing private key to decrypt </a:t>
          </a:r>
          <a:r>
            <a:rPr lang="en-US" b="1" dirty="0" err="1"/>
            <a:t>ciphertext</a:t>
          </a:r>
          <a:endParaRPr lang="en-US" b="1" dirty="0"/>
        </a:p>
      </dgm:t>
    </dgm:pt>
    <dgm:pt modelId="{6CD48877-D833-1F4F-A09B-8C0BC6062E5F}" type="parTrans" cxnId="{47635CD4-2843-C64E-A9A7-792AEEB015DE}">
      <dgm:prSet/>
      <dgm:spPr/>
      <dgm:t>
        <a:bodyPr/>
        <a:lstStyle/>
        <a:p>
          <a:endParaRPr lang="en-US"/>
        </a:p>
      </dgm:t>
    </dgm:pt>
    <dgm:pt modelId="{43002EA4-350B-604B-ADE5-63759BBCE039}" type="sibTrans" cxnId="{47635CD4-2843-C64E-A9A7-792AEEB015DE}">
      <dgm:prSet/>
      <dgm:spPr/>
      <dgm:t>
        <a:bodyPr/>
        <a:lstStyle/>
        <a:p>
          <a:endParaRPr lang="en-US"/>
        </a:p>
      </dgm:t>
    </dgm:pt>
    <dgm:pt modelId="{A3238C5F-6679-0844-8C84-594F1BE70D83}">
      <dgm:prSet/>
      <dgm:spPr/>
      <dgm:t>
        <a:bodyPr/>
        <a:lstStyle/>
        <a:p>
          <a:pPr rtl="0"/>
          <a:r>
            <a:rPr lang="en-US" b="1" dirty="0"/>
            <a:t>Computationally infeasible for opponent to determine private key from public key</a:t>
          </a:r>
          <a:endParaRPr lang="en-US" dirty="0"/>
        </a:p>
      </dgm:t>
    </dgm:pt>
    <dgm:pt modelId="{FFB3A8B1-C8A9-0140-AF0D-A03D6936D2B9}" type="parTrans" cxnId="{D4F024F7-AD54-8B4D-83AA-12A3FF146F5E}">
      <dgm:prSet/>
      <dgm:spPr/>
      <dgm:t>
        <a:bodyPr/>
        <a:lstStyle/>
        <a:p>
          <a:endParaRPr lang="en-US"/>
        </a:p>
      </dgm:t>
    </dgm:pt>
    <dgm:pt modelId="{56459A63-C2E4-0245-BCD0-D7B0022C742E}" type="sibTrans" cxnId="{D4F024F7-AD54-8B4D-83AA-12A3FF146F5E}">
      <dgm:prSet/>
      <dgm:spPr/>
      <dgm:t>
        <a:bodyPr/>
        <a:lstStyle/>
        <a:p>
          <a:endParaRPr lang="en-US"/>
        </a:p>
      </dgm:t>
    </dgm:pt>
    <dgm:pt modelId="{1BACB591-E431-354D-A049-7EC8B8861E34}">
      <dgm:prSet/>
      <dgm:spPr/>
      <dgm:t>
        <a:bodyPr/>
        <a:lstStyle/>
        <a:p>
          <a:pPr rtl="0"/>
          <a:r>
            <a:rPr lang="en-US" b="1" dirty="0"/>
            <a:t>Computationally infeasible for opponent to otherwise recover original message</a:t>
          </a:r>
          <a:endParaRPr lang="en-US" dirty="0"/>
        </a:p>
      </dgm:t>
    </dgm:pt>
    <dgm:pt modelId="{691452B6-B29E-A248-A7E6-AB4FE50B1BE9}" type="parTrans" cxnId="{7E6A3561-79C9-6C40-9209-B87A6323F68A}">
      <dgm:prSet/>
      <dgm:spPr/>
      <dgm:t>
        <a:bodyPr/>
        <a:lstStyle/>
        <a:p>
          <a:endParaRPr lang="en-US"/>
        </a:p>
      </dgm:t>
    </dgm:pt>
    <dgm:pt modelId="{C88D25E1-EB69-8D41-B3B3-F907FAA37570}" type="sibTrans" cxnId="{7E6A3561-79C9-6C40-9209-B87A6323F68A}">
      <dgm:prSet/>
      <dgm:spPr/>
      <dgm:t>
        <a:bodyPr/>
        <a:lstStyle/>
        <a:p>
          <a:endParaRPr lang="en-US"/>
        </a:p>
      </dgm:t>
    </dgm:pt>
    <dgm:pt modelId="{332B9C9E-13DB-E745-AA42-040B47C5DBD8}">
      <dgm:prSet/>
      <dgm:spPr/>
      <dgm:t>
        <a:bodyPr/>
        <a:lstStyle/>
        <a:p>
          <a:pPr rtl="0"/>
          <a:r>
            <a:rPr lang="en-US" b="1" dirty="0"/>
            <a:t>Useful if either key can be used for each role</a:t>
          </a:r>
          <a:endParaRPr lang="en-US" dirty="0"/>
        </a:p>
      </dgm:t>
    </dgm:pt>
    <dgm:pt modelId="{A8CAC625-C411-9F4C-BE85-CB6D47F57AF4}" type="parTrans" cxnId="{FE152BD6-EF39-FC49-A4C9-1750BE5DB256}">
      <dgm:prSet/>
      <dgm:spPr/>
      <dgm:t>
        <a:bodyPr/>
        <a:lstStyle/>
        <a:p>
          <a:endParaRPr lang="en-US"/>
        </a:p>
      </dgm:t>
    </dgm:pt>
    <dgm:pt modelId="{5B5C6E4A-7459-9348-AAC5-05762A52397A}" type="sibTrans" cxnId="{FE152BD6-EF39-FC49-A4C9-1750BE5DB256}">
      <dgm:prSet/>
      <dgm:spPr/>
      <dgm:t>
        <a:bodyPr/>
        <a:lstStyle/>
        <a:p>
          <a:endParaRPr lang="en-US"/>
        </a:p>
      </dgm:t>
    </dgm:pt>
    <dgm:pt modelId="{C373A56B-3D9A-7049-9817-3D1D068C98EC}" type="pres">
      <dgm:prSet presAssocID="{5860350F-4351-DB4D-86E8-6FBFC792EB10}" presName="compositeShape" presStyleCnt="0">
        <dgm:presLayoutVars>
          <dgm:chMax val="7"/>
          <dgm:dir/>
          <dgm:resizeHandles val="exact"/>
        </dgm:presLayoutVars>
      </dgm:prSet>
      <dgm:spPr/>
    </dgm:pt>
    <dgm:pt modelId="{E31D3EC6-63FE-CE49-9217-C94A6FD03A81}" type="pres">
      <dgm:prSet presAssocID="{4C0C760F-33CB-284C-91AA-6FF8C6CEFC63}" presName="circ1" presStyleLbl="vennNode1" presStyleIdx="0" presStyleCnt="6"/>
      <dgm:spPr/>
    </dgm:pt>
    <dgm:pt modelId="{CBF5CF83-5352-CE44-BE2D-FF6863BB4406}" type="pres">
      <dgm:prSet presAssocID="{4C0C760F-33CB-284C-91AA-6FF8C6CEFC6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E380DE7-B5F0-AA41-8E03-85FF8168D5AC}" type="pres">
      <dgm:prSet presAssocID="{399A2FDC-C717-E944-8D97-6A94A53D0A6C}" presName="circ2" presStyleLbl="vennNode1" presStyleIdx="1" presStyleCnt="6"/>
      <dgm:spPr/>
    </dgm:pt>
    <dgm:pt modelId="{A07820EA-A454-2A40-8E84-932A63A2E7FD}" type="pres">
      <dgm:prSet presAssocID="{399A2FDC-C717-E944-8D97-6A94A53D0A6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C8EFBCC-6841-4E4B-9588-BD62D245B7C2}" type="pres">
      <dgm:prSet presAssocID="{7321301A-4BC3-7F46-88A2-E6F17494DF97}" presName="circ3" presStyleLbl="vennNode1" presStyleIdx="2" presStyleCnt="6"/>
      <dgm:spPr/>
    </dgm:pt>
    <dgm:pt modelId="{33CAA8E1-A546-3A4F-9AB9-830F701D1C87}" type="pres">
      <dgm:prSet presAssocID="{7321301A-4BC3-7F46-88A2-E6F17494DF9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C33194B-EC9D-EA4C-AEE5-41108BF39654}" type="pres">
      <dgm:prSet presAssocID="{A3238C5F-6679-0844-8C84-594F1BE70D83}" presName="circ4" presStyleLbl="vennNode1" presStyleIdx="3" presStyleCnt="6"/>
      <dgm:spPr/>
    </dgm:pt>
    <dgm:pt modelId="{50C4CE51-602A-8C44-929E-9A3D13E8D2B5}" type="pres">
      <dgm:prSet presAssocID="{A3238C5F-6679-0844-8C84-594F1BE70D83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5573CD2-FF88-514C-AE80-F7DA2A3F7661}" type="pres">
      <dgm:prSet presAssocID="{1BACB591-E431-354D-A049-7EC8B8861E34}" presName="circ5" presStyleLbl="vennNode1" presStyleIdx="4" presStyleCnt="6"/>
      <dgm:spPr/>
    </dgm:pt>
    <dgm:pt modelId="{E0AC0021-1596-B148-9E85-4FDA98742B7C}" type="pres">
      <dgm:prSet presAssocID="{1BACB591-E431-354D-A049-7EC8B8861E34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EBB36E4-F466-8041-B21D-3DCBF2AD481F}" type="pres">
      <dgm:prSet presAssocID="{332B9C9E-13DB-E745-AA42-040B47C5DBD8}" presName="circ6" presStyleLbl="vennNode1" presStyleIdx="5" presStyleCnt="6"/>
      <dgm:spPr/>
    </dgm:pt>
    <dgm:pt modelId="{D3DEA3AD-6883-BC4D-87AF-F9004B2131BB}" type="pres">
      <dgm:prSet presAssocID="{332B9C9E-13DB-E745-AA42-040B47C5DBD8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78FDF04-6551-B146-9ED0-D89616571C7B}" srcId="{5860350F-4351-DB4D-86E8-6FBFC792EB10}" destId="{399A2FDC-C717-E944-8D97-6A94A53D0A6C}" srcOrd="1" destOrd="0" parTransId="{3B45ED55-4FF1-FE44-9AB6-CA1F51DF33F6}" sibTransId="{D36F1C20-31F5-4B49-9C4E-A035EA67ECEE}"/>
    <dgm:cxn modelId="{FCF5E318-0FB6-024F-BBD0-895D9B5D0A7D}" srcId="{5860350F-4351-DB4D-86E8-6FBFC792EB10}" destId="{4C0C760F-33CB-284C-91AA-6FF8C6CEFC63}" srcOrd="0" destOrd="0" parTransId="{53242387-71CA-644C-A158-67E51D9F9195}" sibTransId="{250AED59-C724-2B47-9FD4-C2A7AC6ADE13}"/>
    <dgm:cxn modelId="{CF00B523-649E-7E43-A4CF-E512088E189B}" type="presOf" srcId="{332B9C9E-13DB-E745-AA42-040B47C5DBD8}" destId="{D3DEA3AD-6883-BC4D-87AF-F9004B2131BB}" srcOrd="0" destOrd="0" presId="urn:microsoft.com/office/officeart/2005/8/layout/venn1"/>
    <dgm:cxn modelId="{7936B926-F5CA-B048-B14A-0C0D0B0C7024}" type="presOf" srcId="{4C0C760F-33CB-284C-91AA-6FF8C6CEFC63}" destId="{CBF5CF83-5352-CE44-BE2D-FF6863BB4406}" srcOrd="0" destOrd="0" presId="urn:microsoft.com/office/officeart/2005/8/layout/venn1"/>
    <dgm:cxn modelId="{9D3BD760-2294-4447-B63C-5BD56C0A6E17}" type="presOf" srcId="{7321301A-4BC3-7F46-88A2-E6F17494DF97}" destId="{33CAA8E1-A546-3A4F-9AB9-830F701D1C87}" srcOrd="0" destOrd="0" presId="urn:microsoft.com/office/officeart/2005/8/layout/venn1"/>
    <dgm:cxn modelId="{20551D61-4B78-2648-A70D-A6FA2B8D80EF}" type="presOf" srcId="{5860350F-4351-DB4D-86E8-6FBFC792EB10}" destId="{C373A56B-3D9A-7049-9817-3D1D068C98EC}" srcOrd="0" destOrd="0" presId="urn:microsoft.com/office/officeart/2005/8/layout/venn1"/>
    <dgm:cxn modelId="{7E6A3561-79C9-6C40-9209-B87A6323F68A}" srcId="{5860350F-4351-DB4D-86E8-6FBFC792EB10}" destId="{1BACB591-E431-354D-A049-7EC8B8861E34}" srcOrd="4" destOrd="0" parTransId="{691452B6-B29E-A248-A7E6-AB4FE50B1BE9}" sibTransId="{C88D25E1-EB69-8D41-B3B3-F907FAA37570}"/>
    <dgm:cxn modelId="{70BF43A0-6915-6141-B019-10763CB8763C}" type="presOf" srcId="{399A2FDC-C717-E944-8D97-6A94A53D0A6C}" destId="{A07820EA-A454-2A40-8E84-932A63A2E7FD}" srcOrd="0" destOrd="0" presId="urn:microsoft.com/office/officeart/2005/8/layout/venn1"/>
    <dgm:cxn modelId="{3B7005C9-1371-584F-A977-43889ADDE02C}" type="presOf" srcId="{1BACB591-E431-354D-A049-7EC8B8861E34}" destId="{E0AC0021-1596-B148-9E85-4FDA98742B7C}" srcOrd="0" destOrd="0" presId="urn:microsoft.com/office/officeart/2005/8/layout/venn1"/>
    <dgm:cxn modelId="{1F81C4CD-C36D-714D-9F14-AB08D653D941}" type="presOf" srcId="{A3238C5F-6679-0844-8C84-594F1BE70D83}" destId="{50C4CE51-602A-8C44-929E-9A3D13E8D2B5}" srcOrd="0" destOrd="0" presId="urn:microsoft.com/office/officeart/2005/8/layout/venn1"/>
    <dgm:cxn modelId="{47635CD4-2843-C64E-A9A7-792AEEB015DE}" srcId="{5860350F-4351-DB4D-86E8-6FBFC792EB10}" destId="{7321301A-4BC3-7F46-88A2-E6F17494DF97}" srcOrd="2" destOrd="0" parTransId="{6CD48877-D833-1F4F-A09B-8C0BC6062E5F}" sibTransId="{43002EA4-350B-604B-ADE5-63759BBCE039}"/>
    <dgm:cxn modelId="{FE152BD6-EF39-FC49-A4C9-1750BE5DB256}" srcId="{5860350F-4351-DB4D-86E8-6FBFC792EB10}" destId="{332B9C9E-13DB-E745-AA42-040B47C5DBD8}" srcOrd="5" destOrd="0" parTransId="{A8CAC625-C411-9F4C-BE85-CB6D47F57AF4}" sibTransId="{5B5C6E4A-7459-9348-AAC5-05762A52397A}"/>
    <dgm:cxn modelId="{D4F024F7-AD54-8B4D-83AA-12A3FF146F5E}" srcId="{5860350F-4351-DB4D-86E8-6FBFC792EB10}" destId="{A3238C5F-6679-0844-8C84-594F1BE70D83}" srcOrd="3" destOrd="0" parTransId="{FFB3A8B1-C8A9-0140-AF0D-A03D6936D2B9}" sibTransId="{56459A63-C2E4-0245-BCD0-D7B0022C742E}"/>
    <dgm:cxn modelId="{3616D4A5-0946-104A-BD81-114A594E0965}" type="presParOf" srcId="{C373A56B-3D9A-7049-9817-3D1D068C98EC}" destId="{E31D3EC6-63FE-CE49-9217-C94A6FD03A81}" srcOrd="0" destOrd="0" presId="urn:microsoft.com/office/officeart/2005/8/layout/venn1"/>
    <dgm:cxn modelId="{7D3B1A5F-0F7B-2041-92BA-F20B8A390581}" type="presParOf" srcId="{C373A56B-3D9A-7049-9817-3D1D068C98EC}" destId="{CBF5CF83-5352-CE44-BE2D-FF6863BB4406}" srcOrd="1" destOrd="0" presId="urn:microsoft.com/office/officeart/2005/8/layout/venn1"/>
    <dgm:cxn modelId="{4A4BA079-A275-D642-B1FE-AECD07FEB4B2}" type="presParOf" srcId="{C373A56B-3D9A-7049-9817-3D1D068C98EC}" destId="{8E380DE7-B5F0-AA41-8E03-85FF8168D5AC}" srcOrd="2" destOrd="0" presId="urn:microsoft.com/office/officeart/2005/8/layout/venn1"/>
    <dgm:cxn modelId="{80F0F48C-9EEA-D841-8869-11B73FB9DEAD}" type="presParOf" srcId="{C373A56B-3D9A-7049-9817-3D1D068C98EC}" destId="{A07820EA-A454-2A40-8E84-932A63A2E7FD}" srcOrd="3" destOrd="0" presId="urn:microsoft.com/office/officeart/2005/8/layout/venn1"/>
    <dgm:cxn modelId="{17EBB97A-D521-9F48-B746-A534CB75F5E9}" type="presParOf" srcId="{C373A56B-3D9A-7049-9817-3D1D068C98EC}" destId="{0C8EFBCC-6841-4E4B-9588-BD62D245B7C2}" srcOrd="4" destOrd="0" presId="urn:microsoft.com/office/officeart/2005/8/layout/venn1"/>
    <dgm:cxn modelId="{FA9E97E9-452F-6246-AB02-885D0F2B69C2}" type="presParOf" srcId="{C373A56B-3D9A-7049-9817-3D1D068C98EC}" destId="{33CAA8E1-A546-3A4F-9AB9-830F701D1C87}" srcOrd="5" destOrd="0" presId="urn:microsoft.com/office/officeart/2005/8/layout/venn1"/>
    <dgm:cxn modelId="{0CE2315B-7666-7341-8096-FE40F879E18B}" type="presParOf" srcId="{C373A56B-3D9A-7049-9817-3D1D068C98EC}" destId="{0C33194B-EC9D-EA4C-AEE5-41108BF39654}" srcOrd="6" destOrd="0" presId="urn:microsoft.com/office/officeart/2005/8/layout/venn1"/>
    <dgm:cxn modelId="{16BC9784-8D88-D440-A4E3-BEDBC4E267A1}" type="presParOf" srcId="{C373A56B-3D9A-7049-9817-3D1D068C98EC}" destId="{50C4CE51-602A-8C44-929E-9A3D13E8D2B5}" srcOrd="7" destOrd="0" presId="urn:microsoft.com/office/officeart/2005/8/layout/venn1"/>
    <dgm:cxn modelId="{99E1AC23-B950-9F48-A656-5730A4F30394}" type="presParOf" srcId="{C373A56B-3D9A-7049-9817-3D1D068C98EC}" destId="{A5573CD2-FF88-514C-AE80-F7DA2A3F7661}" srcOrd="8" destOrd="0" presId="urn:microsoft.com/office/officeart/2005/8/layout/venn1"/>
    <dgm:cxn modelId="{2A46CB0E-31D6-A740-86B6-D165D6D803A9}" type="presParOf" srcId="{C373A56B-3D9A-7049-9817-3D1D068C98EC}" destId="{E0AC0021-1596-B148-9E85-4FDA98742B7C}" srcOrd="9" destOrd="0" presId="urn:microsoft.com/office/officeart/2005/8/layout/venn1"/>
    <dgm:cxn modelId="{1AA00710-68C2-0746-87A1-16BDE03D95ED}" type="presParOf" srcId="{C373A56B-3D9A-7049-9817-3D1D068C98EC}" destId="{0EBB36E4-F466-8041-B21D-3DCBF2AD481F}" srcOrd="10" destOrd="0" presId="urn:microsoft.com/office/officeart/2005/8/layout/venn1"/>
    <dgm:cxn modelId="{A3187B59-86B9-BE49-B550-7413230E3FCF}" type="presParOf" srcId="{C373A56B-3D9A-7049-9817-3D1D068C98EC}" destId="{D3DEA3AD-6883-BC4D-87AF-F9004B2131BB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D3EC6-63FE-CE49-9217-C94A6FD03A81}">
      <dsp:nvSpPr>
        <dsp:cNvPr id="0" name=""/>
        <dsp:cNvSpPr/>
      </dsp:nvSpPr>
      <dsp:spPr>
        <a:xfrm>
          <a:off x="3351047" y="1140180"/>
          <a:ext cx="1527505" cy="152750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BF5CF83-5352-CE44-BE2D-FF6863BB4406}">
      <dsp:nvSpPr>
        <dsp:cNvPr id="0" name=""/>
        <dsp:cNvSpPr/>
      </dsp:nvSpPr>
      <dsp:spPr>
        <a:xfrm>
          <a:off x="3160109" y="0"/>
          <a:ext cx="1909381" cy="104013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Computationally easy to create key pairs</a:t>
          </a:r>
          <a:endParaRPr lang="en-US" sz="1500" kern="1200" dirty="0"/>
        </a:p>
      </dsp:txBody>
      <dsp:txXfrm>
        <a:off x="3160109" y="0"/>
        <a:ext cx="1909381" cy="1040130"/>
      </dsp:txXfrm>
    </dsp:sp>
    <dsp:sp modelId="{8E380DE7-B5F0-AA41-8E03-85FF8168D5AC}">
      <dsp:nvSpPr>
        <dsp:cNvPr id="0" name=""/>
        <dsp:cNvSpPr/>
      </dsp:nvSpPr>
      <dsp:spPr>
        <a:xfrm>
          <a:off x="3846850" y="1426464"/>
          <a:ext cx="1527505" cy="152750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07820EA-A454-2A40-8E84-932A63A2E7FD}">
      <dsp:nvSpPr>
        <dsp:cNvPr id="0" name=""/>
        <dsp:cNvSpPr/>
      </dsp:nvSpPr>
      <dsp:spPr>
        <a:xfrm>
          <a:off x="5487645" y="990600"/>
          <a:ext cx="1809457" cy="113919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Computationally easy for sender knowing public key to encrypt messages</a:t>
          </a:r>
          <a:endParaRPr lang="en-US" sz="1500" kern="1200" dirty="0"/>
        </a:p>
      </dsp:txBody>
      <dsp:txXfrm>
        <a:off x="5487645" y="990600"/>
        <a:ext cx="1809457" cy="1139190"/>
      </dsp:txXfrm>
    </dsp:sp>
    <dsp:sp modelId="{0C8EFBCC-6841-4E4B-9588-BD62D245B7C2}">
      <dsp:nvSpPr>
        <dsp:cNvPr id="0" name=""/>
        <dsp:cNvSpPr/>
      </dsp:nvSpPr>
      <dsp:spPr>
        <a:xfrm>
          <a:off x="3846850" y="1999030"/>
          <a:ext cx="1527505" cy="152750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3CAA8E1-A546-3A4F-9AB9-830F701D1C87}">
      <dsp:nvSpPr>
        <dsp:cNvPr id="0" name=""/>
        <dsp:cNvSpPr/>
      </dsp:nvSpPr>
      <dsp:spPr>
        <a:xfrm>
          <a:off x="5487645" y="2689479"/>
          <a:ext cx="1809457" cy="127292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Computationally easy for receiver knowing private key to decrypt </a:t>
          </a:r>
          <a:r>
            <a:rPr lang="en-US" sz="1500" b="1" kern="1200" dirty="0" err="1"/>
            <a:t>ciphertext</a:t>
          </a:r>
          <a:endParaRPr lang="en-US" sz="1500" b="1" kern="1200" dirty="0"/>
        </a:p>
      </dsp:txBody>
      <dsp:txXfrm>
        <a:off x="5487645" y="2689479"/>
        <a:ext cx="1809457" cy="1272921"/>
      </dsp:txXfrm>
    </dsp:sp>
    <dsp:sp modelId="{0C33194B-EC9D-EA4C-AEE5-41108BF39654}">
      <dsp:nvSpPr>
        <dsp:cNvPr id="0" name=""/>
        <dsp:cNvSpPr/>
      </dsp:nvSpPr>
      <dsp:spPr>
        <a:xfrm>
          <a:off x="3351047" y="2285809"/>
          <a:ext cx="1527505" cy="152750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0C4CE51-602A-8C44-929E-9A3D13E8D2B5}">
      <dsp:nvSpPr>
        <dsp:cNvPr id="0" name=""/>
        <dsp:cNvSpPr/>
      </dsp:nvSpPr>
      <dsp:spPr>
        <a:xfrm>
          <a:off x="3160109" y="3912870"/>
          <a:ext cx="1909381" cy="104013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Computationally infeasible for opponent to determine private key from public key</a:t>
          </a:r>
          <a:endParaRPr lang="en-US" sz="1500" kern="1200" dirty="0"/>
        </a:p>
      </dsp:txBody>
      <dsp:txXfrm>
        <a:off x="3160109" y="3912870"/>
        <a:ext cx="1909381" cy="1040130"/>
      </dsp:txXfrm>
    </dsp:sp>
    <dsp:sp modelId="{A5573CD2-FF88-514C-AE80-F7DA2A3F7661}">
      <dsp:nvSpPr>
        <dsp:cNvPr id="0" name=""/>
        <dsp:cNvSpPr/>
      </dsp:nvSpPr>
      <dsp:spPr>
        <a:xfrm>
          <a:off x="2855244" y="1999030"/>
          <a:ext cx="1527505" cy="152750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0AC0021-1596-B148-9E85-4FDA98742B7C}">
      <dsp:nvSpPr>
        <dsp:cNvPr id="0" name=""/>
        <dsp:cNvSpPr/>
      </dsp:nvSpPr>
      <dsp:spPr>
        <a:xfrm>
          <a:off x="932497" y="2689479"/>
          <a:ext cx="1809457" cy="127292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Computationally infeasible for opponent to otherwise recover original message</a:t>
          </a:r>
          <a:endParaRPr lang="en-US" sz="1500" kern="1200" dirty="0"/>
        </a:p>
      </dsp:txBody>
      <dsp:txXfrm>
        <a:off x="932497" y="2689479"/>
        <a:ext cx="1809457" cy="1272921"/>
      </dsp:txXfrm>
    </dsp:sp>
    <dsp:sp modelId="{0EBB36E4-F466-8041-B21D-3DCBF2AD481F}">
      <dsp:nvSpPr>
        <dsp:cNvPr id="0" name=""/>
        <dsp:cNvSpPr/>
      </dsp:nvSpPr>
      <dsp:spPr>
        <a:xfrm>
          <a:off x="2855244" y="1426464"/>
          <a:ext cx="1527505" cy="152750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3DEA3AD-6883-BC4D-87AF-F9004B2131BB}">
      <dsp:nvSpPr>
        <dsp:cNvPr id="0" name=""/>
        <dsp:cNvSpPr/>
      </dsp:nvSpPr>
      <dsp:spPr>
        <a:xfrm>
          <a:off x="932497" y="990600"/>
          <a:ext cx="1809457" cy="127292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Useful if either key can be used for each role</a:t>
          </a:r>
          <a:endParaRPr lang="en-US" sz="1500" kern="1200" dirty="0"/>
        </a:p>
      </dsp:txBody>
      <dsp:txXfrm>
        <a:off x="932497" y="990600"/>
        <a:ext cx="1809457" cy="1272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</a:defRPr>
            </a:lvl1pPr>
          </a:lstStyle>
          <a:p>
            <a:pPr>
              <a:defRPr/>
            </a:pPr>
            <a:fld id="{9FA45A9E-7761-3846-9783-F10EE5B548C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3870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33" charset="-128"/>
        <a:cs typeface="ＭＳ Ｐゴシック" pitchFamily="3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560DBF-F109-8946-ADF0-EE66B221E988}" type="slidenum">
              <a:rPr kumimoji="0" lang="en-AU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3963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US" dirty="0"/>
              <a:t>Public-key encryption, first publicly proposed by </a:t>
            </a:r>
            <a:r>
              <a:rPr lang="en-US" dirty="0" err="1"/>
              <a:t>Diffie</a:t>
            </a:r>
            <a:r>
              <a:rPr lang="en-US" dirty="0"/>
              <a:t> and Hellman in 1976</a:t>
            </a:r>
          </a:p>
          <a:p>
            <a:pPr>
              <a:defRPr/>
            </a:pPr>
            <a:r>
              <a:rPr lang="en-US" dirty="0"/>
              <a:t>[DIFF76], is the first truly revolutionary advance in encryption in literally thousands</a:t>
            </a:r>
          </a:p>
          <a:p>
            <a:pPr>
              <a:defRPr/>
            </a:pPr>
            <a:r>
              <a:rPr lang="en-US" dirty="0"/>
              <a:t>of years. Public-key algorithms are based on mathematical functions rather than on</a:t>
            </a:r>
          </a:p>
          <a:p>
            <a:pPr>
              <a:defRPr/>
            </a:pPr>
            <a:r>
              <a:rPr lang="en-US" dirty="0"/>
              <a:t>simple operations on bit patterns, such as are used in symmetric encryption algorithms.</a:t>
            </a:r>
          </a:p>
          <a:p>
            <a:pPr>
              <a:defRPr/>
            </a:pPr>
            <a:r>
              <a:rPr lang="en-US" dirty="0"/>
              <a:t>More important, public-key cryptography is </a:t>
            </a:r>
            <a:r>
              <a:rPr lang="en-US" b="1" dirty="0"/>
              <a:t>asymmetric, involving the use</a:t>
            </a:r>
          </a:p>
          <a:p>
            <a:pPr>
              <a:defRPr/>
            </a:pPr>
            <a:r>
              <a:rPr lang="en-US" dirty="0"/>
              <a:t>of two separate keys, in contrast to symmetric encryption, which uses only one key.</a:t>
            </a:r>
          </a:p>
          <a:p>
            <a:pPr>
              <a:defRPr/>
            </a:pPr>
            <a:r>
              <a:rPr lang="en-US" dirty="0"/>
              <a:t>The use of two keys has profound consequences in the areas of confidentiality, key</a:t>
            </a:r>
          </a:p>
          <a:p>
            <a:pPr>
              <a:defRPr/>
            </a:pPr>
            <a:r>
              <a:rPr lang="en-US" dirty="0"/>
              <a:t>distribution, and authentication.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Before proceeding, we should first mention several common misconceptions</a:t>
            </a:r>
          </a:p>
          <a:p>
            <a:pPr>
              <a:defRPr/>
            </a:pPr>
            <a:r>
              <a:rPr lang="en-US" dirty="0"/>
              <a:t>concerning public-key encryption. One is that public-key encryption is more secure</a:t>
            </a:r>
          </a:p>
          <a:p>
            <a:pPr>
              <a:defRPr/>
            </a:pPr>
            <a:r>
              <a:rPr lang="en-US" dirty="0"/>
              <a:t>from cryptanalysis than symmetric encryption. In fact, the security of any encryption</a:t>
            </a:r>
          </a:p>
          <a:p>
            <a:pPr>
              <a:defRPr/>
            </a:pPr>
            <a:r>
              <a:rPr lang="en-US" dirty="0"/>
              <a:t>scheme depends on (1) the length of the key and (2) the computational work involved</a:t>
            </a:r>
          </a:p>
          <a:p>
            <a:pPr>
              <a:defRPr/>
            </a:pPr>
            <a:r>
              <a:rPr lang="en-US" dirty="0"/>
              <a:t>in breaking a cipher. There is nothing in principle about either symmetric or public-key</a:t>
            </a:r>
          </a:p>
          <a:p>
            <a:pPr>
              <a:defRPr/>
            </a:pPr>
            <a:r>
              <a:rPr lang="en-US" dirty="0"/>
              <a:t>encryption that makes one superior to another from the point of view of resisting cryptanalysis.</a:t>
            </a:r>
          </a:p>
          <a:p>
            <a:pPr>
              <a:defRPr/>
            </a:pPr>
            <a:r>
              <a:rPr lang="en-US" dirty="0"/>
              <a:t>A second misconception is that public-key encryption is a general- purpose</a:t>
            </a:r>
          </a:p>
          <a:p>
            <a:pPr>
              <a:defRPr/>
            </a:pPr>
            <a:r>
              <a:rPr lang="en-US" dirty="0"/>
              <a:t>technique that has made symmetric encryption obsolete. On the contrary, because of</a:t>
            </a:r>
          </a:p>
          <a:p>
            <a:pPr>
              <a:defRPr/>
            </a:pPr>
            <a:r>
              <a:rPr lang="en-US" dirty="0"/>
              <a:t>the computational overhead of current public-key encryption schemes, there seems no</a:t>
            </a:r>
          </a:p>
          <a:p>
            <a:pPr>
              <a:defRPr/>
            </a:pPr>
            <a:r>
              <a:rPr lang="en-US" dirty="0"/>
              <a:t>foreseeable likelihood that symmetric encryption will be abandoned. Finally, there is</a:t>
            </a:r>
          </a:p>
          <a:p>
            <a:pPr>
              <a:defRPr/>
            </a:pPr>
            <a:r>
              <a:rPr lang="en-US" dirty="0"/>
              <a:t>a feeling that key distribution is trivial when using public-key encryption, compared to</a:t>
            </a:r>
          </a:p>
          <a:p>
            <a:pPr>
              <a:defRPr/>
            </a:pPr>
            <a:r>
              <a:rPr lang="en-US" dirty="0"/>
              <a:t>the rather cumbersome handshaking involved with key distribution centers for symmetric</a:t>
            </a:r>
          </a:p>
          <a:p>
            <a:pPr>
              <a:defRPr/>
            </a:pPr>
            <a:r>
              <a:rPr lang="en-US" dirty="0"/>
              <a:t>encryption. For public-key key distribution, some form of protocol is needed,</a:t>
            </a:r>
          </a:p>
          <a:p>
            <a:pPr>
              <a:defRPr/>
            </a:pPr>
            <a:r>
              <a:rPr lang="en-US" dirty="0"/>
              <a:t>often involving a central agent, and the procedures involved are no simpler or any</a:t>
            </a:r>
          </a:p>
          <a:p>
            <a:pPr>
              <a:defRPr/>
            </a:pPr>
            <a:r>
              <a:rPr lang="en-US" dirty="0"/>
              <a:t>more efficient than those required for symmetric encryption.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 the names suggest, the public key of the pair is made public for others to</a:t>
            </a:r>
          </a:p>
          <a:p>
            <a:pPr>
              <a:defRPr/>
            </a:pPr>
            <a:r>
              <a:rPr lang="en-US" dirty="0"/>
              <a:t>use, while the private key is known only to its owner. A general-purpose public-key</a:t>
            </a:r>
          </a:p>
          <a:p>
            <a:pPr>
              <a:defRPr/>
            </a:pPr>
            <a:r>
              <a:rPr lang="en-US" dirty="0"/>
              <a:t>cryptographic algorithm relies on one key for encryption and a different but related</a:t>
            </a:r>
          </a:p>
          <a:p>
            <a:pPr>
              <a:defRPr/>
            </a:pPr>
            <a:r>
              <a:rPr lang="en-US" dirty="0"/>
              <a:t>key for decryption.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essential steps are the following: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1. Each user generates a pair of keys to be used for the encryption and decryption</a:t>
            </a:r>
          </a:p>
          <a:p>
            <a:pPr>
              <a:defRPr/>
            </a:pPr>
            <a:r>
              <a:rPr lang="en-US" dirty="0"/>
              <a:t>of messages.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2. Each user places one of the two keys in a public register or other accessible</a:t>
            </a:r>
          </a:p>
          <a:p>
            <a:pPr>
              <a:defRPr/>
            </a:pPr>
            <a:r>
              <a:rPr lang="en-US" dirty="0"/>
              <a:t>file. This is the public key. The companion key is kept private. As Figure 2.7a</a:t>
            </a:r>
          </a:p>
          <a:p>
            <a:pPr>
              <a:defRPr/>
            </a:pPr>
            <a:r>
              <a:rPr lang="en-US" dirty="0"/>
              <a:t>suggests, each user maintains a collection of public keys obtained from others.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3. If Bob wishes to send a private message to Alice, Bob encrypts the message</a:t>
            </a:r>
          </a:p>
          <a:p>
            <a:pPr>
              <a:defRPr/>
            </a:pPr>
            <a:r>
              <a:rPr lang="en-US" dirty="0"/>
              <a:t>using Alice’s public key.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4. When Alice receives the message, she decrypts it using her private key. No</a:t>
            </a:r>
          </a:p>
          <a:p>
            <a:pPr>
              <a:defRPr/>
            </a:pPr>
            <a:r>
              <a:rPr lang="en-US" dirty="0"/>
              <a:t>other recipient can decrypt the message because only Alice knows Alice’s private</a:t>
            </a:r>
          </a:p>
          <a:p>
            <a:pPr>
              <a:defRPr/>
            </a:pPr>
            <a:r>
              <a:rPr lang="en-US" dirty="0"/>
              <a:t>key.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With this approach, all participants have access to public keys, and private keys</a:t>
            </a:r>
          </a:p>
          <a:p>
            <a:pPr>
              <a:defRPr/>
            </a:pPr>
            <a:r>
              <a:rPr lang="en-US" dirty="0"/>
              <a:t>are generated locally by each participant and therefore need never be distributed.</a:t>
            </a:r>
          </a:p>
          <a:p>
            <a:pPr>
              <a:defRPr/>
            </a:pPr>
            <a:r>
              <a:rPr lang="en-US" dirty="0"/>
              <a:t>As long as a user protects his or her private key, incoming communication is secure.</a:t>
            </a:r>
          </a:p>
          <a:p>
            <a:pPr>
              <a:defRPr/>
            </a:pPr>
            <a:r>
              <a:rPr lang="en-US" dirty="0"/>
              <a:t>At any time, a user can change the private key and publish the companion public</a:t>
            </a:r>
          </a:p>
          <a:p>
            <a:pPr>
              <a:defRPr/>
            </a:pPr>
            <a:r>
              <a:rPr lang="en-US" dirty="0"/>
              <a:t>key to replace the old public key.</a:t>
            </a:r>
          </a:p>
          <a:p>
            <a:pPr>
              <a:defRPr/>
            </a:pPr>
            <a:endParaRPr lang="en-US" dirty="0"/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public-key encryption scheme has six ingredients (Figure 2.7a):</a:t>
            </a:r>
          </a:p>
          <a:p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Plaintext: This is the readable message or data that is fed into the algorithm as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input.</a:t>
            </a:r>
          </a:p>
          <a:p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Encryption algorithm: The encryption algorithm performs various transformations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on the plaintext.</a:t>
            </a:r>
          </a:p>
          <a:p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Public and private key: This is a pair of keys that have been selected so that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if one is used for encryption, the other is used for decryption. The exact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transformations performed by the encryption algorithm depend on the public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or private key that is provided as input.</a:t>
            </a:r>
          </a:p>
          <a:p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Ciphertext: This is the scrambled message produced as output. It depends on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plaintext and the key. For a given message, two different keys will produce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two different ciphertexts.</a:t>
            </a:r>
          </a:p>
          <a:p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Decryption algorithm: This algorithm accepts the ciphertext and the matching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key and produces the original plaintext.</a:t>
            </a:r>
          </a:p>
          <a:p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As the names suggest, the public key of the pair is made public for others to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use, while the private key is known only to its owner. A general-purpose public-key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cryptographic algorithm relies on one key for encryption and a different but related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key for decryption.</a:t>
            </a:r>
          </a:p>
          <a:p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essential steps are the following:</a:t>
            </a:r>
          </a:p>
          <a:p>
            <a:endParaRPr lang="en-US" b="1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1. Each user generates a pair of keys to be used for the encryption and decryption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messages.</a:t>
            </a:r>
          </a:p>
          <a:p>
            <a:endParaRPr lang="en-US" b="1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2. Each user places one of the two keys in a public register or other accessible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file. This is the public key. The companion key is kept private. As Figure 2.7a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suggests, each user maintains a collection of public keys obtained from others.</a:t>
            </a:r>
          </a:p>
          <a:p>
            <a:endParaRPr lang="en-US" b="1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3. If Bob wishes to send a private message to Alice, Bob encrypts the message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using Alice’s public key.</a:t>
            </a:r>
          </a:p>
          <a:p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4. When Alice receives the message, she decrypts it using her private key. No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other recipient can decrypt the message because only Alice knows Alice’s private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key.</a:t>
            </a:r>
          </a:p>
          <a:p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With this approach, all participants have access to public keys, and private keys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are generated locally by each participant and therefore need never be distributed.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As long as a user protects his or her private key, incoming communication is secure.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At any time, a user can change the private key and publish the companion public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key to replace the old public key.</a:t>
            </a:r>
          </a:p>
          <a:p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Note that the scheme of Figure 2.7a is directed toward providing </a:t>
            </a:r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confidentiality: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Only the intended recipient should be able to decrypt the ciphertext because only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intended recipient is in possession of the required private key. Whether in fact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confidentiality is provided depends on a number of factors, including the security of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algorithm, whether the private key is kept secure, and the security of any protocol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which the encryption function is a part.</a:t>
            </a:r>
            <a:endParaRPr lang="en-US" dirty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A03455-7222-D147-8F32-0514DD216503}" type="slidenum">
              <a:rPr lang="en-AU" smtClean="0">
                <a:latin typeface="Arial" pitchFamily="-110" charset="0"/>
              </a:rPr>
              <a:pPr/>
              <a:t>10</a:t>
            </a:fld>
            <a:endParaRPr lang="en-AU"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2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3AA161-F819-BC42-BFB4-302370EA9F39}" type="slidenum">
              <a:rPr lang="en-AU">
                <a:latin typeface="Arial" pitchFamily="-110" charset="0"/>
              </a:rPr>
              <a:pPr/>
              <a:t>11</a:t>
            </a:fld>
            <a:endParaRPr lang="en-AU">
              <a:latin typeface="Arial" pitchFamily="-110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cryptosystem illustrated in Figure 2.7 depends on a cryptographic algorithm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based on two related keys. Diffie and Hellman postulated this system without demonstrating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that such algorithms exist. However, they did lay out the conditions that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such algorithms must fulfill [DIFF76]:</a:t>
            </a:r>
          </a:p>
          <a:p>
            <a:endParaRPr lang="en-US" b="1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1. It is computationally easy for a party B to generate a pair (public key </a:t>
            </a:r>
            <a:r>
              <a:rPr lang="en-US" b="1" i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PUb,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private key </a:t>
            </a:r>
            <a:r>
              <a:rPr lang="en-US" i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PRb).</a:t>
            </a:r>
          </a:p>
          <a:p>
            <a:endParaRPr lang="en-US" b="1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2. It is computationally easy for a sender A, knowing the public key and the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message to be encrypted, </a:t>
            </a:r>
            <a:r>
              <a:rPr lang="en-US" i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M, to generate the corresponding ciphertext: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 = E(PUb, M)</a:t>
            </a:r>
          </a:p>
          <a:p>
            <a:endParaRPr lang="en-US" b="1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3. It is computationally easy for the receiver B to decrypt the resulting ciphertext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using the private key to recover the original message:</a:t>
            </a:r>
          </a:p>
          <a:p>
            <a:r>
              <a:rPr lang="en-US" i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 = D(PRb,C) = D[PRb, E(PUb, M)]</a:t>
            </a:r>
          </a:p>
          <a:p>
            <a:endParaRPr lang="en-US" b="1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4. It is computationally infeasible for an opponent, knowing the public key, </a:t>
            </a:r>
            <a:r>
              <a:rPr lang="en-US" b="1" i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PUb,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to determine the private key, </a:t>
            </a:r>
            <a:r>
              <a:rPr lang="en-US" i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PRb.</a:t>
            </a:r>
          </a:p>
          <a:p>
            <a:endParaRPr lang="en-US" b="1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5. It is computationally infeasible for an opponent, knowing the public key, </a:t>
            </a:r>
            <a:r>
              <a:rPr lang="en-US" b="1" i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PUb,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and a ciphertext, </a:t>
            </a:r>
            <a:r>
              <a:rPr lang="en-US" i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C, to recover the original message, M.</a:t>
            </a:r>
          </a:p>
          <a:p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 can add a sixth requirement that, although useful, is not necessary for all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public-key applications:</a:t>
            </a:r>
          </a:p>
          <a:p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6. Either of the two related keys can be used for encryption, with the other used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for decryption.</a:t>
            </a:r>
          </a:p>
          <a:p>
            <a:r>
              <a:rPr lang="en-US" i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 = D[PUb, E(PRb, M)] = D[PRb, E(PUb, M)]</a:t>
            </a:r>
          </a:p>
        </p:txBody>
      </p:sp>
    </p:spTree>
    <p:extLst>
      <p:ext uri="{BB962C8B-B14F-4D97-AF65-F5344CB8AC3E}">
        <p14:creationId xmlns:p14="http://schemas.microsoft.com/office/powerpoint/2010/main" val="943818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31">
            <a:extLst>
              <a:ext uri="{FF2B5EF4-FFF2-40B4-BE49-F238E27FC236}">
                <a16:creationId xmlns:a16="http://schemas.microsoft.com/office/drawing/2014/main" id="{3972AA5D-22E3-4EFF-BCA3-258D025DD3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16E3216-AF29-42A1-AE22-5C7DA6B9FBE2}" type="slidenum">
              <a:rPr lang="en-AU" altLang="en-US"/>
              <a:pPr>
                <a:spcBef>
                  <a:spcPct val="0"/>
                </a:spcBef>
              </a:pPr>
              <a:t>12</a:t>
            </a:fld>
            <a:endParaRPr lang="en-AU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25E0C3E1-80F9-4708-993C-A2FA832AB0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32F0AF47-EA3A-4D2E-A2E8-C75B790626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444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1">
            <a:extLst>
              <a:ext uri="{FF2B5EF4-FFF2-40B4-BE49-F238E27FC236}">
                <a16:creationId xmlns:a16="http://schemas.microsoft.com/office/drawing/2014/main" id="{FF0E74F4-FBB7-4A21-A865-AAACA461B2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A66EE5B-0D45-4B46-B93C-86200C76A4EE}" type="slidenum">
              <a:rPr lang="en-AU" altLang="en-US"/>
              <a:pPr>
                <a:spcBef>
                  <a:spcPct val="0"/>
                </a:spcBef>
              </a:pPr>
              <a:t>13</a:t>
            </a:fld>
            <a:endParaRPr lang="en-AU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8A869E22-BBF2-4F1D-8699-ED48677D72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90492EEA-2550-47E5-AB82-9909E40EC7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NIST Computer Security Handbook [NIST95] defines the term </a:t>
            </a:r>
            <a:r>
              <a:rPr lang="en-US" altLang="en-US" i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computer security 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as shown on this slide. This definition introduces three key objectives that are at the heart of computer security as we see on the next slide.</a:t>
            </a:r>
          </a:p>
        </p:txBody>
      </p:sp>
    </p:spTree>
    <p:extLst>
      <p:ext uri="{BB962C8B-B14F-4D97-AF65-F5344CB8AC3E}">
        <p14:creationId xmlns:p14="http://schemas.microsoft.com/office/powerpoint/2010/main" val="2554056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A2AC55-D6AE-C044-A897-E21475ADB4DB}" type="slidenum">
              <a:rPr lang="en-AU">
                <a:latin typeface="Arial" pitchFamily="-110" charset="0"/>
              </a:rPr>
              <a:pPr/>
              <a:t>14</a:t>
            </a:fld>
            <a:endParaRPr lang="en-AU">
              <a:latin typeface="Arial" pitchFamily="-110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 alternative to the message authentication code is the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one-way hash function. As with the message authentication code, a hash function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accepts a variable-size message </a:t>
            </a:r>
            <a:r>
              <a:rPr lang="en-US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 as input and produces a fixed-size message digest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H(</a:t>
            </a:r>
            <a:r>
              <a:rPr lang="en-US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M) as output (Figure 2.5). Typically, the message is padded out to an integer multiple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some fixed length (e.g., 1024 bits) and the padding includes the value of the length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the original message in bits. The length field is a security measure to increase the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difficulty for an attacker to produce an alternative message with the same hash value.</a:t>
            </a:r>
            <a:endParaRPr lang="en-US" dirty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2820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A12AB6-AC26-CC4E-BAFD-5F9DABEAF22B}" type="slidenum">
              <a:rPr lang="en-AU">
                <a:latin typeface="Arial" pitchFamily="-110" charset="0"/>
              </a:rPr>
              <a:pPr/>
              <a:t>15</a:t>
            </a:fld>
            <a:endParaRPr lang="en-AU">
              <a:latin typeface="Arial" pitchFamily="-110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purpose of a hash function is to produce a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“fingerprint” of a file, message, or other block of data. To be useful for message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authentication, a hash function H must have the following properties:</a:t>
            </a:r>
          </a:p>
          <a:p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1. H can be applied to a block of data of any size.</a:t>
            </a:r>
          </a:p>
          <a:p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2. H produces a fixed-length output.</a:t>
            </a:r>
          </a:p>
          <a:p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3. </a:t>
            </a:r>
            <a:r>
              <a:rPr lang="en-US" b="1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H(</a:t>
            </a:r>
            <a:r>
              <a:rPr lang="en-US" b="1" i="1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x</a:t>
            </a:r>
            <a:r>
              <a:rPr lang="en-US" b="1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) is relatively easy to compute for any given </a:t>
            </a:r>
            <a:r>
              <a:rPr lang="en-US" b="1" i="1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x</a:t>
            </a:r>
            <a:r>
              <a:rPr lang="en-US" b="1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, making both hardware and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software implementations practical.</a:t>
            </a:r>
          </a:p>
          <a:p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4. For any given code </a:t>
            </a:r>
            <a:r>
              <a:rPr lang="en-US" b="1" i="1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</a:t>
            </a:r>
            <a:r>
              <a:rPr lang="en-US" b="1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, it is computationally infeasible to find </a:t>
            </a:r>
            <a:r>
              <a:rPr lang="en-US" b="1" i="1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x</a:t>
            </a:r>
            <a:r>
              <a:rPr lang="en-US" b="1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such that</a:t>
            </a:r>
          </a:p>
          <a:p>
            <a:r>
              <a:rPr lang="en-US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H(</a:t>
            </a:r>
            <a:r>
              <a:rPr lang="en-US" i="1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x</a:t>
            </a:r>
            <a:r>
              <a:rPr lang="en-US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)  </a:t>
            </a:r>
            <a:r>
              <a:rPr lang="en-US" i="1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</a:t>
            </a:r>
            <a:r>
              <a:rPr lang="en-US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. A hash function with this property is referred to as </a:t>
            </a:r>
            <a:r>
              <a:rPr lang="en-US" b="1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one-way or </a:t>
            </a:r>
            <a:r>
              <a:rPr lang="en-US" b="1" i="1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preimage</a:t>
            </a:r>
            <a:endParaRPr lang="en-US" b="1" i="1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resistant.</a:t>
            </a:r>
          </a:p>
          <a:p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5. For any given block </a:t>
            </a:r>
            <a:r>
              <a:rPr lang="en-US" b="1" i="1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x</a:t>
            </a:r>
            <a:r>
              <a:rPr lang="en-US" b="1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, it is computationally infeasible to find </a:t>
            </a:r>
            <a:r>
              <a:rPr lang="en-US" b="1" i="1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y</a:t>
            </a:r>
            <a:r>
              <a:rPr lang="en-US" b="1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 </a:t>
            </a:r>
            <a:r>
              <a:rPr lang="en-US" b="1" i="1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x</a:t>
            </a:r>
            <a:r>
              <a:rPr lang="en-US" b="1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with</a:t>
            </a:r>
          </a:p>
          <a:p>
            <a:r>
              <a:rPr lang="en-US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H(</a:t>
            </a:r>
            <a:r>
              <a:rPr lang="en-US" i="1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y</a:t>
            </a:r>
            <a:r>
              <a:rPr lang="en-US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)  </a:t>
            </a:r>
            <a:r>
              <a:rPr lang="en-US" i="1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H(x</a:t>
            </a:r>
            <a:r>
              <a:rPr lang="en-US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). A hash function with this property is referred to as </a:t>
            </a:r>
            <a:r>
              <a:rPr lang="en-US" b="1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second </a:t>
            </a:r>
            <a:r>
              <a:rPr lang="en-US" b="1" i="1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preimage</a:t>
            </a:r>
            <a:endParaRPr lang="en-US" b="1" i="1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resistant. This is sometimes referred to as weak collision resistant.</a:t>
            </a:r>
          </a:p>
          <a:p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6. It is computationally infeasible to find any pair (</a:t>
            </a:r>
            <a:r>
              <a:rPr lang="en-US" b="1" i="1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x</a:t>
            </a:r>
            <a:r>
              <a:rPr lang="en-US" b="1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, </a:t>
            </a:r>
            <a:r>
              <a:rPr lang="en-US" b="1" i="1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y</a:t>
            </a:r>
            <a:r>
              <a:rPr lang="en-US" b="1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) such that </a:t>
            </a:r>
            <a:r>
              <a:rPr lang="en-US" b="1" i="1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H(x</a:t>
            </a:r>
            <a:r>
              <a:rPr lang="en-US" b="1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)  </a:t>
            </a:r>
            <a:r>
              <a:rPr lang="en-US" b="1" i="1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H(y</a:t>
            </a:r>
            <a:r>
              <a:rPr lang="en-US" b="1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).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hash function with this property is referred to as </a:t>
            </a:r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collision resistant. This is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sometimes referred to as </a:t>
            </a:r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strong collision resistant.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first three properties are requirements for the practical application of a hash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function to message authentication.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fourth property is the one-way property: It is easy to generate a code given a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message, but virtually impossible to generate a message given a code. This property is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important if the authentication technique involves the use of a secret value (Figure 2.6c).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secret value itself is not sent; however, if the hash function is not one way, an attacker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can easily discover the secret value: If the attacker can observe or intercept a transmission,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attacker obtains the message </a:t>
            </a:r>
            <a:r>
              <a:rPr lang="en-US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 and the hash code MDM  H(SAB || M). The attacker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then inverts the hash function to obtain S</a:t>
            </a:r>
            <a:r>
              <a:rPr lang="en-US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AB || M  H-1(MDM). Because the attacker now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has both </a:t>
            </a:r>
            <a:r>
              <a:rPr lang="en-US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 and SAB || M, it is a trivial matter to recover SAB.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fifth property guarantees that it is impossible to find an alternative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message with the same hash value as a given message. This prevents forgery when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 encrypted hash code is used (Figures 2.6a and </a:t>
            </a:r>
            <a:r>
              <a:rPr lang="en-US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</a:t>
            </a:r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). If this property were not true,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 attacker would be capable of the following sequence: First, observe or intercept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message plus its encrypted hash code; second, generate an unencrypted hash code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from the message; third, generate an alternate message with the same hash code.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hash function that satisfies the first five properties in the preceding list is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referred to as a weak hash function. If the sixth property is also satisfied, then it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is referred to as a strong hash function. A strong hash function protects against an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attack in which one party generates a message for another party to sign. For example,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suppose Bob gets to write an IOU message, send it to Alice, and she signs it.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Bob finds two messages with the same hash, one of which requires Alice to pay a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small amount and one that requires a large payment. Alice signs the first message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and Bob is then able to claim that the second message is authentic.</a:t>
            </a:r>
            <a:endParaRPr lang="en-US" dirty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0863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D0FF38-862B-2A4C-A110-F4D27E6B4E78}" type="slidenum">
              <a:rPr lang="en-AU">
                <a:latin typeface="Arial" pitchFamily="-110" charset="0"/>
              </a:rPr>
              <a:pPr/>
              <a:t>16</a:t>
            </a:fld>
            <a:endParaRPr lang="en-AU">
              <a:latin typeface="Arial" pitchFamily="-110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As with symmetric encryption, there are two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approaches to attacking a secure hash function: cryptanalysis and brute-force attack.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As with symmetric encryption algorithms, cryptanalysis of a hash function involves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exploiting logical weaknesses in the algorithm.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strength of a hash function against brute-force attacks depends solely on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length of the hash code produced by the algorithm.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For a hash code of length </a:t>
            </a:r>
            <a:r>
              <a:rPr lang="en-US" i="1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</a:t>
            </a:r>
            <a:r>
              <a:rPr lang="en-US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,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level of effort required is proportional to the following:</a:t>
            </a:r>
          </a:p>
          <a:p>
            <a:r>
              <a:rPr lang="en-US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Preimage</a:t>
            </a:r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resistant 2</a:t>
            </a:r>
            <a:r>
              <a:rPr lang="en-US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Second </a:t>
            </a:r>
            <a:r>
              <a:rPr lang="en-US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preimage</a:t>
            </a:r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resistant 2</a:t>
            </a:r>
            <a:r>
              <a:rPr lang="en-US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Collision resistant 2</a:t>
            </a:r>
            <a:r>
              <a:rPr lang="en-US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n/2</a:t>
            </a:r>
          </a:p>
          <a:p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If collision resistance is required (and this is desirable for a general-purpose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secure hash code), then the value 2</a:t>
            </a:r>
            <a:r>
              <a:rPr lang="en-US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n/2 determines the strength of the hash code against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brute-force attacks. Van </a:t>
            </a:r>
            <a:r>
              <a:rPr lang="en-US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Oorschot</a:t>
            </a:r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and Wiener [VANO94] pre </a:t>
            </a:r>
            <a:r>
              <a:rPr lang="en-US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sented</a:t>
            </a:r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a design for a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$10 million collision search machine for MD5, which has a 128-bit hash length, that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could find a collision in 24 days. Thus a 128-bit code may be viewed as inadequate.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next step up, if a hash code is treated as a sequence of 32 bits, is a 160-bit hash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length. With a hash length of 160 bits, the same search machine would require over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four thousand years to find a collision. With today’s technology, the time would be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much shorter, so that 160 bits now appears suspect.</a:t>
            </a:r>
          </a:p>
          <a:p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 recent years, the most widely used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hash function has been the Secure Hash Algorithm (SHA). SHA was developed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by the National Institute of Standards and Technology (NIST) and published as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federal information processing standard (FIPS 180) in 1993. When weaknesses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were discovered in SHA, a revised version was issued as FIPS 180-1 in 1995 and is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generally referred to as SHA-1. SHA-1 produces a hash value of 160 bits. In 2002,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NIST produced a revised version of the standard, FIPS 180–2, that defined three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new versions of SHA, with hash value lengths of 256, 384, and 512 bits, known as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SHA-256, SHA-384, and SHA-512. These new versions have the same underlying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structure and use the same types of modular arithmetic and logical binary operations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as SHA-1. In 2005, NIST announced the intention to phase out approval of SHA-1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and move to a reliance on the other SHA versions by 2010. As discussed in Chapter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21, researchers have demonstrated that SHA-1 is far weaker than its 160-bit hash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length suggests, necessitating the move to the newer versions of SHA.</a:t>
            </a:r>
          </a:p>
          <a:p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 have discussed the use of hash functions for message authentication and for the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creation of digital signatures (the latter is discussed in more detail later in this chapter).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Here are two other examples of secure hash function applications:</a:t>
            </a:r>
          </a:p>
          <a:p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Passwords: Chapter 3 explains a scheme in which a hash of a password is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stored by an operating system rather than the password itself. Thus, the actual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password is not retrievable by a hacker who gains access to the password file.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 simple terms, when a user enters a password, the hash of that password is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compared to the stored hash value for verification. This application requires</a:t>
            </a:r>
          </a:p>
          <a:p>
            <a:r>
              <a:rPr lang="en-US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preimage</a:t>
            </a:r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resistance and perhaps second </a:t>
            </a:r>
            <a:r>
              <a:rPr lang="en-US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preimage</a:t>
            </a:r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resistance.</a:t>
            </a:r>
          </a:p>
          <a:p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Intrusion detection: Store H(F) for each file on a system and secure the hash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values (e.g., on a CD-R that is kept secure). One can later determine if a file has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been modified by </a:t>
            </a:r>
            <a:r>
              <a:rPr lang="en-US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recomputing</a:t>
            </a:r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H(F). An intruder would need to change F without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changing H(F). This application requires weak second </a:t>
            </a:r>
            <a:r>
              <a:rPr lang="en-US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preimage</a:t>
            </a:r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resistance</a:t>
            </a:r>
          </a:p>
        </p:txBody>
      </p:sp>
    </p:spTree>
    <p:extLst>
      <p:ext uri="{BB962C8B-B14F-4D97-AF65-F5344CB8AC3E}">
        <p14:creationId xmlns:p14="http://schemas.microsoft.com/office/powerpoint/2010/main" val="256558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4C6C18-1759-7149-95F3-F2C3C06D9086}" type="slidenum">
              <a:rPr lang="en-AU">
                <a:latin typeface="Arial" pitchFamily="-110" charset="0"/>
              </a:rPr>
              <a:pPr/>
              <a:t>17</a:t>
            </a:fld>
            <a:endParaRPr lang="en-AU">
              <a:latin typeface="Arial" pitchFamily="-110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One authentication technique involves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use of a secret key to generate a small block of data, known as a message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authentication code, that is appended to the message. This technique assumes that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two communicating parties, say A and B, share a common secret key </a:t>
            </a:r>
            <a:r>
              <a:rPr lang="en-US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KAB. When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has a message to send to B, it calculates the message authentication code as a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complex function of the message and the key: MAC</a:t>
            </a:r>
            <a:r>
              <a:rPr lang="en-US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  F(KAB, M). The message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plus code are transmitted to the intended recipient. The recipient performs the same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calculation on the received message, using the same secret key, to generate a new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message authentication code. The received code is compared to the calculated code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(Figure 2.4). If we assume that only the receiver and the sender know the identity of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secret key, and if the received code matches the calculated code, then</a:t>
            </a:r>
          </a:p>
          <a:p>
            <a:endParaRPr lang="en-US" b="1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1. The receiver is assured that the message has not been altered. If an attacker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alters the message but does not alter the code, then the receiver’s calculation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the code will differ from the received code. Because the attacker is assumed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not to know the secret key, the attacker cannot alter the code to correspond to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alterations in the message.</a:t>
            </a:r>
          </a:p>
          <a:p>
            <a:endParaRPr lang="en-US" b="1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2. The receiver is assured that the message is from the alleged sender. Because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no one else knows the secret key, no one else could prepare a message with a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proper code.</a:t>
            </a:r>
          </a:p>
          <a:p>
            <a:endParaRPr lang="en-US" b="1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3. If the message includes a sequence number (such as is used with X.25, HDLC,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and TCP), then the receiver can be assured of the proper sequence, because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 attacker cannot successfully alter the sequence number.</a:t>
            </a:r>
          </a:p>
          <a:p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number of algorithms could be used to generate the code. The NIST specification,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FIPS PUB 113, recommends the use of DES. DES is used to generate an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encrypted version of the message, and the last number of bits of ciphertext are used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as the code. A 16- or 32-bit code is typical.</a:t>
            </a:r>
          </a:p>
          <a:p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process just described is similar to encryption. One difference is that the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authentication algorithm need not be reversible, as it must for decryption. It turns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out that because of the mathematical properties of the authentication function, it is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less vulnerable to being broken than encryption.</a:t>
            </a:r>
            <a:endParaRPr lang="en-US" dirty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6347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0CEAF3-508C-8A40-93FA-79212B77D7A3}" type="slidenum">
              <a:rPr lang="en-AU">
                <a:latin typeface="Arial" pitchFamily="-110" charset="0"/>
              </a:rPr>
              <a:pPr/>
              <a:t>18</a:t>
            </a:fld>
            <a:endParaRPr lang="en-AU">
              <a:latin typeface="Arial" pitchFamily="-110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Figure 2.7b illustrates another mode of operation of public-key cryptography.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 this scheme, a user encrypts data using his or her own private key.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Anyone who knows the corresponding public key will then be able to decrypt the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message.</a:t>
            </a:r>
          </a:p>
          <a:p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scheme of Figure 2.7b is directed toward providing </a:t>
            </a:r>
            <a:r>
              <a:rPr lang="en-US" b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authentication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and/or </a:t>
            </a:r>
            <a:r>
              <a:rPr lang="en-US" b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data integrity. If a user is able to successfully recover the plaintext from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Bob’s ciphertext using Bob’s public key, this indicates that only Bob could have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encrypted the plaintext, thus providing authentication. Further, no one but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Bob would be able to modify the plaintext because only Bob could encrypt the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plaintext with Bob’s private key. Once again, the actual provision of authentication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or data integrity depends on a variety of factors. This issue is addressed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primarily in Chapter 21, but other references are made to it where appropriate in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this text.</a:t>
            </a:r>
            <a:endParaRPr lang="en-US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9113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363312-9C5D-9E41-9C15-EAEE56EE6E89}" type="slidenum">
              <a:rPr lang="en-AU">
                <a:latin typeface="Arial" pitchFamily="-110" charset="0"/>
              </a:rPr>
              <a:pPr/>
              <a:t>19</a:t>
            </a:fld>
            <a:endParaRPr lang="en-AU">
              <a:latin typeface="Arial" pitchFamily="-110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Unlike the MAC, a hash function does not also take a secret key as input.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To authenticate a message, the message digest is sent with the message in such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way that the message digest is authentic. Figure 2.6 illustrates three ways in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which the message can be authenticated using a hash code. The message digest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can be encrypted using symmetric encryption (part a); if it is assumed that only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sender and receiver share the encryption key, then authenticity is assured. The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message digest can also be encrypted using public-key encryption (part </a:t>
            </a:r>
            <a:r>
              <a:rPr lang="en-US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</a:t>
            </a:r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); this is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explained in Section 2.3. The public-key approach has two advantages: It provides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digital signature as well as message authentication; and it does not require the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distribution of keys to communicating parties.</a:t>
            </a:r>
          </a:p>
          <a:p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These two approaches have an advantage over approaches that encrypt the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entire message in that less computation is required. But an even more common approach is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the use of a technique that avoids encryption altogether. Several reasons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for this interest are pointed out in [TSUD92]:</a:t>
            </a:r>
          </a:p>
          <a:p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Encryption software is quite slow. Even though the amount of data to be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encrypted per message is small, there may be a steady stream of messages into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and out of a system.</a:t>
            </a:r>
          </a:p>
          <a:p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Encryption hardware costs are non-negligible. Low-cost chip implementations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DES are available, but the cost adds up if all nodes in a network must have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this capability.</a:t>
            </a:r>
          </a:p>
          <a:p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Encryption hardware is optimized toward large data sizes. For small blocks of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data, a high proportion of the time is spent in initialization/invocation overhead.</a:t>
            </a:r>
          </a:p>
          <a:p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An encryption algorithm may be protected by a patent.</a:t>
            </a:r>
          </a:p>
          <a:p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Figure 2.6c shows a technique that uses a hash function but no encryption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for message authentication. This technique, known as a keyed hash MAC, assumes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that two communicating parties, say A and B, share a common secret key </a:t>
            </a:r>
            <a:r>
              <a:rPr lang="en-US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K.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This secret key is incorporated into the process of generating a hash code. In the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approach illustrated in Figure 2.6c, when A has a message to send to B, it calculates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hash function over the concatenation of the secret key and the message:</a:t>
            </a:r>
          </a:p>
          <a:p>
            <a:r>
              <a:rPr lang="en-US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MDM = H(KMK).6 It then sends [ MMDM] to B. Because B possesses K, it can</a:t>
            </a:r>
          </a:p>
          <a:p>
            <a:r>
              <a:rPr lang="en-US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recompute</a:t>
            </a:r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H(</a:t>
            </a:r>
            <a:r>
              <a:rPr lang="en-US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K7M7K) and verify MDM. Because the secret key itself is not sent, it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should not be possible for an attacker to modify an intercepted message. As long as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secret key remains secret, it should not be possible for an attacker to generate a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false message.</a:t>
            </a:r>
          </a:p>
          <a:p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Note that the secret key is used as both a prefix and a suffix to the message. If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secret key is used as either only a prefix or only a suffix, the scheme is less secure.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This topic is discussed in Chapter 21. Chapter 21 also describes a scheme known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as HMAC, which is somewhat more complex than the approach of Figure 2.6c and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which has become the standard approach for a keyed hash MAC.</a:t>
            </a:r>
            <a:endParaRPr lang="en-US" dirty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9413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05115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273721-8CB1-B64E-BBBD-B209776E3A47}" type="slidenum">
              <a:rPr lang="en-AU">
                <a:latin typeface="Arial" pitchFamily="-110" charset="0"/>
              </a:rPr>
              <a:pPr/>
              <a:t>20</a:t>
            </a:fld>
            <a:endParaRPr lang="en-AU">
              <a:latin typeface="Arial" pitchFamily="-110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On the face of it, the point of public-key encryption is that the public key is public.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Thus, if there is some broadly accepted public-key algorithm, such as RSA, any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participant can send his or her public key to any other participant or broadcast the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key to the community at large. Although this approach is convenient, it has a major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weakness. Anyone can forge such a public announcement. That is, some user could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pretend to be Bob and send a public key to another participant or broadcast such a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public key. Until such time as Bob discovers the forgery and alerts other participants,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forger is able to read all encrypted messages intended for A and can use the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forged keys for authentication.</a:t>
            </a:r>
          </a:p>
          <a:p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solution to this problem is the public-key certificate. In essence, a certificate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consists of a public key plus a user ID of the key owner, with the whole block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signed by a trusted third party. The certificate also includes some information about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third party plus an indication of the period of validity of the certificate. Typically,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third party is a certificate authority (CA) that is trusted by the user community,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such as a government agency or a financial institution. A user can present his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or her public key to the authority in a secure manner and obtain a signed certificate.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user can then publish the certificate. Anyone needing this user’s public key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can obtain the certificate and verify that it is valid by means of the attached trusted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signature. Figure 2.8 illustrates the process.</a:t>
            </a:r>
          </a:p>
          <a:p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One scheme has become universally accepted for formatting public-key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certificates: the X.509 standard. X.509 certificates are used in most network security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applications, including IP Security (IPsec), Transport Layer Security (TLS), Secure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Shell (SSH), and Secure/Multipurpose Internet Mail Extension (S/MIME). We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examine most of these applications in Part Five.</a:t>
            </a:r>
            <a:endParaRPr lang="en-US" dirty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8574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31">
            <a:extLst>
              <a:ext uri="{FF2B5EF4-FFF2-40B4-BE49-F238E27FC236}">
                <a16:creationId xmlns:a16="http://schemas.microsoft.com/office/drawing/2014/main" id="{3EFD326D-87DF-43D7-9DF3-49D00B31FB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22ACE85-28F1-4021-BBC9-C983FDEA5068}" type="slidenum">
              <a:rPr lang="en-AU" altLang="en-US"/>
              <a:pPr>
                <a:spcBef>
                  <a:spcPct val="0"/>
                </a:spcBef>
              </a:pPr>
              <a:t>21</a:t>
            </a:fld>
            <a:endParaRPr lang="en-AU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E24C69D-132D-4046-8A3B-1DA014288B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3AC32D75-BAA2-4BEC-A2A5-10DE86587D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NIST Computer Security Handbook [NIST95] defines the term </a:t>
            </a:r>
            <a:r>
              <a:rPr lang="en-US" altLang="en-US" i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computer security 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as shown on this slide. This definition introduces three key objectives that are at the heart of computer security as we see on the next slide.</a:t>
            </a:r>
          </a:p>
        </p:txBody>
      </p:sp>
    </p:spTree>
    <p:extLst>
      <p:ext uri="{BB962C8B-B14F-4D97-AF65-F5344CB8AC3E}">
        <p14:creationId xmlns:p14="http://schemas.microsoft.com/office/powerpoint/2010/main" val="32397359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D432F9-F4B8-4242-8824-7D7A9D0B359B}" type="slidenum">
              <a:rPr lang="en-AU">
                <a:latin typeface="Arial" pitchFamily="-110" charset="0"/>
              </a:rPr>
              <a:pPr/>
              <a:t>22</a:t>
            </a:fld>
            <a:endParaRPr lang="en-AU">
              <a:latin typeface="Arial" pitchFamily="-110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number of network security algorithms based on cryptography make use of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random numbers. For example,</a:t>
            </a:r>
          </a:p>
          <a:p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Generation of keys for the RSA public-key encryption algorithm (described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 Chapter 21) and other public-key algorithms.</a:t>
            </a:r>
          </a:p>
          <a:p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Generation of a stream key for symmetric stream cipher.</a:t>
            </a:r>
          </a:p>
          <a:p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Generation of a symmetric key for use as a temporary session key or in creating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digital envelope.</a:t>
            </a:r>
          </a:p>
          <a:p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In a number of key distribution scenarios, such as Kerberos (described in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Chapter 23), random numbers are used for handshaking to prevent replay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attacks.</a:t>
            </a:r>
          </a:p>
          <a:p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Session key generation, whether done by a key distribution center or by one of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principals.</a:t>
            </a:r>
          </a:p>
          <a:p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These applications give rise to two distinct and not necessarily compatible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requirements for a sequence of random numbers: randomness and unpredictability.</a:t>
            </a:r>
            <a:endParaRPr lang="en-US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4004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>
              <a:defRPr/>
            </a:pPr>
            <a:r>
              <a:rPr lang="en-US" dirty="0"/>
              <a:t>Traditionally, the concern in the generation of a sequence of</a:t>
            </a:r>
          </a:p>
          <a:p>
            <a:pPr>
              <a:defRPr/>
            </a:pPr>
            <a:r>
              <a:rPr lang="en-US" dirty="0"/>
              <a:t>allegedly random numbers has been that the sequence of numbers be random in</a:t>
            </a:r>
          </a:p>
          <a:p>
            <a:pPr>
              <a:defRPr/>
            </a:pPr>
            <a:r>
              <a:rPr lang="en-US" dirty="0"/>
              <a:t>some well-defined statistical sense. The following two criteria are used to validate</a:t>
            </a:r>
          </a:p>
          <a:p>
            <a:pPr>
              <a:defRPr/>
            </a:pPr>
            <a:r>
              <a:rPr lang="en-US" dirty="0"/>
              <a:t>that a sequence of numbers is random: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• </a:t>
            </a:r>
            <a:r>
              <a:rPr lang="en-US" b="1" dirty="0"/>
              <a:t>Uniform distribution: The distribution of numbers in the sequence should be</a:t>
            </a:r>
          </a:p>
          <a:p>
            <a:pPr>
              <a:defRPr/>
            </a:pPr>
            <a:r>
              <a:rPr lang="en-US" dirty="0"/>
              <a:t>uniform; that is, the frequency of occurrence of each of the numbers should be</a:t>
            </a:r>
          </a:p>
          <a:p>
            <a:pPr>
              <a:defRPr/>
            </a:pPr>
            <a:r>
              <a:rPr lang="en-US" dirty="0"/>
              <a:t>approximately the same.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• </a:t>
            </a:r>
            <a:r>
              <a:rPr lang="en-US" b="1" dirty="0"/>
              <a:t>Independence: No one value in the sequence can be inferred from the others.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Although there are well-defined tests for determining that a sequence of numbers</a:t>
            </a:r>
          </a:p>
          <a:p>
            <a:pPr>
              <a:defRPr/>
            </a:pPr>
            <a:r>
              <a:rPr lang="en-US" dirty="0"/>
              <a:t>matches a particular distribution, such as the uniform distribution, there is no such</a:t>
            </a:r>
          </a:p>
          <a:p>
            <a:pPr>
              <a:defRPr/>
            </a:pPr>
            <a:r>
              <a:rPr lang="en-US" dirty="0"/>
              <a:t>test to “prove” independence. Rather, a number of tests can be applied to demonstrate</a:t>
            </a:r>
          </a:p>
          <a:p>
            <a:pPr>
              <a:defRPr/>
            </a:pPr>
            <a:r>
              <a:rPr lang="en-US" dirty="0"/>
              <a:t>if a sequence does not exhibit independence. The general strategy is to apply a number</a:t>
            </a:r>
          </a:p>
          <a:p>
            <a:pPr>
              <a:defRPr/>
            </a:pPr>
            <a:r>
              <a:rPr lang="en-US" dirty="0"/>
              <a:t>of such tests until the confidence that independence exists is sufficiently strong.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In the context of our discussion, the use of a sequence of numbers that appear</a:t>
            </a:r>
          </a:p>
          <a:p>
            <a:pPr>
              <a:defRPr/>
            </a:pPr>
            <a:r>
              <a:rPr lang="en-US" dirty="0"/>
              <a:t>statistically random often occurs in the design of algorithms related to cryptography.</a:t>
            </a:r>
          </a:p>
          <a:p>
            <a:pPr>
              <a:defRPr/>
            </a:pPr>
            <a:r>
              <a:rPr lang="en-US" dirty="0"/>
              <a:t>For example, a fundamental requirement of the RSA public-key encryption scheme </a:t>
            </a:r>
          </a:p>
          <a:p>
            <a:pPr>
              <a:defRPr/>
            </a:pPr>
            <a:r>
              <a:rPr lang="en-US" dirty="0"/>
              <a:t>is the ability to generate prime numbers. In general, it is</a:t>
            </a:r>
          </a:p>
          <a:p>
            <a:pPr>
              <a:defRPr/>
            </a:pPr>
            <a:r>
              <a:rPr lang="en-US" dirty="0"/>
              <a:t>difficult to determine if a given large number </a:t>
            </a:r>
            <a:r>
              <a:rPr lang="en-US" i="1" dirty="0"/>
              <a:t>N is prime. A brute-force approach</a:t>
            </a:r>
          </a:p>
          <a:p>
            <a:pPr>
              <a:defRPr/>
            </a:pPr>
            <a:r>
              <a:rPr lang="en-US" dirty="0"/>
              <a:t>would be to divide </a:t>
            </a:r>
            <a:r>
              <a:rPr lang="en-US" i="1" dirty="0"/>
              <a:t>N by every odd integer less than 1N. If N is on the order, say,</a:t>
            </a:r>
          </a:p>
          <a:p>
            <a:pPr>
              <a:defRPr/>
            </a:pPr>
            <a:r>
              <a:rPr lang="en-US" dirty="0"/>
              <a:t>of 10150, a not uncommon occurrence in public-key cryptography, such a brute-force</a:t>
            </a:r>
          </a:p>
          <a:p>
            <a:pPr>
              <a:defRPr/>
            </a:pPr>
            <a:r>
              <a:rPr lang="en-US" dirty="0"/>
              <a:t>approach is beyond the reach of human analysts and their computers. However, a</a:t>
            </a:r>
          </a:p>
          <a:p>
            <a:pPr>
              <a:defRPr/>
            </a:pPr>
            <a:r>
              <a:rPr lang="en-US" dirty="0"/>
              <a:t>number of effective algorithms exist that test the primality of a number by using a</a:t>
            </a:r>
          </a:p>
          <a:p>
            <a:pPr>
              <a:defRPr/>
            </a:pPr>
            <a:r>
              <a:rPr lang="en-US" dirty="0"/>
              <a:t>sequence of randomly chosen integers as input to relatively simple computations.</a:t>
            </a:r>
          </a:p>
          <a:p>
            <a:pPr>
              <a:defRPr/>
            </a:pPr>
            <a:r>
              <a:rPr lang="en-US" dirty="0"/>
              <a:t>If the sequence is sufficiently long (but far, far less than 110150), the primality of</a:t>
            </a:r>
          </a:p>
          <a:p>
            <a:pPr>
              <a:defRPr/>
            </a:pPr>
            <a:r>
              <a:rPr lang="en-US" dirty="0"/>
              <a:t>a number can be determined with near certainty. This type of approach, known</a:t>
            </a:r>
          </a:p>
          <a:p>
            <a:pPr>
              <a:defRPr/>
            </a:pPr>
            <a:r>
              <a:rPr lang="en-US" dirty="0"/>
              <a:t>as randomization, crops up frequently in the design of algorithms. In essence, if a</a:t>
            </a:r>
          </a:p>
          <a:p>
            <a:pPr>
              <a:defRPr/>
            </a:pPr>
            <a:r>
              <a:rPr lang="en-US" dirty="0"/>
              <a:t>problem is too hard or time-consuming to solve exactly, a simpler, shorter approach</a:t>
            </a:r>
          </a:p>
          <a:p>
            <a:pPr>
              <a:defRPr/>
            </a:pPr>
            <a:r>
              <a:rPr lang="en-US" dirty="0"/>
              <a:t>based on randomization is used to provide an answer with any desired level of</a:t>
            </a:r>
          </a:p>
          <a:p>
            <a:pPr>
              <a:defRPr/>
            </a:pPr>
            <a:r>
              <a:rPr lang="en-US" dirty="0"/>
              <a:t>confidence.</a:t>
            </a:r>
          </a:p>
          <a:p>
            <a:pPr>
              <a:defRPr/>
            </a:pPr>
            <a:endParaRPr lang="en-US" b="1" i="1" dirty="0"/>
          </a:p>
          <a:p>
            <a:pPr>
              <a:defRPr/>
            </a:pPr>
            <a:r>
              <a:rPr lang="en-US" b="1" i="1" dirty="0"/>
              <a:t>UNPREDICTABILITY </a:t>
            </a:r>
          </a:p>
          <a:p>
            <a:pPr>
              <a:defRPr/>
            </a:pPr>
            <a:r>
              <a:rPr lang="en-US" b="1" i="1" dirty="0"/>
              <a:t>In applications such as reciprocal authentication and session key</a:t>
            </a:r>
          </a:p>
          <a:p>
            <a:pPr>
              <a:defRPr/>
            </a:pPr>
            <a:r>
              <a:rPr lang="en-US" dirty="0"/>
              <a:t>generation, the requirement is not so much that the sequence of numbers be statistically</a:t>
            </a:r>
          </a:p>
          <a:p>
            <a:pPr>
              <a:defRPr/>
            </a:pPr>
            <a:r>
              <a:rPr lang="en-US" dirty="0"/>
              <a:t>random but that the successive members of the sequence are unpredictable. With</a:t>
            </a:r>
          </a:p>
          <a:p>
            <a:pPr>
              <a:defRPr/>
            </a:pPr>
            <a:r>
              <a:rPr lang="en-US" dirty="0"/>
              <a:t>“true” random sequences, each number is statistically independent of other numbers</a:t>
            </a:r>
          </a:p>
          <a:p>
            <a:pPr>
              <a:defRPr/>
            </a:pPr>
            <a:r>
              <a:rPr lang="en-US" dirty="0"/>
              <a:t>in the sequence and therefore unpredictable. However, as is discussed shortly, true</a:t>
            </a:r>
          </a:p>
          <a:p>
            <a:pPr>
              <a:defRPr/>
            </a:pPr>
            <a:r>
              <a:rPr lang="en-US" dirty="0"/>
              <a:t>random numbers are not always used; rather, sequences of numbers that appear to</a:t>
            </a:r>
          </a:p>
          <a:p>
            <a:pPr>
              <a:defRPr/>
            </a:pPr>
            <a:r>
              <a:rPr lang="en-US" dirty="0"/>
              <a:t>be random are generated by some algorithm. In this latter case, care must be taken</a:t>
            </a:r>
          </a:p>
          <a:p>
            <a:pPr>
              <a:defRPr/>
            </a:pPr>
            <a:r>
              <a:rPr lang="en-US" dirty="0"/>
              <a:t>that an opponent not be able to predict future elements of the sequence on the basis</a:t>
            </a:r>
          </a:p>
          <a:p>
            <a:pPr>
              <a:defRPr/>
            </a:pPr>
            <a:r>
              <a:rPr lang="en-US" dirty="0"/>
              <a:t>of earlier elements.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209CCC-1E30-A046-94F2-A557E7DEE501}" type="slidenum">
              <a:rPr lang="en-AU" smtClean="0">
                <a:latin typeface="Arial" pitchFamily="-110" charset="0"/>
              </a:rPr>
              <a:pPr/>
              <a:t>23</a:t>
            </a:fld>
            <a:endParaRPr lang="en-AU"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4365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D7395-57CF-8946-BDF3-990D47D19D7C}" type="slidenum">
              <a:rPr lang="en-AU">
                <a:latin typeface="Arial" pitchFamily="-110" charset="0"/>
              </a:rPr>
              <a:pPr/>
              <a:t>24</a:t>
            </a:fld>
            <a:endParaRPr lang="en-AU">
              <a:latin typeface="Arial" pitchFamily="-110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Cryptographic applications typically make use of algorithmic techniques for random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number generation. These algorithms are deterministic and therefore produce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sequences of numbers that are not statistically random. However, if the algorithm is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good, the resulting sequences will pass many reasonable tests of randomness. Such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numbers are referred to as </a:t>
            </a:r>
            <a:r>
              <a:rPr lang="en-US" b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pseudorandom numbers.</a:t>
            </a:r>
          </a:p>
          <a:p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You may be somewhat uneasy about the concept of using numbers generated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by a deterministic algorithm as if they were random numbers. Despite what might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be called philosophical objections to such a practice, it generally works. As one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expert on probability theory puts it [HAMM91],</a:t>
            </a:r>
          </a:p>
          <a:p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For practical purposes we are forced to accept the awkward concept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“relatively random” meaning that with regard to the proposed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use we can see no reason why they will not perform as if they were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random (as the theory usually requires). This is highly subjective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and is not very palatable to purists, but it is what statisticians regularly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appeal to when they take “a random sample”—they hope that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any results they use will have approximately the same properties as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complete counting of the whole sample space that occurs in their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theory.</a:t>
            </a:r>
          </a:p>
          <a:p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true random number generator (TRNG) uses a nondeterministic source to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produce randomness. Most operate by measuring unpredictable natural processes,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such as pulse detectors of ionizing radiation events, gas discharge tubes, and leaky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capac itors. Intel has developed a commercially available chip that samples thermal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noise by amplifying the voltage measured across undriven resistors [JUN99].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group at Bell Labs has developed a technique that uses the variations in the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response time of raw read requests for one disk sector of a hard disk [JAKO98].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LavaRnd is an open source project for creating truly random numbers using inexpensive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cameras, open source code, and inexpensive hardware. The system uses a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saturated charge- coupled device (CCD) in a light-tight can as a chaotic source to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produce the seed. Software processes the result into truly random numbers in a</a:t>
            </a:r>
          </a:p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variety of formats.</a:t>
            </a:r>
            <a:endParaRPr lang="en-US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8633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31">
            <a:extLst>
              <a:ext uri="{FF2B5EF4-FFF2-40B4-BE49-F238E27FC236}">
                <a16:creationId xmlns:a16="http://schemas.microsoft.com/office/drawing/2014/main" id="{8FA5F6C4-9717-4FD8-BE71-042E562F50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3EFD009-3217-4A39-9697-4B540C35FB3D}" type="slidenum">
              <a:rPr lang="en-AU" altLang="en-US"/>
              <a:pPr>
                <a:spcBef>
                  <a:spcPct val="0"/>
                </a:spcBef>
              </a:pPr>
              <a:t>3</a:t>
            </a:fld>
            <a:endParaRPr lang="en-AU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BCC757C-FDCC-4242-8B81-9EDA26A771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6CD54E0B-5362-4684-8F71-A68EE79A61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NIST Computer Security Handbook [NIST95] defines the term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computer security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as shown on this slide. This definition introduces three key objectives that are at the heart of computer security as we see on the next slide.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These three concepts form what is often referred to as the </a:t>
            </a:r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CIA triad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(Figure 1.1). The three concepts embody the fundamental security objectives for both data and for information and computing services. FIPS PUB 199 provides a useful characterization of these three objectives in terms of requirements and the definition of a loss of security in each category: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• </a:t>
            </a:r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Confidentiality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(covers both data confidentiality and privacy): preserving authorized restrictions on information access and disclosure, including means for protecting personal privacy and proprietary information. A loss of confidentiality is the unauthorized disclosure of information.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• </a:t>
            </a:r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Integrity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(covers both data and system integrity)</a:t>
            </a:r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Guarding against improper information modification or destruction, and includes ensuring information non-repudiation and authenticity. A loss of integrity is the unauthorized modification or destruction of information.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• </a:t>
            </a:r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Availability: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Ensuring timely and reliable access to and use of information. A loss of availability is the disruption of access to or use of information or an information system.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Although the use of the CIA triad to define security objectives is well established, some in the security field feel that additional concepts are needed to present a complete picture. Two of the most commonly mentioned are: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• </a:t>
            </a:r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Authenticity: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The property of being genuine and being able to be verified and trusted; confidence in the validity of a transmission, a message, or message originator.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• </a:t>
            </a:r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Accountability: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The security goal that generates the requirement for actions of an entity to be traced uniquely to that entity.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534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31">
            <a:extLst>
              <a:ext uri="{FF2B5EF4-FFF2-40B4-BE49-F238E27FC236}">
                <a16:creationId xmlns:a16="http://schemas.microsoft.com/office/drawing/2014/main" id="{84FEF3D9-BBE2-4626-BEAB-A19AB5F13C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8CC9ADF-1BAA-449D-9363-DFEE5295F02B}" type="slidenum">
              <a:rPr lang="en-AU" altLang="en-US"/>
              <a:pPr>
                <a:spcBef>
                  <a:spcPct val="0"/>
                </a:spcBef>
              </a:pPr>
              <a:t>4</a:t>
            </a:fld>
            <a:endParaRPr lang="en-AU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A0A7EF83-D31C-429B-A156-B5C114867F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9743943A-9869-4E9C-ACD0-2D8D6A4F8A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NIST Computer Security Handbook [NIST95] defines the term </a:t>
            </a:r>
            <a:r>
              <a:rPr lang="en-US" altLang="en-US" i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computer security 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as shown on this slide. This definition introduces three key objectives that are at the heart of computer security as we see on the next slide.</a:t>
            </a:r>
          </a:p>
        </p:txBody>
      </p:sp>
    </p:spTree>
    <p:extLst>
      <p:ext uri="{BB962C8B-B14F-4D97-AF65-F5344CB8AC3E}">
        <p14:creationId xmlns:p14="http://schemas.microsoft.com/office/powerpoint/2010/main" val="3084229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C1BE9F-ADEE-204B-9924-0E88CCB94F1B}" type="slidenum">
              <a:rPr lang="en-AU">
                <a:latin typeface="Arial" pitchFamily="-110" charset="0"/>
              </a:rPr>
              <a:pPr/>
              <a:t>5</a:t>
            </a:fld>
            <a:endParaRPr lang="en-AU">
              <a:latin typeface="Arial" pitchFamily="-110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6741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AC41B-982D-2740-975B-CBC1E41F9A36}" type="slidenum">
              <a:rPr lang="en-AU">
                <a:latin typeface="Arial" pitchFamily="-110" charset="0"/>
              </a:rPr>
              <a:pPr/>
              <a:t>6</a:t>
            </a:fld>
            <a:endParaRPr lang="en-AU">
              <a:latin typeface="Arial" pitchFamily="-110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universal technique for providing confidentiality for transmitted or stored</a:t>
            </a: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data is symmetric encryption.</a:t>
            </a: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This section introduces the basic concept of symmetric encryption. This is followed by an overview of the two most important symmetric encryption algorithms: the Data Encryption Standard (DES) and the Advanced Encryption Standard (AES), which are block encryption algorithms. Finally, this section introduces the concept of symmetric stream encryption algorithms.</a:t>
            </a:r>
          </a:p>
          <a:p>
            <a:pPr eaLnBrk="1" hangingPunct="1"/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Symmetric encryption, also referred to as conventional encryption or single-key</a:t>
            </a: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encryption, was the only type of encryption in use prior to the introduction of public-key</a:t>
            </a: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encryption in the late 1970s. Countless individuals and groups, from Julius Caesar to the</a:t>
            </a: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German U-boat force to present-day diplomatic, military, and commercial users, have</a:t>
            </a: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used symmetric encryption for secret communication. It remains the more widely used</a:t>
            </a: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the two types of encryption.</a:t>
            </a:r>
          </a:p>
          <a:p>
            <a:pPr eaLnBrk="1" hangingPunct="1"/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There are two requirements for secure use of symmetric encryption:</a:t>
            </a:r>
          </a:p>
          <a:p>
            <a:pPr eaLnBrk="1" hangingPunct="1"/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1. We need a strong encryption algorithm. At a minimum, we would like the</a:t>
            </a: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algorithm to be such that an opponent who knows the algorithm and has</a:t>
            </a: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access to one or more </a:t>
            </a:r>
            <a:r>
              <a:rPr lang="en-US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ciphertexts</a:t>
            </a:r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would be unable to decipher the </a:t>
            </a:r>
            <a:r>
              <a:rPr lang="en-US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or figure out the key. This requirement is usually stated in a stronger form:</a:t>
            </a: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opponent should be unable to decrypt </a:t>
            </a:r>
            <a:r>
              <a:rPr lang="en-US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or discover the key even</a:t>
            </a: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if he or she is in possession of a number of </a:t>
            </a:r>
            <a:r>
              <a:rPr lang="en-US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ciphertexts</a:t>
            </a:r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together with the plaintext</a:t>
            </a: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that produced each </a:t>
            </a:r>
            <a:r>
              <a:rPr lang="en-US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.</a:t>
            </a:r>
          </a:p>
          <a:p>
            <a:pPr eaLnBrk="1" hangingPunct="1"/>
            <a:endParaRPr lang="en-US" b="1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2. Sender and receiver must have obtained copies of the secret key in a secure</a:t>
            </a: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fashion and must keep the key secure. If someone can discover the key and</a:t>
            </a: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knows the algorithm, all communication using this key is readable.</a:t>
            </a:r>
          </a:p>
          <a:p>
            <a:pPr eaLnBrk="1" hangingPunct="1"/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symmetric encryption scheme has five ingredients (Figure 2.1):</a:t>
            </a:r>
          </a:p>
          <a:p>
            <a:pPr eaLnBrk="1" hangingPunct="1"/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Plaintext: This is the original message or data that is fed into the algorithm as</a:t>
            </a: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input.</a:t>
            </a:r>
          </a:p>
          <a:p>
            <a:pPr eaLnBrk="1" hangingPunct="1"/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Encryption algorithm: The encryption algorithm performs various substitutions</a:t>
            </a: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and transformations on the plaintext.</a:t>
            </a:r>
          </a:p>
          <a:p>
            <a:pPr eaLnBrk="1" hangingPunct="1"/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Secret key: The secret key is also input to the encryption algorithm. The exact</a:t>
            </a: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substitutions and transformations performed by the algorithm depend on the</a:t>
            </a: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key.</a:t>
            </a:r>
          </a:p>
          <a:p>
            <a:pPr eaLnBrk="1" hangingPunct="1"/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Ciphertext: This is the scrambled message produced as output. It depends on</a:t>
            </a: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plaintext and the secret key. For a given message, two different keys will</a:t>
            </a: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produce two different ciphertexts.</a:t>
            </a:r>
          </a:p>
          <a:p>
            <a:pPr eaLnBrk="1" hangingPunct="1"/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Decryption algorithm: This is essentially the encryption algorithm run in</a:t>
            </a: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reverse. It takes the ciphertext and the secret key and produces the original</a:t>
            </a: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plaintext.</a:t>
            </a:r>
            <a:endParaRPr lang="en-US" dirty="0">
              <a:latin typeface="Times New Roman" pitchFamily="-110" charset="0"/>
              <a:ea typeface="Times New Roman" pitchFamily="-110" charset="0"/>
              <a:cs typeface="Times New Roman" pitchFamily="-110" charset="0"/>
            </a:endParaRPr>
          </a:p>
          <a:p>
            <a:pPr eaLnBrk="1" hangingPunct="1"/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2303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C1BE9F-ADEE-204B-9924-0E88CCB94F1B}" type="slidenum">
              <a:rPr lang="en-AU">
                <a:latin typeface="Arial" pitchFamily="-110" charset="0"/>
              </a:rPr>
              <a:pPr/>
              <a:t>7</a:t>
            </a:fld>
            <a:endParaRPr lang="en-AU">
              <a:latin typeface="Arial" pitchFamily="-110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There are two general approaches to attacking a symmetric encryption</a:t>
            </a: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scheme. The first attack is known as </a:t>
            </a:r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cryptanalysis. Cryptanalytic attacks rely on</a:t>
            </a: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nature of the algorithm plus perhaps some knowledge of the general characteristics</a:t>
            </a: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the plaintext or even some sample plaintext-ciphertext pairs. This type of</a:t>
            </a: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attack exploits the characteristics of the algorithm to attempt to deduce a specific</a:t>
            </a: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plaintext or to deduce the key being used. If the attack succeeds in deducing the</a:t>
            </a: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key, the effect is catastrophic: All future and past messages encrypted with that key</a:t>
            </a: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are compromised.</a:t>
            </a:r>
          </a:p>
          <a:p>
            <a:pPr eaLnBrk="1" hangingPunct="1"/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second method, known as the </a:t>
            </a:r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brute-force attack, is to try every possible</a:t>
            </a: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key on a piece of ciphertext until an intelligible translation into plaintext is obtained.</a:t>
            </a: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On average, half of all possible keys must be tried to achieve success. </a:t>
            </a:r>
            <a:endParaRPr lang="en-US" dirty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220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C1BE9F-ADEE-204B-9924-0E88CCB94F1B}" type="slidenum">
              <a:rPr lang="en-AU">
                <a:latin typeface="Arial" pitchFamily="-110" charset="0"/>
              </a:rPr>
              <a:pPr/>
              <a:t>8</a:t>
            </a:fld>
            <a:endParaRPr lang="en-AU">
              <a:latin typeface="Arial" pitchFamily="-110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There are two general approaches to attacking a symmetric encryption</a:t>
            </a: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scheme. The first attack is known as </a:t>
            </a:r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cryptanalysis. Cryptanalytic attacks rely on</a:t>
            </a: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nature of the algorithm plus perhaps some knowledge of the general characteristics</a:t>
            </a: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the plaintext or even some sample plaintext-</a:t>
            </a:r>
            <a:r>
              <a:rPr lang="en-US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pairs. This type of</a:t>
            </a: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attack exploits the characteristics of the algorithm to attempt to deduce a specific</a:t>
            </a: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plaintext or to deduce the key being used. If the attack succeeds in deducing the</a:t>
            </a: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key, the effect is catastrophic: All future and past messages encrypted with that key</a:t>
            </a: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are compromised.</a:t>
            </a:r>
          </a:p>
          <a:p>
            <a:pPr eaLnBrk="1" hangingPunct="1"/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second method, known as the </a:t>
            </a:r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brute-force attack, is to try every possible</a:t>
            </a: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key on a piece of </a:t>
            </a:r>
            <a:r>
              <a:rPr lang="en-US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until an intelligible translation into plaintext is obtained.</a:t>
            </a:r>
          </a:p>
          <a:p>
            <a:pPr eaLnBrk="1" hangingPunct="1"/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On average, half of all possible keys must be tried to achieve success. </a:t>
            </a:r>
            <a:endParaRPr lang="en-US" dirty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0926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FDF56B-DA58-894D-A4F6-7534D97A16DB}" type="slidenum">
              <a:rPr lang="en-AU">
                <a:latin typeface="Arial" pitchFamily="-110" charset="0"/>
              </a:rPr>
              <a:pPr/>
              <a:t>9</a:t>
            </a:fld>
            <a:endParaRPr lang="en-AU">
              <a:latin typeface="Arial" pitchFamily="-110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Figure 2.3a shows the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ECB mode. A plaintext of length </a:t>
            </a:r>
            <a:r>
              <a:rPr lang="en-US" i="1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nb</a:t>
            </a:r>
            <a:r>
              <a:rPr lang="en-US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is divided into </a:t>
            </a:r>
            <a:r>
              <a:rPr lang="en-US" i="1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</a:t>
            </a:r>
            <a:r>
              <a:rPr lang="en-US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i="1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</a:t>
            </a:r>
            <a:r>
              <a:rPr lang="en-US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-bit blocks (P1, P2,c,Pn).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Each block is encrypted using the same algorithm and the same encryption key, to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produce a sequence of </a:t>
            </a:r>
            <a:r>
              <a:rPr lang="en-US" i="1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</a:t>
            </a:r>
            <a:r>
              <a:rPr lang="en-US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i="1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</a:t>
            </a:r>
            <a:r>
              <a:rPr lang="en-US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-bit blocks of ciphertext (C1, C2,c,Cn).</a:t>
            </a:r>
          </a:p>
          <a:p>
            <a:endParaRPr lang="en-US" i="1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Figure 2.3b is a representative diagram of stream cipher structure. In this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structure a key is input to a pseudorandom bit generator that produces a stream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8-bit numbers that are apparently random. A pseudorandom stream is one that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is unpredictable without knowledge of the input key and which has an apparently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random character (see Section 2.5). The output of the generator, called a </a:t>
            </a:r>
            <a:r>
              <a:rPr lang="en-US" b="1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keystream</a:t>
            </a:r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,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is combined one byte at a time with the plaintext stream using the bitwise exclusive-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OR (XOR) operation.</a:t>
            </a:r>
            <a:endParaRPr lang="en-US" i="1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endParaRPr lang="en-US" i="1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>
              <a:defRPr/>
            </a:pPr>
            <a:r>
              <a:rPr lang="en-US" dirty="0"/>
              <a:t>A </a:t>
            </a:r>
            <a:r>
              <a:rPr lang="en-US" i="1" dirty="0"/>
              <a:t>block cipher processes the input one block of elements at a time, producing an</a:t>
            </a:r>
          </a:p>
          <a:p>
            <a:pPr>
              <a:defRPr/>
            </a:pPr>
            <a:r>
              <a:rPr lang="en-US" dirty="0"/>
              <a:t>output block for each input block. A </a:t>
            </a:r>
            <a:r>
              <a:rPr lang="en-US" i="1" dirty="0"/>
              <a:t>stream cipher processes the input elements</a:t>
            </a:r>
          </a:p>
          <a:p>
            <a:pPr>
              <a:defRPr/>
            </a:pPr>
            <a:r>
              <a:rPr lang="en-US" dirty="0"/>
              <a:t>continuously, producing output one element at a time, as it goes along. Although</a:t>
            </a:r>
          </a:p>
          <a:p>
            <a:pPr>
              <a:defRPr/>
            </a:pPr>
            <a:r>
              <a:rPr lang="en-US" dirty="0"/>
              <a:t>block ciphers are far more common, there are certain applications in which a stream</a:t>
            </a:r>
          </a:p>
          <a:p>
            <a:pPr>
              <a:defRPr/>
            </a:pPr>
            <a:r>
              <a:rPr lang="en-US" dirty="0"/>
              <a:t>cipher is more appropriate. Examples are given subsequently in this book.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 typical stream cipher encrypts plaintext one byte at a time, although a stream</a:t>
            </a:r>
          </a:p>
          <a:p>
            <a:pPr>
              <a:defRPr/>
            </a:pPr>
            <a:r>
              <a:rPr lang="en-US" dirty="0"/>
              <a:t>cipher may be designed to operate on one bit at a time or on units larger than a byte</a:t>
            </a:r>
          </a:p>
          <a:p>
            <a:pPr>
              <a:defRPr/>
            </a:pPr>
            <a:r>
              <a:rPr lang="en-US" dirty="0"/>
              <a:t>at a time. Figure 2.3b is a representative diagram of stream cipher structure. In this</a:t>
            </a:r>
          </a:p>
          <a:p>
            <a:pPr>
              <a:defRPr/>
            </a:pPr>
            <a:r>
              <a:rPr lang="en-US" dirty="0"/>
              <a:t>structure a key is input to a pseudorandom bit generator that produces a stream</a:t>
            </a:r>
          </a:p>
          <a:p>
            <a:pPr>
              <a:defRPr/>
            </a:pPr>
            <a:r>
              <a:rPr lang="en-US" dirty="0"/>
              <a:t>of 8-bit numbers that are apparently random. A pseudorandom stream is one that</a:t>
            </a:r>
          </a:p>
          <a:p>
            <a:pPr>
              <a:defRPr/>
            </a:pPr>
            <a:r>
              <a:rPr lang="en-US" dirty="0"/>
              <a:t>is unpredictable without knowledge of the input key and which has an apparently</a:t>
            </a:r>
          </a:p>
          <a:p>
            <a:pPr>
              <a:defRPr/>
            </a:pPr>
            <a:r>
              <a:rPr lang="en-US" dirty="0"/>
              <a:t>random character (see Section 2.5). The output of the generator, called a </a:t>
            </a:r>
            <a:r>
              <a:rPr lang="en-US" b="1" dirty="0"/>
              <a:t>keystream,</a:t>
            </a:r>
          </a:p>
          <a:p>
            <a:pPr>
              <a:defRPr/>
            </a:pPr>
            <a:r>
              <a:rPr lang="en-US" dirty="0"/>
              <a:t>is combined one byte at a time with the plaintext stream using the bitwise exclusive-</a:t>
            </a:r>
          </a:p>
          <a:p>
            <a:pPr>
              <a:defRPr/>
            </a:pPr>
            <a:r>
              <a:rPr lang="en-US" dirty="0"/>
              <a:t>OR (XOR) operation.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With a properly designed pseudorandom number generator, a stream cipher</a:t>
            </a:r>
          </a:p>
          <a:p>
            <a:pPr>
              <a:defRPr/>
            </a:pPr>
            <a:r>
              <a:rPr lang="en-US" dirty="0"/>
              <a:t>can be as secure as block cipher of comparable key length. The primary advantage</a:t>
            </a:r>
          </a:p>
          <a:p>
            <a:pPr>
              <a:defRPr/>
            </a:pPr>
            <a:r>
              <a:rPr lang="en-US" dirty="0"/>
              <a:t>of a stream cipher is that stream ciphers are almost always faster and use far less</a:t>
            </a:r>
          </a:p>
          <a:p>
            <a:pPr>
              <a:defRPr/>
            </a:pPr>
            <a:r>
              <a:rPr lang="en-US" dirty="0"/>
              <a:t>code than do block ciphers. The advantage of a block cipher is that you can reuse</a:t>
            </a:r>
          </a:p>
          <a:p>
            <a:pPr>
              <a:defRPr/>
            </a:pPr>
            <a:r>
              <a:rPr lang="en-US" dirty="0"/>
              <a:t>keys. For applications that require encryption/decryption of a stream of data, such as</a:t>
            </a:r>
          </a:p>
          <a:p>
            <a:pPr>
              <a:defRPr/>
            </a:pPr>
            <a:r>
              <a:rPr lang="en-US" dirty="0"/>
              <a:t>over a data communications channel or a browser/Web link, a stream cipher might</a:t>
            </a:r>
          </a:p>
          <a:p>
            <a:pPr>
              <a:defRPr/>
            </a:pPr>
            <a:r>
              <a:rPr lang="en-US" dirty="0"/>
              <a:t>be the better alternative. For applications that deal with blocks of data, such as file</a:t>
            </a:r>
          </a:p>
          <a:p>
            <a:pPr>
              <a:defRPr/>
            </a:pPr>
            <a:r>
              <a:rPr lang="en-US" dirty="0"/>
              <a:t>transfer, e-mail, and database, block ciphers may be more appropriate. However,</a:t>
            </a:r>
          </a:p>
          <a:p>
            <a:pPr>
              <a:defRPr/>
            </a:pPr>
            <a:r>
              <a:rPr lang="en-US" dirty="0"/>
              <a:t>either type of cipher can be used in virtually any application.</a:t>
            </a:r>
          </a:p>
          <a:p>
            <a:pPr eaLnBrk="1" hangingPunct="1"/>
            <a:endParaRPr lang="en-US" dirty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7384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01/20/2016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CS767 - Fall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0DA3F-D5EC-A449-BE2A-0D0F78B455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4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01/20/2016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CS767 - Fall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96984-2685-C445-A98B-66E3656940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5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01/20/2016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CS767 - Fall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CF09A-53E1-5243-B461-0B0BF5DE21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08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01/20/2016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CS767 - Fall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D615-DD39-4647-BC16-17EF72D5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63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01/20/2016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CS767 - Fall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D615-DD39-4647-BC16-17EF72D5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13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01/20/2016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CS767 - Fall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D615-DD39-4647-BC16-17EF72D5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78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01/20/2016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CS767 - Fall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D615-DD39-4647-BC16-17EF72D5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0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01/20/2016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CS767 - Fall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D615-DD39-4647-BC16-17EF72D5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03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01/20/2016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CS767 - Fall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D615-DD39-4647-BC16-17EF72D5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0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01/20/2016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CS767 - Fall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D615-DD39-4647-BC16-17EF72D5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89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01/20/2016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CS767 - Fall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D615-DD39-4647-BC16-17EF72D5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2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01/20/2016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CS767 - Fall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A1157-748B-C24F-9525-1F1C6D15AF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60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01/20/2016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CS767 - Fall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D615-DD39-4647-BC16-17EF72D5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04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01/20/2016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CS767 - Fall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D615-DD39-4647-BC16-17EF72D5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82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01/20/2016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CS767 - Fall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D615-DD39-4647-BC16-17EF72D5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78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0303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01/20/2016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CS767 - Fall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16EE0-4657-494F-851C-196220FD93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57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01/20/2016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CS767 - Fall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1004DA-0010-4F44-94A5-71E053EAEC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2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01/20/2016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CS767 - Fall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64EDF-C471-0C4E-959E-31A3F00624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2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01/20/2016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CS767 - Fall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219F74-4F90-2E44-87E6-0693E9293E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23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01/20/2016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CS767 - Fall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F535F9-8463-724F-B09C-C62C808E75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4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01/20/2016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CS767 - Fall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B3A73-84F8-8243-A795-BD1DD64FC6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7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01/20/2016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CS767 - Fall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06442-266B-D24B-BC85-556F8344F1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7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01/20/2016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CS767 - Fall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541AE8-BBA1-104F-B4DA-DC3A37E341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0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01/20/2016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CS767 - Fall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AD615-DD39-4647-BC16-17EF72D5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3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package" Target="../embeddings/Microsoft_Word_Document.doc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59683" y="1200150"/>
            <a:ext cx="6444667" cy="13107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300" dirty="0">
                <a:sym typeface="Arial"/>
              </a:rPr>
              <a:t>CS 4593/6463 – Bitcoins and Cryptocurrencies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2893" y="4163465"/>
            <a:ext cx="5082778" cy="15432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 sz="24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"/>
              <a:defRPr sz="22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"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>
                <a:latin typeface="Arial" charset="0"/>
                <a:cs typeface="Arial" charset="0"/>
              </a:rPr>
              <a:t>Note: some of the slides used in this presentation are derived from those </a:t>
            </a:r>
            <a:r>
              <a:rPr lang="en-US" sz="1600" dirty="0">
                <a:latin typeface="Arial" charset="0"/>
                <a:cs typeface="Arial" charset="0"/>
              </a:rPr>
              <a:t>available for the book “Computer Security: Principles and Practice”, by Stallings and Brown, PEARSON</a:t>
            </a:r>
            <a:endParaRPr lang="fr-FR" sz="1600" dirty="0">
              <a:latin typeface="Arial" charset="0"/>
              <a:cs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97560" y="2726924"/>
            <a:ext cx="30861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Prof. Murtuza Jadliwala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murtuza.jadliwala@utsa.edu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190624-FFDE-4B19-BEC4-9B911BB86FB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00" y="6021288"/>
            <a:ext cx="24765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51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400" dirty="0">
                <a:solidFill>
                  <a:schemeClr val="accent1"/>
                </a:solidFill>
                <a:ea typeface="+mj-ea"/>
                <a:cs typeface="+mj-cs"/>
              </a:rPr>
              <a:t>Public-Key Encryption</a:t>
            </a:r>
          </a:p>
        </p:txBody>
      </p:sp>
      <p:pic>
        <p:nvPicPr>
          <p:cNvPr id="29698" name="Picture 2" descr="C:\Users\Jadliwala\AppData\Local\Microsoft\Windows\Temporary Internet Files\Content.IE5\R6G8T2LH\MC900290909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29304"/>
            <a:ext cx="868308" cy="134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52F57B-9279-4351-9081-EBE841122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dirty="0"/>
              <a:t>Encryption algorithms rely on mathematical functions that are easy to compute but difficult to invert!</a:t>
            </a:r>
          </a:p>
          <a:p>
            <a:pPr lvl="0"/>
            <a:r>
              <a:rPr lang="en-US" sz="2000" b="1" i="1" dirty="0"/>
              <a:t>Asymmetric</a:t>
            </a:r>
            <a:r>
              <a:rPr lang="en-US" sz="2000" dirty="0"/>
              <a:t> - uses two separate keys</a:t>
            </a:r>
          </a:p>
          <a:p>
            <a:pPr lvl="1"/>
            <a:r>
              <a:rPr lang="en-US" sz="2000" b="1" i="1" dirty="0"/>
              <a:t>Public key</a:t>
            </a:r>
            <a:r>
              <a:rPr lang="en-US" sz="2000" dirty="0"/>
              <a:t> is made public for others to use</a:t>
            </a:r>
          </a:p>
          <a:p>
            <a:pPr lvl="1"/>
            <a:r>
              <a:rPr lang="en-US" sz="2000" b="1" i="1" dirty="0"/>
              <a:t>Private key</a:t>
            </a:r>
            <a:r>
              <a:rPr lang="en-US" sz="2000" dirty="0"/>
              <a:t> is secret and is never released</a:t>
            </a:r>
          </a:p>
        </p:txBody>
      </p:sp>
      <p:pic>
        <p:nvPicPr>
          <p:cNvPr id="6" name="Picture 3" descr="f7.pdf">
            <a:extLst>
              <a:ext uri="{FF2B5EF4-FFF2-40B4-BE49-F238E27FC236}">
                <a16:creationId xmlns:a16="http://schemas.microsoft.com/office/drawing/2014/main" id="{2EA3C4A0-8B01-493D-A2A6-8972B9C1D7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4851"/>
          <a:stretch/>
        </p:blipFill>
        <p:spPr bwMode="auto">
          <a:xfrm>
            <a:off x="2203115" y="3577273"/>
            <a:ext cx="4737770" cy="2768363"/>
          </a:xfrm>
          <a:prstGeom prst="rect">
            <a:avLst/>
          </a:prstGeom>
          <a:solidFill>
            <a:srgbClr val="FFD577"/>
          </a:solidFill>
          <a:ln w="28575">
            <a:solidFill>
              <a:srgbClr val="CC99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913913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/>
                </a:solidFill>
              </a:rPr>
              <a:t>Requirements for Public-Key Cryptosystems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1484784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4516" name="Picture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573399">
            <a:off x="3703638" y="3246438"/>
            <a:ext cx="16129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1093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C6B1594-155D-40EF-B997-2D08FAB01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Integrity</a:t>
            </a:r>
            <a:endParaRPr lang="en-AU" altLang="en-US" dirty="0">
              <a:solidFill>
                <a:schemeClr val="accent1"/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16C7758-B8A4-4191-B445-14794D466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075" y="1834927"/>
            <a:ext cx="1660525" cy="9731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fr-FR" sz="1600" dirty="0">
                <a:solidFill>
                  <a:srgbClr val="FF0000"/>
                </a:solidFill>
                <a:latin typeface="Comic Sans MS" pitchFamily="66" charset="0"/>
                <a:ea typeface="ＭＳ Ｐゴシック" pitchFamily="-107" charset="-128"/>
              </a:rPr>
              <a:t>Sending System</a:t>
            </a:r>
          </a:p>
          <a:p>
            <a:pPr eaLnBrk="1" hangingPunct="1">
              <a:defRPr/>
            </a:pPr>
            <a:endParaRPr lang="fr-FR" sz="1600" dirty="0">
              <a:solidFill>
                <a:srgbClr val="FF0000"/>
              </a:solidFill>
              <a:latin typeface="Comic Sans MS" pitchFamily="66" charset="0"/>
              <a:ea typeface="ＭＳ Ｐゴシック" pitchFamily="-107" charset="-128"/>
            </a:endParaRPr>
          </a:p>
          <a:p>
            <a:pPr eaLnBrk="1" hangingPunct="1">
              <a:defRPr/>
            </a:pPr>
            <a:endParaRPr lang="fr-FR" sz="1600" dirty="0">
              <a:solidFill>
                <a:srgbClr val="FF0000"/>
              </a:solidFill>
              <a:latin typeface="Comic Sans MS" pitchFamily="66" charset="0"/>
              <a:ea typeface="ＭＳ Ｐゴシック" pitchFamily="-107" charset="-128"/>
            </a:endParaRPr>
          </a:p>
          <a:p>
            <a:pPr eaLnBrk="1" hangingPunct="1">
              <a:defRPr/>
            </a:pPr>
            <a:endParaRPr lang="fr-FR" sz="1600" dirty="0">
              <a:solidFill>
                <a:srgbClr val="FF0000"/>
              </a:solidFill>
              <a:latin typeface="Comic Sans MS" pitchFamily="66" charset="0"/>
              <a:ea typeface="ＭＳ Ｐゴシック" pitchFamily="-107" charset="-128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B001F05C-24AF-486F-9AE5-99D0A9747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7238" y="1906365"/>
            <a:ext cx="1671637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fr-FR" sz="1400" dirty="0">
                <a:solidFill>
                  <a:srgbClr val="FF0000"/>
                </a:solidFill>
                <a:latin typeface="Comic Sans MS" pitchFamily="66" charset="0"/>
                <a:ea typeface="ＭＳ Ｐゴシック" pitchFamily="-107" charset="-128"/>
              </a:rPr>
              <a:t>Receiving System</a:t>
            </a:r>
          </a:p>
          <a:p>
            <a:pPr eaLnBrk="1" hangingPunct="1">
              <a:defRPr/>
            </a:pPr>
            <a:endParaRPr lang="fr-FR" sz="1400" dirty="0">
              <a:solidFill>
                <a:srgbClr val="FF0000"/>
              </a:solidFill>
              <a:latin typeface="Comic Sans MS" pitchFamily="66" charset="0"/>
              <a:ea typeface="ＭＳ Ｐゴシック" pitchFamily="-107" charset="-128"/>
            </a:endParaRPr>
          </a:p>
          <a:p>
            <a:pPr eaLnBrk="1" hangingPunct="1">
              <a:defRPr/>
            </a:pPr>
            <a:endParaRPr lang="fr-FR" sz="1400" dirty="0">
              <a:solidFill>
                <a:srgbClr val="FF0000"/>
              </a:solidFill>
              <a:latin typeface="Comic Sans MS" pitchFamily="66" charset="0"/>
              <a:ea typeface="ＭＳ Ｐゴシック" pitchFamily="-107" charset="-128"/>
            </a:endParaRPr>
          </a:p>
          <a:p>
            <a:pPr eaLnBrk="1" hangingPunct="1">
              <a:defRPr/>
            </a:pPr>
            <a:endParaRPr lang="fr-FR" sz="1400" dirty="0">
              <a:solidFill>
                <a:srgbClr val="FF0000"/>
              </a:solidFill>
              <a:latin typeface="Comic Sans MS" pitchFamily="66" charset="0"/>
              <a:ea typeface="ＭＳ Ｐゴシック" pitchFamily="-107" charset="-128"/>
            </a:endParaRPr>
          </a:p>
        </p:txBody>
      </p:sp>
      <p:sp>
        <p:nvSpPr>
          <p:cNvPr id="14341" name="Text Box 18">
            <a:extLst>
              <a:ext uri="{FF2B5EF4-FFF2-40B4-BE49-F238E27FC236}">
                <a16:creationId xmlns:a16="http://schemas.microsoft.com/office/drawing/2014/main" id="{E4CA7823-796A-4312-A7B9-7DBC34BE2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913" y="1260252"/>
            <a:ext cx="124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Comic Sans MS" panose="030F0702030302020204" pitchFamily="66" charset="0"/>
              </a:rPr>
              <a:t>channel</a:t>
            </a:r>
          </a:p>
        </p:txBody>
      </p:sp>
      <p:sp>
        <p:nvSpPr>
          <p:cNvPr id="14342" name="Line 19">
            <a:extLst>
              <a:ext uri="{FF2B5EF4-FFF2-40B4-BE49-F238E27FC236}">
                <a16:creationId xmlns:a16="http://schemas.microsoft.com/office/drawing/2014/main" id="{BD221E98-F710-4A69-8489-AB77A546A3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5875" y="1682527"/>
            <a:ext cx="238125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Rectangle 21">
            <a:extLst>
              <a:ext uri="{FF2B5EF4-FFF2-40B4-BE49-F238E27FC236}">
                <a16:creationId xmlns:a16="http://schemas.microsoft.com/office/drawing/2014/main" id="{85C63A5C-56BC-4361-98CB-DFA28A074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9313" y="2203227"/>
            <a:ext cx="2447925" cy="3667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en-US" sz="2000">
              <a:latin typeface="Comic Sans MS" panose="030F0702030302020204" pitchFamily="66" charset="0"/>
            </a:endParaRPr>
          </a:p>
        </p:txBody>
      </p:sp>
      <p:sp>
        <p:nvSpPr>
          <p:cNvPr id="14344" name="Line 17">
            <a:extLst>
              <a:ext uri="{FF2B5EF4-FFF2-40B4-BE49-F238E27FC236}">
                <a16:creationId xmlns:a16="http://schemas.microsoft.com/office/drawing/2014/main" id="{670F9850-6CED-4C01-9DC4-904D371325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2175" y="2415952"/>
            <a:ext cx="24606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Text Box 23">
            <a:extLst>
              <a:ext uri="{FF2B5EF4-FFF2-40B4-BE49-F238E27FC236}">
                <a16:creationId xmlns:a16="http://schemas.microsoft.com/office/drawing/2014/main" id="{CC34ED14-0238-471B-B838-508C221B3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75" y="1217390"/>
            <a:ext cx="1889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data, control messages</a:t>
            </a:r>
          </a:p>
        </p:txBody>
      </p:sp>
      <p:sp>
        <p:nvSpPr>
          <p:cNvPr id="14346" name="Line 24">
            <a:extLst>
              <a:ext uri="{FF2B5EF4-FFF2-40B4-BE49-F238E27FC236}">
                <a16:creationId xmlns:a16="http://schemas.microsoft.com/office/drawing/2014/main" id="{FEB05DA4-A618-49B0-BE5F-B493CF9C67A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3813" y="1834927"/>
            <a:ext cx="223837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Freeform 25">
            <a:extLst>
              <a:ext uri="{FF2B5EF4-FFF2-40B4-BE49-F238E27FC236}">
                <a16:creationId xmlns:a16="http://schemas.microsoft.com/office/drawing/2014/main" id="{BE989D2F-29C2-421B-A1EF-A7A5AC0279C1}"/>
              </a:ext>
            </a:extLst>
          </p:cNvPr>
          <p:cNvSpPr>
            <a:spLocks/>
          </p:cNvSpPr>
          <p:nvPr/>
        </p:nvSpPr>
        <p:spPr bwMode="auto">
          <a:xfrm>
            <a:off x="3911600" y="2455640"/>
            <a:ext cx="573088" cy="914400"/>
          </a:xfrm>
          <a:custGeom>
            <a:avLst/>
            <a:gdLst>
              <a:gd name="T0" fmla="*/ 0 w 344"/>
              <a:gd name="T1" fmla="*/ 0 h 789"/>
              <a:gd name="T2" fmla="*/ 2147483646 w 344"/>
              <a:gd name="T3" fmla="*/ 2147483646 h 789"/>
              <a:gd name="T4" fmla="*/ 2147483646 w 344"/>
              <a:gd name="T5" fmla="*/ 2147483646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Freeform 26">
            <a:extLst>
              <a:ext uri="{FF2B5EF4-FFF2-40B4-BE49-F238E27FC236}">
                <a16:creationId xmlns:a16="http://schemas.microsoft.com/office/drawing/2014/main" id="{F31E7A74-BE18-4E2F-8A4E-0DCB2261F993}"/>
              </a:ext>
            </a:extLst>
          </p:cNvPr>
          <p:cNvSpPr>
            <a:spLocks/>
          </p:cNvSpPr>
          <p:nvPr/>
        </p:nvSpPr>
        <p:spPr bwMode="auto">
          <a:xfrm flipH="1">
            <a:off x="4586288" y="2454052"/>
            <a:ext cx="573087" cy="914400"/>
          </a:xfrm>
          <a:custGeom>
            <a:avLst/>
            <a:gdLst>
              <a:gd name="T0" fmla="*/ 0 w 344"/>
              <a:gd name="T1" fmla="*/ 0 h 789"/>
              <a:gd name="T2" fmla="*/ 2147483646 w 344"/>
              <a:gd name="T3" fmla="*/ 2147483646 h 789"/>
              <a:gd name="T4" fmla="*/ 2147483646 w 344"/>
              <a:gd name="T5" fmla="*/ 2147483646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27">
            <a:extLst>
              <a:ext uri="{FF2B5EF4-FFF2-40B4-BE49-F238E27FC236}">
                <a16:creationId xmlns:a16="http://schemas.microsoft.com/office/drawing/2014/main" id="{D349785C-B625-4A24-AD5B-A2EB9B0A59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6675" y="2385790"/>
            <a:ext cx="40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Text Box 28">
            <a:extLst>
              <a:ext uri="{FF2B5EF4-FFF2-40B4-BE49-F238E27FC236}">
                <a16:creationId xmlns:a16="http://schemas.microsoft.com/office/drawing/2014/main" id="{D6508A97-845F-4FB1-8924-901A93E3A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" y="2115915"/>
            <a:ext cx="81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Comic Sans MS" panose="030F0702030302020204" pitchFamily="66" charset="0"/>
              </a:rPr>
              <a:t>data</a:t>
            </a:r>
          </a:p>
        </p:txBody>
      </p:sp>
      <p:sp>
        <p:nvSpPr>
          <p:cNvPr id="14351" name="Line 29">
            <a:extLst>
              <a:ext uri="{FF2B5EF4-FFF2-40B4-BE49-F238E27FC236}">
                <a16:creationId xmlns:a16="http://schemas.microsoft.com/office/drawing/2014/main" id="{2A435BAC-9716-43B6-B5DF-127C1C1E7AE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8875" y="2344515"/>
            <a:ext cx="449263" cy="11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Text Box 30">
            <a:extLst>
              <a:ext uri="{FF2B5EF4-FFF2-40B4-BE49-F238E27FC236}">
                <a16:creationId xmlns:a16="http://schemas.microsoft.com/office/drawing/2014/main" id="{6A18ED41-4951-44C2-93DB-DDDD8D1F6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1150" y="2085752"/>
            <a:ext cx="81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Comic Sans MS" panose="030F0702030302020204" pitchFamily="66" charset="0"/>
              </a:rPr>
              <a:t>data</a:t>
            </a:r>
          </a:p>
        </p:txBody>
      </p:sp>
      <p:sp>
        <p:nvSpPr>
          <p:cNvPr id="14353" name="Text Box 31">
            <a:extLst>
              <a:ext uri="{FF2B5EF4-FFF2-40B4-BE49-F238E27FC236}">
                <a16:creationId xmlns:a16="http://schemas.microsoft.com/office/drawing/2014/main" id="{D8C42D64-7F92-45CA-A8F1-13981D0F0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3" y="1196752"/>
            <a:ext cx="900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Alice</a:t>
            </a:r>
          </a:p>
        </p:txBody>
      </p:sp>
      <p:sp>
        <p:nvSpPr>
          <p:cNvPr id="14354" name="Text Box 32">
            <a:extLst>
              <a:ext uri="{FF2B5EF4-FFF2-40B4-BE49-F238E27FC236}">
                <a16:creationId xmlns:a16="http://schemas.microsoft.com/office/drawing/2014/main" id="{B07BCB5A-E491-4D8F-A77A-A5BD7D0C5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2575" y="1260252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Bob</a:t>
            </a:r>
          </a:p>
        </p:txBody>
      </p:sp>
      <p:sp>
        <p:nvSpPr>
          <p:cNvPr id="14355" name="Text Box 33">
            <a:extLst>
              <a:ext uri="{FF2B5EF4-FFF2-40B4-BE49-F238E27FC236}">
                <a16:creationId xmlns:a16="http://schemas.microsoft.com/office/drawing/2014/main" id="{7EC34370-0DE3-460F-83CE-6CDC81203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688" y="4006627"/>
            <a:ext cx="103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Trudy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621E72-E662-495C-A6D5-D6E88A82D82A}"/>
              </a:ext>
            </a:extLst>
          </p:cNvPr>
          <p:cNvSpPr txBox="1"/>
          <p:nvPr/>
        </p:nvSpPr>
        <p:spPr>
          <a:xfrm>
            <a:off x="2051050" y="2184177"/>
            <a:ext cx="10588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accent5">
                    <a:lumMod val="10000"/>
                  </a:schemeClr>
                </a:solidFill>
                <a:latin typeface="Bookman Old Style" pitchFamily="18" charset="0"/>
                <a:ea typeface="ＭＳ Ｐゴシック" pitchFamily="-107" charset="-128"/>
              </a:rPr>
              <a:t>“Hello”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AF267BE-9917-4D2A-A4CE-5F394E9D1C80}"/>
              </a:ext>
            </a:extLst>
          </p:cNvPr>
          <p:cNvSpPr txBox="1"/>
          <p:nvPr/>
        </p:nvSpPr>
        <p:spPr>
          <a:xfrm>
            <a:off x="3868738" y="3687540"/>
            <a:ext cx="15462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accent5">
                    <a:lumMod val="10000"/>
                  </a:schemeClr>
                </a:solidFill>
                <a:latin typeface="Bookman Old Style" pitchFamily="18" charset="0"/>
                <a:ea typeface="ＭＳ Ｐゴシック" pitchFamily="-107" charset="-128"/>
              </a:rPr>
              <a:t>“Go Away!”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E9825A-6B1A-4E6D-A020-761F021ED13D}"/>
              </a:ext>
            </a:extLst>
          </p:cNvPr>
          <p:cNvSpPr txBox="1"/>
          <p:nvPr/>
        </p:nvSpPr>
        <p:spPr>
          <a:xfrm>
            <a:off x="2345926" y="5461362"/>
            <a:ext cx="4498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j-lt"/>
              </a:rPr>
              <a:t>So, how to achieve Integrity?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257515-A082-4B4A-9C74-57A105A375F2}"/>
              </a:ext>
            </a:extLst>
          </p:cNvPr>
          <p:cNvSpPr txBox="1"/>
          <p:nvPr/>
        </p:nvSpPr>
        <p:spPr>
          <a:xfrm>
            <a:off x="1713317" y="5907410"/>
            <a:ext cx="5927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Message Authentication Codes (MAC)!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456671-66D9-4849-BB30-704DA130BCD1}"/>
              </a:ext>
            </a:extLst>
          </p:cNvPr>
          <p:cNvSpPr txBox="1"/>
          <p:nvPr/>
        </p:nvSpPr>
        <p:spPr>
          <a:xfrm>
            <a:off x="457200" y="4468807"/>
            <a:ext cx="8439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Integrity: </a:t>
            </a:r>
            <a:r>
              <a:rPr lang="en-US" sz="2400" dirty="0">
                <a:latin typeface="+mj-lt"/>
              </a:rPr>
              <a:t>Preventing unauthorized modification of information or modification of information by unauthorized entities</a:t>
            </a:r>
          </a:p>
        </p:txBody>
      </p:sp>
    </p:spTree>
    <p:extLst>
      <p:ext uri="{BB962C8B-B14F-4D97-AF65-F5344CB8AC3E}">
        <p14:creationId xmlns:p14="http://schemas.microsoft.com/office/powerpoint/2010/main" val="150384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12396 2.96296E-6 C 0.17969 2.96296E-6 0.24809 0.05625 0.24809 0.10208 L 0.24809 0.20416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01574 L -0.00834 -0.11898 C -0.00834 -0.16551 0.05677 -0.22268 0.10955 -0.22268 L 0.22743 -0.22268 " pathEditMode="relative" rAng="16200000" ptsTypes="FfFF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88" y="-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6" grpId="0"/>
      <p:bldP spid="26" grpId="1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A529F2C-32A6-46DC-BD80-B15D6F9EFF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1"/>
                </a:solidFill>
              </a:rPr>
              <a:t>Authenticity</a:t>
            </a:r>
            <a:endParaRPr lang="en-AU" altLang="en-US" dirty="0">
              <a:solidFill>
                <a:schemeClr val="accent1"/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8E477CE-2DD6-46A9-99F2-747719DBC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075" y="1762919"/>
            <a:ext cx="1660525" cy="9731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fr-FR" sz="1600" dirty="0">
                <a:solidFill>
                  <a:srgbClr val="FF0000"/>
                </a:solidFill>
                <a:latin typeface="Comic Sans MS" pitchFamily="66" charset="0"/>
                <a:ea typeface="ＭＳ Ｐゴシック" pitchFamily="-107" charset="-128"/>
              </a:rPr>
              <a:t>Sending System</a:t>
            </a:r>
          </a:p>
          <a:p>
            <a:pPr eaLnBrk="1" hangingPunct="1">
              <a:defRPr/>
            </a:pPr>
            <a:endParaRPr lang="fr-FR" sz="1600" dirty="0">
              <a:solidFill>
                <a:srgbClr val="FF0000"/>
              </a:solidFill>
              <a:latin typeface="Comic Sans MS" pitchFamily="66" charset="0"/>
              <a:ea typeface="ＭＳ Ｐゴシック" pitchFamily="-107" charset="-128"/>
            </a:endParaRPr>
          </a:p>
          <a:p>
            <a:pPr eaLnBrk="1" hangingPunct="1">
              <a:defRPr/>
            </a:pPr>
            <a:endParaRPr lang="fr-FR" sz="1600" dirty="0">
              <a:solidFill>
                <a:srgbClr val="FF0000"/>
              </a:solidFill>
              <a:latin typeface="Comic Sans MS" pitchFamily="66" charset="0"/>
              <a:ea typeface="ＭＳ Ｐゴシック" pitchFamily="-107" charset="-128"/>
            </a:endParaRPr>
          </a:p>
          <a:p>
            <a:pPr eaLnBrk="1" hangingPunct="1">
              <a:defRPr/>
            </a:pPr>
            <a:endParaRPr lang="fr-FR" sz="1600" dirty="0">
              <a:solidFill>
                <a:srgbClr val="FF0000"/>
              </a:solidFill>
              <a:latin typeface="Comic Sans MS" pitchFamily="66" charset="0"/>
              <a:ea typeface="ＭＳ Ｐゴシック" pitchFamily="-107" charset="-128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37A85016-6EA0-447F-A539-C54DD362B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7238" y="1834357"/>
            <a:ext cx="1671637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fr-FR" sz="1400" dirty="0">
                <a:solidFill>
                  <a:srgbClr val="FF0000"/>
                </a:solidFill>
                <a:latin typeface="Comic Sans MS" pitchFamily="66" charset="0"/>
                <a:ea typeface="ＭＳ Ｐゴシック" pitchFamily="-107" charset="-128"/>
              </a:rPr>
              <a:t>Receiving System</a:t>
            </a:r>
          </a:p>
          <a:p>
            <a:pPr eaLnBrk="1" hangingPunct="1">
              <a:defRPr/>
            </a:pPr>
            <a:endParaRPr lang="fr-FR" sz="1400" dirty="0">
              <a:solidFill>
                <a:srgbClr val="FF0000"/>
              </a:solidFill>
              <a:latin typeface="Comic Sans MS" pitchFamily="66" charset="0"/>
              <a:ea typeface="ＭＳ Ｐゴシック" pitchFamily="-107" charset="-128"/>
            </a:endParaRPr>
          </a:p>
          <a:p>
            <a:pPr eaLnBrk="1" hangingPunct="1">
              <a:defRPr/>
            </a:pPr>
            <a:endParaRPr lang="fr-FR" sz="1400" dirty="0">
              <a:solidFill>
                <a:srgbClr val="FF0000"/>
              </a:solidFill>
              <a:latin typeface="Comic Sans MS" pitchFamily="66" charset="0"/>
              <a:ea typeface="ＭＳ Ｐゴシック" pitchFamily="-107" charset="-128"/>
            </a:endParaRPr>
          </a:p>
          <a:p>
            <a:pPr eaLnBrk="1" hangingPunct="1">
              <a:defRPr/>
            </a:pPr>
            <a:endParaRPr lang="fr-FR" sz="1400" dirty="0">
              <a:solidFill>
                <a:srgbClr val="FF0000"/>
              </a:solidFill>
              <a:latin typeface="Comic Sans MS" pitchFamily="66" charset="0"/>
              <a:ea typeface="ＭＳ Ｐゴシック" pitchFamily="-107" charset="-128"/>
            </a:endParaRPr>
          </a:p>
        </p:txBody>
      </p:sp>
      <p:sp>
        <p:nvSpPr>
          <p:cNvPr id="18437" name="Text Box 18">
            <a:extLst>
              <a:ext uri="{FF2B5EF4-FFF2-40B4-BE49-F238E27FC236}">
                <a16:creationId xmlns:a16="http://schemas.microsoft.com/office/drawing/2014/main" id="{CBDF841B-72AA-4C65-A2D5-85AD7F731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913" y="1188244"/>
            <a:ext cx="124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Comic Sans MS" panose="030F0702030302020204" pitchFamily="66" charset="0"/>
              </a:rPr>
              <a:t>channel</a:t>
            </a:r>
          </a:p>
        </p:txBody>
      </p:sp>
      <p:sp>
        <p:nvSpPr>
          <p:cNvPr id="18438" name="Line 19">
            <a:extLst>
              <a:ext uri="{FF2B5EF4-FFF2-40B4-BE49-F238E27FC236}">
                <a16:creationId xmlns:a16="http://schemas.microsoft.com/office/drawing/2014/main" id="{CC418B35-0A5A-436C-93CC-0F8CCD7E5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5875" y="1610519"/>
            <a:ext cx="238125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Rectangle 21">
            <a:extLst>
              <a:ext uri="{FF2B5EF4-FFF2-40B4-BE49-F238E27FC236}">
                <a16:creationId xmlns:a16="http://schemas.microsoft.com/office/drawing/2014/main" id="{C4C21F00-7B26-4826-AADE-8FECF9C9C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9313" y="2131219"/>
            <a:ext cx="2447925" cy="3667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en-US" sz="2000">
              <a:latin typeface="Comic Sans MS" panose="030F0702030302020204" pitchFamily="66" charset="0"/>
            </a:endParaRPr>
          </a:p>
        </p:txBody>
      </p:sp>
      <p:sp>
        <p:nvSpPr>
          <p:cNvPr id="18440" name="Line 17">
            <a:extLst>
              <a:ext uri="{FF2B5EF4-FFF2-40B4-BE49-F238E27FC236}">
                <a16:creationId xmlns:a16="http://schemas.microsoft.com/office/drawing/2014/main" id="{8EB7B274-D221-4A43-8FE1-73EBC0ADFF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2175" y="2343944"/>
            <a:ext cx="24606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Text Box 23">
            <a:extLst>
              <a:ext uri="{FF2B5EF4-FFF2-40B4-BE49-F238E27FC236}">
                <a16:creationId xmlns:a16="http://schemas.microsoft.com/office/drawing/2014/main" id="{869FB2CA-BD81-4FD9-9714-DD64A3E9A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75" y="1145382"/>
            <a:ext cx="1889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data, control messages</a:t>
            </a:r>
          </a:p>
        </p:txBody>
      </p:sp>
      <p:sp>
        <p:nvSpPr>
          <p:cNvPr id="18442" name="Line 24">
            <a:extLst>
              <a:ext uri="{FF2B5EF4-FFF2-40B4-BE49-F238E27FC236}">
                <a16:creationId xmlns:a16="http://schemas.microsoft.com/office/drawing/2014/main" id="{99031096-B7FA-453A-8B7E-719965AA4C8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3813" y="1762919"/>
            <a:ext cx="223837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Freeform 25">
            <a:extLst>
              <a:ext uri="{FF2B5EF4-FFF2-40B4-BE49-F238E27FC236}">
                <a16:creationId xmlns:a16="http://schemas.microsoft.com/office/drawing/2014/main" id="{AEBD13BB-F641-46A6-BF2E-02B9175141AE}"/>
              </a:ext>
            </a:extLst>
          </p:cNvPr>
          <p:cNvSpPr>
            <a:spLocks/>
          </p:cNvSpPr>
          <p:nvPr/>
        </p:nvSpPr>
        <p:spPr bwMode="auto">
          <a:xfrm>
            <a:off x="3911600" y="2383632"/>
            <a:ext cx="573088" cy="914400"/>
          </a:xfrm>
          <a:custGeom>
            <a:avLst/>
            <a:gdLst>
              <a:gd name="T0" fmla="*/ 0 w 344"/>
              <a:gd name="T1" fmla="*/ 0 h 789"/>
              <a:gd name="T2" fmla="*/ 2147483646 w 344"/>
              <a:gd name="T3" fmla="*/ 2147483646 h 789"/>
              <a:gd name="T4" fmla="*/ 2147483646 w 344"/>
              <a:gd name="T5" fmla="*/ 2147483646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Freeform 26">
            <a:extLst>
              <a:ext uri="{FF2B5EF4-FFF2-40B4-BE49-F238E27FC236}">
                <a16:creationId xmlns:a16="http://schemas.microsoft.com/office/drawing/2014/main" id="{9D29F4D5-A064-4249-A9C9-05A333CBD37C}"/>
              </a:ext>
            </a:extLst>
          </p:cNvPr>
          <p:cNvSpPr>
            <a:spLocks/>
          </p:cNvSpPr>
          <p:nvPr/>
        </p:nvSpPr>
        <p:spPr bwMode="auto">
          <a:xfrm flipH="1">
            <a:off x="4586288" y="2382044"/>
            <a:ext cx="573087" cy="914400"/>
          </a:xfrm>
          <a:custGeom>
            <a:avLst/>
            <a:gdLst>
              <a:gd name="T0" fmla="*/ 0 w 344"/>
              <a:gd name="T1" fmla="*/ 0 h 789"/>
              <a:gd name="T2" fmla="*/ 2147483646 w 344"/>
              <a:gd name="T3" fmla="*/ 2147483646 h 789"/>
              <a:gd name="T4" fmla="*/ 2147483646 w 344"/>
              <a:gd name="T5" fmla="*/ 2147483646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Line 27">
            <a:extLst>
              <a:ext uri="{FF2B5EF4-FFF2-40B4-BE49-F238E27FC236}">
                <a16:creationId xmlns:a16="http://schemas.microsoft.com/office/drawing/2014/main" id="{C5141467-F761-4F5C-B25E-58A47BC88B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6675" y="2313782"/>
            <a:ext cx="40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Text Box 28">
            <a:extLst>
              <a:ext uri="{FF2B5EF4-FFF2-40B4-BE49-F238E27FC236}">
                <a16:creationId xmlns:a16="http://schemas.microsoft.com/office/drawing/2014/main" id="{F082CFF8-BF0A-414C-BA0C-AF13E99E8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" y="2043907"/>
            <a:ext cx="81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Comic Sans MS" panose="030F0702030302020204" pitchFamily="66" charset="0"/>
              </a:rPr>
              <a:t>data</a:t>
            </a:r>
          </a:p>
        </p:txBody>
      </p:sp>
      <p:sp>
        <p:nvSpPr>
          <p:cNvPr id="18447" name="Line 29">
            <a:extLst>
              <a:ext uri="{FF2B5EF4-FFF2-40B4-BE49-F238E27FC236}">
                <a16:creationId xmlns:a16="http://schemas.microsoft.com/office/drawing/2014/main" id="{D38A85CE-E6A0-4FC3-AC5F-A33214978F5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8875" y="2272507"/>
            <a:ext cx="449263" cy="11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Text Box 30">
            <a:extLst>
              <a:ext uri="{FF2B5EF4-FFF2-40B4-BE49-F238E27FC236}">
                <a16:creationId xmlns:a16="http://schemas.microsoft.com/office/drawing/2014/main" id="{61709AFC-5686-44AE-B6FA-91D8ACBFC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1150" y="2013744"/>
            <a:ext cx="81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Comic Sans MS" panose="030F0702030302020204" pitchFamily="66" charset="0"/>
              </a:rPr>
              <a:t>data</a:t>
            </a:r>
          </a:p>
        </p:txBody>
      </p:sp>
      <p:sp>
        <p:nvSpPr>
          <p:cNvPr id="18449" name="Text Box 31">
            <a:extLst>
              <a:ext uri="{FF2B5EF4-FFF2-40B4-BE49-F238E27FC236}">
                <a16:creationId xmlns:a16="http://schemas.microsoft.com/office/drawing/2014/main" id="{237A92DA-40FF-4D31-B958-28E63CA9E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3" y="1124744"/>
            <a:ext cx="900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Alice</a:t>
            </a:r>
          </a:p>
        </p:txBody>
      </p:sp>
      <p:sp>
        <p:nvSpPr>
          <p:cNvPr id="18450" name="Text Box 32">
            <a:extLst>
              <a:ext uri="{FF2B5EF4-FFF2-40B4-BE49-F238E27FC236}">
                <a16:creationId xmlns:a16="http://schemas.microsoft.com/office/drawing/2014/main" id="{72645B2F-17B3-40D3-8926-724B7E41B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2575" y="1188244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Bob</a:t>
            </a:r>
          </a:p>
        </p:txBody>
      </p:sp>
      <p:sp>
        <p:nvSpPr>
          <p:cNvPr id="18451" name="Text Box 33">
            <a:extLst>
              <a:ext uri="{FF2B5EF4-FFF2-40B4-BE49-F238E27FC236}">
                <a16:creationId xmlns:a16="http://schemas.microsoft.com/office/drawing/2014/main" id="{5EA5058A-A483-4DA6-93DB-31CAE2BE3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688" y="3934619"/>
            <a:ext cx="103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Trudy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A398C-0CC5-4E7F-810F-163E7D0784BC}"/>
              </a:ext>
            </a:extLst>
          </p:cNvPr>
          <p:cNvSpPr txBox="1"/>
          <p:nvPr/>
        </p:nvSpPr>
        <p:spPr>
          <a:xfrm>
            <a:off x="2105025" y="2197894"/>
            <a:ext cx="10572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accent5">
                    <a:lumMod val="10000"/>
                  </a:schemeClr>
                </a:solidFill>
                <a:latin typeface="Bookman Old Style" pitchFamily="18" charset="0"/>
                <a:ea typeface="ＭＳ Ｐゴシック" pitchFamily="-107" charset="-128"/>
              </a:rPr>
              <a:t>“Hello”</a:t>
            </a:r>
          </a:p>
        </p:txBody>
      </p:sp>
      <p:sp>
        <p:nvSpPr>
          <p:cNvPr id="26" name="Text Box 33">
            <a:extLst>
              <a:ext uri="{FF2B5EF4-FFF2-40B4-BE49-F238E27FC236}">
                <a16:creationId xmlns:a16="http://schemas.microsoft.com/office/drawing/2014/main" id="{C0E8419E-A240-4620-9068-D17BB74CA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950" y="2975769"/>
            <a:ext cx="22526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7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7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7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7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7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solidFill>
                  <a:schemeClr val="accent5">
                    <a:lumMod val="10000"/>
                  </a:schemeClr>
                </a:solidFill>
                <a:latin typeface="Comic Sans MS" pitchFamily="66" charset="0"/>
                <a:ea typeface="ＭＳ Ｐゴシック" pitchFamily="-107" charset="-128"/>
              </a:rPr>
              <a:t>Source verified! Message is from Alice!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2D0545-DFC7-42E8-92DE-719EB463D355}"/>
              </a:ext>
            </a:extLst>
          </p:cNvPr>
          <p:cNvSpPr txBox="1"/>
          <p:nvPr/>
        </p:nvSpPr>
        <p:spPr>
          <a:xfrm>
            <a:off x="3868738" y="3615532"/>
            <a:ext cx="15462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accent5">
                    <a:lumMod val="10000"/>
                  </a:schemeClr>
                </a:solidFill>
                <a:latin typeface="Bookman Old Style" pitchFamily="18" charset="0"/>
                <a:ea typeface="ＭＳ Ｐゴシック" pitchFamily="-107" charset="-128"/>
              </a:rPr>
              <a:t>“Go Away!”</a:t>
            </a:r>
          </a:p>
        </p:txBody>
      </p:sp>
      <p:sp>
        <p:nvSpPr>
          <p:cNvPr id="23" name="Text Box 33">
            <a:extLst>
              <a:ext uri="{FF2B5EF4-FFF2-40B4-BE49-F238E27FC236}">
                <a16:creationId xmlns:a16="http://schemas.microsoft.com/office/drawing/2014/main" id="{EA33AB22-0C84-435E-9D6A-95F9FF070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950" y="2975370"/>
            <a:ext cx="22526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7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7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7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7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7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solidFill>
                  <a:schemeClr val="accent5">
                    <a:lumMod val="10000"/>
                  </a:schemeClr>
                </a:solidFill>
                <a:latin typeface="Comic Sans MS" pitchFamily="66" charset="0"/>
                <a:ea typeface="ＭＳ Ｐゴシック" pitchFamily="-107" charset="-128"/>
              </a:rPr>
              <a:t>Source not verified! Message is not from Alice!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AC1A47-E710-4EE6-B374-68F2DBD4ADCC}"/>
              </a:ext>
            </a:extLst>
          </p:cNvPr>
          <p:cNvSpPr txBox="1"/>
          <p:nvPr/>
        </p:nvSpPr>
        <p:spPr>
          <a:xfrm>
            <a:off x="1926756" y="5444978"/>
            <a:ext cx="507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j-lt"/>
              </a:rPr>
              <a:t>So, how to achieve Authenticity?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294B5D-1F19-44D1-8515-AA9BB88A67D5}"/>
              </a:ext>
            </a:extLst>
          </p:cNvPr>
          <p:cNvSpPr txBox="1"/>
          <p:nvPr/>
        </p:nvSpPr>
        <p:spPr>
          <a:xfrm>
            <a:off x="3169373" y="5951532"/>
            <a:ext cx="2903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Digital Signatures!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9977A4-16DC-4FFD-8FE2-8548794FAB4B}"/>
              </a:ext>
            </a:extLst>
          </p:cNvPr>
          <p:cNvSpPr txBox="1"/>
          <p:nvPr/>
        </p:nvSpPr>
        <p:spPr>
          <a:xfrm>
            <a:off x="457200" y="4468807"/>
            <a:ext cx="8439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Authenticity: </a:t>
            </a:r>
            <a:r>
              <a:rPr lang="en-US" sz="2400" dirty="0">
                <a:latin typeface="+mj-lt"/>
              </a:rPr>
              <a:t>Integrity protection + enabling verification of the authenticity of the information (and its origin)</a:t>
            </a:r>
          </a:p>
        </p:txBody>
      </p:sp>
    </p:spTree>
    <p:extLst>
      <p:ext uri="{BB962C8B-B14F-4D97-AF65-F5344CB8AC3E}">
        <p14:creationId xmlns:p14="http://schemas.microsoft.com/office/powerpoint/2010/main" val="205799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0.44688 -0.0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44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01574 L -0.00834 -0.11898 C -0.00834 -0.16551 0.05677 -0.22268 0.10955 -0.22268 L 0.22743 -0.22268 " pathEditMode="relative" rAng="16200000" ptsTypes="FfFF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88" y="-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6" grpId="0"/>
      <p:bldP spid="26" grpId="1"/>
      <p:bldP spid="22" grpId="0"/>
      <p:bldP spid="22" grpId="1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52400"/>
            <a:ext cx="8496300" cy="8286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  <a:ea typeface="+mj-ea"/>
                <a:cs typeface="+mj-cs"/>
              </a:rPr>
              <a:t>Secure Hash Functions</a:t>
            </a:r>
          </a:p>
        </p:txBody>
      </p:sp>
      <p:pic>
        <p:nvPicPr>
          <p:cNvPr id="48131" name="Picture 3" descr="f5.pdf"/>
          <p:cNvPicPr>
            <a:picLocks noChangeAspect="1"/>
          </p:cNvPicPr>
          <p:nvPr/>
        </p:nvPicPr>
        <p:blipFill rotWithShape="1">
          <a:blip r:embed="rId3"/>
          <a:srcRect l="18823" t="18182" r="14117" b="27089"/>
          <a:stretch/>
        </p:blipFill>
        <p:spPr bwMode="auto">
          <a:xfrm>
            <a:off x="2590588" y="1916832"/>
            <a:ext cx="3818163" cy="4032448"/>
          </a:xfrm>
          <a:prstGeom prst="rect">
            <a:avLst/>
          </a:prstGeom>
          <a:solidFill>
            <a:srgbClr val="FBAE74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6086EE-77DE-441A-B032-7206C6036E78}"/>
              </a:ext>
            </a:extLst>
          </p:cNvPr>
          <p:cNvSpPr txBox="1"/>
          <p:nvPr/>
        </p:nvSpPr>
        <p:spPr>
          <a:xfrm>
            <a:off x="467544" y="1124744"/>
            <a:ext cx="8439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Important cryptographic primitive required for both Message Authentication Codes and Digital Signatures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49EC39-3D29-4E27-AF51-FED8D594162E}"/>
              </a:ext>
            </a:extLst>
          </p:cNvPr>
          <p:cNvSpPr txBox="1"/>
          <p:nvPr/>
        </p:nvSpPr>
        <p:spPr>
          <a:xfrm>
            <a:off x="534380" y="5949280"/>
            <a:ext cx="8075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+mn-lt"/>
              </a:rPr>
              <a:t>Hash functions are key in the design of cryptocurrencies – will be clear later in the class</a:t>
            </a:r>
          </a:p>
        </p:txBody>
      </p:sp>
    </p:spTree>
    <p:extLst>
      <p:ext uri="{BB962C8B-B14F-4D97-AF65-F5344CB8AC3E}">
        <p14:creationId xmlns:p14="http://schemas.microsoft.com/office/powerpoint/2010/main" val="42613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  <a:ea typeface="+mj-ea"/>
                <a:cs typeface="+mj-cs"/>
              </a:rPr>
              <a:t>Hash Function Requirements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>
          <a:xfrm>
            <a:off x="590872" y="1412776"/>
            <a:ext cx="8229600" cy="47244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Can be applied to a block of data of any size</a:t>
            </a:r>
          </a:p>
          <a:p>
            <a:pPr eaLnBrk="1" hangingPunct="1">
              <a:lnSpc>
                <a:spcPct val="70000"/>
              </a:lnSpc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Produces a fixed-length output</a:t>
            </a:r>
          </a:p>
          <a:p>
            <a:pPr eaLnBrk="1" hangingPunct="1">
              <a:lnSpc>
                <a:spcPct val="70000"/>
              </a:lnSpc>
            </a:pPr>
            <a:r>
              <a:rPr lang="en-US" sz="2800" dirty="0" err="1">
                <a:ea typeface="ＭＳ Ｐゴシック" pitchFamily="-110" charset="-128"/>
                <a:cs typeface="ＭＳ Ｐゴシック" pitchFamily="-110" charset="-128"/>
              </a:rPr>
              <a:t>H(</a:t>
            </a:r>
            <a:r>
              <a:rPr lang="en-US" sz="2800" i="1" dirty="0" err="1">
                <a:ea typeface="ＭＳ Ｐゴシック" pitchFamily="-110" charset="-128"/>
                <a:cs typeface="ＭＳ Ｐゴシック" pitchFamily="-110" charset="-128"/>
              </a:rPr>
              <a:t>x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) is relatively easy to compute for any given </a:t>
            </a:r>
            <a:r>
              <a:rPr lang="en-US" sz="2800" i="1" dirty="0" err="1">
                <a:ea typeface="ＭＳ Ｐゴシック" pitchFamily="-110" charset="-128"/>
                <a:cs typeface="ＭＳ Ｐゴシック" pitchFamily="-110" charset="-128"/>
              </a:rPr>
              <a:t>x</a:t>
            </a:r>
            <a:endParaRPr lang="en-US" sz="28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800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One-way or pre-image resistant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400" dirty="0"/>
              <a:t>Computationally infeasible to find </a:t>
            </a:r>
            <a:r>
              <a:rPr lang="en-US" sz="2400" i="1" dirty="0"/>
              <a:t>x</a:t>
            </a:r>
            <a:r>
              <a:rPr lang="en-US" sz="2400" dirty="0"/>
              <a:t> such that H(</a:t>
            </a:r>
            <a:r>
              <a:rPr lang="en-US" sz="2400" i="1" dirty="0"/>
              <a:t>x</a:t>
            </a:r>
            <a:r>
              <a:rPr lang="en-US" sz="2400" dirty="0"/>
              <a:t>) = </a:t>
            </a:r>
            <a:r>
              <a:rPr lang="en-US" sz="2400" i="1" dirty="0"/>
              <a:t>h</a:t>
            </a:r>
            <a:endParaRPr lang="en-US" sz="2400" dirty="0"/>
          </a:p>
          <a:p>
            <a:pPr eaLnBrk="1" hangingPunct="1">
              <a:lnSpc>
                <a:spcPct val="70000"/>
              </a:lnSpc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Second pre-image resistant or </a:t>
            </a:r>
            <a:r>
              <a:rPr lang="en-US" sz="2800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weak collision resistant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400" dirty="0"/>
              <a:t>Computationally infeasible to find </a:t>
            </a:r>
            <a:r>
              <a:rPr lang="en-US" sz="2400" i="1" dirty="0"/>
              <a:t>y</a:t>
            </a:r>
            <a:r>
              <a:rPr lang="en-US" sz="2400" dirty="0"/>
              <a:t> ≠ </a:t>
            </a:r>
            <a:r>
              <a:rPr lang="en-US" sz="2400" i="1" dirty="0"/>
              <a:t>x</a:t>
            </a:r>
            <a:r>
              <a:rPr lang="en-US" sz="2400" dirty="0"/>
              <a:t> such that		H(</a:t>
            </a:r>
            <a:r>
              <a:rPr lang="en-US" sz="2400" i="1" dirty="0"/>
              <a:t>y</a:t>
            </a:r>
            <a:r>
              <a:rPr lang="en-US" sz="2400" dirty="0"/>
              <a:t>) = H(</a:t>
            </a:r>
            <a:r>
              <a:rPr lang="en-US" sz="2400" i="1" dirty="0"/>
              <a:t>x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70000"/>
              </a:lnSpc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Collision resistant or </a:t>
            </a:r>
            <a:r>
              <a:rPr lang="en-US" sz="2800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strong collision resistance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400" dirty="0"/>
              <a:t>Computationally infeasible to find any pair (</a:t>
            </a:r>
            <a:r>
              <a:rPr lang="en-US" sz="2400" i="1" dirty="0"/>
              <a:t>x</a:t>
            </a:r>
            <a:r>
              <a:rPr lang="en-US" sz="2400" dirty="0"/>
              <a:t>, </a:t>
            </a:r>
            <a:r>
              <a:rPr lang="en-US" sz="2400" i="1" dirty="0"/>
              <a:t>y</a:t>
            </a:r>
            <a:r>
              <a:rPr lang="en-US" sz="2400" dirty="0"/>
              <a:t>) such that H(</a:t>
            </a:r>
            <a:r>
              <a:rPr lang="en-US" sz="2400" i="1" dirty="0"/>
              <a:t>x</a:t>
            </a:r>
            <a:r>
              <a:rPr lang="en-US" sz="2400" dirty="0"/>
              <a:t>) = H(</a:t>
            </a:r>
            <a:r>
              <a:rPr lang="en-US" sz="2400" i="1" dirty="0"/>
              <a:t>y</a:t>
            </a:r>
            <a:r>
              <a:rPr lang="en-US" sz="2400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DDC807-DC51-4958-8ED2-20D7A5AA7242}"/>
              </a:ext>
            </a:extLst>
          </p:cNvPr>
          <p:cNvSpPr txBox="1"/>
          <p:nvPr/>
        </p:nvSpPr>
        <p:spPr>
          <a:xfrm>
            <a:off x="534380" y="5814010"/>
            <a:ext cx="8075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+mn-lt"/>
              </a:rPr>
              <a:t>We will come back to these properties again later in the class </a:t>
            </a:r>
            <a:r>
              <a:rPr lang="en-US" b="1" i="1" dirty="0">
                <a:solidFill>
                  <a:srgbClr val="FF0000"/>
                </a:solidFill>
              </a:rPr>
              <a:t>and see how they are relevant to cryptocurrencies</a:t>
            </a:r>
            <a:endParaRPr lang="en-US" b="1" i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267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1"/>
                </a:solidFill>
                <a:ea typeface="+mj-ea"/>
                <a:cs typeface="+mj-cs"/>
              </a:rPr>
              <a:t>Security of Hash Functions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305800" cy="4800600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dirty="0"/>
              <a:t>Two approaches to attacking a secure hash function: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Cryptanalysis</a:t>
            </a:r>
          </a:p>
          <a:p>
            <a:pPr lvl="3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Exploit logical weaknesses in the algorithm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Brute-force attack</a:t>
            </a:r>
          </a:p>
          <a:p>
            <a:pPr lvl="3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Strength of hash function depends solely on the length of the hash code produced by the algorithm</a:t>
            </a:r>
          </a:p>
          <a:p>
            <a:pPr marL="342900" lvl="2" indent="-342900">
              <a:lnSpc>
                <a:spcPct val="80000"/>
              </a:lnSpc>
              <a:spcBef>
                <a:spcPts val="2000"/>
              </a:spcBef>
              <a:defRPr/>
            </a:pPr>
            <a:r>
              <a:rPr lang="en-US" sz="2800" dirty="0"/>
              <a:t>SHA family of algorithms are the most widely used hash functions</a:t>
            </a:r>
          </a:p>
          <a:p>
            <a:pPr marL="342900" lvl="2" indent="-342900">
              <a:lnSpc>
                <a:spcPct val="80000"/>
              </a:lnSpc>
              <a:spcBef>
                <a:spcPts val="2000"/>
              </a:spcBef>
              <a:defRPr/>
            </a:pPr>
            <a:r>
              <a:rPr lang="en-US" sz="2800" dirty="0"/>
              <a:t>Applications: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MACs and Digital signatures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Cryptocurrencies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Storage of passwords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/>
              <a:t>Intrusion detection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8030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1"/>
                </a:solidFill>
                <a:ea typeface="+mj-ea"/>
                <a:cs typeface="+mj-cs"/>
              </a:rPr>
              <a:t>Message Authentication Codes (MAC)</a:t>
            </a:r>
          </a:p>
        </p:txBody>
      </p:sp>
      <p:pic>
        <p:nvPicPr>
          <p:cNvPr id="46083" name="Picture 3" descr="f4.pdf"/>
          <p:cNvPicPr>
            <a:picLocks noChangeAspect="1"/>
          </p:cNvPicPr>
          <p:nvPr/>
        </p:nvPicPr>
        <p:blipFill rotWithShape="1">
          <a:blip r:embed="rId3"/>
          <a:srcRect l="8855" t="7143" r="9021" b="16921"/>
          <a:stretch/>
        </p:blipFill>
        <p:spPr bwMode="auto">
          <a:xfrm>
            <a:off x="1683547" y="1135698"/>
            <a:ext cx="5776906" cy="412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F1C02A-3F01-466D-83D5-DE9DD6583862}"/>
              </a:ext>
            </a:extLst>
          </p:cNvPr>
          <p:cNvSpPr txBox="1"/>
          <p:nvPr/>
        </p:nvSpPr>
        <p:spPr>
          <a:xfrm>
            <a:off x="683567" y="5445224"/>
            <a:ext cx="8219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MACs verify that information has not been altered and is from an authentic source.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But, can it really provide non-repudiation?</a:t>
            </a:r>
          </a:p>
        </p:txBody>
      </p:sp>
    </p:spTree>
    <p:extLst>
      <p:ext uri="{BB962C8B-B14F-4D97-AF65-F5344CB8AC3E}">
        <p14:creationId xmlns:p14="http://schemas.microsoft.com/office/powerpoint/2010/main" val="3654257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 descr="f7.pdf"/>
          <p:cNvPicPr>
            <a:picLocks noChangeAspect="1"/>
          </p:cNvPicPr>
          <p:nvPr/>
        </p:nvPicPr>
        <p:blipFill rotWithShape="1">
          <a:blip r:embed="rId3"/>
          <a:srcRect b="9122"/>
          <a:stretch/>
        </p:blipFill>
        <p:spPr bwMode="auto">
          <a:xfrm>
            <a:off x="304800" y="-1219200"/>
            <a:ext cx="5299075" cy="6232376"/>
          </a:xfrm>
          <a:prstGeom prst="rect">
            <a:avLst/>
          </a:prstGeom>
          <a:solidFill>
            <a:srgbClr val="FFD577"/>
          </a:solidFill>
          <a:ln w="9525">
            <a:solidFill>
              <a:srgbClr val="CC9900"/>
            </a:solidFill>
            <a:miter lim="800000"/>
            <a:headEnd/>
            <a:tailEnd/>
          </a:ln>
        </p:spPr>
      </p:pic>
      <p:sp useBgFill="1">
        <p:nvSpPr>
          <p:cNvPr id="60419" name="TextBox 4"/>
          <p:cNvSpPr txBox="1">
            <a:spLocks noChangeArrowheads="1"/>
          </p:cNvSpPr>
          <p:nvPr/>
        </p:nvSpPr>
        <p:spPr bwMode="auto">
          <a:xfrm>
            <a:off x="228600" y="-838200"/>
            <a:ext cx="5486400" cy="2667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-838200"/>
            <a:ext cx="5410200" cy="8382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" pitchFamily="33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Digital Signatures</a:t>
            </a:r>
            <a:endParaRPr lang="en-US" sz="4400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60422" name="TextBox 9"/>
          <p:cNvSpPr txBox="1">
            <a:spLocks noChangeArrowheads="1"/>
          </p:cNvSpPr>
          <p:nvPr/>
        </p:nvSpPr>
        <p:spPr bwMode="auto">
          <a:xfrm>
            <a:off x="304800" y="5733256"/>
            <a:ext cx="85876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+mj-lt"/>
              </a:rPr>
              <a:t>So, how do Secure hash functions enable MACs and Digital Signatures?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79535" y="1412776"/>
            <a:ext cx="3429000" cy="417345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marL="692150" lvl="1" indent="-342900">
              <a:lnSpc>
                <a:spcPct val="7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</a:rPr>
              <a:t>Also known as 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private-key encryption</a:t>
            </a:r>
            <a:r>
              <a:rPr lang="en-US" sz="2200" dirty="0">
                <a:latin typeface="+mn-lt"/>
              </a:rPr>
              <a:t>.</a:t>
            </a:r>
          </a:p>
          <a:p>
            <a:pPr marL="692150" lvl="1" indent="-342900">
              <a:lnSpc>
                <a:spcPct val="7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+mn-lt"/>
            </a:endParaRPr>
          </a:p>
          <a:p>
            <a:pPr marL="692150" lvl="1" indent="-342900">
              <a:lnSpc>
                <a:spcPct val="7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</a:rPr>
              <a:t>User 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encrypts</a:t>
            </a:r>
            <a:r>
              <a:rPr lang="en-US" sz="2200" dirty="0">
                <a:latin typeface="+mn-lt"/>
              </a:rPr>
              <a:t> data using his or her own 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private key</a:t>
            </a:r>
          </a:p>
          <a:p>
            <a:pPr marL="692150" lvl="1" indent="-342900">
              <a:lnSpc>
                <a:spcPct val="7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+mn-lt"/>
            </a:endParaRPr>
          </a:p>
          <a:p>
            <a:pPr marL="692150" lvl="1" indent="-342900">
              <a:lnSpc>
                <a:spcPct val="7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Anyone who knows the corresponding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public key</a:t>
            </a:r>
            <a:r>
              <a:rPr lang="en-US" sz="2000" dirty="0">
                <a:latin typeface="+mn-lt"/>
              </a:rPr>
              <a:t> will be able to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decrypt</a:t>
            </a:r>
            <a:r>
              <a:rPr lang="en-US" sz="2000" dirty="0">
                <a:latin typeface="+mn-lt"/>
              </a:rPr>
              <a:t> the message</a:t>
            </a:r>
          </a:p>
          <a:p>
            <a:pPr marL="692150" lvl="1" indent="-342900">
              <a:lnSpc>
                <a:spcPct val="7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+mn-lt"/>
            </a:endParaRPr>
          </a:p>
          <a:p>
            <a:pPr marL="692150" lvl="1" indent="-342900">
              <a:lnSpc>
                <a:spcPct val="7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Directed towards providing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authentication</a:t>
            </a:r>
            <a:r>
              <a:rPr lang="en-US" sz="2000" dirty="0">
                <a:latin typeface="+mn-lt"/>
              </a:rPr>
              <a:t> with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non-repudiation</a:t>
            </a:r>
          </a:p>
        </p:txBody>
      </p:sp>
    </p:spTree>
    <p:extLst>
      <p:ext uri="{BB962C8B-B14F-4D97-AF65-F5344CB8AC3E}">
        <p14:creationId xmlns:p14="http://schemas.microsoft.com/office/powerpoint/2010/main" val="15881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3048000" cy="5943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/>
                </a:solidFill>
              </a:rPr>
              <a:t>Secure Hash Functions in the realization of MACs and Digital Signatures</a:t>
            </a:r>
            <a:br>
              <a:rPr lang="en-US" sz="3200" dirty="0">
                <a:solidFill>
                  <a:schemeClr val="accent1"/>
                </a:solidFill>
                <a:ea typeface="+mj-ea"/>
                <a:cs typeface="+mj-cs"/>
              </a:rPr>
            </a:br>
            <a:endParaRPr lang="en-US" sz="3200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pic>
        <p:nvPicPr>
          <p:cNvPr id="50179" name="Picture 3" descr="f6.pdf"/>
          <p:cNvPicPr>
            <a:picLocks noChangeAspect="1"/>
          </p:cNvPicPr>
          <p:nvPr/>
        </p:nvPicPr>
        <p:blipFill rotWithShape="1">
          <a:blip r:embed="rId3"/>
          <a:srcRect t="34416" b="10985"/>
          <a:stretch/>
        </p:blipFill>
        <p:spPr bwMode="auto">
          <a:xfrm>
            <a:off x="3048000" y="1011302"/>
            <a:ext cx="5868144" cy="392099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4BB0FC-7FD5-452E-9AD1-D55FF5799CEA}"/>
              </a:ext>
            </a:extLst>
          </p:cNvPr>
          <p:cNvSpPr txBox="1"/>
          <p:nvPr/>
        </p:nvSpPr>
        <p:spPr>
          <a:xfrm>
            <a:off x="4860032" y="2636912"/>
            <a:ext cx="2310172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Digital Signatures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76228D-17BE-40D0-88E3-967A43DFB1C7}"/>
              </a:ext>
            </a:extLst>
          </p:cNvPr>
          <p:cNvSpPr txBox="1"/>
          <p:nvPr/>
        </p:nvSpPr>
        <p:spPr>
          <a:xfrm>
            <a:off x="4788024" y="4624521"/>
            <a:ext cx="243939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Message Authentication Codes</a:t>
            </a:r>
          </a:p>
        </p:txBody>
      </p:sp>
    </p:spTree>
    <p:extLst>
      <p:ext uri="{BB962C8B-B14F-4D97-AF65-F5344CB8AC3E}">
        <p14:creationId xmlns:p14="http://schemas.microsoft.com/office/powerpoint/2010/main" val="1542363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+mn-lt"/>
                <a:sym typeface="Trebuchet MS"/>
              </a:rPr>
              <a:t>Background for </a:t>
            </a:r>
            <a:r>
              <a:rPr lang="en-US" dirty="0">
                <a:latin typeface="+mn-lt"/>
              </a:rPr>
              <a:t>CS 4593/6463</a:t>
            </a:r>
            <a:endParaRPr lang="en" dirty="0">
              <a:latin typeface="+mn-lt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defRPr/>
            </a:pPr>
            <a:r>
              <a:rPr lang="en-US" sz="2400" dirty="0"/>
              <a:t>Cryptographic Tools</a:t>
            </a:r>
          </a:p>
        </p:txBody>
      </p:sp>
    </p:spTree>
    <p:extLst>
      <p:ext uri="{BB962C8B-B14F-4D97-AF65-F5344CB8AC3E}">
        <p14:creationId xmlns:p14="http://schemas.microsoft.com/office/powerpoint/2010/main" val="654834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11398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Public-Key Certificates</a:t>
            </a:r>
          </a:p>
        </p:txBody>
      </p:sp>
      <p:pic>
        <p:nvPicPr>
          <p:cNvPr id="5" name="Picture 9" descr="f8.pdf">
            <a:extLst>
              <a:ext uri="{FF2B5EF4-FFF2-40B4-BE49-F238E27FC236}">
                <a16:creationId xmlns:a16="http://schemas.microsoft.com/office/drawing/2014/main" id="{FBC93111-9ADA-42FC-B865-30694AE967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882" t="20001" r="-12940" b="30405"/>
          <a:stretch/>
        </p:blipFill>
        <p:spPr bwMode="auto">
          <a:xfrm>
            <a:off x="1619672" y="2924944"/>
            <a:ext cx="6296025" cy="340069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1966A5-CE7E-4D1C-B080-77FC9A413322}"/>
              </a:ext>
            </a:extLst>
          </p:cNvPr>
          <p:cNvSpPr txBox="1"/>
          <p:nvPr/>
        </p:nvSpPr>
        <p:spPr>
          <a:xfrm>
            <a:off x="539552" y="1196752"/>
            <a:ext cx="8136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How do receivers verify that the public key of the sender actually belongs to the sender?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Senders employ public-key certificates to distribute their public-keys -&gt; certificates contains the sender’s public-key signed using some trusted third-parties private key.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908DE-251D-4502-AFD9-DD4F116F80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1"/>
                </a:solidFill>
              </a:rPr>
              <a:t>Availability</a:t>
            </a:r>
            <a:endParaRPr lang="en-AU" altLang="en-US" dirty="0">
              <a:solidFill>
                <a:schemeClr val="accent1"/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5C7AC7B-812E-477E-9756-99B0EDAD4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075" y="2050951"/>
            <a:ext cx="1660525" cy="9731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fr-FR" sz="1600" dirty="0">
                <a:solidFill>
                  <a:srgbClr val="FF0000"/>
                </a:solidFill>
                <a:latin typeface="Comic Sans MS" pitchFamily="66" charset="0"/>
                <a:ea typeface="ＭＳ Ｐゴシック" pitchFamily="-107" charset="-128"/>
              </a:rPr>
              <a:t>Sending System</a:t>
            </a:r>
          </a:p>
          <a:p>
            <a:pPr eaLnBrk="1" hangingPunct="1">
              <a:defRPr/>
            </a:pPr>
            <a:endParaRPr lang="fr-FR" sz="1600" dirty="0">
              <a:solidFill>
                <a:srgbClr val="FF0000"/>
              </a:solidFill>
              <a:latin typeface="Comic Sans MS" pitchFamily="66" charset="0"/>
              <a:ea typeface="ＭＳ Ｐゴシック" pitchFamily="-107" charset="-128"/>
            </a:endParaRPr>
          </a:p>
          <a:p>
            <a:pPr eaLnBrk="1" hangingPunct="1">
              <a:defRPr/>
            </a:pPr>
            <a:endParaRPr lang="fr-FR" sz="1600" dirty="0">
              <a:solidFill>
                <a:srgbClr val="FF0000"/>
              </a:solidFill>
              <a:latin typeface="Comic Sans MS" pitchFamily="66" charset="0"/>
              <a:ea typeface="ＭＳ Ｐゴシック" pitchFamily="-107" charset="-128"/>
            </a:endParaRPr>
          </a:p>
          <a:p>
            <a:pPr eaLnBrk="1" hangingPunct="1">
              <a:defRPr/>
            </a:pPr>
            <a:endParaRPr lang="fr-FR" sz="1600" dirty="0">
              <a:solidFill>
                <a:srgbClr val="FF0000"/>
              </a:solidFill>
              <a:latin typeface="Comic Sans MS" pitchFamily="66" charset="0"/>
              <a:ea typeface="ＭＳ Ｐゴシック" pitchFamily="-107" charset="-128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837C8006-2A25-4748-86E5-873D9FB94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7238" y="2122389"/>
            <a:ext cx="1671637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fr-FR" sz="1400" dirty="0">
                <a:solidFill>
                  <a:srgbClr val="FF0000"/>
                </a:solidFill>
                <a:latin typeface="Comic Sans MS" pitchFamily="66" charset="0"/>
                <a:ea typeface="ＭＳ Ｐゴシック" pitchFamily="-107" charset="-128"/>
              </a:rPr>
              <a:t>Receiving System</a:t>
            </a:r>
          </a:p>
          <a:p>
            <a:pPr eaLnBrk="1" hangingPunct="1">
              <a:defRPr/>
            </a:pPr>
            <a:endParaRPr lang="fr-FR" sz="1400" dirty="0">
              <a:solidFill>
                <a:srgbClr val="FF0000"/>
              </a:solidFill>
              <a:latin typeface="Comic Sans MS" pitchFamily="66" charset="0"/>
              <a:ea typeface="ＭＳ Ｐゴシック" pitchFamily="-107" charset="-128"/>
            </a:endParaRPr>
          </a:p>
          <a:p>
            <a:pPr eaLnBrk="1" hangingPunct="1">
              <a:defRPr/>
            </a:pPr>
            <a:endParaRPr lang="fr-FR" sz="1400" dirty="0">
              <a:solidFill>
                <a:srgbClr val="FF0000"/>
              </a:solidFill>
              <a:latin typeface="Comic Sans MS" pitchFamily="66" charset="0"/>
              <a:ea typeface="ＭＳ Ｐゴシック" pitchFamily="-107" charset="-128"/>
            </a:endParaRPr>
          </a:p>
          <a:p>
            <a:pPr eaLnBrk="1" hangingPunct="1">
              <a:defRPr/>
            </a:pPr>
            <a:endParaRPr lang="fr-FR" sz="1400" dirty="0">
              <a:solidFill>
                <a:srgbClr val="FF0000"/>
              </a:solidFill>
              <a:latin typeface="Comic Sans MS" pitchFamily="66" charset="0"/>
              <a:ea typeface="ＭＳ Ｐゴシック" pitchFamily="-107" charset="-128"/>
            </a:endParaRPr>
          </a:p>
        </p:txBody>
      </p:sp>
      <p:sp>
        <p:nvSpPr>
          <p:cNvPr id="16389" name="Text Box 18">
            <a:extLst>
              <a:ext uri="{FF2B5EF4-FFF2-40B4-BE49-F238E27FC236}">
                <a16:creationId xmlns:a16="http://schemas.microsoft.com/office/drawing/2014/main" id="{2FDBDB59-9205-409C-AF40-EF31D6330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913" y="1476276"/>
            <a:ext cx="124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Comic Sans MS" panose="030F0702030302020204" pitchFamily="66" charset="0"/>
              </a:rPr>
              <a:t>channel</a:t>
            </a:r>
          </a:p>
        </p:txBody>
      </p:sp>
      <p:sp>
        <p:nvSpPr>
          <p:cNvPr id="16390" name="Line 19">
            <a:extLst>
              <a:ext uri="{FF2B5EF4-FFF2-40B4-BE49-F238E27FC236}">
                <a16:creationId xmlns:a16="http://schemas.microsoft.com/office/drawing/2014/main" id="{30C44343-5516-4DD3-A699-5A19077B79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5875" y="1898551"/>
            <a:ext cx="238125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Rectangle 21">
            <a:extLst>
              <a:ext uri="{FF2B5EF4-FFF2-40B4-BE49-F238E27FC236}">
                <a16:creationId xmlns:a16="http://schemas.microsoft.com/office/drawing/2014/main" id="{72D6349C-287F-4F56-9A19-590780C83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9313" y="2419251"/>
            <a:ext cx="2447925" cy="3667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en-US" sz="2000">
              <a:latin typeface="Comic Sans MS" panose="030F0702030302020204" pitchFamily="66" charset="0"/>
            </a:endParaRPr>
          </a:p>
        </p:txBody>
      </p:sp>
      <p:sp>
        <p:nvSpPr>
          <p:cNvPr id="16392" name="Line 17">
            <a:extLst>
              <a:ext uri="{FF2B5EF4-FFF2-40B4-BE49-F238E27FC236}">
                <a16:creationId xmlns:a16="http://schemas.microsoft.com/office/drawing/2014/main" id="{944C9418-2843-43D4-A783-6A847BCC2B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2175" y="2631976"/>
            <a:ext cx="24606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Text Box 23">
            <a:extLst>
              <a:ext uri="{FF2B5EF4-FFF2-40B4-BE49-F238E27FC236}">
                <a16:creationId xmlns:a16="http://schemas.microsoft.com/office/drawing/2014/main" id="{846F57E5-0DB6-4537-8A6B-92FBD67BA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75" y="1433414"/>
            <a:ext cx="1889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data, control messages</a:t>
            </a:r>
          </a:p>
        </p:txBody>
      </p:sp>
      <p:sp>
        <p:nvSpPr>
          <p:cNvPr id="16394" name="Line 24">
            <a:extLst>
              <a:ext uri="{FF2B5EF4-FFF2-40B4-BE49-F238E27FC236}">
                <a16:creationId xmlns:a16="http://schemas.microsoft.com/office/drawing/2014/main" id="{5C775202-A5E2-4E1C-996C-0695DB8DC2B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3813" y="2050951"/>
            <a:ext cx="223837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Freeform 25">
            <a:extLst>
              <a:ext uri="{FF2B5EF4-FFF2-40B4-BE49-F238E27FC236}">
                <a16:creationId xmlns:a16="http://schemas.microsoft.com/office/drawing/2014/main" id="{2607E7F7-7CCA-4427-8158-DC80E9D3E2C7}"/>
              </a:ext>
            </a:extLst>
          </p:cNvPr>
          <p:cNvSpPr>
            <a:spLocks/>
          </p:cNvSpPr>
          <p:nvPr/>
        </p:nvSpPr>
        <p:spPr bwMode="auto">
          <a:xfrm>
            <a:off x="3911600" y="2671664"/>
            <a:ext cx="573088" cy="914400"/>
          </a:xfrm>
          <a:custGeom>
            <a:avLst/>
            <a:gdLst>
              <a:gd name="T0" fmla="*/ 0 w 344"/>
              <a:gd name="T1" fmla="*/ 0 h 789"/>
              <a:gd name="T2" fmla="*/ 2147483646 w 344"/>
              <a:gd name="T3" fmla="*/ 2147483646 h 789"/>
              <a:gd name="T4" fmla="*/ 2147483646 w 344"/>
              <a:gd name="T5" fmla="*/ 2147483646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Freeform 26">
            <a:extLst>
              <a:ext uri="{FF2B5EF4-FFF2-40B4-BE49-F238E27FC236}">
                <a16:creationId xmlns:a16="http://schemas.microsoft.com/office/drawing/2014/main" id="{4EBCE547-CCA2-4F1D-910C-CC0568874759}"/>
              </a:ext>
            </a:extLst>
          </p:cNvPr>
          <p:cNvSpPr>
            <a:spLocks/>
          </p:cNvSpPr>
          <p:nvPr/>
        </p:nvSpPr>
        <p:spPr bwMode="auto">
          <a:xfrm flipH="1">
            <a:off x="4586288" y="2670076"/>
            <a:ext cx="573087" cy="914400"/>
          </a:xfrm>
          <a:custGeom>
            <a:avLst/>
            <a:gdLst>
              <a:gd name="T0" fmla="*/ 0 w 344"/>
              <a:gd name="T1" fmla="*/ 0 h 789"/>
              <a:gd name="T2" fmla="*/ 2147483646 w 344"/>
              <a:gd name="T3" fmla="*/ 2147483646 h 789"/>
              <a:gd name="T4" fmla="*/ 2147483646 w 344"/>
              <a:gd name="T5" fmla="*/ 2147483646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27">
            <a:extLst>
              <a:ext uri="{FF2B5EF4-FFF2-40B4-BE49-F238E27FC236}">
                <a16:creationId xmlns:a16="http://schemas.microsoft.com/office/drawing/2014/main" id="{66B0AD9F-5DE0-408F-81D5-41608126F8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6675" y="2601814"/>
            <a:ext cx="40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Text Box 28">
            <a:extLst>
              <a:ext uri="{FF2B5EF4-FFF2-40B4-BE49-F238E27FC236}">
                <a16:creationId xmlns:a16="http://schemas.microsoft.com/office/drawing/2014/main" id="{0A20E1D5-147B-462C-8DAB-BF236E1D6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" y="2331939"/>
            <a:ext cx="81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Comic Sans MS" panose="030F0702030302020204" pitchFamily="66" charset="0"/>
              </a:rPr>
              <a:t>data</a:t>
            </a:r>
          </a:p>
        </p:txBody>
      </p:sp>
      <p:sp>
        <p:nvSpPr>
          <p:cNvPr id="16399" name="Line 29">
            <a:extLst>
              <a:ext uri="{FF2B5EF4-FFF2-40B4-BE49-F238E27FC236}">
                <a16:creationId xmlns:a16="http://schemas.microsoft.com/office/drawing/2014/main" id="{4C3FA84F-2550-4826-B00E-3802DE8B3C6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8875" y="2560539"/>
            <a:ext cx="449263" cy="11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Text Box 30">
            <a:extLst>
              <a:ext uri="{FF2B5EF4-FFF2-40B4-BE49-F238E27FC236}">
                <a16:creationId xmlns:a16="http://schemas.microsoft.com/office/drawing/2014/main" id="{BF0CEE94-7FF5-4934-AF48-76225C598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1150" y="2301776"/>
            <a:ext cx="81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Comic Sans MS" panose="030F0702030302020204" pitchFamily="66" charset="0"/>
              </a:rPr>
              <a:t>data</a:t>
            </a:r>
          </a:p>
        </p:txBody>
      </p:sp>
      <p:sp>
        <p:nvSpPr>
          <p:cNvPr id="16401" name="Text Box 31">
            <a:extLst>
              <a:ext uri="{FF2B5EF4-FFF2-40B4-BE49-F238E27FC236}">
                <a16:creationId xmlns:a16="http://schemas.microsoft.com/office/drawing/2014/main" id="{81F9110F-D165-4D86-878B-93F117EAF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3" y="1412776"/>
            <a:ext cx="900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Alice</a:t>
            </a:r>
          </a:p>
        </p:txBody>
      </p:sp>
      <p:sp>
        <p:nvSpPr>
          <p:cNvPr id="16402" name="Text Box 32">
            <a:extLst>
              <a:ext uri="{FF2B5EF4-FFF2-40B4-BE49-F238E27FC236}">
                <a16:creationId xmlns:a16="http://schemas.microsoft.com/office/drawing/2014/main" id="{52AFC17E-B4E4-434C-B360-C40C7AEDE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2575" y="1476276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Bob</a:t>
            </a:r>
          </a:p>
        </p:txBody>
      </p:sp>
      <p:sp>
        <p:nvSpPr>
          <p:cNvPr id="16403" name="Text Box 33">
            <a:extLst>
              <a:ext uri="{FF2B5EF4-FFF2-40B4-BE49-F238E27FC236}">
                <a16:creationId xmlns:a16="http://schemas.microsoft.com/office/drawing/2014/main" id="{451F18CD-3239-47DC-ABBD-D6A43A390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688" y="4222651"/>
            <a:ext cx="103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Trudy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5F35FC-4F65-47A1-93D9-FECF4DE76107}"/>
              </a:ext>
            </a:extLst>
          </p:cNvPr>
          <p:cNvSpPr txBox="1"/>
          <p:nvPr/>
        </p:nvSpPr>
        <p:spPr>
          <a:xfrm>
            <a:off x="2105025" y="2485926"/>
            <a:ext cx="10572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accent5">
                    <a:lumMod val="10000"/>
                  </a:schemeClr>
                </a:solidFill>
                <a:latin typeface="Bookman Old Style" pitchFamily="18" charset="0"/>
                <a:ea typeface="ＭＳ Ｐゴシック" pitchFamily="-107" charset="-128"/>
              </a:rPr>
              <a:t>“Hello”</a:t>
            </a:r>
          </a:p>
        </p:txBody>
      </p:sp>
    </p:spTree>
    <p:extLst>
      <p:ext uri="{BB962C8B-B14F-4D97-AF65-F5344CB8AC3E}">
        <p14:creationId xmlns:p14="http://schemas.microsoft.com/office/powerpoint/2010/main" val="110360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0.22639 -0.0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9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38200" y="188640"/>
            <a:ext cx="7715200" cy="10081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accent1"/>
                </a:solidFill>
              </a:rPr>
              <a:t>Random Numbers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>
          <a:xfrm>
            <a:off x="638200" y="1484784"/>
            <a:ext cx="8048600" cy="4641379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500" dirty="0"/>
              <a:t>Primarily used for: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Generating k</a:t>
            </a:r>
            <a:r>
              <a:rPr lang="en-US" dirty="0">
                <a:ea typeface="+mn-ea"/>
              </a:rPr>
              <a:t>eys for public-key and symmetric algorithms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Generating ke</a:t>
            </a:r>
            <a:r>
              <a:rPr lang="en-US" dirty="0">
                <a:ea typeface="+mn-ea"/>
              </a:rPr>
              <a:t>y stream for symmetric stream cipher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</a:rPr>
              <a:t>Sequence numbers in networking protocols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Many other uses in cryptographic algorithms and networking protocols</a:t>
            </a:r>
          </a:p>
          <a:p>
            <a:pPr lvl="2">
              <a:spcAft>
                <a:spcPts val="600"/>
              </a:spcAft>
              <a:defRPr/>
            </a:pPr>
            <a:r>
              <a:rPr lang="en-US" dirty="0">
                <a:solidFill>
                  <a:srgbClr val="FF0000"/>
                </a:solidFill>
                <a:ea typeface="+mn-ea"/>
              </a:rPr>
              <a:t>Including in cryptocurrencies (we will see more later)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1"/>
                </a:solidFill>
              </a:rPr>
              <a:t>Random Number Requirements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33" charset="2"/>
              <a:buNone/>
              <a:defRPr/>
            </a:pPr>
            <a:r>
              <a:rPr lang="en-US" dirty="0"/>
              <a:t>Randomness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457200" y="2276872"/>
            <a:ext cx="4040188" cy="39512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Uniform distribution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Frequency of occurrence of each of the numbers should be approximately the same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4"/>
          </p:nvPr>
        </p:nvSpPr>
        <p:spPr>
          <a:xfrm>
            <a:off x="4716016" y="2276872"/>
            <a:ext cx="3932238" cy="3522663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Independence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/>
              <a:t>Each number is statistically independent of other numbers in the sequence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/>
              <a:t>Opponent should not be able to predict future elements of the sequence on the basis of earlier elements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  <a:ea typeface="+mj-ea"/>
                <a:cs typeface="+mj-cs"/>
              </a:rPr>
              <a:t>Random versus Pseudorandom</a:t>
            </a:r>
            <a:endParaRPr lang="en-US" dirty="0">
              <a:solidFill>
                <a:schemeClr val="accent1"/>
              </a:solidFill>
              <a:latin typeface="Times-Roman" charset="0"/>
              <a:ea typeface="+mj-ea"/>
              <a:cs typeface="+mj-cs"/>
            </a:endParaRPr>
          </a:p>
        </p:txBody>
      </p:sp>
      <p:sp>
        <p:nvSpPr>
          <p:cNvPr id="251907" name="Rectangle 3"/>
          <p:cNvSpPr>
            <a:spLocks noGrp="1" noChangeArrowheads="1"/>
          </p:cNvSpPr>
          <p:nvPr>
            <p:ph idx="1"/>
          </p:nvPr>
        </p:nvSpPr>
        <p:spPr>
          <a:xfrm>
            <a:off x="518864" y="1368896"/>
            <a:ext cx="8229600" cy="47244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200" dirty="0"/>
              <a:t>Cryptographic applications typically use fixed algorithms for random number generation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Algorithms are deterministic and therefore produce sequences of numbers that are not statistically random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Called pseudorandom numbers are: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800" dirty="0"/>
              <a:t>Almost random or statistically close to random numbers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800" dirty="0"/>
              <a:t>Sequences produced that satisfy statistical randomness tests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800" dirty="0"/>
              <a:t>Likely to be predictable</a:t>
            </a:r>
          </a:p>
          <a:p>
            <a:pPr>
              <a:lnSpc>
                <a:spcPct val="90000"/>
              </a:lnSpc>
              <a:defRPr/>
            </a:pPr>
            <a:r>
              <a:rPr lang="en-US" sz="2200" dirty="0"/>
              <a:t>True random number generator (TRNG):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Uses a nondeterministic source to produce randomness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Most operate by measuring unpredictable natural processes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900" dirty="0"/>
              <a:t>e.g. radiation, gas discharge, leaky capacitors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Increasingly provided on modern processors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207D4BA-BE09-41D0-ADBD-27CBCA0FE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7886700" cy="10064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accent1"/>
                </a:solidFill>
              </a:rPr>
              <a:t>Information Security</a:t>
            </a:r>
            <a:endParaRPr lang="en-AU" altLang="en-US" dirty="0">
              <a:solidFill>
                <a:schemeClr val="accent1"/>
              </a:solidFill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763C961-7D7C-476C-B8EF-A11FDB74DC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1752600"/>
          </a:xfrm>
        </p:spPr>
        <p:txBody>
          <a:bodyPr>
            <a:normAutofit lnSpcReduction="10000"/>
          </a:bodyPr>
          <a:lstStyle/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en-US" altLang="en-US" sz="2400" b="1" dirty="0">
                <a:ea typeface="ＭＳ Ｐゴシック" panose="020B0600070205080204" pitchFamily="34" charset="-128"/>
              </a:rPr>
              <a:t>Protection afforded</a:t>
            </a:r>
            <a:r>
              <a:rPr lang="en-US" altLang="en-US" sz="2400" dirty="0">
                <a:ea typeface="ＭＳ Ｐゴシック" panose="020B0600070205080204" pitchFamily="34" charset="-128"/>
              </a:rPr>
              <a:t> to an automated information system in order to attain the applicable objectives of preserving the </a:t>
            </a:r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integrity</a:t>
            </a:r>
            <a:r>
              <a:rPr lang="en-US" altLang="en-US" sz="2400" dirty="0">
                <a:ea typeface="ＭＳ Ｐゴシック" panose="020B0600070205080204" pitchFamily="34" charset="-128"/>
              </a:rPr>
              <a:t>, </a:t>
            </a:r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availability</a:t>
            </a:r>
            <a:r>
              <a:rPr lang="en-US" altLang="en-US" sz="24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confidentiality</a:t>
            </a:r>
            <a:r>
              <a:rPr lang="en-US" altLang="en-US" sz="2400" dirty="0">
                <a:ea typeface="ＭＳ Ｐゴシック" panose="020B0600070205080204" pitchFamily="34" charset="-128"/>
              </a:rPr>
              <a:t> of information system resources (includes hardware, software, firmware, information/data, and telecommunications)</a:t>
            </a:r>
            <a:endParaRPr lang="en-AU" altLang="en-US" sz="2400" dirty="0">
              <a:ea typeface="ＭＳ Ｐゴシック" panose="020B0600070205080204" pitchFamily="34" charset="-128"/>
            </a:endParaRPr>
          </a:p>
        </p:txBody>
      </p:sp>
      <p:pic>
        <p:nvPicPr>
          <p:cNvPr id="8199" name="Picture 4" descr="&#10;Fig1.1.pdf                                                     00ABB570  Mnementh                      BEAE7A2F:">
            <a:extLst>
              <a:ext uri="{FF2B5EF4-FFF2-40B4-BE49-F238E27FC236}">
                <a16:creationId xmlns:a16="http://schemas.microsoft.com/office/drawing/2014/main" id="{7593AD2F-C898-4DEC-AAB4-0C548EC44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t="10739" r="4633" b="21477"/>
          <a:stretch>
            <a:fillRect/>
          </a:stretch>
        </p:blipFill>
        <p:spPr bwMode="auto">
          <a:xfrm>
            <a:off x="2913063" y="3084513"/>
            <a:ext cx="3317875" cy="32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247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A04234D-22A8-4E9A-BD29-2F8853C3A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1"/>
                </a:solidFill>
              </a:rPr>
              <a:t>Confidentiality</a:t>
            </a:r>
            <a:endParaRPr lang="en-AU" altLang="en-US" dirty="0">
              <a:solidFill>
                <a:schemeClr val="accent1"/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FDA6241-ABF1-4ACF-85DF-C1DDAE14E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075" y="2240260"/>
            <a:ext cx="1660525" cy="9731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fr-FR" sz="1600" dirty="0">
                <a:solidFill>
                  <a:srgbClr val="FF0000"/>
                </a:solidFill>
                <a:latin typeface="Comic Sans MS" pitchFamily="66" charset="0"/>
                <a:ea typeface="ＭＳ Ｐゴシック" pitchFamily="-107" charset="-128"/>
              </a:rPr>
              <a:t>Sending System</a:t>
            </a:r>
          </a:p>
          <a:p>
            <a:pPr eaLnBrk="1" hangingPunct="1">
              <a:defRPr/>
            </a:pPr>
            <a:endParaRPr lang="fr-FR" sz="1600" dirty="0">
              <a:solidFill>
                <a:srgbClr val="FF0000"/>
              </a:solidFill>
              <a:latin typeface="Comic Sans MS" pitchFamily="66" charset="0"/>
              <a:ea typeface="ＭＳ Ｐゴシック" pitchFamily="-107" charset="-128"/>
            </a:endParaRPr>
          </a:p>
          <a:p>
            <a:pPr eaLnBrk="1" hangingPunct="1">
              <a:defRPr/>
            </a:pPr>
            <a:endParaRPr lang="fr-FR" sz="1600" dirty="0">
              <a:solidFill>
                <a:srgbClr val="FF0000"/>
              </a:solidFill>
              <a:latin typeface="Comic Sans MS" pitchFamily="66" charset="0"/>
              <a:ea typeface="ＭＳ Ｐゴシック" pitchFamily="-107" charset="-128"/>
            </a:endParaRPr>
          </a:p>
          <a:p>
            <a:pPr eaLnBrk="1" hangingPunct="1">
              <a:defRPr/>
            </a:pPr>
            <a:endParaRPr lang="fr-FR" sz="1600" dirty="0">
              <a:solidFill>
                <a:srgbClr val="FF0000"/>
              </a:solidFill>
              <a:latin typeface="Comic Sans MS" pitchFamily="66" charset="0"/>
              <a:ea typeface="ＭＳ Ｐゴシック" pitchFamily="-107" charset="-128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0E62B4F6-E17D-4376-8DEB-2A0CF06AF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7238" y="2311698"/>
            <a:ext cx="1671637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fr-FR" sz="1400" dirty="0">
                <a:solidFill>
                  <a:srgbClr val="FF0000"/>
                </a:solidFill>
                <a:latin typeface="Comic Sans MS" pitchFamily="66" charset="0"/>
                <a:ea typeface="ＭＳ Ｐゴシック" pitchFamily="-107" charset="-128"/>
              </a:rPr>
              <a:t>Receiving System</a:t>
            </a:r>
          </a:p>
          <a:p>
            <a:pPr eaLnBrk="1" hangingPunct="1">
              <a:defRPr/>
            </a:pPr>
            <a:endParaRPr lang="fr-FR" sz="1400" dirty="0">
              <a:solidFill>
                <a:srgbClr val="FF0000"/>
              </a:solidFill>
              <a:latin typeface="Comic Sans MS" pitchFamily="66" charset="0"/>
              <a:ea typeface="ＭＳ Ｐゴシック" pitchFamily="-107" charset="-128"/>
            </a:endParaRPr>
          </a:p>
          <a:p>
            <a:pPr eaLnBrk="1" hangingPunct="1">
              <a:defRPr/>
            </a:pPr>
            <a:endParaRPr lang="fr-FR" sz="1400" dirty="0">
              <a:solidFill>
                <a:srgbClr val="FF0000"/>
              </a:solidFill>
              <a:latin typeface="Comic Sans MS" pitchFamily="66" charset="0"/>
              <a:ea typeface="ＭＳ Ｐゴシック" pitchFamily="-107" charset="-128"/>
            </a:endParaRPr>
          </a:p>
          <a:p>
            <a:pPr eaLnBrk="1" hangingPunct="1">
              <a:defRPr/>
            </a:pPr>
            <a:endParaRPr lang="fr-FR" sz="1400" dirty="0">
              <a:solidFill>
                <a:srgbClr val="FF0000"/>
              </a:solidFill>
              <a:latin typeface="Comic Sans MS" pitchFamily="66" charset="0"/>
              <a:ea typeface="ＭＳ Ｐゴシック" pitchFamily="-107" charset="-128"/>
            </a:endParaRPr>
          </a:p>
        </p:txBody>
      </p:sp>
      <p:sp>
        <p:nvSpPr>
          <p:cNvPr id="10245" name="Text Box 18">
            <a:extLst>
              <a:ext uri="{FF2B5EF4-FFF2-40B4-BE49-F238E27FC236}">
                <a16:creationId xmlns:a16="http://schemas.microsoft.com/office/drawing/2014/main" id="{5FB39273-AA35-489A-99DC-97A726F05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913" y="1665585"/>
            <a:ext cx="124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Comic Sans MS" panose="030F0702030302020204" pitchFamily="66" charset="0"/>
              </a:rPr>
              <a:t>channel</a:t>
            </a:r>
          </a:p>
        </p:txBody>
      </p:sp>
      <p:sp>
        <p:nvSpPr>
          <p:cNvPr id="10246" name="Line 19">
            <a:extLst>
              <a:ext uri="{FF2B5EF4-FFF2-40B4-BE49-F238E27FC236}">
                <a16:creationId xmlns:a16="http://schemas.microsoft.com/office/drawing/2014/main" id="{E840ADB9-711C-4074-A234-0D9B5D7BA0E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5875" y="2087860"/>
            <a:ext cx="238125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Rectangle 21">
            <a:extLst>
              <a:ext uri="{FF2B5EF4-FFF2-40B4-BE49-F238E27FC236}">
                <a16:creationId xmlns:a16="http://schemas.microsoft.com/office/drawing/2014/main" id="{317FEEEB-40A4-4D79-8498-DE6BBB784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9313" y="2608560"/>
            <a:ext cx="2447925" cy="3667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en-US" sz="2000">
              <a:latin typeface="Comic Sans MS" panose="030F0702030302020204" pitchFamily="66" charset="0"/>
            </a:endParaRPr>
          </a:p>
        </p:txBody>
      </p:sp>
      <p:sp>
        <p:nvSpPr>
          <p:cNvPr id="10248" name="Line 17">
            <a:extLst>
              <a:ext uri="{FF2B5EF4-FFF2-40B4-BE49-F238E27FC236}">
                <a16:creationId xmlns:a16="http://schemas.microsoft.com/office/drawing/2014/main" id="{212D3946-0B3F-4D3F-9386-813AD2E8E7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2175" y="2821285"/>
            <a:ext cx="24606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Text Box 23">
            <a:extLst>
              <a:ext uri="{FF2B5EF4-FFF2-40B4-BE49-F238E27FC236}">
                <a16:creationId xmlns:a16="http://schemas.microsoft.com/office/drawing/2014/main" id="{5A2920AB-F9B0-4E0F-BFF3-A6414E90F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75" y="1622723"/>
            <a:ext cx="1889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data, control messages</a:t>
            </a:r>
          </a:p>
        </p:txBody>
      </p:sp>
      <p:sp>
        <p:nvSpPr>
          <p:cNvPr id="10250" name="Line 24">
            <a:extLst>
              <a:ext uri="{FF2B5EF4-FFF2-40B4-BE49-F238E27FC236}">
                <a16:creationId xmlns:a16="http://schemas.microsoft.com/office/drawing/2014/main" id="{E6116D81-98B2-4692-A685-C55B513BA0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3813" y="2240260"/>
            <a:ext cx="223837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Freeform 25">
            <a:extLst>
              <a:ext uri="{FF2B5EF4-FFF2-40B4-BE49-F238E27FC236}">
                <a16:creationId xmlns:a16="http://schemas.microsoft.com/office/drawing/2014/main" id="{D7A42C30-6872-48EC-A8AC-B9098E8EA2DD}"/>
              </a:ext>
            </a:extLst>
          </p:cNvPr>
          <p:cNvSpPr>
            <a:spLocks/>
          </p:cNvSpPr>
          <p:nvPr/>
        </p:nvSpPr>
        <p:spPr bwMode="auto">
          <a:xfrm>
            <a:off x="3911600" y="2860973"/>
            <a:ext cx="573088" cy="914400"/>
          </a:xfrm>
          <a:custGeom>
            <a:avLst/>
            <a:gdLst>
              <a:gd name="T0" fmla="*/ 0 w 344"/>
              <a:gd name="T1" fmla="*/ 0 h 789"/>
              <a:gd name="T2" fmla="*/ 2147483646 w 344"/>
              <a:gd name="T3" fmla="*/ 2147483646 h 789"/>
              <a:gd name="T4" fmla="*/ 2147483646 w 344"/>
              <a:gd name="T5" fmla="*/ 2147483646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Freeform 26">
            <a:extLst>
              <a:ext uri="{FF2B5EF4-FFF2-40B4-BE49-F238E27FC236}">
                <a16:creationId xmlns:a16="http://schemas.microsoft.com/office/drawing/2014/main" id="{FF260DBF-A9D9-4BE9-9456-CC81D5D57D8C}"/>
              </a:ext>
            </a:extLst>
          </p:cNvPr>
          <p:cNvSpPr>
            <a:spLocks/>
          </p:cNvSpPr>
          <p:nvPr/>
        </p:nvSpPr>
        <p:spPr bwMode="auto">
          <a:xfrm flipH="1">
            <a:off x="4586288" y="2859385"/>
            <a:ext cx="573087" cy="914400"/>
          </a:xfrm>
          <a:custGeom>
            <a:avLst/>
            <a:gdLst>
              <a:gd name="T0" fmla="*/ 0 w 344"/>
              <a:gd name="T1" fmla="*/ 0 h 789"/>
              <a:gd name="T2" fmla="*/ 2147483646 w 344"/>
              <a:gd name="T3" fmla="*/ 2147483646 h 789"/>
              <a:gd name="T4" fmla="*/ 2147483646 w 344"/>
              <a:gd name="T5" fmla="*/ 2147483646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27">
            <a:extLst>
              <a:ext uri="{FF2B5EF4-FFF2-40B4-BE49-F238E27FC236}">
                <a16:creationId xmlns:a16="http://schemas.microsoft.com/office/drawing/2014/main" id="{F0FC730E-BCAA-46A1-BBD1-4406CE0C03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6675" y="2791123"/>
            <a:ext cx="40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Text Box 28">
            <a:extLst>
              <a:ext uri="{FF2B5EF4-FFF2-40B4-BE49-F238E27FC236}">
                <a16:creationId xmlns:a16="http://schemas.microsoft.com/office/drawing/2014/main" id="{AA77E46D-D10D-4D7D-BA40-6F041829B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" y="2521248"/>
            <a:ext cx="81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Comic Sans MS" panose="030F0702030302020204" pitchFamily="66" charset="0"/>
              </a:rPr>
              <a:t>data</a:t>
            </a:r>
          </a:p>
        </p:txBody>
      </p:sp>
      <p:sp>
        <p:nvSpPr>
          <p:cNvPr id="10255" name="Line 29">
            <a:extLst>
              <a:ext uri="{FF2B5EF4-FFF2-40B4-BE49-F238E27FC236}">
                <a16:creationId xmlns:a16="http://schemas.microsoft.com/office/drawing/2014/main" id="{6C36B855-48D0-4EBB-9454-B8B44F6F75E5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8875" y="2749848"/>
            <a:ext cx="449263" cy="11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Text Box 30">
            <a:extLst>
              <a:ext uri="{FF2B5EF4-FFF2-40B4-BE49-F238E27FC236}">
                <a16:creationId xmlns:a16="http://schemas.microsoft.com/office/drawing/2014/main" id="{33D07114-E8DA-4921-A7DD-77A313002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1150" y="2491085"/>
            <a:ext cx="81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Comic Sans MS" panose="030F0702030302020204" pitchFamily="66" charset="0"/>
              </a:rPr>
              <a:t>data</a:t>
            </a:r>
          </a:p>
        </p:txBody>
      </p:sp>
      <p:sp>
        <p:nvSpPr>
          <p:cNvPr id="10257" name="Text Box 31">
            <a:extLst>
              <a:ext uri="{FF2B5EF4-FFF2-40B4-BE49-F238E27FC236}">
                <a16:creationId xmlns:a16="http://schemas.microsoft.com/office/drawing/2014/main" id="{7D171005-533B-44BB-805A-CF04DD131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3" y="1602085"/>
            <a:ext cx="900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Alice</a:t>
            </a:r>
          </a:p>
        </p:txBody>
      </p:sp>
      <p:sp>
        <p:nvSpPr>
          <p:cNvPr id="10258" name="Text Box 32">
            <a:extLst>
              <a:ext uri="{FF2B5EF4-FFF2-40B4-BE49-F238E27FC236}">
                <a16:creationId xmlns:a16="http://schemas.microsoft.com/office/drawing/2014/main" id="{EE05CC1F-898F-4470-B3E6-D6BE385A0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2575" y="1665585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Bob</a:t>
            </a:r>
          </a:p>
        </p:txBody>
      </p:sp>
      <p:sp>
        <p:nvSpPr>
          <p:cNvPr id="10259" name="Text Box 33">
            <a:extLst>
              <a:ext uri="{FF2B5EF4-FFF2-40B4-BE49-F238E27FC236}">
                <a16:creationId xmlns:a16="http://schemas.microsoft.com/office/drawing/2014/main" id="{E3CEE81E-EE06-40D1-8EFA-D72D0DDF4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4475" y="3839805"/>
            <a:ext cx="103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Trudy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11B18F-57DB-48A2-A324-4BB733F169D0}"/>
              </a:ext>
            </a:extLst>
          </p:cNvPr>
          <p:cNvSpPr txBox="1"/>
          <p:nvPr/>
        </p:nvSpPr>
        <p:spPr>
          <a:xfrm>
            <a:off x="2105025" y="2675235"/>
            <a:ext cx="10572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accent5">
                    <a:lumMod val="10000"/>
                  </a:schemeClr>
                </a:solidFill>
                <a:latin typeface="Bookman Old Style" pitchFamily="18" charset="0"/>
                <a:ea typeface="ＭＳ Ｐゴシック" pitchFamily="-107" charset="-128"/>
              </a:rPr>
              <a:t>“Hello”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C40783-D849-4BB4-8AE2-578C8B79473D}"/>
              </a:ext>
            </a:extLst>
          </p:cNvPr>
          <p:cNvSpPr txBox="1"/>
          <p:nvPr/>
        </p:nvSpPr>
        <p:spPr>
          <a:xfrm>
            <a:off x="2122488" y="2660948"/>
            <a:ext cx="10572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accent5">
                    <a:lumMod val="10000"/>
                  </a:schemeClr>
                </a:solidFill>
                <a:latin typeface="Bookman Old Style" pitchFamily="18" charset="0"/>
                <a:ea typeface="ＭＳ Ｐゴシック" pitchFamily="-107" charset="-128"/>
              </a:rPr>
              <a:t>“Hello”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34EF71-8555-4FB7-AD42-9D9076A19D31}"/>
              </a:ext>
            </a:extLst>
          </p:cNvPr>
          <p:cNvSpPr txBox="1"/>
          <p:nvPr/>
        </p:nvSpPr>
        <p:spPr>
          <a:xfrm>
            <a:off x="2037120" y="5622920"/>
            <a:ext cx="5388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j-lt"/>
              </a:rPr>
              <a:t>So, how to achieve confidentiality?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FAA155-718E-4C90-BB18-05EB0FB19004}"/>
              </a:ext>
            </a:extLst>
          </p:cNvPr>
          <p:cNvSpPr txBox="1"/>
          <p:nvPr/>
        </p:nvSpPr>
        <p:spPr>
          <a:xfrm>
            <a:off x="2381625" y="6146140"/>
            <a:ext cx="4479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Encryption or Encipherment!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26B5BC-B6A5-45A9-8EF9-BB988CE5F44F}"/>
              </a:ext>
            </a:extLst>
          </p:cNvPr>
          <p:cNvSpPr txBox="1"/>
          <p:nvPr/>
        </p:nvSpPr>
        <p:spPr>
          <a:xfrm>
            <a:off x="457200" y="4468807"/>
            <a:ext cx="8439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Confidentiality: </a:t>
            </a:r>
            <a:r>
              <a:rPr lang="en-US" sz="2400" dirty="0">
                <a:latin typeface="+mj-lt"/>
              </a:rPr>
              <a:t>Preventing unauthorized disclosure of information or disclosure of information to unauthorized entities</a:t>
            </a:r>
          </a:p>
        </p:txBody>
      </p:sp>
    </p:spTree>
    <p:extLst>
      <p:ext uri="{BB962C8B-B14F-4D97-AF65-F5344CB8AC3E}">
        <p14:creationId xmlns:p14="http://schemas.microsoft.com/office/powerpoint/2010/main" val="122764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44688 -0.0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44" y="-3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1481E-6 L 0.12396 -4.81481E-6 C 0.17969 -4.81481E-6 0.24809 0.05625 0.24809 0.10209 L 0.24809 0.20417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accent1"/>
                </a:solidFill>
                <a:ea typeface="+mj-ea"/>
                <a:cs typeface="+mj-cs"/>
              </a:rPr>
              <a:t>Encryption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5842992" cy="6397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>
                <a:ea typeface="+mn-ea"/>
                <a:cs typeface="+mn-cs"/>
              </a:rPr>
              <a:t>What is Encryption (</a:t>
            </a:r>
            <a:r>
              <a:rPr lang="en-US" dirty="0" err="1">
                <a:ea typeface="+mn-ea"/>
                <a:cs typeface="+mn-cs"/>
              </a:rPr>
              <a:t>a.k.a</a:t>
            </a:r>
            <a:r>
              <a:rPr lang="en-US" dirty="0">
                <a:ea typeface="+mn-ea"/>
                <a:cs typeface="+mn-cs"/>
              </a:rPr>
              <a:t> Encipherment)?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745232" y="1938511"/>
            <a:ext cx="7931224" cy="108012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Process of perturbing or transforming information that needs to be protected (</a:t>
            </a:r>
            <a:r>
              <a:rPr lang="en-US" dirty="0" err="1"/>
              <a:t>a.k.a</a:t>
            </a:r>
            <a:r>
              <a:rPr lang="en-US" dirty="0"/>
              <a:t> </a:t>
            </a:r>
            <a:r>
              <a:rPr lang="en-US" b="1" i="1" dirty="0"/>
              <a:t>plaintext</a:t>
            </a:r>
            <a:r>
              <a:rPr lang="en-US" dirty="0"/>
              <a:t>) into something that is unintelligible (</a:t>
            </a:r>
            <a:r>
              <a:rPr lang="en-US" dirty="0" err="1"/>
              <a:t>a.k.a</a:t>
            </a:r>
            <a:r>
              <a:rPr lang="en-US" dirty="0"/>
              <a:t> </a:t>
            </a:r>
            <a:r>
              <a:rPr lang="en-US" b="1" i="1" dirty="0"/>
              <a:t>ciphertext</a:t>
            </a:r>
            <a:r>
              <a:rPr lang="en-US" dirty="0"/>
              <a:t>) to everyone except authorized receivers. </a:t>
            </a:r>
            <a:endParaRPr lang="en-US" sz="180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306D5AE-36B3-450C-966F-AE3816F4DE3E}"/>
              </a:ext>
            </a:extLst>
          </p:cNvPr>
          <p:cNvSpPr txBox="1">
            <a:spLocks/>
          </p:cNvSpPr>
          <p:nvPr/>
        </p:nvSpPr>
        <p:spPr>
          <a:xfrm>
            <a:off x="3090664" y="3006055"/>
            <a:ext cx="320952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>Encryption Techniques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F0A1339-0B12-4B98-B310-48F1E2AF5FF7}"/>
              </a:ext>
            </a:extLst>
          </p:cNvPr>
          <p:cNvSpPr txBox="1">
            <a:spLocks/>
          </p:cNvSpPr>
          <p:nvPr/>
        </p:nvSpPr>
        <p:spPr>
          <a:xfrm>
            <a:off x="1187624" y="3861048"/>
            <a:ext cx="320952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>Symmetric Encryption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5E21244-937A-4904-99A5-4C38F3AD1AE7}"/>
              </a:ext>
            </a:extLst>
          </p:cNvPr>
          <p:cNvSpPr txBox="1">
            <a:spLocks/>
          </p:cNvSpPr>
          <p:nvPr/>
        </p:nvSpPr>
        <p:spPr>
          <a:xfrm>
            <a:off x="5466928" y="3861048"/>
            <a:ext cx="320952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>Public-key Encryption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CEE2F1A-08EB-404E-B734-EE41480753AF}"/>
              </a:ext>
            </a:extLst>
          </p:cNvPr>
          <p:cNvSpPr txBox="1">
            <a:spLocks/>
          </p:cNvSpPr>
          <p:nvPr/>
        </p:nvSpPr>
        <p:spPr>
          <a:xfrm>
            <a:off x="611560" y="4713361"/>
            <a:ext cx="1944216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>Block Ciphers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38CDD39-EE1A-4216-A1E6-FB9A3378BDA5}"/>
              </a:ext>
            </a:extLst>
          </p:cNvPr>
          <p:cNvSpPr txBox="1">
            <a:spLocks/>
          </p:cNvSpPr>
          <p:nvPr/>
        </p:nvSpPr>
        <p:spPr>
          <a:xfrm>
            <a:off x="3085390" y="4713361"/>
            <a:ext cx="2118353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>Stream Ciphers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6C8A59D-CC07-49BE-ACAA-F3ED244AFD09}"/>
              </a:ext>
            </a:extLst>
          </p:cNvPr>
          <p:cNvSpPr txBox="1">
            <a:spLocks/>
          </p:cNvSpPr>
          <p:nvPr/>
        </p:nvSpPr>
        <p:spPr>
          <a:xfrm>
            <a:off x="611560" y="5372762"/>
            <a:ext cx="1944216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i="1" dirty="0">
                <a:solidFill>
                  <a:srgbClr val="FF0000"/>
                </a:solidFill>
              </a:rPr>
              <a:t>e.g., DES, AES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D73F15-6E99-4188-AAAD-289C072B2DE8}"/>
              </a:ext>
            </a:extLst>
          </p:cNvPr>
          <p:cNvSpPr/>
          <p:nvPr/>
        </p:nvSpPr>
        <p:spPr>
          <a:xfrm>
            <a:off x="3496311" y="5565674"/>
            <a:ext cx="1296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b="1" i="1" dirty="0">
                <a:solidFill>
                  <a:srgbClr val="FF0000"/>
                </a:solidFill>
                <a:latin typeface="+mn-lt"/>
              </a:rPr>
              <a:t>e.g., RC4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991B3B3-32F2-490B-8B60-47B38B25AFEB}"/>
              </a:ext>
            </a:extLst>
          </p:cNvPr>
          <p:cNvSpPr txBox="1">
            <a:spLocks/>
          </p:cNvSpPr>
          <p:nvPr/>
        </p:nvSpPr>
        <p:spPr>
          <a:xfrm>
            <a:off x="6144278" y="4363857"/>
            <a:ext cx="1944216" cy="12324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i="1" dirty="0">
                <a:solidFill>
                  <a:srgbClr val="FF0000"/>
                </a:solidFill>
              </a:rPr>
              <a:t>e.g., RSA, </a:t>
            </a:r>
            <a:r>
              <a:rPr lang="en-US" i="1" dirty="0" err="1">
                <a:solidFill>
                  <a:srgbClr val="FF0000"/>
                </a:solidFill>
              </a:rPr>
              <a:t>ElGamal</a:t>
            </a:r>
            <a:r>
              <a:rPr lang="en-US" i="1" dirty="0">
                <a:solidFill>
                  <a:srgbClr val="FF0000"/>
                </a:solidFill>
              </a:rPr>
              <a:t>, Elliptic Curve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18D2E2C-93DC-45E3-8F68-743852881CF5}"/>
              </a:ext>
            </a:extLst>
          </p:cNvPr>
          <p:cNvCxnSpPr>
            <a:stCxn id="5" idx="2"/>
            <a:endCxn id="7" idx="0"/>
          </p:cNvCxnSpPr>
          <p:nvPr/>
        </p:nvCxnSpPr>
        <p:spPr>
          <a:xfrm flipH="1">
            <a:off x="2792388" y="3645817"/>
            <a:ext cx="1903040" cy="215231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C676AF-0AB2-4607-B578-742C23C7A8E0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>
            <a:off x="4695428" y="3645817"/>
            <a:ext cx="2376264" cy="215231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869F71F-F7A5-49E2-90F0-87F1915ED0B7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flipH="1">
            <a:off x="1583668" y="4500810"/>
            <a:ext cx="1208720" cy="212551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D274F1C-129A-4C10-B22C-9A0E655784BE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>
            <a:off x="2792388" y="4500810"/>
            <a:ext cx="1352179" cy="212551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78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2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accent1"/>
                </a:solidFill>
                <a:ea typeface="+mj-ea"/>
                <a:cs typeface="+mj-cs"/>
              </a:rPr>
              <a:t>Symmetric Encryption</a:t>
            </a:r>
            <a:endParaRPr lang="en-AU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000" dirty="0"/>
              <a:t>Encryption algorithm based on permutation and substitution operations</a:t>
            </a:r>
            <a:endParaRPr lang="en-US" sz="2000" dirty="0">
              <a:ea typeface="+mn-ea"/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en-US" sz="2000" dirty="0">
                <a:ea typeface="+mn-ea"/>
                <a:cs typeface="+mn-cs"/>
              </a:rPr>
              <a:t>Algorithm uses the same key for encryption and decryption - also referred to as </a:t>
            </a:r>
            <a:r>
              <a:rPr lang="en-US" sz="2000" b="1" i="1" dirty="0">
                <a:ea typeface="+mn-ea"/>
                <a:cs typeface="+mn-cs"/>
              </a:rPr>
              <a:t>single-key</a:t>
            </a:r>
            <a:r>
              <a:rPr lang="en-US" sz="2000" dirty="0">
                <a:ea typeface="+mn-ea"/>
                <a:cs typeface="+mn-cs"/>
              </a:rPr>
              <a:t> encryption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>
                <a:ea typeface="+mn-ea"/>
                <a:cs typeface="+mn-cs"/>
              </a:rPr>
              <a:t>Two requirements for secure use: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>
                <a:ea typeface="+mn-ea"/>
              </a:rPr>
              <a:t>Needs a strong encryption algorithm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>
                <a:ea typeface="+mn-ea"/>
              </a:rPr>
              <a:t>Sender and receiver must have obtained copies of the secret key in a secure fashion and must keep the key secure</a:t>
            </a:r>
          </a:p>
          <a:p>
            <a:pPr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"/>
              <a:defRPr/>
            </a:pPr>
            <a:endParaRPr lang="en-US" sz="1800" dirty="0">
              <a:ea typeface="+mn-ea"/>
              <a:cs typeface="+mn-cs"/>
            </a:endParaRPr>
          </a:p>
          <a:p>
            <a:pPr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"/>
              <a:defRPr/>
            </a:pPr>
            <a:endParaRPr lang="en-AU" sz="1800" dirty="0">
              <a:ea typeface="+mn-ea"/>
              <a:cs typeface="+mn-cs"/>
            </a:endParaRPr>
          </a:p>
        </p:txBody>
      </p:sp>
      <p:pic>
        <p:nvPicPr>
          <p:cNvPr id="28676" name="Picture 4" descr="C:\Users\Jadliwala\AppData\Local\Microsoft\Windows\Temporary Internet Files\Content.IE5\8BO72YD6\MC90023439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67802"/>
            <a:ext cx="1690320" cy="124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1.pdf">
            <a:extLst>
              <a:ext uri="{FF2B5EF4-FFF2-40B4-BE49-F238E27FC236}">
                <a16:creationId xmlns:a16="http://schemas.microsoft.com/office/drawing/2014/main" id="{D38C80E4-9417-42D2-A1FB-42D0473A4F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8068"/>
          <a:stretch/>
        </p:blipFill>
        <p:spPr bwMode="auto">
          <a:xfrm>
            <a:off x="-531045" y="2892110"/>
            <a:ext cx="96647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7941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accent1"/>
                </a:solidFill>
                <a:ea typeface="+mj-ea"/>
                <a:cs typeface="+mj-cs"/>
              </a:rPr>
              <a:t>Attacking Symmetric Encryption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300680"/>
            <a:ext cx="3932237" cy="7429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>
                <a:ea typeface="+mn-ea"/>
                <a:cs typeface="+mn-cs"/>
              </a:rPr>
              <a:t>1. Brute-Force Attack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27584" y="2187585"/>
            <a:ext cx="7416824" cy="160145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>
                <a:ea typeface="+mn-ea"/>
                <a:cs typeface="+mn-cs"/>
              </a:rPr>
              <a:t>Try all possible keys on some </a:t>
            </a:r>
            <a:r>
              <a:rPr lang="en-US" sz="2400" dirty="0" err="1">
                <a:ea typeface="+mn-ea"/>
                <a:cs typeface="+mn-cs"/>
              </a:rPr>
              <a:t>ciphertext</a:t>
            </a:r>
            <a:r>
              <a:rPr lang="en-US" sz="2400" dirty="0">
                <a:ea typeface="+mn-ea"/>
                <a:cs typeface="+mn-cs"/>
              </a:rPr>
              <a:t> until an intelligible translation into plaintext is obtained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+mn-ea"/>
              </a:rPr>
              <a:t>On average half of all possible keys must be tried to achieve success</a:t>
            </a:r>
          </a:p>
        </p:txBody>
      </p:sp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5E060C9D-1810-47A9-A72A-CFDAF646ED0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27584" y="3449810"/>
          <a:ext cx="7620000" cy="311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6083300" imgH="2489200" progId="Word.Document.12">
                  <p:embed/>
                </p:oleObj>
              </mc:Choice>
              <mc:Fallback>
                <p:oleObj name="Document" r:id="rId4" imgW="6083300" imgH="2489200" progId="Word.Document.12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5E060C9D-1810-47A9-A72A-CFDAF646ED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449810"/>
                        <a:ext cx="7620000" cy="311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5463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accent1"/>
                </a:solidFill>
                <a:ea typeface="+mj-ea"/>
                <a:cs typeface="+mj-cs"/>
              </a:rPr>
              <a:t>Attacking Symmetric Encryption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>
                <a:ea typeface="+mn-ea"/>
                <a:cs typeface="+mn-cs"/>
              </a:rPr>
              <a:t>2. Cryptanalytic Attacks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745232" y="2348880"/>
            <a:ext cx="7931224" cy="3362672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Relies on:</a:t>
            </a:r>
          </a:p>
          <a:p>
            <a:pPr marL="692150" lvl="2" indent="-342900">
              <a:defRPr/>
            </a:pPr>
            <a:r>
              <a:rPr lang="en-US" sz="2000" dirty="0"/>
              <a:t>Properties of the algorithm</a:t>
            </a:r>
          </a:p>
          <a:p>
            <a:pPr marL="692150" lvl="2" indent="-342900">
              <a:defRPr/>
            </a:pPr>
            <a:r>
              <a:rPr lang="en-US" sz="2000" dirty="0"/>
              <a:t>Knowledge of the plaintext</a:t>
            </a:r>
          </a:p>
          <a:p>
            <a:pPr marL="692150" lvl="2" indent="-342900">
              <a:defRPr/>
            </a:pPr>
            <a:r>
              <a:rPr lang="en-US" sz="2000" dirty="0"/>
              <a:t>Sample plaintext-</a:t>
            </a:r>
            <a:r>
              <a:rPr lang="en-US" sz="2000" dirty="0" err="1"/>
              <a:t>ciphertext</a:t>
            </a:r>
            <a:r>
              <a:rPr lang="en-US" sz="2000" dirty="0"/>
              <a:t> pairs</a:t>
            </a:r>
          </a:p>
          <a:p>
            <a:pPr marL="692150" lvl="2" indent="-342900">
              <a:defRPr/>
            </a:pPr>
            <a:endParaRPr lang="en-US" sz="2000" dirty="0"/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Exploits characteristics of the algorithm to deduce the specific plaintext or the key being used</a:t>
            </a:r>
          </a:p>
          <a:p>
            <a:pPr marL="692150" lvl="2" indent="-342900">
              <a:lnSpc>
                <a:spcPct val="90000"/>
              </a:lnSpc>
              <a:defRPr/>
            </a:pPr>
            <a:r>
              <a:rPr lang="en-US" sz="2000" dirty="0"/>
              <a:t>If successful all future and past messages encrypted with that key are compromised</a:t>
            </a:r>
          </a:p>
        </p:txBody>
      </p:sp>
    </p:spTree>
    <p:extLst>
      <p:ext uri="{BB962C8B-B14F-4D97-AF65-F5344CB8AC3E}">
        <p14:creationId xmlns:p14="http://schemas.microsoft.com/office/powerpoint/2010/main" val="4217445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3657600" cy="62753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90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Block Cipher Encryption</a:t>
            </a:r>
            <a:br>
              <a:rPr 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br>
              <a:rPr 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br>
              <a:rPr 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br>
              <a:rPr 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br>
              <a:rPr 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b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90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Stream Encryption</a:t>
            </a:r>
          </a:p>
        </p:txBody>
      </p:sp>
      <p:pic>
        <p:nvPicPr>
          <p:cNvPr id="39939" name="Picture 3" descr="f3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0"/>
            <a:ext cx="54864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0479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11799</TotalTime>
  <Words>7944</Words>
  <Application>Microsoft Office PowerPoint</Application>
  <PresentationFormat>On-screen Show (4:3)</PresentationFormat>
  <Paragraphs>784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ＭＳ Ｐゴシック</vt:lpstr>
      <vt:lpstr>Arial</vt:lpstr>
      <vt:lpstr>Bookman Old Style</vt:lpstr>
      <vt:lpstr>Calibri</vt:lpstr>
      <vt:lpstr>Calibri Light</vt:lpstr>
      <vt:lpstr>Comic Sans MS</vt:lpstr>
      <vt:lpstr>Times New Roman</vt:lpstr>
      <vt:lpstr>Times-Roman</vt:lpstr>
      <vt:lpstr>Trebuchet MS</vt:lpstr>
      <vt:lpstr>Wingdings</vt:lpstr>
      <vt:lpstr>Office Theme</vt:lpstr>
      <vt:lpstr>1_Office Theme</vt:lpstr>
      <vt:lpstr>Document</vt:lpstr>
      <vt:lpstr>PowerPoint Presentation</vt:lpstr>
      <vt:lpstr>Background for CS 4593/6463</vt:lpstr>
      <vt:lpstr>Information Security</vt:lpstr>
      <vt:lpstr>Confidentiality</vt:lpstr>
      <vt:lpstr>Encryption</vt:lpstr>
      <vt:lpstr>Symmetric Encryption</vt:lpstr>
      <vt:lpstr>Attacking Symmetric Encryption</vt:lpstr>
      <vt:lpstr>Attacking Symmetric Encryption</vt:lpstr>
      <vt:lpstr>Block Cipher Encryption       Stream Encryption</vt:lpstr>
      <vt:lpstr>Public-Key Encryption</vt:lpstr>
      <vt:lpstr>Requirements for Public-Key Cryptosystems</vt:lpstr>
      <vt:lpstr>Integrity</vt:lpstr>
      <vt:lpstr>Authenticity</vt:lpstr>
      <vt:lpstr>Secure Hash Functions</vt:lpstr>
      <vt:lpstr>Hash Function Requirements</vt:lpstr>
      <vt:lpstr>Security of Hash Functions</vt:lpstr>
      <vt:lpstr>Message Authentication Codes (MAC)</vt:lpstr>
      <vt:lpstr>Digital Signatures</vt:lpstr>
      <vt:lpstr>Secure Hash Functions in the realization of MACs and Digital Signatures </vt:lpstr>
      <vt:lpstr>Public-Key Certificates</vt:lpstr>
      <vt:lpstr>Availability</vt:lpstr>
      <vt:lpstr>Random Numbers</vt:lpstr>
      <vt:lpstr>Random Number Requirements</vt:lpstr>
      <vt:lpstr>Random versus Pseudorandom</vt:lpstr>
    </vt:vector>
  </TitlesOfParts>
  <Manager/>
  <Company>Computer Science, UNSW@ADFA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Security: Principles and Practice, 1/e</dc:title>
  <dc:subject>Chapter 2 Lecture Overheads</dc:subject>
  <dc:creator>Dr Lawrie Brown</dc:creator>
  <cp:keywords/>
  <dc:description/>
  <cp:lastModifiedBy>Murtuza Jadliwala</cp:lastModifiedBy>
  <cp:revision>220</cp:revision>
  <dcterms:created xsi:type="dcterms:W3CDTF">2012-03-04T03:14:23Z</dcterms:created>
  <dcterms:modified xsi:type="dcterms:W3CDTF">2018-01-11T20:43:52Z</dcterms:modified>
  <cp:category/>
</cp:coreProperties>
</file>