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trictFirstAndLastChars="0" saveSubsetFonts="1" autoCompressPictures="0">
  <p:sldMasterIdLst>
    <p:sldMasterId id="2147483684" r:id="rId1"/>
  </p:sldMasterIdLst>
  <p:notesMasterIdLst>
    <p:notesMasterId r:id="rId55"/>
  </p:notesMasterIdLst>
  <p:sldIdLst>
    <p:sldId id="310" r:id="rId2"/>
    <p:sldId id="256" r:id="rId3"/>
    <p:sldId id="257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30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7" r:id="rId23"/>
    <p:sldId id="276" r:id="rId24"/>
    <p:sldId id="311" r:id="rId25"/>
    <p:sldId id="279" r:id="rId26"/>
    <p:sldId id="280" r:id="rId27"/>
    <p:sldId id="309" r:id="rId28"/>
    <p:sldId id="281" r:id="rId29"/>
    <p:sldId id="282" r:id="rId30"/>
    <p:sldId id="283" r:id="rId31"/>
    <p:sldId id="284" r:id="rId32"/>
    <p:sldId id="285" r:id="rId33"/>
    <p:sldId id="286" r:id="rId34"/>
    <p:sldId id="287" r:id="rId35"/>
    <p:sldId id="288" r:id="rId36"/>
    <p:sldId id="289" r:id="rId37"/>
    <p:sldId id="290" r:id="rId38"/>
    <p:sldId id="291" r:id="rId39"/>
    <p:sldId id="292" r:id="rId40"/>
    <p:sldId id="307" r:id="rId41"/>
    <p:sldId id="293" r:id="rId42"/>
    <p:sldId id="294" r:id="rId43"/>
    <p:sldId id="308" r:id="rId44"/>
    <p:sldId id="295" r:id="rId45"/>
    <p:sldId id="296" r:id="rId46"/>
    <p:sldId id="297" r:id="rId47"/>
    <p:sldId id="298" r:id="rId48"/>
    <p:sldId id="299" r:id="rId49"/>
    <p:sldId id="300" r:id="rId50"/>
    <p:sldId id="301" r:id="rId51"/>
    <p:sldId id="302" r:id="rId52"/>
    <p:sldId id="303" r:id="rId53"/>
    <p:sldId id="304" r:id="rId54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AD808602-1B9C-4D36-8053-C5C74F9284A8}">
  <a:tblStyle styleId="{AD808602-1B9C-4D36-8053-C5C74F9284A8}" styleName="Table_0">
    <a:wholeTbl>
      <a:tcTxStyle b="off" i="off">
        <a:font>
          <a:latin typeface="Arial"/>
          <a:ea typeface="Arial"/>
          <a:cs typeface="Arial"/>
        </a:font>
        <a:schemeClr val="dk1"/>
      </a:tcTxStyle>
      <a:tcStyle>
        <a:tcBdr>
          <a:left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med" len="med"/>
              <a:tailEnd type="none" w="med" len="med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730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177284433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/>
          <a:lstStyle/>
          <a:p>
            <a:fld id="{F8560DBF-F109-8946-ADF0-EE66B221E988}" type="slidenum">
              <a:rPr lang="en-AU" smtClean="0"/>
              <a:pPr/>
              <a:t>0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42110265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11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0266278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831516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8" name="Shape 10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121709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8" name="Shape 10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3855737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14" name="Shape 11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1692449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57" name="Shape 15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" sz="11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Analogy of talking on the phone and having a lag</a:t>
            </a:r>
          </a:p>
        </p:txBody>
      </p:sp>
    </p:spTree>
    <p:extLst>
      <p:ext uri="{BB962C8B-B14F-4D97-AF65-F5344CB8AC3E}">
        <p14:creationId xmlns:p14="http://schemas.microsoft.com/office/powerpoint/2010/main" val="290767792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hape 16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65" name="Shape 16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54135936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Shape 1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71" name="Shape 17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27115333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Shape 17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77" name="Shape 17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3778321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Shape 18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83" name="Shape 18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997788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3771226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Shape 18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89" name="Shape 18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13969782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Shape 19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95" name="Shape 19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9330975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Shape 20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06" name="Shape 20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6994067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Shape 19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00" name="Shape 20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1669522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Shape 21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12" name="Shape 21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74945799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Shape 21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18" name="Shape 21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5512216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Shape 22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24" name="Shape 22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5" name="Shape 225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25</a:t>
            </a:fld>
            <a:endParaRPr lang="en"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939673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Shape 20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06" name="Shape 20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61648911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Shape 23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31" name="Shape 23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"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Can’t create new transactions from someone else’s address, or modify them.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"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Suppressing tx’s is only a minor annoyance.</a:t>
            </a:r>
          </a:p>
        </p:txBody>
      </p:sp>
    </p:spTree>
    <p:extLst>
      <p:ext uri="{BB962C8B-B14F-4D97-AF65-F5344CB8AC3E}">
        <p14:creationId xmlns:p14="http://schemas.microsoft.com/office/powerpoint/2010/main" val="1425480675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Shape 28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89" name="Shape 28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075198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9" name="Shape 3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12225537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Shape 33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37" name="Shape 33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68789604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" name="Shape 34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44" name="Shape 34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30373787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" name="Shape 34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49" name="Shape 34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014596400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" name="Shape 36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61" name="Shape 36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684360224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" name="Shape 36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67" name="Shape 36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752398265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" name="Shape 3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82" name="Shape 38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66179693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" name="Shape 38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88" name="Shape 38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15300640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3" name="Shape 39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94" name="Shape 39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92896227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" name="Shape 39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00" name="Shape 40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179817073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5" name="Shape 40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06" name="Shape 40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"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If Alice has 100x more computing power than Bob it doesn’t mean she always wins the race. It means she has about a 99% chance of wining. In the long run Bob will create 1% of the blocks</a:t>
            </a:r>
          </a:p>
        </p:txBody>
      </p:sp>
    </p:spTree>
    <p:extLst>
      <p:ext uri="{BB962C8B-B14F-4D97-AF65-F5344CB8AC3E}">
        <p14:creationId xmlns:p14="http://schemas.microsoft.com/office/powerpoint/2010/main" val="39364708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4" name="Shape 4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11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15767350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4" name="Shape 42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25" name="Shape 42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596372675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4" name="Shape 42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25" name="Shape 42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27020998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" name="Shape 43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31" name="Shape 43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"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what happens if time b/w blocks is too low or too high</a:t>
            </a:r>
          </a:p>
        </p:txBody>
      </p:sp>
    </p:spTree>
    <p:extLst>
      <p:ext uri="{BB962C8B-B14F-4D97-AF65-F5344CB8AC3E}">
        <p14:creationId xmlns:p14="http://schemas.microsoft.com/office/powerpoint/2010/main" val="2229156645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4" name="Shape 42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25" name="Shape 42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271326243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7" name="Shape 43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38" name="Shape 43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97398411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3" name="Shape 44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44" name="Shape 44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21996945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5" name="Shape 45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56" name="Shape 45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36574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1" name="Shape 46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62" name="Shape 46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9839211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8" name="Shape 46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69" name="Shape 46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35746136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3" name="Shape 47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74" name="Shape 47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205354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95883156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0" name="Shape 48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81" name="Shape 48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97734811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6" name="Shape 48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87" name="Shape 48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61159553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" name="Shape 50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02" name="Shape 50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816334340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8" name="Shape 50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09" name="Shape 50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794462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2" name="Shape 6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019942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5844479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3801840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255146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7C630-DD81-45BE-B0D5-4B9EF094AEAC}" type="datetimeFigureOut">
              <a:rPr lang="en-US" smtClean="0"/>
              <a:t>1/30/2018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0C9C1-9A65-4BA8-B403-9AD1FCCDC2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4660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7C630-DD81-45BE-B0D5-4B9EF094AEAC}" type="datetimeFigureOut">
              <a:rPr lang="en-US" smtClean="0"/>
              <a:t>1/30/2018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0C9C1-9A65-4BA8-B403-9AD1FCCDC2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978919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7C630-DD81-45BE-B0D5-4B9EF094AEAC}" type="datetimeFigureOut">
              <a:rPr lang="en-US" smtClean="0"/>
              <a:t>1/30/2018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0C9C1-9A65-4BA8-B403-9AD1FCCDC2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8295064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7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0748094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24" cy="372567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2"/>
          </p:nvPr>
        </p:nvSpPr>
        <p:spPr>
          <a:xfrm>
            <a:off x="4692273" y="1200150"/>
            <a:ext cx="3994524" cy="372567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7275981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lang="en-US"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22566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7C630-DD81-45BE-B0D5-4B9EF094AEAC}" type="datetimeFigureOut">
              <a:rPr lang="en-US" smtClean="0"/>
              <a:t>1/30/2018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0C9C1-9A65-4BA8-B403-9AD1FCCDC2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792235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7C630-DD81-45BE-B0D5-4B9EF094AEAC}" type="datetimeFigureOut">
              <a:rPr lang="en-US" smtClean="0"/>
              <a:t>1/30/2018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0C9C1-9A65-4BA8-B403-9AD1FCCDC2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936646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7C630-DD81-45BE-B0D5-4B9EF094AEAC}" type="datetimeFigureOut">
              <a:rPr lang="en-US" smtClean="0"/>
              <a:t>1/30/2018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0C9C1-9A65-4BA8-B403-9AD1FCCDC2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022789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7C630-DD81-45BE-B0D5-4B9EF094AEAC}" type="datetimeFigureOut">
              <a:rPr lang="en-US" smtClean="0"/>
              <a:t>1/30/2018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0C9C1-9A65-4BA8-B403-9AD1FCCDC2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5490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7C630-DD81-45BE-B0D5-4B9EF094AEAC}" type="datetimeFigureOut">
              <a:rPr lang="en-US" smtClean="0"/>
              <a:t>1/30/2018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0C9C1-9A65-4BA8-B403-9AD1FCCDC2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4754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7C630-DD81-45BE-B0D5-4B9EF094AEAC}" type="datetimeFigureOut">
              <a:rPr lang="en-US" smtClean="0"/>
              <a:t>1/30/2018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0C9C1-9A65-4BA8-B403-9AD1FCCDC2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708272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7C630-DD81-45BE-B0D5-4B9EF094AEAC}" type="datetimeFigureOut">
              <a:rPr lang="en-US" smtClean="0"/>
              <a:t>1/30/2018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0C9C1-9A65-4BA8-B403-9AD1FCCDC2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736000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47C630-DD81-45BE-B0D5-4B9EF094AEAC}" type="datetimeFigureOut">
              <a:rPr lang="en-US" smtClean="0"/>
              <a:t>1/30/2018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B0C9C1-9A65-4BA8-B403-9AD1FCCDC2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5062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1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1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1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1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1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0.png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1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1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1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1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1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1259682" y="342900"/>
            <a:ext cx="6444667" cy="1310748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800" b="1" kern="1200">
                <a:solidFill>
                  <a:schemeClr val="tx1"/>
                </a:solidFill>
                <a:effectLst>
                  <a:outerShdw blurRad="50800" dist="50800" dir="2700000" algn="tl" rotWithShape="0">
                    <a:schemeClr val="bg1">
                      <a:alpha val="3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z="3300" dirty="0"/>
              <a:t>CS 4593/6463 – Bitcoins and Cryptocurrencies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212893" y="3306215"/>
            <a:ext cx="5082778" cy="154325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" pitchFamily="2" charset="2"/>
              <a:buChar char=""/>
              <a:defRPr sz="2400" b="1" kern="1200">
                <a:solidFill>
                  <a:schemeClr val="tx1"/>
                </a:solidFill>
                <a:effectLst>
                  <a:outerShdw blurRad="50800" dist="50800" dir="270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685800" indent="-33655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Char char=""/>
              <a:defRPr sz="2200" b="1" kern="1200">
                <a:solidFill>
                  <a:schemeClr val="tx1"/>
                </a:solidFill>
                <a:effectLst>
                  <a:outerShdw blurRad="50800" dist="50800" dir="270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2pPr>
            <a:lvl3pPr marL="1035050" indent="-34925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" pitchFamily="2" charset="2"/>
              <a:buChar char=""/>
              <a:defRPr sz="2000" b="1" kern="1200">
                <a:solidFill>
                  <a:schemeClr val="tx1"/>
                </a:solidFill>
                <a:effectLst>
                  <a:outerShdw blurRad="50800" dist="50800" dir="270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-33655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Char char=""/>
              <a:defRPr sz="1800" b="1" kern="1200">
                <a:solidFill>
                  <a:schemeClr val="tx1"/>
                </a:solidFill>
                <a:effectLst>
                  <a:outerShdw blurRad="50800" dist="50800" dir="270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4pPr>
            <a:lvl5pPr marL="1720850" indent="-34925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" pitchFamily="2" charset="2"/>
              <a:buChar char=""/>
              <a:defRPr sz="1800" b="1" kern="1200">
                <a:solidFill>
                  <a:schemeClr val="tx1"/>
                </a:solidFill>
                <a:effectLst>
                  <a:outerShdw blurRad="50800" dist="50800" dir="270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500" i="1" dirty="0">
                <a:latin typeface="Arial" charset="0"/>
                <a:cs typeface="Arial" charset="0"/>
              </a:rPr>
              <a:t>Note: most of the slides used in this course are derived from those available for the book “Bitcoins and Cryptocurrencies Technologies – A Comprehensive Introduction”, Arvind Narayanan, Joseph </a:t>
            </a:r>
            <a:r>
              <a:rPr lang="en-US" sz="1500" i="1" dirty="0" err="1">
                <a:latin typeface="Arial" charset="0"/>
                <a:cs typeface="Arial" charset="0"/>
              </a:rPr>
              <a:t>Bonneau</a:t>
            </a:r>
            <a:r>
              <a:rPr lang="en-US" sz="1500" i="1" dirty="0">
                <a:latin typeface="Arial" charset="0"/>
                <a:cs typeface="Arial" charset="0"/>
              </a:rPr>
              <a:t>, Edward </a:t>
            </a:r>
            <a:r>
              <a:rPr lang="en-US" sz="1500" i="1" dirty="0" err="1">
                <a:latin typeface="Arial" charset="0"/>
                <a:cs typeface="Arial" charset="0"/>
              </a:rPr>
              <a:t>Felten</a:t>
            </a:r>
            <a:r>
              <a:rPr lang="en-US" sz="1500" i="1" dirty="0">
                <a:latin typeface="Arial" charset="0"/>
                <a:cs typeface="Arial" charset="0"/>
              </a:rPr>
              <a:t>, Andrew Miller &amp; Steven </a:t>
            </a:r>
            <a:r>
              <a:rPr lang="en-US" sz="1500" i="1" dirty="0" err="1">
                <a:latin typeface="Arial" charset="0"/>
                <a:cs typeface="Arial" charset="0"/>
              </a:rPr>
              <a:t>Goldfeder</a:t>
            </a:r>
            <a:r>
              <a:rPr lang="en-US" sz="1500" i="1" dirty="0">
                <a:latin typeface="Arial" charset="0"/>
                <a:cs typeface="Arial" charset="0"/>
              </a:rPr>
              <a:t>, 2016, Princeton University Press.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1297559" y="1869673"/>
            <a:ext cx="3086101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>
                <a:latin typeface="Arial" charset="0"/>
                <a:cs typeface="Arial" charset="0"/>
              </a:rPr>
              <a:t>Prof. Murtuza Jadliwala</a:t>
            </a:r>
          </a:p>
          <a:p>
            <a:r>
              <a:rPr lang="en-US" sz="1800" dirty="0">
                <a:latin typeface="Arial" charset="0"/>
                <a:cs typeface="Arial" charset="0"/>
              </a:rPr>
              <a:t>murtuza.jadliwala@utsa.edu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F190624-FFDE-4B19-BEC4-9B911BB86FB3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7976" y="4396431"/>
            <a:ext cx="2476500" cy="695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23830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rebuchet MS"/>
              <a:buNone/>
            </a:pPr>
            <a:r>
              <a:rPr lang="en" dirty="0">
                <a:sym typeface="Trebuchet MS"/>
              </a:rPr>
              <a:t>Defining distributed consensus</a:t>
            </a:r>
          </a:p>
        </p:txBody>
      </p:sp>
      <p:sp>
        <p:nvSpPr>
          <p:cNvPr id="90" name="Shape 90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lnSpc>
                <a:spcPct val="100000"/>
              </a:lnSpc>
              <a:buClr>
                <a:schemeClr val="dk1"/>
              </a:buClr>
              <a:buSzPct val="100000"/>
            </a:pPr>
            <a:r>
              <a:rPr lang="en-US" sz="2400" b="0" i="0" u="none" strike="noStrike" cap="none" dirty="0">
                <a:solidFill>
                  <a:schemeClr val="dk1"/>
                </a:solidFill>
                <a:ea typeface="Trebuchet MS"/>
                <a:cs typeface="Trebuchet MS"/>
                <a:sym typeface="Trebuchet MS"/>
              </a:rPr>
              <a:t>There are </a:t>
            </a:r>
            <a:r>
              <a:rPr lang="en" sz="2400" b="0" i="0" u="none" strike="noStrike" cap="none" dirty="0">
                <a:solidFill>
                  <a:schemeClr val="dk1"/>
                </a:solidFill>
                <a:ea typeface="Trebuchet MS"/>
                <a:cs typeface="Trebuchet MS"/>
                <a:sym typeface="Trebuchet MS"/>
              </a:rPr>
              <a:t>“</a:t>
            </a:r>
            <a:r>
              <a:rPr lang="en-US" sz="2400" b="0" i="1" u="none" strike="noStrike" cap="none" dirty="0">
                <a:solidFill>
                  <a:schemeClr val="dk1"/>
                </a:solidFill>
                <a:ea typeface="Trebuchet MS"/>
                <a:cs typeface="Trebuchet MS"/>
                <a:sym typeface="Trebuchet MS"/>
              </a:rPr>
              <a:t>n</a:t>
            </a:r>
            <a:r>
              <a:rPr lang="en" sz="2400" b="0" i="0" u="none" strike="noStrike" cap="none" dirty="0">
                <a:solidFill>
                  <a:schemeClr val="dk1"/>
                </a:solidFill>
                <a:ea typeface="Trebuchet MS"/>
                <a:cs typeface="Trebuchet MS"/>
                <a:sym typeface="Trebuchet MS"/>
              </a:rPr>
              <a:t>” </a:t>
            </a:r>
            <a:r>
              <a:rPr lang="en-US" sz="2400" b="0" i="0" u="none" strike="noStrike" cap="none" dirty="0">
                <a:solidFill>
                  <a:schemeClr val="dk1"/>
                </a:solidFill>
                <a:ea typeface="Trebuchet MS"/>
                <a:cs typeface="Trebuchet MS"/>
                <a:sym typeface="Trebuchet MS"/>
              </a:rPr>
              <a:t>nodes, each have an input value. Some nodes are faulty or malicious. A distributed consensus protocol has the following two properties:</a:t>
            </a:r>
          </a:p>
          <a:p>
            <a:pPr>
              <a:lnSpc>
                <a:spcPct val="100000"/>
              </a:lnSpc>
              <a:buClr>
                <a:schemeClr val="dk1"/>
              </a:buClr>
              <a:buSzPct val="100000"/>
            </a:pPr>
            <a:endParaRPr lang="en" sz="2400" b="0" i="0" u="none" strike="noStrike" cap="none" dirty="0">
              <a:solidFill>
                <a:schemeClr val="dk1"/>
              </a:solidFill>
              <a:ea typeface="Trebuchet MS"/>
              <a:cs typeface="Trebuchet MS"/>
              <a:sym typeface="Trebuchet MS"/>
            </a:endParaRPr>
          </a:p>
          <a:p>
            <a:pPr marL="800100" lvl="1" indent="-457200">
              <a:lnSpc>
                <a:spcPct val="100000"/>
              </a:lnSpc>
              <a:buClr>
                <a:schemeClr val="dk1"/>
              </a:buClr>
              <a:buSzPct val="100000"/>
              <a:buFont typeface="+mj-lt"/>
              <a:buAutoNum type="arabicPeriod"/>
            </a:pPr>
            <a:r>
              <a:rPr lang="en" sz="2100" b="0" i="0" u="none" strike="noStrike" cap="none" dirty="0">
                <a:solidFill>
                  <a:schemeClr val="dk1"/>
                </a:solidFill>
                <a:ea typeface="Trebuchet MS"/>
                <a:cs typeface="Trebuchet MS"/>
                <a:sym typeface="Trebuchet MS"/>
              </a:rPr>
              <a:t>The protocol terminates and all </a:t>
            </a:r>
            <a:r>
              <a:rPr lang="en-US" sz="2100" b="0" i="0" u="none" strike="noStrike" cap="none" dirty="0">
                <a:solidFill>
                  <a:schemeClr val="dk1"/>
                </a:solidFill>
                <a:ea typeface="Trebuchet MS"/>
                <a:cs typeface="Trebuchet MS"/>
                <a:sym typeface="Trebuchet MS"/>
              </a:rPr>
              <a:t>honest </a:t>
            </a:r>
            <a:r>
              <a:rPr lang="en" sz="2100" b="0" i="0" u="none" strike="noStrike" cap="none" dirty="0">
                <a:solidFill>
                  <a:schemeClr val="dk1"/>
                </a:solidFill>
                <a:ea typeface="Trebuchet MS"/>
                <a:cs typeface="Trebuchet MS"/>
                <a:sym typeface="Trebuchet MS"/>
              </a:rPr>
              <a:t>nodes </a:t>
            </a:r>
            <a:r>
              <a:rPr lang="en-US" sz="2100" dirty="0">
                <a:solidFill>
                  <a:schemeClr val="dk1"/>
                </a:solidFill>
                <a:ea typeface="Trebuchet MS"/>
                <a:cs typeface="Trebuchet MS"/>
                <a:sym typeface="Trebuchet MS"/>
              </a:rPr>
              <a:t>are in agreement on </a:t>
            </a:r>
            <a:r>
              <a:rPr lang="en" sz="2100" b="0" i="0" u="none" strike="noStrike" cap="none" dirty="0">
                <a:solidFill>
                  <a:schemeClr val="dk1"/>
                </a:solidFill>
                <a:ea typeface="Trebuchet MS"/>
                <a:cs typeface="Trebuchet MS"/>
                <a:sym typeface="Trebuchet MS"/>
              </a:rPr>
              <a:t>the same value</a:t>
            </a:r>
          </a:p>
          <a:p>
            <a:pPr marL="800100" lvl="1" indent="-457200">
              <a:lnSpc>
                <a:spcPct val="100000"/>
              </a:lnSpc>
              <a:buClr>
                <a:schemeClr val="dk1"/>
              </a:buClr>
              <a:buSzPct val="100000"/>
              <a:buFont typeface="+mj-lt"/>
              <a:buAutoNum type="arabicPeriod"/>
            </a:pPr>
            <a:endParaRPr sz="2100" b="0" i="0" u="none" strike="noStrike" cap="none" dirty="0">
              <a:solidFill>
                <a:schemeClr val="dk1"/>
              </a:solidFill>
              <a:ea typeface="Trebuchet MS"/>
              <a:cs typeface="Trebuchet MS"/>
              <a:sym typeface="Trebuchet MS"/>
            </a:endParaRPr>
          </a:p>
          <a:p>
            <a:pPr marL="800100" lvl="1" indent="-457200">
              <a:lnSpc>
                <a:spcPct val="100000"/>
              </a:lnSpc>
              <a:buClr>
                <a:schemeClr val="dk1"/>
              </a:buClr>
              <a:buSzPct val="100000"/>
              <a:buFont typeface="+mj-lt"/>
              <a:buAutoNum type="arabicPeriod"/>
            </a:pPr>
            <a:r>
              <a:rPr lang="en" sz="2100" b="0" i="0" u="none" strike="noStrike" cap="none" dirty="0">
                <a:solidFill>
                  <a:schemeClr val="dk1"/>
                </a:solidFill>
                <a:ea typeface="Trebuchet MS"/>
                <a:cs typeface="Trebuchet MS"/>
                <a:sym typeface="Trebuchet MS"/>
              </a:rPr>
              <a:t>This value must have been proposed by some </a:t>
            </a:r>
            <a:r>
              <a:rPr lang="en" sz="2100" dirty="0">
                <a:solidFill>
                  <a:schemeClr val="dk1"/>
                </a:solidFill>
                <a:ea typeface="Trebuchet MS"/>
                <a:cs typeface="Trebuchet MS"/>
                <a:sym typeface="Trebuchet MS"/>
              </a:rPr>
              <a:t>hones</a:t>
            </a:r>
            <a:r>
              <a:rPr lang="en" sz="2100" b="0" i="0" u="none" strike="noStrike" cap="none" dirty="0">
                <a:solidFill>
                  <a:schemeClr val="dk1"/>
                </a:solidFill>
                <a:ea typeface="Trebuchet MS"/>
                <a:cs typeface="Trebuchet MS"/>
                <a:sym typeface="Trebuchet MS"/>
              </a:rPr>
              <a:t>t node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BADEE89-40D1-4D5A-9401-231B2294F9E2}"/>
              </a:ext>
            </a:extLst>
          </p:cNvPr>
          <p:cNvSpPr txBox="1"/>
          <p:nvPr/>
        </p:nvSpPr>
        <p:spPr>
          <a:xfrm>
            <a:off x="1500967" y="4387703"/>
            <a:ext cx="62787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What does this mean in the context of Bitcoins?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5" name="Shape 95" descr="http://graphstream-project.org/media/other/CSSS2012/media/polbooks_fr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648200" y="2190750"/>
            <a:ext cx="3535141" cy="1731312"/>
          </a:xfrm>
          <a:prstGeom prst="rect">
            <a:avLst/>
          </a:prstGeom>
          <a:noFill/>
          <a:ln>
            <a:noFill/>
          </a:ln>
        </p:spPr>
      </p:pic>
      <p:sp>
        <p:nvSpPr>
          <p:cNvPr id="96" name="Shape 9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rebuchet MS"/>
              <a:buNone/>
            </a:pPr>
            <a:r>
              <a:rPr lang="en" dirty="0">
                <a:sym typeface="Trebuchet MS"/>
              </a:rPr>
              <a:t>Bitcoin is a peer-to-peer system</a:t>
            </a:r>
          </a:p>
        </p:txBody>
      </p:sp>
      <p:sp>
        <p:nvSpPr>
          <p:cNvPr id="97" name="Shape 97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rebuchet MS"/>
              <a:buNone/>
            </a:pPr>
            <a:r>
              <a:rPr lang="en" sz="2400" b="0" i="0" u="none" strike="noStrike" cap="none" dirty="0">
                <a:solidFill>
                  <a:schemeClr val="dk1"/>
                </a:solidFill>
                <a:ea typeface="Trebuchet MS"/>
                <a:cs typeface="Trebuchet MS"/>
                <a:sym typeface="Trebuchet MS"/>
              </a:rPr>
              <a:t>When Alice wants to pay Bob: </a:t>
            </a:r>
            <a:br>
              <a:rPr lang="en" sz="2400" b="0" i="0" u="none" strike="noStrike" cap="none" dirty="0">
                <a:solidFill>
                  <a:schemeClr val="dk1"/>
                </a:solidFill>
                <a:ea typeface="Trebuchet MS"/>
                <a:cs typeface="Trebuchet MS"/>
                <a:sym typeface="Trebuchet MS"/>
              </a:rPr>
            </a:br>
            <a:r>
              <a:rPr lang="en" sz="2400" b="0" i="0" u="none" strike="noStrike" cap="none" dirty="0">
                <a:solidFill>
                  <a:schemeClr val="dk1"/>
                </a:solidFill>
                <a:ea typeface="Trebuchet MS"/>
                <a:cs typeface="Trebuchet MS"/>
                <a:sym typeface="Trebuchet MS"/>
              </a:rPr>
              <a:t>she </a:t>
            </a:r>
            <a:r>
              <a:rPr lang="en" sz="2400" b="0" i="0" u="sng" strike="noStrike" cap="none" dirty="0">
                <a:solidFill>
                  <a:schemeClr val="dk1"/>
                </a:solidFill>
                <a:ea typeface="Trebuchet MS"/>
                <a:cs typeface="Trebuchet MS"/>
                <a:sym typeface="Trebuchet MS"/>
              </a:rPr>
              <a:t>broadcasts the transaction</a:t>
            </a:r>
            <a:r>
              <a:rPr lang="en" sz="2400" b="0" i="0" u="none" strike="noStrike" cap="none" dirty="0">
                <a:solidFill>
                  <a:schemeClr val="dk1"/>
                </a:solidFill>
                <a:ea typeface="Trebuchet MS"/>
                <a:cs typeface="Trebuchet MS"/>
                <a:sym typeface="Trebuchet MS"/>
              </a:rPr>
              <a:t> to all Bitcoin nodes</a:t>
            </a:r>
          </a:p>
        </p:txBody>
      </p:sp>
      <p:grpSp>
        <p:nvGrpSpPr>
          <p:cNvPr id="98" name="Shape 98"/>
          <p:cNvGrpSpPr/>
          <p:nvPr/>
        </p:nvGrpSpPr>
        <p:grpSpPr>
          <a:xfrm>
            <a:off x="1600200" y="2724149"/>
            <a:ext cx="1904999" cy="582142"/>
            <a:chOff x="1600200" y="3050236"/>
            <a:chExt cx="1904999" cy="582142"/>
          </a:xfrm>
        </p:grpSpPr>
        <p:sp>
          <p:nvSpPr>
            <p:cNvPr id="99" name="Shape 99"/>
            <p:cNvSpPr/>
            <p:nvPr/>
          </p:nvSpPr>
          <p:spPr>
            <a:xfrm>
              <a:off x="1600200" y="3332535"/>
              <a:ext cx="1904999" cy="299843"/>
            </a:xfrm>
            <a:prstGeom prst="rect">
              <a:avLst/>
            </a:prstGeom>
            <a:solidFill>
              <a:srgbClr val="CCCCCC"/>
            </a:solidFill>
            <a:ln w="19050" cap="flat" cmpd="sng">
              <a:solidFill>
                <a:srgbClr val="666666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Trebuchet MS"/>
                <a:buNone/>
              </a:pPr>
              <a:r>
                <a:rPr lang="en" sz="1600" b="0" i="0" u="none" strike="noStrike" cap="none" dirty="0">
                  <a:solidFill>
                    <a:srgbClr val="000000"/>
                  </a:solidFill>
                  <a:ea typeface="Trebuchet MS"/>
                  <a:cs typeface="Trebuchet MS"/>
                  <a:sym typeface="Trebuchet MS"/>
                </a:rPr>
                <a:t>Pay to pk</a:t>
              </a:r>
              <a:r>
                <a:rPr lang="en" sz="1600" b="0" i="0" u="none" strike="noStrike" cap="none" baseline="-25000" dirty="0">
                  <a:solidFill>
                    <a:srgbClr val="000000"/>
                  </a:solidFill>
                  <a:ea typeface="Trebuchet MS"/>
                  <a:cs typeface="Trebuchet MS"/>
                  <a:sym typeface="Trebuchet MS"/>
                </a:rPr>
                <a:t>Bob</a:t>
              </a:r>
              <a:r>
                <a:rPr lang="en" sz="1600" b="0" i="0" u="none" strike="noStrike" cap="none" dirty="0">
                  <a:solidFill>
                    <a:srgbClr val="000000"/>
                  </a:solidFill>
                  <a:ea typeface="Trebuchet MS"/>
                  <a:cs typeface="Trebuchet MS"/>
                  <a:sym typeface="Trebuchet MS"/>
                </a:rPr>
                <a:t> : H(  )</a:t>
              </a:r>
            </a:p>
          </p:txBody>
        </p:sp>
        <p:sp>
          <p:nvSpPr>
            <p:cNvPr id="100" name="Shape 100"/>
            <p:cNvSpPr/>
            <p:nvPr/>
          </p:nvSpPr>
          <p:spPr>
            <a:xfrm>
              <a:off x="1600203" y="3050236"/>
              <a:ext cx="1904996" cy="282298"/>
            </a:xfrm>
            <a:prstGeom prst="rect">
              <a:avLst/>
            </a:prstGeom>
            <a:solidFill>
              <a:srgbClr val="FCE5CD"/>
            </a:solidFill>
            <a:ln w="19050" cap="flat" cmpd="sng">
              <a:solidFill>
                <a:srgbClr val="666666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Trebuchet MS"/>
                <a:buNone/>
              </a:pPr>
              <a:r>
                <a:rPr lang="en" sz="1600" b="0" i="0" u="none" strike="noStrike" cap="none" dirty="0">
                  <a:solidFill>
                    <a:srgbClr val="000000"/>
                  </a:solidFill>
                  <a:ea typeface="Trebuchet MS"/>
                  <a:cs typeface="Trebuchet MS"/>
                  <a:sym typeface="Trebuchet MS"/>
                </a:rPr>
                <a:t>signed by Alice</a:t>
              </a:r>
            </a:p>
          </p:txBody>
        </p:sp>
      </p:grpSp>
      <p:pic>
        <p:nvPicPr>
          <p:cNvPr id="101" name="Shape 10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 flipH="1">
            <a:off x="390324" y="2492750"/>
            <a:ext cx="981275" cy="1063647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02" name="Shape 102"/>
          <p:cNvCxnSpPr>
            <a:stCxn id="100" idx="3"/>
          </p:cNvCxnSpPr>
          <p:nvPr/>
        </p:nvCxnSpPr>
        <p:spPr>
          <a:xfrm rot="10800000" flipH="1">
            <a:off x="3505199" y="2648099"/>
            <a:ext cx="1143000" cy="217200"/>
          </a:xfrm>
          <a:prstGeom prst="straightConnector1">
            <a:avLst/>
          </a:prstGeom>
          <a:noFill/>
          <a:ln w="25400" cap="flat" cmpd="sng">
            <a:solidFill>
              <a:srgbClr val="7F7F7F"/>
            </a:solidFill>
            <a:prstDash val="solid"/>
            <a:round/>
            <a:headEnd type="none" w="med" len="med"/>
            <a:tailEnd type="triangle" w="lg" len="lg"/>
          </a:ln>
        </p:spPr>
      </p:cxnSp>
      <p:cxnSp>
        <p:nvCxnSpPr>
          <p:cNvPr id="103" name="Shape 103"/>
          <p:cNvCxnSpPr/>
          <p:nvPr/>
        </p:nvCxnSpPr>
        <p:spPr>
          <a:xfrm>
            <a:off x="3505200" y="3006449"/>
            <a:ext cx="1066799" cy="18124"/>
          </a:xfrm>
          <a:prstGeom prst="straightConnector1">
            <a:avLst/>
          </a:prstGeom>
          <a:noFill/>
          <a:ln w="25400" cap="flat" cmpd="sng">
            <a:solidFill>
              <a:srgbClr val="7F7F7F"/>
            </a:solidFill>
            <a:prstDash val="solid"/>
            <a:round/>
            <a:headEnd type="none" w="med" len="med"/>
            <a:tailEnd type="triangle" w="lg" len="lg"/>
          </a:ln>
        </p:spPr>
      </p:cxnSp>
      <p:cxnSp>
        <p:nvCxnSpPr>
          <p:cNvPr id="104" name="Shape 104"/>
          <p:cNvCxnSpPr>
            <a:stCxn id="99" idx="3"/>
          </p:cNvCxnSpPr>
          <p:nvPr/>
        </p:nvCxnSpPr>
        <p:spPr>
          <a:xfrm>
            <a:off x="3505199" y="3156370"/>
            <a:ext cx="1143000" cy="253499"/>
          </a:xfrm>
          <a:prstGeom prst="straightConnector1">
            <a:avLst/>
          </a:prstGeom>
          <a:noFill/>
          <a:ln w="25400" cap="flat" cmpd="sng">
            <a:solidFill>
              <a:srgbClr val="7F7F7F"/>
            </a:solidFill>
            <a:prstDash val="solid"/>
            <a:round/>
            <a:headEnd type="none" w="med" len="med"/>
            <a:tailEnd type="triangle" w="lg" len="lg"/>
          </a:ln>
        </p:spPr>
      </p:cxnSp>
      <p:sp>
        <p:nvSpPr>
          <p:cNvPr id="105" name="Shape 105"/>
          <p:cNvSpPr/>
          <p:nvPr/>
        </p:nvSpPr>
        <p:spPr>
          <a:xfrm>
            <a:off x="1523999" y="3858196"/>
            <a:ext cx="6237767" cy="1054466"/>
          </a:xfrm>
          <a:prstGeom prst="rect">
            <a:avLst/>
          </a:prstGeom>
          <a:solidFill>
            <a:srgbClr val="EFD7AE"/>
          </a:solidFill>
          <a:ln w="19050" cap="flat" cmpd="sng">
            <a:solidFill>
              <a:srgbClr val="E7C586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rebuchet MS"/>
              <a:buNone/>
            </a:pPr>
            <a:r>
              <a:rPr lang="en" sz="2000" b="0" i="0" u="none" strike="noStrike" cap="none" dirty="0">
                <a:solidFill>
                  <a:srgbClr val="000000"/>
                </a:solidFill>
                <a:ea typeface="Trebuchet MS"/>
                <a:cs typeface="Trebuchet MS"/>
                <a:sym typeface="Trebuchet MS"/>
              </a:rPr>
              <a:t>Note: Bob’s computer </a:t>
            </a:r>
            <a:r>
              <a:rPr lang="en-US" sz="2000" b="0" i="0" u="none" strike="noStrike" cap="none" dirty="0">
                <a:solidFill>
                  <a:srgbClr val="000000"/>
                </a:solidFill>
                <a:ea typeface="Trebuchet MS"/>
                <a:cs typeface="Trebuchet MS"/>
                <a:sym typeface="Trebuchet MS"/>
              </a:rPr>
              <a:t>may</a:t>
            </a:r>
            <a:r>
              <a:rPr lang="en" sz="2000" b="0" i="0" u="none" strike="noStrike" cap="none" dirty="0">
                <a:solidFill>
                  <a:srgbClr val="000000"/>
                </a:solidFill>
                <a:ea typeface="Trebuchet MS"/>
                <a:cs typeface="Trebuchet MS"/>
                <a:sym typeface="Trebuchet MS"/>
              </a:rPr>
              <a:t> not </a:t>
            </a:r>
            <a:r>
              <a:rPr lang="en-US" sz="2000" b="0" i="0" u="none" strike="noStrike" cap="none" dirty="0">
                <a:solidFill>
                  <a:srgbClr val="000000"/>
                </a:solidFill>
                <a:ea typeface="Trebuchet MS"/>
                <a:cs typeface="Trebuchet MS"/>
                <a:sym typeface="Trebuchet MS"/>
              </a:rPr>
              <a:t>be </a:t>
            </a:r>
            <a:r>
              <a:rPr lang="en" sz="2000" b="0" i="0" u="none" strike="noStrike" cap="none" dirty="0">
                <a:solidFill>
                  <a:srgbClr val="000000"/>
                </a:solidFill>
                <a:ea typeface="Trebuchet MS"/>
                <a:cs typeface="Trebuchet MS"/>
                <a:sym typeface="Trebuchet MS"/>
              </a:rPr>
              <a:t>in the picture </a:t>
            </a:r>
            <a:r>
              <a:rPr lang="en-US" sz="2000" b="0" i="0" u="none" strike="noStrike" cap="none" dirty="0">
                <a:solidFill>
                  <a:srgbClr val="000000"/>
                </a:solidFill>
                <a:ea typeface="Trebuchet MS"/>
                <a:cs typeface="Trebuchet MS"/>
                <a:sym typeface="Trebuchet MS"/>
              </a:rPr>
              <a:t>or online!</a:t>
            </a:r>
            <a:endParaRPr lang="en" sz="2000" b="0" i="0" u="none" strike="noStrike" cap="none" dirty="0">
              <a:solidFill>
                <a:srgbClr val="000000"/>
              </a:solidFill>
              <a:ea typeface="Trebuchet MS"/>
              <a:cs typeface="Trebuchet MS"/>
              <a:sym typeface="Trebuchet MS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rebuchet MS"/>
              <a:buNone/>
            </a:pPr>
            <a:r>
              <a:rPr lang="en-US" sz="2000" b="1" dirty="0">
                <a:solidFill>
                  <a:srgbClr val="000000"/>
                </a:solidFill>
                <a:ea typeface="Trebuchet MS"/>
                <a:cs typeface="Trebuchet MS"/>
                <a:sym typeface="Trebuchet MS"/>
              </a:rPr>
              <a:t>In fact, r</a:t>
            </a:r>
            <a:r>
              <a:rPr lang="en" sz="2000" b="1" dirty="0">
                <a:solidFill>
                  <a:srgbClr val="000000"/>
                </a:solidFill>
                <a:ea typeface="Trebuchet MS"/>
                <a:cs typeface="Trebuchet MS"/>
                <a:sym typeface="Trebuchet MS"/>
              </a:rPr>
              <a:t>unning a Bitcoin node is not important for Bob to receive the </a:t>
            </a:r>
            <a:r>
              <a:rPr lang="en-US" sz="2000" b="1" dirty="0">
                <a:solidFill>
                  <a:srgbClr val="000000"/>
                </a:solidFill>
                <a:ea typeface="Trebuchet MS"/>
                <a:cs typeface="Trebuchet MS"/>
                <a:sym typeface="Trebuchet MS"/>
              </a:rPr>
              <a:t>funds. The Bitcoins will be his regardless</a:t>
            </a:r>
            <a:endParaRPr lang="en" sz="2000" b="1" i="0" u="none" strike="noStrike" cap="none" dirty="0">
              <a:solidFill>
                <a:srgbClr val="000000"/>
              </a:solidFill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rebuchet MS"/>
              <a:buNone/>
            </a:pPr>
            <a:r>
              <a:rPr lang="en-US" dirty="0">
                <a:sym typeface="Trebuchet MS"/>
              </a:rPr>
              <a:t>What nodes need to reach a</a:t>
            </a:r>
            <a:r>
              <a:rPr lang="en" dirty="0">
                <a:sym typeface="Trebuchet MS"/>
              </a:rPr>
              <a:t> consensus </a:t>
            </a:r>
            <a:r>
              <a:rPr lang="en-US" dirty="0">
                <a:sym typeface="Trebuchet MS"/>
              </a:rPr>
              <a:t>on?</a:t>
            </a:r>
            <a:endParaRPr lang="en" dirty="0">
              <a:sym typeface="Trebuchet MS"/>
            </a:endParaRPr>
          </a:p>
        </p:txBody>
      </p:sp>
      <p:sp>
        <p:nvSpPr>
          <p:cNvPr id="111" name="Shape 111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457200" marR="0" lvl="0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-US" sz="2400" b="0" i="0" u="none" strike="noStrike" cap="none" dirty="0">
                <a:solidFill>
                  <a:schemeClr val="dk1"/>
                </a:solidFill>
                <a:ea typeface="Trebuchet MS"/>
                <a:cs typeface="Trebuchet MS"/>
                <a:sym typeface="Trebuchet MS"/>
              </a:rPr>
              <a:t>Which</a:t>
            </a:r>
            <a:r>
              <a:rPr lang="en" sz="2400" b="0" i="0" u="none" strike="noStrike" cap="none" dirty="0">
                <a:solidFill>
                  <a:schemeClr val="dk1"/>
                </a:solidFill>
                <a:ea typeface="Trebuchet MS"/>
                <a:cs typeface="Trebuchet MS"/>
                <a:sym typeface="Trebuchet MS"/>
              </a:rPr>
              <a:t> </a:t>
            </a:r>
            <a:r>
              <a:rPr lang="en" sz="2400" b="0" i="0" u="sng" strike="noStrike" cap="none" dirty="0">
                <a:solidFill>
                  <a:schemeClr val="dk1"/>
                </a:solidFill>
                <a:ea typeface="Trebuchet MS"/>
                <a:cs typeface="Trebuchet MS"/>
                <a:sym typeface="Trebuchet MS"/>
              </a:rPr>
              <a:t>transactions</a:t>
            </a:r>
            <a:r>
              <a:rPr lang="en" sz="2400" b="0" i="0" u="none" strike="noStrike" cap="none" dirty="0">
                <a:solidFill>
                  <a:schemeClr val="dk1"/>
                </a:solidFill>
                <a:ea typeface="Trebuchet MS"/>
                <a:cs typeface="Trebuchet MS"/>
                <a:sym typeface="Trebuchet MS"/>
              </a:rPr>
              <a:t> </a:t>
            </a:r>
            <a:r>
              <a:rPr lang="en-US" sz="2400" b="0" i="0" u="none" strike="noStrike" cap="none" dirty="0">
                <a:solidFill>
                  <a:schemeClr val="dk1"/>
                </a:solidFill>
                <a:ea typeface="Trebuchet MS"/>
                <a:cs typeface="Trebuchet MS"/>
                <a:sym typeface="Trebuchet MS"/>
              </a:rPr>
              <a:t>were broadcast on the network</a:t>
            </a:r>
            <a:endParaRPr lang="en" sz="2400" b="0" i="0" u="none" strike="noStrike" cap="none" dirty="0">
              <a:solidFill>
                <a:schemeClr val="dk1"/>
              </a:solidFill>
              <a:ea typeface="Trebuchet MS"/>
              <a:cs typeface="Trebuchet MS"/>
              <a:sym typeface="Trebuchet MS"/>
            </a:endParaRPr>
          </a:p>
          <a:p>
            <a:pPr marL="457200" marR="0" lvl="0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-US" sz="2400" b="0" i="0" u="sng" strike="noStrike" cap="none" dirty="0">
                <a:solidFill>
                  <a:schemeClr val="dk1"/>
                </a:solidFill>
                <a:ea typeface="Trebuchet MS"/>
                <a:cs typeface="Trebuchet MS"/>
                <a:sym typeface="Trebuchet MS"/>
              </a:rPr>
              <a:t>Order</a:t>
            </a:r>
            <a:r>
              <a:rPr lang="en-US" sz="2400" b="0" i="0" u="none" strike="noStrike" cap="none" dirty="0">
                <a:solidFill>
                  <a:schemeClr val="dk1"/>
                </a:solidFill>
                <a:ea typeface="Trebuchet MS"/>
                <a:cs typeface="Trebuchet MS"/>
                <a:sym typeface="Trebuchet MS"/>
              </a:rPr>
              <a:t> in which these transactions occurred</a:t>
            </a:r>
          </a:p>
          <a:p>
            <a:pPr marL="457200" marR="0" lvl="0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●"/>
            </a:pPr>
            <a:endParaRPr lang="en-US" sz="2400" dirty="0">
              <a:solidFill>
                <a:schemeClr val="dk1"/>
              </a:solidFill>
              <a:ea typeface="Trebuchet MS"/>
              <a:cs typeface="Trebuchet MS"/>
              <a:sym typeface="Trebuchet MS"/>
            </a:endParaRPr>
          </a:p>
          <a:p>
            <a:pPr marL="76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 sz="2400" b="0" i="0" u="none" strike="noStrike" cap="none" dirty="0">
                <a:solidFill>
                  <a:schemeClr val="dk1"/>
                </a:solidFill>
                <a:ea typeface="Trebuchet MS"/>
                <a:cs typeface="Trebuchet MS"/>
                <a:sym typeface="Wingdings" panose="05000000000000000000" pitchFamily="2" charset="2"/>
              </a:rPr>
              <a:t></a:t>
            </a:r>
            <a:r>
              <a:rPr lang="en-US" sz="2400" b="0" i="0" u="none" strike="noStrike" cap="none" dirty="0">
                <a:solidFill>
                  <a:schemeClr val="dk1"/>
                </a:solidFill>
                <a:ea typeface="Trebuchet MS"/>
                <a:cs typeface="Trebuchet MS"/>
                <a:sym typeface="Trebuchet MS"/>
              </a:rPr>
              <a:t> Result of the consensus protocol: </a:t>
            </a:r>
            <a:r>
              <a:rPr lang="en-US" sz="2400" b="0" i="0" u="none" strike="noStrike" cap="none" dirty="0">
                <a:solidFill>
                  <a:srgbClr val="FF0000"/>
                </a:solidFill>
                <a:ea typeface="Trebuchet MS"/>
                <a:cs typeface="Trebuchet MS"/>
                <a:sym typeface="Trebuchet MS"/>
              </a:rPr>
              <a:t>Single, global transaction ledger for the system</a:t>
            </a:r>
            <a:endParaRPr lang="en" sz="2400" b="0" i="0" u="none" strike="noStrike" cap="none" dirty="0">
              <a:solidFill>
                <a:srgbClr val="FF0000"/>
              </a:solidFill>
              <a:ea typeface="Trebuchet MS"/>
              <a:cs typeface="Trebuchet MS"/>
              <a:sym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17789775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rebuchet MS"/>
              <a:buNone/>
            </a:pPr>
            <a:r>
              <a:rPr lang="en" dirty="0">
                <a:sym typeface="Trebuchet MS"/>
              </a:rPr>
              <a:t>How consensus </a:t>
            </a:r>
            <a:r>
              <a:rPr lang="en" u="sng" dirty="0">
                <a:sym typeface="Trebuchet MS"/>
              </a:rPr>
              <a:t>could</a:t>
            </a:r>
            <a:r>
              <a:rPr lang="en" dirty="0">
                <a:sym typeface="Trebuchet MS"/>
              </a:rPr>
              <a:t> work in Bitcoin</a:t>
            </a:r>
          </a:p>
        </p:txBody>
      </p:sp>
      <p:sp>
        <p:nvSpPr>
          <p:cNvPr id="111" name="Shape 111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rebuchet MS"/>
              <a:buNone/>
            </a:pPr>
            <a:r>
              <a:rPr lang="en" sz="2400" b="0" i="0" u="none" strike="noStrike" cap="none" dirty="0">
                <a:solidFill>
                  <a:schemeClr val="dk1"/>
                </a:solidFill>
                <a:ea typeface="Trebuchet MS"/>
                <a:cs typeface="Trebuchet MS"/>
                <a:sym typeface="Trebuchet MS"/>
              </a:rPr>
              <a:t>At any given time (</a:t>
            </a:r>
            <a:r>
              <a:rPr lang="en-US" sz="2400" b="0" i="0" u="none" strike="noStrike" cap="none" dirty="0">
                <a:solidFill>
                  <a:schemeClr val="dk1"/>
                </a:solidFill>
                <a:ea typeface="Trebuchet MS"/>
                <a:cs typeface="Trebuchet MS"/>
                <a:sym typeface="Trebuchet MS"/>
              </a:rPr>
              <a:t>in the bitcoin peer-to-peer network</a:t>
            </a:r>
            <a:r>
              <a:rPr lang="en" sz="2400" b="0" i="0" u="none" strike="noStrike" cap="none" dirty="0">
                <a:solidFill>
                  <a:schemeClr val="dk1"/>
                </a:solidFill>
                <a:ea typeface="Trebuchet MS"/>
                <a:cs typeface="Trebuchet MS"/>
                <a:sym typeface="Trebuchet MS"/>
              </a:rPr>
              <a:t>):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rebuchet MS"/>
              <a:buNone/>
            </a:pPr>
            <a:endParaRPr sz="2400" b="0" i="0" u="none" strike="noStrike" cap="none" dirty="0">
              <a:solidFill>
                <a:schemeClr val="dk1"/>
              </a:solidFill>
              <a:ea typeface="Trebuchet MS"/>
              <a:cs typeface="Trebuchet MS"/>
              <a:sym typeface="Trebuchet MS"/>
            </a:endParaRPr>
          </a:p>
          <a:p>
            <a:pPr marL="457200" lvl="0" indent="-381000">
              <a:lnSpc>
                <a:spcPct val="100000"/>
              </a:lnSpc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400" b="0" i="0" u="none" strike="noStrike" cap="none" dirty="0">
                <a:solidFill>
                  <a:schemeClr val="dk1"/>
                </a:solidFill>
                <a:ea typeface="Trebuchet MS"/>
                <a:cs typeface="Trebuchet MS"/>
                <a:sym typeface="Trebuchet MS"/>
              </a:rPr>
              <a:t>All nodes have a sequence of </a:t>
            </a:r>
            <a:r>
              <a:rPr lang="en" sz="2400" b="0" i="0" u="sng" strike="noStrike" cap="none" dirty="0">
                <a:solidFill>
                  <a:schemeClr val="dk1"/>
                </a:solidFill>
                <a:ea typeface="Trebuchet MS"/>
                <a:cs typeface="Trebuchet MS"/>
                <a:sym typeface="Trebuchet MS"/>
              </a:rPr>
              <a:t>blocks of transactions</a:t>
            </a:r>
            <a:r>
              <a:rPr lang="en" sz="2400" b="0" i="0" u="none" strike="noStrike" cap="none" dirty="0">
                <a:solidFill>
                  <a:schemeClr val="dk1"/>
                </a:solidFill>
                <a:ea typeface="Trebuchet MS"/>
                <a:cs typeface="Trebuchet MS"/>
                <a:sym typeface="Trebuchet MS"/>
              </a:rPr>
              <a:t> </a:t>
            </a:r>
            <a:r>
              <a:rPr lang="en" sz="2400" dirty="0">
                <a:solidFill>
                  <a:schemeClr val="dk1"/>
                </a:solidFill>
                <a:ea typeface="Trebuchet MS"/>
                <a:cs typeface="Trebuchet MS"/>
                <a:sym typeface="Trebuchet MS"/>
              </a:rPr>
              <a:t>(</a:t>
            </a:r>
            <a:r>
              <a:rPr lang="en-US" sz="2400" dirty="0">
                <a:solidFill>
                  <a:schemeClr val="dk1"/>
                </a:solidFill>
                <a:ea typeface="Trebuchet MS"/>
                <a:cs typeface="Trebuchet MS"/>
                <a:sym typeface="Trebuchet MS"/>
              </a:rPr>
              <a:t>called, ledger or block chain</a:t>
            </a:r>
            <a:r>
              <a:rPr lang="en" sz="2400" dirty="0">
                <a:solidFill>
                  <a:schemeClr val="dk1"/>
                </a:solidFill>
                <a:ea typeface="Trebuchet MS"/>
                <a:cs typeface="Trebuchet MS"/>
                <a:sym typeface="Trebuchet MS"/>
              </a:rPr>
              <a:t>) they’ve </a:t>
            </a:r>
            <a:r>
              <a:rPr lang="en" sz="2400" b="0" i="0" u="none" strike="noStrike" cap="none" dirty="0">
                <a:solidFill>
                  <a:schemeClr val="dk1"/>
                </a:solidFill>
                <a:ea typeface="Trebuchet MS"/>
                <a:cs typeface="Trebuchet MS"/>
                <a:sym typeface="Trebuchet MS"/>
              </a:rPr>
              <a:t>reached consensus on</a:t>
            </a:r>
          </a:p>
          <a:p>
            <a:pPr marL="457200" marR="0" lvl="0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400" b="0" i="0" u="none" strike="noStrike" cap="none" dirty="0">
                <a:solidFill>
                  <a:schemeClr val="dk1"/>
                </a:solidFill>
                <a:ea typeface="Trebuchet MS"/>
                <a:cs typeface="Trebuchet MS"/>
                <a:sym typeface="Trebuchet MS"/>
              </a:rPr>
              <a:t>Each node has a set of outstanding transactions it’s heard about (</a:t>
            </a:r>
            <a:r>
              <a:rPr lang="en-US" sz="2400" b="0" i="0" u="none" strike="noStrike" cap="none" dirty="0">
                <a:solidFill>
                  <a:schemeClr val="dk1"/>
                </a:solidFill>
                <a:ea typeface="Trebuchet MS"/>
                <a:cs typeface="Trebuchet MS"/>
                <a:sym typeface="Trebuchet MS"/>
              </a:rPr>
              <a:t>but not yet included in the block chain</a:t>
            </a:r>
            <a:r>
              <a:rPr lang="en" sz="2400" b="0" i="0" u="none" strike="noStrike" cap="none" dirty="0">
                <a:solidFill>
                  <a:schemeClr val="dk1"/>
                </a:solidFill>
                <a:ea typeface="Trebuchet MS"/>
                <a:cs typeface="Trebuchet MS"/>
                <a:sym typeface="Trebuchet MS"/>
              </a:rPr>
              <a:t>)</a:t>
            </a:r>
          </a:p>
          <a:p>
            <a:pPr marL="800100" lvl="1" indent="-381000">
              <a:lnSpc>
                <a:spcPct val="100000"/>
              </a:lnSpc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100" dirty="0">
                <a:solidFill>
                  <a:schemeClr val="dk1"/>
                </a:solidFill>
                <a:ea typeface="Trebuchet MS"/>
                <a:cs typeface="Trebuchet MS"/>
                <a:sym typeface="Trebuchet MS"/>
              </a:rPr>
              <a:t>For these transactions </a:t>
            </a:r>
            <a:r>
              <a:rPr lang="en-US" sz="2100" dirty="0">
                <a:solidFill>
                  <a:schemeClr val="dk1"/>
                </a:solidFill>
                <a:ea typeface="Trebuchet MS"/>
                <a:cs typeface="Trebuchet MS"/>
                <a:sym typeface="Trebuchet MS"/>
              </a:rPr>
              <a:t>consensus has not yet happened</a:t>
            </a:r>
          </a:p>
          <a:p>
            <a:pPr marL="800100" lvl="1" indent="-381000">
              <a:lnSpc>
                <a:spcPct val="100000"/>
              </a:lnSpc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-US" sz="2100" dirty="0">
                <a:solidFill>
                  <a:schemeClr val="dk1"/>
                </a:solidFill>
                <a:ea typeface="Trebuchet MS"/>
                <a:cs typeface="Trebuchet MS"/>
                <a:sym typeface="Trebuchet MS"/>
              </a:rPr>
              <a:t>Each node may have a slightly different outstanding transaction pool</a:t>
            </a:r>
            <a:r>
              <a:rPr lang="en" sz="2100" dirty="0">
                <a:solidFill>
                  <a:schemeClr val="dk1"/>
                </a:solidFill>
                <a:ea typeface="Trebuchet MS"/>
                <a:cs typeface="Trebuchet MS"/>
                <a:sym typeface="Trebuchet MS"/>
              </a:rPr>
              <a:t> </a:t>
            </a:r>
            <a:endParaRPr lang="en" sz="2100" b="0" i="0" u="none" strike="noStrike" cap="none" dirty="0">
              <a:solidFill>
                <a:schemeClr val="dk1"/>
              </a:solidFill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rebuchet MS"/>
              <a:buNone/>
            </a:pPr>
            <a:r>
              <a:rPr lang="en" dirty="0">
                <a:sym typeface="Trebuchet MS"/>
              </a:rPr>
              <a:t>How consensus </a:t>
            </a:r>
            <a:r>
              <a:rPr lang="en" u="sng" dirty="0">
                <a:sym typeface="Trebuchet MS"/>
              </a:rPr>
              <a:t>could</a:t>
            </a:r>
            <a:r>
              <a:rPr lang="en" dirty="0">
                <a:sym typeface="Trebuchet MS"/>
              </a:rPr>
              <a:t> work in Bitcoin</a:t>
            </a:r>
          </a:p>
        </p:txBody>
      </p:sp>
      <p:grpSp>
        <p:nvGrpSpPr>
          <p:cNvPr id="117" name="Shape 117"/>
          <p:cNvGrpSpPr/>
          <p:nvPr/>
        </p:nvGrpSpPr>
        <p:grpSpPr>
          <a:xfrm>
            <a:off x="2819400" y="2021096"/>
            <a:ext cx="762000" cy="905775"/>
            <a:chOff x="2895600" y="2199375"/>
            <a:chExt cx="762000" cy="905775"/>
          </a:xfrm>
        </p:grpSpPr>
        <p:sp>
          <p:nvSpPr>
            <p:cNvPr id="118" name="Shape 118"/>
            <p:cNvSpPr/>
            <p:nvPr/>
          </p:nvSpPr>
          <p:spPr>
            <a:xfrm>
              <a:off x="2895600" y="2199375"/>
              <a:ext cx="762000" cy="228720"/>
            </a:xfrm>
            <a:prstGeom prst="rect">
              <a:avLst/>
            </a:prstGeom>
            <a:solidFill>
              <a:srgbClr val="CCCCCC"/>
            </a:solidFill>
            <a:ln w="19050" cap="flat" cmpd="sng">
              <a:solidFill>
                <a:srgbClr val="666666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Trebuchet MS"/>
                <a:buNone/>
              </a:pPr>
              <a:r>
                <a:rPr lang="en" sz="1400" b="0" i="0" u="none" strike="noStrike" cap="none">
                  <a:solidFill>
                    <a:srgbClr val="000000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Tx</a:t>
              </a:r>
            </a:p>
          </p:txBody>
        </p:sp>
        <p:sp>
          <p:nvSpPr>
            <p:cNvPr id="119" name="Shape 119"/>
            <p:cNvSpPr/>
            <p:nvPr/>
          </p:nvSpPr>
          <p:spPr>
            <a:xfrm>
              <a:off x="2895600" y="2427975"/>
              <a:ext cx="762000" cy="223642"/>
            </a:xfrm>
            <a:prstGeom prst="rect">
              <a:avLst/>
            </a:prstGeom>
            <a:solidFill>
              <a:srgbClr val="CCCCCC"/>
            </a:solidFill>
            <a:ln w="19050" cap="flat" cmpd="sng">
              <a:solidFill>
                <a:srgbClr val="666666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Trebuchet MS"/>
                <a:buNone/>
              </a:pPr>
              <a:r>
                <a:rPr lang="en" sz="1400" b="0" i="0" u="none" strike="noStrike" cap="none">
                  <a:solidFill>
                    <a:srgbClr val="000000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Tx</a:t>
              </a:r>
            </a:p>
          </p:txBody>
        </p:sp>
        <p:sp>
          <p:nvSpPr>
            <p:cNvPr id="120" name="Shape 120"/>
            <p:cNvSpPr/>
            <p:nvPr/>
          </p:nvSpPr>
          <p:spPr>
            <a:xfrm>
              <a:off x="2895600" y="2647950"/>
              <a:ext cx="762000" cy="216762"/>
            </a:xfrm>
            <a:prstGeom prst="rect">
              <a:avLst/>
            </a:prstGeom>
            <a:solidFill>
              <a:srgbClr val="CCCCCC"/>
            </a:solidFill>
            <a:ln w="19050" cap="flat" cmpd="sng">
              <a:solidFill>
                <a:srgbClr val="666666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Trebuchet MS"/>
                <a:buNone/>
              </a:pPr>
              <a:r>
                <a:rPr lang="en" sz="1400" b="0" i="0" u="none" strike="noStrike" cap="none">
                  <a:solidFill>
                    <a:srgbClr val="000000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…</a:t>
              </a:r>
            </a:p>
          </p:txBody>
        </p:sp>
        <p:sp>
          <p:nvSpPr>
            <p:cNvPr id="121" name="Shape 121"/>
            <p:cNvSpPr/>
            <p:nvPr/>
          </p:nvSpPr>
          <p:spPr>
            <a:xfrm>
              <a:off x="2895600" y="2864713"/>
              <a:ext cx="762000" cy="240437"/>
            </a:xfrm>
            <a:prstGeom prst="rect">
              <a:avLst/>
            </a:prstGeom>
            <a:solidFill>
              <a:srgbClr val="CCCCCC"/>
            </a:solidFill>
            <a:ln w="19050" cap="flat" cmpd="sng">
              <a:solidFill>
                <a:srgbClr val="666666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Trebuchet MS"/>
                <a:buNone/>
              </a:pPr>
              <a:r>
                <a:rPr lang="en" sz="1400" b="0" i="0" u="none" strike="noStrike" cap="none">
                  <a:solidFill>
                    <a:srgbClr val="000000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Tx</a:t>
              </a:r>
            </a:p>
          </p:txBody>
        </p:sp>
      </p:grpSp>
      <p:grpSp>
        <p:nvGrpSpPr>
          <p:cNvPr id="122" name="Shape 122"/>
          <p:cNvGrpSpPr/>
          <p:nvPr/>
        </p:nvGrpSpPr>
        <p:grpSpPr>
          <a:xfrm>
            <a:off x="5334000" y="1119635"/>
            <a:ext cx="762000" cy="905774"/>
            <a:chOff x="5334000" y="1284975"/>
            <a:chExt cx="762000" cy="905774"/>
          </a:xfrm>
        </p:grpSpPr>
        <p:sp>
          <p:nvSpPr>
            <p:cNvPr id="123" name="Shape 123"/>
            <p:cNvSpPr/>
            <p:nvPr/>
          </p:nvSpPr>
          <p:spPr>
            <a:xfrm>
              <a:off x="5334000" y="1284975"/>
              <a:ext cx="762000" cy="228720"/>
            </a:xfrm>
            <a:prstGeom prst="rect">
              <a:avLst/>
            </a:prstGeom>
            <a:solidFill>
              <a:srgbClr val="D1E0AF"/>
            </a:solidFill>
            <a:ln w="19050" cap="flat" cmpd="sng">
              <a:solidFill>
                <a:srgbClr val="666666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Trebuchet MS"/>
                <a:buNone/>
              </a:pPr>
              <a:r>
                <a:rPr lang="en" sz="1400" b="0" i="0" u="none" strike="noStrike" cap="none" dirty="0">
                  <a:solidFill>
                    <a:srgbClr val="000000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Tx</a:t>
              </a:r>
            </a:p>
          </p:txBody>
        </p:sp>
        <p:sp>
          <p:nvSpPr>
            <p:cNvPr id="124" name="Shape 124"/>
            <p:cNvSpPr/>
            <p:nvPr/>
          </p:nvSpPr>
          <p:spPr>
            <a:xfrm>
              <a:off x="5334000" y="1513575"/>
              <a:ext cx="762000" cy="223642"/>
            </a:xfrm>
            <a:prstGeom prst="rect">
              <a:avLst/>
            </a:prstGeom>
            <a:solidFill>
              <a:srgbClr val="D1E0AF"/>
            </a:solidFill>
            <a:ln w="19050" cap="flat" cmpd="sng">
              <a:solidFill>
                <a:srgbClr val="666666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Trebuchet MS"/>
                <a:buNone/>
              </a:pPr>
              <a:r>
                <a:rPr lang="en" sz="1400" b="0" i="0" u="none" strike="noStrike" cap="none">
                  <a:solidFill>
                    <a:srgbClr val="000000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Tx</a:t>
              </a:r>
            </a:p>
          </p:txBody>
        </p:sp>
        <p:sp>
          <p:nvSpPr>
            <p:cNvPr id="125" name="Shape 125"/>
            <p:cNvSpPr/>
            <p:nvPr/>
          </p:nvSpPr>
          <p:spPr>
            <a:xfrm>
              <a:off x="5334000" y="1733549"/>
              <a:ext cx="762000" cy="216762"/>
            </a:xfrm>
            <a:prstGeom prst="rect">
              <a:avLst/>
            </a:prstGeom>
            <a:solidFill>
              <a:srgbClr val="D1E0AF"/>
            </a:solidFill>
            <a:ln w="19050" cap="flat" cmpd="sng">
              <a:solidFill>
                <a:srgbClr val="666666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Trebuchet MS"/>
                <a:buNone/>
              </a:pPr>
              <a:r>
                <a:rPr lang="en" sz="1400" b="0" i="0" u="none" strike="noStrike" cap="none">
                  <a:solidFill>
                    <a:srgbClr val="000000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…</a:t>
              </a:r>
            </a:p>
          </p:txBody>
        </p:sp>
        <p:sp>
          <p:nvSpPr>
            <p:cNvPr id="126" name="Shape 126"/>
            <p:cNvSpPr/>
            <p:nvPr/>
          </p:nvSpPr>
          <p:spPr>
            <a:xfrm>
              <a:off x="5334000" y="1950311"/>
              <a:ext cx="762000" cy="240437"/>
            </a:xfrm>
            <a:prstGeom prst="rect">
              <a:avLst/>
            </a:prstGeom>
            <a:solidFill>
              <a:srgbClr val="D1E0AF"/>
            </a:solidFill>
            <a:ln w="19050" cap="flat" cmpd="sng">
              <a:solidFill>
                <a:srgbClr val="666666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Trebuchet MS"/>
                <a:buNone/>
              </a:pPr>
              <a:r>
                <a:rPr lang="en" sz="1400" b="0" i="0" u="none" strike="noStrike" cap="none">
                  <a:solidFill>
                    <a:srgbClr val="000000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Tx</a:t>
              </a:r>
            </a:p>
          </p:txBody>
        </p:sp>
      </p:grpSp>
      <p:grpSp>
        <p:nvGrpSpPr>
          <p:cNvPr id="127" name="Shape 127"/>
          <p:cNvGrpSpPr/>
          <p:nvPr/>
        </p:nvGrpSpPr>
        <p:grpSpPr>
          <a:xfrm>
            <a:off x="6400800" y="3266175"/>
            <a:ext cx="762000" cy="905775"/>
            <a:chOff x="685800" y="2199375"/>
            <a:chExt cx="762000" cy="905775"/>
          </a:xfrm>
        </p:grpSpPr>
        <p:sp>
          <p:nvSpPr>
            <p:cNvPr id="128" name="Shape 128"/>
            <p:cNvSpPr/>
            <p:nvPr/>
          </p:nvSpPr>
          <p:spPr>
            <a:xfrm>
              <a:off x="685800" y="2199375"/>
              <a:ext cx="762000" cy="228720"/>
            </a:xfrm>
            <a:prstGeom prst="rect">
              <a:avLst/>
            </a:prstGeom>
            <a:solidFill>
              <a:srgbClr val="ADCCE5"/>
            </a:solidFill>
            <a:ln w="19050" cap="flat" cmpd="sng">
              <a:solidFill>
                <a:srgbClr val="666666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Trebuchet MS"/>
                <a:buNone/>
              </a:pPr>
              <a:r>
                <a:rPr lang="en" sz="1400" b="0" i="0" u="none" strike="noStrike" cap="none">
                  <a:solidFill>
                    <a:srgbClr val="000000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Tx</a:t>
              </a:r>
            </a:p>
          </p:txBody>
        </p:sp>
        <p:sp>
          <p:nvSpPr>
            <p:cNvPr id="129" name="Shape 129"/>
            <p:cNvSpPr/>
            <p:nvPr/>
          </p:nvSpPr>
          <p:spPr>
            <a:xfrm>
              <a:off x="685800" y="2427975"/>
              <a:ext cx="762000" cy="223642"/>
            </a:xfrm>
            <a:prstGeom prst="rect">
              <a:avLst/>
            </a:prstGeom>
            <a:solidFill>
              <a:srgbClr val="ADCCE5"/>
            </a:solidFill>
            <a:ln w="19050" cap="flat" cmpd="sng">
              <a:solidFill>
                <a:srgbClr val="666666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Trebuchet MS"/>
                <a:buNone/>
              </a:pPr>
              <a:r>
                <a:rPr lang="en" sz="1400" b="0" i="0" u="none" strike="noStrike" cap="none">
                  <a:solidFill>
                    <a:srgbClr val="000000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Tx</a:t>
              </a:r>
            </a:p>
          </p:txBody>
        </p:sp>
        <p:sp>
          <p:nvSpPr>
            <p:cNvPr id="130" name="Shape 130"/>
            <p:cNvSpPr/>
            <p:nvPr/>
          </p:nvSpPr>
          <p:spPr>
            <a:xfrm>
              <a:off x="685800" y="2647950"/>
              <a:ext cx="762000" cy="216762"/>
            </a:xfrm>
            <a:prstGeom prst="rect">
              <a:avLst/>
            </a:prstGeom>
            <a:solidFill>
              <a:srgbClr val="ADCCE5"/>
            </a:solidFill>
            <a:ln w="19050" cap="flat" cmpd="sng">
              <a:solidFill>
                <a:srgbClr val="666666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Trebuchet MS"/>
                <a:buNone/>
              </a:pPr>
              <a:r>
                <a:rPr lang="en" sz="1400" b="0" i="0" u="none" strike="noStrike" cap="none">
                  <a:solidFill>
                    <a:srgbClr val="000000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…</a:t>
              </a:r>
            </a:p>
          </p:txBody>
        </p:sp>
        <p:sp>
          <p:nvSpPr>
            <p:cNvPr id="131" name="Shape 131"/>
            <p:cNvSpPr/>
            <p:nvPr/>
          </p:nvSpPr>
          <p:spPr>
            <a:xfrm>
              <a:off x="687689" y="2864713"/>
              <a:ext cx="760109" cy="240437"/>
            </a:xfrm>
            <a:prstGeom prst="rect">
              <a:avLst/>
            </a:prstGeom>
            <a:solidFill>
              <a:srgbClr val="ADCCE5"/>
            </a:solidFill>
            <a:ln w="19050" cap="flat" cmpd="sng">
              <a:solidFill>
                <a:srgbClr val="666666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Trebuchet MS"/>
                <a:buNone/>
              </a:pPr>
              <a:r>
                <a:rPr lang="en" sz="1400" b="0" i="0" u="none" strike="noStrike" cap="none">
                  <a:solidFill>
                    <a:srgbClr val="000000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Tx</a:t>
              </a:r>
            </a:p>
          </p:txBody>
        </p:sp>
      </p:grpSp>
      <p:grpSp>
        <p:nvGrpSpPr>
          <p:cNvPr id="132" name="Shape 132"/>
          <p:cNvGrpSpPr/>
          <p:nvPr/>
        </p:nvGrpSpPr>
        <p:grpSpPr>
          <a:xfrm>
            <a:off x="4038600" y="3266175"/>
            <a:ext cx="762000" cy="905775"/>
            <a:chOff x="685800" y="2199375"/>
            <a:chExt cx="762000" cy="905775"/>
          </a:xfrm>
        </p:grpSpPr>
        <p:sp>
          <p:nvSpPr>
            <p:cNvPr id="133" name="Shape 133"/>
            <p:cNvSpPr/>
            <p:nvPr/>
          </p:nvSpPr>
          <p:spPr>
            <a:xfrm>
              <a:off x="685800" y="2199375"/>
              <a:ext cx="762000" cy="228720"/>
            </a:xfrm>
            <a:prstGeom prst="rect">
              <a:avLst/>
            </a:prstGeom>
            <a:solidFill>
              <a:srgbClr val="FF8181"/>
            </a:solidFill>
            <a:ln w="19050" cap="flat" cmpd="sng">
              <a:solidFill>
                <a:srgbClr val="666666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Trebuchet MS"/>
                <a:buNone/>
              </a:pPr>
              <a:r>
                <a:rPr lang="en" sz="1400" b="0" i="0" u="none" strike="noStrike" cap="none">
                  <a:solidFill>
                    <a:srgbClr val="000000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Tx</a:t>
              </a:r>
            </a:p>
          </p:txBody>
        </p:sp>
        <p:sp>
          <p:nvSpPr>
            <p:cNvPr id="134" name="Shape 134"/>
            <p:cNvSpPr/>
            <p:nvPr/>
          </p:nvSpPr>
          <p:spPr>
            <a:xfrm>
              <a:off x="685800" y="2427975"/>
              <a:ext cx="762000" cy="223642"/>
            </a:xfrm>
            <a:prstGeom prst="rect">
              <a:avLst/>
            </a:prstGeom>
            <a:solidFill>
              <a:srgbClr val="FF8181"/>
            </a:solidFill>
            <a:ln w="19050" cap="flat" cmpd="sng">
              <a:solidFill>
                <a:srgbClr val="666666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Trebuchet MS"/>
                <a:buNone/>
              </a:pPr>
              <a:r>
                <a:rPr lang="en" sz="1400" b="0" i="0" u="none" strike="noStrike" cap="none">
                  <a:solidFill>
                    <a:srgbClr val="000000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Tx</a:t>
              </a:r>
            </a:p>
          </p:txBody>
        </p:sp>
        <p:sp>
          <p:nvSpPr>
            <p:cNvPr id="135" name="Shape 135"/>
            <p:cNvSpPr/>
            <p:nvPr/>
          </p:nvSpPr>
          <p:spPr>
            <a:xfrm>
              <a:off x="685800" y="2647950"/>
              <a:ext cx="762000" cy="216762"/>
            </a:xfrm>
            <a:prstGeom prst="rect">
              <a:avLst/>
            </a:prstGeom>
            <a:solidFill>
              <a:srgbClr val="FF8181"/>
            </a:solidFill>
            <a:ln w="19050" cap="flat" cmpd="sng">
              <a:solidFill>
                <a:srgbClr val="666666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Trebuchet MS"/>
                <a:buNone/>
              </a:pPr>
              <a:r>
                <a:rPr lang="en" sz="1400" b="0" i="0" u="none" strike="noStrike" cap="none">
                  <a:solidFill>
                    <a:srgbClr val="000000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…</a:t>
              </a:r>
            </a:p>
          </p:txBody>
        </p:sp>
        <p:sp>
          <p:nvSpPr>
            <p:cNvPr id="136" name="Shape 136"/>
            <p:cNvSpPr/>
            <p:nvPr/>
          </p:nvSpPr>
          <p:spPr>
            <a:xfrm>
              <a:off x="685800" y="2864713"/>
              <a:ext cx="762000" cy="240437"/>
            </a:xfrm>
            <a:prstGeom prst="rect">
              <a:avLst/>
            </a:prstGeom>
            <a:solidFill>
              <a:srgbClr val="FF8181"/>
            </a:solidFill>
            <a:ln w="19050" cap="flat" cmpd="sng">
              <a:solidFill>
                <a:srgbClr val="666666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Trebuchet MS"/>
                <a:buNone/>
              </a:pPr>
              <a:r>
                <a:rPr lang="en" sz="1400" b="0" i="0" u="none" strike="noStrike" cap="none">
                  <a:solidFill>
                    <a:srgbClr val="000000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Tx</a:t>
              </a:r>
            </a:p>
          </p:txBody>
        </p:sp>
      </p:grpSp>
      <p:pic>
        <p:nvPicPr>
          <p:cNvPr id="137" name="Shape 137" descr="User 1 by cyberscooty - 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239629" y="3333750"/>
            <a:ext cx="572410" cy="711068"/>
          </a:xfrm>
          <a:prstGeom prst="rect">
            <a:avLst/>
          </a:prstGeom>
          <a:noFill/>
          <a:ln>
            <a:noFill/>
          </a:ln>
        </p:spPr>
      </p:pic>
      <p:pic>
        <p:nvPicPr>
          <p:cNvPr id="138" name="Shape 138" descr="User 2 by cyberscooty - 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179162" y="1194124"/>
            <a:ext cx="572410" cy="711068"/>
          </a:xfrm>
          <a:prstGeom prst="rect">
            <a:avLst/>
          </a:prstGeom>
          <a:noFill/>
          <a:ln>
            <a:noFill/>
          </a:ln>
        </p:spPr>
      </p:pic>
      <p:pic>
        <p:nvPicPr>
          <p:cNvPr id="139" name="Shape 139" descr="User 3 by cyberscooty - User #3 - special remix for a demand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4876800" y="3333750"/>
            <a:ext cx="562140" cy="698311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40" name="Shape 140"/>
          <p:cNvGrpSpPr/>
          <p:nvPr/>
        </p:nvGrpSpPr>
        <p:grpSpPr>
          <a:xfrm>
            <a:off x="1676400" y="2021096"/>
            <a:ext cx="762000" cy="905775"/>
            <a:chOff x="2895600" y="2199375"/>
            <a:chExt cx="762000" cy="905775"/>
          </a:xfrm>
        </p:grpSpPr>
        <p:sp>
          <p:nvSpPr>
            <p:cNvPr id="141" name="Shape 141"/>
            <p:cNvSpPr/>
            <p:nvPr/>
          </p:nvSpPr>
          <p:spPr>
            <a:xfrm>
              <a:off x="2895600" y="2199375"/>
              <a:ext cx="762000" cy="228720"/>
            </a:xfrm>
            <a:prstGeom prst="rect">
              <a:avLst/>
            </a:prstGeom>
            <a:solidFill>
              <a:srgbClr val="CCCCCC"/>
            </a:solidFill>
            <a:ln w="19050" cap="flat" cmpd="sng">
              <a:solidFill>
                <a:srgbClr val="666666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Trebuchet MS"/>
                <a:buNone/>
              </a:pPr>
              <a:r>
                <a:rPr lang="en" sz="1400" b="0" i="0" u="none" strike="noStrike" cap="none">
                  <a:solidFill>
                    <a:srgbClr val="000000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Tx</a:t>
              </a:r>
            </a:p>
          </p:txBody>
        </p:sp>
        <p:sp>
          <p:nvSpPr>
            <p:cNvPr id="142" name="Shape 142"/>
            <p:cNvSpPr/>
            <p:nvPr/>
          </p:nvSpPr>
          <p:spPr>
            <a:xfrm>
              <a:off x="2895600" y="2427975"/>
              <a:ext cx="762000" cy="223642"/>
            </a:xfrm>
            <a:prstGeom prst="rect">
              <a:avLst/>
            </a:prstGeom>
            <a:solidFill>
              <a:srgbClr val="CCCCCC"/>
            </a:solidFill>
            <a:ln w="19050" cap="flat" cmpd="sng">
              <a:solidFill>
                <a:srgbClr val="666666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Trebuchet MS"/>
                <a:buNone/>
              </a:pPr>
              <a:r>
                <a:rPr lang="en" sz="1400" b="0" i="0" u="none" strike="noStrike" cap="none">
                  <a:solidFill>
                    <a:srgbClr val="000000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Tx</a:t>
              </a:r>
            </a:p>
          </p:txBody>
        </p:sp>
        <p:sp>
          <p:nvSpPr>
            <p:cNvPr id="143" name="Shape 143"/>
            <p:cNvSpPr/>
            <p:nvPr/>
          </p:nvSpPr>
          <p:spPr>
            <a:xfrm>
              <a:off x="2895600" y="2647950"/>
              <a:ext cx="762000" cy="216762"/>
            </a:xfrm>
            <a:prstGeom prst="rect">
              <a:avLst/>
            </a:prstGeom>
            <a:solidFill>
              <a:srgbClr val="CCCCCC"/>
            </a:solidFill>
            <a:ln w="19050" cap="flat" cmpd="sng">
              <a:solidFill>
                <a:srgbClr val="666666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Trebuchet MS"/>
                <a:buNone/>
              </a:pPr>
              <a:r>
                <a:rPr lang="en" sz="1400" b="0" i="0" u="none" strike="noStrike" cap="none">
                  <a:solidFill>
                    <a:srgbClr val="000000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…</a:t>
              </a:r>
            </a:p>
          </p:txBody>
        </p:sp>
        <p:sp>
          <p:nvSpPr>
            <p:cNvPr id="144" name="Shape 144"/>
            <p:cNvSpPr/>
            <p:nvPr/>
          </p:nvSpPr>
          <p:spPr>
            <a:xfrm>
              <a:off x="2895600" y="2864713"/>
              <a:ext cx="762000" cy="240437"/>
            </a:xfrm>
            <a:prstGeom prst="rect">
              <a:avLst/>
            </a:prstGeom>
            <a:solidFill>
              <a:srgbClr val="CCCCCC"/>
            </a:solidFill>
            <a:ln w="19050" cap="flat" cmpd="sng">
              <a:solidFill>
                <a:srgbClr val="666666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Trebuchet MS"/>
                <a:buNone/>
              </a:pPr>
              <a:r>
                <a:rPr lang="en" sz="1400" b="0" i="0" u="none" strike="noStrike" cap="none">
                  <a:solidFill>
                    <a:srgbClr val="000000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Tx</a:t>
              </a:r>
            </a:p>
          </p:txBody>
        </p:sp>
      </p:grpSp>
      <p:grpSp>
        <p:nvGrpSpPr>
          <p:cNvPr id="145" name="Shape 145"/>
          <p:cNvGrpSpPr/>
          <p:nvPr/>
        </p:nvGrpSpPr>
        <p:grpSpPr>
          <a:xfrm>
            <a:off x="533400" y="2021096"/>
            <a:ext cx="762000" cy="905775"/>
            <a:chOff x="2895600" y="2199375"/>
            <a:chExt cx="762000" cy="905775"/>
          </a:xfrm>
        </p:grpSpPr>
        <p:sp>
          <p:nvSpPr>
            <p:cNvPr id="146" name="Shape 146"/>
            <p:cNvSpPr/>
            <p:nvPr/>
          </p:nvSpPr>
          <p:spPr>
            <a:xfrm>
              <a:off x="2895600" y="2199375"/>
              <a:ext cx="762000" cy="228720"/>
            </a:xfrm>
            <a:prstGeom prst="rect">
              <a:avLst/>
            </a:prstGeom>
            <a:solidFill>
              <a:srgbClr val="CCCCCC"/>
            </a:solidFill>
            <a:ln w="19050" cap="flat" cmpd="sng">
              <a:solidFill>
                <a:srgbClr val="666666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Trebuchet MS"/>
                <a:buNone/>
              </a:pPr>
              <a:r>
                <a:rPr lang="en" sz="1400" b="0" i="0" u="none" strike="noStrike" cap="none">
                  <a:solidFill>
                    <a:srgbClr val="000000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Tx</a:t>
              </a:r>
            </a:p>
          </p:txBody>
        </p:sp>
        <p:sp>
          <p:nvSpPr>
            <p:cNvPr id="147" name="Shape 147"/>
            <p:cNvSpPr/>
            <p:nvPr/>
          </p:nvSpPr>
          <p:spPr>
            <a:xfrm>
              <a:off x="2895600" y="2427975"/>
              <a:ext cx="762000" cy="223642"/>
            </a:xfrm>
            <a:prstGeom prst="rect">
              <a:avLst/>
            </a:prstGeom>
            <a:solidFill>
              <a:srgbClr val="CCCCCC"/>
            </a:solidFill>
            <a:ln w="19050" cap="flat" cmpd="sng">
              <a:solidFill>
                <a:srgbClr val="666666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Trebuchet MS"/>
                <a:buNone/>
              </a:pPr>
              <a:r>
                <a:rPr lang="en" sz="1400" b="0" i="0" u="none" strike="noStrike" cap="none">
                  <a:solidFill>
                    <a:srgbClr val="000000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Tx</a:t>
              </a:r>
            </a:p>
          </p:txBody>
        </p:sp>
        <p:sp>
          <p:nvSpPr>
            <p:cNvPr id="148" name="Shape 148"/>
            <p:cNvSpPr/>
            <p:nvPr/>
          </p:nvSpPr>
          <p:spPr>
            <a:xfrm>
              <a:off x="2895600" y="2647950"/>
              <a:ext cx="762000" cy="216762"/>
            </a:xfrm>
            <a:prstGeom prst="rect">
              <a:avLst/>
            </a:prstGeom>
            <a:solidFill>
              <a:srgbClr val="CCCCCC"/>
            </a:solidFill>
            <a:ln w="19050" cap="flat" cmpd="sng">
              <a:solidFill>
                <a:srgbClr val="666666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Trebuchet MS"/>
                <a:buNone/>
              </a:pPr>
              <a:r>
                <a:rPr lang="en" sz="1400" b="0" i="0" u="none" strike="noStrike" cap="none">
                  <a:solidFill>
                    <a:srgbClr val="000000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…</a:t>
              </a:r>
            </a:p>
          </p:txBody>
        </p:sp>
        <p:sp>
          <p:nvSpPr>
            <p:cNvPr id="149" name="Shape 149"/>
            <p:cNvSpPr/>
            <p:nvPr/>
          </p:nvSpPr>
          <p:spPr>
            <a:xfrm>
              <a:off x="2895600" y="2864713"/>
              <a:ext cx="762000" cy="240437"/>
            </a:xfrm>
            <a:prstGeom prst="rect">
              <a:avLst/>
            </a:prstGeom>
            <a:solidFill>
              <a:srgbClr val="CCCCCC"/>
            </a:solidFill>
            <a:ln w="19050" cap="flat" cmpd="sng">
              <a:solidFill>
                <a:srgbClr val="666666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Trebuchet MS"/>
                <a:buNone/>
              </a:pPr>
              <a:r>
                <a:rPr lang="en" sz="1400" b="0" i="0" u="none" strike="noStrike" cap="none">
                  <a:solidFill>
                    <a:srgbClr val="000000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Tx</a:t>
              </a:r>
            </a:p>
          </p:txBody>
        </p:sp>
      </p:grpSp>
      <p:cxnSp>
        <p:nvCxnSpPr>
          <p:cNvPr id="150" name="Shape 150"/>
          <p:cNvCxnSpPr/>
          <p:nvPr/>
        </p:nvCxnSpPr>
        <p:spPr>
          <a:xfrm flipH="1">
            <a:off x="4953000" y="2135457"/>
            <a:ext cx="533399" cy="791415"/>
          </a:xfrm>
          <a:prstGeom prst="straightConnector1">
            <a:avLst/>
          </a:prstGeom>
          <a:noFill/>
          <a:ln w="25400" cap="flat" cmpd="sng">
            <a:solidFill>
              <a:srgbClr val="595959"/>
            </a:solidFill>
            <a:prstDash val="solid"/>
            <a:round/>
            <a:headEnd type="stealth" w="lg" len="lg"/>
            <a:tailEnd type="stealth" w="lg" len="lg"/>
          </a:ln>
        </p:spPr>
      </p:cxnSp>
      <p:cxnSp>
        <p:nvCxnSpPr>
          <p:cNvPr id="151" name="Shape 151"/>
          <p:cNvCxnSpPr/>
          <p:nvPr/>
        </p:nvCxnSpPr>
        <p:spPr>
          <a:xfrm>
            <a:off x="5860437" y="2142650"/>
            <a:ext cx="540361" cy="784222"/>
          </a:xfrm>
          <a:prstGeom prst="straightConnector1">
            <a:avLst/>
          </a:prstGeom>
          <a:noFill/>
          <a:ln w="25400" cap="flat" cmpd="sng">
            <a:solidFill>
              <a:srgbClr val="595959"/>
            </a:solidFill>
            <a:prstDash val="solid"/>
            <a:round/>
            <a:headEnd type="stealth" w="lg" len="lg"/>
            <a:tailEnd type="stealth" w="lg" len="lg"/>
          </a:ln>
        </p:spPr>
      </p:cxnSp>
      <p:cxnSp>
        <p:nvCxnSpPr>
          <p:cNvPr id="152" name="Shape 152"/>
          <p:cNvCxnSpPr/>
          <p:nvPr/>
        </p:nvCxnSpPr>
        <p:spPr>
          <a:xfrm rot="10800000">
            <a:off x="5179209" y="3168410"/>
            <a:ext cx="990599" cy="0"/>
          </a:xfrm>
          <a:prstGeom prst="straightConnector1">
            <a:avLst/>
          </a:prstGeom>
          <a:noFill/>
          <a:ln w="25400" cap="flat" cmpd="sng">
            <a:solidFill>
              <a:srgbClr val="595959"/>
            </a:solidFill>
            <a:prstDash val="solid"/>
            <a:round/>
            <a:headEnd type="stealth" w="lg" len="lg"/>
            <a:tailEnd type="stealth" w="lg" len="lg"/>
          </a:ln>
        </p:spPr>
      </p:cxnSp>
      <p:sp>
        <p:nvSpPr>
          <p:cNvPr id="153" name="Shape 153"/>
          <p:cNvSpPr txBox="1"/>
          <p:nvPr/>
        </p:nvSpPr>
        <p:spPr>
          <a:xfrm>
            <a:off x="5181600" y="2568991"/>
            <a:ext cx="995785" cy="52321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rebuchet MS"/>
              <a:buNone/>
            </a:pPr>
            <a:r>
              <a:rPr lang="en" sz="1400" b="0" i="0" u="none" strike="noStrike" cap="none" dirty="0">
                <a:solidFill>
                  <a:srgbClr val="000000"/>
                </a:solidFill>
                <a:ea typeface="Trebuchet MS"/>
                <a:cs typeface="Trebuchet MS"/>
                <a:sym typeface="Trebuchet MS"/>
              </a:rPr>
              <a:t>Consensus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rebuchet MS"/>
              <a:buNone/>
            </a:pPr>
            <a:r>
              <a:rPr lang="en" sz="1400" b="0" i="0" u="none" strike="noStrike" cap="none" dirty="0">
                <a:solidFill>
                  <a:srgbClr val="000000"/>
                </a:solidFill>
                <a:ea typeface="Trebuchet MS"/>
                <a:cs typeface="Trebuchet MS"/>
                <a:sym typeface="Trebuchet MS"/>
              </a:rPr>
              <a:t>protocol</a:t>
            </a:r>
          </a:p>
        </p:txBody>
      </p:sp>
      <p:sp>
        <p:nvSpPr>
          <p:cNvPr id="154" name="Shape 154"/>
          <p:cNvSpPr txBox="1"/>
          <p:nvPr/>
        </p:nvSpPr>
        <p:spPr>
          <a:xfrm>
            <a:off x="1035500" y="4488417"/>
            <a:ext cx="6768198" cy="36933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rebuchet MS"/>
              <a:buNone/>
            </a:pPr>
            <a:r>
              <a:rPr lang="en" sz="1800" b="0" i="0" u="none" strike="noStrike" cap="none" dirty="0">
                <a:solidFill>
                  <a:srgbClr val="000000"/>
                </a:solidFill>
                <a:ea typeface="Trebuchet MS"/>
                <a:cs typeface="Trebuchet MS"/>
                <a:sym typeface="Trebuchet MS"/>
              </a:rPr>
              <a:t>OK to select any valid block, even if proposed by only one node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hape 15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rebuchet MS"/>
              <a:buNone/>
            </a:pPr>
            <a:r>
              <a:rPr lang="en" dirty="0">
                <a:sym typeface="Trebuchet MS"/>
              </a:rPr>
              <a:t>Why consensus is hard (</a:t>
            </a:r>
            <a:r>
              <a:rPr lang="en-US" dirty="0">
                <a:sym typeface="Trebuchet MS"/>
              </a:rPr>
              <a:t>esp. in the Bitcoin context</a:t>
            </a:r>
            <a:r>
              <a:rPr lang="en" dirty="0">
                <a:sym typeface="Trebuchet MS"/>
              </a:rPr>
              <a:t>)?</a:t>
            </a:r>
          </a:p>
        </p:txBody>
      </p:sp>
      <p:sp>
        <p:nvSpPr>
          <p:cNvPr id="160" name="Shape 160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rebuchet MS"/>
              <a:buNone/>
            </a:pPr>
            <a:r>
              <a:rPr lang="en" sz="2400" b="0" i="0" u="none" strike="noStrike" cap="none" dirty="0">
                <a:solidFill>
                  <a:schemeClr val="dk1"/>
                </a:solidFill>
                <a:ea typeface="Trebuchet MS"/>
                <a:cs typeface="Trebuchet MS"/>
                <a:sym typeface="Trebuchet MS"/>
              </a:rPr>
              <a:t>Nodes may crash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rebuchet MS"/>
              <a:buNone/>
            </a:pPr>
            <a:r>
              <a:rPr lang="en" sz="2400" b="0" i="0" u="none" strike="noStrike" cap="none" dirty="0">
                <a:solidFill>
                  <a:schemeClr val="dk1"/>
                </a:solidFill>
                <a:ea typeface="Trebuchet MS"/>
                <a:cs typeface="Trebuchet MS"/>
                <a:sym typeface="Trebuchet MS"/>
              </a:rPr>
              <a:t>Nodes may be malicious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rebuchet MS"/>
              <a:buNone/>
            </a:pPr>
            <a:endParaRPr sz="2400" b="0" i="0" u="none" strike="noStrike" cap="none" dirty="0">
              <a:solidFill>
                <a:schemeClr val="dk1"/>
              </a:solidFill>
              <a:ea typeface="Trebuchet MS"/>
              <a:cs typeface="Trebuchet MS"/>
              <a:sym typeface="Trebuchet M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rebuchet MS"/>
              <a:buNone/>
            </a:pPr>
            <a:r>
              <a:rPr lang="en-US" sz="2400" b="0" i="0" u="none" strike="noStrike" cap="none" dirty="0">
                <a:solidFill>
                  <a:schemeClr val="dk1"/>
                </a:solidFill>
                <a:ea typeface="Trebuchet MS"/>
                <a:cs typeface="Trebuchet MS"/>
                <a:sym typeface="Trebuchet MS"/>
              </a:rPr>
              <a:t>Peer-to-peer n</a:t>
            </a:r>
            <a:r>
              <a:rPr lang="en" sz="2400" b="0" i="0" u="none" strike="noStrike" cap="none" dirty="0">
                <a:solidFill>
                  <a:schemeClr val="dk1"/>
                </a:solidFill>
                <a:ea typeface="Trebuchet MS"/>
                <a:cs typeface="Trebuchet MS"/>
                <a:sym typeface="Trebuchet MS"/>
              </a:rPr>
              <a:t>etwork is imperfect</a:t>
            </a:r>
          </a:p>
          <a:p>
            <a:pPr marL="457200" marR="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" sz="2400" b="0" i="0" u="none" strike="noStrike" cap="none" dirty="0">
                <a:solidFill>
                  <a:schemeClr val="dk1"/>
                </a:solidFill>
                <a:ea typeface="Trebuchet MS"/>
                <a:cs typeface="Trebuchet MS"/>
                <a:sym typeface="Trebuchet MS"/>
              </a:rPr>
              <a:t>Not all pairs of nodes connected (</a:t>
            </a:r>
            <a:r>
              <a:rPr lang="en-US" sz="2400" b="0" i="0" u="none" strike="noStrike" cap="none" dirty="0">
                <a:solidFill>
                  <a:schemeClr val="dk1"/>
                </a:solidFill>
                <a:ea typeface="Trebuchet MS"/>
                <a:cs typeface="Trebuchet MS"/>
                <a:sym typeface="Trebuchet MS"/>
              </a:rPr>
              <a:t>and may participate</a:t>
            </a:r>
            <a:r>
              <a:rPr lang="en" sz="2400" b="0" i="0" u="none" strike="noStrike" cap="none" dirty="0">
                <a:solidFill>
                  <a:schemeClr val="dk1"/>
                </a:solidFill>
                <a:ea typeface="Trebuchet MS"/>
                <a:cs typeface="Trebuchet MS"/>
                <a:sym typeface="Trebuchet MS"/>
              </a:rPr>
              <a:t>)</a:t>
            </a:r>
          </a:p>
          <a:p>
            <a:pPr marL="457200" marR="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" sz="2400" b="0" i="0" u="none" strike="noStrike" cap="none" dirty="0">
                <a:solidFill>
                  <a:schemeClr val="dk1"/>
                </a:solidFill>
                <a:ea typeface="Trebuchet MS"/>
                <a:cs typeface="Trebuchet MS"/>
                <a:sym typeface="Trebuchet MS"/>
              </a:rPr>
              <a:t>Faults in network</a:t>
            </a:r>
          </a:p>
          <a:p>
            <a:pPr marL="457200" marR="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" sz="2400" b="0" i="0" u="none" strike="noStrike" cap="none" dirty="0">
                <a:solidFill>
                  <a:schemeClr val="dk1"/>
                </a:solidFill>
                <a:ea typeface="Trebuchet MS"/>
                <a:cs typeface="Trebuchet MS"/>
                <a:sym typeface="Trebuchet MS"/>
              </a:rPr>
              <a:t>Latency</a:t>
            </a:r>
          </a:p>
        </p:txBody>
      </p:sp>
      <p:sp>
        <p:nvSpPr>
          <p:cNvPr id="161" name="Shape 161"/>
          <p:cNvSpPr/>
          <p:nvPr/>
        </p:nvSpPr>
        <p:spPr>
          <a:xfrm>
            <a:off x="2285999" y="4167485"/>
            <a:ext cx="5766391" cy="688050"/>
          </a:xfrm>
          <a:prstGeom prst="rect">
            <a:avLst/>
          </a:prstGeom>
          <a:solidFill>
            <a:srgbClr val="EFD7AE"/>
          </a:solidFill>
          <a:ln w="19050" cap="flat" cmpd="sng">
            <a:solidFill>
              <a:srgbClr val="E7C586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rebuchet MS"/>
              <a:buNone/>
            </a:pPr>
            <a:r>
              <a:rPr lang="en" sz="2000" b="0" i="0" u="none" strike="noStrike" cap="none" dirty="0">
                <a:solidFill>
                  <a:srgbClr val="000000"/>
                </a:solidFill>
                <a:ea typeface="Trebuchet MS"/>
                <a:cs typeface="Trebuchet MS"/>
                <a:sym typeface="Trebuchet MS"/>
              </a:rPr>
              <a:t>No notion of global time </a:t>
            </a:r>
            <a:r>
              <a:rPr lang="en" sz="2000" b="0" i="0" u="none" strike="noStrike" cap="none" dirty="0">
                <a:solidFill>
                  <a:srgbClr val="000000"/>
                </a:solidFill>
                <a:ea typeface="Trebuchet MS"/>
                <a:cs typeface="Trebuchet MS"/>
                <a:sym typeface="Wingdings" panose="05000000000000000000" pitchFamily="2" charset="2"/>
              </a:rPr>
              <a:t> </a:t>
            </a:r>
            <a:r>
              <a:rPr lang="en-US" sz="2000" b="0" i="0" u="none" strike="noStrike" cap="none" dirty="0">
                <a:solidFill>
                  <a:srgbClr val="000000"/>
                </a:solidFill>
                <a:ea typeface="Trebuchet MS"/>
                <a:cs typeface="Trebuchet MS"/>
                <a:sym typeface="Wingdings" panose="05000000000000000000" pitchFamily="2" charset="2"/>
              </a:rPr>
              <a:t>constraints the set of consensus algorithms that can be used</a:t>
            </a:r>
            <a:endParaRPr lang="en" sz="2000" b="0" i="0" u="none" strike="noStrike" cap="none" dirty="0">
              <a:solidFill>
                <a:srgbClr val="000000"/>
              </a:solidFill>
              <a:ea typeface="Trebuchet MS"/>
              <a:cs typeface="Trebuchet MS"/>
              <a:sym typeface="Trebuchet MS"/>
            </a:endParaRPr>
          </a:p>
        </p:txBody>
      </p:sp>
      <p:sp>
        <p:nvSpPr>
          <p:cNvPr id="162" name="Shape 162"/>
          <p:cNvSpPr/>
          <p:nvPr/>
        </p:nvSpPr>
        <p:spPr>
          <a:xfrm rot="5400000">
            <a:off x="1503831" y="3846985"/>
            <a:ext cx="573735" cy="685799"/>
          </a:xfrm>
          <a:prstGeom prst="bentUpArrow">
            <a:avLst>
              <a:gd name="adj1" fmla="val 17680"/>
              <a:gd name="adj2" fmla="val 14803"/>
              <a:gd name="adj3" fmla="val 25000"/>
            </a:avLst>
          </a:prstGeom>
          <a:solidFill>
            <a:srgbClr val="EFD7AE"/>
          </a:solidFill>
          <a:ln w="25400" cap="flat" cmpd="sng">
            <a:solidFill>
              <a:srgbClr val="E7C586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Shape 16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rebuchet MS"/>
              <a:buNone/>
            </a:pPr>
            <a:r>
              <a:rPr lang="en" dirty="0">
                <a:sym typeface="Trebuchet MS"/>
              </a:rPr>
              <a:t>Many impossibility results</a:t>
            </a:r>
          </a:p>
        </p:txBody>
      </p:sp>
      <p:sp>
        <p:nvSpPr>
          <p:cNvPr id="168" name="Shape 168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457200" marR="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" sz="2800" b="1" i="0" u="none" strike="noStrike" cap="none" dirty="0">
                <a:solidFill>
                  <a:schemeClr val="dk1"/>
                </a:solidFill>
                <a:ea typeface="Trebuchet MS"/>
                <a:cs typeface="Trebuchet MS"/>
                <a:sym typeface="Trebuchet MS"/>
              </a:rPr>
              <a:t>Byzantine generals problem</a:t>
            </a:r>
            <a:r>
              <a:rPr lang="en" sz="2800" b="0" i="0" u="none" strike="noStrike" cap="none" dirty="0">
                <a:solidFill>
                  <a:schemeClr val="dk1"/>
                </a:solidFill>
                <a:ea typeface="Trebuchet MS"/>
                <a:cs typeface="Trebuchet MS"/>
                <a:sym typeface="Trebuchet MS"/>
              </a:rPr>
              <a:t>: </a:t>
            </a:r>
            <a:r>
              <a:rPr lang="en-US" sz="2800" b="0" i="0" u="none" strike="noStrike" cap="none" dirty="0">
                <a:solidFill>
                  <a:schemeClr val="dk1"/>
                </a:solidFill>
                <a:ea typeface="Trebuchet MS"/>
                <a:cs typeface="Trebuchet MS"/>
                <a:sym typeface="Trebuchet MS"/>
              </a:rPr>
              <a:t>Consensus impossible to achieve if 1/3 or more generals are traitors</a:t>
            </a:r>
            <a:endParaRPr lang="en" sz="2800" b="0" i="0" u="none" strike="noStrike" cap="none" dirty="0">
              <a:solidFill>
                <a:schemeClr val="dk1"/>
              </a:solidFill>
              <a:ea typeface="Trebuchet MS"/>
              <a:cs typeface="Trebuchet MS"/>
              <a:sym typeface="Trebuchet MS"/>
            </a:endParaRPr>
          </a:p>
          <a:p>
            <a:pPr marL="457200" marR="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endParaRPr sz="2800" b="0" i="0" u="none" strike="noStrike" cap="none" dirty="0">
              <a:solidFill>
                <a:schemeClr val="dk1"/>
              </a:solidFill>
              <a:ea typeface="Trebuchet MS"/>
              <a:cs typeface="Trebuchet MS"/>
              <a:sym typeface="Trebuchet MS"/>
            </a:endParaRPr>
          </a:p>
          <a:p>
            <a:pPr marL="457200" marR="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" sz="2800" b="1" i="0" u="none" strike="noStrike" cap="none" dirty="0">
                <a:solidFill>
                  <a:schemeClr val="dk1"/>
                </a:solidFill>
                <a:ea typeface="Trebuchet MS"/>
                <a:cs typeface="Trebuchet MS"/>
                <a:sym typeface="Trebuchet MS"/>
              </a:rPr>
              <a:t>Fischer-Lynch-Paterson (deterministic nodes)</a:t>
            </a:r>
            <a:r>
              <a:rPr lang="en" sz="2800" b="0" i="0" u="none" strike="noStrike" cap="none" dirty="0">
                <a:solidFill>
                  <a:schemeClr val="dk1"/>
                </a:solidFill>
                <a:ea typeface="Trebuchet MS"/>
                <a:cs typeface="Trebuchet MS"/>
                <a:sym typeface="Trebuchet MS"/>
              </a:rPr>
              <a:t>: consensus impossible with a </a:t>
            </a:r>
            <a:r>
              <a:rPr lang="en" sz="2800" b="0" i="0" u="sng" strike="noStrike" cap="none" dirty="0">
                <a:solidFill>
                  <a:schemeClr val="dk1"/>
                </a:solidFill>
                <a:ea typeface="Trebuchet MS"/>
                <a:cs typeface="Trebuchet MS"/>
                <a:sym typeface="Trebuchet MS"/>
              </a:rPr>
              <a:t>single</a:t>
            </a:r>
            <a:r>
              <a:rPr lang="en" sz="2800" b="0" i="0" u="none" strike="noStrike" cap="none" dirty="0">
                <a:solidFill>
                  <a:schemeClr val="dk1"/>
                </a:solidFill>
                <a:ea typeface="Trebuchet MS"/>
                <a:cs typeface="Trebuchet MS"/>
                <a:sym typeface="Trebuchet MS"/>
              </a:rPr>
              <a:t> faulty node (</a:t>
            </a:r>
            <a:r>
              <a:rPr lang="en-US" sz="2800" b="0" i="0" u="none" strike="noStrike" cap="none" dirty="0">
                <a:solidFill>
                  <a:schemeClr val="dk1"/>
                </a:solidFill>
                <a:ea typeface="Trebuchet MS"/>
                <a:cs typeface="Trebuchet MS"/>
                <a:sym typeface="Trebuchet MS"/>
              </a:rPr>
              <a:t>under certain conditions</a:t>
            </a:r>
            <a:r>
              <a:rPr lang="en" sz="2800" b="0" i="0" u="none" strike="noStrike" cap="none" dirty="0">
                <a:solidFill>
                  <a:schemeClr val="dk1"/>
                </a:solidFill>
                <a:ea typeface="Trebuchet MS"/>
                <a:cs typeface="Trebuchet MS"/>
                <a:sym typeface="Trebuchet MS"/>
              </a:rPr>
              <a:t>)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Shape 17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rebuchet MS"/>
              <a:buNone/>
            </a:pPr>
            <a:r>
              <a:rPr lang="en" dirty="0">
                <a:sym typeface="Trebuchet MS"/>
              </a:rPr>
              <a:t>Some well-known protocols</a:t>
            </a:r>
          </a:p>
        </p:txBody>
      </p:sp>
      <p:sp>
        <p:nvSpPr>
          <p:cNvPr id="174" name="Shape 17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lnSpc>
                <a:spcPct val="100000"/>
              </a:lnSpc>
              <a:buClr>
                <a:schemeClr val="dk1"/>
              </a:buClr>
              <a:buSzPct val="100000"/>
            </a:pPr>
            <a:r>
              <a:rPr lang="en" sz="3200" b="0" i="0" u="none" strike="noStrike" cap="none" dirty="0">
                <a:solidFill>
                  <a:schemeClr val="dk1"/>
                </a:solidFill>
                <a:ea typeface="Trebuchet MS"/>
                <a:cs typeface="Trebuchet MS"/>
                <a:sym typeface="Trebuchet MS"/>
              </a:rPr>
              <a:t>Example: Paxos</a:t>
            </a:r>
          </a:p>
          <a:p>
            <a:pPr>
              <a:lnSpc>
                <a:spcPct val="100000"/>
              </a:lnSpc>
              <a:buClr>
                <a:schemeClr val="dk1"/>
              </a:buClr>
              <a:buSzPct val="100000"/>
            </a:pPr>
            <a:endParaRPr sz="3200" b="0" i="0" u="none" strike="noStrike" cap="none" dirty="0">
              <a:solidFill>
                <a:schemeClr val="dk1"/>
              </a:solidFill>
              <a:ea typeface="Trebuchet MS"/>
              <a:cs typeface="Trebuchet MS"/>
              <a:sym typeface="Trebuchet MS"/>
            </a:endParaRPr>
          </a:p>
          <a:p>
            <a:pPr>
              <a:lnSpc>
                <a:spcPct val="100000"/>
              </a:lnSpc>
              <a:buClr>
                <a:schemeClr val="dk1"/>
              </a:buClr>
              <a:buSzPct val="100000"/>
            </a:pPr>
            <a:r>
              <a:rPr lang="en" sz="3200" b="0" i="0" u="none" strike="noStrike" cap="none" dirty="0">
                <a:solidFill>
                  <a:schemeClr val="dk1"/>
                </a:solidFill>
                <a:ea typeface="Trebuchet MS"/>
                <a:cs typeface="Trebuchet MS"/>
                <a:sym typeface="Trebuchet MS"/>
              </a:rPr>
              <a:t>Never produces inconsistent result, but can (rarely) get stuck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Shape 17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rebuchet MS"/>
              <a:buNone/>
            </a:pPr>
            <a:r>
              <a:rPr lang="en" dirty="0">
                <a:sym typeface="Trebuchet MS"/>
              </a:rPr>
              <a:t>Understanding impossibility results</a:t>
            </a:r>
          </a:p>
        </p:txBody>
      </p:sp>
      <p:sp>
        <p:nvSpPr>
          <p:cNvPr id="180" name="Shape 180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lnSpc>
                <a:spcPct val="100000"/>
              </a:lnSpc>
              <a:buClr>
                <a:schemeClr val="dk1"/>
              </a:buClr>
              <a:buSzPct val="100000"/>
            </a:pPr>
            <a:r>
              <a:rPr lang="en-US" sz="2800" b="0" i="0" u="none" strike="noStrike" cap="none" dirty="0">
                <a:solidFill>
                  <a:schemeClr val="dk1"/>
                </a:solidFill>
                <a:ea typeface="Trebuchet MS"/>
                <a:cs typeface="Trebuchet MS"/>
                <a:sym typeface="Trebuchet MS"/>
              </a:rPr>
              <a:t>The earlier results proven for specific models</a:t>
            </a:r>
          </a:p>
          <a:p>
            <a:pPr lvl="1">
              <a:lnSpc>
                <a:spcPct val="100000"/>
              </a:lnSpc>
              <a:buClr>
                <a:schemeClr val="dk1"/>
              </a:buClr>
              <a:buSzPct val="100000"/>
            </a:pPr>
            <a:r>
              <a:rPr lang="en-US" sz="2400" dirty="0">
                <a:solidFill>
                  <a:schemeClr val="dk1"/>
                </a:solidFill>
                <a:ea typeface="Trebuchet MS"/>
                <a:cs typeface="Trebuchet MS"/>
                <a:sym typeface="Trebuchet MS"/>
              </a:rPr>
              <a:t>Specifically, distributed databases</a:t>
            </a:r>
          </a:p>
          <a:p>
            <a:pPr lvl="1">
              <a:lnSpc>
                <a:spcPct val="100000"/>
              </a:lnSpc>
              <a:buClr>
                <a:schemeClr val="dk1"/>
              </a:buClr>
              <a:buSzPct val="100000"/>
            </a:pPr>
            <a:r>
              <a:rPr lang="en-US" sz="2400" dirty="0">
                <a:solidFill>
                  <a:schemeClr val="dk1"/>
                </a:solidFill>
                <a:ea typeface="Trebuchet MS"/>
                <a:cs typeface="Trebuchet MS"/>
                <a:sym typeface="Trebuchet MS"/>
              </a:rPr>
              <a:t>A distributed database model (and assumptions under it) doesn’t carry over to Bitcoins!</a:t>
            </a:r>
            <a:endParaRPr lang="en" sz="2400" b="0" i="0" u="none" strike="noStrike" cap="none" dirty="0">
              <a:solidFill>
                <a:schemeClr val="dk1"/>
              </a:solidFill>
              <a:ea typeface="Trebuchet MS"/>
              <a:cs typeface="Trebuchet MS"/>
              <a:sym typeface="Trebuchet MS"/>
            </a:endParaRPr>
          </a:p>
          <a:p>
            <a:pPr>
              <a:lnSpc>
                <a:spcPct val="100000"/>
              </a:lnSpc>
              <a:buClr>
                <a:schemeClr val="dk1"/>
              </a:buClr>
              <a:buSzPct val="100000"/>
            </a:pPr>
            <a:r>
              <a:rPr lang="en" sz="2800" b="0" i="0" u="none" strike="noStrike" cap="none" dirty="0">
                <a:solidFill>
                  <a:schemeClr val="dk1"/>
                </a:solidFill>
                <a:ea typeface="Trebuchet MS"/>
                <a:cs typeface="Trebuchet MS"/>
                <a:sym typeface="Trebuchet MS"/>
              </a:rPr>
              <a:t>These results say more about the model than about the problem</a:t>
            </a:r>
          </a:p>
          <a:p>
            <a:pPr>
              <a:lnSpc>
                <a:spcPct val="100000"/>
              </a:lnSpc>
              <a:buClr>
                <a:schemeClr val="dk1"/>
              </a:buClr>
              <a:buSzPct val="100000"/>
            </a:pPr>
            <a:r>
              <a:rPr lang="en" sz="2800" b="1" dirty="0">
                <a:solidFill>
                  <a:schemeClr val="dk1"/>
                </a:solidFill>
                <a:ea typeface="Trebuchet MS"/>
                <a:cs typeface="Trebuchet MS"/>
                <a:sym typeface="Trebuchet MS"/>
              </a:rPr>
              <a:t>What does it mean?</a:t>
            </a:r>
            <a:r>
              <a:rPr lang="en" sz="2800" dirty="0">
                <a:solidFill>
                  <a:schemeClr val="dk1"/>
                </a:solidFill>
                <a:ea typeface="Trebuchet MS"/>
                <a:cs typeface="Trebuchet MS"/>
                <a:sym typeface="Trebuchet MS"/>
              </a:rPr>
              <a:t> </a:t>
            </a:r>
          </a:p>
          <a:p>
            <a:pPr lvl="1">
              <a:lnSpc>
                <a:spcPct val="100000"/>
              </a:lnSpc>
              <a:buClr>
                <a:schemeClr val="dk1"/>
              </a:buClr>
              <a:buSzPct val="100000"/>
            </a:pPr>
            <a:r>
              <a:rPr lang="en" sz="2500" dirty="0">
                <a:solidFill>
                  <a:srgbClr val="FF0000"/>
                </a:solidFill>
                <a:ea typeface="Trebuchet MS"/>
                <a:cs typeface="Trebuchet MS"/>
                <a:sym typeface="Trebuchet MS"/>
              </a:rPr>
              <a:t>It may be possible to develop consensus protocols that work for Bitcoin network</a:t>
            </a:r>
            <a:r>
              <a:rPr lang="en-US" sz="2500" dirty="0">
                <a:solidFill>
                  <a:srgbClr val="FF0000"/>
                </a:solidFill>
                <a:ea typeface="Trebuchet MS"/>
                <a:cs typeface="Trebuchet MS"/>
                <a:sym typeface="Trebuchet MS"/>
              </a:rPr>
              <a:t>s</a:t>
            </a:r>
            <a:endParaRPr lang="en" sz="2500" b="0" i="0" u="none" strike="noStrike" cap="none" dirty="0">
              <a:solidFill>
                <a:srgbClr val="FF0000"/>
              </a:solidFill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Shape 18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rebuchet MS"/>
              <a:buNone/>
            </a:pPr>
            <a:r>
              <a:rPr lang="en" dirty="0">
                <a:sym typeface="Trebuchet MS"/>
              </a:rPr>
              <a:t>Bitcoin consensus: theory &amp; practice</a:t>
            </a:r>
          </a:p>
        </p:txBody>
      </p:sp>
      <p:sp>
        <p:nvSpPr>
          <p:cNvPr id="186" name="Shape 186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lnSpc>
                <a:spcPct val="100000"/>
              </a:lnSpc>
              <a:buClr>
                <a:schemeClr val="dk1"/>
              </a:buClr>
              <a:buSzPct val="100000"/>
            </a:pPr>
            <a:r>
              <a:rPr lang="en" sz="3000" b="0" i="0" u="none" strike="noStrike" cap="none" dirty="0">
                <a:solidFill>
                  <a:schemeClr val="dk1"/>
                </a:solidFill>
                <a:ea typeface="Trebuchet MS"/>
                <a:cs typeface="Trebuchet MS"/>
                <a:sym typeface="Trebuchet MS"/>
              </a:rPr>
              <a:t>Bitcoin consensus works better in practice than in theory</a:t>
            </a:r>
          </a:p>
          <a:p>
            <a:pPr>
              <a:lnSpc>
                <a:spcPct val="100000"/>
              </a:lnSpc>
              <a:buClr>
                <a:schemeClr val="dk1"/>
              </a:buClr>
              <a:buSzPct val="100000"/>
            </a:pPr>
            <a:endParaRPr sz="3000" b="0" i="0" u="none" strike="noStrike" cap="none" dirty="0">
              <a:solidFill>
                <a:schemeClr val="dk1"/>
              </a:solidFill>
              <a:ea typeface="Trebuchet MS"/>
              <a:cs typeface="Trebuchet MS"/>
              <a:sym typeface="Trebuchet MS"/>
            </a:endParaRPr>
          </a:p>
          <a:p>
            <a:pPr>
              <a:lnSpc>
                <a:spcPct val="100000"/>
              </a:lnSpc>
              <a:buClr>
                <a:schemeClr val="dk1"/>
              </a:buClr>
              <a:buSzPct val="100000"/>
            </a:pPr>
            <a:r>
              <a:rPr lang="en" sz="3000" b="0" i="0" u="none" strike="noStrike" cap="none" dirty="0">
                <a:solidFill>
                  <a:schemeClr val="dk1"/>
                </a:solidFill>
                <a:ea typeface="Trebuchet MS"/>
                <a:cs typeface="Trebuchet MS"/>
                <a:sym typeface="Trebuchet MS"/>
              </a:rPr>
              <a:t>Theory is still catching up</a:t>
            </a:r>
          </a:p>
          <a:p>
            <a:pPr>
              <a:lnSpc>
                <a:spcPct val="100000"/>
              </a:lnSpc>
              <a:buClr>
                <a:schemeClr val="dk1"/>
              </a:buClr>
              <a:buSzPct val="100000"/>
            </a:pPr>
            <a:endParaRPr sz="3000" b="0" i="0" u="none" strike="noStrike" cap="none" dirty="0">
              <a:solidFill>
                <a:schemeClr val="dk1"/>
              </a:solidFill>
              <a:ea typeface="Trebuchet MS"/>
              <a:cs typeface="Trebuchet MS"/>
              <a:sym typeface="Trebuchet MS"/>
            </a:endParaRPr>
          </a:p>
          <a:p>
            <a:pPr>
              <a:lnSpc>
                <a:spcPct val="100000"/>
              </a:lnSpc>
              <a:buClr>
                <a:schemeClr val="dk1"/>
              </a:buClr>
              <a:buSzPct val="100000"/>
            </a:pPr>
            <a:r>
              <a:rPr lang="en" sz="3000" b="0" i="0" u="sng" strike="noStrike" cap="none" dirty="0">
                <a:solidFill>
                  <a:schemeClr val="dk1"/>
                </a:solidFill>
                <a:ea typeface="Trebuchet MS"/>
                <a:cs typeface="Trebuchet MS"/>
                <a:sym typeface="Trebuchet MS"/>
              </a:rPr>
              <a:t>BUT</a:t>
            </a:r>
            <a:r>
              <a:rPr lang="en" sz="3000" b="0" i="0" u="none" strike="noStrike" cap="none" dirty="0">
                <a:solidFill>
                  <a:schemeClr val="dk1"/>
                </a:solidFill>
                <a:ea typeface="Trebuchet MS"/>
                <a:cs typeface="Trebuchet MS"/>
                <a:sym typeface="Trebuchet MS"/>
              </a:rPr>
              <a:t> theory is important, can help predict unforeseen attacks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rebuchet MS"/>
              <a:buNone/>
            </a:pPr>
            <a:r>
              <a:rPr lang="en" dirty="0">
                <a:latin typeface="Trebuchet MS"/>
                <a:sym typeface="Trebuchet MS"/>
              </a:rPr>
              <a:t>Lecture 2</a:t>
            </a:r>
          </a:p>
        </p:txBody>
      </p:sp>
      <p:sp>
        <p:nvSpPr>
          <p:cNvPr id="36" name="Shape 36"/>
          <p:cNvSpPr txBox="1">
            <a:spLocks noGrp="1"/>
          </p:cNvSpPr>
          <p:nvPr>
            <p:ph type="subTitle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rebuchet MS"/>
              <a:buNone/>
            </a:pPr>
            <a:r>
              <a:rPr lang="en" sz="2400" dirty="0">
                <a:sym typeface="Trebuchet MS"/>
              </a:rPr>
              <a:t>How Bitcoin Achieves Decentralization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Shape 191"/>
          <p:cNvSpPr txBox="1">
            <a:spLocks noGrp="1"/>
          </p:cNvSpPr>
          <p:nvPr>
            <p:ph type="title"/>
          </p:nvPr>
        </p:nvSpPr>
        <p:spPr>
          <a:xfrm>
            <a:off x="457200" y="342900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rebuchet MS"/>
              <a:buNone/>
            </a:pPr>
            <a:r>
              <a:rPr lang="en" dirty="0">
                <a:sym typeface="Trebuchet MS"/>
              </a:rPr>
              <a:t>So </a:t>
            </a:r>
            <a:r>
              <a:rPr lang="en-US" dirty="0">
                <a:sym typeface="Trebuchet MS"/>
              </a:rPr>
              <a:t>why is the problem of consensus different </a:t>
            </a:r>
            <a:r>
              <a:rPr lang="en-US">
                <a:sym typeface="Trebuchet MS"/>
              </a:rPr>
              <a:t>in Bitcoins?</a:t>
            </a:r>
            <a:endParaRPr lang="en" dirty="0">
              <a:sym typeface="Trebuchet MS"/>
            </a:endParaRPr>
          </a:p>
        </p:txBody>
      </p:sp>
      <p:sp>
        <p:nvSpPr>
          <p:cNvPr id="192" name="Shape 192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381999" cy="372567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rebuchet MS"/>
              <a:buNone/>
            </a:pPr>
            <a:r>
              <a:rPr lang="en" sz="2400" b="1" i="0" u="none" strike="noStrike" cap="none" dirty="0">
                <a:solidFill>
                  <a:schemeClr val="dk1"/>
                </a:solidFill>
                <a:ea typeface="Trebuchet MS"/>
                <a:cs typeface="Trebuchet MS"/>
                <a:sym typeface="Trebuchet MS"/>
              </a:rPr>
              <a:t>Introduces incentives</a:t>
            </a:r>
          </a:p>
          <a:p>
            <a:pPr marL="342900" marR="0" lvl="1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" b="0" i="0" u="none" strike="noStrike" cap="none" dirty="0">
                <a:solidFill>
                  <a:schemeClr val="dk1"/>
                </a:solidFill>
                <a:ea typeface="Trebuchet MS"/>
                <a:cs typeface="Trebuchet MS"/>
                <a:sym typeface="Trebuchet MS"/>
              </a:rPr>
              <a:t>Possible only because it’s a currency!</a:t>
            </a:r>
          </a:p>
          <a:p>
            <a:pPr marL="342900" marR="0" lvl="1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" dirty="0">
                <a:solidFill>
                  <a:schemeClr val="dk1"/>
                </a:solidFill>
                <a:ea typeface="Trebuchet MS"/>
                <a:cs typeface="Trebuchet MS"/>
                <a:sym typeface="Trebuchet MS"/>
              </a:rPr>
              <a:t>So in Bitcoins we do not have to solve the consensus problem in general, but only </a:t>
            </a:r>
            <a:r>
              <a:rPr lang="en-US" dirty="0">
                <a:solidFill>
                  <a:schemeClr val="dk1"/>
                </a:solidFill>
                <a:ea typeface="Trebuchet MS"/>
                <a:cs typeface="Trebuchet MS"/>
                <a:sym typeface="Trebuchet MS"/>
              </a:rPr>
              <a:t>the one for a currency system</a:t>
            </a:r>
            <a:endParaRPr lang="en" b="0" i="0" u="none" strike="noStrike" cap="none" dirty="0">
              <a:solidFill>
                <a:schemeClr val="dk1"/>
              </a:solidFill>
              <a:ea typeface="Trebuchet MS"/>
              <a:cs typeface="Trebuchet MS"/>
              <a:sym typeface="Trebuchet M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rebuchet MS"/>
              <a:buNone/>
            </a:pPr>
            <a:endParaRPr sz="2400" b="0" i="0" u="none" strike="noStrike" cap="none" dirty="0">
              <a:solidFill>
                <a:schemeClr val="dk1"/>
              </a:solidFill>
              <a:ea typeface="Trebuchet MS"/>
              <a:cs typeface="Trebuchet MS"/>
              <a:sym typeface="Trebuchet M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rebuchet MS"/>
              <a:buNone/>
            </a:pPr>
            <a:r>
              <a:rPr lang="en" sz="2400" b="1" i="0" u="none" strike="noStrike" cap="none" dirty="0">
                <a:solidFill>
                  <a:schemeClr val="dk1"/>
                </a:solidFill>
                <a:ea typeface="Trebuchet MS"/>
                <a:cs typeface="Trebuchet MS"/>
                <a:sym typeface="Trebuchet MS"/>
              </a:rPr>
              <a:t>Embraces randomness</a:t>
            </a:r>
          </a:p>
          <a:p>
            <a:pPr marL="342900" marR="0" lvl="1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" b="0" i="0" u="none" strike="noStrike" cap="none" dirty="0">
                <a:solidFill>
                  <a:schemeClr val="dk1"/>
                </a:solidFill>
                <a:ea typeface="Trebuchet MS"/>
                <a:cs typeface="Trebuchet MS"/>
                <a:sym typeface="Trebuchet MS"/>
              </a:rPr>
              <a:t>Does away with the notion of a specific </a:t>
            </a:r>
            <a:r>
              <a:rPr lang="en-US" b="0" i="0" u="none" strike="noStrike" cap="none" dirty="0">
                <a:solidFill>
                  <a:schemeClr val="dk1"/>
                </a:solidFill>
                <a:ea typeface="Trebuchet MS"/>
                <a:cs typeface="Trebuchet MS"/>
                <a:sym typeface="Trebuchet MS"/>
              </a:rPr>
              <a:t>starting and </a:t>
            </a:r>
            <a:r>
              <a:rPr lang="en" b="0" i="0" u="none" strike="noStrike" cap="none" dirty="0">
                <a:solidFill>
                  <a:schemeClr val="dk1"/>
                </a:solidFill>
                <a:ea typeface="Trebuchet MS"/>
                <a:cs typeface="Trebuchet MS"/>
                <a:sym typeface="Trebuchet MS"/>
              </a:rPr>
              <a:t>end</a:t>
            </a:r>
            <a:r>
              <a:rPr lang="en-US" b="0" i="0" u="none" strike="noStrike" cap="none" dirty="0" err="1">
                <a:solidFill>
                  <a:schemeClr val="dk1"/>
                </a:solidFill>
                <a:ea typeface="Trebuchet MS"/>
                <a:cs typeface="Trebuchet MS"/>
                <a:sym typeface="Trebuchet MS"/>
              </a:rPr>
              <a:t>ing</a:t>
            </a:r>
            <a:r>
              <a:rPr lang="en-US" b="0" i="0" u="none" strike="noStrike" cap="none" dirty="0">
                <a:solidFill>
                  <a:schemeClr val="dk1"/>
                </a:solidFill>
                <a:ea typeface="Trebuchet MS"/>
                <a:cs typeface="Trebuchet MS"/>
                <a:sym typeface="Trebuchet MS"/>
              </a:rPr>
              <a:t> </a:t>
            </a:r>
            <a:r>
              <a:rPr lang="en" b="0" i="0" u="none" strike="noStrike" cap="none" dirty="0">
                <a:solidFill>
                  <a:schemeClr val="dk1"/>
                </a:solidFill>
                <a:ea typeface="Trebuchet MS"/>
                <a:cs typeface="Trebuchet MS"/>
                <a:sym typeface="Trebuchet MS"/>
              </a:rPr>
              <a:t>point </a:t>
            </a:r>
            <a:r>
              <a:rPr lang="en-US" b="0" i="0" u="none" strike="noStrike" cap="none" dirty="0">
                <a:solidFill>
                  <a:schemeClr val="dk1"/>
                </a:solidFill>
                <a:ea typeface="Trebuchet MS"/>
                <a:cs typeface="Trebuchet MS"/>
                <a:sym typeface="Trebuchet MS"/>
              </a:rPr>
              <a:t>for consensus</a:t>
            </a:r>
            <a:endParaRPr lang="en" b="0" i="0" u="none" strike="noStrike" cap="none" dirty="0">
              <a:solidFill>
                <a:schemeClr val="dk1"/>
              </a:solidFill>
              <a:ea typeface="Trebuchet MS"/>
              <a:cs typeface="Trebuchet MS"/>
              <a:sym typeface="Trebuchet MS"/>
            </a:endParaRPr>
          </a:p>
          <a:p>
            <a:pPr marL="342900" marR="0" lvl="1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" b="0" i="0" u="none" strike="noStrike" cap="none" dirty="0">
                <a:solidFill>
                  <a:schemeClr val="dk1"/>
                </a:solidFill>
                <a:ea typeface="Trebuchet MS"/>
                <a:cs typeface="Trebuchet MS"/>
                <a:sym typeface="Trebuchet MS"/>
              </a:rPr>
              <a:t>Consensus happens over long time scales — about 1 hour</a:t>
            </a:r>
          </a:p>
          <a:p>
            <a:pPr marL="342900" marR="0" lvl="1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" dirty="0">
                <a:solidFill>
                  <a:schemeClr val="dk1"/>
                </a:solidFill>
                <a:ea typeface="Trebuchet MS"/>
                <a:cs typeface="Trebuchet MS"/>
                <a:sym typeface="Trebuchet MS"/>
              </a:rPr>
              <a:t>In </a:t>
            </a:r>
            <a:r>
              <a:rPr lang="en-US" dirty="0">
                <a:solidFill>
                  <a:schemeClr val="dk1"/>
                </a:solidFill>
                <a:ea typeface="Trebuchet MS"/>
                <a:cs typeface="Trebuchet MS"/>
                <a:sym typeface="Trebuchet MS"/>
              </a:rPr>
              <a:t>summary</a:t>
            </a:r>
            <a:r>
              <a:rPr lang="en" dirty="0">
                <a:solidFill>
                  <a:schemeClr val="dk1"/>
                </a:solidFill>
                <a:ea typeface="Trebuchet MS"/>
                <a:cs typeface="Trebuchet MS"/>
                <a:sym typeface="Trebuchet MS"/>
              </a:rPr>
              <a:t>, conse</a:t>
            </a:r>
            <a:r>
              <a:rPr lang="en-US" dirty="0" err="1">
                <a:solidFill>
                  <a:schemeClr val="dk1"/>
                </a:solidFill>
                <a:ea typeface="Trebuchet MS"/>
                <a:cs typeface="Trebuchet MS"/>
                <a:sym typeface="Trebuchet MS"/>
              </a:rPr>
              <a:t>nsus</a:t>
            </a:r>
            <a:r>
              <a:rPr lang="en-US" dirty="0">
                <a:solidFill>
                  <a:schemeClr val="dk1"/>
                </a:solidFill>
                <a:ea typeface="Trebuchet MS"/>
                <a:cs typeface="Trebuchet MS"/>
                <a:sym typeface="Trebuchet MS"/>
              </a:rPr>
              <a:t> in Bitcoins is not deterministic – Even at the end of 1 hour nodes may not be 100% sure that their view of the block chain is the consensus view </a:t>
            </a:r>
          </a:p>
          <a:p>
            <a:pPr marL="685800" lvl="2" indent="-342900">
              <a:lnSpc>
                <a:spcPct val="100000"/>
              </a:lnSpc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1800" b="0" i="0" u="none" strike="noStrike" cap="none" dirty="0">
                <a:solidFill>
                  <a:schemeClr val="dk1"/>
                </a:solidFill>
                <a:ea typeface="Trebuchet MS"/>
                <a:cs typeface="Trebuchet MS"/>
                <a:sym typeface="Trebuchet MS"/>
              </a:rPr>
              <a:t>Although the probability of that not being the case is very low</a:t>
            </a:r>
            <a:endParaRPr lang="en" sz="1800" b="0" i="0" u="none" strike="noStrike" cap="none" dirty="0">
              <a:solidFill>
                <a:schemeClr val="dk1"/>
              </a:solidFill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Shape 197"/>
          <p:cNvSpPr txBox="1">
            <a:spLocks noGrp="1"/>
          </p:cNvSpPr>
          <p:nvPr>
            <p:ph type="subTitle" idx="1"/>
          </p:nvPr>
        </p:nvSpPr>
        <p:spPr>
          <a:xfrm>
            <a:off x="685800" y="1690477"/>
            <a:ext cx="7772400" cy="78479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rebuchet MS"/>
              <a:buNone/>
            </a:pPr>
            <a:r>
              <a:rPr lang="en" sz="2400" dirty="0">
                <a:sym typeface="Trebuchet MS"/>
              </a:rPr>
              <a:t>Consensus without identity: </a:t>
            </a:r>
            <a:r>
              <a:rPr lang="en-US" sz="2400" dirty="0">
                <a:sym typeface="Trebuchet MS"/>
              </a:rPr>
              <a:t>using a</a:t>
            </a:r>
            <a:r>
              <a:rPr lang="en" sz="2400" dirty="0">
                <a:sym typeface="Trebuchet MS"/>
              </a:rPr>
              <a:t> block chain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rebuchet MS"/>
              <a:buNone/>
            </a:pPr>
            <a:r>
              <a:rPr lang="en" sz="2400" b="1" dirty="0">
                <a:sym typeface="Trebuchet MS"/>
              </a:rPr>
              <a:t>Bitcoin’s consensus algorithm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Shape 20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rebuchet MS"/>
              <a:buNone/>
            </a:pPr>
            <a:r>
              <a:rPr lang="en" dirty="0">
                <a:sym typeface="Trebuchet MS"/>
              </a:rPr>
              <a:t>Bitcoin nodes </a:t>
            </a:r>
            <a:r>
              <a:rPr lang="en-US" dirty="0">
                <a:sym typeface="Trebuchet MS"/>
              </a:rPr>
              <a:t>don’t </a:t>
            </a:r>
            <a:r>
              <a:rPr lang="en" dirty="0">
                <a:sym typeface="Trebuchet MS"/>
              </a:rPr>
              <a:t>have </a:t>
            </a:r>
            <a:r>
              <a:rPr lang="en-US" dirty="0">
                <a:sym typeface="Trebuchet MS"/>
              </a:rPr>
              <a:t>long-term </a:t>
            </a:r>
            <a:r>
              <a:rPr lang="en" dirty="0">
                <a:sym typeface="Trebuchet MS"/>
              </a:rPr>
              <a:t>identities</a:t>
            </a:r>
          </a:p>
        </p:txBody>
      </p:sp>
      <p:sp>
        <p:nvSpPr>
          <p:cNvPr id="209" name="Shape 209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rebuchet MS"/>
              <a:buNone/>
            </a:pPr>
            <a:r>
              <a:rPr lang="en-US" sz="3000" dirty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Why?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rebuchet MS"/>
              <a:buNone/>
            </a:pPr>
            <a:endParaRPr sz="3000" b="0" i="0" u="none" strike="noStrike" cap="none" dirty="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514350" marR="0" lvl="0" indent="-5143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+mj-lt"/>
              <a:buAutoNum type="arabicPeriod"/>
            </a:pPr>
            <a:r>
              <a:rPr lang="en" sz="3000" b="1" i="0" u="none" strike="noStrike" cap="none" dirty="0">
                <a:solidFill>
                  <a:schemeClr val="dk1"/>
                </a:solidFill>
                <a:ea typeface="Trebuchet MS"/>
                <a:cs typeface="Trebuchet MS"/>
                <a:sym typeface="Trebuchet MS"/>
              </a:rPr>
              <a:t>Identity</a:t>
            </a:r>
            <a:r>
              <a:rPr lang="en" sz="3000" b="0" i="0" u="none" strike="noStrike" cap="none" dirty="0">
                <a:solidFill>
                  <a:schemeClr val="dk1"/>
                </a:solidFill>
                <a:ea typeface="Trebuchet MS"/>
                <a:cs typeface="Trebuchet MS"/>
                <a:sym typeface="Trebuchet MS"/>
              </a:rPr>
              <a:t> is hard in a P2P system — </a:t>
            </a:r>
            <a:r>
              <a:rPr lang="en" sz="3000" b="0" i="0" u="sng" strike="noStrike" cap="none" dirty="0">
                <a:solidFill>
                  <a:schemeClr val="dk1"/>
                </a:solidFill>
                <a:ea typeface="Trebuchet MS"/>
                <a:cs typeface="Trebuchet MS"/>
                <a:sym typeface="Trebuchet MS"/>
              </a:rPr>
              <a:t>Sybil attack</a:t>
            </a:r>
          </a:p>
          <a:p>
            <a:pPr marL="514350" marR="0" lvl="0" indent="-5143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+mj-lt"/>
              <a:buAutoNum type="arabicPeriod"/>
            </a:pPr>
            <a:endParaRPr sz="3000" b="1" i="1" u="none" strike="noStrike" cap="none" dirty="0">
              <a:solidFill>
                <a:schemeClr val="dk1"/>
              </a:solidFill>
              <a:ea typeface="Trebuchet MS"/>
              <a:cs typeface="Trebuchet MS"/>
              <a:sym typeface="Trebuchet MS"/>
            </a:endParaRPr>
          </a:p>
          <a:p>
            <a:pPr marL="514350" marR="0" lvl="0" indent="-5143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+mj-lt"/>
              <a:buAutoNum type="arabicPeriod"/>
            </a:pPr>
            <a:r>
              <a:rPr lang="en" sz="3000" b="1" i="0" u="none" strike="noStrike" cap="none" dirty="0">
                <a:solidFill>
                  <a:schemeClr val="dk1"/>
                </a:solidFill>
                <a:ea typeface="Trebuchet MS"/>
                <a:cs typeface="Trebuchet MS"/>
                <a:sym typeface="Trebuchet MS"/>
              </a:rPr>
              <a:t>Pseudonymity</a:t>
            </a:r>
            <a:r>
              <a:rPr lang="en" sz="3000" b="0" i="0" u="none" strike="noStrike" cap="none" dirty="0">
                <a:solidFill>
                  <a:schemeClr val="dk1"/>
                </a:solidFill>
                <a:ea typeface="Trebuchet MS"/>
                <a:cs typeface="Trebuchet MS"/>
                <a:sym typeface="Trebuchet MS"/>
              </a:rPr>
              <a:t> is a goal of Bitcoin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Shape 20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rebuchet MS"/>
              <a:buNone/>
            </a:pPr>
            <a:r>
              <a:rPr lang="en" dirty="0">
                <a:sym typeface="Trebuchet MS"/>
              </a:rPr>
              <a:t>Why </a:t>
            </a:r>
            <a:r>
              <a:rPr lang="en-US" dirty="0">
                <a:sym typeface="Trebuchet MS"/>
              </a:rPr>
              <a:t>having </a:t>
            </a:r>
            <a:r>
              <a:rPr lang="en" dirty="0">
                <a:sym typeface="Trebuchet MS"/>
              </a:rPr>
              <a:t>identity </a:t>
            </a:r>
            <a:r>
              <a:rPr lang="en-US" dirty="0">
                <a:sym typeface="Trebuchet MS"/>
              </a:rPr>
              <a:t>is useful for consensus</a:t>
            </a:r>
            <a:r>
              <a:rPr lang="en" dirty="0">
                <a:sym typeface="Trebuchet MS"/>
              </a:rPr>
              <a:t>?</a:t>
            </a:r>
          </a:p>
        </p:txBody>
      </p:sp>
      <p:sp>
        <p:nvSpPr>
          <p:cNvPr id="203" name="Shape 20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 sz="2400" b="0" i="0" u="none" strike="noStrike" cap="none" dirty="0">
                <a:solidFill>
                  <a:schemeClr val="dk1"/>
                </a:solidFill>
                <a:ea typeface="Trebuchet MS"/>
                <a:cs typeface="Trebuchet MS"/>
                <a:sym typeface="Trebuchet MS"/>
              </a:rPr>
              <a:t>Answer: It makes the consensus protocol easy to design! </a:t>
            </a:r>
            <a:r>
              <a:rPr lang="en-US" sz="2400" dirty="0">
                <a:solidFill>
                  <a:schemeClr val="dk1"/>
                </a:solidFill>
                <a:ea typeface="Trebuchet MS"/>
                <a:cs typeface="Trebuchet MS"/>
                <a:sym typeface="Trebuchet MS"/>
              </a:rPr>
              <a:t>But how?</a:t>
            </a:r>
            <a:endParaRPr sz="2400" b="0" i="0" u="none" strike="noStrike" cap="none" dirty="0">
              <a:solidFill>
                <a:schemeClr val="dk1"/>
              </a:solidFill>
              <a:ea typeface="Trebuchet MS"/>
              <a:cs typeface="Trebuchet MS"/>
              <a:sym typeface="Trebuchet MS"/>
            </a:endParaRPr>
          </a:p>
          <a:p>
            <a:pPr marL="514350" marR="0" lvl="0" indent="-5143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+mj-lt"/>
              <a:buAutoNum type="arabicPeriod"/>
            </a:pPr>
            <a:r>
              <a:rPr lang="en" sz="2400" b="1" i="0" u="sng" strike="noStrike" cap="none" dirty="0">
                <a:solidFill>
                  <a:schemeClr val="dk1"/>
                </a:solidFill>
                <a:ea typeface="Trebuchet MS"/>
                <a:cs typeface="Trebuchet MS"/>
                <a:sym typeface="Trebuchet MS"/>
              </a:rPr>
              <a:t>Pragmatic</a:t>
            </a:r>
            <a:r>
              <a:rPr lang="en" sz="2400" b="0" i="0" u="none" strike="noStrike" cap="none" dirty="0">
                <a:solidFill>
                  <a:schemeClr val="dk1"/>
                </a:solidFill>
                <a:ea typeface="Trebuchet MS"/>
                <a:cs typeface="Trebuchet MS"/>
                <a:sym typeface="Trebuchet MS"/>
              </a:rPr>
              <a:t>: some protocols need node IDs</a:t>
            </a:r>
          </a:p>
          <a:p>
            <a:pPr lvl="1">
              <a:lnSpc>
                <a:spcPct val="100000"/>
              </a:lnSpc>
              <a:buClr>
                <a:schemeClr val="dk1"/>
              </a:buClr>
              <a:buSzPct val="100000"/>
            </a:pPr>
            <a:r>
              <a:rPr lang="en-US" sz="2000" b="0" i="0" u="none" strike="noStrike" cap="none" dirty="0">
                <a:solidFill>
                  <a:schemeClr val="dk1"/>
                </a:solidFill>
                <a:ea typeface="Trebuchet MS"/>
                <a:cs typeface="Trebuchet MS"/>
                <a:sym typeface="Trebuchet MS"/>
              </a:rPr>
              <a:t>Protocols could have instructions of the form “Now node with lowest ID, do something..”</a:t>
            </a:r>
          </a:p>
          <a:p>
            <a:pPr lvl="1">
              <a:lnSpc>
                <a:spcPct val="100000"/>
              </a:lnSpc>
              <a:buClr>
                <a:schemeClr val="dk1"/>
              </a:buClr>
              <a:buSzPct val="100000"/>
            </a:pPr>
            <a:r>
              <a:rPr lang="en-US" sz="2000" dirty="0">
                <a:solidFill>
                  <a:schemeClr val="dk1"/>
                </a:solidFill>
                <a:ea typeface="Trebuchet MS"/>
                <a:cs typeface="Trebuchet MS"/>
                <a:sym typeface="Trebuchet MS"/>
              </a:rPr>
              <a:t>Without identities, instructions are constrained</a:t>
            </a:r>
            <a:endParaRPr sz="2000" b="0" i="0" u="none" strike="noStrike" cap="none" dirty="0">
              <a:solidFill>
                <a:schemeClr val="dk1"/>
              </a:solidFill>
              <a:ea typeface="Trebuchet MS"/>
              <a:cs typeface="Trebuchet MS"/>
              <a:sym typeface="Trebuchet MS"/>
            </a:endParaRPr>
          </a:p>
          <a:p>
            <a:pPr marL="514350" marR="0" lvl="0" indent="-5143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+mj-lt"/>
              <a:buAutoNum type="arabicPeriod"/>
            </a:pPr>
            <a:r>
              <a:rPr lang="en" sz="2400" b="1" i="0" u="sng" strike="noStrike" cap="none" dirty="0">
                <a:solidFill>
                  <a:schemeClr val="dk1"/>
                </a:solidFill>
                <a:ea typeface="Trebuchet MS"/>
                <a:cs typeface="Trebuchet MS"/>
                <a:sym typeface="Trebuchet MS"/>
              </a:rPr>
              <a:t>Security</a:t>
            </a:r>
            <a:r>
              <a:rPr lang="en" sz="2400" b="0" i="0" u="none" strike="noStrike" cap="none" dirty="0">
                <a:solidFill>
                  <a:schemeClr val="dk1"/>
                </a:solidFill>
                <a:ea typeface="Trebuchet MS"/>
                <a:cs typeface="Trebuchet MS"/>
                <a:sym typeface="Trebuchet MS"/>
              </a:rPr>
              <a:t>: assume less than 50% malicious</a:t>
            </a:r>
          </a:p>
          <a:p>
            <a:pPr lvl="1">
              <a:lnSpc>
                <a:spcPct val="100000"/>
              </a:lnSpc>
              <a:buClr>
                <a:schemeClr val="dk1"/>
              </a:buClr>
              <a:buSzPct val="100000"/>
            </a:pPr>
            <a:r>
              <a:rPr lang="en" sz="2000" dirty="0">
                <a:solidFill>
                  <a:schemeClr val="dk1"/>
                </a:solidFill>
                <a:ea typeface="Trebuchet MS"/>
                <a:cs typeface="Trebuchet MS"/>
                <a:sym typeface="Trebuchet MS"/>
              </a:rPr>
              <a:t>If nodes have identities, and difficult </a:t>
            </a:r>
            <a:r>
              <a:rPr lang="en-US" sz="2000" dirty="0">
                <a:solidFill>
                  <a:schemeClr val="dk1"/>
                </a:solidFill>
                <a:ea typeface="Trebuchet MS"/>
                <a:cs typeface="Trebuchet MS"/>
                <a:sym typeface="Trebuchet MS"/>
              </a:rPr>
              <a:t>to create new node identities then some assumptions about the number of malicious nodes can be made</a:t>
            </a:r>
            <a:endParaRPr lang="en" dirty="0">
              <a:solidFill>
                <a:schemeClr val="dk1"/>
              </a:solidFill>
              <a:ea typeface="Trebuchet MS"/>
              <a:cs typeface="Trebuchet MS"/>
              <a:sym typeface="Trebuchet MS"/>
            </a:endParaRPr>
          </a:p>
          <a:p>
            <a:pPr lvl="1">
              <a:lnSpc>
                <a:spcPct val="100000"/>
              </a:lnSpc>
              <a:buClr>
                <a:schemeClr val="dk1"/>
              </a:buClr>
              <a:buSzPct val="100000"/>
            </a:pPr>
            <a:r>
              <a:rPr lang="en" dirty="0">
                <a:solidFill>
                  <a:schemeClr val="dk1"/>
                </a:solidFill>
                <a:ea typeface="Trebuchet MS"/>
                <a:cs typeface="Trebuchet MS"/>
                <a:sym typeface="Trebuchet MS"/>
              </a:rPr>
              <a:t>This can be used to prove certain security properties</a:t>
            </a:r>
            <a:endParaRPr lang="en-US" sz="2000" dirty="0">
              <a:solidFill>
                <a:schemeClr val="dk1"/>
              </a:solidFill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Shape 21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rebuchet MS"/>
              <a:buNone/>
            </a:pPr>
            <a:br>
              <a:rPr lang="en" dirty="0">
                <a:sym typeface="Trebuchet MS"/>
              </a:rPr>
            </a:br>
            <a:r>
              <a:rPr lang="en" dirty="0">
                <a:sym typeface="Trebuchet MS"/>
              </a:rPr>
              <a:t>How to overcome lack of identit</a:t>
            </a:r>
            <a:r>
              <a:rPr lang="en-US" dirty="0">
                <a:sym typeface="Trebuchet MS"/>
              </a:rPr>
              <a:t>y in Bitcoins?</a:t>
            </a:r>
            <a:endParaRPr lang="en" dirty="0">
              <a:sym typeface="Trebuchet MS"/>
            </a:endParaRPr>
          </a:p>
        </p:txBody>
      </p:sp>
      <p:sp>
        <p:nvSpPr>
          <p:cNvPr id="215" name="Shape 215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lnSpc>
                <a:spcPct val="100000"/>
              </a:lnSpc>
              <a:buClr>
                <a:schemeClr val="dk1"/>
              </a:buClr>
              <a:buSzPct val="100000"/>
            </a:pPr>
            <a:r>
              <a:rPr lang="en" sz="2000" b="1" dirty="0">
                <a:sym typeface="Trebuchet MS"/>
              </a:rPr>
              <a:t>Weaker assumption</a:t>
            </a:r>
            <a:r>
              <a:rPr lang="en" sz="2000" dirty="0">
                <a:sym typeface="Trebuchet MS"/>
              </a:rPr>
              <a:t>: select random node </a:t>
            </a:r>
            <a:r>
              <a:rPr lang="en-US" sz="2000" dirty="0">
                <a:sym typeface="Trebuchet MS"/>
              </a:rPr>
              <a:t>in the bitcoin network</a:t>
            </a:r>
            <a:endParaRPr lang="en" sz="2000" dirty="0">
              <a:sym typeface="Trebuchet MS"/>
            </a:endParaRPr>
          </a:p>
          <a:p>
            <a:pPr>
              <a:lnSpc>
                <a:spcPct val="100000"/>
              </a:lnSpc>
              <a:buClr>
                <a:schemeClr val="dk1"/>
              </a:buClr>
              <a:buSzPct val="100000"/>
            </a:pPr>
            <a:endParaRPr lang="en" sz="2000" b="0" i="0" u="none" strike="noStrike" cap="none" dirty="0">
              <a:solidFill>
                <a:schemeClr val="dk1"/>
              </a:solidFill>
              <a:ea typeface="Trebuchet MS"/>
              <a:cs typeface="Trebuchet MS"/>
              <a:sym typeface="Trebuchet MS"/>
            </a:endParaRPr>
          </a:p>
          <a:p>
            <a:pPr>
              <a:lnSpc>
                <a:spcPct val="100000"/>
              </a:lnSpc>
              <a:buClr>
                <a:schemeClr val="dk1"/>
              </a:buClr>
              <a:buSzPct val="100000"/>
            </a:pPr>
            <a:r>
              <a:rPr lang="en" sz="2000" b="0" i="0" u="none" strike="noStrike" cap="none" dirty="0">
                <a:solidFill>
                  <a:schemeClr val="dk1"/>
                </a:solidFill>
                <a:ea typeface="Trebuchet MS"/>
                <a:cs typeface="Trebuchet MS"/>
                <a:sym typeface="Trebuchet MS"/>
              </a:rPr>
              <a:t>Analogy: lottery or raffle</a:t>
            </a:r>
          </a:p>
          <a:p>
            <a:pPr lvl="1">
              <a:lnSpc>
                <a:spcPct val="100000"/>
              </a:lnSpc>
              <a:buClr>
                <a:schemeClr val="dk1"/>
              </a:buClr>
              <a:buSzPct val="100000"/>
            </a:pPr>
            <a:r>
              <a:rPr lang="en" sz="2000" b="0" i="0" u="none" strike="noStrike" cap="none" dirty="0">
                <a:solidFill>
                  <a:schemeClr val="dk1"/>
                </a:solidFill>
                <a:ea typeface="Trebuchet MS"/>
                <a:cs typeface="Trebuchet MS"/>
                <a:sym typeface="Trebuchet MS"/>
              </a:rPr>
              <a:t>When tracking &amp; verifying identities is hard, we give people tokens, tickets, etc.</a:t>
            </a:r>
          </a:p>
          <a:p>
            <a:pPr>
              <a:lnSpc>
                <a:spcPct val="100000"/>
              </a:lnSpc>
              <a:buClr>
                <a:schemeClr val="dk1"/>
              </a:buClr>
              <a:buSzPct val="100000"/>
            </a:pPr>
            <a:endParaRPr sz="2000" b="0" i="0" u="none" strike="noStrike" cap="none" dirty="0">
              <a:solidFill>
                <a:schemeClr val="dk1"/>
              </a:solidFill>
              <a:ea typeface="Trebuchet MS"/>
              <a:cs typeface="Trebuchet MS"/>
              <a:sym typeface="Trebuchet MS"/>
            </a:endParaRPr>
          </a:p>
          <a:p>
            <a:pPr>
              <a:lnSpc>
                <a:spcPct val="100000"/>
              </a:lnSpc>
              <a:buClr>
                <a:schemeClr val="dk1"/>
              </a:buClr>
              <a:buSzPct val="100000"/>
            </a:pPr>
            <a:r>
              <a:rPr lang="en-US" sz="2000" b="0" i="0" u="none" strike="noStrike" cap="none" dirty="0">
                <a:solidFill>
                  <a:schemeClr val="dk1"/>
                </a:solidFill>
                <a:ea typeface="Trebuchet MS"/>
                <a:cs typeface="Trebuchet MS"/>
                <a:sym typeface="Trebuchet MS"/>
              </a:rPr>
              <a:t>Key assumptions: </a:t>
            </a:r>
          </a:p>
          <a:p>
            <a:pPr lvl="1">
              <a:lnSpc>
                <a:spcPct val="100000"/>
              </a:lnSpc>
              <a:buClr>
                <a:schemeClr val="dk1"/>
              </a:buClr>
              <a:buSzPct val="100000"/>
            </a:pPr>
            <a:r>
              <a:rPr lang="en" sz="2000" b="0" i="0" u="none" strike="noStrike" cap="none" dirty="0">
                <a:solidFill>
                  <a:schemeClr val="dk1"/>
                </a:solidFill>
                <a:ea typeface="Trebuchet MS"/>
                <a:cs typeface="Trebuchet MS"/>
                <a:sym typeface="Trebuchet MS"/>
              </a:rPr>
              <a:t>Now we can pick a random ID &amp; select that node</a:t>
            </a:r>
          </a:p>
          <a:p>
            <a:pPr lvl="1">
              <a:lnSpc>
                <a:spcPct val="100000"/>
              </a:lnSpc>
              <a:buClr>
                <a:schemeClr val="dk1"/>
              </a:buClr>
              <a:buSzPct val="100000"/>
            </a:pPr>
            <a:r>
              <a:rPr lang="en" sz="2000" dirty="0">
                <a:solidFill>
                  <a:schemeClr val="dk1"/>
                </a:solidFill>
                <a:ea typeface="Trebuchet MS"/>
                <a:cs typeface="Trebuchet MS"/>
                <a:sym typeface="Trebuchet MS"/>
              </a:rPr>
              <a:t>Multiple sybil </a:t>
            </a:r>
            <a:r>
              <a:rPr lang="en-US" sz="2000" dirty="0">
                <a:solidFill>
                  <a:schemeClr val="dk1"/>
                </a:solidFill>
                <a:ea typeface="Trebuchet MS"/>
                <a:cs typeface="Trebuchet MS"/>
                <a:sym typeface="Trebuchet MS"/>
              </a:rPr>
              <a:t>nodes by the adversary are able to get only a single token (random ID)</a:t>
            </a:r>
            <a:endParaRPr lang="en" sz="2000" b="0" i="0" u="none" strike="noStrike" cap="none" dirty="0">
              <a:solidFill>
                <a:schemeClr val="dk1"/>
              </a:solidFill>
              <a:ea typeface="Trebuchet MS"/>
              <a:cs typeface="Trebuchet MS"/>
              <a:sym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124317944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Shape 22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rebuchet MS"/>
              <a:buNone/>
            </a:pPr>
            <a:r>
              <a:rPr lang="en" dirty="0">
                <a:sym typeface="Trebuchet MS"/>
              </a:rPr>
              <a:t>Key idea: implicit consensus</a:t>
            </a:r>
          </a:p>
        </p:txBody>
      </p:sp>
      <p:sp>
        <p:nvSpPr>
          <p:cNvPr id="221" name="Shape 221"/>
          <p:cNvSpPr txBox="1">
            <a:spLocks noGrp="1"/>
          </p:cNvSpPr>
          <p:nvPr>
            <p:ph type="body" idx="1"/>
          </p:nvPr>
        </p:nvSpPr>
        <p:spPr>
          <a:xfrm>
            <a:off x="457200" y="1072561"/>
            <a:ext cx="8229600" cy="372567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457200" marR="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+mj-lt"/>
              <a:buAutoNum type="arabicPeriod"/>
            </a:pPr>
            <a:r>
              <a:rPr lang="en" sz="2400" b="0" i="0" u="none" strike="noStrike" cap="none" dirty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In each round (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corresponds to a different block in the block chain</a:t>
            </a:r>
            <a:r>
              <a:rPr lang="en" sz="2400" b="0" i="0" u="none" strike="noStrike" cap="none" dirty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), random node is picked</a:t>
            </a:r>
          </a:p>
          <a:p>
            <a:pPr marL="457200" marR="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+mj-lt"/>
              <a:buAutoNum type="arabicPeriod"/>
            </a:pPr>
            <a:endParaRPr sz="2400" b="0" i="0" u="none" strike="noStrike" cap="none" dirty="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457200" marR="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+mj-lt"/>
              <a:buAutoNum type="arabicPeriod"/>
            </a:pPr>
            <a:r>
              <a:rPr lang="en" sz="2400" b="0" i="0" u="none" strike="noStrike" cap="none" dirty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This node proposes the next block in the chain</a:t>
            </a:r>
          </a:p>
          <a:p>
            <a:pPr lvl="1">
              <a:lnSpc>
                <a:spcPct val="100000"/>
              </a:lnSpc>
              <a:buClr>
                <a:schemeClr val="dk1"/>
              </a:buClr>
              <a:buSzPct val="100000"/>
            </a:pPr>
            <a:r>
              <a:rPr lang="en" sz="2100" dirty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 No consensu</a:t>
            </a:r>
            <a:r>
              <a:rPr lang="en-US" sz="2100" dirty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s or voting done by this node!</a:t>
            </a:r>
            <a:endParaRPr lang="en" sz="2100" b="0" i="0" u="none" strike="noStrike" cap="none" dirty="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457200" marR="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+mj-lt"/>
              <a:buAutoNum type="arabicPeriod"/>
            </a:pPr>
            <a:endParaRPr sz="2400" b="0" i="0" u="none" strike="noStrike" cap="none" dirty="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457200" marR="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+mj-lt"/>
              <a:buAutoNum type="arabicPeriod"/>
            </a:pPr>
            <a:r>
              <a:rPr lang="en" sz="2400" b="0" i="0" u="none" strike="noStrike" cap="none" dirty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Other nodes implicitly accept/reject this block</a:t>
            </a:r>
          </a:p>
          <a:p>
            <a:pPr lvl="1">
              <a:lnSpc>
                <a:spcPct val="100000"/>
              </a:lnSpc>
              <a:buClr>
                <a:schemeClr val="dk1"/>
              </a:buClr>
              <a:buSzPct val="100000"/>
            </a:pPr>
            <a:r>
              <a:rPr lang="en" b="0" i="0" u="none" strike="noStrike" cap="none" dirty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by either extending it </a:t>
            </a:r>
          </a:p>
          <a:p>
            <a:pPr lvl="1">
              <a:lnSpc>
                <a:spcPct val="100000"/>
              </a:lnSpc>
              <a:buClr>
                <a:schemeClr val="dk1"/>
              </a:buClr>
              <a:buSzPct val="100000"/>
            </a:pPr>
            <a:r>
              <a:rPr lang="en" b="0" i="0" u="none" strike="noStrike" cap="none" dirty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or ignoring it and extending chain from earlier block</a:t>
            </a:r>
          </a:p>
          <a:p>
            <a:pPr marL="457200" marR="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+mj-lt"/>
              <a:buAutoNum type="arabicPeriod"/>
            </a:pPr>
            <a:endParaRPr sz="2400" b="0" i="0" u="none" strike="noStrike" cap="none" dirty="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457200" marR="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+mj-lt"/>
              <a:buAutoNum type="arabicPeriod"/>
            </a:pPr>
            <a:r>
              <a:rPr lang="en" sz="2400" b="0" i="0" u="sng" strike="noStrike" cap="none" dirty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Every block contains hash of the block it extends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Shape 22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 w="9525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rebuchet MS"/>
              <a:buNone/>
            </a:pPr>
            <a:r>
              <a:rPr lang="en" dirty="0">
                <a:sym typeface="Trebuchet MS"/>
              </a:rPr>
              <a:t>Consensus algorithm (simplified)</a:t>
            </a:r>
          </a:p>
        </p:txBody>
      </p:sp>
      <p:sp>
        <p:nvSpPr>
          <p:cNvPr id="228" name="Shape 228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514350" marR="0" lvl="0" indent="-5143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" sz="2400" b="0" i="0" u="none" strike="noStrike" cap="none" dirty="0">
                <a:solidFill>
                  <a:schemeClr val="dk1"/>
                </a:solidFill>
                <a:ea typeface="Trebuchet MS"/>
                <a:cs typeface="Trebuchet MS"/>
                <a:sym typeface="Trebuchet MS"/>
              </a:rPr>
              <a:t>New transactions are broadcast to all nodes</a:t>
            </a:r>
          </a:p>
          <a:p>
            <a:pPr marL="514350" marR="0" lvl="0" indent="-51435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" sz="2400" b="0" i="0" u="none" strike="noStrike" cap="none" dirty="0">
                <a:solidFill>
                  <a:schemeClr val="dk1"/>
                </a:solidFill>
                <a:ea typeface="Trebuchet MS"/>
                <a:cs typeface="Trebuchet MS"/>
                <a:sym typeface="Trebuchet MS"/>
              </a:rPr>
              <a:t>Each node collects new transactions into a block</a:t>
            </a:r>
          </a:p>
          <a:p>
            <a:pPr marL="514350" marR="0" lvl="0" indent="-51435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" sz="2400" b="0" i="0" u="none" strike="noStrike" cap="none" dirty="0">
                <a:solidFill>
                  <a:schemeClr val="dk1"/>
                </a:solidFill>
                <a:ea typeface="Trebuchet MS"/>
                <a:cs typeface="Trebuchet MS"/>
                <a:sym typeface="Trebuchet MS"/>
              </a:rPr>
              <a:t>In each round a </a:t>
            </a:r>
            <a:r>
              <a:rPr lang="en" sz="2400" b="0" i="0" u="sng" strike="noStrike" cap="none" dirty="0">
                <a:solidFill>
                  <a:schemeClr val="dk1"/>
                </a:solidFill>
                <a:ea typeface="Trebuchet MS"/>
                <a:cs typeface="Trebuchet MS"/>
                <a:sym typeface="Trebuchet MS"/>
              </a:rPr>
              <a:t>random</a:t>
            </a:r>
            <a:r>
              <a:rPr lang="en" sz="2400" b="0" i="0" u="none" strike="noStrike" cap="none" dirty="0">
                <a:solidFill>
                  <a:schemeClr val="dk1"/>
                </a:solidFill>
                <a:ea typeface="Trebuchet MS"/>
                <a:cs typeface="Trebuchet MS"/>
                <a:sym typeface="Trebuchet MS"/>
              </a:rPr>
              <a:t> node gets to broadcast its block</a:t>
            </a:r>
          </a:p>
          <a:p>
            <a:pPr marL="514350" marR="0" lvl="0" indent="-51435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" sz="2400" b="0" i="0" u="none" strike="noStrike" cap="none" dirty="0">
                <a:solidFill>
                  <a:schemeClr val="dk1"/>
                </a:solidFill>
                <a:ea typeface="Trebuchet MS"/>
                <a:cs typeface="Trebuchet MS"/>
                <a:sym typeface="Trebuchet MS"/>
              </a:rPr>
              <a:t>Other nodes accept the block only if all transactions in it are valid (unspent, valid signatures)</a:t>
            </a:r>
          </a:p>
          <a:p>
            <a:pPr marL="514350" marR="0" lvl="0" indent="-51435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" sz="2400" b="0" i="0" u="none" strike="noStrike" cap="none" dirty="0">
                <a:solidFill>
                  <a:schemeClr val="dk1"/>
                </a:solidFill>
                <a:ea typeface="Trebuchet MS"/>
                <a:cs typeface="Trebuchet MS"/>
                <a:sym typeface="Trebuchet MS"/>
              </a:rPr>
              <a:t>Nodes express their acceptance of the block by including its hash in the next block they create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Shape 20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rebuchet MS"/>
              <a:buNone/>
            </a:pPr>
            <a:r>
              <a:rPr lang="en-US" dirty="0">
                <a:sym typeface="Trebuchet MS"/>
              </a:rPr>
              <a:t>Now let’s analyze if this works!</a:t>
            </a:r>
            <a:endParaRPr lang="en" dirty="0">
              <a:sym typeface="Trebuchet MS"/>
            </a:endParaRPr>
          </a:p>
        </p:txBody>
      </p:sp>
      <p:sp>
        <p:nvSpPr>
          <p:cNvPr id="209" name="Shape 209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rebuchet MS"/>
              <a:buNone/>
            </a:pPr>
            <a:r>
              <a:rPr lang="en-US" sz="3000" b="0" i="0" u="none" strike="noStrike" cap="none" dirty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Assume a malicious adversary.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rebuchet MS"/>
              <a:buNone/>
            </a:pPr>
            <a:endParaRPr lang="en-US" sz="3000" dirty="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rebuchet MS"/>
              <a:buNone/>
            </a:pPr>
            <a:r>
              <a:rPr lang="en-US" sz="3000" b="0" i="0" u="none" strike="noStrike" cap="none" dirty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Can this adversary subvert the implicit consensus process by: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rebuchet MS"/>
              <a:buNone/>
            </a:pPr>
            <a:endParaRPr sz="3000" b="0" i="0" u="none" strike="noStrike" cap="none" dirty="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514350" marR="0" lvl="0" indent="-5143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+mj-lt"/>
              <a:buAutoNum type="arabicPeriod"/>
            </a:pPr>
            <a:r>
              <a:rPr lang="en-US" sz="3000" b="1" i="0" u="none" strike="noStrike" cap="none" dirty="0">
                <a:solidFill>
                  <a:schemeClr val="dk1"/>
                </a:solidFill>
                <a:ea typeface="Trebuchet MS"/>
                <a:cs typeface="Trebuchet MS"/>
                <a:sym typeface="Trebuchet MS"/>
              </a:rPr>
              <a:t>Stealing Bitcoins?</a:t>
            </a:r>
            <a:endParaRPr sz="3000" b="1" i="1" u="none" strike="noStrike" cap="none" dirty="0">
              <a:solidFill>
                <a:schemeClr val="dk1"/>
              </a:solidFill>
              <a:ea typeface="Trebuchet MS"/>
              <a:cs typeface="Trebuchet MS"/>
              <a:sym typeface="Trebuchet MS"/>
            </a:endParaRPr>
          </a:p>
          <a:p>
            <a:pPr marL="514350" marR="0" lvl="0" indent="-5143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+mj-lt"/>
              <a:buAutoNum type="arabicPeriod"/>
            </a:pPr>
            <a:r>
              <a:rPr lang="en-US" sz="3000" b="1" i="0" u="none" strike="noStrike" cap="none" dirty="0">
                <a:solidFill>
                  <a:schemeClr val="dk1"/>
                </a:solidFill>
                <a:ea typeface="Trebuchet MS"/>
                <a:cs typeface="Trebuchet MS"/>
                <a:sym typeface="Trebuchet MS"/>
              </a:rPr>
              <a:t>Denial of service?</a:t>
            </a:r>
          </a:p>
          <a:p>
            <a:pPr marL="514350" marR="0" lvl="0" indent="-5143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+mj-lt"/>
              <a:buAutoNum type="arabicPeriod"/>
            </a:pPr>
            <a:r>
              <a:rPr lang="en-US" sz="3000" b="1" dirty="0">
                <a:solidFill>
                  <a:schemeClr val="dk1"/>
                </a:solidFill>
                <a:sym typeface="Trebuchet MS"/>
              </a:rPr>
              <a:t>Double spend?</a:t>
            </a:r>
            <a:endParaRPr lang="en" sz="3000" b="1" dirty="0">
              <a:solidFill>
                <a:schemeClr val="dk1"/>
              </a:solidFill>
              <a:sym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55814552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Shape 23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 w="9525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rebuchet MS"/>
              <a:buNone/>
            </a:pPr>
            <a:r>
              <a:rPr lang="en" dirty="0">
                <a:sym typeface="Trebuchet MS"/>
              </a:rPr>
              <a:t>What can a malicious node do?</a:t>
            </a:r>
          </a:p>
        </p:txBody>
      </p:sp>
      <p:grpSp>
        <p:nvGrpSpPr>
          <p:cNvPr id="234" name="Shape 234"/>
          <p:cNvGrpSpPr/>
          <p:nvPr/>
        </p:nvGrpSpPr>
        <p:grpSpPr>
          <a:xfrm>
            <a:off x="1828800" y="1665328"/>
            <a:ext cx="762000" cy="905775"/>
            <a:chOff x="2895600" y="2199375"/>
            <a:chExt cx="762000" cy="905775"/>
          </a:xfrm>
        </p:grpSpPr>
        <p:sp>
          <p:nvSpPr>
            <p:cNvPr id="235" name="Shape 235"/>
            <p:cNvSpPr/>
            <p:nvPr/>
          </p:nvSpPr>
          <p:spPr>
            <a:xfrm>
              <a:off x="2895600" y="2199375"/>
              <a:ext cx="762000" cy="228720"/>
            </a:xfrm>
            <a:prstGeom prst="rect">
              <a:avLst/>
            </a:prstGeom>
            <a:solidFill>
              <a:srgbClr val="CCCCCC"/>
            </a:solidFill>
            <a:ln w="19050" cap="flat" cmpd="sng">
              <a:solidFill>
                <a:srgbClr val="666666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236" name="Shape 236"/>
            <p:cNvSpPr/>
            <p:nvPr/>
          </p:nvSpPr>
          <p:spPr>
            <a:xfrm>
              <a:off x="2895600" y="2427975"/>
              <a:ext cx="762000" cy="223642"/>
            </a:xfrm>
            <a:prstGeom prst="rect">
              <a:avLst/>
            </a:prstGeom>
            <a:solidFill>
              <a:srgbClr val="CCCCCC"/>
            </a:solidFill>
            <a:ln w="19050" cap="flat" cmpd="sng">
              <a:solidFill>
                <a:srgbClr val="666666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237" name="Shape 237"/>
            <p:cNvSpPr/>
            <p:nvPr/>
          </p:nvSpPr>
          <p:spPr>
            <a:xfrm>
              <a:off x="2895600" y="2647950"/>
              <a:ext cx="762000" cy="216762"/>
            </a:xfrm>
            <a:prstGeom prst="rect">
              <a:avLst/>
            </a:prstGeom>
            <a:solidFill>
              <a:srgbClr val="CCCCCC"/>
            </a:solidFill>
            <a:ln w="19050" cap="flat" cmpd="sng">
              <a:solidFill>
                <a:srgbClr val="666666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238" name="Shape 238"/>
            <p:cNvSpPr/>
            <p:nvPr/>
          </p:nvSpPr>
          <p:spPr>
            <a:xfrm>
              <a:off x="2895600" y="2864713"/>
              <a:ext cx="762000" cy="240437"/>
            </a:xfrm>
            <a:prstGeom prst="rect">
              <a:avLst/>
            </a:prstGeom>
            <a:solidFill>
              <a:srgbClr val="CCCCCC"/>
            </a:solidFill>
            <a:ln w="19050" cap="flat" cmpd="sng">
              <a:solidFill>
                <a:srgbClr val="666666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</p:grpSp>
      <p:grpSp>
        <p:nvGrpSpPr>
          <p:cNvPr id="239" name="Shape 239"/>
          <p:cNvGrpSpPr/>
          <p:nvPr/>
        </p:nvGrpSpPr>
        <p:grpSpPr>
          <a:xfrm>
            <a:off x="533400" y="1665973"/>
            <a:ext cx="762000" cy="905775"/>
            <a:chOff x="2895600" y="2199375"/>
            <a:chExt cx="762000" cy="905775"/>
          </a:xfrm>
        </p:grpSpPr>
        <p:sp>
          <p:nvSpPr>
            <p:cNvPr id="240" name="Shape 240"/>
            <p:cNvSpPr/>
            <p:nvPr/>
          </p:nvSpPr>
          <p:spPr>
            <a:xfrm>
              <a:off x="2895600" y="2199375"/>
              <a:ext cx="762000" cy="228720"/>
            </a:xfrm>
            <a:prstGeom prst="rect">
              <a:avLst/>
            </a:prstGeom>
            <a:solidFill>
              <a:srgbClr val="CCCCCC"/>
            </a:solidFill>
            <a:ln w="19050" cap="flat" cmpd="sng">
              <a:solidFill>
                <a:srgbClr val="666666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241" name="Shape 241"/>
            <p:cNvSpPr/>
            <p:nvPr/>
          </p:nvSpPr>
          <p:spPr>
            <a:xfrm>
              <a:off x="2895600" y="2427975"/>
              <a:ext cx="762000" cy="223642"/>
            </a:xfrm>
            <a:prstGeom prst="rect">
              <a:avLst/>
            </a:prstGeom>
            <a:solidFill>
              <a:srgbClr val="CCCCCC"/>
            </a:solidFill>
            <a:ln w="19050" cap="flat" cmpd="sng">
              <a:solidFill>
                <a:srgbClr val="666666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242" name="Shape 242"/>
            <p:cNvSpPr/>
            <p:nvPr/>
          </p:nvSpPr>
          <p:spPr>
            <a:xfrm>
              <a:off x="2895600" y="2647950"/>
              <a:ext cx="762000" cy="216762"/>
            </a:xfrm>
            <a:prstGeom prst="rect">
              <a:avLst/>
            </a:prstGeom>
            <a:solidFill>
              <a:srgbClr val="CCCCCC"/>
            </a:solidFill>
            <a:ln w="19050" cap="flat" cmpd="sng">
              <a:solidFill>
                <a:srgbClr val="666666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243" name="Shape 243"/>
            <p:cNvSpPr/>
            <p:nvPr/>
          </p:nvSpPr>
          <p:spPr>
            <a:xfrm>
              <a:off x="2895600" y="2864713"/>
              <a:ext cx="762000" cy="240437"/>
            </a:xfrm>
            <a:prstGeom prst="rect">
              <a:avLst/>
            </a:prstGeom>
            <a:solidFill>
              <a:srgbClr val="CCCCCC"/>
            </a:solidFill>
            <a:ln w="19050" cap="flat" cmpd="sng">
              <a:solidFill>
                <a:srgbClr val="666666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</p:grpSp>
      <p:grpSp>
        <p:nvGrpSpPr>
          <p:cNvPr id="244" name="Shape 244"/>
          <p:cNvGrpSpPr/>
          <p:nvPr/>
        </p:nvGrpSpPr>
        <p:grpSpPr>
          <a:xfrm>
            <a:off x="3124200" y="1669225"/>
            <a:ext cx="762000" cy="905775"/>
            <a:chOff x="2895600" y="2199375"/>
            <a:chExt cx="762000" cy="905775"/>
          </a:xfrm>
        </p:grpSpPr>
        <p:sp>
          <p:nvSpPr>
            <p:cNvPr id="245" name="Shape 245"/>
            <p:cNvSpPr/>
            <p:nvPr/>
          </p:nvSpPr>
          <p:spPr>
            <a:xfrm>
              <a:off x="2895600" y="2199375"/>
              <a:ext cx="762000" cy="228720"/>
            </a:xfrm>
            <a:prstGeom prst="rect">
              <a:avLst/>
            </a:prstGeom>
            <a:solidFill>
              <a:srgbClr val="CCCCCC"/>
            </a:solidFill>
            <a:ln w="19050" cap="flat" cmpd="sng">
              <a:solidFill>
                <a:srgbClr val="666666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246" name="Shape 246"/>
            <p:cNvSpPr/>
            <p:nvPr/>
          </p:nvSpPr>
          <p:spPr>
            <a:xfrm>
              <a:off x="2895600" y="2427975"/>
              <a:ext cx="762000" cy="223642"/>
            </a:xfrm>
            <a:prstGeom prst="rect">
              <a:avLst/>
            </a:prstGeom>
            <a:solidFill>
              <a:srgbClr val="D1E0AF"/>
            </a:solidFill>
            <a:ln w="19050" cap="flat" cmpd="sng">
              <a:solidFill>
                <a:srgbClr val="666666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Trebuchet MS"/>
                <a:buNone/>
              </a:pPr>
              <a:r>
                <a:rPr lang="en" sz="1200" b="0" i="0" u="none" strike="noStrike" cap="none">
                  <a:solidFill>
                    <a:srgbClr val="000000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C</a:t>
              </a:r>
              <a:r>
                <a:rPr lang="en" sz="1200" b="0" i="0" u="none" strike="noStrike" cap="none" baseline="-25000">
                  <a:solidFill>
                    <a:srgbClr val="000000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A</a:t>
              </a:r>
              <a:r>
                <a:rPr lang="en" sz="1200" b="0" i="0" u="none" strike="noStrike" cap="none">
                  <a:solidFill>
                    <a:srgbClr val="000000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 → B</a:t>
              </a:r>
            </a:p>
          </p:txBody>
        </p:sp>
        <p:sp>
          <p:nvSpPr>
            <p:cNvPr id="247" name="Shape 247"/>
            <p:cNvSpPr/>
            <p:nvPr/>
          </p:nvSpPr>
          <p:spPr>
            <a:xfrm>
              <a:off x="2895600" y="2647950"/>
              <a:ext cx="762000" cy="216762"/>
            </a:xfrm>
            <a:prstGeom prst="rect">
              <a:avLst/>
            </a:prstGeom>
            <a:solidFill>
              <a:srgbClr val="CCCCCC"/>
            </a:solidFill>
            <a:ln w="19050" cap="flat" cmpd="sng">
              <a:solidFill>
                <a:srgbClr val="666666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248" name="Shape 248"/>
            <p:cNvSpPr/>
            <p:nvPr/>
          </p:nvSpPr>
          <p:spPr>
            <a:xfrm>
              <a:off x="2895600" y="2864713"/>
              <a:ext cx="762000" cy="240437"/>
            </a:xfrm>
            <a:prstGeom prst="rect">
              <a:avLst/>
            </a:prstGeom>
            <a:solidFill>
              <a:srgbClr val="CCCCCC"/>
            </a:solidFill>
            <a:ln w="19050" cap="flat" cmpd="sng">
              <a:solidFill>
                <a:srgbClr val="666666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</p:grpSp>
      <p:grpSp>
        <p:nvGrpSpPr>
          <p:cNvPr id="249" name="Shape 249"/>
          <p:cNvGrpSpPr/>
          <p:nvPr/>
        </p:nvGrpSpPr>
        <p:grpSpPr>
          <a:xfrm>
            <a:off x="3124200" y="3028949"/>
            <a:ext cx="762000" cy="905775"/>
            <a:chOff x="2895600" y="2199375"/>
            <a:chExt cx="762000" cy="905775"/>
          </a:xfrm>
        </p:grpSpPr>
        <p:sp>
          <p:nvSpPr>
            <p:cNvPr id="250" name="Shape 250"/>
            <p:cNvSpPr/>
            <p:nvPr/>
          </p:nvSpPr>
          <p:spPr>
            <a:xfrm>
              <a:off x="2895600" y="2199375"/>
              <a:ext cx="762000" cy="228720"/>
            </a:xfrm>
            <a:prstGeom prst="rect">
              <a:avLst/>
            </a:prstGeom>
            <a:solidFill>
              <a:srgbClr val="CCCCCC"/>
            </a:solidFill>
            <a:ln w="19050" cap="flat" cmpd="sng">
              <a:solidFill>
                <a:srgbClr val="666666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251" name="Shape 251"/>
            <p:cNvSpPr/>
            <p:nvPr/>
          </p:nvSpPr>
          <p:spPr>
            <a:xfrm>
              <a:off x="2895600" y="2427975"/>
              <a:ext cx="762000" cy="223642"/>
            </a:xfrm>
            <a:prstGeom prst="rect">
              <a:avLst/>
            </a:prstGeom>
            <a:solidFill>
              <a:srgbClr val="CCCCCC"/>
            </a:solidFill>
            <a:ln w="19050" cap="flat" cmpd="sng">
              <a:solidFill>
                <a:srgbClr val="666666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252" name="Shape 252"/>
            <p:cNvSpPr/>
            <p:nvPr/>
          </p:nvSpPr>
          <p:spPr>
            <a:xfrm>
              <a:off x="2895600" y="2647950"/>
              <a:ext cx="762000" cy="216762"/>
            </a:xfrm>
            <a:prstGeom prst="rect">
              <a:avLst/>
            </a:prstGeom>
            <a:solidFill>
              <a:srgbClr val="FF8181"/>
            </a:solidFill>
            <a:ln w="19050" cap="flat" cmpd="sng">
              <a:solidFill>
                <a:srgbClr val="666666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Trebuchet MS"/>
                <a:buNone/>
              </a:pPr>
              <a:r>
                <a:rPr lang="en" sz="1200" b="0" i="0" u="none" strike="noStrike" cap="none">
                  <a:solidFill>
                    <a:srgbClr val="000000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C</a:t>
              </a:r>
              <a:r>
                <a:rPr lang="en" sz="1200" b="0" i="0" u="none" strike="noStrike" cap="none" baseline="-25000">
                  <a:solidFill>
                    <a:srgbClr val="000000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A</a:t>
              </a:r>
              <a:r>
                <a:rPr lang="en" sz="1200" b="0" i="0" u="none" strike="noStrike" cap="none">
                  <a:solidFill>
                    <a:srgbClr val="000000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 → A’</a:t>
              </a:r>
            </a:p>
          </p:txBody>
        </p:sp>
        <p:sp>
          <p:nvSpPr>
            <p:cNvPr id="253" name="Shape 253"/>
            <p:cNvSpPr/>
            <p:nvPr/>
          </p:nvSpPr>
          <p:spPr>
            <a:xfrm>
              <a:off x="2895600" y="2864713"/>
              <a:ext cx="762000" cy="240437"/>
            </a:xfrm>
            <a:prstGeom prst="rect">
              <a:avLst/>
            </a:prstGeom>
            <a:solidFill>
              <a:srgbClr val="CCCCCC"/>
            </a:solidFill>
            <a:ln w="19050" cap="flat" cmpd="sng">
              <a:solidFill>
                <a:srgbClr val="666666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</p:grpSp>
      <p:cxnSp>
        <p:nvCxnSpPr>
          <p:cNvPr id="254" name="Shape 254"/>
          <p:cNvCxnSpPr/>
          <p:nvPr/>
        </p:nvCxnSpPr>
        <p:spPr>
          <a:xfrm rot="10800000">
            <a:off x="1295400" y="2114009"/>
            <a:ext cx="521523" cy="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255" name="Shape 255"/>
          <p:cNvCxnSpPr/>
          <p:nvPr/>
        </p:nvCxnSpPr>
        <p:spPr>
          <a:xfrm rot="10800000">
            <a:off x="2590801" y="2111492"/>
            <a:ext cx="521523" cy="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256" name="Shape 256"/>
          <p:cNvCxnSpPr>
            <a:stCxn id="251" idx="1"/>
            <a:endCxn id="237" idx="3"/>
          </p:cNvCxnSpPr>
          <p:nvPr/>
        </p:nvCxnSpPr>
        <p:spPr>
          <a:xfrm rot="10800000">
            <a:off x="2590800" y="2222170"/>
            <a:ext cx="533400" cy="114720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round/>
            <a:headEnd type="none" w="med" len="med"/>
            <a:tailEnd type="stealth" w="lg" len="lg"/>
          </a:ln>
        </p:spPr>
      </p:cxnSp>
      <p:grpSp>
        <p:nvGrpSpPr>
          <p:cNvPr id="257" name="Shape 257"/>
          <p:cNvGrpSpPr/>
          <p:nvPr/>
        </p:nvGrpSpPr>
        <p:grpSpPr>
          <a:xfrm>
            <a:off x="4419600" y="3036509"/>
            <a:ext cx="762000" cy="905775"/>
            <a:chOff x="2895600" y="2199375"/>
            <a:chExt cx="762000" cy="905775"/>
          </a:xfrm>
        </p:grpSpPr>
        <p:sp>
          <p:nvSpPr>
            <p:cNvPr id="258" name="Shape 258"/>
            <p:cNvSpPr/>
            <p:nvPr/>
          </p:nvSpPr>
          <p:spPr>
            <a:xfrm>
              <a:off x="2895600" y="2199375"/>
              <a:ext cx="762000" cy="228720"/>
            </a:xfrm>
            <a:prstGeom prst="rect">
              <a:avLst/>
            </a:prstGeom>
            <a:solidFill>
              <a:srgbClr val="CCCCCC"/>
            </a:solidFill>
            <a:ln w="19050" cap="flat" cmpd="sng">
              <a:solidFill>
                <a:srgbClr val="666666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259" name="Shape 259"/>
            <p:cNvSpPr/>
            <p:nvPr/>
          </p:nvSpPr>
          <p:spPr>
            <a:xfrm>
              <a:off x="2895600" y="2427975"/>
              <a:ext cx="762000" cy="223642"/>
            </a:xfrm>
            <a:prstGeom prst="rect">
              <a:avLst/>
            </a:prstGeom>
            <a:solidFill>
              <a:srgbClr val="CCCCCC"/>
            </a:solidFill>
            <a:ln w="19050" cap="flat" cmpd="sng">
              <a:solidFill>
                <a:srgbClr val="666666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260" name="Shape 260"/>
            <p:cNvSpPr/>
            <p:nvPr/>
          </p:nvSpPr>
          <p:spPr>
            <a:xfrm>
              <a:off x="2895600" y="2647950"/>
              <a:ext cx="762000" cy="216762"/>
            </a:xfrm>
            <a:prstGeom prst="rect">
              <a:avLst/>
            </a:prstGeom>
            <a:solidFill>
              <a:srgbClr val="CCCCCC"/>
            </a:solidFill>
            <a:ln w="19050" cap="flat" cmpd="sng">
              <a:solidFill>
                <a:srgbClr val="666666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261" name="Shape 261"/>
            <p:cNvSpPr/>
            <p:nvPr/>
          </p:nvSpPr>
          <p:spPr>
            <a:xfrm>
              <a:off x="2895600" y="2864713"/>
              <a:ext cx="762000" cy="240437"/>
            </a:xfrm>
            <a:prstGeom prst="rect">
              <a:avLst/>
            </a:prstGeom>
            <a:solidFill>
              <a:srgbClr val="CCCCCC"/>
            </a:solidFill>
            <a:ln w="19050" cap="flat" cmpd="sng">
              <a:solidFill>
                <a:srgbClr val="666666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</p:grpSp>
      <p:cxnSp>
        <p:nvCxnSpPr>
          <p:cNvPr id="262" name="Shape 262"/>
          <p:cNvCxnSpPr/>
          <p:nvPr/>
        </p:nvCxnSpPr>
        <p:spPr>
          <a:xfrm rot="10800000">
            <a:off x="3886199" y="3485191"/>
            <a:ext cx="521523" cy="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round/>
            <a:headEnd type="none" w="med" len="med"/>
            <a:tailEnd type="stealth" w="lg" len="lg"/>
          </a:ln>
        </p:spPr>
      </p:cxnSp>
      <p:grpSp>
        <p:nvGrpSpPr>
          <p:cNvPr id="263" name="Shape 263"/>
          <p:cNvGrpSpPr/>
          <p:nvPr/>
        </p:nvGrpSpPr>
        <p:grpSpPr>
          <a:xfrm>
            <a:off x="5715000" y="3036509"/>
            <a:ext cx="762000" cy="905775"/>
            <a:chOff x="2895600" y="2199375"/>
            <a:chExt cx="762000" cy="905775"/>
          </a:xfrm>
        </p:grpSpPr>
        <p:sp>
          <p:nvSpPr>
            <p:cNvPr id="264" name="Shape 264"/>
            <p:cNvSpPr/>
            <p:nvPr/>
          </p:nvSpPr>
          <p:spPr>
            <a:xfrm>
              <a:off x="2895600" y="2199375"/>
              <a:ext cx="762000" cy="228720"/>
            </a:xfrm>
            <a:prstGeom prst="rect">
              <a:avLst/>
            </a:prstGeom>
            <a:solidFill>
              <a:srgbClr val="CCCCCC"/>
            </a:solidFill>
            <a:ln w="19050" cap="flat" cmpd="sng">
              <a:solidFill>
                <a:srgbClr val="666666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265" name="Shape 265"/>
            <p:cNvSpPr/>
            <p:nvPr/>
          </p:nvSpPr>
          <p:spPr>
            <a:xfrm>
              <a:off x="2895600" y="2427975"/>
              <a:ext cx="762000" cy="223642"/>
            </a:xfrm>
            <a:prstGeom prst="rect">
              <a:avLst/>
            </a:prstGeom>
            <a:solidFill>
              <a:srgbClr val="CCCCCC"/>
            </a:solidFill>
            <a:ln w="19050" cap="flat" cmpd="sng">
              <a:solidFill>
                <a:srgbClr val="666666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266" name="Shape 266"/>
            <p:cNvSpPr/>
            <p:nvPr/>
          </p:nvSpPr>
          <p:spPr>
            <a:xfrm>
              <a:off x="2895600" y="2647950"/>
              <a:ext cx="762000" cy="216762"/>
            </a:xfrm>
            <a:prstGeom prst="rect">
              <a:avLst/>
            </a:prstGeom>
            <a:solidFill>
              <a:srgbClr val="CCCCCC"/>
            </a:solidFill>
            <a:ln w="19050" cap="flat" cmpd="sng">
              <a:solidFill>
                <a:srgbClr val="666666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267" name="Shape 267"/>
            <p:cNvSpPr/>
            <p:nvPr/>
          </p:nvSpPr>
          <p:spPr>
            <a:xfrm>
              <a:off x="2895600" y="2864713"/>
              <a:ext cx="762000" cy="240437"/>
            </a:xfrm>
            <a:prstGeom prst="rect">
              <a:avLst/>
            </a:prstGeom>
            <a:solidFill>
              <a:srgbClr val="CCCCCC"/>
            </a:solidFill>
            <a:ln w="19050" cap="flat" cmpd="sng">
              <a:solidFill>
                <a:srgbClr val="666666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</p:grpSp>
      <p:cxnSp>
        <p:nvCxnSpPr>
          <p:cNvPr id="268" name="Shape 268"/>
          <p:cNvCxnSpPr/>
          <p:nvPr/>
        </p:nvCxnSpPr>
        <p:spPr>
          <a:xfrm rot="10800000">
            <a:off x="5181599" y="3485191"/>
            <a:ext cx="521523" cy="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round/>
            <a:headEnd type="none" w="med" len="med"/>
            <a:tailEnd type="stealth" w="lg" len="lg"/>
          </a:ln>
        </p:spPr>
      </p:cxnSp>
      <p:grpSp>
        <p:nvGrpSpPr>
          <p:cNvPr id="269" name="Shape 269"/>
          <p:cNvGrpSpPr/>
          <p:nvPr/>
        </p:nvGrpSpPr>
        <p:grpSpPr>
          <a:xfrm>
            <a:off x="4572000" y="1669225"/>
            <a:ext cx="1905000" cy="582142"/>
            <a:chOff x="4572000" y="1669225"/>
            <a:chExt cx="1905000" cy="582142"/>
          </a:xfrm>
        </p:grpSpPr>
        <p:sp>
          <p:nvSpPr>
            <p:cNvPr id="270" name="Shape 270"/>
            <p:cNvSpPr/>
            <p:nvPr/>
          </p:nvSpPr>
          <p:spPr>
            <a:xfrm>
              <a:off x="4572000" y="1951524"/>
              <a:ext cx="1904999" cy="299843"/>
            </a:xfrm>
            <a:prstGeom prst="rect">
              <a:avLst/>
            </a:prstGeom>
            <a:solidFill>
              <a:srgbClr val="CCCCCC"/>
            </a:solidFill>
            <a:ln w="19050" cap="flat" cmpd="sng">
              <a:solidFill>
                <a:srgbClr val="666666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Trebuchet MS"/>
                <a:buNone/>
              </a:pPr>
              <a:r>
                <a:rPr lang="en" sz="1600" b="0" i="0" u="none" strike="noStrike" cap="none">
                  <a:solidFill>
                    <a:srgbClr val="000000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Pay to pk</a:t>
              </a:r>
              <a:r>
                <a:rPr lang="en" sz="1600" b="0" i="0" u="none" strike="noStrike" cap="none" baseline="-25000">
                  <a:solidFill>
                    <a:srgbClr val="000000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B</a:t>
              </a:r>
              <a:r>
                <a:rPr lang="en" sz="1600" b="0" i="0" u="none" strike="noStrike" cap="none">
                  <a:solidFill>
                    <a:srgbClr val="000000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 : H(  )</a:t>
              </a:r>
            </a:p>
          </p:txBody>
        </p:sp>
        <p:sp>
          <p:nvSpPr>
            <p:cNvPr id="271" name="Shape 271"/>
            <p:cNvSpPr/>
            <p:nvPr/>
          </p:nvSpPr>
          <p:spPr>
            <a:xfrm>
              <a:off x="4572003" y="1669225"/>
              <a:ext cx="1904996" cy="282298"/>
            </a:xfrm>
            <a:prstGeom prst="rect">
              <a:avLst/>
            </a:prstGeom>
            <a:solidFill>
              <a:srgbClr val="FCE5CD"/>
            </a:solidFill>
            <a:ln w="19050" cap="flat" cmpd="sng">
              <a:solidFill>
                <a:srgbClr val="666666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Trebuchet MS"/>
                <a:buNone/>
              </a:pPr>
              <a:r>
                <a:rPr lang="en" sz="1600" b="0" i="0" u="none" strike="noStrike" cap="none">
                  <a:solidFill>
                    <a:srgbClr val="000000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signed by A</a:t>
              </a:r>
            </a:p>
          </p:txBody>
        </p:sp>
      </p:grpSp>
      <p:cxnSp>
        <p:nvCxnSpPr>
          <p:cNvPr id="272" name="Shape 272"/>
          <p:cNvCxnSpPr/>
          <p:nvPr/>
        </p:nvCxnSpPr>
        <p:spPr>
          <a:xfrm flipH="1">
            <a:off x="902525" y="1276350"/>
            <a:ext cx="5257799" cy="15586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73" name="Shape 273"/>
          <p:cNvCxnSpPr/>
          <p:nvPr/>
        </p:nvCxnSpPr>
        <p:spPr>
          <a:xfrm>
            <a:off x="914400" y="1276350"/>
            <a:ext cx="0" cy="503983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274" name="Shape 274"/>
          <p:cNvCxnSpPr/>
          <p:nvPr/>
        </p:nvCxnSpPr>
        <p:spPr>
          <a:xfrm rot="10800000">
            <a:off x="6160325" y="1276350"/>
            <a:ext cx="0" cy="825096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grpSp>
        <p:nvGrpSpPr>
          <p:cNvPr id="275" name="Shape 275"/>
          <p:cNvGrpSpPr/>
          <p:nvPr/>
        </p:nvGrpSpPr>
        <p:grpSpPr>
          <a:xfrm>
            <a:off x="533400" y="3336373"/>
            <a:ext cx="1904999" cy="582141"/>
            <a:chOff x="533400" y="3336373"/>
            <a:chExt cx="1904999" cy="582141"/>
          </a:xfrm>
        </p:grpSpPr>
        <p:sp>
          <p:nvSpPr>
            <p:cNvPr id="276" name="Shape 276"/>
            <p:cNvSpPr/>
            <p:nvPr/>
          </p:nvSpPr>
          <p:spPr>
            <a:xfrm>
              <a:off x="533400" y="3618671"/>
              <a:ext cx="1904999" cy="299843"/>
            </a:xfrm>
            <a:prstGeom prst="rect">
              <a:avLst/>
            </a:prstGeom>
            <a:solidFill>
              <a:srgbClr val="CCCCCC"/>
            </a:solidFill>
            <a:ln w="19050" cap="flat" cmpd="sng">
              <a:solidFill>
                <a:srgbClr val="666666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Trebuchet MS"/>
                <a:buNone/>
              </a:pPr>
              <a:r>
                <a:rPr lang="en" sz="1600" b="0" i="0" u="none" strike="noStrike" cap="none">
                  <a:solidFill>
                    <a:srgbClr val="000000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Pay to pk</a:t>
              </a:r>
              <a:r>
                <a:rPr lang="en" sz="1600" b="0" i="0" u="none" strike="noStrike" cap="none" baseline="-25000">
                  <a:solidFill>
                    <a:srgbClr val="000000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A’</a:t>
              </a:r>
              <a:r>
                <a:rPr lang="en" sz="1600" b="0" i="0" u="none" strike="noStrike" cap="none">
                  <a:solidFill>
                    <a:srgbClr val="000000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 : H(  )</a:t>
              </a:r>
            </a:p>
          </p:txBody>
        </p:sp>
        <p:sp>
          <p:nvSpPr>
            <p:cNvPr id="277" name="Shape 277"/>
            <p:cNvSpPr/>
            <p:nvPr/>
          </p:nvSpPr>
          <p:spPr>
            <a:xfrm>
              <a:off x="533402" y="3336373"/>
              <a:ext cx="1904996" cy="282298"/>
            </a:xfrm>
            <a:prstGeom prst="rect">
              <a:avLst/>
            </a:prstGeom>
            <a:solidFill>
              <a:srgbClr val="FCE5CD"/>
            </a:solidFill>
            <a:ln w="19050" cap="flat" cmpd="sng">
              <a:solidFill>
                <a:srgbClr val="666666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Trebuchet MS"/>
                <a:buNone/>
              </a:pPr>
              <a:r>
                <a:rPr lang="en" sz="1600" b="0" i="0" u="none" strike="noStrike" cap="none">
                  <a:solidFill>
                    <a:srgbClr val="000000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signed by A</a:t>
              </a:r>
            </a:p>
          </p:txBody>
        </p:sp>
      </p:grpSp>
      <p:cxnSp>
        <p:nvCxnSpPr>
          <p:cNvPr id="278" name="Shape 278"/>
          <p:cNvCxnSpPr/>
          <p:nvPr/>
        </p:nvCxnSpPr>
        <p:spPr>
          <a:xfrm rot="10800000" flipH="1">
            <a:off x="3886200" y="1669225"/>
            <a:ext cx="685802" cy="224702"/>
          </a:xfrm>
          <a:prstGeom prst="straightConnector1">
            <a:avLst/>
          </a:prstGeom>
          <a:noFill/>
          <a:ln w="9525" cap="flat" cmpd="sng">
            <a:solidFill>
              <a:srgbClr val="595959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79" name="Shape 279"/>
          <p:cNvCxnSpPr/>
          <p:nvPr/>
        </p:nvCxnSpPr>
        <p:spPr>
          <a:xfrm>
            <a:off x="3886200" y="2113902"/>
            <a:ext cx="685802" cy="112277"/>
          </a:xfrm>
          <a:prstGeom prst="straightConnector1">
            <a:avLst/>
          </a:prstGeom>
          <a:noFill/>
          <a:ln w="9525" cap="flat" cmpd="sng">
            <a:solidFill>
              <a:srgbClr val="595959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80" name="Shape 280"/>
          <p:cNvCxnSpPr/>
          <p:nvPr/>
        </p:nvCxnSpPr>
        <p:spPr>
          <a:xfrm>
            <a:off x="2438400" y="3336373"/>
            <a:ext cx="685799" cy="124764"/>
          </a:xfrm>
          <a:prstGeom prst="straightConnector1">
            <a:avLst/>
          </a:prstGeom>
          <a:noFill/>
          <a:ln w="9525" cap="flat" cmpd="sng">
            <a:solidFill>
              <a:srgbClr val="595959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81" name="Shape 281"/>
          <p:cNvCxnSpPr/>
          <p:nvPr/>
        </p:nvCxnSpPr>
        <p:spPr>
          <a:xfrm rot="10800000" flipH="1">
            <a:off x="2438400" y="3694285"/>
            <a:ext cx="685799" cy="225315"/>
          </a:xfrm>
          <a:prstGeom prst="straightConnector1">
            <a:avLst/>
          </a:prstGeom>
          <a:noFill/>
          <a:ln w="9525" cap="flat" cmpd="sng">
            <a:solidFill>
              <a:srgbClr val="595959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82" name="Shape 282"/>
          <p:cNvCxnSpPr/>
          <p:nvPr/>
        </p:nvCxnSpPr>
        <p:spPr>
          <a:xfrm rot="10800000" flipH="1">
            <a:off x="902525" y="1833500"/>
            <a:ext cx="11873" cy="1043049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283" name="Shape 283"/>
          <p:cNvCxnSpPr/>
          <p:nvPr/>
        </p:nvCxnSpPr>
        <p:spPr>
          <a:xfrm flipH="1">
            <a:off x="902525" y="2876550"/>
            <a:ext cx="1231074" cy="371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84" name="Shape 284"/>
          <p:cNvCxnSpPr/>
          <p:nvPr/>
        </p:nvCxnSpPr>
        <p:spPr>
          <a:xfrm rot="10800000">
            <a:off x="2133600" y="2876549"/>
            <a:ext cx="0" cy="912928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85" name="Shape 285"/>
          <p:cNvSpPr/>
          <p:nvPr/>
        </p:nvSpPr>
        <p:spPr>
          <a:xfrm>
            <a:off x="7086600" y="1291937"/>
            <a:ext cx="1447800" cy="959430"/>
          </a:xfrm>
          <a:prstGeom prst="roundRect">
            <a:avLst>
              <a:gd name="adj" fmla="val 16667"/>
            </a:avLst>
          </a:prstGeom>
          <a:solidFill>
            <a:srgbClr val="FFA7A7"/>
          </a:solidFill>
          <a:ln w="9525" cap="flat" cmpd="sng">
            <a:solidFill>
              <a:srgbClr val="952F3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rebuchet MS"/>
              <a:buNone/>
            </a:pPr>
            <a:r>
              <a:rPr lang="en"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Double-spending attack</a:t>
            </a:r>
          </a:p>
        </p:txBody>
      </p:sp>
      <p:sp>
        <p:nvSpPr>
          <p:cNvPr id="286" name="Shape 286"/>
          <p:cNvSpPr txBox="1"/>
          <p:nvPr/>
        </p:nvSpPr>
        <p:spPr>
          <a:xfrm>
            <a:off x="432045" y="4141981"/>
            <a:ext cx="8385889" cy="57392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rebuchet MS"/>
              <a:buNone/>
            </a:pPr>
            <a:r>
              <a:rPr lang="en" sz="1800" b="0" i="0" u="none" strike="noStrike" cap="none" dirty="0">
                <a:solidFill>
                  <a:srgbClr val="000000"/>
                </a:solidFill>
                <a:ea typeface="Trebuchet MS"/>
                <a:cs typeface="Trebuchet MS"/>
                <a:sym typeface="Trebuchet MS"/>
              </a:rPr>
              <a:t>Honest nodes will extend the </a:t>
            </a:r>
            <a:r>
              <a:rPr lang="en" sz="1800" b="0" i="0" u="sng" strike="noStrike" cap="none" dirty="0">
                <a:solidFill>
                  <a:srgbClr val="000000"/>
                </a:solidFill>
                <a:ea typeface="Trebuchet MS"/>
                <a:cs typeface="Trebuchet MS"/>
                <a:sym typeface="Trebuchet MS"/>
              </a:rPr>
              <a:t>longest valid branch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rebuchet MS"/>
              <a:buNone/>
            </a:pPr>
            <a:r>
              <a:rPr lang="en" dirty="0">
                <a:solidFill>
                  <a:srgbClr val="FF0000"/>
                </a:solidFill>
                <a:ea typeface="Trebuchet MS"/>
                <a:cs typeface="Trebuchet MS"/>
                <a:sym typeface="Trebuchet MS"/>
              </a:rPr>
              <a:t>In practice nodes extend the block that they first detect on the peer-to-peer network (</a:t>
            </a:r>
            <a:r>
              <a:rPr lang="en-US" dirty="0">
                <a:solidFill>
                  <a:srgbClr val="FF0000"/>
                </a:solidFill>
                <a:ea typeface="Trebuchet MS"/>
                <a:cs typeface="Trebuchet MS"/>
                <a:sym typeface="Trebuchet MS"/>
              </a:rPr>
              <a:t>not a solid rule</a:t>
            </a:r>
            <a:r>
              <a:rPr lang="en" dirty="0">
                <a:solidFill>
                  <a:srgbClr val="FF0000"/>
                </a:solidFill>
                <a:ea typeface="Trebuchet MS"/>
                <a:cs typeface="Trebuchet MS"/>
                <a:sym typeface="Trebuchet MS"/>
              </a:rPr>
              <a:t>)</a:t>
            </a:r>
            <a:endParaRPr lang="en" sz="1800" b="0" i="0" strike="noStrike" cap="none" dirty="0">
              <a:solidFill>
                <a:srgbClr val="FF0000"/>
              </a:solidFill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"/>
                                        <p:tgtEl>
                                          <p:spTgt spid="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Shape 29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 w="9525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rebuchet MS"/>
              <a:buNone/>
            </a:pPr>
            <a:r>
              <a:rPr lang="en" dirty="0">
                <a:sym typeface="Trebuchet MS"/>
              </a:rPr>
              <a:t>From Bob the merchant’s point of view</a:t>
            </a:r>
          </a:p>
        </p:txBody>
      </p:sp>
      <p:grpSp>
        <p:nvGrpSpPr>
          <p:cNvPr id="292" name="Shape 292"/>
          <p:cNvGrpSpPr/>
          <p:nvPr/>
        </p:nvGrpSpPr>
        <p:grpSpPr>
          <a:xfrm>
            <a:off x="1828800" y="1665328"/>
            <a:ext cx="762000" cy="905775"/>
            <a:chOff x="2895600" y="2199375"/>
            <a:chExt cx="762000" cy="905775"/>
          </a:xfrm>
        </p:grpSpPr>
        <p:sp>
          <p:nvSpPr>
            <p:cNvPr id="293" name="Shape 293"/>
            <p:cNvSpPr/>
            <p:nvPr/>
          </p:nvSpPr>
          <p:spPr>
            <a:xfrm>
              <a:off x="2895600" y="2199375"/>
              <a:ext cx="762000" cy="228720"/>
            </a:xfrm>
            <a:prstGeom prst="rect">
              <a:avLst/>
            </a:prstGeom>
            <a:solidFill>
              <a:srgbClr val="CCCCCC"/>
            </a:solidFill>
            <a:ln w="19050" cap="flat" cmpd="sng">
              <a:solidFill>
                <a:srgbClr val="666666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294" name="Shape 294"/>
            <p:cNvSpPr/>
            <p:nvPr/>
          </p:nvSpPr>
          <p:spPr>
            <a:xfrm>
              <a:off x="2895600" y="2427975"/>
              <a:ext cx="762000" cy="223642"/>
            </a:xfrm>
            <a:prstGeom prst="rect">
              <a:avLst/>
            </a:prstGeom>
            <a:solidFill>
              <a:srgbClr val="CCCCCC"/>
            </a:solidFill>
            <a:ln w="19050" cap="flat" cmpd="sng">
              <a:solidFill>
                <a:srgbClr val="666666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295" name="Shape 295"/>
            <p:cNvSpPr/>
            <p:nvPr/>
          </p:nvSpPr>
          <p:spPr>
            <a:xfrm>
              <a:off x="2895600" y="2647950"/>
              <a:ext cx="762000" cy="216762"/>
            </a:xfrm>
            <a:prstGeom prst="rect">
              <a:avLst/>
            </a:prstGeom>
            <a:solidFill>
              <a:srgbClr val="CCCCCC"/>
            </a:solidFill>
            <a:ln w="19050" cap="flat" cmpd="sng">
              <a:solidFill>
                <a:srgbClr val="666666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296" name="Shape 296"/>
            <p:cNvSpPr/>
            <p:nvPr/>
          </p:nvSpPr>
          <p:spPr>
            <a:xfrm>
              <a:off x="2895600" y="2864713"/>
              <a:ext cx="762000" cy="240437"/>
            </a:xfrm>
            <a:prstGeom prst="rect">
              <a:avLst/>
            </a:prstGeom>
            <a:solidFill>
              <a:srgbClr val="CCCCCC"/>
            </a:solidFill>
            <a:ln w="19050" cap="flat" cmpd="sng">
              <a:solidFill>
                <a:srgbClr val="666666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</p:grpSp>
      <p:grpSp>
        <p:nvGrpSpPr>
          <p:cNvPr id="297" name="Shape 297"/>
          <p:cNvGrpSpPr/>
          <p:nvPr/>
        </p:nvGrpSpPr>
        <p:grpSpPr>
          <a:xfrm>
            <a:off x="533400" y="1665973"/>
            <a:ext cx="762000" cy="905775"/>
            <a:chOff x="2895600" y="2199375"/>
            <a:chExt cx="762000" cy="905775"/>
          </a:xfrm>
        </p:grpSpPr>
        <p:sp>
          <p:nvSpPr>
            <p:cNvPr id="298" name="Shape 298"/>
            <p:cNvSpPr/>
            <p:nvPr/>
          </p:nvSpPr>
          <p:spPr>
            <a:xfrm>
              <a:off x="2895600" y="2199375"/>
              <a:ext cx="762000" cy="228720"/>
            </a:xfrm>
            <a:prstGeom prst="rect">
              <a:avLst/>
            </a:prstGeom>
            <a:solidFill>
              <a:srgbClr val="CCCCCC"/>
            </a:solidFill>
            <a:ln w="19050" cap="flat" cmpd="sng">
              <a:solidFill>
                <a:srgbClr val="666666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299" name="Shape 299"/>
            <p:cNvSpPr/>
            <p:nvPr/>
          </p:nvSpPr>
          <p:spPr>
            <a:xfrm>
              <a:off x="2895600" y="2427975"/>
              <a:ext cx="762000" cy="223642"/>
            </a:xfrm>
            <a:prstGeom prst="rect">
              <a:avLst/>
            </a:prstGeom>
            <a:solidFill>
              <a:srgbClr val="CCCCCC"/>
            </a:solidFill>
            <a:ln w="19050" cap="flat" cmpd="sng">
              <a:solidFill>
                <a:srgbClr val="666666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300" name="Shape 300"/>
            <p:cNvSpPr/>
            <p:nvPr/>
          </p:nvSpPr>
          <p:spPr>
            <a:xfrm>
              <a:off x="2895600" y="2647950"/>
              <a:ext cx="762000" cy="216762"/>
            </a:xfrm>
            <a:prstGeom prst="rect">
              <a:avLst/>
            </a:prstGeom>
            <a:solidFill>
              <a:srgbClr val="CCCCCC"/>
            </a:solidFill>
            <a:ln w="19050" cap="flat" cmpd="sng">
              <a:solidFill>
                <a:srgbClr val="666666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301" name="Shape 301"/>
            <p:cNvSpPr/>
            <p:nvPr/>
          </p:nvSpPr>
          <p:spPr>
            <a:xfrm>
              <a:off x="2895600" y="2864713"/>
              <a:ext cx="762000" cy="240437"/>
            </a:xfrm>
            <a:prstGeom prst="rect">
              <a:avLst/>
            </a:prstGeom>
            <a:solidFill>
              <a:srgbClr val="CCCCCC"/>
            </a:solidFill>
            <a:ln w="19050" cap="flat" cmpd="sng">
              <a:solidFill>
                <a:srgbClr val="666666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</p:grpSp>
      <p:grpSp>
        <p:nvGrpSpPr>
          <p:cNvPr id="302" name="Shape 302"/>
          <p:cNvGrpSpPr/>
          <p:nvPr/>
        </p:nvGrpSpPr>
        <p:grpSpPr>
          <a:xfrm>
            <a:off x="3124200" y="1669225"/>
            <a:ext cx="762000" cy="905775"/>
            <a:chOff x="2895600" y="2199375"/>
            <a:chExt cx="762000" cy="905775"/>
          </a:xfrm>
        </p:grpSpPr>
        <p:sp>
          <p:nvSpPr>
            <p:cNvPr id="303" name="Shape 303"/>
            <p:cNvSpPr/>
            <p:nvPr/>
          </p:nvSpPr>
          <p:spPr>
            <a:xfrm>
              <a:off x="2895600" y="2199375"/>
              <a:ext cx="762000" cy="228720"/>
            </a:xfrm>
            <a:prstGeom prst="rect">
              <a:avLst/>
            </a:prstGeom>
            <a:solidFill>
              <a:srgbClr val="CCCCCC"/>
            </a:solidFill>
            <a:ln w="19050" cap="flat" cmpd="sng">
              <a:solidFill>
                <a:srgbClr val="666666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304" name="Shape 304"/>
            <p:cNvSpPr/>
            <p:nvPr/>
          </p:nvSpPr>
          <p:spPr>
            <a:xfrm>
              <a:off x="2895600" y="2427975"/>
              <a:ext cx="762000" cy="223642"/>
            </a:xfrm>
            <a:prstGeom prst="rect">
              <a:avLst/>
            </a:prstGeom>
            <a:solidFill>
              <a:srgbClr val="D1E0AF"/>
            </a:solidFill>
            <a:ln w="19050" cap="flat" cmpd="sng">
              <a:solidFill>
                <a:srgbClr val="666666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Trebuchet MS"/>
                <a:buNone/>
              </a:pPr>
              <a:r>
                <a:rPr lang="en" sz="1200" b="0" i="0" u="none" strike="noStrike" cap="none">
                  <a:solidFill>
                    <a:srgbClr val="000000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C</a:t>
              </a:r>
              <a:r>
                <a:rPr lang="en" sz="1200" b="0" i="0" u="none" strike="noStrike" cap="none" baseline="-25000">
                  <a:solidFill>
                    <a:srgbClr val="000000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A</a:t>
              </a:r>
              <a:r>
                <a:rPr lang="en" sz="1200" b="0" i="0" u="none" strike="noStrike" cap="none">
                  <a:solidFill>
                    <a:srgbClr val="000000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 → B</a:t>
              </a:r>
            </a:p>
          </p:txBody>
        </p:sp>
        <p:sp>
          <p:nvSpPr>
            <p:cNvPr id="305" name="Shape 305"/>
            <p:cNvSpPr/>
            <p:nvPr/>
          </p:nvSpPr>
          <p:spPr>
            <a:xfrm>
              <a:off x="2895600" y="2647950"/>
              <a:ext cx="762000" cy="216762"/>
            </a:xfrm>
            <a:prstGeom prst="rect">
              <a:avLst/>
            </a:prstGeom>
            <a:solidFill>
              <a:srgbClr val="CCCCCC"/>
            </a:solidFill>
            <a:ln w="19050" cap="flat" cmpd="sng">
              <a:solidFill>
                <a:srgbClr val="666666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306" name="Shape 306"/>
            <p:cNvSpPr/>
            <p:nvPr/>
          </p:nvSpPr>
          <p:spPr>
            <a:xfrm>
              <a:off x="2895600" y="2864713"/>
              <a:ext cx="762000" cy="240437"/>
            </a:xfrm>
            <a:prstGeom prst="rect">
              <a:avLst/>
            </a:prstGeom>
            <a:solidFill>
              <a:srgbClr val="CCCCCC"/>
            </a:solidFill>
            <a:ln w="19050" cap="flat" cmpd="sng">
              <a:solidFill>
                <a:srgbClr val="666666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</p:grpSp>
      <p:grpSp>
        <p:nvGrpSpPr>
          <p:cNvPr id="307" name="Shape 307"/>
          <p:cNvGrpSpPr/>
          <p:nvPr/>
        </p:nvGrpSpPr>
        <p:grpSpPr>
          <a:xfrm>
            <a:off x="3124200" y="3028949"/>
            <a:ext cx="762000" cy="905775"/>
            <a:chOff x="2895600" y="2199375"/>
            <a:chExt cx="762000" cy="905775"/>
          </a:xfrm>
        </p:grpSpPr>
        <p:sp>
          <p:nvSpPr>
            <p:cNvPr id="308" name="Shape 308"/>
            <p:cNvSpPr/>
            <p:nvPr/>
          </p:nvSpPr>
          <p:spPr>
            <a:xfrm>
              <a:off x="2895600" y="2199375"/>
              <a:ext cx="762000" cy="228720"/>
            </a:xfrm>
            <a:prstGeom prst="rect">
              <a:avLst/>
            </a:prstGeom>
            <a:solidFill>
              <a:srgbClr val="CCCCCC"/>
            </a:solidFill>
            <a:ln w="19050" cap="flat" cmpd="sng">
              <a:solidFill>
                <a:srgbClr val="666666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309" name="Shape 309"/>
            <p:cNvSpPr/>
            <p:nvPr/>
          </p:nvSpPr>
          <p:spPr>
            <a:xfrm>
              <a:off x="2895600" y="2427975"/>
              <a:ext cx="762000" cy="223642"/>
            </a:xfrm>
            <a:prstGeom prst="rect">
              <a:avLst/>
            </a:prstGeom>
            <a:solidFill>
              <a:srgbClr val="CCCCCC"/>
            </a:solidFill>
            <a:ln w="19050" cap="flat" cmpd="sng">
              <a:solidFill>
                <a:srgbClr val="666666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310" name="Shape 310"/>
            <p:cNvSpPr/>
            <p:nvPr/>
          </p:nvSpPr>
          <p:spPr>
            <a:xfrm>
              <a:off x="2895600" y="2647950"/>
              <a:ext cx="762000" cy="216762"/>
            </a:xfrm>
            <a:prstGeom prst="rect">
              <a:avLst/>
            </a:prstGeom>
            <a:solidFill>
              <a:srgbClr val="FF8181"/>
            </a:solidFill>
            <a:ln w="19050" cap="flat" cmpd="sng">
              <a:solidFill>
                <a:srgbClr val="666666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Trebuchet MS"/>
                <a:buNone/>
              </a:pPr>
              <a:r>
                <a:rPr lang="en" sz="1200" b="0" i="0" u="none" strike="noStrike" cap="none">
                  <a:solidFill>
                    <a:srgbClr val="000000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C</a:t>
              </a:r>
              <a:r>
                <a:rPr lang="en" sz="1200" b="0" i="0" u="none" strike="noStrike" cap="none" baseline="-25000">
                  <a:solidFill>
                    <a:srgbClr val="000000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A</a:t>
              </a:r>
              <a:r>
                <a:rPr lang="en" sz="1200" b="0" i="0" u="none" strike="noStrike" cap="none">
                  <a:solidFill>
                    <a:srgbClr val="000000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 → A’</a:t>
              </a:r>
            </a:p>
          </p:txBody>
        </p:sp>
        <p:sp>
          <p:nvSpPr>
            <p:cNvPr id="311" name="Shape 311"/>
            <p:cNvSpPr/>
            <p:nvPr/>
          </p:nvSpPr>
          <p:spPr>
            <a:xfrm>
              <a:off x="2895600" y="2864713"/>
              <a:ext cx="762000" cy="240437"/>
            </a:xfrm>
            <a:prstGeom prst="rect">
              <a:avLst/>
            </a:prstGeom>
            <a:solidFill>
              <a:srgbClr val="CCCCCC"/>
            </a:solidFill>
            <a:ln w="19050" cap="flat" cmpd="sng">
              <a:solidFill>
                <a:srgbClr val="666666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</p:grpSp>
      <p:cxnSp>
        <p:nvCxnSpPr>
          <p:cNvPr id="312" name="Shape 312"/>
          <p:cNvCxnSpPr/>
          <p:nvPr/>
        </p:nvCxnSpPr>
        <p:spPr>
          <a:xfrm rot="10800000">
            <a:off x="1295400" y="2114009"/>
            <a:ext cx="521523" cy="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313" name="Shape 313"/>
          <p:cNvCxnSpPr/>
          <p:nvPr/>
        </p:nvCxnSpPr>
        <p:spPr>
          <a:xfrm rot="10800000">
            <a:off x="2590801" y="2111492"/>
            <a:ext cx="521523" cy="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314" name="Shape 314"/>
          <p:cNvCxnSpPr>
            <a:stCxn id="309" idx="1"/>
            <a:endCxn id="295" idx="3"/>
          </p:cNvCxnSpPr>
          <p:nvPr/>
        </p:nvCxnSpPr>
        <p:spPr>
          <a:xfrm rot="10800000">
            <a:off x="2590800" y="2222170"/>
            <a:ext cx="533400" cy="114720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round/>
            <a:headEnd type="none" w="med" len="med"/>
            <a:tailEnd type="stealth" w="lg" len="lg"/>
          </a:ln>
        </p:spPr>
      </p:cxnSp>
      <p:grpSp>
        <p:nvGrpSpPr>
          <p:cNvPr id="315" name="Shape 315"/>
          <p:cNvGrpSpPr/>
          <p:nvPr/>
        </p:nvGrpSpPr>
        <p:grpSpPr>
          <a:xfrm>
            <a:off x="4419600" y="1665975"/>
            <a:ext cx="762000" cy="905775"/>
            <a:chOff x="2895600" y="2199375"/>
            <a:chExt cx="762000" cy="905775"/>
          </a:xfrm>
        </p:grpSpPr>
        <p:sp>
          <p:nvSpPr>
            <p:cNvPr id="316" name="Shape 316"/>
            <p:cNvSpPr/>
            <p:nvPr/>
          </p:nvSpPr>
          <p:spPr>
            <a:xfrm>
              <a:off x="2895600" y="2199375"/>
              <a:ext cx="762000" cy="228720"/>
            </a:xfrm>
            <a:prstGeom prst="rect">
              <a:avLst/>
            </a:prstGeom>
            <a:solidFill>
              <a:srgbClr val="CCCCCC"/>
            </a:solidFill>
            <a:ln w="19050" cap="flat" cmpd="sng">
              <a:solidFill>
                <a:srgbClr val="666666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317" name="Shape 317"/>
            <p:cNvSpPr/>
            <p:nvPr/>
          </p:nvSpPr>
          <p:spPr>
            <a:xfrm>
              <a:off x="2895600" y="2427975"/>
              <a:ext cx="762000" cy="223642"/>
            </a:xfrm>
            <a:prstGeom prst="rect">
              <a:avLst/>
            </a:prstGeom>
            <a:solidFill>
              <a:srgbClr val="CCCCCC"/>
            </a:solidFill>
            <a:ln w="19050" cap="flat" cmpd="sng">
              <a:solidFill>
                <a:srgbClr val="666666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318" name="Shape 318"/>
            <p:cNvSpPr/>
            <p:nvPr/>
          </p:nvSpPr>
          <p:spPr>
            <a:xfrm>
              <a:off x="2895600" y="2647950"/>
              <a:ext cx="762000" cy="216762"/>
            </a:xfrm>
            <a:prstGeom prst="rect">
              <a:avLst/>
            </a:prstGeom>
            <a:solidFill>
              <a:srgbClr val="CCCCCC"/>
            </a:solidFill>
            <a:ln w="19050" cap="flat" cmpd="sng">
              <a:solidFill>
                <a:srgbClr val="666666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319" name="Shape 319"/>
            <p:cNvSpPr/>
            <p:nvPr/>
          </p:nvSpPr>
          <p:spPr>
            <a:xfrm>
              <a:off x="2895600" y="2864713"/>
              <a:ext cx="762000" cy="240437"/>
            </a:xfrm>
            <a:prstGeom prst="rect">
              <a:avLst/>
            </a:prstGeom>
            <a:solidFill>
              <a:srgbClr val="CCCCCC"/>
            </a:solidFill>
            <a:ln w="19050" cap="flat" cmpd="sng">
              <a:solidFill>
                <a:srgbClr val="666666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</p:grpSp>
      <p:cxnSp>
        <p:nvCxnSpPr>
          <p:cNvPr id="320" name="Shape 320"/>
          <p:cNvCxnSpPr/>
          <p:nvPr/>
        </p:nvCxnSpPr>
        <p:spPr>
          <a:xfrm rot="10800000">
            <a:off x="3886199" y="2114656"/>
            <a:ext cx="521523" cy="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round/>
            <a:headEnd type="none" w="med" len="med"/>
            <a:tailEnd type="stealth" w="lg" len="lg"/>
          </a:ln>
        </p:spPr>
      </p:cxnSp>
      <p:grpSp>
        <p:nvGrpSpPr>
          <p:cNvPr id="321" name="Shape 321"/>
          <p:cNvGrpSpPr/>
          <p:nvPr/>
        </p:nvGrpSpPr>
        <p:grpSpPr>
          <a:xfrm>
            <a:off x="5715000" y="1665975"/>
            <a:ext cx="762000" cy="905775"/>
            <a:chOff x="2895600" y="2199375"/>
            <a:chExt cx="762000" cy="905775"/>
          </a:xfrm>
        </p:grpSpPr>
        <p:sp>
          <p:nvSpPr>
            <p:cNvPr id="322" name="Shape 322"/>
            <p:cNvSpPr/>
            <p:nvPr/>
          </p:nvSpPr>
          <p:spPr>
            <a:xfrm>
              <a:off x="2895600" y="2199375"/>
              <a:ext cx="762000" cy="228720"/>
            </a:xfrm>
            <a:prstGeom prst="rect">
              <a:avLst/>
            </a:prstGeom>
            <a:solidFill>
              <a:srgbClr val="CCCCCC"/>
            </a:solidFill>
            <a:ln w="19050" cap="flat" cmpd="sng">
              <a:solidFill>
                <a:srgbClr val="666666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323" name="Shape 323"/>
            <p:cNvSpPr/>
            <p:nvPr/>
          </p:nvSpPr>
          <p:spPr>
            <a:xfrm>
              <a:off x="2895600" y="2427975"/>
              <a:ext cx="762000" cy="223642"/>
            </a:xfrm>
            <a:prstGeom prst="rect">
              <a:avLst/>
            </a:prstGeom>
            <a:solidFill>
              <a:srgbClr val="CCCCCC"/>
            </a:solidFill>
            <a:ln w="19050" cap="flat" cmpd="sng">
              <a:solidFill>
                <a:srgbClr val="666666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324" name="Shape 324"/>
            <p:cNvSpPr/>
            <p:nvPr/>
          </p:nvSpPr>
          <p:spPr>
            <a:xfrm>
              <a:off x="2895600" y="2647950"/>
              <a:ext cx="762000" cy="216762"/>
            </a:xfrm>
            <a:prstGeom prst="rect">
              <a:avLst/>
            </a:prstGeom>
            <a:solidFill>
              <a:srgbClr val="CCCCCC"/>
            </a:solidFill>
            <a:ln w="19050" cap="flat" cmpd="sng">
              <a:solidFill>
                <a:srgbClr val="666666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325" name="Shape 325"/>
            <p:cNvSpPr/>
            <p:nvPr/>
          </p:nvSpPr>
          <p:spPr>
            <a:xfrm>
              <a:off x="2895600" y="2864713"/>
              <a:ext cx="762000" cy="240437"/>
            </a:xfrm>
            <a:prstGeom prst="rect">
              <a:avLst/>
            </a:prstGeom>
            <a:solidFill>
              <a:srgbClr val="CCCCCC"/>
            </a:solidFill>
            <a:ln w="19050" cap="flat" cmpd="sng">
              <a:solidFill>
                <a:srgbClr val="666666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</p:grpSp>
      <p:cxnSp>
        <p:nvCxnSpPr>
          <p:cNvPr id="326" name="Shape 326"/>
          <p:cNvCxnSpPr/>
          <p:nvPr/>
        </p:nvCxnSpPr>
        <p:spPr>
          <a:xfrm rot="10800000">
            <a:off x="5181599" y="2114656"/>
            <a:ext cx="521523" cy="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327" name="Shape 327"/>
          <p:cNvCxnSpPr/>
          <p:nvPr/>
        </p:nvCxnSpPr>
        <p:spPr>
          <a:xfrm>
            <a:off x="2851563" y="1665328"/>
            <a:ext cx="5936" cy="2506621"/>
          </a:xfrm>
          <a:prstGeom prst="straightConnector1">
            <a:avLst/>
          </a:prstGeom>
          <a:noFill/>
          <a:ln w="9525" cap="flat" cmpd="sng">
            <a:solidFill>
              <a:srgbClr val="7F7F7F"/>
            </a:solidFill>
            <a:prstDash val="dash"/>
            <a:round/>
            <a:headEnd type="none" w="med" len="med"/>
            <a:tailEnd type="none" w="med" len="med"/>
          </a:ln>
        </p:spPr>
      </p:cxnSp>
      <p:sp>
        <p:nvSpPr>
          <p:cNvPr id="328" name="Shape 328"/>
          <p:cNvSpPr txBox="1"/>
          <p:nvPr/>
        </p:nvSpPr>
        <p:spPr>
          <a:xfrm>
            <a:off x="1195413" y="4207575"/>
            <a:ext cx="3360214" cy="64633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rebuchet MS"/>
              <a:buNone/>
            </a:pPr>
            <a:r>
              <a:rPr lang="en" sz="1800" b="0" i="0" u="none" strike="noStrike" cap="none" dirty="0">
                <a:solidFill>
                  <a:srgbClr val="000000"/>
                </a:solidFill>
                <a:ea typeface="Trebuchet MS"/>
                <a:cs typeface="Trebuchet MS"/>
                <a:sym typeface="Trebuchet MS"/>
              </a:rPr>
              <a:t>Hear about C</a:t>
            </a:r>
            <a:r>
              <a:rPr lang="en" sz="1800" b="0" i="0" u="none" strike="noStrike" cap="none" baseline="-25000" dirty="0">
                <a:solidFill>
                  <a:srgbClr val="000000"/>
                </a:solidFill>
                <a:ea typeface="Trebuchet MS"/>
                <a:cs typeface="Trebuchet MS"/>
                <a:sym typeface="Trebuchet MS"/>
              </a:rPr>
              <a:t>A</a:t>
            </a:r>
            <a:r>
              <a:rPr lang="en" sz="1800" b="0" i="0" u="none" strike="noStrike" cap="none" dirty="0">
                <a:solidFill>
                  <a:srgbClr val="000000"/>
                </a:solidFill>
                <a:ea typeface="Trebuchet MS"/>
                <a:cs typeface="Trebuchet MS"/>
                <a:sym typeface="Trebuchet MS"/>
              </a:rPr>
              <a:t> → B transaction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rebuchet MS"/>
              <a:buNone/>
            </a:pPr>
            <a:r>
              <a:rPr lang="en" sz="1800" b="0" i="0" u="none" strike="noStrike" cap="none" dirty="0">
                <a:solidFill>
                  <a:srgbClr val="000000"/>
                </a:solidFill>
                <a:ea typeface="Trebuchet MS"/>
                <a:cs typeface="Trebuchet MS"/>
                <a:sym typeface="Trebuchet MS"/>
              </a:rPr>
              <a:t>0 confirmations</a:t>
            </a:r>
          </a:p>
        </p:txBody>
      </p:sp>
      <p:cxnSp>
        <p:nvCxnSpPr>
          <p:cNvPr id="329" name="Shape 329"/>
          <p:cNvCxnSpPr>
            <a:endCxn id="304" idx="0"/>
          </p:cNvCxnSpPr>
          <p:nvPr/>
        </p:nvCxnSpPr>
        <p:spPr>
          <a:xfrm>
            <a:off x="3502800" y="1417225"/>
            <a:ext cx="2400" cy="480600"/>
          </a:xfrm>
          <a:prstGeom prst="straightConnector1">
            <a:avLst/>
          </a:prstGeom>
          <a:noFill/>
          <a:ln w="9525" cap="flat" cmpd="sng">
            <a:solidFill>
              <a:srgbClr val="7F7F7F"/>
            </a:solidFill>
            <a:prstDash val="dash"/>
            <a:round/>
            <a:headEnd type="none" w="med" len="med"/>
            <a:tailEnd type="none" w="med" len="med"/>
          </a:ln>
        </p:spPr>
      </p:cxnSp>
      <p:sp>
        <p:nvSpPr>
          <p:cNvPr id="330" name="Shape 330"/>
          <p:cNvSpPr txBox="1"/>
          <p:nvPr/>
        </p:nvSpPr>
        <p:spPr>
          <a:xfrm>
            <a:off x="2652206" y="1047750"/>
            <a:ext cx="1701107" cy="36933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rebuchet MS"/>
              <a:buNone/>
            </a:pPr>
            <a:r>
              <a:rPr lang="en" sz="1800" b="0" i="0" u="none" strike="noStrike" cap="none" dirty="0">
                <a:solidFill>
                  <a:srgbClr val="000000"/>
                </a:solidFill>
                <a:ea typeface="Trebuchet MS"/>
                <a:cs typeface="Trebuchet MS"/>
                <a:sym typeface="Trebuchet MS"/>
              </a:rPr>
              <a:t>1 confirmation</a:t>
            </a:r>
          </a:p>
        </p:txBody>
      </p:sp>
      <p:sp>
        <p:nvSpPr>
          <p:cNvPr id="331" name="Shape 331"/>
          <p:cNvSpPr txBox="1"/>
          <p:nvPr/>
        </p:nvSpPr>
        <p:spPr>
          <a:xfrm>
            <a:off x="3986150" y="3385094"/>
            <a:ext cx="1582484" cy="64633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rebuchet MS"/>
              <a:buNone/>
            </a:pPr>
            <a:r>
              <a:rPr lang="en" sz="1800" b="0" i="0" u="none" strike="noStrike" cap="none" dirty="0">
                <a:solidFill>
                  <a:srgbClr val="000000"/>
                </a:solidFill>
                <a:ea typeface="Trebuchet MS"/>
                <a:cs typeface="Trebuchet MS"/>
                <a:sym typeface="Trebuchet MS"/>
              </a:rPr>
              <a:t>double-spend</a:t>
            </a:r>
            <a:br>
              <a:rPr lang="en" sz="1800" b="0" i="0" u="none" strike="noStrike" cap="none" dirty="0">
                <a:solidFill>
                  <a:srgbClr val="000000"/>
                </a:solidFill>
                <a:ea typeface="Trebuchet MS"/>
                <a:cs typeface="Trebuchet MS"/>
                <a:sym typeface="Trebuchet MS"/>
              </a:rPr>
            </a:br>
            <a:r>
              <a:rPr lang="en" sz="1800" b="0" i="0" u="none" strike="noStrike" cap="none" dirty="0">
                <a:solidFill>
                  <a:srgbClr val="000000"/>
                </a:solidFill>
                <a:ea typeface="Trebuchet MS"/>
                <a:cs typeface="Trebuchet MS"/>
                <a:sym typeface="Trebuchet MS"/>
              </a:rPr>
              <a:t>attempt</a:t>
            </a:r>
          </a:p>
        </p:txBody>
      </p:sp>
      <p:cxnSp>
        <p:nvCxnSpPr>
          <p:cNvPr id="332" name="Shape 332"/>
          <p:cNvCxnSpPr>
            <a:endCxn id="322" idx="0"/>
          </p:cNvCxnSpPr>
          <p:nvPr/>
        </p:nvCxnSpPr>
        <p:spPr>
          <a:xfrm>
            <a:off x="6093600" y="1416975"/>
            <a:ext cx="2400" cy="249000"/>
          </a:xfrm>
          <a:prstGeom prst="straightConnector1">
            <a:avLst/>
          </a:prstGeom>
          <a:noFill/>
          <a:ln w="9525" cap="flat" cmpd="sng">
            <a:solidFill>
              <a:srgbClr val="7F7F7F"/>
            </a:solidFill>
            <a:prstDash val="dash"/>
            <a:round/>
            <a:headEnd type="none" w="med" len="med"/>
            <a:tailEnd type="none" w="med" len="med"/>
          </a:ln>
        </p:spPr>
      </p:cxnSp>
      <p:sp>
        <p:nvSpPr>
          <p:cNvPr id="333" name="Shape 333"/>
          <p:cNvSpPr txBox="1"/>
          <p:nvPr/>
        </p:nvSpPr>
        <p:spPr>
          <a:xfrm>
            <a:off x="5196517" y="1047750"/>
            <a:ext cx="1794082" cy="36933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rebuchet MS"/>
              <a:buNone/>
            </a:pPr>
            <a:r>
              <a:rPr lang="en" sz="1800" b="0" i="0" u="none" strike="noStrike" cap="none" dirty="0">
                <a:solidFill>
                  <a:srgbClr val="000000"/>
                </a:solidFill>
                <a:ea typeface="Trebuchet MS"/>
                <a:cs typeface="Trebuchet MS"/>
                <a:sym typeface="Trebuchet MS"/>
              </a:rPr>
              <a:t>3 confirmations</a:t>
            </a:r>
          </a:p>
        </p:txBody>
      </p:sp>
      <p:sp>
        <p:nvSpPr>
          <p:cNvPr id="334" name="Shape 334"/>
          <p:cNvSpPr txBox="1"/>
          <p:nvPr/>
        </p:nvSpPr>
        <p:spPr>
          <a:xfrm>
            <a:off x="5715000" y="3115299"/>
            <a:ext cx="2819400" cy="1754325"/>
          </a:xfrm>
          <a:prstGeom prst="rect">
            <a:avLst/>
          </a:prstGeom>
          <a:solidFill>
            <a:srgbClr val="EFD7AE"/>
          </a:solidFill>
          <a:ln w="19050" cap="flat" cmpd="sng">
            <a:solidFill>
              <a:srgbClr val="E7C586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rebuchet MS"/>
              <a:buNone/>
            </a:pPr>
            <a:r>
              <a:rPr lang="en" sz="1800" b="0" i="0" u="none" strike="noStrike" cap="none" dirty="0">
                <a:solidFill>
                  <a:srgbClr val="000000"/>
                </a:solidFill>
                <a:ea typeface="Trebuchet MS"/>
                <a:cs typeface="Trebuchet MS"/>
                <a:sym typeface="Trebuchet MS"/>
              </a:rPr>
              <a:t>Double-spend probability </a:t>
            </a:r>
            <a:r>
              <a:rPr lang="en" sz="1800" b="0" i="0" u="sng" strike="noStrike" cap="none" dirty="0">
                <a:solidFill>
                  <a:srgbClr val="000000"/>
                </a:solidFill>
                <a:ea typeface="Trebuchet MS"/>
                <a:cs typeface="Trebuchet MS"/>
                <a:sym typeface="Trebuchet MS"/>
              </a:rPr>
              <a:t>decreases exponentially</a:t>
            </a:r>
            <a:r>
              <a:rPr lang="en" sz="1800" b="0" i="0" u="none" strike="noStrike" cap="none" dirty="0">
                <a:solidFill>
                  <a:srgbClr val="000000"/>
                </a:solidFill>
                <a:ea typeface="Trebuchet MS"/>
                <a:cs typeface="Trebuchet MS"/>
                <a:sym typeface="Trebuchet MS"/>
              </a:rPr>
              <a:t> with # of confirmations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 dirty="0">
              <a:solidFill>
                <a:srgbClr val="000000"/>
              </a:solidFill>
              <a:ea typeface="Trebuchet MS"/>
              <a:cs typeface="Trebuchet MS"/>
              <a:sym typeface="Trebuchet M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rebuchet MS"/>
              <a:buNone/>
            </a:pPr>
            <a:r>
              <a:rPr lang="en" sz="1800" b="0" i="0" u="none" strike="noStrike" cap="none" dirty="0">
                <a:solidFill>
                  <a:srgbClr val="000000"/>
                </a:solidFill>
                <a:ea typeface="Trebuchet MS"/>
                <a:cs typeface="Trebuchet MS"/>
                <a:sym typeface="Trebuchet MS"/>
              </a:rPr>
              <a:t>Most common heuristic: </a:t>
            </a:r>
            <a:br>
              <a:rPr lang="en" sz="1800" b="0" i="0" u="none" strike="noStrike" cap="none" dirty="0">
                <a:solidFill>
                  <a:srgbClr val="000000"/>
                </a:solidFill>
                <a:ea typeface="Trebuchet MS"/>
                <a:cs typeface="Trebuchet MS"/>
                <a:sym typeface="Trebuchet MS"/>
              </a:rPr>
            </a:br>
            <a:r>
              <a:rPr lang="en" sz="1800" b="0" i="0" u="none" strike="noStrike" cap="none" dirty="0">
                <a:solidFill>
                  <a:srgbClr val="000000"/>
                </a:solidFill>
                <a:ea typeface="Trebuchet MS"/>
                <a:cs typeface="Trebuchet MS"/>
                <a:sym typeface="Trebuchet MS"/>
              </a:rPr>
              <a:t>6 confirmations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>
            <a:spLocks noGrp="1"/>
          </p:cNvSpPr>
          <p:nvPr>
            <p:ph type="subTitle" idx="1"/>
          </p:nvPr>
        </p:nvSpPr>
        <p:spPr>
          <a:xfrm>
            <a:off x="685800" y="1690476"/>
            <a:ext cx="7772400" cy="109525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rebuchet MS"/>
              <a:buNone/>
            </a:pPr>
            <a:r>
              <a:rPr lang="en" sz="2400" dirty="0">
                <a:sym typeface="Trebuchet MS"/>
              </a:rPr>
              <a:t>Centralization vs. decentralization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" name="Shape 33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rebuchet MS"/>
              <a:buNone/>
            </a:pPr>
            <a:r>
              <a:rPr lang="en" dirty="0">
                <a:sym typeface="Trebuchet MS"/>
              </a:rPr>
              <a:t>Recap</a:t>
            </a:r>
          </a:p>
        </p:txBody>
      </p:sp>
      <p:sp>
        <p:nvSpPr>
          <p:cNvPr id="340" name="Shape 340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534399" cy="372567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lnSpc>
                <a:spcPct val="100000"/>
              </a:lnSpc>
              <a:buClr>
                <a:schemeClr val="dk1"/>
              </a:buClr>
              <a:buSzPct val="100000"/>
            </a:pPr>
            <a:endParaRPr sz="2400" b="0" i="0" u="none" strike="noStrike" cap="none" dirty="0">
              <a:solidFill>
                <a:schemeClr val="dk1"/>
              </a:solidFill>
              <a:ea typeface="Trebuchet MS"/>
              <a:cs typeface="Trebuchet MS"/>
              <a:sym typeface="Trebuchet MS"/>
            </a:endParaRPr>
          </a:p>
          <a:p>
            <a:pPr>
              <a:lnSpc>
                <a:spcPct val="100000"/>
              </a:lnSpc>
              <a:buClr>
                <a:schemeClr val="dk1"/>
              </a:buClr>
              <a:buSzPct val="100000"/>
            </a:pPr>
            <a:endParaRPr sz="2400" b="0" i="0" u="none" strike="noStrike" cap="none" dirty="0">
              <a:solidFill>
                <a:schemeClr val="dk1"/>
              </a:solidFill>
              <a:ea typeface="Trebuchet MS"/>
              <a:cs typeface="Trebuchet MS"/>
              <a:sym typeface="Trebuchet MS"/>
            </a:endParaRPr>
          </a:p>
          <a:p>
            <a:pPr>
              <a:lnSpc>
                <a:spcPct val="100000"/>
              </a:lnSpc>
              <a:buClr>
                <a:schemeClr val="dk1"/>
              </a:buClr>
              <a:buSzPct val="100000"/>
            </a:pPr>
            <a:r>
              <a:rPr lang="en" sz="2400" b="0" i="0" u="none" strike="noStrike" cap="none" dirty="0">
                <a:solidFill>
                  <a:schemeClr val="dk1"/>
                </a:solidFill>
                <a:ea typeface="Trebuchet MS"/>
                <a:cs typeface="Trebuchet MS"/>
                <a:sym typeface="Trebuchet MS"/>
              </a:rPr>
              <a:t>Protection against invalid transactions is cryptographic, </a:t>
            </a:r>
            <a:br>
              <a:rPr lang="en" sz="2400" b="0" i="0" u="none" strike="noStrike" cap="none" dirty="0">
                <a:solidFill>
                  <a:schemeClr val="dk1"/>
                </a:solidFill>
                <a:ea typeface="Trebuchet MS"/>
                <a:cs typeface="Trebuchet MS"/>
                <a:sym typeface="Trebuchet MS"/>
              </a:rPr>
            </a:br>
            <a:r>
              <a:rPr lang="en" sz="2400" b="0" i="0" u="none" strike="noStrike" cap="none" dirty="0">
                <a:solidFill>
                  <a:schemeClr val="dk1"/>
                </a:solidFill>
                <a:ea typeface="Trebuchet MS"/>
                <a:cs typeface="Trebuchet MS"/>
                <a:sym typeface="Trebuchet MS"/>
              </a:rPr>
              <a:t>but enforced by consensus</a:t>
            </a:r>
          </a:p>
          <a:p>
            <a:pPr>
              <a:lnSpc>
                <a:spcPct val="100000"/>
              </a:lnSpc>
              <a:buClr>
                <a:schemeClr val="dk1"/>
              </a:buClr>
              <a:buSzPct val="100000"/>
            </a:pPr>
            <a:endParaRPr sz="2400" b="0" i="0" u="none" strike="noStrike" cap="none" dirty="0">
              <a:solidFill>
                <a:schemeClr val="dk1"/>
              </a:solidFill>
              <a:ea typeface="Trebuchet MS"/>
              <a:cs typeface="Trebuchet MS"/>
              <a:sym typeface="Trebuchet MS"/>
            </a:endParaRPr>
          </a:p>
          <a:p>
            <a:pPr>
              <a:lnSpc>
                <a:spcPct val="100000"/>
              </a:lnSpc>
              <a:buClr>
                <a:schemeClr val="dk1"/>
              </a:buClr>
              <a:buSzPct val="100000"/>
            </a:pPr>
            <a:r>
              <a:rPr lang="en" sz="2400" b="0" i="0" u="none" strike="noStrike" cap="none" dirty="0">
                <a:solidFill>
                  <a:schemeClr val="dk1"/>
                </a:solidFill>
                <a:ea typeface="Trebuchet MS"/>
                <a:cs typeface="Trebuchet MS"/>
                <a:sym typeface="Trebuchet MS"/>
              </a:rPr>
              <a:t>Protection against double-spending is purely by consensus</a:t>
            </a:r>
          </a:p>
          <a:p>
            <a:pPr>
              <a:lnSpc>
                <a:spcPct val="100000"/>
              </a:lnSpc>
              <a:buClr>
                <a:schemeClr val="dk1"/>
              </a:buClr>
              <a:buSzPct val="100000"/>
            </a:pPr>
            <a:endParaRPr sz="2400" b="0" i="0" u="none" strike="noStrike" cap="none" dirty="0">
              <a:solidFill>
                <a:schemeClr val="dk1"/>
              </a:solidFill>
              <a:ea typeface="Trebuchet MS"/>
              <a:cs typeface="Trebuchet MS"/>
              <a:sym typeface="Trebuchet MS"/>
            </a:endParaRPr>
          </a:p>
          <a:p>
            <a:pPr>
              <a:lnSpc>
                <a:spcPct val="100000"/>
              </a:lnSpc>
              <a:buClr>
                <a:schemeClr val="dk1"/>
              </a:buClr>
              <a:buSzPct val="100000"/>
            </a:pPr>
            <a:r>
              <a:rPr lang="en" sz="2400" b="0" i="0" u="none" strike="noStrike" cap="none" dirty="0">
                <a:solidFill>
                  <a:schemeClr val="dk1"/>
                </a:solidFill>
                <a:ea typeface="Trebuchet MS"/>
                <a:cs typeface="Trebuchet MS"/>
                <a:sym typeface="Trebuchet MS"/>
              </a:rPr>
              <a:t>You’re never 100% sure a transaction is in consensus branch. Guarantee is probabilistic</a:t>
            </a:r>
          </a:p>
        </p:txBody>
      </p:sp>
      <p:pic>
        <p:nvPicPr>
          <p:cNvPr id="341" name="Shape 34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800600" y="340592"/>
            <a:ext cx="4010797" cy="162226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" name="Shape 346"/>
          <p:cNvSpPr txBox="1">
            <a:spLocks noGrp="1"/>
          </p:cNvSpPr>
          <p:nvPr>
            <p:ph type="subTitle" idx="1"/>
          </p:nvPr>
        </p:nvSpPr>
        <p:spPr>
          <a:xfrm>
            <a:off x="685800" y="1690477"/>
            <a:ext cx="7772400" cy="78479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rebuchet MS"/>
              <a:buNone/>
            </a:pPr>
            <a:r>
              <a:rPr lang="en" sz="2400" dirty="0">
                <a:sym typeface="Trebuchet MS"/>
              </a:rPr>
              <a:t>Incentives and proof of work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" name="Shape 35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rebuchet MS"/>
              <a:buNone/>
            </a:pPr>
            <a:r>
              <a:rPr lang="en" dirty="0">
                <a:sym typeface="Trebuchet MS"/>
              </a:rPr>
              <a:t>Assumption of honesty is problematic</a:t>
            </a:r>
          </a:p>
        </p:txBody>
      </p:sp>
      <p:sp>
        <p:nvSpPr>
          <p:cNvPr id="351" name="Shape 351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rebuchet MS"/>
              <a:buNone/>
            </a:pPr>
            <a:r>
              <a:rPr lang="en" sz="2400" b="0" i="0" u="none" strike="noStrike" cap="none" dirty="0">
                <a:solidFill>
                  <a:schemeClr val="dk1"/>
                </a:solidFill>
                <a:ea typeface="Trebuchet MS"/>
                <a:cs typeface="Trebuchet MS"/>
                <a:sym typeface="Trebuchet MS"/>
              </a:rPr>
              <a:t>Can we give nodes </a:t>
            </a:r>
            <a:r>
              <a:rPr lang="en" sz="2400" b="0" i="0" u="sng" strike="noStrike" cap="none" dirty="0">
                <a:solidFill>
                  <a:schemeClr val="dk1"/>
                </a:solidFill>
                <a:ea typeface="Trebuchet MS"/>
                <a:cs typeface="Trebuchet MS"/>
                <a:sym typeface="Trebuchet MS"/>
              </a:rPr>
              <a:t>incentives</a:t>
            </a:r>
            <a:r>
              <a:rPr lang="en" sz="2400" b="0" i="0" u="none" strike="noStrike" cap="none" dirty="0">
                <a:solidFill>
                  <a:schemeClr val="dk1"/>
                </a:solidFill>
                <a:ea typeface="Trebuchet MS"/>
                <a:cs typeface="Trebuchet MS"/>
                <a:sym typeface="Trebuchet MS"/>
              </a:rPr>
              <a:t> for behaving honestly?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rebuchet MS"/>
              <a:buNone/>
            </a:pPr>
            <a:endParaRPr sz="2400" b="0" i="0" u="none" strike="noStrike" cap="none" dirty="0">
              <a:solidFill>
                <a:schemeClr val="dk1"/>
              </a:solidFill>
              <a:ea typeface="Trebuchet MS"/>
              <a:cs typeface="Trebuchet MS"/>
              <a:sym typeface="Trebuchet M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rebuchet MS"/>
              <a:buNone/>
            </a:pPr>
            <a:endParaRPr sz="2400" b="0" i="0" u="none" strike="noStrike" cap="none" dirty="0">
              <a:solidFill>
                <a:schemeClr val="dk1"/>
              </a:solidFill>
              <a:ea typeface="Trebuchet MS"/>
              <a:cs typeface="Trebuchet MS"/>
              <a:sym typeface="Trebuchet M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rebuchet MS"/>
              <a:buNone/>
            </a:pPr>
            <a:endParaRPr sz="2400" b="0" i="0" u="none" strike="noStrike" cap="none" dirty="0">
              <a:solidFill>
                <a:schemeClr val="dk1"/>
              </a:solidFill>
              <a:ea typeface="Trebuchet MS"/>
              <a:cs typeface="Trebuchet MS"/>
              <a:sym typeface="Trebuchet M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rebuchet MS"/>
              <a:buNone/>
            </a:pPr>
            <a:endParaRPr sz="2400" b="0" i="0" u="none" strike="noStrike" cap="none" dirty="0">
              <a:solidFill>
                <a:schemeClr val="dk1"/>
              </a:solidFill>
              <a:ea typeface="Trebuchet MS"/>
              <a:cs typeface="Trebuchet MS"/>
              <a:sym typeface="Trebuchet M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rebuchet MS"/>
              <a:buNone/>
            </a:pPr>
            <a:endParaRPr sz="2400" b="0" i="0" u="none" strike="noStrike" cap="none" dirty="0">
              <a:solidFill>
                <a:schemeClr val="dk1"/>
              </a:solidFill>
              <a:ea typeface="Trebuchet MS"/>
              <a:cs typeface="Trebuchet MS"/>
              <a:sym typeface="Trebuchet M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rebuchet MS"/>
              <a:buNone/>
            </a:pPr>
            <a:endParaRPr sz="2400" b="0" i="0" u="none" strike="noStrike" cap="none" dirty="0">
              <a:solidFill>
                <a:schemeClr val="dk1"/>
              </a:solidFill>
              <a:ea typeface="Trebuchet MS"/>
              <a:cs typeface="Trebuchet MS"/>
              <a:sym typeface="Trebuchet M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rebuchet MS"/>
              <a:buNone/>
            </a:pPr>
            <a:r>
              <a:rPr lang="en" sz="2400" b="0" i="0" u="none" strike="noStrike" cap="none" dirty="0">
                <a:solidFill>
                  <a:schemeClr val="dk1"/>
                </a:solidFill>
                <a:ea typeface="Trebuchet MS"/>
                <a:cs typeface="Trebuchet MS"/>
                <a:sym typeface="Trebuchet MS"/>
              </a:rPr>
              <a:t>Everything so far is just a distributed consensus protocol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rebuchet MS"/>
              <a:buNone/>
            </a:pPr>
            <a:r>
              <a:rPr lang="en" sz="2400" b="0" i="0" u="none" strike="noStrike" cap="none" dirty="0">
                <a:solidFill>
                  <a:schemeClr val="dk1"/>
                </a:solidFill>
                <a:ea typeface="Trebuchet MS"/>
                <a:cs typeface="Trebuchet MS"/>
                <a:sym typeface="Trebuchet MS"/>
              </a:rPr>
              <a:t>But now we utilize the fact that the currency has value</a:t>
            </a:r>
          </a:p>
        </p:txBody>
      </p:sp>
      <p:pic>
        <p:nvPicPr>
          <p:cNvPr id="352" name="Shape 35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85002" y="1879307"/>
            <a:ext cx="4695569" cy="1899240"/>
          </a:xfrm>
          <a:prstGeom prst="rect">
            <a:avLst/>
          </a:prstGeom>
          <a:noFill/>
          <a:ln>
            <a:noFill/>
          </a:ln>
        </p:spPr>
      </p:pic>
      <p:sp>
        <p:nvSpPr>
          <p:cNvPr id="354" name="Shape 354"/>
          <p:cNvSpPr txBox="1"/>
          <p:nvPr/>
        </p:nvSpPr>
        <p:spPr>
          <a:xfrm>
            <a:off x="3484617" y="2876550"/>
            <a:ext cx="2916182" cy="64633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rebuchet MS"/>
              <a:buNone/>
            </a:pPr>
            <a:r>
              <a:rPr lang="en" sz="1800" b="0" i="0" u="none" strike="noStrike" cap="none" dirty="0">
                <a:solidFill>
                  <a:srgbClr val="000000"/>
                </a:solidFill>
                <a:ea typeface="Trebuchet MS"/>
                <a:cs typeface="Trebuchet MS"/>
                <a:sym typeface="Trebuchet MS"/>
              </a:rPr>
              <a:t>Can we penalize the node </a:t>
            </a:r>
            <a:br>
              <a:rPr lang="en" sz="1800" b="0" i="0" u="none" strike="noStrike" cap="none" dirty="0">
                <a:solidFill>
                  <a:srgbClr val="000000"/>
                </a:solidFill>
                <a:ea typeface="Trebuchet MS"/>
                <a:cs typeface="Trebuchet MS"/>
                <a:sym typeface="Trebuchet MS"/>
              </a:rPr>
            </a:br>
            <a:r>
              <a:rPr lang="en" sz="1800" b="0" i="0" u="none" strike="noStrike" cap="none" dirty="0">
                <a:solidFill>
                  <a:srgbClr val="000000"/>
                </a:solidFill>
                <a:ea typeface="Trebuchet MS"/>
                <a:cs typeface="Trebuchet MS"/>
                <a:sym typeface="Trebuchet MS"/>
              </a:rPr>
              <a:t>that created this block?</a:t>
            </a:r>
          </a:p>
        </p:txBody>
      </p:sp>
      <p:cxnSp>
        <p:nvCxnSpPr>
          <p:cNvPr id="355" name="Shape 355"/>
          <p:cNvCxnSpPr>
            <a:stCxn id="354" idx="1"/>
          </p:cNvCxnSpPr>
          <p:nvPr/>
        </p:nvCxnSpPr>
        <p:spPr>
          <a:xfrm flipH="1">
            <a:off x="3124317" y="3199715"/>
            <a:ext cx="360300" cy="134100"/>
          </a:xfrm>
          <a:prstGeom prst="straightConnector1">
            <a:avLst/>
          </a:prstGeom>
          <a:noFill/>
          <a:ln w="12700" cap="flat" cmpd="sng">
            <a:solidFill>
              <a:srgbClr val="7F7F7F"/>
            </a:solidFill>
            <a:prstDash val="solid"/>
            <a:round/>
            <a:headEnd type="none" w="med" len="med"/>
            <a:tailEnd type="triangle" w="lg" len="lg"/>
          </a:ln>
        </p:spPr>
      </p:cxnSp>
      <p:sp>
        <p:nvSpPr>
          <p:cNvPr id="356" name="Shape 356"/>
          <p:cNvSpPr txBox="1"/>
          <p:nvPr/>
        </p:nvSpPr>
        <p:spPr>
          <a:xfrm>
            <a:off x="5465817" y="1809750"/>
            <a:ext cx="2912976" cy="64633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rebuchet MS"/>
              <a:buNone/>
            </a:pPr>
            <a:r>
              <a:rPr lang="en" sz="1800" b="0" i="0" u="none" strike="noStrike" cap="none" dirty="0">
                <a:solidFill>
                  <a:srgbClr val="000000"/>
                </a:solidFill>
                <a:ea typeface="Trebuchet MS"/>
                <a:cs typeface="Trebuchet MS"/>
                <a:sym typeface="Trebuchet MS"/>
              </a:rPr>
              <a:t>Can we reward nodes </a:t>
            </a:r>
            <a:br>
              <a:rPr lang="en" sz="1800" b="0" i="0" u="none" strike="noStrike" cap="none" dirty="0">
                <a:solidFill>
                  <a:srgbClr val="000000"/>
                </a:solidFill>
                <a:ea typeface="Trebuchet MS"/>
                <a:cs typeface="Trebuchet MS"/>
                <a:sym typeface="Trebuchet MS"/>
              </a:rPr>
            </a:br>
            <a:r>
              <a:rPr lang="en" sz="1800" b="0" i="0" u="none" strike="noStrike" cap="none" dirty="0">
                <a:solidFill>
                  <a:srgbClr val="000000"/>
                </a:solidFill>
                <a:ea typeface="Trebuchet MS"/>
                <a:cs typeface="Trebuchet MS"/>
                <a:sym typeface="Trebuchet MS"/>
              </a:rPr>
              <a:t>that created these blocks?</a:t>
            </a:r>
          </a:p>
        </p:txBody>
      </p:sp>
      <p:cxnSp>
        <p:nvCxnSpPr>
          <p:cNvPr id="357" name="Shape 357"/>
          <p:cNvCxnSpPr>
            <a:stCxn id="356" idx="1"/>
          </p:cNvCxnSpPr>
          <p:nvPr/>
        </p:nvCxnSpPr>
        <p:spPr>
          <a:xfrm flipH="1">
            <a:off x="5105517" y="2132915"/>
            <a:ext cx="360300" cy="149400"/>
          </a:xfrm>
          <a:prstGeom prst="straightConnector1">
            <a:avLst/>
          </a:prstGeom>
          <a:noFill/>
          <a:ln w="12700" cap="flat" cmpd="sng">
            <a:solidFill>
              <a:srgbClr val="7F7F7F"/>
            </a:solidFill>
            <a:prstDash val="solid"/>
            <a:round/>
            <a:headEnd type="none" w="med" len="med"/>
            <a:tailEnd type="triangle" w="lg" len="lg"/>
          </a:ln>
        </p:spPr>
      </p:cxnSp>
      <p:sp>
        <p:nvSpPr>
          <p:cNvPr id="358" name="Shape 358"/>
          <p:cNvSpPr/>
          <p:nvPr/>
        </p:nvSpPr>
        <p:spPr>
          <a:xfrm>
            <a:off x="4375298" y="2876550"/>
            <a:ext cx="806300" cy="646331"/>
          </a:xfrm>
          <a:prstGeom prst="mathMultiply">
            <a:avLst>
              <a:gd name="adj1" fmla="val 23520"/>
            </a:avLst>
          </a:prstGeom>
          <a:gradFill>
            <a:gsLst>
              <a:gs pos="0">
                <a:srgbClr val="A42425"/>
              </a:gs>
              <a:gs pos="100000">
                <a:srgbClr val="FFAEAE"/>
              </a:gs>
            </a:gsLst>
            <a:lin ang="16200000" scaled="0"/>
          </a:gradFill>
          <a:ln w="9525" cap="flat" cmpd="sng">
            <a:solidFill>
              <a:srgbClr val="952F3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"/>
                                        <p:tgtEl>
                                          <p:spTgt spid="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" name="Shape 36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rebuchet MS"/>
              <a:buNone/>
            </a:pPr>
            <a:r>
              <a:rPr lang="en" dirty="0">
                <a:sym typeface="Trebuchet MS"/>
              </a:rPr>
              <a:t>Incentive 1: </a:t>
            </a:r>
            <a:r>
              <a:rPr lang="en-US" dirty="0">
                <a:sym typeface="Trebuchet MS"/>
              </a:rPr>
              <a:t>B</a:t>
            </a:r>
            <a:r>
              <a:rPr lang="en" dirty="0">
                <a:sym typeface="Trebuchet MS"/>
              </a:rPr>
              <a:t>lock Reward</a:t>
            </a:r>
          </a:p>
        </p:txBody>
      </p:sp>
      <p:sp>
        <p:nvSpPr>
          <p:cNvPr id="364" name="Shape 36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rebuchet MS"/>
              <a:buNone/>
            </a:pPr>
            <a:r>
              <a:rPr lang="en" sz="2000" b="0" i="0" u="none" strike="noStrike" cap="none" dirty="0">
                <a:solidFill>
                  <a:schemeClr val="dk1"/>
                </a:solidFill>
                <a:ea typeface="Trebuchet MS"/>
                <a:cs typeface="Trebuchet MS"/>
                <a:sym typeface="Trebuchet MS"/>
              </a:rPr>
              <a:t>Creator of block gets to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" sz="2000" b="0" i="0" u="none" strike="noStrike" cap="none" dirty="0">
                <a:solidFill>
                  <a:schemeClr val="dk1"/>
                </a:solidFill>
                <a:ea typeface="Trebuchet MS"/>
                <a:cs typeface="Trebuchet MS"/>
                <a:sym typeface="Trebuchet MS"/>
              </a:rPr>
              <a:t>include </a:t>
            </a:r>
            <a:r>
              <a:rPr lang="en" sz="2000" b="0" i="0" u="sng" strike="noStrike" cap="none" dirty="0">
                <a:solidFill>
                  <a:schemeClr val="dk1"/>
                </a:solidFill>
                <a:ea typeface="Trebuchet MS"/>
                <a:cs typeface="Trebuchet MS"/>
                <a:sym typeface="Trebuchet MS"/>
              </a:rPr>
              <a:t>special coin-creation transaction</a:t>
            </a:r>
            <a:r>
              <a:rPr lang="en" sz="2000" b="0" i="0" u="none" strike="noStrike" cap="none" dirty="0">
                <a:solidFill>
                  <a:schemeClr val="dk1"/>
                </a:solidFill>
                <a:ea typeface="Trebuchet MS"/>
                <a:cs typeface="Trebuchet MS"/>
                <a:sym typeface="Trebuchet MS"/>
              </a:rPr>
              <a:t> in the block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" sz="2000" b="0" i="0" u="none" strike="noStrike" cap="none" dirty="0">
                <a:solidFill>
                  <a:schemeClr val="dk1"/>
                </a:solidFill>
                <a:ea typeface="Trebuchet MS"/>
                <a:cs typeface="Trebuchet MS"/>
                <a:sym typeface="Trebuchet MS"/>
              </a:rPr>
              <a:t>choose recipient address of this transaction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rebuchet MS"/>
              <a:buNone/>
            </a:pPr>
            <a:endParaRPr sz="2000" b="0" i="0" u="none" strike="noStrike" cap="none" dirty="0">
              <a:solidFill>
                <a:schemeClr val="dk1"/>
              </a:solidFill>
              <a:ea typeface="Trebuchet MS"/>
              <a:cs typeface="Trebuchet MS"/>
              <a:sym typeface="Trebuchet MS"/>
            </a:endParaRPr>
          </a:p>
          <a:p>
            <a:pPr marL="0" lvl="0" indent="0">
              <a:lnSpc>
                <a:spcPct val="100000"/>
              </a:lnSpc>
              <a:buClr>
                <a:schemeClr val="dk1"/>
              </a:buClr>
              <a:buSzPct val="25000"/>
              <a:buNone/>
            </a:pPr>
            <a:r>
              <a:rPr lang="en" sz="2000" b="0" i="0" u="none" strike="noStrike" cap="none" dirty="0">
                <a:solidFill>
                  <a:schemeClr val="dk1"/>
                </a:solidFill>
                <a:ea typeface="Trebuchet MS"/>
                <a:cs typeface="Trebuchet MS"/>
                <a:sym typeface="Trebuchet MS"/>
              </a:rPr>
              <a:t>Value is fixed: currently 12.5 BTC, halves </a:t>
            </a:r>
            <a:r>
              <a:rPr lang="en-US" sz="2000" b="0" i="0" u="none" strike="noStrike" cap="none" dirty="0">
                <a:solidFill>
                  <a:schemeClr val="dk1"/>
                </a:solidFill>
                <a:ea typeface="Trebuchet MS"/>
                <a:cs typeface="Trebuchet MS"/>
                <a:sym typeface="Trebuchet MS"/>
              </a:rPr>
              <a:t>every 210,000 blocks created</a:t>
            </a:r>
            <a:r>
              <a:rPr lang="en" sz="2000" dirty="0">
                <a:solidFill>
                  <a:schemeClr val="dk1"/>
                </a:solidFill>
                <a:ea typeface="Trebuchet MS"/>
                <a:cs typeface="Trebuchet MS"/>
                <a:sym typeface="Trebuchet MS"/>
              </a:rPr>
              <a:t> (</a:t>
            </a:r>
            <a:r>
              <a:rPr lang="en-US" sz="2000" dirty="0">
                <a:solidFill>
                  <a:schemeClr val="dk1"/>
                </a:solidFill>
                <a:ea typeface="Trebuchet MS"/>
                <a:cs typeface="Trebuchet MS"/>
                <a:sym typeface="Trebuchet MS"/>
              </a:rPr>
              <a:t>or </a:t>
            </a:r>
            <a:r>
              <a:rPr lang="en" sz="2000" dirty="0">
                <a:solidFill>
                  <a:schemeClr val="dk1"/>
                </a:solidFill>
                <a:ea typeface="Trebuchet MS"/>
                <a:cs typeface="Trebuchet MS"/>
                <a:sym typeface="Trebuchet MS"/>
              </a:rPr>
              <a:t>every 4 years </a:t>
            </a:r>
            <a:r>
              <a:rPr lang="en-US" sz="2000" dirty="0">
                <a:solidFill>
                  <a:schemeClr val="dk1"/>
                </a:solidFill>
                <a:ea typeface="Trebuchet MS"/>
                <a:cs typeface="Trebuchet MS"/>
                <a:sym typeface="Trebuchet MS"/>
              </a:rPr>
              <a:t>at the current rate of block creation</a:t>
            </a:r>
            <a:r>
              <a:rPr lang="en" sz="2000" dirty="0">
                <a:solidFill>
                  <a:schemeClr val="dk1"/>
                </a:solidFill>
                <a:ea typeface="Trebuchet MS"/>
                <a:cs typeface="Trebuchet MS"/>
                <a:sym typeface="Trebuchet MS"/>
              </a:rPr>
              <a:t>)</a:t>
            </a:r>
          </a:p>
          <a:p>
            <a:pPr lvl="1">
              <a:lnSpc>
                <a:spcPct val="100000"/>
              </a:lnSpc>
              <a:buClr>
                <a:schemeClr val="dk1"/>
              </a:buClr>
              <a:buSzPct val="100000"/>
            </a:pPr>
            <a:r>
              <a:rPr lang="en" b="0" i="0" u="none" strike="noStrike" cap="none" dirty="0">
                <a:solidFill>
                  <a:schemeClr val="dk1"/>
                </a:solidFill>
                <a:ea typeface="Trebuchet MS"/>
                <a:cs typeface="Trebuchet MS"/>
                <a:sym typeface="Trebuchet MS"/>
              </a:rPr>
              <a:t>We </a:t>
            </a:r>
            <a:r>
              <a:rPr lang="en" dirty="0">
                <a:solidFill>
                  <a:schemeClr val="dk1"/>
                </a:solidFill>
                <a:ea typeface="Trebuchet MS"/>
                <a:cs typeface="Trebuchet MS"/>
                <a:sym typeface="Trebuchet MS"/>
              </a:rPr>
              <a:t>are now in the </a:t>
            </a:r>
            <a:r>
              <a:rPr lang="en-US">
                <a:solidFill>
                  <a:schemeClr val="dk1"/>
                </a:solidFill>
                <a:ea typeface="Trebuchet MS"/>
                <a:cs typeface="Trebuchet MS"/>
                <a:sym typeface="Trebuchet MS"/>
              </a:rPr>
              <a:t>third</a:t>
            </a:r>
            <a:r>
              <a:rPr lang="en">
                <a:solidFill>
                  <a:schemeClr val="dk1"/>
                </a:solidFill>
                <a:ea typeface="Trebuchet MS"/>
                <a:cs typeface="Trebuchet MS"/>
                <a:sym typeface="Trebuchet MS"/>
              </a:rPr>
              <a:t> </a:t>
            </a:r>
            <a:r>
              <a:rPr lang="en" dirty="0">
                <a:solidFill>
                  <a:schemeClr val="dk1"/>
                </a:solidFill>
                <a:ea typeface="Trebuchet MS"/>
                <a:cs typeface="Trebuchet MS"/>
                <a:sym typeface="Trebuchet MS"/>
              </a:rPr>
              <a:t>period – first period block reward was 50 BTC</a:t>
            </a:r>
            <a:endParaRPr lang="en" b="0" i="0" u="none" strike="noStrike" cap="none" dirty="0">
              <a:solidFill>
                <a:schemeClr val="dk1"/>
              </a:solidFill>
              <a:ea typeface="Trebuchet MS"/>
              <a:cs typeface="Trebuchet MS"/>
              <a:sym typeface="Trebuchet M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rebuchet MS"/>
              <a:buNone/>
            </a:pPr>
            <a:endParaRPr sz="2000" b="0" i="0" u="none" strike="noStrike" cap="none" dirty="0">
              <a:solidFill>
                <a:schemeClr val="dk1"/>
              </a:solidFill>
              <a:ea typeface="Trebuchet MS"/>
              <a:cs typeface="Trebuchet MS"/>
              <a:sym typeface="Trebuchet M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rebuchet MS"/>
              <a:buNone/>
            </a:pPr>
            <a:r>
              <a:rPr lang="en" sz="2000" b="0" i="0" u="none" strike="noStrike" cap="none" dirty="0">
                <a:solidFill>
                  <a:schemeClr val="dk1"/>
                </a:solidFill>
                <a:ea typeface="Trebuchet MS"/>
                <a:cs typeface="Trebuchet MS"/>
                <a:sym typeface="Trebuchet MS"/>
              </a:rPr>
              <a:t>Block creator gets to “collect” the reward only if the block ends up on long-term consensus branch!</a:t>
            </a:r>
          </a:p>
          <a:p>
            <a:pPr lvl="1">
              <a:lnSpc>
                <a:spcPct val="100000"/>
              </a:lnSpc>
              <a:buClr>
                <a:schemeClr val="dk1"/>
              </a:buClr>
              <a:buSzPct val="100000"/>
            </a:pPr>
            <a:r>
              <a:rPr lang="en" dirty="0">
                <a:solidFill>
                  <a:schemeClr val="dk1"/>
                </a:solidFill>
                <a:sym typeface="Trebuchet MS"/>
              </a:rPr>
              <a:t>Sub</a:t>
            </a:r>
            <a:r>
              <a:rPr lang="en-US" dirty="0" err="1">
                <a:solidFill>
                  <a:schemeClr val="dk1"/>
                </a:solidFill>
                <a:sym typeface="Trebuchet MS"/>
              </a:rPr>
              <a:t>tle</a:t>
            </a:r>
            <a:r>
              <a:rPr lang="en-US" dirty="0">
                <a:solidFill>
                  <a:schemeClr val="dk1"/>
                </a:solidFill>
                <a:sym typeface="Trebuchet MS"/>
              </a:rPr>
              <a:t> but powerful trick: Incentivizes nodes to behave in way that will get other nodes to extend their block</a:t>
            </a:r>
            <a:endParaRPr lang="en" dirty="0">
              <a:solidFill>
                <a:schemeClr val="dk1"/>
              </a:solidFill>
              <a:sym typeface="Trebuchet MS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" name="Shape 36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rebuchet MS"/>
              <a:buNone/>
            </a:pPr>
            <a:r>
              <a:rPr lang="en" dirty="0">
                <a:sym typeface="Trebuchet MS"/>
              </a:rPr>
              <a:t>There’s a finite supply of bitcoins</a:t>
            </a:r>
          </a:p>
        </p:txBody>
      </p:sp>
      <p:sp>
        <p:nvSpPr>
          <p:cNvPr id="370" name="Shape 370"/>
          <p:cNvSpPr txBox="1">
            <a:spLocks noGrp="1"/>
          </p:cNvSpPr>
          <p:nvPr>
            <p:ph type="body" idx="1"/>
          </p:nvPr>
        </p:nvSpPr>
        <p:spPr>
          <a:xfrm>
            <a:off x="4800600" y="1276350"/>
            <a:ext cx="4038599" cy="372567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rebuchet MS"/>
              <a:buNone/>
            </a:pPr>
            <a:endParaRPr sz="2400" b="0" i="0" u="none" strike="noStrike" cap="none" dirty="0">
              <a:solidFill>
                <a:schemeClr val="dk1"/>
              </a:solidFill>
              <a:ea typeface="Trebuchet MS"/>
              <a:cs typeface="Trebuchet MS"/>
              <a:sym typeface="Trebuchet M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rebuchet MS"/>
              <a:buNone/>
            </a:pPr>
            <a:endParaRPr sz="2000" b="0" i="0" u="none" strike="noStrike" cap="none" dirty="0">
              <a:solidFill>
                <a:schemeClr val="dk1"/>
              </a:solidFill>
              <a:ea typeface="Trebuchet MS"/>
              <a:cs typeface="Trebuchet MS"/>
              <a:sym typeface="Trebuchet M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rebuchet MS"/>
              <a:buNone/>
            </a:pPr>
            <a:r>
              <a:rPr lang="en" sz="2000" b="0" i="0" u="none" strike="noStrike" cap="none" dirty="0">
                <a:solidFill>
                  <a:schemeClr val="dk1"/>
                </a:solidFill>
                <a:ea typeface="Trebuchet MS"/>
                <a:cs typeface="Trebuchet MS"/>
                <a:sym typeface="Trebuchet MS"/>
              </a:rPr>
              <a:t>Block reward is how </a:t>
            </a:r>
            <a:br>
              <a:rPr lang="en" sz="2000" b="0" i="0" u="none" strike="noStrike" cap="none" dirty="0">
                <a:solidFill>
                  <a:schemeClr val="dk1"/>
                </a:solidFill>
                <a:ea typeface="Trebuchet MS"/>
                <a:cs typeface="Trebuchet MS"/>
                <a:sym typeface="Trebuchet MS"/>
              </a:rPr>
            </a:br>
            <a:r>
              <a:rPr lang="en" sz="2000" b="0" i="0" u="none" strike="noStrike" cap="none" dirty="0">
                <a:solidFill>
                  <a:schemeClr val="dk1"/>
                </a:solidFill>
                <a:ea typeface="Trebuchet MS"/>
                <a:cs typeface="Trebuchet MS"/>
                <a:sym typeface="Trebuchet MS"/>
              </a:rPr>
              <a:t>new bitcoins are created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rebuchet MS"/>
              <a:buNone/>
            </a:pPr>
            <a:endParaRPr sz="2000" b="0" i="0" u="none" strike="noStrike" cap="none" dirty="0">
              <a:solidFill>
                <a:schemeClr val="dk1"/>
              </a:solidFill>
              <a:ea typeface="Trebuchet MS"/>
              <a:cs typeface="Trebuchet MS"/>
              <a:sym typeface="Trebuchet M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rebuchet MS"/>
              <a:buNone/>
            </a:pPr>
            <a:r>
              <a:rPr lang="en" sz="2000" b="0" i="0" u="none" strike="noStrike" cap="none" dirty="0">
                <a:solidFill>
                  <a:schemeClr val="dk1"/>
                </a:solidFill>
                <a:ea typeface="Trebuchet MS"/>
                <a:cs typeface="Trebuchet MS"/>
                <a:sym typeface="Trebuchet MS"/>
              </a:rPr>
              <a:t>Runs out in 2040. No new bitcoins unless rules change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rebuchet MS"/>
              <a:buNone/>
            </a:pPr>
            <a:endParaRPr lang="en" sz="2000" dirty="0">
              <a:solidFill>
                <a:schemeClr val="dk1"/>
              </a:solidFill>
              <a:ea typeface="Trebuchet MS"/>
              <a:cs typeface="Trebuchet MS"/>
              <a:sym typeface="Trebuchet M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rebuchet MS"/>
              <a:buNone/>
            </a:pPr>
            <a:r>
              <a:rPr lang="en" sz="2000" b="1" i="0" u="none" strike="noStrike" cap="none" dirty="0">
                <a:solidFill>
                  <a:schemeClr val="dk1"/>
                </a:solidFill>
                <a:ea typeface="Trebuchet MS"/>
                <a:cs typeface="Trebuchet MS"/>
                <a:sym typeface="Trebuchet MS"/>
              </a:rPr>
              <a:t>Does that mean that after 2040, nodes will no longer have incentive to b</a:t>
            </a:r>
            <a:r>
              <a:rPr lang="en-US" sz="2000" b="1" i="0" u="none" strike="noStrike" cap="none" dirty="0" err="1">
                <a:solidFill>
                  <a:schemeClr val="dk1"/>
                </a:solidFill>
                <a:ea typeface="Trebuchet MS"/>
                <a:cs typeface="Trebuchet MS"/>
                <a:sym typeface="Trebuchet MS"/>
              </a:rPr>
              <a:t>ehave</a:t>
            </a:r>
            <a:r>
              <a:rPr lang="en-US" sz="2000" b="1" i="0" u="none" strike="noStrike" cap="none" dirty="0">
                <a:solidFill>
                  <a:schemeClr val="dk1"/>
                </a:solidFill>
                <a:ea typeface="Trebuchet MS"/>
                <a:cs typeface="Trebuchet MS"/>
                <a:sym typeface="Trebuchet MS"/>
              </a:rPr>
              <a:t> honestly?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rebuchet MS"/>
              <a:buNone/>
            </a:pPr>
            <a:r>
              <a:rPr lang="en-US" sz="2000" dirty="0">
                <a:solidFill>
                  <a:schemeClr val="dk1"/>
                </a:solidFill>
                <a:ea typeface="Trebuchet MS"/>
                <a:cs typeface="Trebuchet MS"/>
                <a:sym typeface="Trebuchet MS"/>
              </a:rPr>
              <a:t>	</a:t>
            </a:r>
            <a:r>
              <a:rPr lang="en-US" sz="2000" dirty="0">
                <a:solidFill>
                  <a:srgbClr val="FF0000"/>
                </a:solidFill>
                <a:ea typeface="Trebuchet MS"/>
                <a:cs typeface="Trebuchet MS"/>
                <a:sym typeface="Trebuchet MS"/>
              </a:rPr>
              <a:t>Not really!</a:t>
            </a:r>
            <a:endParaRPr lang="en" sz="2000" b="0" i="0" u="none" strike="noStrike" cap="none" dirty="0">
              <a:solidFill>
                <a:srgbClr val="FF0000"/>
              </a:solidFill>
              <a:ea typeface="Trebuchet MS"/>
              <a:cs typeface="Trebuchet MS"/>
              <a:sym typeface="Trebuchet MS"/>
            </a:endParaRPr>
          </a:p>
        </p:txBody>
      </p:sp>
      <p:grpSp>
        <p:nvGrpSpPr>
          <p:cNvPr id="371" name="Shape 371"/>
          <p:cNvGrpSpPr/>
          <p:nvPr/>
        </p:nvGrpSpPr>
        <p:grpSpPr>
          <a:xfrm>
            <a:off x="457200" y="1428750"/>
            <a:ext cx="4232077" cy="3265844"/>
            <a:chOff x="533400" y="1428750"/>
            <a:chExt cx="4232077" cy="3265844"/>
          </a:xfrm>
        </p:grpSpPr>
        <p:grpSp>
          <p:nvGrpSpPr>
            <p:cNvPr id="372" name="Shape 372"/>
            <p:cNvGrpSpPr/>
            <p:nvPr/>
          </p:nvGrpSpPr>
          <p:grpSpPr>
            <a:xfrm>
              <a:off x="533400" y="1428750"/>
              <a:ext cx="4232077" cy="3265844"/>
              <a:chOff x="378022" y="1616148"/>
              <a:chExt cx="4232077" cy="3265844"/>
            </a:xfrm>
          </p:grpSpPr>
          <p:pic>
            <p:nvPicPr>
              <p:cNvPr id="373" name="Shape 373" descr="https://upload.wikimedia.org/wikipedia/commons/thumb/5/54/Total_bitcoins_over_time.png/740px-Total_bitcoins_over_time.png"/>
              <p:cNvPicPr preferRelativeResize="0"/>
              <p:nvPr/>
            </p:nvPicPr>
            <p:blipFill rotWithShape="1">
              <a:blip r:embed="rId3">
                <a:alphaModFix/>
              </a:blip>
              <a:srcRect l="3868" t="5679" b="3137"/>
              <a:stretch/>
            </p:blipFill>
            <p:spPr>
              <a:xfrm>
                <a:off x="691116" y="1616148"/>
                <a:ext cx="3918984" cy="3009015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374" name="Shape 374"/>
              <p:cNvSpPr txBox="1"/>
              <p:nvPr/>
            </p:nvSpPr>
            <p:spPr>
              <a:xfrm>
                <a:off x="2369119" y="4574216"/>
                <a:ext cx="562975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ct val="25000"/>
                  <a:buFont typeface="Trebuchet MS"/>
                  <a:buNone/>
                </a:pPr>
                <a:r>
                  <a:rPr lang="en" sz="1400" b="0" i="0" u="none" strike="noStrike" cap="none">
                    <a:solidFill>
                      <a:srgbClr val="000000"/>
                    </a:solidFill>
                    <a:latin typeface="Trebuchet MS"/>
                    <a:ea typeface="Trebuchet MS"/>
                    <a:cs typeface="Trebuchet MS"/>
                    <a:sym typeface="Trebuchet MS"/>
                  </a:rPr>
                  <a:t>Year</a:t>
                </a:r>
              </a:p>
            </p:txBody>
          </p:sp>
          <p:sp>
            <p:nvSpPr>
              <p:cNvPr id="375" name="Shape 375"/>
              <p:cNvSpPr txBox="1"/>
              <p:nvPr/>
            </p:nvSpPr>
            <p:spPr>
              <a:xfrm rot="-5400000">
                <a:off x="-668898" y="2966766"/>
                <a:ext cx="2401619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ct val="25000"/>
                  <a:buFont typeface="Trebuchet MS"/>
                  <a:buNone/>
                </a:pPr>
                <a:r>
                  <a:rPr lang="en" sz="1400" b="0" i="0" u="none" strike="noStrike" cap="none" dirty="0">
                    <a:solidFill>
                      <a:srgbClr val="000000"/>
                    </a:solidFill>
                    <a:ea typeface="Trebuchet MS"/>
                    <a:cs typeface="Trebuchet MS"/>
                    <a:sym typeface="Trebuchet MS"/>
                  </a:rPr>
                  <a:t>Total bitcoins in circulation</a:t>
                </a:r>
              </a:p>
            </p:txBody>
          </p:sp>
        </p:grpSp>
        <p:sp>
          <p:nvSpPr>
            <p:cNvPr id="376" name="Shape 376"/>
            <p:cNvSpPr txBox="1"/>
            <p:nvPr/>
          </p:nvSpPr>
          <p:spPr>
            <a:xfrm>
              <a:off x="2007044" y="2702883"/>
              <a:ext cx="2677335" cy="461664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Trebuchet MS"/>
                <a:buNone/>
              </a:pPr>
              <a:r>
                <a:rPr lang="en" sz="1200" b="0" i="0" u="none" strike="noStrike" cap="none" dirty="0">
                  <a:solidFill>
                    <a:srgbClr val="000000"/>
                  </a:solidFill>
                  <a:ea typeface="Trebuchet MS"/>
                  <a:cs typeface="Trebuchet MS"/>
                  <a:sym typeface="Trebuchet MS"/>
                </a:rPr>
                <a:t>First inflection point:</a:t>
              </a:r>
              <a:br>
                <a:rPr lang="en" sz="1200" b="0" i="0" u="none" strike="noStrike" cap="none" dirty="0">
                  <a:solidFill>
                    <a:srgbClr val="000000"/>
                  </a:solidFill>
                  <a:ea typeface="Trebuchet MS"/>
                  <a:cs typeface="Trebuchet MS"/>
                  <a:sym typeface="Trebuchet MS"/>
                </a:rPr>
              </a:br>
              <a:r>
                <a:rPr lang="en" sz="1200" b="0" i="0" u="none" strike="noStrike" cap="none" dirty="0">
                  <a:solidFill>
                    <a:srgbClr val="000000"/>
                  </a:solidFill>
                  <a:ea typeface="Trebuchet MS"/>
                  <a:cs typeface="Trebuchet MS"/>
                  <a:sym typeface="Trebuchet MS"/>
                </a:rPr>
                <a:t>reward halved from 50BTC to 25BTC</a:t>
              </a:r>
            </a:p>
          </p:txBody>
        </p:sp>
        <p:cxnSp>
          <p:nvCxnSpPr>
            <p:cNvPr id="377" name="Shape 377"/>
            <p:cNvCxnSpPr>
              <a:stCxn id="376" idx="1"/>
            </p:cNvCxnSpPr>
            <p:nvPr/>
          </p:nvCxnSpPr>
          <p:spPr>
            <a:xfrm rot="10800000">
              <a:off x="1600244" y="2876416"/>
              <a:ext cx="406800" cy="57300"/>
            </a:xfrm>
            <a:prstGeom prst="straightConnector1">
              <a:avLst/>
            </a:prstGeom>
            <a:noFill/>
            <a:ln w="25400" cap="flat" cmpd="sng">
              <a:solidFill>
                <a:schemeClr val="dk1"/>
              </a:solidFill>
              <a:prstDash val="solid"/>
              <a:round/>
              <a:headEnd type="none" w="med" len="med"/>
              <a:tailEnd type="triangle" w="lg" len="lg"/>
            </a:ln>
          </p:spPr>
        </p:cxnSp>
      </p:grpSp>
      <p:cxnSp>
        <p:nvCxnSpPr>
          <p:cNvPr id="378" name="Shape 378"/>
          <p:cNvCxnSpPr/>
          <p:nvPr/>
        </p:nvCxnSpPr>
        <p:spPr>
          <a:xfrm>
            <a:off x="4608180" y="1504950"/>
            <a:ext cx="649618" cy="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round/>
            <a:headEnd type="none" w="med" len="med"/>
            <a:tailEnd type="triangle" w="lg" len="lg"/>
          </a:ln>
        </p:spPr>
      </p:cxnSp>
      <p:sp>
        <p:nvSpPr>
          <p:cNvPr id="379" name="Shape 379"/>
          <p:cNvSpPr/>
          <p:nvPr/>
        </p:nvSpPr>
        <p:spPr>
          <a:xfrm>
            <a:off x="5257800" y="1274117"/>
            <a:ext cx="3446776" cy="46166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rebuchet MS"/>
              <a:buNone/>
            </a:pPr>
            <a:r>
              <a:rPr lang="en" sz="2400" b="0" i="0" u="none" strike="noStrike" cap="none" dirty="0">
                <a:solidFill>
                  <a:srgbClr val="000000"/>
                </a:solidFill>
                <a:ea typeface="Trebuchet MS"/>
                <a:cs typeface="Trebuchet MS"/>
                <a:sym typeface="Trebuchet MS"/>
              </a:rPr>
              <a:t>Total supply: 21 million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" name="Shape 38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rebuchet MS"/>
              <a:buNone/>
            </a:pPr>
            <a:r>
              <a:rPr lang="en" dirty="0">
                <a:sym typeface="Trebuchet MS"/>
              </a:rPr>
              <a:t>Incentive 2: </a:t>
            </a:r>
            <a:r>
              <a:rPr lang="en-US" dirty="0">
                <a:sym typeface="Trebuchet MS"/>
              </a:rPr>
              <a:t>T</a:t>
            </a:r>
            <a:r>
              <a:rPr lang="en" dirty="0">
                <a:sym typeface="Trebuchet MS"/>
              </a:rPr>
              <a:t>ransaction Fees</a:t>
            </a:r>
          </a:p>
        </p:txBody>
      </p:sp>
      <p:sp>
        <p:nvSpPr>
          <p:cNvPr id="385" name="Shape 385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lnSpc>
                <a:spcPct val="100000"/>
              </a:lnSpc>
              <a:buClr>
                <a:schemeClr val="dk1"/>
              </a:buClr>
              <a:buSzPct val="100000"/>
            </a:pPr>
            <a:r>
              <a:rPr lang="en" sz="2800" b="0" i="0" u="none" strike="noStrike" cap="none" dirty="0">
                <a:solidFill>
                  <a:schemeClr val="dk1"/>
                </a:solidFill>
                <a:ea typeface="Trebuchet MS"/>
                <a:cs typeface="Trebuchet MS"/>
                <a:sym typeface="Trebuchet MS"/>
              </a:rPr>
              <a:t>Creator of transaction can choose to make output value less than input value</a:t>
            </a:r>
          </a:p>
          <a:p>
            <a:pPr>
              <a:lnSpc>
                <a:spcPct val="100000"/>
              </a:lnSpc>
              <a:buClr>
                <a:schemeClr val="dk1"/>
              </a:buClr>
              <a:buSzPct val="100000"/>
            </a:pPr>
            <a:endParaRPr sz="2800" b="0" i="0" u="none" strike="noStrike" cap="none" dirty="0">
              <a:solidFill>
                <a:schemeClr val="dk1"/>
              </a:solidFill>
              <a:ea typeface="Trebuchet MS"/>
              <a:cs typeface="Trebuchet MS"/>
              <a:sym typeface="Trebuchet MS"/>
            </a:endParaRPr>
          </a:p>
          <a:p>
            <a:pPr>
              <a:lnSpc>
                <a:spcPct val="100000"/>
              </a:lnSpc>
              <a:buClr>
                <a:schemeClr val="dk1"/>
              </a:buClr>
              <a:buSzPct val="100000"/>
            </a:pPr>
            <a:r>
              <a:rPr lang="en" sz="2800" b="0" i="0" u="none" strike="noStrike" cap="none" dirty="0">
                <a:solidFill>
                  <a:schemeClr val="dk1"/>
                </a:solidFill>
                <a:ea typeface="Trebuchet MS"/>
                <a:cs typeface="Trebuchet MS"/>
                <a:sym typeface="Trebuchet MS"/>
              </a:rPr>
              <a:t>Remainder is a transaction fee and goes to block creator (</a:t>
            </a:r>
            <a:r>
              <a:rPr lang="en-US" sz="2800" b="0" i="0" u="none" strike="noStrike" cap="none" dirty="0">
                <a:solidFill>
                  <a:schemeClr val="dk1"/>
                </a:solidFill>
                <a:ea typeface="Trebuchet MS"/>
                <a:cs typeface="Trebuchet MS"/>
                <a:sym typeface="Trebuchet MS"/>
              </a:rPr>
              <a:t>that first puts that transaction into that block</a:t>
            </a:r>
            <a:r>
              <a:rPr lang="en" sz="2800" b="0" i="0" u="none" strike="noStrike" cap="none" dirty="0">
                <a:solidFill>
                  <a:schemeClr val="dk1"/>
                </a:solidFill>
                <a:ea typeface="Trebuchet MS"/>
                <a:cs typeface="Trebuchet MS"/>
                <a:sym typeface="Trebuchet MS"/>
              </a:rPr>
              <a:t>)</a:t>
            </a:r>
          </a:p>
          <a:p>
            <a:pPr>
              <a:lnSpc>
                <a:spcPct val="100000"/>
              </a:lnSpc>
              <a:buClr>
                <a:schemeClr val="dk1"/>
              </a:buClr>
              <a:buSzPct val="100000"/>
            </a:pPr>
            <a:endParaRPr sz="2800" b="0" i="0" u="none" strike="noStrike" cap="none" dirty="0">
              <a:solidFill>
                <a:schemeClr val="dk1"/>
              </a:solidFill>
              <a:ea typeface="Trebuchet MS"/>
              <a:cs typeface="Trebuchet MS"/>
              <a:sym typeface="Trebuchet MS"/>
            </a:endParaRPr>
          </a:p>
          <a:p>
            <a:pPr>
              <a:lnSpc>
                <a:spcPct val="100000"/>
              </a:lnSpc>
              <a:buClr>
                <a:schemeClr val="dk1"/>
              </a:buClr>
              <a:buSzPct val="100000"/>
            </a:pPr>
            <a:r>
              <a:rPr lang="en" sz="2800" b="0" i="0" u="none" strike="noStrike" cap="none" dirty="0">
                <a:solidFill>
                  <a:schemeClr val="dk1"/>
                </a:solidFill>
                <a:ea typeface="Trebuchet MS"/>
                <a:cs typeface="Trebuchet MS"/>
                <a:sym typeface="Trebuchet MS"/>
              </a:rPr>
              <a:t>Purely voluntary, like a tip</a:t>
            </a:r>
          </a:p>
          <a:p>
            <a:pPr lvl="1">
              <a:lnSpc>
                <a:spcPct val="100000"/>
              </a:lnSpc>
              <a:buClr>
                <a:schemeClr val="dk1"/>
              </a:buClr>
              <a:buSzPct val="100000"/>
            </a:pPr>
            <a:r>
              <a:rPr lang="en" sz="2400" dirty="0">
                <a:solidFill>
                  <a:schemeClr val="dk1"/>
                </a:solidFill>
                <a:ea typeface="Trebuchet MS"/>
                <a:cs typeface="Trebuchet MS"/>
                <a:sym typeface="Trebuchet MS"/>
              </a:rPr>
              <a:t>But system will evolve, and will become mandatory, as Block rewards r</a:t>
            </a:r>
            <a:r>
              <a:rPr lang="en-US" sz="2400" dirty="0">
                <a:solidFill>
                  <a:schemeClr val="dk1"/>
                </a:solidFill>
                <a:ea typeface="Trebuchet MS"/>
                <a:cs typeface="Trebuchet MS"/>
                <a:sym typeface="Trebuchet MS"/>
              </a:rPr>
              <a:t>un out</a:t>
            </a:r>
            <a:endParaRPr lang="en" sz="2400" b="0" i="0" u="none" strike="noStrike" cap="none" dirty="0">
              <a:solidFill>
                <a:schemeClr val="dk1"/>
              </a:solidFill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" name="Shape 39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rebuchet MS"/>
              <a:buNone/>
            </a:pPr>
            <a:r>
              <a:rPr lang="en" dirty="0">
                <a:sym typeface="Trebuchet MS"/>
              </a:rPr>
              <a:t>Remaining problems</a:t>
            </a:r>
          </a:p>
        </p:txBody>
      </p:sp>
      <p:sp>
        <p:nvSpPr>
          <p:cNvPr id="391" name="Shape 391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514350" marR="0" lvl="0" indent="-5143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" sz="2800" b="0" i="0" u="none" strike="noStrike" cap="none" dirty="0">
                <a:solidFill>
                  <a:schemeClr val="dk1"/>
                </a:solidFill>
                <a:ea typeface="Trebuchet MS"/>
                <a:cs typeface="Trebuchet MS"/>
                <a:sym typeface="Trebuchet MS"/>
              </a:rPr>
              <a:t>How to pick a random node?</a:t>
            </a:r>
          </a:p>
          <a:p>
            <a:pPr marL="514350" marR="0" lvl="0" indent="-5143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AutoNum type="arabicPeriod"/>
            </a:pPr>
            <a:endParaRPr lang="en" sz="2800" dirty="0">
              <a:solidFill>
                <a:schemeClr val="dk1"/>
              </a:solidFill>
              <a:ea typeface="Trebuchet MS"/>
              <a:cs typeface="Trebuchet MS"/>
              <a:sym typeface="Trebuchet MS"/>
            </a:endParaRPr>
          </a:p>
          <a:p>
            <a:pPr marL="514350" marR="0" lvl="0" indent="-5143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" sz="2800" b="0" i="0" u="none" strike="noStrike" cap="none" dirty="0">
                <a:solidFill>
                  <a:schemeClr val="dk1"/>
                </a:solidFill>
                <a:ea typeface="Trebuchet MS"/>
                <a:cs typeface="Trebuchet MS"/>
                <a:sym typeface="Trebuchet MS"/>
              </a:rPr>
              <a:t>How to avoid a free-for-all due to rewards?</a:t>
            </a:r>
          </a:p>
          <a:p>
            <a:pPr lvl="1">
              <a:lnSpc>
                <a:spcPct val="100000"/>
              </a:lnSpc>
              <a:buClr>
                <a:schemeClr val="dk1"/>
              </a:buClr>
              <a:buSzPct val="100000"/>
            </a:pPr>
            <a:r>
              <a:rPr lang="en" sz="2400" dirty="0">
                <a:solidFill>
                  <a:schemeClr val="dk1"/>
                </a:solidFill>
                <a:ea typeface="Trebuchet MS"/>
                <a:cs typeface="Trebuchet MS"/>
                <a:sym typeface="Trebuchet MS"/>
              </a:rPr>
              <a:t>Everybody may want to run a bit</a:t>
            </a:r>
            <a:r>
              <a:rPr lang="en-US" sz="2400" dirty="0">
                <a:solidFill>
                  <a:schemeClr val="dk1"/>
                </a:solidFill>
                <a:ea typeface="Trebuchet MS"/>
                <a:cs typeface="Trebuchet MS"/>
                <a:sym typeface="Trebuchet MS"/>
              </a:rPr>
              <a:t>coin node in order to get this free reward (lock reward and Transaction fee)</a:t>
            </a:r>
            <a:endParaRPr lang="en" sz="2400" b="0" i="0" u="none" strike="noStrike" cap="none" dirty="0">
              <a:solidFill>
                <a:schemeClr val="dk1"/>
              </a:solidFill>
              <a:ea typeface="Trebuchet MS"/>
              <a:cs typeface="Trebuchet MS"/>
              <a:sym typeface="Trebuchet MS"/>
            </a:endParaRPr>
          </a:p>
          <a:p>
            <a:pPr marL="514350" marR="0" lvl="0" indent="-5143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AutoNum type="arabicPeriod"/>
            </a:pPr>
            <a:endParaRPr lang="en" sz="2800" dirty="0">
              <a:solidFill>
                <a:schemeClr val="dk1"/>
              </a:solidFill>
              <a:ea typeface="Trebuchet MS"/>
              <a:cs typeface="Trebuchet MS"/>
              <a:sym typeface="Trebuchet MS"/>
            </a:endParaRPr>
          </a:p>
          <a:p>
            <a:pPr marL="514350" marR="0" lvl="0" indent="-5143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" sz="2800" b="0" i="0" u="none" strike="noStrike" cap="none" dirty="0">
                <a:solidFill>
                  <a:schemeClr val="dk1"/>
                </a:solidFill>
                <a:ea typeface="Trebuchet MS"/>
                <a:cs typeface="Trebuchet MS"/>
                <a:sym typeface="Trebuchet MS"/>
              </a:rPr>
              <a:t>How to prevent Sybil attacks?</a:t>
            </a:r>
          </a:p>
          <a:p>
            <a:pPr lvl="1">
              <a:lnSpc>
                <a:spcPct val="100000"/>
              </a:lnSpc>
              <a:buClr>
                <a:schemeClr val="dk1"/>
              </a:buClr>
              <a:buSzPct val="100000"/>
            </a:pPr>
            <a:r>
              <a:rPr lang="en" sz="2500" dirty="0">
                <a:solidFill>
                  <a:schemeClr val="dk1"/>
                </a:solidFill>
                <a:ea typeface="Trebuchet MS"/>
                <a:cs typeface="Trebuchet MS"/>
                <a:sym typeface="Trebuchet MS"/>
              </a:rPr>
              <a:t>An adversary may create a large number of </a:t>
            </a:r>
            <a:r>
              <a:rPr lang="en-US" sz="2500" dirty="0">
                <a:solidFill>
                  <a:schemeClr val="dk1"/>
                </a:solidFill>
                <a:ea typeface="Trebuchet MS"/>
                <a:cs typeface="Trebuchet MS"/>
                <a:sym typeface="Trebuchet MS"/>
              </a:rPr>
              <a:t>Sybil nodes to subvert the consensus process</a:t>
            </a:r>
            <a:endParaRPr lang="en" sz="2500" b="0" i="0" u="none" strike="noStrike" cap="none" dirty="0">
              <a:solidFill>
                <a:schemeClr val="dk1"/>
              </a:solidFill>
              <a:ea typeface="Trebuchet MS"/>
              <a:cs typeface="Trebuchet MS"/>
              <a:sym typeface="Trebuchet MS"/>
            </a:endParaRPr>
          </a:p>
          <a:p>
            <a:pPr marL="514350" marR="0" lvl="0" indent="-5143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endParaRPr sz="2800" b="0" i="0" u="none" strike="noStrike" cap="none" dirty="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514350" marR="0" lvl="0" indent="-5143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endParaRPr sz="2800" b="0" i="0" u="none" strike="noStrike" cap="none" dirty="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6" name="Shape 39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>
              <a:lnSpc>
                <a:spcPct val="100000"/>
              </a:lnSpc>
              <a:buClr>
                <a:schemeClr val="dk1"/>
              </a:buClr>
              <a:buSzPct val="25000"/>
            </a:pPr>
            <a:r>
              <a:rPr lang="en" dirty="0">
                <a:sym typeface="Trebuchet MS"/>
              </a:rPr>
              <a:t>Proof of work</a:t>
            </a:r>
          </a:p>
        </p:txBody>
      </p:sp>
      <p:sp>
        <p:nvSpPr>
          <p:cNvPr id="397" name="Shape 39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534399" cy="372567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rebuchet MS"/>
              <a:buNone/>
            </a:pPr>
            <a:r>
              <a:rPr lang="en" sz="2800" b="0" i="0" u="none" strike="noStrike" cap="none" dirty="0">
                <a:solidFill>
                  <a:schemeClr val="dk1"/>
                </a:solidFill>
                <a:ea typeface="Trebuchet MS"/>
                <a:cs typeface="Trebuchet MS"/>
                <a:sym typeface="Trebuchet MS"/>
              </a:rPr>
              <a:t>To approximate selecting a random node: </a:t>
            </a:r>
            <a:r>
              <a:rPr lang="en" sz="2800" b="0" i="1" u="none" strike="noStrike" cap="none" dirty="0">
                <a:solidFill>
                  <a:schemeClr val="dk1"/>
                </a:solidFill>
                <a:ea typeface="Trebuchet MS"/>
                <a:cs typeface="Trebuchet MS"/>
                <a:sym typeface="Trebuchet MS"/>
              </a:rPr>
              <a:t>select nodes in proportion to a resource that no one can monopolize (we hope)</a:t>
            </a:r>
          </a:p>
          <a:p>
            <a:pPr marL="457200" lvl="0" indent="-457200">
              <a:lnSpc>
                <a:spcPct val="100000"/>
              </a:lnSpc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" sz="2800" b="0" i="0" u="none" strike="noStrike" cap="none" dirty="0">
                <a:solidFill>
                  <a:schemeClr val="dk1"/>
                </a:solidFill>
                <a:ea typeface="Trebuchet MS"/>
                <a:cs typeface="Trebuchet MS"/>
                <a:sym typeface="Trebuchet MS"/>
              </a:rPr>
              <a:t>In proportion to computing power: </a:t>
            </a:r>
            <a:r>
              <a:rPr lang="en" sz="2800" b="1" i="0" u="none" strike="noStrike" cap="none" dirty="0">
                <a:solidFill>
                  <a:srgbClr val="FF0000"/>
                </a:solidFill>
                <a:ea typeface="Trebuchet MS"/>
                <a:cs typeface="Trebuchet MS"/>
                <a:sym typeface="Trebuchet MS"/>
              </a:rPr>
              <a:t>proof-of-work </a:t>
            </a:r>
            <a:r>
              <a:rPr lang="en" sz="2400" i="1" dirty="0">
                <a:sym typeface="Trebuchet MS"/>
              </a:rPr>
              <a:t>(</a:t>
            </a:r>
            <a:r>
              <a:rPr lang="en-US" sz="2400" i="1" dirty="0">
                <a:sym typeface="Trebuchet MS"/>
              </a:rPr>
              <a:t>Used in Bitcoins)</a:t>
            </a:r>
            <a:endParaRPr lang="en" sz="2400" i="1" dirty="0">
              <a:sym typeface="Trebuchet MS"/>
            </a:endParaRPr>
          </a:p>
          <a:p>
            <a:pPr marL="457200" marR="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" sz="2800" b="0" i="0" u="none" strike="noStrike" cap="none" dirty="0">
                <a:solidFill>
                  <a:schemeClr val="dk1"/>
                </a:solidFill>
                <a:ea typeface="Trebuchet MS"/>
                <a:cs typeface="Trebuchet MS"/>
                <a:sym typeface="Trebuchet MS"/>
              </a:rPr>
              <a:t>In proportion to ownership </a:t>
            </a:r>
            <a:r>
              <a:rPr lang="en-US" sz="2800" b="0" i="0" u="none" strike="noStrike" cap="none" dirty="0">
                <a:solidFill>
                  <a:schemeClr val="dk1"/>
                </a:solidFill>
                <a:ea typeface="Trebuchet MS"/>
                <a:cs typeface="Trebuchet MS"/>
                <a:sym typeface="Trebuchet MS"/>
              </a:rPr>
              <a:t>of the currency</a:t>
            </a:r>
            <a:r>
              <a:rPr lang="en" sz="2800" b="0" i="0" u="none" strike="noStrike" cap="none" dirty="0">
                <a:solidFill>
                  <a:schemeClr val="dk1"/>
                </a:solidFill>
                <a:ea typeface="Trebuchet MS"/>
                <a:cs typeface="Trebuchet MS"/>
                <a:sym typeface="Trebuchet MS"/>
              </a:rPr>
              <a:t>: </a:t>
            </a:r>
            <a:r>
              <a:rPr lang="en" sz="2800" b="1" i="0" u="none" strike="noStrike" cap="none" dirty="0">
                <a:solidFill>
                  <a:srgbClr val="FF0000"/>
                </a:solidFill>
                <a:ea typeface="Trebuchet MS"/>
                <a:cs typeface="Trebuchet MS"/>
                <a:sym typeface="Trebuchet MS"/>
              </a:rPr>
              <a:t>proof-of-stake </a:t>
            </a:r>
            <a:r>
              <a:rPr lang="en" sz="2800" i="0" u="none" strike="noStrike" cap="none" dirty="0">
                <a:ea typeface="Trebuchet MS"/>
                <a:cs typeface="Trebuchet MS"/>
                <a:sym typeface="Trebuchet MS"/>
              </a:rPr>
              <a:t>(</a:t>
            </a:r>
            <a:r>
              <a:rPr lang="en-US" sz="2400" i="1" u="none" strike="noStrike" cap="none" dirty="0">
                <a:ea typeface="Trebuchet MS"/>
                <a:cs typeface="Trebuchet MS"/>
                <a:sym typeface="Trebuchet MS"/>
              </a:rPr>
              <a:t>Not used in Bitcoins – but a legitimate model used in other cryptocurrencies</a:t>
            </a:r>
            <a:r>
              <a:rPr lang="en" sz="2800" i="0" u="none" strike="noStrike" cap="none" dirty="0">
                <a:ea typeface="Trebuchet MS"/>
                <a:cs typeface="Trebuchet MS"/>
                <a:sym typeface="Trebuchet MS"/>
              </a:rPr>
              <a:t>)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2" name="Shape 40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rebuchet MS"/>
              <a:buNone/>
            </a:pPr>
            <a:r>
              <a:rPr lang="en" dirty="0">
                <a:sym typeface="Trebuchet MS"/>
              </a:rPr>
              <a:t>Equivalent views of proof of work</a:t>
            </a:r>
          </a:p>
        </p:txBody>
      </p:sp>
      <p:sp>
        <p:nvSpPr>
          <p:cNvPr id="403" name="Shape 40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514350" marR="0" lvl="0" indent="-5143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endParaRPr sz="2800" b="0" i="0" u="none" strike="noStrike" cap="none" dirty="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514350" marR="0" lvl="0" indent="-5143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" sz="2800" b="0" i="0" u="none" strike="noStrike" cap="none" dirty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Select nodes in proportion to computing power</a:t>
            </a:r>
          </a:p>
          <a:p>
            <a:pPr marL="514350" marR="0" lvl="0" indent="-5143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+mj-lt"/>
              <a:buAutoNum type="arabicPeriod"/>
            </a:pPr>
            <a:endParaRPr sz="2800" b="0" i="0" u="none" strike="noStrike" cap="none" dirty="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514350" marR="0" lvl="0" indent="-5143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" sz="2800" b="0" i="0" u="none" strike="noStrike" cap="none" dirty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Let nodes compete for right to create block</a:t>
            </a:r>
          </a:p>
          <a:p>
            <a:pPr marL="514350" marR="0" lvl="0" indent="-5143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+mj-lt"/>
              <a:buAutoNum type="arabicPeriod"/>
            </a:pPr>
            <a:endParaRPr sz="2800" b="0" i="0" u="none" strike="noStrike" cap="none" dirty="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514350" marR="0" lvl="0" indent="-5143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" sz="2800" b="0" i="0" u="none" strike="noStrike" cap="none" dirty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Make it moderately hard to create new identities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" name="Shape 40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rebuchet MS"/>
              <a:buNone/>
            </a:pPr>
            <a:r>
              <a:rPr lang="en" dirty="0">
                <a:sym typeface="Trebuchet MS"/>
              </a:rPr>
              <a:t>Hash puzzles</a:t>
            </a:r>
          </a:p>
        </p:txBody>
      </p:sp>
      <p:sp>
        <p:nvSpPr>
          <p:cNvPr id="409" name="Shape 409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rebuchet MS"/>
              <a:buNone/>
            </a:pPr>
            <a:r>
              <a:rPr lang="en" sz="2000" b="0" i="0" u="none" strike="noStrike" cap="none" dirty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To create block, find nonce s.t.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rebuchet MS"/>
              <a:buNone/>
            </a:pPr>
            <a:r>
              <a:rPr lang="en" sz="2000" b="0" i="0" u="none" strike="noStrike" cap="none" dirty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H(nonce ‖ prev_hash ‖ tx ‖ … ‖ tx) is very small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rebuchet MS"/>
              <a:buNone/>
            </a:pPr>
            <a:endParaRPr lang="en" sz="2000" dirty="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lvl="0" indent="0">
              <a:lnSpc>
                <a:spcPct val="100000"/>
              </a:lnSpc>
              <a:buClr>
                <a:schemeClr val="dk1"/>
              </a:buClr>
              <a:buSzPct val="25000"/>
              <a:buNone/>
            </a:pPr>
            <a:r>
              <a:rPr lang="en" sz="2000" dirty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In o</a:t>
            </a:r>
            <a:r>
              <a:rPr lang="en-US" sz="2000" dirty="0" err="1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ther</a:t>
            </a:r>
            <a:r>
              <a:rPr lang="en-US" sz="2000" dirty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 words, </a:t>
            </a:r>
            <a:r>
              <a:rPr lang="en" sz="2000" i="1" dirty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H(nonce ‖ prev_hash ‖ tx ‖ … ‖ tx) &lt; </a:t>
            </a:r>
            <a:r>
              <a:rPr lang="en-US" sz="2000" i="1" dirty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target</a:t>
            </a:r>
            <a:r>
              <a:rPr lang="en" sz="2000" i="1" dirty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endParaRPr lang="en" sz="2000" b="0" i="1" u="none" strike="noStrike" cap="none" dirty="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graphicFrame>
        <p:nvGraphicFramePr>
          <p:cNvPr id="410" name="Shape 410"/>
          <p:cNvGraphicFramePr/>
          <p:nvPr>
            <p:extLst>
              <p:ext uri="{D42A27DB-BD31-4B8C-83A1-F6EECF244321}">
                <p14:modId xmlns:p14="http://schemas.microsoft.com/office/powerpoint/2010/main" val="646871501"/>
              </p:ext>
            </p:extLst>
          </p:nvPr>
        </p:nvGraphicFramePr>
        <p:xfrm>
          <a:off x="533400" y="3141915"/>
          <a:ext cx="8001000" cy="304810"/>
        </p:xfrm>
        <a:graphic>
          <a:graphicData uri="http://schemas.openxmlformats.org/drawingml/2006/table">
            <a:tbl>
              <a:tblPr firstRow="1" bandRow="1">
                <a:noFill/>
                <a:tableStyleId>{AD808602-1B9C-4D36-8053-C5C74F9284A8}</a:tableStyleId>
              </a:tblPr>
              <a:tblGrid>
                <a:gridCol w="889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89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89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89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89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89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89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89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890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237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solidFill>
                      <a:srgbClr val="FF818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solidFill>
                      <a:srgbClr val="83B3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solidFill>
                      <a:srgbClr val="83B3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solidFill>
                      <a:srgbClr val="83B3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solidFill>
                      <a:srgbClr val="83B3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solidFill>
                      <a:srgbClr val="83B3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solidFill>
                      <a:srgbClr val="83B3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solidFill>
                      <a:srgbClr val="83B3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solidFill>
                      <a:srgbClr val="83B3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411" name="Shape 411"/>
          <p:cNvCxnSpPr/>
          <p:nvPr/>
        </p:nvCxnSpPr>
        <p:spPr>
          <a:xfrm>
            <a:off x="533400" y="2989515"/>
            <a:ext cx="8001000" cy="0"/>
          </a:xfrm>
          <a:prstGeom prst="straightConnector1">
            <a:avLst/>
          </a:prstGeom>
          <a:noFill/>
          <a:ln w="19050" cap="flat" cmpd="sng">
            <a:solidFill>
              <a:srgbClr val="7F7F7F"/>
            </a:solidFill>
            <a:prstDash val="solid"/>
            <a:round/>
            <a:headEnd type="stealth" w="lg" len="lg"/>
            <a:tailEnd type="stealth" w="lg" len="lg"/>
          </a:ln>
        </p:spPr>
      </p:cxnSp>
      <p:sp>
        <p:nvSpPr>
          <p:cNvPr id="412" name="Shape 412"/>
          <p:cNvSpPr txBox="1"/>
          <p:nvPr/>
        </p:nvSpPr>
        <p:spPr>
          <a:xfrm>
            <a:off x="3429000" y="2603642"/>
            <a:ext cx="2371161" cy="36933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rebuchet MS"/>
              <a:buNone/>
            </a:pPr>
            <a:r>
              <a:rPr lang="en" sz="1800" b="0" i="0" u="none" strike="noStrike" cap="none" dirty="0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rPr>
              <a:t>Output space of hash</a:t>
            </a:r>
          </a:p>
        </p:txBody>
      </p:sp>
      <p:cxnSp>
        <p:nvCxnSpPr>
          <p:cNvPr id="413" name="Shape 413"/>
          <p:cNvCxnSpPr/>
          <p:nvPr/>
        </p:nvCxnSpPr>
        <p:spPr>
          <a:xfrm>
            <a:off x="533400" y="3594242"/>
            <a:ext cx="914400" cy="0"/>
          </a:xfrm>
          <a:prstGeom prst="straightConnector1">
            <a:avLst/>
          </a:prstGeom>
          <a:noFill/>
          <a:ln w="19050" cap="flat" cmpd="sng">
            <a:solidFill>
              <a:srgbClr val="7F7F7F"/>
            </a:solidFill>
            <a:prstDash val="solid"/>
            <a:round/>
            <a:headEnd type="stealth" w="lg" len="lg"/>
            <a:tailEnd type="stealth" w="lg" len="lg"/>
          </a:ln>
        </p:spPr>
      </p:cxnSp>
      <p:sp>
        <p:nvSpPr>
          <p:cNvPr id="414" name="Shape 414"/>
          <p:cNvSpPr txBox="1"/>
          <p:nvPr/>
        </p:nvSpPr>
        <p:spPr>
          <a:xfrm>
            <a:off x="514531" y="3670442"/>
            <a:ext cx="933268" cy="64633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rebuchet MS"/>
              <a:buNone/>
            </a:pPr>
            <a:r>
              <a:rPr lang="en" sz="1800" b="0" i="0" u="none" strike="noStrike" cap="non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rPr>
              <a:t>Target 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rebuchet MS"/>
              <a:buNone/>
            </a:pPr>
            <a:r>
              <a:rPr lang="en" sz="1800" b="0" i="0" u="none" strike="noStrike" cap="non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rPr>
              <a:t>space</a:t>
            </a:r>
          </a:p>
        </p:txBody>
      </p:sp>
      <p:sp>
        <p:nvSpPr>
          <p:cNvPr id="415" name="Shape 415"/>
          <p:cNvSpPr txBox="1"/>
          <p:nvPr/>
        </p:nvSpPr>
        <p:spPr>
          <a:xfrm>
            <a:off x="1803068" y="3769683"/>
            <a:ext cx="6731331" cy="646331"/>
          </a:xfrm>
          <a:prstGeom prst="rect">
            <a:avLst/>
          </a:prstGeom>
          <a:solidFill>
            <a:srgbClr val="EFD7AE"/>
          </a:solidFill>
          <a:ln w="19050" cap="flat" cmpd="sng">
            <a:solidFill>
              <a:srgbClr val="E7C586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rebuchet MS"/>
              <a:buNone/>
            </a:pPr>
            <a:r>
              <a:rPr lang="en" sz="1800" b="0" i="0" u="none" strike="noStrike" cap="none" dirty="0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rPr>
              <a:t>If hash function is secure (</a:t>
            </a:r>
            <a:r>
              <a:rPr lang="en-US" sz="1800" b="1" i="1" u="none" strike="noStrike" cap="none" dirty="0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rPr>
              <a:t>satisfies puzzle-friendliness</a:t>
            </a:r>
            <a:r>
              <a:rPr lang="en" sz="1800" b="0" i="0" u="none" strike="noStrike" cap="none" dirty="0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rPr>
              <a:t>):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rebuchet MS"/>
              <a:buNone/>
            </a:pPr>
            <a:r>
              <a:rPr lang="en" sz="1800" b="0" i="0" u="none" strike="noStrike" cap="none" dirty="0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rPr>
              <a:t>only way to succeed is to try enough nonces until you get lucky</a:t>
            </a:r>
          </a:p>
        </p:txBody>
      </p:sp>
      <p:grpSp>
        <p:nvGrpSpPr>
          <p:cNvPr id="416" name="Shape 416"/>
          <p:cNvGrpSpPr/>
          <p:nvPr/>
        </p:nvGrpSpPr>
        <p:grpSpPr>
          <a:xfrm>
            <a:off x="7272668" y="1056375"/>
            <a:ext cx="1199709" cy="905775"/>
            <a:chOff x="6191690" y="361950"/>
            <a:chExt cx="1199709" cy="905775"/>
          </a:xfrm>
        </p:grpSpPr>
        <p:grpSp>
          <p:nvGrpSpPr>
            <p:cNvPr id="417" name="Shape 417"/>
            <p:cNvGrpSpPr/>
            <p:nvPr/>
          </p:nvGrpSpPr>
          <p:grpSpPr>
            <a:xfrm>
              <a:off x="6629400" y="361950"/>
              <a:ext cx="762000" cy="905775"/>
              <a:chOff x="2895600" y="2199375"/>
              <a:chExt cx="762000" cy="905775"/>
            </a:xfrm>
          </p:grpSpPr>
          <p:sp>
            <p:nvSpPr>
              <p:cNvPr id="418" name="Shape 418"/>
              <p:cNvSpPr/>
              <p:nvPr/>
            </p:nvSpPr>
            <p:spPr>
              <a:xfrm>
                <a:off x="2895600" y="2199375"/>
                <a:ext cx="762000" cy="228720"/>
              </a:xfrm>
              <a:prstGeom prst="rect">
                <a:avLst/>
              </a:prstGeom>
              <a:solidFill>
                <a:srgbClr val="CCCCCC"/>
              </a:solidFill>
              <a:ln w="19050" cap="flat" cmpd="sng">
                <a:solidFill>
                  <a:srgbClr val="666666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ct val="25000"/>
                  <a:buFont typeface="Trebuchet MS"/>
                  <a:buNone/>
                </a:pPr>
                <a:r>
                  <a:rPr lang="en" sz="1400" b="0" i="0" u="none" strike="noStrike" cap="none">
                    <a:solidFill>
                      <a:srgbClr val="000000"/>
                    </a:solidFill>
                    <a:latin typeface="Trebuchet MS"/>
                    <a:ea typeface="Trebuchet MS"/>
                    <a:cs typeface="Trebuchet MS"/>
                    <a:sym typeface="Trebuchet MS"/>
                  </a:rPr>
                  <a:t>nonce</a:t>
                </a:r>
              </a:p>
            </p:txBody>
          </p:sp>
          <p:sp>
            <p:nvSpPr>
              <p:cNvPr id="419" name="Shape 419"/>
              <p:cNvSpPr/>
              <p:nvPr/>
            </p:nvSpPr>
            <p:spPr>
              <a:xfrm>
                <a:off x="2895600" y="2427975"/>
                <a:ext cx="762000" cy="223642"/>
              </a:xfrm>
              <a:prstGeom prst="rect">
                <a:avLst/>
              </a:prstGeom>
              <a:solidFill>
                <a:srgbClr val="CCCCCC"/>
              </a:solidFill>
              <a:ln w="19050" cap="flat" cmpd="sng">
                <a:solidFill>
                  <a:srgbClr val="666666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ct val="25000"/>
                  <a:buFont typeface="Trebuchet MS"/>
                  <a:buNone/>
                </a:pPr>
                <a:r>
                  <a:rPr lang="en" sz="1400" b="0" i="0" u="none" strike="noStrike" cap="none">
                    <a:solidFill>
                      <a:srgbClr val="000000"/>
                    </a:solidFill>
                    <a:latin typeface="Trebuchet MS"/>
                    <a:ea typeface="Trebuchet MS"/>
                    <a:cs typeface="Trebuchet MS"/>
                    <a:sym typeface="Trebuchet MS"/>
                  </a:rPr>
                  <a:t>prev_h</a:t>
                </a:r>
              </a:p>
            </p:txBody>
          </p:sp>
          <p:sp>
            <p:nvSpPr>
              <p:cNvPr id="420" name="Shape 420"/>
              <p:cNvSpPr/>
              <p:nvPr/>
            </p:nvSpPr>
            <p:spPr>
              <a:xfrm>
                <a:off x="2895600" y="2647950"/>
                <a:ext cx="762000" cy="216762"/>
              </a:xfrm>
              <a:prstGeom prst="rect">
                <a:avLst/>
              </a:prstGeom>
              <a:solidFill>
                <a:srgbClr val="CCCCCC"/>
              </a:solidFill>
              <a:ln w="19050" cap="flat" cmpd="sng">
                <a:solidFill>
                  <a:srgbClr val="666666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ct val="25000"/>
                  <a:buFont typeface="Trebuchet MS"/>
                  <a:buNone/>
                </a:pPr>
                <a:r>
                  <a:rPr lang="en" sz="1400" b="0" i="0" u="none" strike="noStrike" cap="none">
                    <a:solidFill>
                      <a:srgbClr val="000000"/>
                    </a:solidFill>
                    <a:latin typeface="Trebuchet MS"/>
                    <a:ea typeface="Trebuchet MS"/>
                    <a:cs typeface="Trebuchet MS"/>
                    <a:sym typeface="Trebuchet MS"/>
                  </a:rPr>
                  <a:t>Tx</a:t>
                </a:r>
              </a:p>
            </p:txBody>
          </p:sp>
          <p:sp>
            <p:nvSpPr>
              <p:cNvPr id="421" name="Shape 421"/>
              <p:cNvSpPr/>
              <p:nvPr/>
            </p:nvSpPr>
            <p:spPr>
              <a:xfrm>
                <a:off x="2895600" y="2864713"/>
                <a:ext cx="762000" cy="240437"/>
              </a:xfrm>
              <a:prstGeom prst="rect">
                <a:avLst/>
              </a:prstGeom>
              <a:solidFill>
                <a:srgbClr val="CCCCCC"/>
              </a:solidFill>
              <a:ln w="19050" cap="flat" cmpd="sng">
                <a:solidFill>
                  <a:srgbClr val="666666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ct val="25000"/>
                  <a:buFont typeface="Trebuchet MS"/>
                  <a:buNone/>
                </a:pPr>
                <a:r>
                  <a:rPr lang="en" sz="1400" b="0" i="0" u="none" strike="noStrike" cap="none">
                    <a:solidFill>
                      <a:srgbClr val="000000"/>
                    </a:solidFill>
                    <a:latin typeface="Trebuchet MS"/>
                    <a:ea typeface="Trebuchet MS"/>
                    <a:cs typeface="Trebuchet MS"/>
                    <a:sym typeface="Trebuchet MS"/>
                  </a:rPr>
                  <a:t>Tx</a:t>
                </a:r>
              </a:p>
            </p:txBody>
          </p:sp>
        </p:grpSp>
        <p:cxnSp>
          <p:nvCxnSpPr>
            <p:cNvPr id="422" name="Shape 422"/>
            <p:cNvCxnSpPr/>
            <p:nvPr/>
          </p:nvCxnSpPr>
          <p:spPr>
            <a:xfrm rot="10800000">
              <a:off x="6191690" y="713004"/>
              <a:ext cx="521523" cy="0"/>
            </a:xfrm>
            <a:prstGeom prst="straightConnector1">
              <a:avLst/>
            </a:prstGeom>
            <a:noFill/>
            <a:ln w="25400" cap="flat" cmpd="sng">
              <a:solidFill>
                <a:schemeClr val="dk1"/>
              </a:solidFill>
              <a:prstDash val="solid"/>
              <a:round/>
              <a:headEnd type="none" w="med" len="med"/>
              <a:tailEnd type="stealth" w="lg" len="lg"/>
            </a:ln>
          </p:spPr>
        </p:cxn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rebuchet MS"/>
              <a:buNone/>
            </a:pPr>
            <a:r>
              <a:rPr lang="en" dirty="0">
                <a:sym typeface="Trebuchet MS"/>
              </a:rPr>
              <a:t>Centralization vs. decentralization</a:t>
            </a:r>
          </a:p>
        </p:txBody>
      </p:sp>
      <p:sp>
        <p:nvSpPr>
          <p:cNvPr id="47" name="Shape 47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lnSpc>
                <a:spcPct val="100000"/>
              </a:lnSpc>
              <a:buClr>
                <a:schemeClr val="dk1"/>
              </a:buClr>
              <a:buSzPct val="100000"/>
            </a:pPr>
            <a:r>
              <a:rPr lang="en" sz="2400" dirty="0">
                <a:sym typeface="Trebuchet MS"/>
              </a:rPr>
              <a:t>Competing paradigms that underlie many digital technologies</a:t>
            </a:r>
          </a:p>
          <a:p>
            <a:pPr>
              <a:lnSpc>
                <a:spcPct val="100000"/>
              </a:lnSpc>
              <a:buClr>
                <a:schemeClr val="dk1"/>
              </a:buClr>
              <a:buSzPct val="100000"/>
            </a:pPr>
            <a:endParaRPr lang="en" sz="2400" dirty="0">
              <a:sym typeface="Trebuchet MS"/>
            </a:endParaRPr>
          </a:p>
          <a:p>
            <a:pPr>
              <a:lnSpc>
                <a:spcPct val="100000"/>
              </a:lnSpc>
              <a:buClr>
                <a:schemeClr val="dk1"/>
              </a:buClr>
              <a:buSzPct val="100000"/>
            </a:pPr>
            <a:r>
              <a:rPr lang="en" sz="2400" b="1" dirty="0">
                <a:sym typeface="Trebuchet MS"/>
              </a:rPr>
              <a:t>Centralized</a:t>
            </a:r>
            <a:r>
              <a:rPr lang="en" sz="2400" dirty="0">
                <a:sym typeface="Trebuchet MS"/>
              </a:rPr>
              <a:t>: Online Social Networking Services (</a:t>
            </a:r>
            <a:r>
              <a:rPr lang="en-US" sz="2400" dirty="0">
                <a:sym typeface="Trebuchet MS"/>
              </a:rPr>
              <a:t>Facebook, Google</a:t>
            </a:r>
            <a:r>
              <a:rPr lang="en" sz="2400" dirty="0">
                <a:sym typeface="Trebuchet MS"/>
              </a:rPr>
              <a:t>)</a:t>
            </a:r>
          </a:p>
          <a:p>
            <a:pPr>
              <a:lnSpc>
                <a:spcPct val="100000"/>
              </a:lnSpc>
              <a:buClr>
                <a:schemeClr val="dk1"/>
              </a:buClr>
              <a:buSzPct val="100000"/>
            </a:pPr>
            <a:endParaRPr lang="en" sz="2400" dirty="0">
              <a:sym typeface="Trebuchet MS"/>
            </a:endParaRPr>
          </a:p>
          <a:p>
            <a:pPr>
              <a:lnSpc>
                <a:spcPct val="100000"/>
              </a:lnSpc>
              <a:buClr>
                <a:schemeClr val="dk1"/>
              </a:buClr>
              <a:buSzPct val="100000"/>
            </a:pPr>
            <a:r>
              <a:rPr lang="en" sz="2400" b="1" dirty="0">
                <a:sym typeface="Trebuchet MS"/>
              </a:rPr>
              <a:t>Decentralized</a:t>
            </a:r>
            <a:r>
              <a:rPr lang="en" sz="2400" dirty="0">
                <a:sym typeface="Trebuchet MS"/>
              </a:rPr>
              <a:t>: </a:t>
            </a:r>
            <a:r>
              <a:rPr lang="en-US" sz="2400" dirty="0">
                <a:sym typeface="Trebuchet MS"/>
              </a:rPr>
              <a:t>Internet, </a:t>
            </a:r>
            <a:r>
              <a:rPr lang="en" sz="2400" dirty="0">
                <a:sym typeface="Trebuchet MS"/>
              </a:rPr>
              <a:t>E</a:t>
            </a:r>
            <a:r>
              <a:rPr lang="en-US" sz="2400" dirty="0">
                <a:sym typeface="Trebuchet MS"/>
              </a:rPr>
              <a:t>mail service and the SMTP protocol</a:t>
            </a:r>
          </a:p>
          <a:p>
            <a:pPr>
              <a:lnSpc>
                <a:spcPct val="100000"/>
              </a:lnSpc>
              <a:buClr>
                <a:schemeClr val="dk1"/>
              </a:buClr>
              <a:buSzPct val="100000"/>
            </a:pPr>
            <a:endParaRPr lang="en-US" sz="2400" dirty="0">
              <a:sym typeface="Trebuchet MS"/>
            </a:endParaRPr>
          </a:p>
          <a:p>
            <a:pPr>
              <a:lnSpc>
                <a:spcPct val="100000"/>
              </a:lnSpc>
              <a:buClr>
                <a:schemeClr val="dk1"/>
              </a:buClr>
              <a:buSzPct val="100000"/>
            </a:pPr>
            <a:r>
              <a:rPr lang="en" sz="2400" b="1" dirty="0">
                <a:solidFill>
                  <a:srgbClr val="FF0000"/>
                </a:solidFill>
                <a:sym typeface="Trebuchet MS"/>
              </a:rPr>
              <a:t>Decentralization is not all-or-nothing</a:t>
            </a:r>
            <a:r>
              <a:rPr lang="en" sz="2400" dirty="0">
                <a:sym typeface="Trebuchet MS"/>
              </a:rPr>
              <a:t>: </a:t>
            </a:r>
            <a:r>
              <a:rPr lang="en-US" sz="2400" dirty="0">
                <a:sym typeface="Trebuchet MS"/>
              </a:rPr>
              <a:t>For example, </a:t>
            </a:r>
            <a:r>
              <a:rPr lang="en" sz="2400" dirty="0">
                <a:sym typeface="Trebuchet MS"/>
              </a:rPr>
              <a:t>E-mail. </a:t>
            </a:r>
            <a:r>
              <a:rPr lang="en-US" sz="2400" dirty="0">
                <a:sym typeface="Trebuchet MS"/>
              </a:rPr>
              <a:t>Email has a d</a:t>
            </a:r>
            <a:r>
              <a:rPr lang="en" sz="2400" dirty="0">
                <a:sym typeface="Trebuchet MS"/>
              </a:rPr>
              <a:t>ecentralized protocol (</a:t>
            </a:r>
            <a:r>
              <a:rPr lang="en-US" sz="2400" dirty="0">
                <a:sym typeface="Trebuchet MS"/>
              </a:rPr>
              <a:t>e.g., SMTP</a:t>
            </a:r>
            <a:r>
              <a:rPr lang="en" sz="2400" dirty="0">
                <a:sym typeface="Trebuchet MS"/>
              </a:rPr>
              <a:t>), but dominated by centralized webmail services</a:t>
            </a:r>
          </a:p>
          <a:p>
            <a:pPr>
              <a:lnSpc>
                <a:spcPct val="100000"/>
              </a:lnSpc>
              <a:buClr>
                <a:schemeClr val="dk1"/>
              </a:buClr>
              <a:buSzPct val="100000"/>
            </a:pPr>
            <a:endParaRPr lang="en" dirty="0">
              <a:sym typeface="Trebuchet MS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7" name="Shape 42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rebuchet MS"/>
              <a:buNone/>
            </a:pPr>
            <a:r>
              <a:rPr lang="en-US" dirty="0">
                <a:sym typeface="Trebuchet MS"/>
              </a:rPr>
              <a:t>Advantage of such a </a:t>
            </a:r>
            <a:r>
              <a:rPr lang="en-US" dirty="0" err="1">
                <a:sym typeface="Trebuchet MS"/>
              </a:rPr>
              <a:t>PoW</a:t>
            </a:r>
            <a:r>
              <a:rPr lang="en-US" dirty="0">
                <a:sym typeface="Trebuchet MS"/>
              </a:rPr>
              <a:t> system?</a:t>
            </a:r>
            <a:endParaRPr lang="en" dirty="0">
              <a:sym typeface="Trebuchet MS"/>
            </a:endParaRPr>
          </a:p>
        </p:txBody>
      </p:sp>
      <p:sp>
        <p:nvSpPr>
          <p:cNvPr id="428" name="Shape 428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lnSpc>
                <a:spcPct val="100000"/>
              </a:lnSpc>
              <a:buClr>
                <a:schemeClr val="dk1"/>
              </a:buClr>
              <a:buSzPct val="100000"/>
            </a:pPr>
            <a:r>
              <a:rPr lang="en-US" sz="2400" dirty="0">
                <a:solidFill>
                  <a:schemeClr val="dk1"/>
                </a:solidFill>
                <a:ea typeface="Trebuchet MS"/>
                <a:cs typeface="Trebuchet MS"/>
                <a:sym typeface="Trebuchet MS"/>
              </a:rPr>
              <a:t>It completely does away with the problem of magically picking a random node (to propose a block)</a:t>
            </a:r>
          </a:p>
          <a:p>
            <a:pPr>
              <a:lnSpc>
                <a:spcPct val="100000"/>
              </a:lnSpc>
              <a:buClr>
                <a:schemeClr val="dk1"/>
              </a:buClr>
              <a:buSzPct val="100000"/>
            </a:pPr>
            <a:endParaRPr lang="en-US" sz="2400" b="0" i="0" u="none" strike="noStrike" cap="none" dirty="0">
              <a:solidFill>
                <a:schemeClr val="dk1"/>
              </a:solidFill>
              <a:ea typeface="Trebuchet MS"/>
              <a:cs typeface="Trebuchet MS"/>
              <a:sym typeface="Trebuchet MS"/>
            </a:endParaRPr>
          </a:p>
          <a:p>
            <a:pPr>
              <a:lnSpc>
                <a:spcPct val="100000"/>
              </a:lnSpc>
              <a:buClr>
                <a:schemeClr val="dk1"/>
              </a:buClr>
              <a:buSzPct val="100000"/>
            </a:pPr>
            <a:r>
              <a:rPr lang="en-US" sz="2400" dirty="0">
                <a:solidFill>
                  <a:schemeClr val="dk1"/>
                </a:solidFill>
                <a:ea typeface="Trebuchet MS"/>
                <a:cs typeface="Trebuchet MS"/>
                <a:sym typeface="Trebuchet MS"/>
              </a:rPr>
              <a:t>Nodes independently compete by attempting to solve hash puzzles</a:t>
            </a:r>
          </a:p>
          <a:p>
            <a:pPr lvl="1">
              <a:lnSpc>
                <a:spcPct val="100000"/>
              </a:lnSpc>
              <a:buClr>
                <a:schemeClr val="dk1"/>
              </a:buClr>
              <a:buSzPct val="100000"/>
            </a:pPr>
            <a:r>
              <a:rPr lang="en-US" sz="2100" b="0" i="0" u="none" strike="noStrike" cap="none" dirty="0">
                <a:solidFill>
                  <a:schemeClr val="dk1"/>
                </a:solidFill>
                <a:ea typeface="Trebuchet MS"/>
                <a:cs typeface="Trebuchet MS"/>
                <a:sym typeface="Trebuchet MS"/>
              </a:rPr>
              <a:t>Once in a while</a:t>
            </a:r>
            <a:r>
              <a:rPr lang="en-US" sz="2100" dirty="0">
                <a:solidFill>
                  <a:schemeClr val="dk1"/>
                </a:solidFill>
                <a:ea typeface="Trebuchet MS"/>
                <a:cs typeface="Trebuchet MS"/>
                <a:sym typeface="Trebuchet MS"/>
              </a:rPr>
              <a:t>, one will succeed and propose the next block</a:t>
            </a:r>
          </a:p>
          <a:p>
            <a:pPr lvl="1">
              <a:lnSpc>
                <a:spcPct val="100000"/>
              </a:lnSpc>
              <a:buClr>
                <a:schemeClr val="dk1"/>
              </a:buClr>
              <a:buSzPct val="100000"/>
            </a:pPr>
            <a:endParaRPr lang="en-US" sz="2100" b="0" i="0" u="none" strike="noStrike" cap="none" dirty="0">
              <a:solidFill>
                <a:schemeClr val="dk1"/>
              </a:solidFill>
              <a:ea typeface="Trebuchet MS"/>
              <a:cs typeface="Trebuchet MS"/>
              <a:sym typeface="Trebuchet MS"/>
            </a:endParaRPr>
          </a:p>
          <a:p>
            <a:pPr>
              <a:lnSpc>
                <a:spcPct val="100000"/>
              </a:lnSpc>
              <a:buClr>
                <a:schemeClr val="dk1"/>
              </a:buClr>
              <a:buSzPct val="100000"/>
            </a:pPr>
            <a:r>
              <a:rPr lang="en-US" sz="2400" dirty="0">
                <a:solidFill>
                  <a:schemeClr val="dk1"/>
                </a:solidFill>
                <a:ea typeface="Trebuchet MS"/>
                <a:cs typeface="Trebuchet MS"/>
                <a:sym typeface="Trebuchet MS"/>
              </a:rPr>
              <a:t>Result: Such a system is completely decentralized </a:t>
            </a:r>
            <a:r>
              <a:rPr lang="en-US" sz="2400" dirty="0">
                <a:solidFill>
                  <a:schemeClr val="dk1"/>
                </a:solidFill>
                <a:ea typeface="Trebuchet MS"/>
                <a:cs typeface="Trebuchet MS"/>
                <a:sym typeface="Wingdings" panose="05000000000000000000" pitchFamily="2" charset="2"/>
              </a:rPr>
              <a:t></a:t>
            </a:r>
            <a:r>
              <a:rPr lang="en-US" sz="2400" dirty="0">
                <a:solidFill>
                  <a:schemeClr val="dk1"/>
                </a:solidFill>
                <a:ea typeface="Trebuchet MS"/>
                <a:cs typeface="Trebuchet MS"/>
                <a:sym typeface="Trebuchet MS"/>
              </a:rPr>
              <a:t> No one gets to decide which node proposes the next block</a:t>
            </a:r>
            <a:endParaRPr lang="en" sz="2400" b="0" i="0" u="none" strike="noStrike" cap="none" dirty="0">
              <a:solidFill>
                <a:schemeClr val="dk1"/>
              </a:solidFill>
              <a:ea typeface="Trebuchet MS"/>
              <a:cs typeface="Trebuchet MS"/>
              <a:sym typeface="Trebuchet MS"/>
            </a:endParaRPr>
          </a:p>
          <a:p>
            <a:pPr>
              <a:lnSpc>
                <a:spcPct val="100000"/>
              </a:lnSpc>
              <a:buClr>
                <a:schemeClr val="dk1"/>
              </a:buClr>
              <a:buSzPct val="100000"/>
            </a:pPr>
            <a:endParaRPr sz="2400" b="0" i="0" u="none" strike="noStrike" cap="none" dirty="0">
              <a:solidFill>
                <a:schemeClr val="dk1"/>
              </a:solidFill>
              <a:ea typeface="Trebuchet MS"/>
              <a:cs typeface="Trebuchet MS"/>
              <a:sym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290879574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7" name="Shape 42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rebuchet MS"/>
              <a:buNone/>
            </a:pPr>
            <a:r>
              <a:rPr lang="en" dirty="0">
                <a:sym typeface="Trebuchet MS"/>
              </a:rPr>
              <a:t>PoW property 1: difficult to compute</a:t>
            </a:r>
          </a:p>
        </p:txBody>
      </p:sp>
      <p:sp>
        <p:nvSpPr>
          <p:cNvPr id="428" name="Shape 428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lnSpc>
                <a:spcPct val="100000"/>
              </a:lnSpc>
              <a:buClr>
                <a:schemeClr val="dk1"/>
              </a:buClr>
              <a:buSzPct val="100000"/>
            </a:pPr>
            <a:r>
              <a:rPr lang="en-US" sz="2000" b="0" i="0" u="none" strike="noStrike" cap="none" dirty="0">
                <a:solidFill>
                  <a:schemeClr val="dk1"/>
                </a:solidFill>
                <a:ea typeface="Trebuchet MS"/>
                <a:cs typeface="Trebuchet MS"/>
                <a:sym typeface="Trebuchet MS"/>
              </a:rPr>
              <a:t>Difficulty varies with time</a:t>
            </a:r>
          </a:p>
          <a:p>
            <a:pPr>
              <a:lnSpc>
                <a:spcPct val="100000"/>
              </a:lnSpc>
              <a:buClr>
                <a:schemeClr val="dk1"/>
              </a:buClr>
              <a:buSzPct val="100000"/>
            </a:pPr>
            <a:endParaRPr sz="2000" b="0" i="0" u="none" strike="noStrike" cap="none" dirty="0">
              <a:solidFill>
                <a:schemeClr val="dk1"/>
              </a:solidFill>
              <a:ea typeface="Trebuchet MS"/>
              <a:cs typeface="Trebuchet MS"/>
              <a:sym typeface="Trebuchet MS"/>
            </a:endParaRPr>
          </a:p>
          <a:p>
            <a:pPr>
              <a:lnSpc>
                <a:spcPct val="100000"/>
              </a:lnSpc>
              <a:buClr>
                <a:schemeClr val="dk1"/>
              </a:buClr>
              <a:buSzPct val="100000"/>
            </a:pPr>
            <a:r>
              <a:rPr lang="en" sz="2000" b="0" i="0" u="none" strike="noStrike" cap="none" dirty="0">
                <a:solidFill>
                  <a:schemeClr val="dk1"/>
                </a:solidFill>
                <a:ea typeface="Trebuchet MS"/>
                <a:cs typeface="Trebuchet MS"/>
                <a:sym typeface="Trebuchet MS"/>
              </a:rPr>
              <a:t>As of 2015: </a:t>
            </a:r>
            <a:r>
              <a:rPr lang="en-US" sz="2000" b="0" i="0" u="none" strike="noStrike" cap="none" dirty="0">
                <a:solidFill>
                  <a:schemeClr val="dk1"/>
                </a:solidFill>
                <a:ea typeface="Trebuchet MS"/>
                <a:cs typeface="Trebuchet MS"/>
                <a:sym typeface="Trebuchet MS"/>
              </a:rPr>
              <a:t>difficulty level is over</a:t>
            </a:r>
            <a:r>
              <a:rPr lang="en" sz="2000" b="0" i="0" u="none" strike="noStrike" cap="none" dirty="0">
                <a:solidFill>
                  <a:schemeClr val="dk1"/>
                </a:solidFill>
                <a:ea typeface="Trebuchet MS"/>
                <a:cs typeface="Trebuchet MS"/>
                <a:sym typeface="Trebuchet MS"/>
              </a:rPr>
              <a:t> 10</a:t>
            </a:r>
            <a:r>
              <a:rPr lang="en" sz="2000" b="0" i="0" u="none" strike="noStrike" cap="none" baseline="30000" dirty="0">
                <a:solidFill>
                  <a:schemeClr val="dk1"/>
                </a:solidFill>
                <a:ea typeface="Trebuchet MS"/>
                <a:cs typeface="Trebuchet MS"/>
                <a:sym typeface="Trebuchet MS"/>
              </a:rPr>
              <a:t>20</a:t>
            </a:r>
            <a:r>
              <a:rPr lang="en" sz="2000" b="0" i="0" u="none" strike="noStrike" cap="none" dirty="0">
                <a:solidFill>
                  <a:schemeClr val="dk1"/>
                </a:solidFill>
                <a:ea typeface="Trebuchet MS"/>
                <a:cs typeface="Trebuchet MS"/>
                <a:sym typeface="Trebuchet MS"/>
              </a:rPr>
              <a:t> hashes/block</a:t>
            </a:r>
          </a:p>
          <a:p>
            <a:pPr lvl="1">
              <a:lnSpc>
                <a:spcPct val="100000"/>
              </a:lnSpc>
              <a:buClr>
                <a:schemeClr val="dk1"/>
              </a:buClr>
              <a:buSzPct val="100000"/>
            </a:pPr>
            <a:r>
              <a:rPr lang="en" dirty="0">
                <a:solidFill>
                  <a:schemeClr val="dk1"/>
                </a:solidFill>
                <a:ea typeface="Trebuchet MS"/>
                <a:cs typeface="Trebuchet MS"/>
                <a:sym typeface="Trebuchet MS"/>
              </a:rPr>
              <a:t>i.e., s</a:t>
            </a:r>
            <a:r>
              <a:rPr lang="en-US" dirty="0" err="1">
                <a:solidFill>
                  <a:schemeClr val="dk1"/>
                </a:solidFill>
                <a:ea typeface="Trebuchet MS"/>
                <a:cs typeface="Trebuchet MS"/>
                <a:sym typeface="Trebuchet MS"/>
              </a:rPr>
              <a:t>ize</a:t>
            </a:r>
            <a:r>
              <a:rPr lang="en-US" dirty="0">
                <a:solidFill>
                  <a:schemeClr val="dk1"/>
                </a:solidFill>
                <a:ea typeface="Trebuchet MS"/>
                <a:cs typeface="Trebuchet MS"/>
                <a:sym typeface="Trebuchet MS"/>
              </a:rPr>
              <a:t> of target space &lt;= 1/10</a:t>
            </a:r>
            <a:r>
              <a:rPr lang="en-US" baseline="30000" dirty="0">
                <a:solidFill>
                  <a:schemeClr val="dk1"/>
                </a:solidFill>
                <a:ea typeface="Trebuchet MS"/>
                <a:cs typeface="Trebuchet MS"/>
                <a:sym typeface="Trebuchet MS"/>
              </a:rPr>
              <a:t>20</a:t>
            </a:r>
            <a:r>
              <a:rPr lang="en-US" dirty="0">
                <a:solidFill>
                  <a:schemeClr val="dk1"/>
                </a:solidFill>
                <a:ea typeface="Trebuchet MS"/>
                <a:cs typeface="Trebuchet MS"/>
                <a:sym typeface="Trebuchet MS"/>
              </a:rPr>
              <a:t> size of hash’s output space</a:t>
            </a:r>
          </a:p>
          <a:p>
            <a:pPr lvl="1">
              <a:lnSpc>
                <a:spcPct val="100000"/>
              </a:lnSpc>
              <a:buClr>
                <a:schemeClr val="dk1"/>
              </a:buClr>
              <a:buSzPct val="100000"/>
            </a:pPr>
            <a:r>
              <a:rPr lang="en-US" dirty="0">
                <a:solidFill>
                  <a:schemeClr val="dk1"/>
                </a:solidFill>
                <a:sym typeface="Trebuchet MS"/>
              </a:rPr>
              <a:t>Such a computation not possible with commodity laptops</a:t>
            </a:r>
            <a:endParaRPr dirty="0">
              <a:solidFill>
                <a:schemeClr val="dk1"/>
              </a:solidFill>
              <a:sym typeface="Trebuchet MS"/>
            </a:endParaRPr>
          </a:p>
          <a:p>
            <a:pPr>
              <a:lnSpc>
                <a:spcPct val="100000"/>
              </a:lnSpc>
              <a:buClr>
                <a:schemeClr val="dk1"/>
              </a:buClr>
              <a:buSzPct val="100000"/>
            </a:pPr>
            <a:endParaRPr lang="en" sz="2000" b="0" i="0" u="none" strike="noStrike" cap="none" dirty="0">
              <a:solidFill>
                <a:schemeClr val="dk1"/>
              </a:solidFill>
              <a:ea typeface="Trebuchet MS"/>
              <a:cs typeface="Trebuchet MS"/>
              <a:sym typeface="Trebuchet MS"/>
            </a:endParaRPr>
          </a:p>
          <a:p>
            <a:pPr>
              <a:lnSpc>
                <a:spcPct val="100000"/>
              </a:lnSpc>
              <a:buClr>
                <a:schemeClr val="dk1"/>
              </a:buClr>
              <a:buSzPct val="100000"/>
            </a:pPr>
            <a:r>
              <a:rPr lang="en" sz="2000" b="0" i="0" u="none" strike="noStrike" cap="none" dirty="0">
                <a:solidFill>
                  <a:schemeClr val="dk1"/>
                </a:solidFill>
                <a:ea typeface="Trebuchet MS"/>
                <a:cs typeface="Trebuchet MS"/>
                <a:sym typeface="Trebuchet MS"/>
              </a:rPr>
              <a:t>Only some nodes bother to compete — </a:t>
            </a:r>
            <a:r>
              <a:rPr lang="en" sz="2000" b="1" i="0" u="none" strike="noStrike" cap="none" dirty="0">
                <a:solidFill>
                  <a:schemeClr val="dk1"/>
                </a:solidFill>
                <a:ea typeface="Trebuchet MS"/>
                <a:cs typeface="Trebuchet MS"/>
                <a:sym typeface="Trebuchet MS"/>
              </a:rPr>
              <a:t>miners</a:t>
            </a:r>
          </a:p>
          <a:p>
            <a:pPr lvl="1">
              <a:lnSpc>
                <a:spcPct val="100000"/>
              </a:lnSpc>
              <a:buClr>
                <a:schemeClr val="dk1"/>
              </a:buClr>
              <a:buSzPct val="100000"/>
            </a:pPr>
            <a:r>
              <a:rPr lang="en-US" b="0" i="0" u="none" strike="noStrike" cap="none" dirty="0">
                <a:solidFill>
                  <a:schemeClr val="dk1"/>
                </a:solidFill>
                <a:ea typeface="Trebuchet MS"/>
                <a:cs typeface="Trebuchet MS"/>
                <a:sym typeface="Trebuchet MS"/>
              </a:rPr>
              <a:t>This process of repeatedly solving hash puzzles is called </a:t>
            </a:r>
            <a:r>
              <a:rPr lang="en-US" b="1" i="1" u="none" strike="noStrike" cap="none" dirty="0">
                <a:solidFill>
                  <a:schemeClr val="dk1"/>
                </a:solidFill>
                <a:ea typeface="Trebuchet MS"/>
                <a:cs typeface="Trebuchet MS"/>
                <a:sym typeface="Trebuchet MS"/>
              </a:rPr>
              <a:t>bitcoin mining</a:t>
            </a:r>
          </a:p>
          <a:p>
            <a:pPr>
              <a:lnSpc>
                <a:spcPct val="100000"/>
              </a:lnSpc>
              <a:buClr>
                <a:schemeClr val="dk1"/>
              </a:buClr>
              <a:buSzPct val="100000"/>
            </a:pPr>
            <a:endParaRPr lang="en-US" sz="2000" b="1" i="1" dirty="0">
              <a:solidFill>
                <a:schemeClr val="dk1"/>
              </a:solidFill>
              <a:ea typeface="Trebuchet MS"/>
              <a:cs typeface="Trebuchet MS"/>
              <a:sym typeface="Trebuchet MS"/>
            </a:endParaRPr>
          </a:p>
          <a:p>
            <a:pPr>
              <a:lnSpc>
                <a:spcPct val="100000"/>
              </a:lnSpc>
              <a:buClr>
                <a:schemeClr val="dk1"/>
              </a:buClr>
              <a:buSzPct val="100000"/>
            </a:pPr>
            <a:r>
              <a:rPr lang="en-US" sz="2000" b="1" i="1" dirty="0">
                <a:solidFill>
                  <a:schemeClr val="dk1"/>
                </a:solidFill>
                <a:ea typeface="Trebuchet MS"/>
                <a:cs typeface="Trebuchet MS"/>
                <a:sym typeface="Trebuchet MS"/>
              </a:rPr>
              <a:t>Technically anyone can mine </a:t>
            </a:r>
            <a:r>
              <a:rPr lang="en-US" sz="2000" b="1" i="1" dirty="0">
                <a:solidFill>
                  <a:schemeClr val="dk1"/>
                </a:solidFill>
                <a:ea typeface="Trebuchet MS"/>
                <a:cs typeface="Trebuchet MS"/>
                <a:sym typeface="Wingdings" panose="05000000000000000000" pitchFamily="2" charset="2"/>
              </a:rPr>
              <a:t></a:t>
            </a:r>
            <a:r>
              <a:rPr lang="en-US" sz="2000" b="1" i="1" dirty="0">
                <a:solidFill>
                  <a:schemeClr val="dk1"/>
                </a:solidFill>
                <a:ea typeface="Trebuchet MS"/>
                <a:cs typeface="Trebuchet MS"/>
                <a:sym typeface="Trebuchet MS"/>
              </a:rPr>
              <a:t> however mining power is concentrated in a mining ecosystem</a:t>
            </a:r>
            <a:endParaRPr sz="2000" b="1" i="1" u="none" strike="noStrike" cap="none" dirty="0">
              <a:solidFill>
                <a:schemeClr val="dk1"/>
              </a:solidFill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3" name="Shape 43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rebuchet MS"/>
              <a:buNone/>
            </a:pPr>
            <a:r>
              <a:rPr lang="en" dirty="0">
                <a:sym typeface="Trebuchet MS"/>
              </a:rPr>
              <a:t>PoW property 2: parameterizable cost</a:t>
            </a:r>
          </a:p>
        </p:txBody>
      </p:sp>
      <p:sp>
        <p:nvSpPr>
          <p:cNvPr id="434" name="Shape 43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rebuchet MS"/>
              <a:buNone/>
            </a:pPr>
            <a:r>
              <a:rPr lang="en" sz="2400" b="0" i="0" u="none" strike="noStrike" cap="none" dirty="0">
                <a:solidFill>
                  <a:schemeClr val="dk1"/>
                </a:solidFill>
                <a:ea typeface="Trebuchet MS"/>
                <a:cs typeface="Trebuchet MS"/>
                <a:sym typeface="Trebuchet MS"/>
              </a:rPr>
              <a:t>Nodes automatically </a:t>
            </a:r>
            <a:r>
              <a:rPr lang="en" sz="2400" b="1" i="0" u="none" strike="noStrike" cap="none" dirty="0">
                <a:solidFill>
                  <a:srgbClr val="FF0000"/>
                </a:solidFill>
                <a:ea typeface="Trebuchet MS"/>
                <a:cs typeface="Trebuchet MS"/>
                <a:sym typeface="Trebuchet MS"/>
              </a:rPr>
              <a:t>re-calculate the target</a:t>
            </a:r>
            <a:r>
              <a:rPr lang="en" sz="2400" b="0" i="0" u="none" strike="noStrike" cap="none" dirty="0">
                <a:solidFill>
                  <a:schemeClr val="dk1"/>
                </a:solidFill>
                <a:ea typeface="Trebuchet MS"/>
                <a:cs typeface="Trebuchet MS"/>
                <a:sym typeface="Trebuchet MS"/>
              </a:rPr>
              <a:t> (</a:t>
            </a:r>
            <a:r>
              <a:rPr lang="en-US" sz="2400" b="0" i="0" u="none" strike="noStrike" cap="none" dirty="0">
                <a:solidFill>
                  <a:schemeClr val="dk1"/>
                </a:solidFill>
                <a:ea typeface="Trebuchet MS"/>
                <a:cs typeface="Trebuchet MS"/>
                <a:sym typeface="Trebuchet MS"/>
              </a:rPr>
              <a:t>size of target space as a fractio</a:t>
            </a:r>
            <a:r>
              <a:rPr lang="en-US" sz="2400" dirty="0">
                <a:solidFill>
                  <a:schemeClr val="dk1"/>
                </a:solidFill>
                <a:ea typeface="Trebuchet MS"/>
                <a:cs typeface="Trebuchet MS"/>
                <a:sym typeface="Trebuchet MS"/>
              </a:rPr>
              <a:t>n of the output space</a:t>
            </a:r>
            <a:r>
              <a:rPr lang="en" sz="2400" b="0" i="0" u="none" strike="noStrike" cap="none" dirty="0">
                <a:solidFill>
                  <a:schemeClr val="dk1"/>
                </a:solidFill>
                <a:ea typeface="Trebuchet MS"/>
                <a:cs typeface="Trebuchet MS"/>
                <a:sym typeface="Trebuchet MS"/>
              </a:rPr>
              <a:t>) every two weeks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rebuchet MS"/>
              <a:buNone/>
            </a:pPr>
            <a:endParaRPr lang="en" sz="2400" dirty="0">
              <a:solidFill>
                <a:schemeClr val="dk1"/>
              </a:solidFill>
              <a:ea typeface="Trebuchet MS"/>
              <a:cs typeface="Trebuchet MS"/>
              <a:sym typeface="Trebuchet M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rebuchet MS"/>
              <a:buNone/>
            </a:pPr>
            <a:r>
              <a:rPr lang="en" sz="2400" b="1" i="0" u="none" strike="noStrike" cap="none" dirty="0">
                <a:solidFill>
                  <a:schemeClr val="dk1"/>
                </a:solidFill>
                <a:ea typeface="Trebuchet MS"/>
                <a:cs typeface="Trebuchet MS"/>
                <a:sym typeface="Trebuchet MS"/>
              </a:rPr>
              <a:t>Goal</a:t>
            </a:r>
            <a:r>
              <a:rPr lang="en" sz="2400" b="0" i="0" u="none" strike="noStrike" cap="none" dirty="0">
                <a:solidFill>
                  <a:schemeClr val="dk1"/>
                </a:solidFill>
                <a:ea typeface="Trebuchet MS"/>
                <a:cs typeface="Trebuchet MS"/>
                <a:sym typeface="Trebuchet MS"/>
              </a:rPr>
              <a:t>: </a:t>
            </a:r>
            <a:r>
              <a:rPr lang="en" sz="2400" b="0" i="0" u="sng" strike="noStrike" cap="none" dirty="0">
                <a:solidFill>
                  <a:schemeClr val="dk1"/>
                </a:solidFill>
                <a:ea typeface="Trebuchet MS"/>
                <a:cs typeface="Trebuchet MS"/>
                <a:sym typeface="Trebuchet MS"/>
              </a:rPr>
              <a:t>average</a:t>
            </a:r>
            <a:r>
              <a:rPr lang="en" sz="2400" b="0" i="0" u="none" strike="noStrike" cap="none" dirty="0">
                <a:solidFill>
                  <a:schemeClr val="dk1"/>
                </a:solidFill>
                <a:ea typeface="Trebuchet MS"/>
                <a:cs typeface="Trebuchet MS"/>
                <a:sym typeface="Trebuchet MS"/>
              </a:rPr>
              <a:t> time between blocks = 10 minutes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rebuchet MS"/>
              <a:buNone/>
            </a:pPr>
            <a:endParaRPr lang="en" sz="2400" dirty="0">
              <a:solidFill>
                <a:schemeClr val="dk1"/>
              </a:solidFill>
              <a:ea typeface="Trebuchet MS"/>
              <a:cs typeface="Trebuchet MS"/>
              <a:sym typeface="Trebuchet M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rebuchet MS"/>
              <a:buNone/>
            </a:pPr>
            <a:r>
              <a:rPr lang="en" sz="2400" b="0" i="0" u="none" strike="noStrike" cap="none" dirty="0">
                <a:solidFill>
                  <a:schemeClr val="dk1"/>
                </a:solidFill>
                <a:ea typeface="Trebuchet MS"/>
                <a:cs typeface="Trebuchet MS"/>
                <a:sym typeface="Trebuchet MS"/>
              </a:rPr>
              <a:t>In o</a:t>
            </a:r>
            <a:r>
              <a:rPr lang="en-US" sz="2400" b="0" i="0" u="none" strike="noStrike" cap="none" dirty="0" err="1">
                <a:solidFill>
                  <a:schemeClr val="dk1"/>
                </a:solidFill>
                <a:ea typeface="Trebuchet MS"/>
                <a:cs typeface="Trebuchet MS"/>
                <a:sym typeface="Trebuchet MS"/>
              </a:rPr>
              <a:t>ther</a:t>
            </a:r>
            <a:r>
              <a:rPr lang="en-US" sz="2400" b="0" i="0" u="none" strike="noStrike" cap="none" dirty="0">
                <a:solidFill>
                  <a:schemeClr val="dk1"/>
                </a:solidFill>
                <a:ea typeface="Trebuchet MS"/>
                <a:cs typeface="Trebuchet MS"/>
                <a:sym typeface="Trebuchet MS"/>
              </a:rPr>
              <a:t> words, recalculation takes place after 2,016 blocks!</a:t>
            </a:r>
            <a:endParaRPr lang="en" sz="2400" b="0" i="0" u="none" strike="noStrike" cap="none" dirty="0">
              <a:solidFill>
                <a:schemeClr val="dk1"/>
              </a:solidFill>
              <a:ea typeface="Trebuchet MS"/>
              <a:cs typeface="Trebuchet MS"/>
              <a:sym typeface="Trebuchet M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rebuchet MS"/>
              <a:buNone/>
            </a:pPr>
            <a:endParaRPr sz="2400" b="0" i="0" u="none" strike="noStrike" cap="none" dirty="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rebuchet MS"/>
              <a:buNone/>
            </a:pPr>
            <a:endParaRPr sz="2400" b="0" i="0" u="none" strike="noStrike" cap="none" dirty="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435" name="Shape 435"/>
          <p:cNvSpPr/>
          <p:nvPr/>
        </p:nvSpPr>
        <p:spPr>
          <a:xfrm>
            <a:off x="533400" y="3638550"/>
            <a:ext cx="8001000" cy="954106"/>
          </a:xfrm>
          <a:prstGeom prst="rect">
            <a:avLst/>
          </a:prstGeom>
          <a:solidFill>
            <a:srgbClr val="EFD7AE"/>
          </a:solidFill>
          <a:ln w="19050" cap="flat" cmpd="sng">
            <a:solidFill>
              <a:srgbClr val="E7C586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rebuchet MS"/>
              <a:buNone/>
            </a:pPr>
            <a:r>
              <a:rPr lang="en" sz="2800" b="0" i="0" u="none" strike="noStrike" cap="none" dirty="0">
                <a:solidFill>
                  <a:srgbClr val="000000"/>
                </a:solidFill>
                <a:ea typeface="Trebuchet MS"/>
                <a:cs typeface="Trebuchet MS"/>
                <a:sym typeface="Trebuchet MS"/>
              </a:rPr>
              <a:t>Prob (Alice wins next block) = 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rebuchet MS"/>
              <a:buNone/>
            </a:pPr>
            <a:r>
              <a:rPr lang="en" sz="2800" b="0" i="0" u="none" strike="noStrike" cap="none" dirty="0">
                <a:solidFill>
                  <a:srgbClr val="000000"/>
                </a:solidFill>
                <a:ea typeface="Trebuchet MS"/>
                <a:cs typeface="Trebuchet MS"/>
                <a:sym typeface="Trebuchet MS"/>
              </a:rPr>
              <a:t>fraction of global hash power she controls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7" name="Shape 42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rebuchet MS"/>
              <a:buNone/>
            </a:pPr>
            <a:r>
              <a:rPr lang="en-US" dirty="0">
                <a:sym typeface="Trebuchet MS"/>
              </a:rPr>
              <a:t>Why is such a re-adjustment needed?</a:t>
            </a:r>
            <a:endParaRPr lang="en" dirty="0">
              <a:sym typeface="Trebuchet MS"/>
            </a:endParaRPr>
          </a:p>
        </p:txBody>
      </p:sp>
      <p:sp>
        <p:nvSpPr>
          <p:cNvPr id="428" name="Shape 428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lnSpc>
                <a:spcPct val="100000"/>
              </a:lnSpc>
              <a:buClr>
                <a:schemeClr val="dk1"/>
              </a:buClr>
              <a:buSzPct val="100000"/>
            </a:pPr>
            <a:r>
              <a:rPr lang="en-US" sz="2400" dirty="0">
                <a:solidFill>
                  <a:schemeClr val="dk1"/>
                </a:solidFill>
                <a:ea typeface="Trebuchet MS"/>
                <a:cs typeface="Trebuchet MS"/>
                <a:sym typeface="Trebuchet MS"/>
              </a:rPr>
              <a:t>It is inefficient if blocks are proposed too close to each other</a:t>
            </a:r>
          </a:p>
          <a:p>
            <a:pPr>
              <a:lnSpc>
                <a:spcPct val="100000"/>
              </a:lnSpc>
              <a:buClr>
                <a:schemeClr val="dk1"/>
              </a:buClr>
              <a:buSzPct val="100000"/>
            </a:pPr>
            <a:endParaRPr lang="en-US" sz="2400" b="0" i="0" u="none" strike="noStrike" cap="none" dirty="0">
              <a:solidFill>
                <a:schemeClr val="dk1"/>
              </a:solidFill>
              <a:ea typeface="Trebuchet MS"/>
              <a:cs typeface="Trebuchet MS"/>
              <a:sym typeface="Trebuchet MS"/>
            </a:endParaRPr>
          </a:p>
          <a:p>
            <a:pPr>
              <a:lnSpc>
                <a:spcPct val="100000"/>
              </a:lnSpc>
              <a:buClr>
                <a:schemeClr val="dk1"/>
              </a:buClr>
              <a:buSzPct val="100000"/>
            </a:pPr>
            <a:r>
              <a:rPr lang="en-US" sz="2400" dirty="0">
                <a:solidFill>
                  <a:schemeClr val="dk1"/>
                </a:solidFill>
                <a:ea typeface="Trebuchet MS"/>
                <a:cs typeface="Trebuchet MS"/>
                <a:sym typeface="Trebuchet MS"/>
              </a:rPr>
              <a:t>Would not be able to put multiple transactions in a single block!</a:t>
            </a:r>
          </a:p>
          <a:p>
            <a:pPr>
              <a:lnSpc>
                <a:spcPct val="100000"/>
              </a:lnSpc>
              <a:buClr>
                <a:schemeClr val="dk1"/>
              </a:buClr>
              <a:buSzPct val="100000"/>
            </a:pPr>
            <a:endParaRPr lang="en-US" sz="2400" b="0" i="0" u="none" strike="noStrike" cap="none" dirty="0">
              <a:solidFill>
                <a:schemeClr val="dk1"/>
              </a:solidFill>
              <a:ea typeface="Trebuchet MS"/>
              <a:cs typeface="Trebuchet MS"/>
              <a:sym typeface="Trebuchet MS"/>
            </a:endParaRPr>
          </a:p>
          <a:p>
            <a:pPr>
              <a:lnSpc>
                <a:spcPct val="100000"/>
              </a:lnSpc>
              <a:buClr>
                <a:schemeClr val="dk1"/>
              </a:buClr>
              <a:buSzPct val="100000"/>
            </a:pPr>
            <a:r>
              <a:rPr lang="en-US" sz="2400" dirty="0">
                <a:solidFill>
                  <a:schemeClr val="dk1"/>
                </a:solidFill>
                <a:ea typeface="Trebuchet MS"/>
                <a:cs typeface="Trebuchet MS"/>
                <a:sym typeface="Trebuchet MS"/>
              </a:rPr>
              <a:t>Why 10 minutes?</a:t>
            </a:r>
          </a:p>
          <a:p>
            <a:pPr lvl="1">
              <a:lnSpc>
                <a:spcPct val="100000"/>
              </a:lnSpc>
              <a:buClr>
                <a:schemeClr val="dk1"/>
              </a:buClr>
              <a:buSzPct val="100000"/>
            </a:pPr>
            <a:r>
              <a:rPr lang="en-US" sz="2100" b="0" i="0" u="none" strike="noStrike" cap="none" dirty="0">
                <a:solidFill>
                  <a:schemeClr val="dk1"/>
                </a:solidFill>
                <a:ea typeface="Trebuchet MS"/>
                <a:cs typeface="Trebuchet MS"/>
                <a:sym typeface="Trebuchet MS"/>
              </a:rPr>
              <a:t>Not significant!</a:t>
            </a:r>
          </a:p>
          <a:p>
            <a:pPr lvl="1">
              <a:lnSpc>
                <a:spcPct val="100000"/>
              </a:lnSpc>
              <a:buClr>
                <a:schemeClr val="dk1"/>
              </a:buClr>
              <a:buSzPct val="100000"/>
            </a:pPr>
            <a:r>
              <a:rPr lang="en-US" sz="2100" dirty="0">
                <a:solidFill>
                  <a:schemeClr val="dk1"/>
                </a:solidFill>
                <a:ea typeface="Trebuchet MS"/>
                <a:cs typeface="Trebuchet MS"/>
                <a:sym typeface="Trebuchet MS"/>
              </a:rPr>
              <a:t>Can change it to 5 minutes, and system would still work</a:t>
            </a:r>
            <a:endParaRPr lang="en" sz="2100" b="0" i="0" u="none" strike="noStrike" cap="none" dirty="0">
              <a:solidFill>
                <a:schemeClr val="dk1"/>
              </a:solidFill>
              <a:ea typeface="Trebuchet MS"/>
              <a:cs typeface="Trebuchet MS"/>
              <a:sym typeface="Trebuchet MS"/>
            </a:endParaRPr>
          </a:p>
          <a:p>
            <a:pPr>
              <a:lnSpc>
                <a:spcPct val="100000"/>
              </a:lnSpc>
              <a:buClr>
                <a:schemeClr val="dk1"/>
              </a:buClr>
              <a:buSzPct val="100000"/>
            </a:pPr>
            <a:endParaRPr sz="2400" b="0" i="0" u="none" strike="noStrike" cap="none" dirty="0">
              <a:solidFill>
                <a:schemeClr val="dk1"/>
              </a:solidFill>
              <a:ea typeface="Trebuchet MS"/>
              <a:cs typeface="Trebuchet MS"/>
              <a:sym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396073751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" name="Shape 44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rebuchet MS"/>
              <a:buNone/>
            </a:pPr>
            <a:r>
              <a:rPr lang="en" dirty="0">
                <a:sym typeface="Trebuchet MS"/>
              </a:rPr>
              <a:t>Key security assumption</a:t>
            </a:r>
          </a:p>
        </p:txBody>
      </p:sp>
      <p:sp>
        <p:nvSpPr>
          <p:cNvPr id="441" name="Shape 441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rebuchet MS"/>
              <a:buNone/>
            </a:pPr>
            <a:endParaRPr sz="3000" b="0" i="0" u="none" strike="noStrike" cap="none" dirty="0">
              <a:solidFill>
                <a:schemeClr val="dk1"/>
              </a:solidFill>
              <a:ea typeface="Trebuchet MS"/>
              <a:cs typeface="Trebuchet MS"/>
              <a:sym typeface="Trebuchet M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rebuchet MS"/>
              <a:buNone/>
            </a:pPr>
            <a:r>
              <a:rPr lang="en-US" sz="3000" b="0" i="0" u="none" strike="noStrike" cap="none" dirty="0">
                <a:solidFill>
                  <a:schemeClr val="dk1"/>
                </a:solidFill>
                <a:ea typeface="Trebuchet MS"/>
                <a:cs typeface="Trebuchet MS"/>
                <a:sym typeface="Trebuchet MS"/>
              </a:rPr>
              <a:t>Bitcoin a</a:t>
            </a:r>
            <a:r>
              <a:rPr lang="en" sz="3000" b="0" i="0" u="none" strike="noStrike" cap="none" dirty="0">
                <a:solidFill>
                  <a:schemeClr val="dk1"/>
                </a:solidFill>
                <a:ea typeface="Trebuchet MS"/>
                <a:cs typeface="Trebuchet MS"/>
                <a:sym typeface="Trebuchet MS"/>
              </a:rPr>
              <a:t>ttacks infeasible if </a:t>
            </a:r>
            <a:r>
              <a:rPr lang="en" sz="3000" b="1" i="0" u="none" strike="noStrike" cap="none" dirty="0">
                <a:solidFill>
                  <a:schemeClr val="dk1"/>
                </a:solidFill>
                <a:ea typeface="Trebuchet MS"/>
                <a:cs typeface="Trebuchet MS"/>
                <a:sym typeface="Trebuchet MS"/>
              </a:rPr>
              <a:t>majority of miners</a:t>
            </a:r>
            <a:r>
              <a:rPr lang="en" sz="3000" b="0" i="0" u="none" strike="noStrike" cap="none" dirty="0">
                <a:solidFill>
                  <a:schemeClr val="dk1"/>
                </a:solidFill>
                <a:ea typeface="Trebuchet MS"/>
                <a:cs typeface="Trebuchet MS"/>
                <a:sym typeface="Trebuchet MS"/>
              </a:rPr>
              <a:t> </a:t>
            </a:r>
            <a:r>
              <a:rPr lang="en" sz="3000" b="0" i="0" u="sng" strike="noStrike" cap="none" dirty="0">
                <a:solidFill>
                  <a:schemeClr val="dk1"/>
                </a:solidFill>
                <a:ea typeface="Trebuchet MS"/>
                <a:cs typeface="Trebuchet MS"/>
                <a:sym typeface="Trebuchet MS"/>
              </a:rPr>
              <a:t>weighted by hash power</a:t>
            </a:r>
            <a:r>
              <a:rPr lang="en" sz="3000" b="0" i="0" u="none" strike="noStrike" cap="none" dirty="0">
                <a:solidFill>
                  <a:schemeClr val="dk1"/>
                </a:solidFill>
                <a:ea typeface="Trebuchet MS"/>
                <a:cs typeface="Trebuchet MS"/>
                <a:sym typeface="Trebuchet MS"/>
              </a:rPr>
              <a:t> follow the protocol (</a:t>
            </a:r>
            <a:r>
              <a:rPr lang="en-US" sz="3000" b="0" i="0" u="none" strike="noStrike" cap="none" dirty="0">
                <a:solidFill>
                  <a:schemeClr val="dk1"/>
                </a:solidFill>
                <a:ea typeface="Trebuchet MS"/>
                <a:cs typeface="Trebuchet MS"/>
                <a:sym typeface="Trebuchet MS"/>
              </a:rPr>
              <a:t>or are honest</a:t>
            </a:r>
            <a:r>
              <a:rPr lang="en" sz="3000" b="0" i="0" u="none" strike="noStrike" cap="none" dirty="0">
                <a:solidFill>
                  <a:schemeClr val="dk1"/>
                </a:solidFill>
                <a:ea typeface="Trebuchet MS"/>
                <a:cs typeface="Trebuchet MS"/>
                <a:sym typeface="Trebuchet MS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rebuchet MS"/>
              <a:buNone/>
            </a:pPr>
            <a:endParaRPr lang="en" sz="3000" dirty="0">
              <a:solidFill>
                <a:schemeClr val="dk1"/>
              </a:solidFill>
              <a:ea typeface="Trebuchet MS"/>
              <a:cs typeface="Trebuchet MS"/>
              <a:sym typeface="Trebuchet M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rebuchet MS"/>
              <a:buNone/>
            </a:pPr>
            <a:r>
              <a:rPr lang="en" sz="3000" b="0" i="0" u="none" strike="noStrike" cap="none" dirty="0">
                <a:solidFill>
                  <a:schemeClr val="dk1"/>
                </a:solidFill>
                <a:ea typeface="Trebuchet MS"/>
                <a:cs typeface="Trebuchet MS"/>
                <a:sym typeface="Trebuchet MS"/>
              </a:rPr>
              <a:t>This will ensure a more than 50% chan</a:t>
            </a:r>
            <a:r>
              <a:rPr lang="en-US" sz="3000" b="0" i="0" u="none" strike="noStrike" cap="none" dirty="0" err="1">
                <a:solidFill>
                  <a:schemeClr val="dk1"/>
                </a:solidFill>
                <a:ea typeface="Trebuchet MS"/>
                <a:cs typeface="Trebuchet MS"/>
                <a:sym typeface="Trebuchet MS"/>
              </a:rPr>
              <a:t>ce</a:t>
            </a:r>
            <a:r>
              <a:rPr lang="en-US" sz="3000" b="0" i="0" u="none" strike="noStrike" cap="none" dirty="0">
                <a:solidFill>
                  <a:schemeClr val="dk1"/>
                </a:solidFill>
                <a:ea typeface="Trebuchet MS"/>
                <a:cs typeface="Trebuchet MS"/>
                <a:sym typeface="Trebuchet MS"/>
              </a:rPr>
              <a:t> that the next block is proposed by a honest node!</a:t>
            </a:r>
            <a:endParaRPr lang="en" sz="3000" b="0" i="0" u="none" strike="noStrike" cap="none" dirty="0">
              <a:solidFill>
                <a:schemeClr val="dk1"/>
              </a:solidFill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6" name="Shape 44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rebuchet MS"/>
              <a:buNone/>
            </a:pPr>
            <a:r>
              <a:rPr lang="en" dirty="0">
                <a:sym typeface="Trebuchet MS"/>
              </a:rPr>
              <a:t>Solving hash puzzles is probabilistic</a:t>
            </a:r>
          </a:p>
        </p:txBody>
      </p:sp>
      <p:grpSp>
        <p:nvGrpSpPr>
          <p:cNvPr id="447" name="Shape 447"/>
          <p:cNvGrpSpPr/>
          <p:nvPr/>
        </p:nvGrpSpPr>
        <p:grpSpPr>
          <a:xfrm>
            <a:off x="533399" y="1352550"/>
            <a:ext cx="5398533" cy="3417332"/>
            <a:chOff x="1078467" y="1352550"/>
            <a:chExt cx="5398533" cy="3417332"/>
          </a:xfrm>
        </p:grpSpPr>
        <p:pic>
          <p:nvPicPr>
            <p:cNvPr id="448" name="Shape 448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1524000" y="1352550"/>
              <a:ext cx="4953001" cy="304800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449" name="Shape 449"/>
            <p:cNvSpPr txBox="1"/>
            <p:nvPr/>
          </p:nvSpPr>
          <p:spPr>
            <a:xfrm>
              <a:off x="2042271" y="4400550"/>
              <a:ext cx="3916457" cy="369332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Trebuchet MS"/>
                <a:buNone/>
              </a:pPr>
              <a:r>
                <a:rPr lang="en" sz="1800" b="0" i="0" u="none" strike="noStrike" cap="none">
                  <a:solidFill>
                    <a:srgbClr val="000000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Time to next block (entire network)</a:t>
              </a:r>
            </a:p>
          </p:txBody>
        </p:sp>
        <p:sp>
          <p:nvSpPr>
            <p:cNvPr id="450" name="Shape 450"/>
            <p:cNvSpPr txBox="1"/>
            <p:nvPr/>
          </p:nvSpPr>
          <p:spPr>
            <a:xfrm rot="-5400000">
              <a:off x="201784" y="2691883"/>
              <a:ext cx="2122696" cy="369332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Trebuchet MS"/>
                <a:buNone/>
              </a:pPr>
              <a:r>
                <a:rPr lang="en" sz="1800" b="0" i="0" u="none" strike="noStrike" cap="none">
                  <a:solidFill>
                    <a:srgbClr val="000000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Probability density</a:t>
              </a:r>
            </a:p>
          </p:txBody>
        </p:sp>
        <p:cxnSp>
          <p:nvCxnSpPr>
            <p:cNvPr id="451" name="Shape 451"/>
            <p:cNvCxnSpPr/>
            <p:nvPr/>
          </p:nvCxnSpPr>
          <p:spPr>
            <a:xfrm>
              <a:off x="2438400" y="2038350"/>
              <a:ext cx="0" cy="2362200"/>
            </a:xfrm>
            <a:prstGeom prst="straightConnector1">
              <a:avLst/>
            </a:prstGeom>
            <a:noFill/>
            <a:ln w="19050" cap="flat" cmpd="sng">
              <a:solidFill>
                <a:srgbClr val="7F7F7F"/>
              </a:solidFill>
              <a:prstDash val="dash"/>
              <a:round/>
              <a:headEnd type="none" w="med" len="med"/>
              <a:tailEnd type="none" w="med" len="med"/>
            </a:ln>
          </p:spPr>
        </p:cxnSp>
        <p:sp>
          <p:nvSpPr>
            <p:cNvPr id="452" name="Shape 452"/>
            <p:cNvSpPr txBox="1"/>
            <p:nvPr/>
          </p:nvSpPr>
          <p:spPr>
            <a:xfrm>
              <a:off x="1910171" y="1352550"/>
              <a:ext cx="1007007" cy="646331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Trebuchet MS"/>
                <a:buNone/>
              </a:pPr>
              <a:r>
                <a:rPr lang="en" sz="1800" b="0" i="0" u="none" strike="noStrike" cap="none">
                  <a:solidFill>
                    <a:srgbClr val="000000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10</a:t>
              </a:r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Trebuchet MS"/>
                <a:buNone/>
              </a:pPr>
              <a:r>
                <a:rPr lang="en" sz="1800" b="0" i="0" u="none" strike="noStrike" cap="none">
                  <a:solidFill>
                    <a:srgbClr val="000000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minutes</a:t>
              </a:r>
            </a:p>
          </p:txBody>
        </p:sp>
      </p:grpSp>
      <p:sp>
        <p:nvSpPr>
          <p:cNvPr id="453" name="Shape 453"/>
          <p:cNvSpPr txBox="1"/>
          <p:nvPr/>
        </p:nvSpPr>
        <p:spPr>
          <a:xfrm>
            <a:off x="3124200" y="1593826"/>
            <a:ext cx="5157180" cy="823751"/>
          </a:xfrm>
          <a:prstGeom prst="rect">
            <a:avLst/>
          </a:prstGeom>
          <a:blipFill rotWithShape="1">
            <a:blip r:embed="rId4">
              <a:alphaModFix/>
            </a:blip>
            <a:stretch>
              <a:fillRect l="-942" t="-3622" b="-2173"/>
            </a:stretch>
          </a:blipFill>
          <a:ln w="19050" cap="flat" cmpd="sng">
            <a:solidFill>
              <a:srgbClr val="E7C586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25000"/>
              <a:buFont typeface="Arial"/>
              <a:buNone/>
            </a:pPr>
            <a:r>
              <a:rPr lang="en" sz="1400" b="0" i="0" u="none" strike="noStrike" cap="none">
                <a:latin typeface="Arial"/>
                <a:ea typeface="Arial"/>
                <a:cs typeface="Arial"/>
                <a:sym typeface="Arial"/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8" name="Shape 45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>
              <a:lnSpc>
                <a:spcPct val="100000"/>
              </a:lnSpc>
              <a:buClr>
                <a:schemeClr val="dk1"/>
              </a:buClr>
              <a:buSzPct val="25000"/>
            </a:pPr>
            <a:r>
              <a:rPr lang="en" dirty="0">
                <a:sym typeface="Trebuchet MS"/>
              </a:rPr>
              <a:t>PoW property 3: trivial to verify</a:t>
            </a:r>
          </a:p>
        </p:txBody>
      </p:sp>
      <p:sp>
        <p:nvSpPr>
          <p:cNvPr id="459" name="Shape 459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rebuchet MS"/>
              <a:buNone/>
            </a:pPr>
            <a:r>
              <a:rPr lang="en" sz="2400" b="0" i="0" u="none" strike="noStrike" cap="none" dirty="0">
                <a:solidFill>
                  <a:schemeClr val="dk1"/>
                </a:solidFill>
                <a:ea typeface="Trebuchet MS"/>
                <a:cs typeface="Trebuchet MS"/>
                <a:sym typeface="Trebuchet MS"/>
              </a:rPr>
              <a:t>Nonce must be published as part of block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rebuchet MS"/>
              <a:buNone/>
            </a:pPr>
            <a:endParaRPr sz="2400" b="0" i="0" u="none" strike="noStrike" cap="none" dirty="0">
              <a:solidFill>
                <a:schemeClr val="dk1"/>
              </a:solidFill>
              <a:ea typeface="Trebuchet MS"/>
              <a:cs typeface="Trebuchet MS"/>
              <a:sym typeface="Trebuchet M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rebuchet MS"/>
              <a:buNone/>
            </a:pPr>
            <a:r>
              <a:rPr lang="en" sz="2400" b="0" i="0" u="none" strike="noStrike" cap="none" dirty="0">
                <a:solidFill>
                  <a:schemeClr val="dk1"/>
                </a:solidFill>
                <a:ea typeface="Trebuchet MS"/>
                <a:cs typeface="Trebuchet MS"/>
                <a:sym typeface="Trebuchet MS"/>
              </a:rPr>
              <a:t>Other miners simply verify that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rebuchet MS"/>
              <a:buNone/>
            </a:pPr>
            <a:r>
              <a:rPr lang="en" sz="2400" b="0" i="0" u="none" strike="noStrike" cap="none" dirty="0">
                <a:solidFill>
                  <a:schemeClr val="dk1"/>
                </a:solidFill>
                <a:ea typeface="Trebuchet MS"/>
                <a:cs typeface="Trebuchet MS"/>
                <a:sym typeface="Trebuchet MS"/>
              </a:rPr>
              <a:t>H(nonce ‖ prev_hash ‖ tx ‖ … ‖ tx) &lt; target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rebuchet MS"/>
              <a:buNone/>
            </a:pPr>
            <a:endParaRPr lang="en" sz="2400" dirty="0">
              <a:solidFill>
                <a:schemeClr val="dk1"/>
              </a:solidFill>
              <a:ea typeface="Trebuchet MS"/>
              <a:cs typeface="Trebuchet MS"/>
              <a:sym typeface="Trebuchet M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rebuchet MS"/>
              <a:buNone/>
            </a:pPr>
            <a:r>
              <a:rPr lang="en" sz="2400" dirty="0">
                <a:solidFill>
                  <a:schemeClr val="dk1"/>
                </a:solidFill>
                <a:ea typeface="Trebuchet MS"/>
                <a:cs typeface="Trebuchet MS"/>
                <a:sym typeface="Trebuchet MS"/>
              </a:rPr>
              <a:t>Advantage?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rebuchet MS"/>
              <a:buNone/>
            </a:pPr>
            <a:r>
              <a:rPr lang="en" sz="2400" b="0" i="0" u="none" strike="noStrike" cap="none" dirty="0">
                <a:solidFill>
                  <a:schemeClr val="dk1"/>
                </a:solidFill>
                <a:ea typeface="Trebuchet MS"/>
                <a:cs typeface="Trebuchet MS"/>
                <a:sym typeface="Trebuchet MS"/>
              </a:rPr>
              <a:t>	No centralized verifier needed! Any node o</a:t>
            </a:r>
            <a:r>
              <a:rPr lang="en" sz="2400" dirty="0">
                <a:solidFill>
                  <a:schemeClr val="dk1"/>
                </a:solidFill>
                <a:ea typeface="Trebuchet MS"/>
                <a:cs typeface="Trebuchet MS"/>
                <a:sym typeface="Trebuchet MS"/>
              </a:rPr>
              <a:t>r miner can verify that the block was correctly mined</a:t>
            </a:r>
            <a:endParaRPr lang="en" sz="2400" b="0" i="0" u="none" strike="noStrike" cap="none" dirty="0">
              <a:solidFill>
                <a:schemeClr val="dk1"/>
              </a:solidFill>
              <a:ea typeface="Trebuchet MS"/>
              <a:cs typeface="Trebuchet MS"/>
              <a:sym typeface="Trebuchet M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rebuchet MS"/>
              <a:buNone/>
            </a:pPr>
            <a:endParaRPr sz="2400" b="0" i="0" u="none" strike="noStrike" cap="none" dirty="0">
              <a:solidFill>
                <a:schemeClr val="dk1"/>
              </a:solidFill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4" name="Shape 46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rebuchet MS"/>
              <a:buNone/>
            </a:pPr>
            <a:r>
              <a:rPr lang="en" dirty="0">
                <a:sym typeface="Trebuchet MS"/>
              </a:rPr>
              <a:t>Mining economics</a:t>
            </a:r>
          </a:p>
        </p:txBody>
      </p:sp>
      <p:sp>
        <p:nvSpPr>
          <p:cNvPr id="465" name="Shape 465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rebuchet MS"/>
              <a:buNone/>
            </a:pPr>
            <a:endParaRPr sz="2800" b="0" i="0" u="none" strike="noStrike" cap="none" dirty="0">
              <a:solidFill>
                <a:schemeClr val="dk1"/>
              </a:solidFill>
              <a:ea typeface="Trebuchet MS"/>
              <a:cs typeface="Trebuchet MS"/>
              <a:sym typeface="Trebuchet M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rebuchet MS"/>
              <a:buNone/>
            </a:pPr>
            <a:endParaRPr sz="2800" b="0" i="0" u="none" strike="noStrike" cap="none" dirty="0">
              <a:solidFill>
                <a:schemeClr val="dk1"/>
              </a:solidFill>
              <a:ea typeface="Trebuchet MS"/>
              <a:cs typeface="Trebuchet MS"/>
              <a:sym typeface="Trebuchet M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rebuchet MS"/>
              <a:buNone/>
            </a:pPr>
            <a:endParaRPr sz="2800" b="0" i="0" u="none" strike="noStrike" cap="none" dirty="0">
              <a:solidFill>
                <a:schemeClr val="dk1"/>
              </a:solidFill>
              <a:ea typeface="Trebuchet MS"/>
              <a:cs typeface="Trebuchet MS"/>
              <a:sym typeface="Trebuchet M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rebuchet MS"/>
              <a:buNone/>
            </a:pPr>
            <a:r>
              <a:rPr lang="en" sz="2000" b="0" i="0" u="none" strike="noStrike" cap="none" dirty="0">
                <a:solidFill>
                  <a:schemeClr val="dk1"/>
                </a:solidFill>
                <a:ea typeface="Trebuchet MS"/>
                <a:cs typeface="Trebuchet MS"/>
                <a:sym typeface="Trebuchet MS"/>
              </a:rPr>
              <a:t>Complications:	</a:t>
            </a:r>
          </a:p>
          <a:p>
            <a:pPr marL="457200" marR="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 dirty="0">
                <a:solidFill>
                  <a:schemeClr val="dk1"/>
                </a:solidFill>
                <a:ea typeface="Trebuchet MS"/>
                <a:cs typeface="Trebuchet MS"/>
                <a:sym typeface="Trebuchet MS"/>
              </a:rPr>
              <a:t>F</a:t>
            </a:r>
            <a:r>
              <a:rPr lang="en" sz="2000" b="0" i="0" u="none" strike="noStrike" cap="none" dirty="0">
                <a:solidFill>
                  <a:schemeClr val="dk1"/>
                </a:solidFill>
                <a:ea typeface="Trebuchet MS"/>
                <a:cs typeface="Trebuchet MS"/>
                <a:sym typeface="Trebuchet MS"/>
              </a:rPr>
              <a:t>ixed (</a:t>
            </a:r>
            <a:r>
              <a:rPr lang="en-US" sz="2000" b="0" i="0" u="none" strike="noStrike" cap="none" dirty="0">
                <a:solidFill>
                  <a:schemeClr val="dk1"/>
                </a:solidFill>
                <a:ea typeface="Trebuchet MS"/>
                <a:cs typeface="Trebuchet MS"/>
                <a:sym typeface="Trebuchet MS"/>
              </a:rPr>
              <a:t>hardware</a:t>
            </a:r>
            <a:r>
              <a:rPr lang="en" sz="2000" b="0" i="0" u="none" strike="noStrike" cap="none" dirty="0">
                <a:solidFill>
                  <a:schemeClr val="dk1"/>
                </a:solidFill>
                <a:ea typeface="Trebuchet MS"/>
                <a:cs typeface="Trebuchet MS"/>
                <a:sym typeface="Trebuchet MS"/>
              </a:rPr>
              <a:t>) vs. variable (</a:t>
            </a:r>
            <a:r>
              <a:rPr lang="en-US" sz="2000" b="0" i="0" u="none" strike="noStrike" cap="none" dirty="0">
                <a:solidFill>
                  <a:schemeClr val="dk1"/>
                </a:solidFill>
                <a:ea typeface="Trebuchet MS"/>
                <a:cs typeface="Trebuchet MS"/>
                <a:sym typeface="Trebuchet MS"/>
              </a:rPr>
              <a:t>electricity)</a:t>
            </a:r>
            <a:r>
              <a:rPr lang="en" sz="2000" b="0" i="0" u="none" strike="noStrike" cap="none" dirty="0">
                <a:solidFill>
                  <a:schemeClr val="dk1"/>
                </a:solidFill>
                <a:ea typeface="Trebuchet MS"/>
                <a:cs typeface="Trebuchet MS"/>
                <a:sym typeface="Trebuchet MS"/>
              </a:rPr>
              <a:t> costs</a:t>
            </a:r>
          </a:p>
          <a:p>
            <a:pPr marL="457200" marR="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" sz="2000" dirty="0">
                <a:solidFill>
                  <a:schemeClr val="dk1"/>
                </a:solidFill>
                <a:ea typeface="Trebuchet MS"/>
                <a:cs typeface="Trebuchet MS"/>
                <a:sym typeface="Trebuchet MS"/>
              </a:rPr>
              <a:t>R</a:t>
            </a:r>
            <a:r>
              <a:rPr lang="en" sz="2000" b="0" i="0" u="none" strike="noStrike" cap="none" dirty="0">
                <a:solidFill>
                  <a:schemeClr val="dk1"/>
                </a:solidFill>
                <a:ea typeface="Trebuchet MS"/>
                <a:cs typeface="Trebuchet MS"/>
                <a:sym typeface="Trebuchet MS"/>
              </a:rPr>
              <a:t>eward depends on </a:t>
            </a:r>
            <a:r>
              <a:rPr lang="en-US" sz="2000" b="0" i="0" u="none" strike="noStrike" cap="none" dirty="0">
                <a:solidFill>
                  <a:schemeClr val="dk1"/>
                </a:solidFill>
                <a:ea typeface="Trebuchet MS"/>
                <a:cs typeface="Trebuchet MS"/>
                <a:sym typeface="Trebuchet MS"/>
              </a:rPr>
              <a:t>rate at which miners propose blocks (ratio of their hash rate to the </a:t>
            </a:r>
            <a:r>
              <a:rPr lang="en" sz="2000" b="0" i="0" u="none" strike="noStrike" cap="none" dirty="0">
                <a:solidFill>
                  <a:schemeClr val="dk1"/>
                </a:solidFill>
                <a:ea typeface="Trebuchet MS"/>
                <a:cs typeface="Trebuchet MS"/>
                <a:sym typeface="Trebuchet MS"/>
              </a:rPr>
              <a:t>global hash rate)</a:t>
            </a:r>
          </a:p>
          <a:p>
            <a:pPr marL="457200" marR="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dirty="0">
                <a:solidFill>
                  <a:schemeClr val="dk1"/>
                </a:solidFill>
                <a:ea typeface="Trebuchet MS"/>
                <a:cs typeface="Trebuchet MS"/>
                <a:sym typeface="Trebuchet MS"/>
              </a:rPr>
              <a:t>C</a:t>
            </a:r>
            <a:r>
              <a:rPr lang="en" sz="2000" dirty="0">
                <a:solidFill>
                  <a:schemeClr val="dk1"/>
                </a:solidFill>
                <a:ea typeface="Trebuchet MS"/>
                <a:cs typeface="Trebuchet MS"/>
                <a:sym typeface="Trebuchet MS"/>
              </a:rPr>
              <a:t>ost in dollars, but reward in BTC </a:t>
            </a:r>
            <a:r>
              <a:rPr lang="en" sz="2000" dirty="0">
                <a:solidFill>
                  <a:schemeClr val="dk1"/>
                </a:solidFill>
                <a:ea typeface="Trebuchet MS"/>
                <a:cs typeface="Trebuchet MS"/>
                <a:sym typeface="Wingdings" panose="05000000000000000000" pitchFamily="2" charset="2"/>
              </a:rPr>
              <a:t></a:t>
            </a:r>
            <a:r>
              <a:rPr lang="en" sz="2000" dirty="0">
                <a:solidFill>
                  <a:schemeClr val="dk1"/>
                </a:solidFill>
                <a:ea typeface="Trebuchet MS"/>
                <a:cs typeface="Trebuchet MS"/>
                <a:sym typeface="Trebuchet MS"/>
              </a:rPr>
              <a:t> profit depends on exchange rate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" sz="2400" dirty="0">
                <a:solidFill>
                  <a:srgbClr val="FF0000"/>
                </a:solidFill>
                <a:ea typeface="Trebuchet MS"/>
                <a:cs typeface="Trebuchet MS"/>
                <a:sym typeface="Trebuchet MS"/>
              </a:rPr>
              <a:t>Solving </a:t>
            </a:r>
            <a:r>
              <a:rPr lang="en-US" sz="2400" dirty="0">
                <a:solidFill>
                  <a:srgbClr val="FF0000"/>
                </a:solidFill>
                <a:ea typeface="Trebuchet MS"/>
                <a:cs typeface="Trebuchet MS"/>
                <a:sym typeface="Trebuchet MS"/>
              </a:rPr>
              <a:t>more than </a:t>
            </a:r>
            <a:r>
              <a:rPr lang="en" sz="2400" dirty="0">
                <a:solidFill>
                  <a:srgbClr val="FF0000"/>
                </a:solidFill>
                <a:ea typeface="Trebuchet MS"/>
                <a:cs typeface="Trebuchet MS"/>
                <a:sym typeface="Trebuchet MS"/>
              </a:rPr>
              <a:t>10</a:t>
            </a:r>
            <a:r>
              <a:rPr lang="en" sz="2400" baseline="30000" dirty="0">
                <a:solidFill>
                  <a:srgbClr val="FF0000"/>
                </a:solidFill>
                <a:ea typeface="Trebuchet MS"/>
                <a:cs typeface="Trebuchet MS"/>
                <a:sym typeface="Trebuchet MS"/>
              </a:rPr>
              <a:t>20</a:t>
            </a:r>
            <a:r>
              <a:rPr lang="en" sz="2400" dirty="0">
                <a:solidFill>
                  <a:srgbClr val="FF0000"/>
                </a:solidFill>
                <a:ea typeface="Trebuchet MS"/>
                <a:cs typeface="Trebuchet MS"/>
                <a:sym typeface="Trebuchet MS"/>
              </a:rPr>
              <a:t> ha</a:t>
            </a:r>
            <a:r>
              <a:rPr lang="en-US" sz="2400" dirty="0" err="1">
                <a:solidFill>
                  <a:srgbClr val="FF0000"/>
                </a:solidFill>
                <a:ea typeface="Trebuchet MS"/>
                <a:cs typeface="Trebuchet MS"/>
                <a:sym typeface="Trebuchet MS"/>
              </a:rPr>
              <a:t>shes</a:t>
            </a:r>
            <a:r>
              <a:rPr lang="en-US" sz="2400" dirty="0">
                <a:solidFill>
                  <a:srgbClr val="FF0000"/>
                </a:solidFill>
                <a:ea typeface="Trebuchet MS"/>
                <a:cs typeface="Trebuchet MS"/>
                <a:sym typeface="Trebuchet MS"/>
              </a:rPr>
              <a:t> to obtain 12.5 BTC at current exchange rate is profitable!</a:t>
            </a:r>
            <a:endParaRPr lang="en" sz="2400" dirty="0">
              <a:solidFill>
                <a:srgbClr val="FF0000"/>
              </a:solidFill>
              <a:ea typeface="Trebuchet MS"/>
              <a:cs typeface="Trebuchet MS"/>
              <a:sym typeface="Trebuchet MS"/>
            </a:endParaRPr>
          </a:p>
        </p:txBody>
      </p:sp>
      <p:graphicFrame>
        <p:nvGraphicFramePr>
          <p:cNvPr id="466" name="Shape 466"/>
          <p:cNvGraphicFramePr/>
          <p:nvPr>
            <p:extLst>
              <p:ext uri="{D42A27DB-BD31-4B8C-83A1-F6EECF244321}">
                <p14:modId xmlns:p14="http://schemas.microsoft.com/office/powerpoint/2010/main" val="4083555037"/>
              </p:ext>
            </p:extLst>
          </p:nvPr>
        </p:nvGraphicFramePr>
        <p:xfrm>
          <a:off x="609600" y="1200150"/>
          <a:ext cx="7924800" cy="1188730"/>
        </p:xfrm>
        <a:graphic>
          <a:graphicData uri="http://schemas.openxmlformats.org/drawingml/2006/table">
            <a:tbl>
              <a:tblPr firstRow="1" bandRow="1">
                <a:noFill/>
                <a:tableStyleId>{AD808602-1B9C-4D36-8053-C5C74F9284A8}</a:tableStyleId>
              </a:tblPr>
              <a:tblGrid>
                <a:gridCol w="3581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873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881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596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858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Trebuchet MS"/>
                        <a:buNone/>
                      </a:pPr>
                      <a:r>
                        <a:rPr lang="en" sz="2400" u="none" strike="noStrike" cap="none" dirty="0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If mining reward </a:t>
                      </a:r>
                      <a:br>
                        <a:rPr lang="en" sz="2400" u="none" strike="noStrike" cap="none" dirty="0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</a:br>
                      <a:r>
                        <a:rPr lang="en" sz="2400" u="none" strike="noStrike" cap="none" dirty="0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(block reward + Tx fees)</a:t>
                      </a:r>
                    </a:p>
                  </a:txBody>
                  <a:tcPr marL="91450" marR="91450" marT="45725" marB="45725" anchor="ctr">
                    <a:lnL w="12700" cap="flat" cmpd="sng">
                      <a:solidFill>
                        <a:srgbClr val="AB79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>
                      <a:solidFill>
                        <a:srgbClr val="AB79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AB79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7A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Trebuchet MS"/>
                        <a:buNone/>
                      </a:pPr>
                      <a:r>
                        <a:rPr lang="en" sz="2400" u="none" strike="noStrike" cap="none" dirty="0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&gt;</a:t>
                      </a:r>
                    </a:p>
                  </a:txBody>
                  <a:tcPr marL="91450" marR="91450" marT="45725" marB="45725" anchor="ctr">
                    <a:lnT w="12700" cap="flat" cmpd="sng">
                      <a:solidFill>
                        <a:srgbClr val="AB79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AB79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7A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Trebuchet MS"/>
                        <a:buNone/>
                      </a:pPr>
                      <a:r>
                        <a:rPr lang="en-US" sz="2400" u="none" strike="noStrike" cap="none" dirty="0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mining cost</a:t>
                      </a:r>
                      <a:endParaRPr lang="en" sz="2400" u="none" strike="noStrike" cap="none" dirty="0"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Trebuchet MS"/>
                        <a:buNone/>
                      </a:pPr>
                      <a:r>
                        <a:rPr lang="en" sz="2400" u="none" strike="noStrike" cap="none" dirty="0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(hardware + electricity cost)</a:t>
                      </a:r>
                    </a:p>
                  </a:txBody>
                  <a:tcPr marL="91450" marR="91450" marT="45725" marB="45725" anchor="ctr">
                    <a:lnT w="12700" cap="flat" cmpd="sng">
                      <a:solidFill>
                        <a:srgbClr val="AB79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AB79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7A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Trebuchet MS"/>
                        <a:buNone/>
                      </a:pPr>
                      <a:r>
                        <a:rPr lang="en" sz="2400" u="none" strike="noStrike" cap="none" dirty="0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→</a:t>
                      </a:r>
                    </a:p>
                  </a:txBody>
                  <a:tcPr marL="91450" marR="91450" marT="45725" marB="45725" anchor="ctr">
                    <a:lnT w="12700" cap="flat" cmpd="sng">
                      <a:solidFill>
                        <a:srgbClr val="AB79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AB79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7A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Trebuchet MS"/>
                        <a:buNone/>
                      </a:pPr>
                      <a:r>
                        <a:rPr lang="en" sz="2400" u="none" strike="noStrike" cap="none" dirty="0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Profit</a:t>
                      </a:r>
                    </a:p>
                  </a:txBody>
                  <a:tcPr marL="91450" marR="91450" marT="45725" marB="45725" anchor="ctr">
                    <a:lnR w="12700" cap="flat" cmpd="sng">
                      <a:solidFill>
                        <a:srgbClr val="AB79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AB79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AB79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7A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" name="Shape 471"/>
          <p:cNvSpPr txBox="1">
            <a:spLocks noGrp="1"/>
          </p:cNvSpPr>
          <p:nvPr>
            <p:ph type="subTitle" idx="1"/>
          </p:nvPr>
        </p:nvSpPr>
        <p:spPr>
          <a:xfrm>
            <a:off x="685800" y="1690477"/>
            <a:ext cx="7772400" cy="78479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rebuchet MS"/>
              <a:buNone/>
            </a:pPr>
            <a:r>
              <a:rPr lang="en" sz="2400" dirty="0">
                <a:sym typeface="Trebuchet MS"/>
              </a:rPr>
              <a:t>Putting it all together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6" name="Shape 47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rebuchet MS"/>
              <a:buNone/>
            </a:pPr>
            <a:r>
              <a:rPr lang="en" dirty="0">
                <a:sym typeface="Trebuchet MS"/>
              </a:rPr>
              <a:t>Recap</a:t>
            </a:r>
          </a:p>
        </p:txBody>
      </p:sp>
      <p:sp>
        <p:nvSpPr>
          <p:cNvPr id="477" name="Shape 477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rebuchet MS"/>
              <a:buNone/>
            </a:pPr>
            <a:r>
              <a:rPr lang="en" sz="3000" b="0" i="0" u="none" strike="noStrike" cap="none" dirty="0">
                <a:solidFill>
                  <a:schemeClr val="dk1"/>
                </a:solidFill>
                <a:ea typeface="Trebuchet MS"/>
                <a:cs typeface="Trebuchet MS"/>
                <a:sym typeface="Trebuchet MS"/>
              </a:rPr>
              <a:t>Identities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rebuchet MS"/>
              <a:buNone/>
            </a:pPr>
            <a:endParaRPr sz="3000" b="0" i="0" u="none" strike="noStrike" cap="none" dirty="0">
              <a:solidFill>
                <a:schemeClr val="dk1"/>
              </a:solidFill>
              <a:ea typeface="Trebuchet MS"/>
              <a:cs typeface="Trebuchet MS"/>
              <a:sym typeface="Trebuchet M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rebuchet MS"/>
              <a:buNone/>
            </a:pPr>
            <a:r>
              <a:rPr lang="en" sz="3000" b="0" i="0" u="none" strike="noStrike" cap="none" dirty="0">
                <a:solidFill>
                  <a:schemeClr val="dk1"/>
                </a:solidFill>
                <a:ea typeface="Trebuchet MS"/>
                <a:cs typeface="Trebuchet MS"/>
                <a:sym typeface="Trebuchet MS"/>
              </a:rPr>
              <a:t>Transactions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rebuchet MS"/>
              <a:buNone/>
            </a:pPr>
            <a:endParaRPr sz="3000" b="0" i="0" u="none" strike="noStrike" cap="none" dirty="0">
              <a:solidFill>
                <a:schemeClr val="dk1"/>
              </a:solidFill>
              <a:ea typeface="Trebuchet MS"/>
              <a:cs typeface="Trebuchet MS"/>
              <a:sym typeface="Trebuchet M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rebuchet MS"/>
              <a:buNone/>
            </a:pPr>
            <a:r>
              <a:rPr lang="en" sz="3000" b="0" i="0" u="none" strike="noStrike" cap="none" dirty="0">
                <a:solidFill>
                  <a:schemeClr val="dk1"/>
                </a:solidFill>
                <a:ea typeface="Trebuchet MS"/>
                <a:cs typeface="Trebuchet MS"/>
                <a:sym typeface="Trebuchet MS"/>
              </a:rPr>
              <a:t>P2P network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rebuchet MS"/>
              <a:buNone/>
            </a:pPr>
            <a:endParaRPr sz="3000" b="0" i="0" u="none" strike="noStrike" cap="none" dirty="0">
              <a:solidFill>
                <a:schemeClr val="dk1"/>
              </a:solidFill>
              <a:ea typeface="Trebuchet MS"/>
              <a:cs typeface="Trebuchet MS"/>
              <a:sym typeface="Trebuchet MS"/>
            </a:endParaRPr>
          </a:p>
        </p:txBody>
      </p:sp>
      <p:sp>
        <p:nvSpPr>
          <p:cNvPr id="478" name="Shape 478"/>
          <p:cNvSpPr txBox="1">
            <a:spLocks noGrp="1"/>
          </p:cNvSpPr>
          <p:nvPr>
            <p:ph type="body" idx="2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rebuchet MS"/>
              <a:buNone/>
            </a:pPr>
            <a:r>
              <a:rPr lang="en" sz="3000" b="0" i="0" u="none" strike="noStrike" cap="none" dirty="0">
                <a:solidFill>
                  <a:schemeClr val="dk1"/>
                </a:solidFill>
                <a:ea typeface="Trebuchet MS"/>
                <a:cs typeface="Trebuchet MS"/>
                <a:sym typeface="Trebuchet MS"/>
              </a:rPr>
              <a:t>Block chain &amp; consensus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rebuchet MS"/>
              <a:buNone/>
            </a:pPr>
            <a:endParaRPr sz="3000" b="0" i="0" u="none" strike="noStrike" cap="none" dirty="0">
              <a:solidFill>
                <a:schemeClr val="dk1"/>
              </a:solidFill>
              <a:ea typeface="Trebuchet MS"/>
              <a:cs typeface="Trebuchet MS"/>
              <a:sym typeface="Trebuchet M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rebuchet MS"/>
              <a:buNone/>
            </a:pPr>
            <a:r>
              <a:rPr lang="en" sz="3000" b="0" i="0" u="none" strike="noStrike" cap="none" dirty="0">
                <a:solidFill>
                  <a:schemeClr val="dk1"/>
                </a:solidFill>
                <a:ea typeface="Trebuchet MS"/>
                <a:cs typeface="Trebuchet MS"/>
                <a:sym typeface="Trebuchet MS"/>
              </a:rPr>
              <a:t>Hash puzzles &amp; mining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rebuchet MS"/>
              <a:buNone/>
            </a:pPr>
            <a:r>
              <a:rPr lang="en" dirty="0">
                <a:sym typeface="Trebuchet MS"/>
              </a:rPr>
              <a:t>Aspects of decentralization in Bitcoin</a:t>
            </a:r>
          </a:p>
        </p:txBody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457200" marR="0" lvl="0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rebuchet MS"/>
              <a:buAutoNum type="arabicPeriod"/>
            </a:pPr>
            <a:r>
              <a:rPr lang="en" sz="2400" b="0" i="0" u="none" strike="noStrike" cap="none" dirty="0">
                <a:solidFill>
                  <a:schemeClr val="dk1"/>
                </a:solidFill>
                <a:ea typeface="Trebuchet MS"/>
                <a:cs typeface="Trebuchet MS"/>
                <a:sym typeface="Trebuchet MS"/>
              </a:rPr>
              <a:t>Who maintains the ledger?</a:t>
            </a:r>
          </a:p>
          <a:p>
            <a:pPr marL="457200" marR="0" lvl="0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rebuchet MS"/>
              <a:buAutoNum type="arabicPeriod"/>
            </a:pPr>
            <a:r>
              <a:rPr lang="en" sz="2400" b="0" i="0" u="none" strike="noStrike" cap="none" dirty="0">
                <a:solidFill>
                  <a:schemeClr val="dk1"/>
                </a:solidFill>
                <a:ea typeface="Trebuchet MS"/>
                <a:cs typeface="Trebuchet MS"/>
                <a:sym typeface="Trebuchet MS"/>
              </a:rPr>
              <a:t>Who has authority over which transactions are valid?</a:t>
            </a:r>
          </a:p>
          <a:p>
            <a:pPr marL="457200" marR="0" lvl="0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rebuchet MS"/>
              <a:buAutoNum type="arabicPeriod"/>
            </a:pPr>
            <a:r>
              <a:rPr lang="en" sz="2400" b="0" i="0" u="none" strike="noStrike" cap="none" dirty="0">
                <a:solidFill>
                  <a:schemeClr val="dk1"/>
                </a:solidFill>
                <a:ea typeface="Trebuchet MS"/>
                <a:cs typeface="Trebuchet MS"/>
                <a:sym typeface="Trebuchet MS"/>
              </a:rPr>
              <a:t>Who creates new bitcoins?</a:t>
            </a:r>
          </a:p>
          <a:p>
            <a:pPr marL="457200" marR="0" lvl="0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rebuchet MS"/>
              <a:buAutoNum type="arabicPeriod"/>
            </a:pPr>
            <a:r>
              <a:rPr lang="en" sz="2400" b="0" i="0" u="none" strike="noStrike" cap="none" dirty="0">
                <a:solidFill>
                  <a:schemeClr val="dk1"/>
                </a:solidFill>
                <a:ea typeface="Trebuchet MS"/>
                <a:cs typeface="Trebuchet MS"/>
                <a:sym typeface="Trebuchet MS"/>
              </a:rPr>
              <a:t>Who determines how the rules of the system change?</a:t>
            </a:r>
          </a:p>
          <a:p>
            <a:pPr marL="457200" marR="0" lvl="0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rebuchet MS"/>
              <a:buAutoNum type="arabicPeriod"/>
            </a:pPr>
            <a:r>
              <a:rPr lang="en" sz="2400" b="0" i="0" u="none" strike="noStrike" cap="none" dirty="0">
                <a:solidFill>
                  <a:schemeClr val="dk1"/>
                </a:solidFill>
                <a:ea typeface="Trebuchet MS"/>
                <a:cs typeface="Trebuchet MS"/>
                <a:sym typeface="Trebuchet MS"/>
              </a:rPr>
              <a:t>How do bitcoins acquire exchange value?</a:t>
            </a: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rebuchet MS"/>
              <a:buNone/>
            </a:pPr>
            <a:endParaRPr sz="2400" b="0" i="0" u="none" strike="noStrike" cap="none" dirty="0">
              <a:solidFill>
                <a:schemeClr val="dk1"/>
              </a:solidFill>
              <a:ea typeface="Trebuchet MS"/>
              <a:cs typeface="Trebuchet MS"/>
              <a:sym typeface="Trebuchet MS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rebuchet MS"/>
              <a:buNone/>
            </a:pPr>
            <a:r>
              <a:rPr lang="en" sz="2400" b="0" i="0" u="none" strike="noStrike" cap="none" dirty="0">
                <a:solidFill>
                  <a:schemeClr val="dk1"/>
                </a:solidFill>
                <a:ea typeface="Trebuchet MS"/>
                <a:cs typeface="Trebuchet MS"/>
                <a:sym typeface="Trebuchet MS"/>
              </a:rPr>
              <a:t>Beyond the protocol: </a:t>
            </a: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rebuchet MS"/>
              <a:buNone/>
            </a:pPr>
            <a:r>
              <a:rPr lang="en" sz="2400" b="0" i="0" u="none" strike="noStrike" cap="none" dirty="0">
                <a:solidFill>
                  <a:schemeClr val="dk1"/>
                </a:solidFill>
                <a:ea typeface="Trebuchet MS"/>
                <a:cs typeface="Trebuchet MS"/>
                <a:sym typeface="Trebuchet MS"/>
              </a:rPr>
              <a:t>Exchanges, Wallet software, Service providers...</a:t>
            </a: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CAF137AA-9EDD-4080-85B8-6AF57B2DFAD3}"/>
              </a:ext>
            </a:extLst>
          </p:cNvPr>
          <p:cNvSpPr/>
          <p:nvPr/>
        </p:nvSpPr>
        <p:spPr>
          <a:xfrm>
            <a:off x="389860" y="1311349"/>
            <a:ext cx="7655442" cy="1240465"/>
          </a:xfrm>
          <a:prstGeom prst="round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2B1CA60-9958-4A1C-AA7D-ADADB6E9D977}"/>
              </a:ext>
            </a:extLst>
          </p:cNvPr>
          <p:cNvSpPr txBox="1"/>
          <p:nvPr/>
        </p:nvSpPr>
        <p:spPr>
          <a:xfrm>
            <a:off x="5560711" y="1258275"/>
            <a:ext cx="24845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Our focus in this chapter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Shape 4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3" name="Shape 48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rebuchet MS"/>
              <a:buNone/>
            </a:pPr>
            <a:r>
              <a:rPr lang="en" dirty="0">
                <a:sym typeface="Trebuchet MS"/>
              </a:rPr>
              <a:t>Bitcoin has three types of consensus</a:t>
            </a:r>
          </a:p>
        </p:txBody>
      </p:sp>
      <p:sp>
        <p:nvSpPr>
          <p:cNvPr id="484" name="Shape 48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457200" marR="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endParaRPr sz="3000" b="0" i="0" u="none" strike="noStrike" cap="none" dirty="0">
              <a:solidFill>
                <a:schemeClr val="dk1"/>
              </a:solidFill>
              <a:ea typeface="Trebuchet MS"/>
              <a:cs typeface="Trebuchet MS"/>
              <a:sym typeface="Trebuchet MS"/>
            </a:endParaRPr>
          </a:p>
          <a:p>
            <a:pPr marL="457200" marR="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" sz="3000" b="0" i="0" u="none" strike="noStrike" cap="none" dirty="0">
                <a:solidFill>
                  <a:schemeClr val="dk1"/>
                </a:solidFill>
                <a:ea typeface="Trebuchet MS"/>
                <a:cs typeface="Trebuchet MS"/>
                <a:sym typeface="Trebuchet MS"/>
              </a:rPr>
              <a:t>Value</a:t>
            </a:r>
          </a:p>
          <a:p>
            <a:pPr marL="457200" marR="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endParaRPr sz="3000" b="0" i="0" u="none" strike="noStrike" cap="none" dirty="0">
              <a:solidFill>
                <a:schemeClr val="dk1"/>
              </a:solidFill>
              <a:ea typeface="Trebuchet MS"/>
              <a:cs typeface="Trebuchet MS"/>
              <a:sym typeface="Trebuchet MS"/>
            </a:endParaRPr>
          </a:p>
          <a:p>
            <a:pPr marL="457200" marR="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" sz="3000" b="0" i="0" u="none" strike="noStrike" cap="none" dirty="0">
                <a:solidFill>
                  <a:schemeClr val="dk1"/>
                </a:solidFill>
                <a:ea typeface="Trebuchet MS"/>
                <a:cs typeface="Trebuchet MS"/>
                <a:sym typeface="Trebuchet MS"/>
              </a:rPr>
              <a:t>State</a:t>
            </a:r>
          </a:p>
          <a:p>
            <a:pPr marL="457200" marR="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endParaRPr sz="3000" b="0" i="0" u="none" strike="noStrike" cap="none" dirty="0">
              <a:solidFill>
                <a:schemeClr val="dk1"/>
              </a:solidFill>
              <a:ea typeface="Trebuchet MS"/>
              <a:cs typeface="Trebuchet MS"/>
              <a:sym typeface="Trebuchet MS"/>
            </a:endParaRPr>
          </a:p>
          <a:p>
            <a:pPr marL="457200" marR="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" sz="3000" b="0" i="0" u="none" strike="noStrike" cap="none" dirty="0">
                <a:solidFill>
                  <a:schemeClr val="dk1"/>
                </a:solidFill>
                <a:ea typeface="Trebuchet MS"/>
                <a:cs typeface="Trebuchet MS"/>
                <a:sym typeface="Trebuchet MS"/>
              </a:rPr>
              <a:t>Rules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9" name="Shape 48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rebuchet MS"/>
              <a:buNone/>
            </a:pPr>
            <a:r>
              <a:rPr lang="en" dirty="0">
                <a:sym typeface="Trebuchet MS"/>
              </a:rPr>
              <a:t>Bitcoin is bootstrapped</a:t>
            </a:r>
          </a:p>
        </p:txBody>
      </p:sp>
      <p:grpSp>
        <p:nvGrpSpPr>
          <p:cNvPr id="490" name="Shape 490"/>
          <p:cNvGrpSpPr/>
          <p:nvPr/>
        </p:nvGrpSpPr>
        <p:grpSpPr>
          <a:xfrm>
            <a:off x="2631399" y="1276546"/>
            <a:ext cx="3576399" cy="2944236"/>
            <a:chOff x="2021799" y="196"/>
            <a:chExt cx="3576399" cy="2944236"/>
          </a:xfrm>
        </p:grpSpPr>
        <p:sp>
          <p:nvSpPr>
            <p:cNvPr id="491" name="Shape 491"/>
            <p:cNvSpPr/>
            <p:nvPr/>
          </p:nvSpPr>
          <p:spPr>
            <a:xfrm>
              <a:off x="3095624" y="196"/>
              <a:ext cx="1428748" cy="928686"/>
            </a:xfrm>
            <a:prstGeom prst="roundRect">
              <a:avLst>
                <a:gd name="adj" fmla="val 16667"/>
              </a:avLst>
            </a:prstGeom>
            <a:solidFill>
              <a:srgbClr val="EFD7AE"/>
            </a:solidFill>
            <a:ln w="9525" cap="flat" cmpd="sng">
              <a:solidFill>
                <a:srgbClr val="E7C586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92" name="Shape 492"/>
            <p:cNvSpPr txBox="1"/>
            <p:nvPr/>
          </p:nvSpPr>
          <p:spPr>
            <a:xfrm>
              <a:off x="3140958" y="45530"/>
              <a:ext cx="1338078" cy="838016"/>
            </a:xfrm>
            <a:prstGeom prst="rect">
              <a:avLst/>
            </a:prstGeom>
            <a:noFill/>
            <a:ln>
              <a:noFill/>
            </a:ln>
          </p:spPr>
          <p:txBody>
            <a:bodyPr lIns="64750" tIns="64750" rIns="64750" bIns="6475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595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r>
                <a:rPr lang="en" sz="1700" b="0" i="0" u="none" strike="noStrike" cap="none" dirty="0">
                  <a:solidFill>
                    <a:schemeClr val="dk1"/>
                  </a:solidFill>
                  <a:ea typeface="Arial"/>
                  <a:cs typeface="Arial" panose="020B0604020202020204" pitchFamily="34" charset="0"/>
                  <a:sym typeface="Arial"/>
                </a:rPr>
                <a:t>security of block chain</a:t>
              </a:r>
            </a:p>
          </p:txBody>
        </p:sp>
        <p:sp>
          <p:nvSpPr>
            <p:cNvPr id="493" name="Shape 493"/>
            <p:cNvSpPr/>
            <p:nvPr/>
          </p:nvSpPr>
          <p:spPr>
            <a:xfrm>
              <a:off x="2570052" y="464539"/>
              <a:ext cx="2479892" cy="2479892"/>
            </a:xfrm>
            <a:custGeom>
              <a:avLst/>
              <a:gdLst/>
              <a:ahLst/>
              <a:cxnLst/>
              <a:rect l="0" t="0" r="0" b="0"/>
              <a:pathLst>
                <a:path w="2479893" h="2479893" extrusionOk="0">
                  <a:moveTo>
                    <a:pt x="2146612" y="394118"/>
                  </a:moveTo>
                  <a:lnTo>
                    <a:pt x="2146612" y="394117"/>
                  </a:lnTo>
                  <a:cubicBezTo>
                    <a:pt x="2337425" y="598656"/>
                    <a:pt x="2453472" y="861705"/>
                    <a:pt x="2475900" y="1140529"/>
                  </a:cubicBezTo>
                </a:path>
              </a:pathLst>
            </a:custGeom>
            <a:noFill/>
            <a:ln w="9525" cap="flat" cmpd="sng">
              <a:solidFill>
                <a:srgbClr val="3781BA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94" name="Shape 494"/>
            <p:cNvSpPr/>
            <p:nvPr/>
          </p:nvSpPr>
          <p:spPr>
            <a:xfrm>
              <a:off x="4169450" y="1860116"/>
              <a:ext cx="1428748" cy="928686"/>
            </a:xfrm>
            <a:prstGeom prst="roundRect">
              <a:avLst>
                <a:gd name="adj" fmla="val 16667"/>
              </a:avLst>
            </a:prstGeom>
            <a:solidFill>
              <a:srgbClr val="EFD7AE"/>
            </a:solidFill>
            <a:ln w="9525" cap="flat" cmpd="sng">
              <a:solidFill>
                <a:srgbClr val="E7C586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95" name="Shape 495"/>
            <p:cNvSpPr txBox="1"/>
            <p:nvPr/>
          </p:nvSpPr>
          <p:spPr>
            <a:xfrm>
              <a:off x="4214785" y="1905450"/>
              <a:ext cx="1338078" cy="838016"/>
            </a:xfrm>
            <a:prstGeom prst="rect">
              <a:avLst/>
            </a:prstGeom>
            <a:noFill/>
            <a:ln>
              <a:noFill/>
            </a:ln>
          </p:spPr>
          <p:txBody>
            <a:bodyPr lIns="64750" tIns="64750" rIns="64750" bIns="6475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595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r>
                <a:rPr lang="en" sz="1700" b="0" i="0" u="none" strike="noStrike" cap="none" dirty="0">
                  <a:solidFill>
                    <a:schemeClr val="dk1"/>
                  </a:solidFill>
                  <a:ea typeface="Arial"/>
                  <a:cs typeface="Arial"/>
                  <a:sym typeface="Arial"/>
                </a:rPr>
                <a:t>value of currency</a:t>
              </a:r>
            </a:p>
          </p:txBody>
        </p:sp>
        <p:sp>
          <p:nvSpPr>
            <p:cNvPr id="496" name="Shape 496"/>
            <p:cNvSpPr/>
            <p:nvPr/>
          </p:nvSpPr>
          <p:spPr>
            <a:xfrm>
              <a:off x="2570052" y="464539"/>
              <a:ext cx="2479892" cy="2479892"/>
            </a:xfrm>
            <a:custGeom>
              <a:avLst/>
              <a:gdLst/>
              <a:ahLst/>
              <a:cxnLst/>
              <a:rect l="0" t="0" r="0" b="0"/>
              <a:pathLst>
                <a:path w="2479893" h="2479893" extrusionOk="0">
                  <a:moveTo>
                    <a:pt x="1621035" y="2419878"/>
                  </a:moveTo>
                  <a:lnTo>
                    <a:pt x="1621035" y="2419878"/>
                  </a:lnTo>
                  <a:cubicBezTo>
                    <a:pt x="1373276" y="2499897"/>
                    <a:pt x="1106615" y="2499897"/>
                    <a:pt x="858857" y="2419878"/>
                  </a:cubicBezTo>
                </a:path>
              </a:pathLst>
            </a:custGeom>
            <a:noFill/>
            <a:ln w="9525" cap="flat" cmpd="sng">
              <a:solidFill>
                <a:srgbClr val="3781BA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97" name="Shape 497"/>
            <p:cNvSpPr/>
            <p:nvPr/>
          </p:nvSpPr>
          <p:spPr>
            <a:xfrm>
              <a:off x="2021799" y="1860116"/>
              <a:ext cx="1428748" cy="928686"/>
            </a:xfrm>
            <a:prstGeom prst="roundRect">
              <a:avLst>
                <a:gd name="adj" fmla="val 16667"/>
              </a:avLst>
            </a:prstGeom>
            <a:solidFill>
              <a:srgbClr val="EFD7AE"/>
            </a:solidFill>
            <a:ln w="9525" cap="flat" cmpd="sng">
              <a:solidFill>
                <a:srgbClr val="E7C586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98" name="Shape 498"/>
            <p:cNvSpPr txBox="1"/>
            <p:nvPr/>
          </p:nvSpPr>
          <p:spPr>
            <a:xfrm>
              <a:off x="2067133" y="1905450"/>
              <a:ext cx="1338078" cy="838016"/>
            </a:xfrm>
            <a:prstGeom prst="rect">
              <a:avLst/>
            </a:prstGeom>
            <a:noFill/>
            <a:ln>
              <a:noFill/>
            </a:ln>
          </p:spPr>
          <p:txBody>
            <a:bodyPr lIns="64750" tIns="64750" rIns="64750" bIns="6475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595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r>
                <a:rPr lang="en" sz="1700" b="0" i="0" u="none" strike="noStrike" cap="none" dirty="0">
                  <a:solidFill>
                    <a:schemeClr val="dk1"/>
                  </a:solidFill>
                  <a:ea typeface="Arial"/>
                  <a:cs typeface="Arial"/>
                  <a:sym typeface="Arial"/>
                </a:rPr>
                <a:t>health of mining ecosystem</a:t>
              </a:r>
            </a:p>
          </p:txBody>
        </p:sp>
        <p:sp>
          <p:nvSpPr>
            <p:cNvPr id="499" name="Shape 499"/>
            <p:cNvSpPr/>
            <p:nvPr/>
          </p:nvSpPr>
          <p:spPr>
            <a:xfrm>
              <a:off x="2570052" y="464539"/>
              <a:ext cx="2479892" cy="2479892"/>
            </a:xfrm>
            <a:custGeom>
              <a:avLst/>
              <a:gdLst/>
              <a:ahLst/>
              <a:cxnLst/>
              <a:rect l="0" t="0" r="0" b="0"/>
              <a:pathLst>
                <a:path w="2479893" h="2479893" extrusionOk="0">
                  <a:moveTo>
                    <a:pt x="3991" y="1140530"/>
                  </a:moveTo>
                  <a:lnTo>
                    <a:pt x="3991" y="1140530"/>
                  </a:lnTo>
                  <a:cubicBezTo>
                    <a:pt x="26418" y="861705"/>
                    <a:pt x="142465" y="598657"/>
                    <a:pt x="333279" y="394118"/>
                  </a:cubicBezTo>
                </a:path>
              </a:pathLst>
            </a:custGeom>
            <a:noFill/>
            <a:ln w="9525" cap="flat" cmpd="sng">
              <a:solidFill>
                <a:srgbClr val="3781BA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4" name="Shape 50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rebuchet MS"/>
              <a:buNone/>
            </a:pPr>
            <a:r>
              <a:rPr lang="en" dirty="0">
                <a:sym typeface="Trebuchet MS"/>
              </a:rPr>
              <a:t>What can a “51% attacker” do?</a:t>
            </a:r>
          </a:p>
        </p:txBody>
      </p:sp>
      <p:sp>
        <p:nvSpPr>
          <p:cNvPr id="505" name="Shape 505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rebuchet MS"/>
              <a:buNone/>
            </a:pPr>
            <a:r>
              <a:rPr lang="en" sz="2400" b="0" i="0" u="none" strike="noStrike" cap="none" dirty="0">
                <a:solidFill>
                  <a:schemeClr val="dk1"/>
                </a:solidFill>
                <a:ea typeface="Trebuchet MS"/>
                <a:cs typeface="Trebuchet MS"/>
                <a:sym typeface="Trebuchet MS"/>
              </a:rPr>
              <a:t>Steal coins from existing address?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rebuchet MS"/>
              <a:buNone/>
            </a:pPr>
            <a:endParaRPr sz="2400" b="0" i="0" u="none" strike="noStrike" cap="none" dirty="0">
              <a:solidFill>
                <a:schemeClr val="dk1"/>
              </a:solidFill>
              <a:ea typeface="Trebuchet MS"/>
              <a:cs typeface="Trebuchet MS"/>
              <a:sym typeface="Trebuchet M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rebuchet MS"/>
              <a:buNone/>
            </a:pPr>
            <a:r>
              <a:rPr lang="en" sz="2400" b="0" i="0" u="none" strike="noStrike" cap="none" dirty="0">
                <a:solidFill>
                  <a:schemeClr val="dk1"/>
                </a:solidFill>
                <a:ea typeface="Trebuchet MS"/>
                <a:cs typeface="Trebuchet MS"/>
                <a:sym typeface="Trebuchet MS"/>
              </a:rPr>
              <a:t>Suppress some transactions?</a:t>
            </a:r>
          </a:p>
          <a:p>
            <a:pPr marL="457200" marR="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" sz="2400" b="0" i="0" u="none" strike="noStrike" cap="none" dirty="0">
                <a:solidFill>
                  <a:schemeClr val="dk1"/>
                </a:solidFill>
                <a:ea typeface="Trebuchet MS"/>
                <a:cs typeface="Trebuchet MS"/>
                <a:sym typeface="Trebuchet MS"/>
              </a:rPr>
              <a:t>From the block chain</a:t>
            </a:r>
          </a:p>
          <a:p>
            <a:pPr marL="457200" marR="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" sz="2400" b="0" i="0" u="none" strike="noStrike" cap="none" dirty="0">
                <a:solidFill>
                  <a:schemeClr val="dk1"/>
                </a:solidFill>
                <a:ea typeface="Trebuchet MS"/>
                <a:cs typeface="Trebuchet MS"/>
                <a:sym typeface="Trebuchet MS"/>
              </a:rPr>
              <a:t>From the P2P network</a:t>
            </a:r>
          </a:p>
          <a:p>
            <a:pPr marL="457200" marR="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endParaRPr sz="2400" b="0" i="0" u="none" strike="noStrike" cap="none" dirty="0">
              <a:solidFill>
                <a:schemeClr val="dk1"/>
              </a:solidFill>
              <a:ea typeface="Trebuchet MS"/>
              <a:cs typeface="Trebuchet MS"/>
              <a:sym typeface="Trebuchet M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rebuchet MS"/>
              <a:buNone/>
            </a:pPr>
            <a:r>
              <a:rPr lang="en" sz="2400" b="0" i="0" u="none" strike="noStrike" cap="none" dirty="0">
                <a:solidFill>
                  <a:schemeClr val="dk1"/>
                </a:solidFill>
                <a:ea typeface="Trebuchet MS"/>
                <a:cs typeface="Trebuchet MS"/>
                <a:sym typeface="Trebuchet MS"/>
              </a:rPr>
              <a:t>Change the block reward?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rebuchet MS"/>
              <a:buNone/>
            </a:pPr>
            <a:endParaRPr sz="2400" b="0" i="0" u="none" strike="noStrike" cap="none" dirty="0">
              <a:solidFill>
                <a:schemeClr val="dk1"/>
              </a:solidFill>
              <a:ea typeface="Trebuchet MS"/>
              <a:cs typeface="Trebuchet MS"/>
              <a:sym typeface="Trebuchet M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rebuchet MS"/>
              <a:buNone/>
            </a:pPr>
            <a:r>
              <a:rPr lang="en" sz="2400" b="0" i="0" u="none" strike="noStrike" cap="none" dirty="0">
                <a:solidFill>
                  <a:schemeClr val="dk1"/>
                </a:solidFill>
                <a:ea typeface="Trebuchet MS"/>
                <a:cs typeface="Trebuchet MS"/>
                <a:sym typeface="Trebuchet MS"/>
              </a:rPr>
              <a:t>Destroy confidence in Bitcoin?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rebuchet MS"/>
              <a:buNone/>
            </a:pPr>
            <a:endParaRPr sz="2400" b="0" i="0" u="none" strike="noStrike" cap="none" dirty="0">
              <a:solidFill>
                <a:schemeClr val="dk1"/>
              </a:solidFill>
              <a:ea typeface="Trebuchet MS"/>
              <a:cs typeface="Trebuchet MS"/>
              <a:sym typeface="Trebuchet MS"/>
            </a:endParaRPr>
          </a:p>
        </p:txBody>
      </p:sp>
      <p:sp>
        <p:nvSpPr>
          <p:cNvPr id="506" name="Shape 506"/>
          <p:cNvSpPr txBox="1"/>
          <p:nvPr/>
        </p:nvSpPr>
        <p:spPr>
          <a:xfrm>
            <a:off x="5334000" y="1200150"/>
            <a:ext cx="838199" cy="372567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rebuchet MS"/>
              <a:buNone/>
            </a:pPr>
            <a:r>
              <a:rPr lang="en" sz="2400" b="0" i="0" u="none" strike="noStrike" cap="none">
                <a:solidFill>
                  <a:srgbClr val="FF0000"/>
                </a:solidFill>
                <a:latin typeface="Trebuchet MS"/>
                <a:ea typeface="Trebuchet MS"/>
                <a:cs typeface="Trebuchet MS"/>
                <a:sym typeface="Trebuchet MS"/>
              </a:rPr>
              <a:t>✗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rebuchet MS"/>
              <a:buNone/>
            </a:pPr>
            <a:endParaRPr sz="2400" b="0" i="0" u="none" strike="noStrike" cap="none">
              <a:solidFill>
                <a:srgbClr val="FF0000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rebuchet MS"/>
              <a:buNone/>
            </a:pPr>
            <a:endParaRPr sz="2400" b="0" i="0" u="none" strike="noStrike" cap="none">
              <a:solidFill>
                <a:srgbClr val="00B050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rebuchet MS"/>
              <a:buNone/>
            </a:pPr>
            <a:r>
              <a:rPr lang="en" sz="2400" b="0" i="0" u="none" strike="noStrike" cap="none">
                <a:solidFill>
                  <a:srgbClr val="00B050"/>
                </a:solidFill>
                <a:latin typeface="Trebuchet MS"/>
                <a:ea typeface="Trebuchet MS"/>
                <a:cs typeface="Trebuchet MS"/>
                <a:sym typeface="Trebuchet MS"/>
              </a:rPr>
              <a:t>✓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rebuchet MS"/>
              <a:buNone/>
            </a:pPr>
            <a:r>
              <a:rPr lang="en" sz="2400" b="0" i="0" u="none" strike="noStrike" cap="none">
                <a:solidFill>
                  <a:srgbClr val="FF0000"/>
                </a:solidFill>
                <a:latin typeface="Trebuchet MS"/>
                <a:ea typeface="Trebuchet MS"/>
                <a:cs typeface="Trebuchet MS"/>
                <a:sym typeface="Trebuchet MS"/>
              </a:rPr>
              <a:t>✗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rebuchet MS"/>
              <a:buNone/>
            </a:pPr>
            <a:endParaRPr sz="2400" b="0" i="0" u="none" strike="noStrike" cap="none">
              <a:solidFill>
                <a:srgbClr val="00B050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rebuchet MS"/>
              <a:buNone/>
            </a:pPr>
            <a:r>
              <a:rPr lang="en" sz="2400" b="0" i="0" u="none" strike="noStrike" cap="none">
                <a:solidFill>
                  <a:srgbClr val="FF0000"/>
                </a:solidFill>
                <a:latin typeface="Trebuchet MS"/>
                <a:ea typeface="Trebuchet MS"/>
                <a:cs typeface="Trebuchet MS"/>
                <a:sym typeface="Trebuchet MS"/>
              </a:rPr>
              <a:t>✗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rebuchet MS"/>
              <a:buNone/>
            </a:pPr>
            <a:endParaRPr sz="2400" b="0" i="0" u="none" strike="noStrike" cap="none">
              <a:solidFill>
                <a:srgbClr val="00B050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rebuchet MS"/>
              <a:buNone/>
            </a:pPr>
            <a:r>
              <a:rPr lang="en" sz="2400" b="0" i="0" u="none" strike="noStrike" cap="none">
                <a:solidFill>
                  <a:srgbClr val="00B050"/>
                </a:solidFill>
                <a:latin typeface="Trebuchet MS"/>
                <a:ea typeface="Trebuchet MS"/>
                <a:cs typeface="Trebuchet MS"/>
                <a:sym typeface="Trebuchet MS"/>
              </a:rPr>
              <a:t>✓✓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1" name="Shape 51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rebuchet MS"/>
              <a:buNone/>
            </a:pPr>
            <a:r>
              <a:rPr lang="en" dirty="0">
                <a:sym typeface="Trebuchet MS"/>
              </a:rPr>
              <a:t>Remaining questions</a:t>
            </a:r>
          </a:p>
        </p:txBody>
      </p:sp>
      <p:sp>
        <p:nvSpPr>
          <p:cNvPr id="512" name="Shape 51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514350" marR="0" lvl="0" indent="-5143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+mj-lt"/>
              <a:buAutoNum type="arabicPeriod"/>
            </a:pPr>
            <a:endParaRPr sz="3000" b="0" i="0" u="none" strike="noStrike" cap="none" dirty="0">
              <a:solidFill>
                <a:schemeClr val="dk1"/>
              </a:solidFill>
              <a:ea typeface="Trebuchet MS"/>
              <a:cs typeface="Trebuchet MS"/>
              <a:sym typeface="Trebuchet MS"/>
            </a:endParaRPr>
          </a:p>
          <a:p>
            <a:pPr marL="514350" marR="0" lvl="0" indent="-5143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+mj-lt"/>
              <a:buAutoNum type="arabicPeriod"/>
            </a:pPr>
            <a:r>
              <a:rPr lang="en" sz="3000" b="0" i="0" u="none" strike="noStrike" cap="none" dirty="0">
                <a:solidFill>
                  <a:schemeClr val="dk1"/>
                </a:solidFill>
                <a:ea typeface="Trebuchet MS"/>
                <a:cs typeface="Trebuchet MS"/>
                <a:sym typeface="Trebuchet MS"/>
              </a:rPr>
              <a:t>How do we get from consensus to currency?</a:t>
            </a:r>
          </a:p>
          <a:p>
            <a:pPr marL="514350" marR="0" lvl="0" indent="-5143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+mj-lt"/>
              <a:buAutoNum type="arabicPeriod"/>
            </a:pPr>
            <a:endParaRPr sz="3000" b="0" i="0" u="none" strike="noStrike" cap="none" dirty="0">
              <a:solidFill>
                <a:schemeClr val="dk1"/>
              </a:solidFill>
              <a:ea typeface="Trebuchet MS"/>
              <a:cs typeface="Trebuchet MS"/>
              <a:sym typeface="Trebuchet MS"/>
            </a:endParaRPr>
          </a:p>
          <a:p>
            <a:pPr marL="514350" marR="0" lvl="0" indent="-5143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+mj-lt"/>
              <a:buAutoNum type="arabicPeriod"/>
            </a:pPr>
            <a:r>
              <a:rPr lang="en" sz="3000" b="0" i="0" u="none" strike="noStrike" cap="none" dirty="0">
                <a:solidFill>
                  <a:schemeClr val="dk1"/>
                </a:solidFill>
                <a:ea typeface="Trebuchet MS"/>
                <a:cs typeface="Trebuchet MS"/>
                <a:sym typeface="Trebuchet MS"/>
              </a:rPr>
              <a:t>What else can we do with </a:t>
            </a:r>
            <a:r>
              <a:rPr lang="en" sz="3000" b="0" i="0" u="none" strike="noStrike" cap="none">
                <a:solidFill>
                  <a:schemeClr val="dk1"/>
                </a:solidFill>
                <a:ea typeface="Trebuchet MS"/>
                <a:cs typeface="Trebuchet MS"/>
                <a:sym typeface="Trebuchet MS"/>
              </a:rPr>
              <a:t>consensus?</a:t>
            </a:r>
          </a:p>
          <a:p>
            <a:pPr marL="514350" marR="0" lvl="0" indent="-5143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+mj-lt"/>
              <a:buAutoNum type="arabicPeriod"/>
            </a:pPr>
            <a:endParaRPr lang="en" sz="3000" b="0" i="0" u="none" strike="noStrike" cap="none" dirty="0">
              <a:solidFill>
                <a:schemeClr val="dk1"/>
              </a:solidFill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rebuchet MS"/>
              <a:buNone/>
            </a:pPr>
            <a:r>
              <a:rPr lang="en" dirty="0">
                <a:sym typeface="Trebuchet MS"/>
              </a:rPr>
              <a:t>Aspects of decentralization in Bitcoin</a:t>
            </a:r>
          </a:p>
        </p:txBody>
      </p:sp>
      <p:sp>
        <p:nvSpPr>
          <p:cNvPr id="65" name="Shape 65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381999" cy="364814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457200" marR="0" lvl="0" indent="-457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+mj-lt"/>
              <a:buAutoNum type="arabicPeriod"/>
            </a:pPr>
            <a:r>
              <a:rPr lang="en" sz="2200" b="1" i="0" u="none" strike="noStrike" cap="none" dirty="0">
                <a:solidFill>
                  <a:schemeClr val="dk1"/>
                </a:solidFill>
                <a:ea typeface="Trebuchet MS"/>
                <a:cs typeface="Trebuchet MS"/>
                <a:sym typeface="Trebuchet MS"/>
              </a:rPr>
              <a:t>Peer-to-peer network</a:t>
            </a:r>
            <a:r>
              <a:rPr lang="en" sz="2200" b="0" i="0" u="none" strike="noStrike" cap="none" dirty="0">
                <a:solidFill>
                  <a:schemeClr val="dk1"/>
                </a:solidFill>
                <a:ea typeface="Trebuchet MS"/>
                <a:cs typeface="Trebuchet MS"/>
                <a:sym typeface="Trebuchet MS"/>
              </a:rPr>
              <a:t>:</a:t>
            </a: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" sz="2200" b="0" i="0" u="none" strike="noStrike" cap="none" dirty="0">
                <a:solidFill>
                  <a:schemeClr val="dk1"/>
                </a:solidFill>
                <a:ea typeface="Trebuchet MS"/>
                <a:cs typeface="Trebuchet MS"/>
                <a:sym typeface="Trebuchet MS"/>
              </a:rPr>
              <a:t>	Open to anyone, Low barrier to entry</a:t>
            </a:r>
          </a:p>
          <a:p>
            <a:pPr marL="457200" marR="0" lvl="0" indent="-457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+mj-lt"/>
              <a:buAutoNum type="arabicPeriod"/>
            </a:pPr>
            <a:endParaRPr sz="2200" b="0" i="0" u="none" strike="noStrike" cap="none" dirty="0">
              <a:solidFill>
                <a:schemeClr val="dk1"/>
              </a:solidFill>
              <a:ea typeface="Trebuchet MS"/>
              <a:cs typeface="Trebuchet MS"/>
              <a:sym typeface="Trebuchet MS"/>
            </a:endParaRPr>
          </a:p>
          <a:p>
            <a:pPr marL="457200" marR="0" lvl="0" indent="-457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+mj-lt"/>
              <a:buAutoNum type="arabicPeriod" startAt="2"/>
            </a:pPr>
            <a:r>
              <a:rPr lang="en" sz="2200" b="1" i="0" u="none" strike="noStrike" cap="none" dirty="0">
                <a:solidFill>
                  <a:schemeClr val="dk1"/>
                </a:solidFill>
                <a:ea typeface="Trebuchet MS"/>
                <a:cs typeface="Trebuchet MS"/>
                <a:sym typeface="Trebuchet MS"/>
              </a:rPr>
              <a:t>Mining</a:t>
            </a:r>
            <a:r>
              <a:rPr lang="en" sz="2200" b="0" i="0" u="none" strike="noStrike" cap="none" dirty="0">
                <a:solidFill>
                  <a:schemeClr val="dk1"/>
                </a:solidFill>
                <a:ea typeface="Trebuchet MS"/>
                <a:cs typeface="Trebuchet MS"/>
                <a:sym typeface="Trebuchet MS"/>
              </a:rPr>
              <a:t>:</a:t>
            </a: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" sz="2200" b="0" i="0" u="none" strike="noStrike" cap="none" dirty="0">
                <a:solidFill>
                  <a:schemeClr val="dk1"/>
                </a:solidFill>
                <a:ea typeface="Trebuchet MS"/>
                <a:cs typeface="Trebuchet MS"/>
                <a:sym typeface="Trebuchet MS"/>
              </a:rPr>
              <a:t>	Open to anyone, but inevitable concentration of power</a:t>
            </a: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" sz="2200" b="0" i="0" u="none" strike="noStrike" cap="none" dirty="0">
                <a:solidFill>
                  <a:schemeClr val="dk1"/>
                </a:solidFill>
                <a:ea typeface="Trebuchet MS"/>
                <a:cs typeface="Trebuchet MS"/>
                <a:sym typeface="Trebuchet MS"/>
              </a:rPr>
              <a:t>	often seen as undesirable</a:t>
            </a:r>
          </a:p>
          <a:p>
            <a:pPr marL="457200" marR="0" lvl="0" indent="-457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+mj-lt"/>
              <a:buAutoNum type="arabicPeriod"/>
            </a:pPr>
            <a:endParaRPr sz="2200" b="0" i="0" u="none" strike="noStrike" cap="none" dirty="0">
              <a:solidFill>
                <a:schemeClr val="dk1"/>
              </a:solidFill>
              <a:ea typeface="Trebuchet MS"/>
              <a:cs typeface="Trebuchet MS"/>
              <a:sym typeface="Trebuchet MS"/>
            </a:endParaRPr>
          </a:p>
          <a:p>
            <a:pPr marL="457200" marR="0" lvl="0" indent="-457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+mj-lt"/>
              <a:buAutoNum type="arabicPeriod" startAt="3"/>
            </a:pPr>
            <a:r>
              <a:rPr lang="en" sz="2200" b="1" i="0" u="none" strike="noStrike" cap="none" dirty="0">
                <a:solidFill>
                  <a:schemeClr val="dk1"/>
                </a:solidFill>
                <a:ea typeface="Trebuchet MS"/>
                <a:cs typeface="Trebuchet MS"/>
                <a:sym typeface="Trebuchet MS"/>
              </a:rPr>
              <a:t>Updates to software</a:t>
            </a:r>
            <a:r>
              <a:rPr lang="en" sz="2200" b="0" i="0" u="none" strike="noStrike" cap="none" dirty="0">
                <a:solidFill>
                  <a:schemeClr val="dk1"/>
                </a:solidFill>
                <a:ea typeface="Trebuchet MS"/>
                <a:cs typeface="Trebuchet MS"/>
                <a:sym typeface="Trebuchet MS"/>
              </a:rPr>
              <a:t>:</a:t>
            </a: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" sz="2200" b="0" i="0" u="none" strike="noStrike" cap="none" dirty="0">
                <a:solidFill>
                  <a:schemeClr val="dk1"/>
                </a:solidFill>
                <a:ea typeface="Trebuchet MS"/>
                <a:cs typeface="Trebuchet MS"/>
                <a:sym typeface="Trebuchet MS"/>
              </a:rPr>
              <a:t>	Core developers trusted by community, have great power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 txBox="1">
            <a:spLocks noGrp="1"/>
          </p:cNvSpPr>
          <p:nvPr>
            <p:ph type="subTitle" idx="1"/>
          </p:nvPr>
        </p:nvSpPr>
        <p:spPr>
          <a:xfrm>
            <a:off x="685800" y="1690477"/>
            <a:ext cx="7772400" cy="78479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rebuchet MS"/>
              <a:buNone/>
            </a:pPr>
            <a:r>
              <a:rPr lang="en" sz="2400" dirty="0">
                <a:sym typeface="Trebuchet MS"/>
              </a:rPr>
              <a:t>Distributed consensus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>
              <a:lnSpc>
                <a:spcPct val="100000"/>
              </a:lnSpc>
              <a:buClr>
                <a:schemeClr val="dk1"/>
              </a:buClr>
              <a:buSzPct val="25000"/>
            </a:pPr>
            <a:r>
              <a:rPr lang="en" dirty="0">
                <a:sym typeface="Trebuchet MS"/>
              </a:rPr>
              <a:t>Bitcoin’s key challenge</a:t>
            </a:r>
          </a:p>
        </p:txBody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lnSpc>
                <a:spcPct val="100000"/>
              </a:lnSpc>
              <a:buClr>
                <a:schemeClr val="dk1"/>
              </a:buClr>
              <a:buSzPct val="100000"/>
            </a:pPr>
            <a:r>
              <a:rPr lang="en" sz="3000" b="0" i="0" u="none" strike="noStrike" cap="none" dirty="0">
                <a:solidFill>
                  <a:schemeClr val="dk1"/>
                </a:solidFill>
                <a:ea typeface="Trebuchet MS"/>
                <a:cs typeface="Trebuchet MS"/>
                <a:sym typeface="Trebuchet MS"/>
              </a:rPr>
              <a:t>Key technical challenge of decentralized e-cash: </a:t>
            </a:r>
            <a:r>
              <a:rPr lang="en" sz="3000" b="0" i="0" u="sng" strike="noStrike" cap="none" dirty="0">
                <a:solidFill>
                  <a:schemeClr val="dk1"/>
                </a:solidFill>
                <a:ea typeface="Trebuchet MS"/>
                <a:cs typeface="Trebuchet MS"/>
                <a:sym typeface="Trebuchet MS"/>
              </a:rPr>
              <a:t>distributed consensus </a:t>
            </a:r>
          </a:p>
          <a:p>
            <a:pPr>
              <a:lnSpc>
                <a:spcPct val="100000"/>
              </a:lnSpc>
              <a:buClr>
                <a:schemeClr val="dk1"/>
              </a:buClr>
              <a:buSzPct val="100000"/>
            </a:pPr>
            <a:endParaRPr sz="3000" b="0" i="0" u="sng" strike="noStrike" cap="none" dirty="0">
              <a:solidFill>
                <a:schemeClr val="dk1"/>
              </a:solidFill>
              <a:ea typeface="Trebuchet MS"/>
              <a:cs typeface="Trebuchet MS"/>
              <a:sym typeface="Trebuchet MS"/>
            </a:endParaRPr>
          </a:p>
          <a:p>
            <a:pPr>
              <a:lnSpc>
                <a:spcPct val="100000"/>
              </a:lnSpc>
              <a:buClr>
                <a:schemeClr val="dk1"/>
              </a:buClr>
              <a:buSzPct val="100000"/>
            </a:pPr>
            <a:r>
              <a:rPr lang="en" sz="3000" b="0" i="0" u="none" strike="noStrike" cap="none" dirty="0">
                <a:solidFill>
                  <a:schemeClr val="dk1"/>
                </a:solidFill>
                <a:ea typeface="Trebuchet MS"/>
                <a:cs typeface="Trebuchet MS"/>
                <a:sym typeface="Trebuchet MS"/>
              </a:rPr>
              <a:t>or: how to decentralize ScroogeCoin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rebuchet MS"/>
              <a:buNone/>
            </a:pPr>
            <a:r>
              <a:rPr lang="en" dirty="0">
                <a:sym typeface="Trebuchet MS"/>
              </a:rPr>
              <a:t>Why consensus protocols?</a:t>
            </a:r>
          </a:p>
        </p:txBody>
      </p:sp>
      <p:sp>
        <p:nvSpPr>
          <p:cNvPr id="82" name="Shape 8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lnSpc>
                <a:spcPct val="100000"/>
              </a:lnSpc>
              <a:buClr>
                <a:schemeClr val="dk1"/>
              </a:buClr>
              <a:buSzPct val="100000"/>
            </a:pPr>
            <a:endParaRPr sz="2400" b="0" i="0" u="none" strike="noStrike" cap="none" dirty="0">
              <a:solidFill>
                <a:schemeClr val="dk1"/>
              </a:solidFill>
              <a:ea typeface="Trebuchet MS"/>
              <a:cs typeface="Trebuchet MS"/>
              <a:sym typeface="Trebuchet MS"/>
            </a:endParaRPr>
          </a:p>
          <a:p>
            <a:pPr>
              <a:lnSpc>
                <a:spcPct val="100000"/>
              </a:lnSpc>
              <a:buClr>
                <a:schemeClr val="dk1"/>
              </a:buClr>
              <a:buSzPct val="100000"/>
            </a:pPr>
            <a:r>
              <a:rPr lang="en" sz="2400" b="0" i="0" u="none" strike="noStrike" cap="none" dirty="0">
                <a:solidFill>
                  <a:schemeClr val="dk1"/>
                </a:solidFill>
                <a:ea typeface="Trebuchet MS"/>
                <a:cs typeface="Trebuchet MS"/>
                <a:sym typeface="Trebuchet MS"/>
              </a:rPr>
              <a:t>Traditional motivation: reliability in distributed systems</a:t>
            </a:r>
          </a:p>
          <a:p>
            <a:pPr>
              <a:lnSpc>
                <a:spcPct val="100000"/>
              </a:lnSpc>
              <a:buClr>
                <a:schemeClr val="dk1"/>
              </a:buClr>
              <a:buSzPct val="100000"/>
            </a:pPr>
            <a:endParaRPr sz="2400" b="0" i="0" u="none" strike="noStrike" cap="none" dirty="0">
              <a:solidFill>
                <a:schemeClr val="dk1"/>
              </a:solidFill>
              <a:ea typeface="Trebuchet MS"/>
              <a:cs typeface="Trebuchet MS"/>
              <a:sym typeface="Trebuchet MS"/>
            </a:endParaRPr>
          </a:p>
          <a:p>
            <a:pPr>
              <a:lnSpc>
                <a:spcPct val="100000"/>
              </a:lnSpc>
              <a:buClr>
                <a:schemeClr val="dk1"/>
              </a:buClr>
              <a:buSzPct val="100000"/>
            </a:pPr>
            <a:r>
              <a:rPr lang="en" sz="2400" b="0" i="0" u="sng" strike="noStrike" cap="none" dirty="0">
                <a:solidFill>
                  <a:schemeClr val="dk1"/>
                </a:solidFill>
                <a:ea typeface="Trebuchet MS"/>
                <a:cs typeface="Trebuchet MS"/>
                <a:sym typeface="Trebuchet MS"/>
              </a:rPr>
              <a:t>Distributed key-value store</a:t>
            </a:r>
            <a:r>
              <a:rPr lang="en" sz="2400" b="0" i="0" u="none" strike="noStrike" cap="none" dirty="0">
                <a:solidFill>
                  <a:schemeClr val="dk1"/>
                </a:solidFill>
                <a:ea typeface="Trebuchet MS"/>
                <a:cs typeface="Trebuchet MS"/>
                <a:sym typeface="Trebuchet MS"/>
              </a:rPr>
              <a:t> enables various applications: DNS, public key directory, stock trades …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1004</TotalTime>
  <Words>2375</Words>
  <Application>Microsoft Office PowerPoint</Application>
  <PresentationFormat>On-screen Show (16:9)</PresentationFormat>
  <Paragraphs>414</Paragraphs>
  <Slides>53</Slides>
  <Notes>53</Notes>
  <HiddenSlides>1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53</vt:i4>
      </vt:variant>
    </vt:vector>
  </HeadingPairs>
  <TitlesOfParts>
    <vt:vector size="59" baseType="lpstr">
      <vt:lpstr>Arial</vt:lpstr>
      <vt:lpstr>Calibri</vt:lpstr>
      <vt:lpstr>Calibri Light</vt:lpstr>
      <vt:lpstr>Trebuchet MS</vt:lpstr>
      <vt:lpstr>Wingdings</vt:lpstr>
      <vt:lpstr>Office Theme</vt:lpstr>
      <vt:lpstr>PowerPoint Presentation</vt:lpstr>
      <vt:lpstr>Lecture 2</vt:lpstr>
      <vt:lpstr>PowerPoint Presentation</vt:lpstr>
      <vt:lpstr>Centralization vs. decentralization</vt:lpstr>
      <vt:lpstr>Aspects of decentralization in Bitcoin</vt:lpstr>
      <vt:lpstr>Aspects of decentralization in Bitcoin</vt:lpstr>
      <vt:lpstr>PowerPoint Presentation</vt:lpstr>
      <vt:lpstr>Bitcoin’s key challenge</vt:lpstr>
      <vt:lpstr>Why consensus protocols?</vt:lpstr>
      <vt:lpstr>Defining distributed consensus</vt:lpstr>
      <vt:lpstr>Bitcoin is a peer-to-peer system</vt:lpstr>
      <vt:lpstr>What nodes need to reach a consensus on?</vt:lpstr>
      <vt:lpstr>How consensus could work in Bitcoin</vt:lpstr>
      <vt:lpstr>How consensus could work in Bitcoin</vt:lpstr>
      <vt:lpstr>Why consensus is hard (esp. in the Bitcoin context)?</vt:lpstr>
      <vt:lpstr>Many impossibility results</vt:lpstr>
      <vt:lpstr>Some well-known protocols</vt:lpstr>
      <vt:lpstr>Understanding impossibility results</vt:lpstr>
      <vt:lpstr>Bitcoin consensus: theory &amp; practice</vt:lpstr>
      <vt:lpstr>So why is the problem of consensus different in Bitcoins?</vt:lpstr>
      <vt:lpstr>PowerPoint Presentation</vt:lpstr>
      <vt:lpstr>Bitcoin nodes don’t have long-term identities</vt:lpstr>
      <vt:lpstr>Why having identity is useful for consensus?</vt:lpstr>
      <vt:lpstr> How to overcome lack of identity in Bitcoins?</vt:lpstr>
      <vt:lpstr>Key idea: implicit consensus</vt:lpstr>
      <vt:lpstr>Consensus algorithm (simplified)</vt:lpstr>
      <vt:lpstr>Now let’s analyze if this works!</vt:lpstr>
      <vt:lpstr>What can a malicious node do?</vt:lpstr>
      <vt:lpstr>From Bob the merchant’s point of view</vt:lpstr>
      <vt:lpstr>Recap</vt:lpstr>
      <vt:lpstr>PowerPoint Presentation</vt:lpstr>
      <vt:lpstr>Assumption of honesty is problematic</vt:lpstr>
      <vt:lpstr>Incentive 1: Block Reward</vt:lpstr>
      <vt:lpstr>There’s a finite supply of bitcoins</vt:lpstr>
      <vt:lpstr>Incentive 2: Transaction Fees</vt:lpstr>
      <vt:lpstr>Remaining problems</vt:lpstr>
      <vt:lpstr>Proof of work</vt:lpstr>
      <vt:lpstr>Equivalent views of proof of work</vt:lpstr>
      <vt:lpstr>Hash puzzles</vt:lpstr>
      <vt:lpstr>Advantage of such a PoW system?</vt:lpstr>
      <vt:lpstr>PoW property 1: difficult to compute</vt:lpstr>
      <vt:lpstr>PoW property 2: parameterizable cost</vt:lpstr>
      <vt:lpstr>Why is such a re-adjustment needed?</vt:lpstr>
      <vt:lpstr>Key security assumption</vt:lpstr>
      <vt:lpstr>Solving hash puzzles is probabilistic</vt:lpstr>
      <vt:lpstr>PoW property 3: trivial to verify</vt:lpstr>
      <vt:lpstr>Mining economics</vt:lpstr>
      <vt:lpstr>PowerPoint Presentation</vt:lpstr>
      <vt:lpstr>Recap</vt:lpstr>
      <vt:lpstr>Bitcoin has three types of consensus</vt:lpstr>
      <vt:lpstr>Bitcoin is bootstrapped</vt:lpstr>
      <vt:lpstr>What can a “51% attacker” do?</vt:lpstr>
      <vt:lpstr>Remaining questions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Murtuza Jadliwala</cp:lastModifiedBy>
  <cp:revision>26</cp:revision>
  <dcterms:modified xsi:type="dcterms:W3CDTF">2018-01-30T23:44:25Z</dcterms:modified>
</cp:coreProperties>
</file>