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6"/>
  </p:notesMasterIdLst>
  <p:sldIdLst>
    <p:sldId id="310" r:id="rId2"/>
    <p:sldId id="256" r:id="rId3"/>
    <p:sldId id="258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1" r:id="rId13"/>
    <p:sldId id="320" r:id="rId14"/>
    <p:sldId id="31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5F2FF0-33F9-4EBC-8139-0E3417109757}">
  <a:tblStyle styleId="{DF5F2FF0-33F9-4EBC-8139-0E341710975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8" autoAdjust="0"/>
  </p:normalViewPr>
  <p:slideViewPr>
    <p:cSldViewPr snapToGrid="0">
      <p:cViewPr varScale="1">
        <p:scale>
          <a:sx n="114" d="100"/>
          <a:sy n="114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0106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855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820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475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437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556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07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40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9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19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-107" charset="0"/>
              </a:rPr>
              <a:t>Lecture slides prepared for “Computer Security: Principles and Practice”, 2/e, by William Stallings and Lawrie Brown, Chapter 1 “Overview”.</a:t>
            </a:r>
            <a:endParaRPr lang="en-AU" dirty="0">
              <a:latin typeface="Times New Roman" pitchFamily="-107" charset="0"/>
            </a:endParaRPr>
          </a:p>
          <a:p>
            <a:endParaRPr lang="en-US" dirty="0">
              <a:latin typeface="Times New Roman" pitchFamily="-107" charset="0"/>
            </a:endParaRPr>
          </a:p>
          <a:p>
            <a:endParaRPr lang="en-US" dirty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8560DBF-F109-8946-ADF0-EE66B221E988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417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80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89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040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35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72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64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31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6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41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84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93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23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87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69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94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5BEA-6DC5-4C1A-9510-B003FE85272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D615-DD39-4647-BC16-17EF72D5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6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1VYs_zZso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59682" y="342900"/>
            <a:ext cx="6444667" cy="13107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CS 4593/6463 – Bitcoins and Cryptocurrencies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893" y="3306215"/>
            <a:ext cx="5082778" cy="15432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22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i="1" dirty="0">
                <a:latin typeface="Arial" charset="0"/>
                <a:cs typeface="Arial" charset="0"/>
              </a:rPr>
              <a:t>Note: most of the slides used in this course are derived from those available for the book “Bitcoins and Cryptocurrencies Technologies – A Comprehensive Introduction”, Arvind Narayanan, Joseph </a:t>
            </a:r>
            <a:r>
              <a:rPr lang="en-US" sz="1500" i="1" dirty="0" err="1">
                <a:latin typeface="Arial" charset="0"/>
                <a:cs typeface="Arial" charset="0"/>
              </a:rPr>
              <a:t>Bonneau</a:t>
            </a:r>
            <a:r>
              <a:rPr lang="en-US" sz="1500" i="1" dirty="0">
                <a:latin typeface="Arial" charset="0"/>
                <a:cs typeface="Arial" charset="0"/>
              </a:rPr>
              <a:t>, Edward </a:t>
            </a:r>
            <a:r>
              <a:rPr lang="en-US" sz="1500" i="1" dirty="0" err="1">
                <a:latin typeface="Arial" charset="0"/>
                <a:cs typeface="Arial" charset="0"/>
              </a:rPr>
              <a:t>Felten</a:t>
            </a:r>
            <a:r>
              <a:rPr lang="en-US" sz="1500" i="1" dirty="0">
                <a:latin typeface="Arial" charset="0"/>
                <a:cs typeface="Arial" charset="0"/>
              </a:rPr>
              <a:t>, Andrew Miller &amp; Steven </a:t>
            </a:r>
            <a:r>
              <a:rPr lang="en-US" sz="1500" i="1" dirty="0" err="1">
                <a:latin typeface="Arial" charset="0"/>
                <a:cs typeface="Arial" charset="0"/>
              </a:rPr>
              <a:t>Goldfeder</a:t>
            </a:r>
            <a:r>
              <a:rPr lang="en-US" sz="1500" i="1" dirty="0">
                <a:latin typeface="Arial" charset="0"/>
                <a:cs typeface="Arial" charset="0"/>
              </a:rPr>
              <a:t>, 2016, Princeton University Press.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7559" y="1869673"/>
            <a:ext cx="3086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Prof. Murtuza Jadliwala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murtuza.jadliwala@utsa.edu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190624-FFDE-4B19-BEC4-9B911BB86F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6" y="4396431"/>
            <a:ext cx="24765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116199"/>
            <a:ext cx="8229600" cy="38096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Protection against double-spending</a:t>
            </a:r>
          </a:p>
          <a:p>
            <a:r>
              <a:rPr lang="en-US" dirty="0"/>
              <a:t>Anonymity (for both spender and recipient)</a:t>
            </a:r>
          </a:p>
          <a:p>
            <a:r>
              <a:rPr lang="en-US" dirty="0"/>
              <a:t>Should work in an offline fashion</a:t>
            </a:r>
          </a:p>
          <a:p>
            <a:r>
              <a:rPr lang="en-US" dirty="0"/>
              <a:t>Free-floating that acquires real value</a:t>
            </a:r>
          </a:p>
          <a:p>
            <a:r>
              <a:rPr lang="en-US" dirty="0"/>
              <a:t>Preferably, decentralized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Bootstrapping an online cash (currency) that satisfies some or all of these requirements will require a clever amalgamation of well-known cryptographic primitives and computing paradigms!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Thus the name,</a:t>
            </a:r>
          </a:p>
          <a:p>
            <a:pPr marL="0" indent="0">
              <a:buNone/>
            </a:pPr>
            <a:r>
              <a:rPr lang="en-US" dirty="0"/>
              <a:t>				Crypto + Currencies</a:t>
            </a:r>
          </a:p>
          <a:p>
            <a:endParaRPr lang="en-US" dirty="0"/>
          </a:p>
        </p:txBody>
      </p:sp>
      <p:sp>
        <p:nvSpPr>
          <p:cNvPr id="3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2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Some requirements for online cash</a:t>
            </a:r>
          </a:p>
        </p:txBody>
      </p:sp>
    </p:spTree>
    <p:extLst>
      <p:ext uri="{BB962C8B-B14F-4D97-AF65-F5344CB8AC3E}">
        <p14:creationId xmlns:p14="http://schemas.microsoft.com/office/powerpoint/2010/main" val="227384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116199"/>
            <a:ext cx="8229600" cy="38096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/>
              <a:t>This course will primarily use Blackboard for course related announcements, course content dissemination, assignment submissions and grade posting. </a:t>
            </a:r>
          </a:p>
          <a:p>
            <a:endParaRPr lang="en-US" sz="2400" dirty="0"/>
          </a:p>
          <a:p>
            <a:r>
              <a:rPr lang="en-US" sz="2400" dirty="0"/>
              <a:t>I will also maintain a publicly-visible course website for your convenience which will contain all information related to the course.</a:t>
            </a:r>
          </a:p>
        </p:txBody>
      </p:sp>
      <p:sp>
        <p:nvSpPr>
          <p:cNvPr id="3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2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Syllabus &amp; </a:t>
            </a:r>
            <a:r>
              <a:rPr lang="en-US" dirty="0"/>
              <a:t>Course Content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4939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116199"/>
            <a:ext cx="8229600" cy="38096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Introduction to </a:t>
            </a:r>
            <a:r>
              <a:rPr lang="en-US" b="1" i="1" dirty="0"/>
              <a:t>Information Security</a:t>
            </a:r>
            <a:r>
              <a:rPr lang="en-US" dirty="0"/>
              <a:t> and some popular </a:t>
            </a:r>
            <a:r>
              <a:rPr lang="en-US" b="1" i="1" dirty="0"/>
              <a:t>Cryptographic Primitives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Knowledge of these will be useful in understanding some important concepts related to cryptocurrencies later 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2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Next Class</a:t>
            </a:r>
          </a:p>
        </p:txBody>
      </p:sp>
    </p:spTree>
    <p:extLst>
      <p:ext uri="{BB962C8B-B14F-4D97-AF65-F5344CB8AC3E}">
        <p14:creationId xmlns:p14="http://schemas.microsoft.com/office/powerpoint/2010/main" val="31140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116199"/>
            <a:ext cx="8229600" cy="38096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Please view the lecture video on the history of Crypto Currencies by Prof. Jeremy Clark, Concordia University.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https://www.youtube.com/watch?time_continue=1&amp;v=1VYs_zZsorU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2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Homework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7826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2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Questions, Concerns and Suggestions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17" y="1456342"/>
            <a:ext cx="3474166" cy="29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dirty="0">
                <a:latin typeface="+mn-lt"/>
                <a:sym typeface="Trebuchet MS"/>
              </a:rPr>
              <a:t>Introduction to </a:t>
            </a:r>
            <a:br>
              <a:rPr lang="en" dirty="0">
                <a:latin typeface="+mn-lt"/>
                <a:sym typeface="Trebuchet MS"/>
              </a:rPr>
            </a:br>
            <a:r>
              <a:rPr lang="en-US" dirty="0">
                <a:latin typeface="+mn-lt"/>
              </a:rPr>
              <a:t>CS 4593/6463</a:t>
            </a:r>
            <a:endParaRPr lang="en" dirty="0">
              <a:latin typeface="+mn-lt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Bitcoins and Cryptocurrencies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This lecture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" dirty="0"/>
              <a:t>Get to know each other!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" dirty="0"/>
              <a:t>What is this course about?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" dirty="0"/>
              <a:t>Syllabus</a:t>
            </a:r>
          </a:p>
          <a:p>
            <a:pPr marL="800100" lvl="1" indent="-457200"/>
            <a:r>
              <a:rPr lang="en" dirty="0"/>
              <a:t>What you should expect from this course</a:t>
            </a:r>
          </a:p>
          <a:p>
            <a:pPr marL="800100" lvl="1" indent="-457200"/>
            <a:r>
              <a:rPr lang="en" dirty="0"/>
              <a:t>What are my expectations from you and what you should expect from me</a:t>
            </a:r>
          </a:p>
          <a:p>
            <a:pPr marL="457200" indent="-457200"/>
            <a:r>
              <a:rPr lang="en" dirty="0"/>
              <a:t>Questions, Concerns, Suggestions</a:t>
            </a:r>
          </a:p>
          <a:p>
            <a:pPr marL="800100" lvl="1" indent="-457200"/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/>
              <a:t>Let’s get to know each other!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24" y="1364840"/>
            <a:ext cx="4498473" cy="2952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1945" y="3029340"/>
            <a:ext cx="4037045" cy="929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70248" y="141480"/>
            <a:ext cx="6444667" cy="6553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Textbook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2031" y="1053201"/>
            <a:ext cx="4462573" cy="34380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22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>
                <a:solidFill>
                  <a:srgbClr val="FF0000"/>
                </a:solidFill>
                <a:effectLst/>
              </a:rPr>
              <a:t>Bitcoins and Cryptocurrencies Technologies – A Comprehensive Introduction</a:t>
            </a:r>
            <a:r>
              <a:rPr lang="en-US" sz="1600" i="1" dirty="0">
                <a:effectLst/>
              </a:rPr>
              <a:t>, Arvind Narayanan, Joseph </a:t>
            </a:r>
            <a:r>
              <a:rPr lang="en-US" sz="1600" i="1" dirty="0" err="1">
                <a:effectLst/>
              </a:rPr>
              <a:t>Bonneau</a:t>
            </a:r>
            <a:r>
              <a:rPr lang="en-US" sz="1600" i="1" dirty="0">
                <a:effectLst/>
              </a:rPr>
              <a:t>, Edward </a:t>
            </a:r>
            <a:r>
              <a:rPr lang="en-US" sz="1600" i="1" dirty="0" err="1">
                <a:effectLst/>
              </a:rPr>
              <a:t>Felten</a:t>
            </a:r>
            <a:r>
              <a:rPr lang="en-US" sz="1600" i="1" dirty="0">
                <a:effectLst/>
              </a:rPr>
              <a:t>, Andrew Miller &amp; Steven </a:t>
            </a:r>
            <a:r>
              <a:rPr lang="en-US" sz="1600" i="1" dirty="0" err="1">
                <a:effectLst/>
              </a:rPr>
              <a:t>Goldfeder</a:t>
            </a:r>
            <a:r>
              <a:rPr lang="en-US" sz="1600" i="1" dirty="0">
                <a:effectLst/>
              </a:rPr>
              <a:t>, 2016, Princeton University Press. (ISBN- 9780691171692).</a:t>
            </a:r>
          </a:p>
          <a:p>
            <a:pPr marL="0" indent="0">
              <a:buNone/>
            </a:pPr>
            <a:endParaRPr lang="en-US" sz="1500" dirty="0">
              <a:effectLst/>
              <a:cs typeface="Arial" charset="0"/>
            </a:endParaRPr>
          </a:p>
          <a:p>
            <a:pPr marL="0" indent="0">
              <a:buNone/>
            </a:pPr>
            <a:r>
              <a:rPr lang="en-US" sz="1600" dirty="0">
                <a:effectLst/>
                <a:cs typeface="Arial" charset="0"/>
              </a:rPr>
              <a:t>Required for this course! If you do not have one, please order one asap!</a:t>
            </a:r>
          </a:p>
          <a:p>
            <a:pPr marL="0" indent="0">
              <a:buNone/>
            </a:pPr>
            <a:endParaRPr lang="en-US" sz="1500" dirty="0">
              <a:effectLst/>
              <a:cs typeface="Arial" charset="0"/>
            </a:endParaRPr>
          </a:p>
          <a:p>
            <a:pPr marL="0" indent="0">
              <a:buNone/>
            </a:pPr>
            <a:r>
              <a:rPr lang="en-US" sz="1600" i="1" dirty="0">
                <a:effectLst/>
              </a:rPr>
              <a:t>A free pre-publication online (non-printable) PDF version of the book can be found here: http://bitcoinbook.cs.princeton.edu/ and can be used for this course.</a:t>
            </a:r>
            <a:endParaRPr lang="fr-FR" sz="1500" dirty="0">
              <a:effectLst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2" y="796854"/>
            <a:ext cx="2763124" cy="395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2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70115" y="2139820"/>
            <a:ext cx="8229600" cy="62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en" dirty="0"/>
              <a:t>What is this course about?</a:t>
            </a:r>
          </a:p>
        </p:txBody>
      </p:sp>
    </p:spTree>
    <p:extLst>
      <p:ext uri="{BB962C8B-B14F-4D97-AF65-F5344CB8AC3E}">
        <p14:creationId xmlns:p14="http://schemas.microsoft.com/office/powerpoint/2010/main" val="153284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116199"/>
            <a:ext cx="8229600" cy="38096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Before that – What are Currencies?</a:t>
            </a:r>
          </a:p>
          <a:p>
            <a:r>
              <a:rPr lang="en-US" dirty="0"/>
              <a:t>According to Merriam-Webster dictionary:</a:t>
            </a:r>
          </a:p>
          <a:p>
            <a:endParaRPr lang="en-US" dirty="0"/>
          </a:p>
        </p:txBody>
      </p:sp>
      <p:sp>
        <p:nvSpPr>
          <p:cNvPr id="3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2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What are CryptoCurrencies?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919" t="46870" r="18709" b="16728"/>
          <a:stretch/>
        </p:blipFill>
        <p:spPr>
          <a:xfrm>
            <a:off x="1152849" y="1897450"/>
            <a:ext cx="5869991" cy="28118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71359" y="2631234"/>
            <a:ext cx="2434584" cy="192832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71359" y="3508900"/>
            <a:ext cx="5106531" cy="335735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1359" y="4025692"/>
            <a:ext cx="2030823" cy="192832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2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Mediums for Trade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1734028"/>
            <a:ext cx="2184585" cy="145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92" y="1792909"/>
            <a:ext cx="1858181" cy="1393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4515" y="3542950"/>
            <a:ext cx="277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Cash or currency or money</a:t>
            </a:r>
          </a:p>
          <a:p>
            <a:r>
              <a:rPr lang="en-US" dirty="0"/>
              <a:t>(Fiat money, Commodity money)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6217" y="365067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1568" y="945694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latin typeface="+mn-lt"/>
              </a:rPr>
              <a:t>Traditional Financial Systems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389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2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Mediums for Online Trade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1" y="1485131"/>
            <a:ext cx="1156855" cy="769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74" y="1387651"/>
            <a:ext cx="1155554" cy="866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8403" y="100804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2708" y="1008039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0091" y="2660073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FirstVirtual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9368" y="2660073"/>
            <a:ext cx="14302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Ecash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Cyberbucks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MagicMoney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Bitcoins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Altcoins</a:t>
            </a:r>
          </a:p>
        </p:txBody>
      </p:sp>
      <p:sp>
        <p:nvSpPr>
          <p:cNvPr id="4" name="Oval 3"/>
          <p:cNvSpPr/>
          <p:nvPr/>
        </p:nvSpPr>
        <p:spPr>
          <a:xfrm>
            <a:off x="1376932" y="900878"/>
            <a:ext cx="1785991" cy="3338419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6423" y="4224391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This course</a:t>
            </a:r>
          </a:p>
        </p:txBody>
      </p:sp>
    </p:spTree>
    <p:extLst>
      <p:ext uri="{BB962C8B-B14F-4D97-AF65-F5344CB8AC3E}">
        <p14:creationId xmlns:p14="http://schemas.microsoft.com/office/powerpoint/2010/main" val="33890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475</Words>
  <Application>Microsoft Office PowerPoint</Application>
  <PresentationFormat>On-screen Show (16:9)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Introduction to  CS 4593/6463</vt:lpstr>
      <vt:lpstr>This lecture</vt:lpstr>
      <vt:lpstr>Let’s get to know each other!</vt:lpstr>
      <vt:lpstr>PowerPoint Presentation</vt:lpstr>
      <vt:lpstr>What is this course about?</vt:lpstr>
      <vt:lpstr>What are CryptoCurrencies?</vt:lpstr>
      <vt:lpstr>Mediums for Trade</vt:lpstr>
      <vt:lpstr>Mediums for Online Trade</vt:lpstr>
      <vt:lpstr>Some requirements for online cash</vt:lpstr>
      <vt:lpstr>Syllabus &amp; Course Content</vt:lpstr>
      <vt:lpstr>Next Class</vt:lpstr>
      <vt:lpstr>Homework</vt:lpstr>
      <vt:lpstr>Questions, Concerns and 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Jadliwala, Murtuza</dc:creator>
  <cp:lastModifiedBy>Murtuza Jadliwala</cp:lastModifiedBy>
  <cp:revision>65</cp:revision>
  <dcterms:modified xsi:type="dcterms:W3CDTF">2018-01-09T22:12:12Z</dcterms:modified>
</cp:coreProperties>
</file>