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55"/>
  </p:notesMasterIdLst>
  <p:sldIdLst>
    <p:sldId id="314" r:id="rId2"/>
    <p:sldId id="256" r:id="rId3"/>
    <p:sldId id="258" r:id="rId4"/>
    <p:sldId id="259" r:id="rId5"/>
    <p:sldId id="260" r:id="rId6"/>
    <p:sldId id="311" r:id="rId7"/>
    <p:sldId id="261" r:id="rId8"/>
    <p:sldId id="262" r:id="rId9"/>
    <p:sldId id="263" r:id="rId10"/>
    <p:sldId id="265" r:id="rId11"/>
    <p:sldId id="266" r:id="rId12"/>
    <p:sldId id="315" r:id="rId13"/>
    <p:sldId id="267" r:id="rId14"/>
    <p:sldId id="268" r:id="rId15"/>
    <p:sldId id="269" r:id="rId16"/>
    <p:sldId id="270" r:id="rId17"/>
    <p:sldId id="271" r:id="rId18"/>
    <p:sldId id="272" r:id="rId19"/>
    <p:sldId id="273" r:id="rId20"/>
    <p:sldId id="274" r:id="rId21"/>
    <p:sldId id="275" r:id="rId22"/>
    <p:sldId id="277" r:id="rId23"/>
    <p:sldId id="279" r:id="rId24"/>
    <p:sldId id="280" r:id="rId25"/>
    <p:sldId id="281" r:id="rId26"/>
    <p:sldId id="282" r:id="rId27"/>
    <p:sldId id="284" r:id="rId28"/>
    <p:sldId id="285" r:id="rId29"/>
    <p:sldId id="286" r:id="rId30"/>
    <p:sldId id="287" r:id="rId31"/>
    <p:sldId id="288" r:id="rId32"/>
    <p:sldId id="289" r:id="rId33"/>
    <p:sldId id="312"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3" r:id="rId53"/>
    <p:sldId id="309" r:id="rId5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F2FF0-33F9-4EBC-8139-0E3417109757}">
  <a:tblStyle styleId="{DF5F2FF0-33F9-4EBC-8139-0E341710975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111" d="100"/>
          <a:sy n="111" d="100"/>
        </p:scale>
        <p:origin x="77"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170106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F8560DBF-F109-8946-ADF0-EE66B221E988}" type="slidenum">
              <a:rPr lang="en-AU" smtClean="0"/>
              <a:pPr/>
              <a:t>1</a:t>
            </a:fld>
            <a:endParaRPr lang="en-AU" dirty="0"/>
          </a:p>
        </p:txBody>
      </p:sp>
    </p:spTree>
    <p:extLst>
      <p:ext uri="{BB962C8B-B14F-4D97-AF65-F5344CB8AC3E}">
        <p14:creationId xmlns:p14="http://schemas.microsoft.com/office/powerpoint/2010/main" val="2369297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5074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1679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1821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50846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72939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1327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3340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52750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2017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2499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92402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651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1380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6644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19574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073989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60152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74181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19284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88269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159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39570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0160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45371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1127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1" name="Shape 3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93270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49657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3" name="Shape 3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6545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45717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7314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8" name="Shape 3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21574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893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This is going to be kinda mathy.  Sorry about that.  I’ll do my best to tell you just what you need to know, and approach things intuitively.  Those who want all of the formal mathy details will have to do some more reading.</a:t>
            </a:r>
          </a:p>
        </p:txBody>
      </p:sp>
    </p:spTree>
    <p:extLst>
      <p:ext uri="{BB962C8B-B14F-4D97-AF65-F5344CB8AC3E}">
        <p14:creationId xmlns:p14="http://schemas.microsoft.com/office/powerpoint/2010/main" val="32529766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9" name="Shape 4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34344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206469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04708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314071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9415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166670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2" name="Shape 4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973221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8" name="Shape 4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316511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4" name="Shape 4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9443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596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18130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425768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75383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39274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223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0723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328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5715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a:t>The hash function returns the last 256 bits of the input. Easy to find collision! e.g., H(3) and H(3+8) have same hash value</a:t>
            </a:r>
          </a:p>
          <a:p>
            <a:pPr lvl="0">
              <a:spcBef>
                <a:spcPts val="0"/>
              </a:spcBef>
              <a:buNone/>
            </a:pPr>
            <a:endParaRPr dirty="0"/>
          </a:p>
        </p:txBody>
      </p:sp>
    </p:spTree>
    <p:extLst>
      <p:ext uri="{BB962C8B-B14F-4D97-AF65-F5344CB8AC3E}">
        <p14:creationId xmlns:p14="http://schemas.microsoft.com/office/powerpoint/2010/main" val="419230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7DE5BEA-6DC5-4C1A-9510-B003FE852721}"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179203720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E5BEA-6DC5-4C1A-9510-B003FE852721}"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260520644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E5BEA-6DC5-4C1A-9510-B003FE852721}"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59935317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 name="Shape 15"/>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333367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DE5BEA-6DC5-4C1A-9510-B003FE852721}"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106715416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E5BEA-6DC5-4C1A-9510-B003FE852721}"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387625845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DE5BEA-6DC5-4C1A-9510-B003FE852721}"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16999593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DE5BEA-6DC5-4C1A-9510-B003FE852721}"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327772234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DE5BEA-6DC5-4C1A-9510-B003FE852721}"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20945087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E5BEA-6DC5-4C1A-9510-B003FE852721}"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284040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DE5BEA-6DC5-4C1A-9510-B003FE852721}"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40534269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DE5BEA-6DC5-4C1A-9510-B003FE852721}"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AD615-DD39-4647-BC16-17EF72D599A5}" type="slidenum">
              <a:rPr lang="en-US" smtClean="0"/>
              <a:t>‹#›</a:t>
            </a:fld>
            <a:endParaRPr lang="en-US"/>
          </a:p>
        </p:txBody>
      </p:sp>
    </p:spTree>
    <p:extLst>
      <p:ext uri="{BB962C8B-B14F-4D97-AF65-F5344CB8AC3E}">
        <p14:creationId xmlns:p14="http://schemas.microsoft.com/office/powerpoint/2010/main" val="8679294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DE5BEA-6DC5-4C1A-9510-B003FE852721}" type="datetimeFigureOut">
              <a:rPr lang="en-US" smtClean="0"/>
              <a:t>1/16/2018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8AD615-DD39-4647-BC16-17EF72D599A5}" type="slidenum">
              <a:rPr lang="en-US" smtClean="0"/>
              <a:t>‹#›</a:t>
            </a:fld>
            <a:endParaRPr lang="en-US"/>
          </a:p>
        </p:txBody>
      </p:sp>
    </p:spTree>
    <p:extLst>
      <p:ext uri="{BB962C8B-B14F-4D97-AF65-F5344CB8AC3E}">
        <p14:creationId xmlns:p14="http://schemas.microsoft.com/office/powerpoint/2010/main" val="6467697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59682" y="342900"/>
            <a:ext cx="6444667" cy="1310748"/>
          </a:xfrm>
          <a:prstGeom prst="rect">
            <a:avLst/>
          </a:prstGeom>
        </p:spPr>
        <p:txBody>
          <a:bodyPr/>
          <a:lst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z="3300" dirty="0"/>
              <a:t>CS 4593/6463 – Bitcoins and Cryptocurrencies</a:t>
            </a:r>
          </a:p>
        </p:txBody>
      </p:sp>
      <p:sp>
        <p:nvSpPr>
          <p:cNvPr id="4" name="Rectangle 3"/>
          <p:cNvSpPr txBox="1">
            <a:spLocks noChangeArrowheads="1"/>
          </p:cNvSpPr>
          <p:nvPr/>
        </p:nvSpPr>
        <p:spPr>
          <a:xfrm>
            <a:off x="212893" y="3306215"/>
            <a:ext cx="5082778" cy="1543258"/>
          </a:xfrm>
          <a:prstGeom prst="rect">
            <a:avLst/>
          </a:prstGeom>
        </p:spPr>
        <p:txBody>
          <a:bodyPr/>
          <a:lst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i="1" dirty="0">
                <a:latin typeface="Arial" charset="0"/>
                <a:cs typeface="Arial" charset="0"/>
              </a:rPr>
              <a:t>Note: most of the slides used in this course are derived from those available for the book “Bitcoins and Cryptocurrencies Technologies – A Comprehensive Introduction”, Arvind Narayanan, Joseph </a:t>
            </a:r>
            <a:r>
              <a:rPr lang="en-US" sz="1500" i="1" dirty="0" err="1">
                <a:latin typeface="Arial" charset="0"/>
                <a:cs typeface="Arial" charset="0"/>
              </a:rPr>
              <a:t>Bonneau</a:t>
            </a:r>
            <a:r>
              <a:rPr lang="en-US" sz="1500" i="1" dirty="0">
                <a:latin typeface="Arial" charset="0"/>
                <a:cs typeface="Arial" charset="0"/>
              </a:rPr>
              <a:t>, Edward </a:t>
            </a:r>
            <a:r>
              <a:rPr lang="en-US" sz="1500" i="1" dirty="0" err="1">
                <a:latin typeface="Arial" charset="0"/>
                <a:cs typeface="Arial" charset="0"/>
              </a:rPr>
              <a:t>Felten</a:t>
            </a:r>
            <a:r>
              <a:rPr lang="en-US" sz="1500" i="1" dirty="0">
                <a:latin typeface="Arial" charset="0"/>
                <a:cs typeface="Arial" charset="0"/>
              </a:rPr>
              <a:t>, Andrew Miller &amp; Steven </a:t>
            </a:r>
            <a:r>
              <a:rPr lang="en-US" sz="1500" i="1" dirty="0" err="1">
                <a:latin typeface="Arial" charset="0"/>
                <a:cs typeface="Arial" charset="0"/>
              </a:rPr>
              <a:t>Goldfeder</a:t>
            </a:r>
            <a:r>
              <a:rPr lang="en-US" sz="1500" i="1" dirty="0">
                <a:latin typeface="Arial" charset="0"/>
                <a:cs typeface="Arial" charset="0"/>
              </a:rPr>
              <a:t>, 2016, Princeton University Press.</a:t>
            </a:r>
          </a:p>
        </p:txBody>
      </p:sp>
      <p:sp>
        <p:nvSpPr>
          <p:cNvPr id="5" name="Text Box 4"/>
          <p:cNvSpPr txBox="1">
            <a:spLocks noChangeArrowheads="1"/>
          </p:cNvSpPr>
          <p:nvPr/>
        </p:nvSpPr>
        <p:spPr bwMode="auto">
          <a:xfrm>
            <a:off x="1297559" y="1869673"/>
            <a:ext cx="30861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800" dirty="0">
                <a:latin typeface="Arial" charset="0"/>
                <a:cs typeface="Arial" charset="0"/>
              </a:rPr>
              <a:t>Prof. Murtuza Jadliwala</a:t>
            </a:r>
          </a:p>
          <a:p>
            <a:r>
              <a:rPr lang="en-US" sz="1800" dirty="0">
                <a:latin typeface="Arial" charset="0"/>
                <a:cs typeface="Arial" charset="0"/>
              </a:rPr>
              <a:t>murtuza.jadliwala@utsa.edu</a:t>
            </a:r>
          </a:p>
        </p:txBody>
      </p:sp>
      <p:pic>
        <p:nvPicPr>
          <p:cNvPr id="9" name="Picture 8">
            <a:extLst>
              <a:ext uri="{FF2B5EF4-FFF2-40B4-BE49-F238E27FC236}">
                <a16:creationId xmlns:a16="http://schemas.microsoft.com/office/drawing/2014/main" id="{CF190624-FFDE-4B19-BEC4-9B911BB86FB3}"/>
              </a:ext>
            </a:extLst>
          </p:cNvPr>
          <p:cNvPicPr/>
          <p:nvPr/>
        </p:nvPicPr>
        <p:blipFill>
          <a:blip r:embed="rId3">
            <a:extLst>
              <a:ext uri="{28A0092B-C50C-407E-A947-70E740481C1C}">
                <a14:useLocalDpi xmlns:a14="http://schemas.microsoft.com/office/drawing/2010/main" val="0"/>
              </a:ext>
            </a:extLst>
          </a:blip>
          <a:stretch>
            <a:fillRect/>
          </a:stretch>
        </p:blipFill>
        <p:spPr>
          <a:xfrm>
            <a:off x="6597976" y="4396431"/>
            <a:ext cx="2476500" cy="695325"/>
          </a:xfrm>
          <a:prstGeom prst="rect">
            <a:avLst/>
          </a:prstGeom>
        </p:spPr>
      </p:pic>
    </p:spTree>
    <p:extLst>
      <p:ext uri="{BB962C8B-B14F-4D97-AF65-F5344CB8AC3E}">
        <p14:creationId xmlns:p14="http://schemas.microsoft.com/office/powerpoint/2010/main" val="1282383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46322"/>
            <a:ext cx="8229600" cy="857250"/>
          </a:xfrm>
          <a:prstGeom prst="rect">
            <a:avLst/>
          </a:prstGeom>
        </p:spPr>
        <p:txBody>
          <a:bodyPr lIns="91425" tIns="91425" rIns="91425" bIns="91425" anchor="b" anchorCtr="0">
            <a:noAutofit/>
          </a:bodyPr>
          <a:lstStyle/>
          <a:p>
            <a:pPr lvl="0">
              <a:spcBef>
                <a:spcPts val="0"/>
              </a:spcBef>
              <a:buNone/>
            </a:pPr>
            <a:r>
              <a:rPr lang="en" dirty="0"/>
              <a:t>Application </a:t>
            </a:r>
            <a:r>
              <a:rPr lang="en-US" dirty="0"/>
              <a:t>of Collision-resistance</a:t>
            </a:r>
            <a:r>
              <a:rPr lang="en" dirty="0"/>
              <a:t>: Hash as message digest</a:t>
            </a:r>
          </a:p>
        </p:txBody>
      </p:sp>
      <p:sp>
        <p:nvSpPr>
          <p:cNvPr id="102" name="Shape 102"/>
          <p:cNvSpPr txBox="1">
            <a:spLocks noGrp="1"/>
          </p:cNvSpPr>
          <p:nvPr>
            <p:ph type="body" idx="1"/>
          </p:nvPr>
        </p:nvSpPr>
        <p:spPr>
          <a:xfrm>
            <a:off x="457200" y="1103572"/>
            <a:ext cx="8229600" cy="3822258"/>
          </a:xfrm>
          <a:prstGeom prst="rect">
            <a:avLst/>
          </a:prstGeom>
        </p:spPr>
        <p:txBody>
          <a:bodyPr lIns="91425" tIns="91425" rIns="91425" bIns="91425" anchor="t" anchorCtr="0">
            <a:noAutofit/>
          </a:bodyPr>
          <a:lstStyle/>
          <a:p>
            <a:r>
              <a:rPr lang="en-US" dirty="0"/>
              <a:t>Message digest: Output of a hash function is also called a message digest</a:t>
            </a:r>
          </a:p>
          <a:p>
            <a:r>
              <a:rPr lang="en-US" dirty="0"/>
              <a:t>Now, if H is a secure hash function and if we know </a:t>
            </a:r>
            <a:r>
              <a:rPr lang="en" dirty="0"/>
              <a:t>H(</a:t>
            </a:r>
            <a:r>
              <a:rPr lang="en" i="1" dirty="0"/>
              <a:t>x</a:t>
            </a:r>
            <a:r>
              <a:rPr lang="en" dirty="0"/>
              <a:t>) = H(</a:t>
            </a:r>
            <a:r>
              <a:rPr lang="en" i="1" dirty="0"/>
              <a:t>y</a:t>
            </a:r>
            <a:r>
              <a:rPr lang="en" dirty="0"/>
              <a:t>), </a:t>
            </a:r>
            <a:r>
              <a:rPr lang="en-US" dirty="0"/>
              <a:t>is it </a:t>
            </a:r>
            <a:r>
              <a:rPr lang="en" dirty="0"/>
              <a:t>safe to assume that </a:t>
            </a:r>
            <a:r>
              <a:rPr lang="en" i="1" dirty="0"/>
              <a:t>x</a:t>
            </a:r>
            <a:r>
              <a:rPr lang="en" dirty="0"/>
              <a:t> = </a:t>
            </a:r>
            <a:r>
              <a:rPr lang="en" i="1" dirty="0"/>
              <a:t>y</a:t>
            </a:r>
            <a:r>
              <a:rPr lang="en" dirty="0"/>
              <a:t>? </a:t>
            </a:r>
            <a:r>
              <a:rPr lang="en-US" dirty="0"/>
              <a:t>Why?</a:t>
            </a:r>
            <a:endParaRPr lang="en" dirty="0"/>
          </a:p>
          <a:p>
            <a:pPr lvl="1"/>
            <a:r>
              <a:rPr lang="en" dirty="0"/>
              <a:t>Yes! </a:t>
            </a:r>
            <a:r>
              <a:rPr lang="en-US" dirty="0"/>
              <a:t>Because if the above is not true, it violates the collision-resistance property and H would not be secure!</a:t>
            </a:r>
            <a:endParaRPr lang="en" dirty="0"/>
          </a:p>
          <a:p>
            <a:pPr lvl="0" rtl="0">
              <a:spcBef>
                <a:spcPts val="0"/>
              </a:spcBef>
              <a:buNone/>
            </a:pPr>
            <a:endParaRPr lang="en-US" dirty="0"/>
          </a:p>
          <a:p>
            <a:r>
              <a:rPr lang="en-US" dirty="0"/>
              <a:t>Application of message digests?</a:t>
            </a:r>
          </a:p>
          <a:p>
            <a:pPr lvl="1"/>
            <a:r>
              <a:rPr lang="en-US" dirty="0"/>
              <a:t>Verify integrity of large files</a:t>
            </a:r>
          </a:p>
          <a:p>
            <a:pPr lvl="1"/>
            <a:r>
              <a:rPr lang="en-US" dirty="0"/>
              <a:t>To verify integrity, rather than comparing files just compare hashes or message digests!</a:t>
            </a:r>
          </a:p>
          <a:p>
            <a:pPr lvl="1"/>
            <a:r>
              <a:rPr lang="en" dirty="0"/>
              <a:t>Useful because </a:t>
            </a:r>
            <a:r>
              <a:rPr lang="en-US" dirty="0"/>
              <a:t>message digest or</a:t>
            </a:r>
            <a:r>
              <a:rPr lang="en" dirty="0"/>
              <a:t> hash is small</a:t>
            </a:r>
            <a:r>
              <a:rPr lang="en-US" dirty="0" err="1"/>
              <a:t>er</a:t>
            </a:r>
            <a:r>
              <a:rPr lang="en-US" dirty="0"/>
              <a:t> compared to inputs!</a:t>
            </a:r>
            <a:endParaRPr lang="en" dirty="0"/>
          </a:p>
        </p:txBody>
      </p:sp>
      <p:sp>
        <p:nvSpPr>
          <p:cNvPr id="2" name="TextBox 1">
            <a:extLst>
              <a:ext uri="{FF2B5EF4-FFF2-40B4-BE49-F238E27FC236}">
                <a16:creationId xmlns:a16="http://schemas.microsoft.com/office/drawing/2014/main" id="{70DB07B0-6095-4631-B7BF-661B0A2EC51C}"/>
              </a:ext>
            </a:extLst>
          </p:cNvPr>
          <p:cNvSpPr txBox="1"/>
          <p:nvPr/>
        </p:nvSpPr>
        <p:spPr>
          <a:xfrm>
            <a:off x="652181" y="4556498"/>
            <a:ext cx="7839637" cy="369332"/>
          </a:xfrm>
          <a:prstGeom prst="rect">
            <a:avLst/>
          </a:prstGeom>
          <a:noFill/>
        </p:spPr>
        <p:txBody>
          <a:bodyPr wrap="square" rtlCol="0">
            <a:spAutoFit/>
          </a:bodyPr>
          <a:lstStyle/>
          <a:p>
            <a:r>
              <a:rPr lang="en-US" sz="1800" b="1" dirty="0">
                <a:solidFill>
                  <a:srgbClr val="FF0000"/>
                </a:solidFill>
                <a:latin typeface="+mn-lt"/>
              </a:rPr>
              <a:t>A hash serves as a fixed-length digest, or unambiguous summary, of a message!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a:t>Property 2: Hiding</a:t>
            </a:r>
          </a:p>
        </p:txBody>
      </p:sp>
      <p:sp>
        <p:nvSpPr>
          <p:cNvPr id="108" name="Shape 108"/>
          <p:cNvSpPr txBox="1">
            <a:spLocks noGrp="1"/>
          </p:cNvSpPr>
          <p:nvPr>
            <p:ph type="body" idx="1"/>
          </p:nvPr>
        </p:nvSpPr>
        <p:spPr>
          <a:xfrm>
            <a:off x="457200" y="1042141"/>
            <a:ext cx="8350624" cy="1514145"/>
          </a:xfrm>
          <a:prstGeom prst="rect">
            <a:avLst/>
          </a:prstGeom>
        </p:spPr>
        <p:txBody>
          <a:bodyPr lIns="91425" tIns="91425" rIns="91425" bIns="91425" anchor="t" anchorCtr="0">
            <a:noAutofit/>
          </a:bodyPr>
          <a:lstStyle/>
          <a:p>
            <a:r>
              <a:rPr lang="en-US" sz="2000" b="1" dirty="0"/>
              <a:t>Hiding or pre-image resistance:</a:t>
            </a:r>
            <a:r>
              <a:rPr lang="en-US" sz="2000" dirty="0"/>
              <a:t> </a:t>
            </a:r>
            <a:r>
              <a:rPr lang="en" sz="2000" dirty="0"/>
              <a:t>Given </a:t>
            </a:r>
            <a:r>
              <a:rPr lang="en" sz="2000" i="1" dirty="0"/>
              <a:t>H(x)</a:t>
            </a:r>
            <a:r>
              <a:rPr lang="en" sz="2000" dirty="0"/>
              <a:t>, it is infeasible to find </a:t>
            </a:r>
            <a:r>
              <a:rPr lang="en" sz="2000" i="1" dirty="0"/>
              <a:t>x</a:t>
            </a:r>
          </a:p>
          <a:p>
            <a:endParaRPr lang="en" sz="2000" i="1" dirty="0"/>
          </a:p>
          <a:p>
            <a:r>
              <a:rPr lang="en-US" sz="2000" dirty="0"/>
              <a:t>The property cannot be true in the form stated – Consider a simple example:</a:t>
            </a:r>
            <a:endParaRPr lang="en" sz="2000" dirty="0"/>
          </a:p>
          <a:p>
            <a:pPr marL="0" lvl="0" indent="0" rtl="0">
              <a:spcBef>
                <a:spcPts val="0"/>
              </a:spcBef>
              <a:buNone/>
            </a:pPr>
            <a:endParaRPr sz="2000" dirty="0"/>
          </a:p>
        </p:txBody>
      </p:sp>
      <p:grpSp>
        <p:nvGrpSpPr>
          <p:cNvPr id="109" name="Shape 109"/>
          <p:cNvGrpSpPr/>
          <p:nvPr/>
        </p:nvGrpSpPr>
        <p:grpSpPr>
          <a:xfrm>
            <a:off x="879175" y="2241548"/>
            <a:ext cx="5853951" cy="1534000"/>
            <a:chOff x="735125" y="3018375"/>
            <a:chExt cx="5853951" cy="1534000"/>
          </a:xfrm>
        </p:grpSpPr>
        <p:pic>
          <p:nvPicPr>
            <p:cNvPr id="110" name="Shape 110"/>
            <p:cNvPicPr preferRelativeResize="0"/>
            <p:nvPr/>
          </p:nvPicPr>
          <p:blipFill>
            <a:blip r:embed="rId3">
              <a:alphaModFix/>
            </a:blip>
            <a:stretch>
              <a:fillRect/>
            </a:stretch>
          </p:blipFill>
          <p:spPr>
            <a:xfrm>
              <a:off x="735125" y="3184200"/>
              <a:ext cx="1939374" cy="1303024"/>
            </a:xfrm>
            <a:prstGeom prst="rect">
              <a:avLst/>
            </a:prstGeom>
            <a:noFill/>
            <a:ln>
              <a:noFill/>
            </a:ln>
          </p:spPr>
        </p:pic>
        <p:cxnSp>
          <p:nvCxnSpPr>
            <p:cNvPr id="111" name="Shape 111"/>
            <p:cNvCxnSpPr/>
            <p:nvPr/>
          </p:nvCxnSpPr>
          <p:spPr>
            <a:xfrm rot="10800000" flipH="1">
              <a:off x="2674500" y="3296162"/>
              <a:ext cx="2031899" cy="254100"/>
            </a:xfrm>
            <a:prstGeom prst="straightConnector1">
              <a:avLst/>
            </a:prstGeom>
            <a:noFill/>
            <a:ln w="38100" cap="flat" cmpd="sng">
              <a:solidFill>
                <a:srgbClr val="660000"/>
              </a:solidFill>
              <a:prstDash val="solid"/>
              <a:round/>
              <a:headEnd type="none" w="lg" len="lg"/>
              <a:tailEnd type="triangle" w="lg" len="lg"/>
            </a:ln>
          </p:spPr>
        </p:cxnSp>
        <p:cxnSp>
          <p:nvCxnSpPr>
            <p:cNvPr id="112" name="Shape 112"/>
            <p:cNvCxnSpPr/>
            <p:nvPr/>
          </p:nvCxnSpPr>
          <p:spPr>
            <a:xfrm>
              <a:off x="2674500" y="4030100"/>
              <a:ext cx="2121599" cy="311700"/>
            </a:xfrm>
            <a:prstGeom prst="straightConnector1">
              <a:avLst/>
            </a:prstGeom>
            <a:noFill/>
            <a:ln w="38100" cap="flat" cmpd="sng">
              <a:solidFill>
                <a:srgbClr val="660000"/>
              </a:solidFill>
              <a:prstDash val="solid"/>
              <a:round/>
              <a:headEnd type="none" w="lg" len="lg"/>
              <a:tailEnd type="triangle" w="lg" len="lg"/>
            </a:ln>
          </p:spPr>
        </p:cxnSp>
        <p:sp>
          <p:nvSpPr>
            <p:cNvPr id="113" name="Shape 113"/>
            <p:cNvSpPr txBox="1"/>
            <p:nvPr/>
          </p:nvSpPr>
          <p:spPr>
            <a:xfrm>
              <a:off x="4467476" y="3018375"/>
              <a:ext cx="2121599" cy="457200"/>
            </a:xfrm>
            <a:prstGeom prst="rect">
              <a:avLst/>
            </a:prstGeom>
            <a:noFill/>
            <a:ln>
              <a:noFill/>
            </a:ln>
          </p:spPr>
          <p:txBody>
            <a:bodyPr lIns="91425" tIns="91425" rIns="91425" bIns="91425" anchor="t" anchorCtr="0">
              <a:noAutofit/>
            </a:bodyPr>
            <a:lstStyle/>
            <a:p>
              <a:pPr lvl="0" algn="ctr" rtl="0">
                <a:spcBef>
                  <a:spcPts val="0"/>
                </a:spcBef>
                <a:buNone/>
              </a:pPr>
              <a:r>
                <a:rPr lang="en" sz="2400" i="1" dirty="0">
                  <a:latin typeface="Trebuchet MS"/>
                  <a:ea typeface="Trebuchet MS"/>
                  <a:cs typeface="Trebuchet MS"/>
                  <a:sym typeface="Trebuchet MS"/>
                </a:rPr>
                <a:t>H(“heads”)</a:t>
              </a:r>
            </a:p>
          </p:txBody>
        </p:sp>
        <p:sp>
          <p:nvSpPr>
            <p:cNvPr id="114" name="Shape 114"/>
            <p:cNvSpPr txBox="1"/>
            <p:nvPr/>
          </p:nvSpPr>
          <p:spPr>
            <a:xfrm>
              <a:off x="4467476" y="4095175"/>
              <a:ext cx="2121599" cy="457200"/>
            </a:xfrm>
            <a:prstGeom prst="rect">
              <a:avLst/>
            </a:prstGeom>
            <a:noFill/>
            <a:ln>
              <a:noFill/>
            </a:ln>
          </p:spPr>
          <p:txBody>
            <a:bodyPr lIns="91425" tIns="91425" rIns="91425" bIns="91425" anchor="t" anchorCtr="0">
              <a:noAutofit/>
            </a:bodyPr>
            <a:lstStyle/>
            <a:p>
              <a:pPr lvl="0" algn="ctr" rtl="0">
                <a:spcBef>
                  <a:spcPts val="0"/>
                </a:spcBef>
                <a:buNone/>
              </a:pPr>
              <a:r>
                <a:rPr lang="en" sz="2400" i="1" dirty="0">
                  <a:latin typeface="Trebuchet MS"/>
                  <a:ea typeface="Trebuchet MS"/>
                  <a:cs typeface="Trebuchet MS"/>
                  <a:sym typeface="Trebuchet MS"/>
                </a:rPr>
                <a:t>H(“tails”)</a:t>
              </a:r>
            </a:p>
          </p:txBody>
        </p:sp>
      </p:grpSp>
      <p:sp>
        <p:nvSpPr>
          <p:cNvPr id="115" name="Shape 115"/>
          <p:cNvSpPr txBox="1"/>
          <p:nvPr/>
        </p:nvSpPr>
        <p:spPr>
          <a:xfrm>
            <a:off x="6932700" y="2349639"/>
            <a:ext cx="1688399" cy="457200"/>
          </a:xfrm>
          <a:prstGeom prst="rect">
            <a:avLst/>
          </a:prstGeom>
          <a:solidFill>
            <a:srgbClr val="FFFF00"/>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dirty="0">
                <a:latin typeface="Trebuchet MS"/>
                <a:ea typeface="Trebuchet MS"/>
                <a:cs typeface="Trebuchet MS"/>
                <a:sym typeface="Trebuchet MS"/>
              </a:rPr>
              <a:t>easy to find </a:t>
            </a:r>
            <a:r>
              <a:rPr lang="en" sz="1800" i="1" dirty="0">
                <a:latin typeface="Trebuchet MS"/>
                <a:ea typeface="Trebuchet MS"/>
                <a:cs typeface="Trebuchet MS"/>
                <a:sym typeface="Trebuchet MS"/>
              </a:rPr>
              <a:t>x</a:t>
            </a:r>
            <a:r>
              <a:rPr lang="en" sz="1800" dirty="0">
                <a:latin typeface="Trebuchet MS"/>
                <a:ea typeface="Trebuchet MS"/>
                <a:cs typeface="Trebuchet MS"/>
                <a:sym typeface="Trebuchet MS"/>
              </a:rPr>
              <a:t>!</a:t>
            </a:r>
          </a:p>
        </p:txBody>
      </p:sp>
      <p:sp>
        <p:nvSpPr>
          <p:cNvPr id="11" name="Shape 115">
            <a:extLst>
              <a:ext uri="{FF2B5EF4-FFF2-40B4-BE49-F238E27FC236}">
                <a16:creationId xmlns:a16="http://schemas.microsoft.com/office/drawing/2014/main" id="{D4567B7A-2A69-4AF7-A28B-ECA310C3F931}"/>
              </a:ext>
            </a:extLst>
          </p:cNvPr>
          <p:cNvSpPr txBox="1"/>
          <p:nvPr/>
        </p:nvSpPr>
        <p:spPr>
          <a:xfrm>
            <a:off x="6932700" y="2978814"/>
            <a:ext cx="1688399" cy="457200"/>
          </a:xfrm>
          <a:prstGeom prst="rect">
            <a:avLst/>
          </a:prstGeom>
          <a:solidFill>
            <a:srgbClr val="FFFF00"/>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US" sz="1800" dirty="0">
                <a:latin typeface="Trebuchet MS"/>
                <a:ea typeface="Trebuchet MS"/>
                <a:cs typeface="Trebuchet MS"/>
                <a:sym typeface="Trebuchet MS"/>
              </a:rPr>
              <a:t>Why?</a:t>
            </a:r>
            <a:endParaRPr lang="en" sz="1800" dirty="0">
              <a:latin typeface="Trebuchet MS"/>
              <a:ea typeface="Trebuchet MS"/>
              <a:cs typeface="Trebuchet MS"/>
              <a:sym typeface="Trebuchet MS"/>
            </a:endParaRPr>
          </a:p>
        </p:txBody>
      </p:sp>
      <p:sp>
        <p:nvSpPr>
          <p:cNvPr id="12" name="TextBox 11">
            <a:extLst>
              <a:ext uri="{FF2B5EF4-FFF2-40B4-BE49-F238E27FC236}">
                <a16:creationId xmlns:a16="http://schemas.microsoft.com/office/drawing/2014/main" id="{35A445F1-A317-42B9-93CC-E7A0C53AD1FE}"/>
              </a:ext>
            </a:extLst>
          </p:cNvPr>
          <p:cNvSpPr txBox="1"/>
          <p:nvPr/>
        </p:nvSpPr>
        <p:spPr>
          <a:xfrm>
            <a:off x="280416" y="4231769"/>
            <a:ext cx="8527408" cy="707886"/>
          </a:xfrm>
          <a:prstGeom prst="rect">
            <a:avLst/>
          </a:prstGeom>
          <a:noFill/>
        </p:spPr>
        <p:txBody>
          <a:bodyPr wrap="square" rtlCol="0">
            <a:spAutoFit/>
          </a:bodyPr>
          <a:lstStyle/>
          <a:p>
            <a:pPr algn="ctr"/>
            <a:r>
              <a:rPr lang="en-US" sz="2000" b="1" dirty="0">
                <a:solidFill>
                  <a:srgbClr val="FF0000"/>
                </a:solidFill>
                <a:latin typeface="+mn-lt"/>
              </a:rPr>
              <a:t>Input </a:t>
            </a:r>
            <a:r>
              <a:rPr lang="en-US" sz="2000" b="1" i="1" dirty="0">
                <a:solidFill>
                  <a:srgbClr val="FF0000"/>
                </a:solidFill>
                <a:latin typeface="+mn-lt"/>
              </a:rPr>
              <a:t>x</a:t>
            </a:r>
            <a:r>
              <a:rPr lang="en-US" sz="2000" b="1" dirty="0">
                <a:solidFill>
                  <a:srgbClr val="FF0000"/>
                </a:solidFill>
                <a:latin typeface="+mn-lt"/>
              </a:rPr>
              <a:t> is not spread out or uniformly distributed, P(</a:t>
            </a:r>
            <a:r>
              <a:rPr lang="en-US" sz="2000" b="1" i="1" dirty="0">
                <a:solidFill>
                  <a:srgbClr val="FF0000"/>
                </a:solidFill>
                <a:latin typeface="+mn-lt"/>
              </a:rPr>
              <a:t>x</a:t>
            </a:r>
            <a:r>
              <a:rPr lang="en-US" sz="2000" b="1" dirty="0">
                <a:solidFill>
                  <a:srgbClr val="FF0000"/>
                </a:solidFill>
                <a:latin typeface="+mn-lt"/>
              </a:rPr>
              <a:t>=“heads”) = 0.5, P(</a:t>
            </a:r>
            <a:r>
              <a:rPr lang="en-US" sz="2000" b="1" i="1" dirty="0">
                <a:solidFill>
                  <a:srgbClr val="FF0000"/>
                </a:solidFill>
                <a:latin typeface="+mn-lt"/>
              </a:rPr>
              <a:t>x</a:t>
            </a:r>
            <a:r>
              <a:rPr lang="en-US" sz="2000" b="1" dirty="0">
                <a:solidFill>
                  <a:srgbClr val="FF0000"/>
                </a:solidFill>
                <a:latin typeface="+mn-lt"/>
              </a:rPr>
              <a:t>=“tails”) = 0.5, P(all other </a:t>
            </a:r>
            <a:r>
              <a:rPr lang="en-US" sz="2000" b="1" i="1" dirty="0">
                <a:solidFill>
                  <a:srgbClr val="FF0000"/>
                </a:solidFill>
                <a:latin typeface="+mn-lt"/>
              </a:rPr>
              <a:t>x</a:t>
            </a:r>
            <a:r>
              <a:rPr lang="en-US" sz="2000" b="1" dirty="0">
                <a:solidFill>
                  <a:srgbClr val="FF0000"/>
                </a:solidFill>
                <a:latin typeface="+mn-lt"/>
              </a:rPr>
              <a:t>) =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1"/>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a:t>Property 2: Hiding</a:t>
            </a:r>
          </a:p>
        </p:txBody>
      </p:sp>
      <p:sp>
        <p:nvSpPr>
          <p:cNvPr id="108" name="Shape 108"/>
          <p:cNvSpPr txBox="1">
            <a:spLocks noGrp="1"/>
          </p:cNvSpPr>
          <p:nvPr>
            <p:ph type="body" idx="1"/>
          </p:nvPr>
        </p:nvSpPr>
        <p:spPr>
          <a:xfrm>
            <a:off x="457200" y="1042142"/>
            <a:ext cx="8350624" cy="719570"/>
          </a:xfrm>
          <a:prstGeom prst="rect">
            <a:avLst/>
          </a:prstGeom>
        </p:spPr>
        <p:txBody>
          <a:bodyPr lIns="91425" tIns="91425" rIns="91425" bIns="91425" anchor="t" anchorCtr="0">
            <a:noAutofit/>
          </a:bodyPr>
          <a:lstStyle/>
          <a:p>
            <a:r>
              <a:rPr lang="en-US" sz="2000" dirty="0"/>
              <a:t>So how to achieve hiding or pre-image in this simple case?</a:t>
            </a:r>
            <a:endParaRPr lang="en" sz="2000" dirty="0"/>
          </a:p>
          <a:p>
            <a:pPr marL="0" lvl="0" indent="0" rtl="0">
              <a:spcBef>
                <a:spcPts val="0"/>
              </a:spcBef>
              <a:buNone/>
            </a:pPr>
            <a:endParaRPr sz="2000" dirty="0"/>
          </a:p>
        </p:txBody>
      </p:sp>
      <p:grpSp>
        <p:nvGrpSpPr>
          <p:cNvPr id="109" name="Shape 109"/>
          <p:cNvGrpSpPr/>
          <p:nvPr/>
        </p:nvGrpSpPr>
        <p:grpSpPr>
          <a:xfrm>
            <a:off x="879175" y="1965877"/>
            <a:ext cx="5853951" cy="1534000"/>
            <a:chOff x="735125" y="3018375"/>
            <a:chExt cx="5853951" cy="1534000"/>
          </a:xfrm>
        </p:grpSpPr>
        <p:pic>
          <p:nvPicPr>
            <p:cNvPr id="110" name="Shape 110"/>
            <p:cNvPicPr preferRelativeResize="0"/>
            <p:nvPr/>
          </p:nvPicPr>
          <p:blipFill>
            <a:blip r:embed="rId3">
              <a:alphaModFix/>
            </a:blip>
            <a:stretch>
              <a:fillRect/>
            </a:stretch>
          </p:blipFill>
          <p:spPr>
            <a:xfrm>
              <a:off x="735125" y="3184200"/>
              <a:ext cx="1939374" cy="1303024"/>
            </a:xfrm>
            <a:prstGeom prst="rect">
              <a:avLst/>
            </a:prstGeom>
            <a:noFill/>
            <a:ln>
              <a:noFill/>
            </a:ln>
          </p:spPr>
        </p:pic>
        <p:cxnSp>
          <p:nvCxnSpPr>
            <p:cNvPr id="111" name="Shape 111"/>
            <p:cNvCxnSpPr/>
            <p:nvPr/>
          </p:nvCxnSpPr>
          <p:spPr>
            <a:xfrm rot="10800000" flipH="1">
              <a:off x="2674500" y="3296162"/>
              <a:ext cx="2031899" cy="254100"/>
            </a:xfrm>
            <a:prstGeom prst="straightConnector1">
              <a:avLst/>
            </a:prstGeom>
            <a:noFill/>
            <a:ln w="38100" cap="flat" cmpd="sng">
              <a:solidFill>
                <a:srgbClr val="660000"/>
              </a:solidFill>
              <a:prstDash val="solid"/>
              <a:round/>
              <a:headEnd type="none" w="lg" len="lg"/>
              <a:tailEnd type="triangle" w="lg" len="lg"/>
            </a:ln>
          </p:spPr>
        </p:cxnSp>
        <p:cxnSp>
          <p:nvCxnSpPr>
            <p:cNvPr id="112" name="Shape 112"/>
            <p:cNvCxnSpPr/>
            <p:nvPr/>
          </p:nvCxnSpPr>
          <p:spPr>
            <a:xfrm>
              <a:off x="2674500" y="4030100"/>
              <a:ext cx="2121599" cy="311700"/>
            </a:xfrm>
            <a:prstGeom prst="straightConnector1">
              <a:avLst/>
            </a:prstGeom>
            <a:noFill/>
            <a:ln w="38100" cap="flat" cmpd="sng">
              <a:solidFill>
                <a:srgbClr val="660000"/>
              </a:solidFill>
              <a:prstDash val="solid"/>
              <a:round/>
              <a:headEnd type="none" w="lg" len="lg"/>
              <a:tailEnd type="triangle" w="lg" len="lg"/>
            </a:ln>
          </p:spPr>
        </p:cxnSp>
        <p:sp>
          <p:nvSpPr>
            <p:cNvPr id="113" name="Shape 113"/>
            <p:cNvSpPr txBox="1"/>
            <p:nvPr/>
          </p:nvSpPr>
          <p:spPr>
            <a:xfrm>
              <a:off x="4467476" y="3018375"/>
              <a:ext cx="2121599" cy="457200"/>
            </a:xfrm>
            <a:prstGeom prst="rect">
              <a:avLst/>
            </a:prstGeom>
            <a:noFill/>
            <a:ln>
              <a:noFill/>
            </a:ln>
          </p:spPr>
          <p:txBody>
            <a:bodyPr lIns="91425" tIns="91425" rIns="91425" bIns="91425" anchor="t" anchorCtr="0">
              <a:noAutofit/>
            </a:bodyPr>
            <a:lstStyle/>
            <a:p>
              <a:pPr lvl="0" algn="ctr" rtl="0">
                <a:spcBef>
                  <a:spcPts val="0"/>
                </a:spcBef>
                <a:buNone/>
              </a:pPr>
              <a:r>
                <a:rPr lang="en" sz="2400" i="1" dirty="0">
                  <a:latin typeface="Trebuchet MS"/>
                  <a:ea typeface="Trebuchet MS"/>
                  <a:cs typeface="Trebuchet MS"/>
                  <a:sym typeface="Trebuchet MS"/>
                </a:rPr>
                <a:t>H(“heads”)</a:t>
              </a:r>
            </a:p>
          </p:txBody>
        </p:sp>
        <p:sp>
          <p:nvSpPr>
            <p:cNvPr id="114" name="Shape 114"/>
            <p:cNvSpPr txBox="1"/>
            <p:nvPr/>
          </p:nvSpPr>
          <p:spPr>
            <a:xfrm>
              <a:off x="4467476" y="4095175"/>
              <a:ext cx="2121599" cy="457200"/>
            </a:xfrm>
            <a:prstGeom prst="rect">
              <a:avLst/>
            </a:prstGeom>
            <a:noFill/>
            <a:ln>
              <a:noFill/>
            </a:ln>
          </p:spPr>
          <p:txBody>
            <a:bodyPr lIns="91425" tIns="91425" rIns="91425" bIns="91425" anchor="t" anchorCtr="0">
              <a:noAutofit/>
            </a:bodyPr>
            <a:lstStyle/>
            <a:p>
              <a:pPr lvl="0" algn="ctr" rtl="0">
                <a:spcBef>
                  <a:spcPts val="0"/>
                </a:spcBef>
                <a:buNone/>
              </a:pPr>
              <a:r>
                <a:rPr lang="en" sz="2400" i="1" dirty="0">
                  <a:latin typeface="Trebuchet MS"/>
                  <a:ea typeface="Trebuchet MS"/>
                  <a:cs typeface="Trebuchet MS"/>
                  <a:sym typeface="Trebuchet MS"/>
                </a:rPr>
                <a:t>H(“tails”)</a:t>
              </a:r>
            </a:p>
          </p:txBody>
        </p:sp>
      </p:grpSp>
      <p:sp>
        <p:nvSpPr>
          <p:cNvPr id="115" name="Shape 115"/>
          <p:cNvSpPr txBox="1"/>
          <p:nvPr/>
        </p:nvSpPr>
        <p:spPr>
          <a:xfrm>
            <a:off x="6932700" y="2073968"/>
            <a:ext cx="1688399" cy="457200"/>
          </a:xfrm>
          <a:prstGeom prst="rect">
            <a:avLst/>
          </a:prstGeom>
          <a:solidFill>
            <a:srgbClr val="FFFF00"/>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dirty="0">
                <a:latin typeface="Trebuchet MS"/>
                <a:ea typeface="Trebuchet MS"/>
                <a:cs typeface="Trebuchet MS"/>
                <a:sym typeface="Trebuchet MS"/>
              </a:rPr>
              <a:t>easy to find </a:t>
            </a:r>
            <a:r>
              <a:rPr lang="en" sz="1800" i="1" dirty="0">
                <a:latin typeface="Trebuchet MS"/>
                <a:ea typeface="Trebuchet MS"/>
                <a:cs typeface="Trebuchet MS"/>
                <a:sym typeface="Trebuchet MS"/>
              </a:rPr>
              <a:t>x</a:t>
            </a:r>
            <a:r>
              <a:rPr lang="en" sz="1800" dirty="0">
                <a:latin typeface="Trebuchet MS"/>
                <a:ea typeface="Trebuchet MS"/>
                <a:cs typeface="Trebuchet MS"/>
                <a:sym typeface="Trebuchet MS"/>
              </a:rPr>
              <a:t>!</a:t>
            </a:r>
          </a:p>
        </p:txBody>
      </p:sp>
      <p:sp>
        <p:nvSpPr>
          <p:cNvPr id="11" name="Shape 115">
            <a:extLst>
              <a:ext uri="{FF2B5EF4-FFF2-40B4-BE49-F238E27FC236}">
                <a16:creationId xmlns:a16="http://schemas.microsoft.com/office/drawing/2014/main" id="{D4567B7A-2A69-4AF7-A28B-ECA310C3F931}"/>
              </a:ext>
            </a:extLst>
          </p:cNvPr>
          <p:cNvSpPr txBox="1"/>
          <p:nvPr/>
        </p:nvSpPr>
        <p:spPr>
          <a:xfrm>
            <a:off x="6932700" y="2703143"/>
            <a:ext cx="1688399" cy="457200"/>
          </a:xfrm>
          <a:prstGeom prst="rect">
            <a:avLst/>
          </a:prstGeom>
          <a:solidFill>
            <a:srgbClr val="FFFF00"/>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US" sz="1800" dirty="0">
                <a:latin typeface="Trebuchet MS"/>
                <a:ea typeface="Trebuchet MS"/>
                <a:cs typeface="Trebuchet MS"/>
                <a:sym typeface="Trebuchet MS"/>
              </a:rPr>
              <a:t>Why?</a:t>
            </a:r>
            <a:endParaRPr lang="en" sz="1800" dirty="0">
              <a:latin typeface="Trebuchet MS"/>
              <a:ea typeface="Trebuchet MS"/>
              <a:cs typeface="Trebuchet MS"/>
              <a:sym typeface="Trebuchet MS"/>
            </a:endParaRPr>
          </a:p>
        </p:txBody>
      </p:sp>
      <p:sp>
        <p:nvSpPr>
          <p:cNvPr id="12" name="TextBox 11">
            <a:extLst>
              <a:ext uri="{FF2B5EF4-FFF2-40B4-BE49-F238E27FC236}">
                <a16:creationId xmlns:a16="http://schemas.microsoft.com/office/drawing/2014/main" id="{35A445F1-A317-42B9-93CC-E7A0C53AD1FE}"/>
              </a:ext>
            </a:extLst>
          </p:cNvPr>
          <p:cNvSpPr txBox="1"/>
          <p:nvPr/>
        </p:nvSpPr>
        <p:spPr>
          <a:xfrm>
            <a:off x="368808" y="4054326"/>
            <a:ext cx="8527408" cy="707886"/>
          </a:xfrm>
          <a:prstGeom prst="rect">
            <a:avLst/>
          </a:prstGeom>
          <a:noFill/>
        </p:spPr>
        <p:txBody>
          <a:bodyPr wrap="square" rtlCol="0">
            <a:spAutoFit/>
          </a:bodyPr>
          <a:lstStyle/>
          <a:p>
            <a:pPr algn="ctr"/>
            <a:r>
              <a:rPr lang="en-US" sz="2000" b="1" dirty="0">
                <a:solidFill>
                  <a:srgbClr val="FF0000"/>
                </a:solidFill>
                <a:latin typeface="+mn-lt"/>
              </a:rPr>
              <a:t>Combine the input </a:t>
            </a:r>
            <a:r>
              <a:rPr lang="en-US" sz="2000" b="1" i="1" dirty="0">
                <a:solidFill>
                  <a:srgbClr val="FF0000"/>
                </a:solidFill>
                <a:latin typeface="+mn-lt"/>
              </a:rPr>
              <a:t>x</a:t>
            </a:r>
            <a:r>
              <a:rPr lang="en-US" sz="2000" b="1" dirty="0">
                <a:solidFill>
                  <a:srgbClr val="FF0000"/>
                </a:solidFill>
                <a:latin typeface="+mn-lt"/>
              </a:rPr>
              <a:t> which is not spread out (or not uniformly distributed) with another input </a:t>
            </a:r>
            <a:r>
              <a:rPr lang="en-US" sz="2000" b="1" i="1" dirty="0">
                <a:solidFill>
                  <a:srgbClr val="FF0000"/>
                </a:solidFill>
                <a:latin typeface="+mn-lt"/>
              </a:rPr>
              <a:t>r</a:t>
            </a:r>
            <a:r>
              <a:rPr lang="en-US" sz="2000" b="1" dirty="0">
                <a:solidFill>
                  <a:srgbClr val="FF0000"/>
                </a:solidFill>
                <a:latin typeface="+mn-lt"/>
              </a:rPr>
              <a:t> which is spread out or uniformly distributed!</a:t>
            </a:r>
          </a:p>
        </p:txBody>
      </p:sp>
    </p:spTree>
    <p:extLst>
      <p:ext uri="{BB962C8B-B14F-4D97-AF65-F5344CB8AC3E}">
        <p14:creationId xmlns:p14="http://schemas.microsoft.com/office/powerpoint/2010/main" val="364012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t>Property 2: Hiding</a:t>
            </a:r>
          </a:p>
        </p:txBody>
      </p:sp>
      <p:sp>
        <p:nvSpPr>
          <p:cNvPr id="121" name="Shape 121"/>
          <p:cNvSpPr txBox="1">
            <a:spLocks noGrp="1"/>
          </p:cNvSpPr>
          <p:nvPr>
            <p:ph type="body" idx="1"/>
          </p:nvPr>
        </p:nvSpPr>
        <p:spPr>
          <a:prstGeom prst="rect">
            <a:avLst/>
          </a:prstGeom>
        </p:spPr>
        <p:txBody>
          <a:bodyPr lIns="91425" tIns="91425" rIns="91425" bIns="91425" anchor="t" anchorCtr="0">
            <a:noAutofit/>
          </a:bodyPr>
          <a:lstStyle/>
          <a:p>
            <a:r>
              <a:rPr lang="en" sz="2000" b="1" u="sng" dirty="0"/>
              <a:t>Hiding property (</a:t>
            </a:r>
            <a:r>
              <a:rPr lang="en-US" sz="2000" b="1" u="sng" dirty="0"/>
              <a:t>more precisely</a:t>
            </a:r>
            <a:r>
              <a:rPr lang="en" sz="2000" b="1" u="sng" dirty="0"/>
              <a:t>)</a:t>
            </a:r>
            <a:r>
              <a:rPr lang="en" sz="2000" b="1" dirty="0"/>
              <a:t>:</a:t>
            </a:r>
          </a:p>
          <a:p>
            <a:pPr lvl="0" rtl="0">
              <a:spcBef>
                <a:spcPts val="0"/>
              </a:spcBef>
              <a:buNone/>
            </a:pPr>
            <a:r>
              <a:rPr lang="en" sz="2000" dirty="0"/>
              <a:t>   If </a:t>
            </a:r>
            <a:r>
              <a:rPr lang="en" sz="2000" i="1" dirty="0"/>
              <a:t>r</a:t>
            </a:r>
            <a:r>
              <a:rPr lang="en" sz="2000" dirty="0"/>
              <a:t> is chosen from a probability distribution that has </a:t>
            </a:r>
            <a:r>
              <a:rPr lang="en" sz="2000" i="1" dirty="0"/>
              <a:t>high min-entropy</a:t>
            </a:r>
            <a:r>
              <a:rPr lang="en" sz="2000" dirty="0"/>
              <a:t>, then given H(</a:t>
            </a:r>
            <a:r>
              <a:rPr lang="en" sz="2000" i="1" dirty="0"/>
              <a:t>r</a:t>
            </a:r>
            <a:r>
              <a:rPr lang="en" sz="2000" dirty="0"/>
              <a:t> | </a:t>
            </a:r>
            <a:r>
              <a:rPr lang="en" sz="2000" i="1" dirty="0"/>
              <a:t>x</a:t>
            </a:r>
            <a:r>
              <a:rPr lang="en" sz="2000" dirty="0"/>
              <a:t>), it is infeasible to find </a:t>
            </a:r>
            <a:r>
              <a:rPr lang="en" sz="2000" i="1" dirty="0"/>
              <a:t>x</a:t>
            </a:r>
            <a:r>
              <a:rPr lang="en" sz="2000" dirty="0"/>
              <a:t>.</a:t>
            </a:r>
          </a:p>
          <a:p>
            <a:pPr lvl="0" rtl="0">
              <a:spcBef>
                <a:spcPts val="0"/>
              </a:spcBef>
              <a:buNone/>
            </a:pPr>
            <a:endParaRPr sz="2000" dirty="0"/>
          </a:p>
          <a:p>
            <a:r>
              <a:rPr lang="en-US" sz="2000" dirty="0"/>
              <a:t>Min-entropy: Entropy of a probability distribution function captures the </a:t>
            </a:r>
            <a:r>
              <a:rPr lang="en-US" sz="2000" b="1" dirty="0"/>
              <a:t>predictability</a:t>
            </a:r>
            <a:r>
              <a:rPr lang="en-US" sz="2000" dirty="0"/>
              <a:t> of the output of the function!</a:t>
            </a:r>
          </a:p>
          <a:p>
            <a:pPr lvl="1"/>
            <a:r>
              <a:rPr lang="en-US" sz="1700" dirty="0"/>
              <a:t>Let </a:t>
            </a:r>
            <a:r>
              <a:rPr lang="en-US" sz="1700" i="1" dirty="0"/>
              <a:t>r</a:t>
            </a:r>
            <a:r>
              <a:rPr lang="en-US" sz="1700" dirty="0"/>
              <a:t> be a random variable which takes values from the set {</a:t>
            </a:r>
            <a:r>
              <a:rPr lang="en-US" sz="1700" i="1" dirty="0"/>
              <a:t>1,2,3..n</a:t>
            </a:r>
            <a:r>
              <a:rPr lang="en-US" sz="1700" dirty="0"/>
              <a:t>}, where n is very large such as 2</a:t>
            </a:r>
            <a:r>
              <a:rPr lang="en-US" sz="1700" baseline="30000" dirty="0"/>
              <a:t>256</a:t>
            </a:r>
            <a:r>
              <a:rPr lang="en-US" sz="1700" dirty="0"/>
              <a:t>, according to some probability distribution function </a:t>
            </a:r>
            <a:r>
              <a:rPr lang="en-US" sz="1700" i="1" dirty="0"/>
              <a:t>f</a:t>
            </a:r>
            <a:r>
              <a:rPr lang="en-US" sz="1700" dirty="0"/>
              <a:t>.</a:t>
            </a:r>
          </a:p>
          <a:p>
            <a:pPr lvl="1"/>
            <a:r>
              <a:rPr lang="en-US" sz="1700" dirty="0"/>
              <a:t>If </a:t>
            </a:r>
            <a:r>
              <a:rPr lang="en-US" sz="1700" i="1" dirty="0"/>
              <a:t>f</a:t>
            </a:r>
            <a:r>
              <a:rPr lang="en-US" sz="1700" dirty="0"/>
              <a:t> is h</a:t>
            </a:r>
            <a:r>
              <a:rPr lang="en" sz="1700" dirty="0"/>
              <a:t>igh min-entropy </a:t>
            </a:r>
            <a:r>
              <a:rPr lang="en" sz="1700" dirty="0">
                <a:sym typeface="Wingdings" panose="05000000000000000000" pitchFamily="2" charset="2"/>
              </a:rPr>
              <a:t> </a:t>
            </a:r>
            <a:r>
              <a:rPr lang="en" sz="1700" dirty="0"/>
              <a:t>distribution </a:t>
            </a:r>
            <a:r>
              <a:rPr lang="en-US" sz="1700" dirty="0"/>
              <a:t>of the value of </a:t>
            </a:r>
            <a:r>
              <a:rPr lang="en-US" sz="1700" i="1" dirty="0"/>
              <a:t>r</a:t>
            </a:r>
            <a:r>
              <a:rPr lang="en-US" sz="1700" dirty="0"/>
              <a:t> is </a:t>
            </a:r>
            <a:r>
              <a:rPr lang="en" sz="1700" dirty="0"/>
              <a:t>“very spread out” </a:t>
            </a:r>
            <a:r>
              <a:rPr lang="en-US" sz="1700" dirty="0"/>
              <a:t>or “uniform”</a:t>
            </a:r>
            <a:r>
              <a:rPr lang="en" sz="1700" dirty="0"/>
              <a:t>. </a:t>
            </a:r>
          </a:p>
          <a:p>
            <a:pPr lvl="1"/>
            <a:r>
              <a:rPr lang="en-US" sz="1700" dirty="0"/>
              <a:t>In other words, r takes each value </a:t>
            </a:r>
            <a:r>
              <a:rPr lang="en-US" sz="1700" i="1" dirty="0"/>
              <a:t>1,2,…,n</a:t>
            </a:r>
            <a:r>
              <a:rPr lang="en-US" sz="1700" dirty="0"/>
              <a:t> with probability exactly </a:t>
            </a:r>
            <a:r>
              <a:rPr lang="en-US" sz="1700" i="1" dirty="0"/>
              <a:t>1/n</a:t>
            </a:r>
            <a:r>
              <a:rPr lang="en" sz="1700" dirty="0"/>
              <a:t>. </a:t>
            </a:r>
            <a:r>
              <a:rPr lang="en-US" sz="1700" dirty="0"/>
              <a:t>If n is very large (e.g., 2</a:t>
            </a:r>
            <a:r>
              <a:rPr lang="en-US" sz="1700" baseline="30000" dirty="0"/>
              <a:t>256</a:t>
            </a:r>
            <a:r>
              <a:rPr lang="en-US" sz="1700" dirty="0"/>
              <a:t>), the probability of correctly guessing which value it took is very small (negligible)!</a:t>
            </a:r>
            <a:endParaRPr lang="en"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t>Application </a:t>
            </a:r>
            <a:r>
              <a:rPr lang="en-US" dirty="0"/>
              <a:t>of hiding</a:t>
            </a:r>
            <a:r>
              <a:rPr lang="en" dirty="0"/>
              <a:t>: Commitment</a:t>
            </a:r>
            <a:r>
              <a:rPr lang="en-US" dirty="0"/>
              <a:t>s</a:t>
            </a:r>
            <a:endParaRPr lang="en" dirty="0"/>
          </a:p>
        </p:txBody>
      </p:sp>
      <p:sp>
        <p:nvSpPr>
          <p:cNvPr id="127" name="Shape 127"/>
          <p:cNvSpPr txBox="1">
            <a:spLocks noGrp="1"/>
          </p:cNvSpPr>
          <p:nvPr>
            <p:ph type="body" idx="1"/>
          </p:nvPr>
        </p:nvSpPr>
        <p:spPr>
          <a:prstGeom prst="rect">
            <a:avLst/>
          </a:prstGeom>
        </p:spPr>
        <p:txBody>
          <a:bodyPr lIns="91425" tIns="91425" rIns="91425" bIns="91425" anchor="t" anchorCtr="0">
            <a:noAutofit/>
          </a:bodyPr>
          <a:lstStyle/>
          <a:p>
            <a:r>
              <a:rPr lang="en" dirty="0"/>
              <a:t>Commit to a value, reveal it later.</a:t>
            </a:r>
          </a:p>
          <a:p>
            <a:pPr lvl="0" rtl="0">
              <a:spcBef>
                <a:spcPts val="0"/>
              </a:spcBef>
              <a:buNone/>
            </a:pPr>
            <a:endParaRPr lang="en" dirty="0"/>
          </a:p>
          <a:p>
            <a:r>
              <a:rPr lang="en-US" dirty="0"/>
              <a:t>Analogy: </a:t>
            </a:r>
            <a:r>
              <a:rPr lang="en" dirty="0"/>
              <a:t>Want to “seal a value in an envelope”, and “open the envelope” later.</a:t>
            </a:r>
          </a:p>
          <a:p>
            <a:pPr lvl="0" rtl="0">
              <a:spcBef>
                <a:spcPts val="0"/>
              </a:spcBef>
              <a:buNone/>
            </a:pPr>
            <a:endParaRPr lang="e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prstGeom prst="rect">
            <a:avLst/>
          </a:prstGeom>
        </p:spPr>
        <p:txBody>
          <a:bodyPr lIns="91425" tIns="91425" rIns="91425" bIns="91425" anchor="b" anchorCtr="0">
            <a:noAutofit/>
          </a:bodyPr>
          <a:lstStyle/>
          <a:p>
            <a:pPr lvl="0"/>
            <a:r>
              <a:rPr lang="en" dirty="0"/>
              <a:t>Application </a:t>
            </a:r>
            <a:r>
              <a:rPr lang="en-US" dirty="0"/>
              <a:t>of hiding</a:t>
            </a:r>
            <a:r>
              <a:rPr lang="en" dirty="0"/>
              <a:t>: Commitment API</a:t>
            </a:r>
          </a:p>
        </p:txBody>
      </p:sp>
      <p:sp>
        <p:nvSpPr>
          <p:cNvPr id="133" name="Shape 133"/>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2000" i="1" dirty="0"/>
              <a:t>com </a:t>
            </a:r>
            <a:r>
              <a:rPr lang="en" sz="2000" dirty="0"/>
              <a:t>:= commit(</a:t>
            </a:r>
            <a:r>
              <a:rPr lang="en" sz="2000" i="1" dirty="0"/>
              <a:t>msg, </a:t>
            </a:r>
            <a:r>
              <a:rPr lang="en-US" sz="2000" i="1" dirty="0"/>
              <a:t>nonce</a:t>
            </a:r>
            <a:r>
              <a:rPr lang="en" sz="2000" dirty="0"/>
              <a:t>)</a:t>
            </a:r>
          </a:p>
          <a:p>
            <a:pPr lvl="0" rtl="0">
              <a:spcBef>
                <a:spcPts val="0"/>
              </a:spcBef>
              <a:buNone/>
            </a:pPr>
            <a:r>
              <a:rPr lang="en" sz="2000" i="1" dirty="0"/>
              <a:t>match</a:t>
            </a:r>
            <a:r>
              <a:rPr lang="en" sz="2000" dirty="0"/>
              <a:t> := verify(</a:t>
            </a:r>
            <a:r>
              <a:rPr lang="en" sz="2000" i="1" dirty="0"/>
              <a:t>com, msg, </a:t>
            </a:r>
            <a:r>
              <a:rPr lang="en-US" sz="2000" i="1" dirty="0"/>
              <a:t>nonce</a:t>
            </a:r>
            <a:r>
              <a:rPr lang="en" sz="2000" dirty="0"/>
              <a:t>)</a:t>
            </a:r>
          </a:p>
          <a:p>
            <a:pPr lvl="0" rtl="0">
              <a:spcBef>
                <a:spcPts val="0"/>
              </a:spcBef>
              <a:buNone/>
            </a:pPr>
            <a:endParaRPr sz="2000" dirty="0"/>
          </a:p>
          <a:p>
            <a:pPr lvl="0" rtl="0">
              <a:spcBef>
                <a:spcPts val="0"/>
              </a:spcBef>
              <a:buNone/>
            </a:pPr>
            <a:r>
              <a:rPr lang="en" sz="2000" dirty="0"/>
              <a:t>To </a:t>
            </a:r>
            <a:r>
              <a:rPr lang="en" sz="2000" b="1" u="sng" dirty="0"/>
              <a:t>seal</a:t>
            </a:r>
            <a:r>
              <a:rPr lang="en" sz="2000" dirty="0"/>
              <a:t> </a:t>
            </a:r>
            <a:r>
              <a:rPr lang="en" sz="2000" i="1" dirty="0"/>
              <a:t>msg</a:t>
            </a:r>
            <a:r>
              <a:rPr lang="en" sz="2000" dirty="0"/>
              <a:t> in envelope:</a:t>
            </a:r>
          </a:p>
          <a:p>
            <a:pPr lvl="0" rtl="0">
              <a:spcBef>
                <a:spcPts val="0"/>
              </a:spcBef>
              <a:buNone/>
            </a:pPr>
            <a:r>
              <a:rPr lang="en" sz="2000" dirty="0"/>
              <a:t>	1. </a:t>
            </a:r>
            <a:r>
              <a:rPr lang="en" sz="2000" dirty="0">
                <a:solidFill>
                  <a:schemeClr val="accent1"/>
                </a:solidFill>
              </a:rPr>
              <a:t>Select</a:t>
            </a:r>
            <a:r>
              <a:rPr lang="en" sz="2000" dirty="0"/>
              <a:t> a </a:t>
            </a:r>
            <a:r>
              <a:rPr lang="en" sz="2000" dirty="0">
                <a:solidFill>
                  <a:schemeClr val="accent1"/>
                </a:solidFill>
              </a:rPr>
              <a:t>random</a:t>
            </a:r>
            <a:r>
              <a:rPr lang="en" sz="2000" dirty="0"/>
              <a:t> </a:t>
            </a:r>
            <a:r>
              <a:rPr lang="en" sz="2000" i="1" dirty="0">
                <a:solidFill>
                  <a:srgbClr val="FF0000"/>
                </a:solidFill>
              </a:rPr>
              <a:t>nonce </a:t>
            </a:r>
            <a:r>
              <a:rPr lang="en-US" sz="2000" dirty="0"/>
              <a:t>and keep it secret</a:t>
            </a:r>
          </a:p>
          <a:p>
            <a:pPr lvl="0" rtl="0">
              <a:spcBef>
                <a:spcPts val="0"/>
              </a:spcBef>
              <a:buNone/>
            </a:pPr>
            <a:r>
              <a:rPr lang="en-US" sz="2000" dirty="0"/>
              <a:t>   2. </a:t>
            </a:r>
            <a:r>
              <a:rPr lang="en-US" sz="2000" dirty="0">
                <a:solidFill>
                  <a:schemeClr val="accent1"/>
                </a:solidFill>
              </a:rPr>
              <a:t>Compute</a:t>
            </a:r>
            <a:r>
              <a:rPr lang="en-US" sz="2000" dirty="0"/>
              <a:t> the commitment </a:t>
            </a:r>
            <a:r>
              <a:rPr lang="en" sz="2000" i="1" dirty="0">
                <a:solidFill>
                  <a:srgbClr val="FF0000"/>
                </a:solidFill>
              </a:rPr>
              <a:t>com</a:t>
            </a:r>
            <a:r>
              <a:rPr lang="en" sz="2000" dirty="0"/>
              <a:t> := commit(</a:t>
            </a:r>
            <a:r>
              <a:rPr lang="en" sz="2000" i="1" dirty="0"/>
              <a:t>msg, </a:t>
            </a:r>
            <a:r>
              <a:rPr lang="en-US" sz="2000" i="1" dirty="0"/>
              <a:t>nonce</a:t>
            </a:r>
            <a:r>
              <a:rPr lang="en" sz="2000" dirty="0"/>
              <a:t>) </a:t>
            </a:r>
          </a:p>
          <a:p>
            <a:pPr lvl="0" rtl="0">
              <a:spcBef>
                <a:spcPts val="0"/>
              </a:spcBef>
              <a:buNone/>
            </a:pPr>
            <a:r>
              <a:rPr lang="en" sz="2000" dirty="0"/>
              <a:t>   3. </a:t>
            </a:r>
            <a:r>
              <a:rPr lang="en" sz="2000" dirty="0">
                <a:solidFill>
                  <a:schemeClr val="accent1"/>
                </a:solidFill>
              </a:rPr>
              <a:t>Publish</a:t>
            </a:r>
            <a:r>
              <a:rPr lang="en" sz="2000" dirty="0"/>
              <a:t> </a:t>
            </a:r>
            <a:r>
              <a:rPr lang="en" sz="2000" i="1" dirty="0">
                <a:solidFill>
                  <a:srgbClr val="FF0000"/>
                </a:solidFill>
              </a:rPr>
              <a:t>com</a:t>
            </a:r>
          </a:p>
          <a:p>
            <a:pPr lvl="0" rtl="0">
              <a:spcBef>
                <a:spcPts val="0"/>
              </a:spcBef>
              <a:buNone/>
            </a:pPr>
            <a:endParaRPr lang="en" sz="2000" i="1" dirty="0"/>
          </a:p>
          <a:p>
            <a:pPr lvl="0" rtl="0">
              <a:spcBef>
                <a:spcPts val="0"/>
              </a:spcBef>
              <a:buNone/>
            </a:pPr>
            <a:r>
              <a:rPr lang="en" sz="2000" dirty="0"/>
              <a:t>To </a:t>
            </a:r>
            <a:r>
              <a:rPr lang="en" sz="2000" b="1" u="sng" dirty="0"/>
              <a:t>open</a:t>
            </a:r>
            <a:r>
              <a:rPr lang="en" sz="2000" dirty="0"/>
              <a:t> envelope:</a:t>
            </a:r>
          </a:p>
          <a:p>
            <a:pPr lvl="0" rtl="0">
              <a:spcBef>
                <a:spcPts val="0"/>
              </a:spcBef>
              <a:buNone/>
            </a:pPr>
            <a:r>
              <a:rPr lang="en" sz="2000" dirty="0"/>
              <a:t>	1. </a:t>
            </a:r>
            <a:r>
              <a:rPr lang="en-US" sz="2000" dirty="0">
                <a:solidFill>
                  <a:schemeClr val="accent1"/>
                </a:solidFill>
              </a:rPr>
              <a:t>P</a:t>
            </a:r>
            <a:r>
              <a:rPr lang="en" sz="2000" dirty="0">
                <a:solidFill>
                  <a:schemeClr val="accent1"/>
                </a:solidFill>
              </a:rPr>
              <a:t>ublish</a:t>
            </a:r>
            <a:r>
              <a:rPr lang="en" sz="2000" dirty="0"/>
              <a:t> </a:t>
            </a:r>
            <a:r>
              <a:rPr lang="en-US" sz="2000" i="1" dirty="0">
                <a:solidFill>
                  <a:srgbClr val="FF0000"/>
                </a:solidFill>
              </a:rPr>
              <a:t>nonce</a:t>
            </a:r>
            <a:r>
              <a:rPr lang="en" sz="2000" i="1" dirty="0"/>
              <a:t>, </a:t>
            </a:r>
            <a:r>
              <a:rPr lang="en" sz="2000" i="1" dirty="0">
                <a:solidFill>
                  <a:srgbClr val="FF0000"/>
                </a:solidFill>
              </a:rPr>
              <a:t>msg</a:t>
            </a:r>
          </a:p>
          <a:p>
            <a:pPr lvl="0" rtl="0">
              <a:spcBef>
                <a:spcPts val="0"/>
              </a:spcBef>
              <a:buNone/>
            </a:pPr>
            <a:r>
              <a:rPr lang="en" sz="2000" dirty="0"/>
              <a:t>	2. </a:t>
            </a:r>
            <a:r>
              <a:rPr lang="en-US" sz="2000" dirty="0"/>
              <a:t>A</a:t>
            </a:r>
            <a:r>
              <a:rPr lang="en" sz="2000" dirty="0"/>
              <a:t>nyone can </a:t>
            </a:r>
            <a:r>
              <a:rPr lang="en" sz="2000" dirty="0">
                <a:solidFill>
                  <a:schemeClr val="accent1"/>
                </a:solidFill>
              </a:rPr>
              <a:t>use</a:t>
            </a:r>
            <a:r>
              <a:rPr lang="en" sz="2000" dirty="0"/>
              <a:t> </a:t>
            </a:r>
            <a:r>
              <a:rPr lang="en" sz="2000" dirty="0">
                <a:solidFill>
                  <a:schemeClr val="accent1"/>
                </a:solidFill>
              </a:rPr>
              <a:t>verify()</a:t>
            </a:r>
            <a:r>
              <a:rPr lang="en" sz="2000" dirty="0"/>
              <a:t> to check validity </a:t>
            </a:r>
            <a:r>
              <a:rPr lang="en-US" sz="2000" dirty="0"/>
              <a:t>of </a:t>
            </a:r>
            <a:r>
              <a:rPr lang="en-US" sz="2000" i="1" dirty="0" err="1">
                <a:solidFill>
                  <a:srgbClr val="FF0000"/>
                </a:solidFill>
              </a:rPr>
              <a:t>msg</a:t>
            </a:r>
            <a:r>
              <a:rPr lang="en-US" sz="2000" dirty="0"/>
              <a:t> and the previously published </a:t>
            </a:r>
            <a:r>
              <a:rPr lang="en-US" sz="2000" i="1" dirty="0">
                <a:solidFill>
                  <a:srgbClr val="FF0000"/>
                </a:solidFill>
              </a:rPr>
              <a:t>com</a:t>
            </a:r>
            <a:endParaRPr lang="en" sz="2000" i="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p:spPr>
        <p:txBody>
          <a:bodyPr lIns="91425" tIns="91425" rIns="91425" bIns="91425" anchor="b" anchorCtr="0">
            <a:noAutofit/>
          </a:bodyPr>
          <a:lstStyle/>
          <a:p>
            <a:pPr lvl="0"/>
            <a:r>
              <a:rPr lang="en" dirty="0"/>
              <a:t>Application </a:t>
            </a:r>
            <a:r>
              <a:rPr lang="en-US" dirty="0"/>
              <a:t>of hiding</a:t>
            </a:r>
            <a:r>
              <a:rPr lang="en" dirty="0"/>
              <a:t>: </a:t>
            </a:r>
            <a:r>
              <a:rPr lang="en-US" dirty="0"/>
              <a:t>Security Properties of </a:t>
            </a:r>
            <a:r>
              <a:rPr lang="en" dirty="0"/>
              <a:t>Commitment API</a:t>
            </a:r>
            <a:r>
              <a:rPr lang="en-US" dirty="0"/>
              <a:t>s</a:t>
            </a:r>
            <a:endParaRPr lang="en" dirty="0"/>
          </a:p>
        </p:txBody>
      </p:sp>
      <p:sp>
        <p:nvSpPr>
          <p:cNvPr id="139" name="Shape 139"/>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2400" i="1" dirty="0"/>
              <a:t>com</a:t>
            </a:r>
            <a:r>
              <a:rPr lang="en" sz="2400" dirty="0"/>
              <a:t> := commit(</a:t>
            </a:r>
            <a:r>
              <a:rPr lang="en" sz="2400" i="1" dirty="0"/>
              <a:t>msg, </a:t>
            </a:r>
            <a:r>
              <a:rPr lang="en-US" sz="2400" i="1" dirty="0"/>
              <a:t>nonce</a:t>
            </a:r>
            <a:r>
              <a:rPr lang="en" sz="2400" dirty="0"/>
              <a:t>)</a:t>
            </a:r>
          </a:p>
          <a:p>
            <a:pPr lvl="0" rtl="0">
              <a:spcBef>
                <a:spcPts val="0"/>
              </a:spcBef>
              <a:buNone/>
            </a:pPr>
            <a:r>
              <a:rPr lang="en" sz="2400" i="1" dirty="0"/>
              <a:t>match</a:t>
            </a:r>
            <a:r>
              <a:rPr lang="en" sz="2400" dirty="0"/>
              <a:t> := verify(</a:t>
            </a:r>
            <a:r>
              <a:rPr lang="en" sz="2400" i="1" dirty="0"/>
              <a:t>com, msg, </a:t>
            </a:r>
            <a:r>
              <a:rPr lang="en-US" sz="2400" i="1" dirty="0"/>
              <a:t>nonce</a:t>
            </a:r>
            <a:r>
              <a:rPr lang="en" sz="2400" dirty="0"/>
              <a:t>)</a:t>
            </a:r>
          </a:p>
          <a:p>
            <a:pPr lvl="0" rtl="0">
              <a:spcBef>
                <a:spcPts val="0"/>
              </a:spcBef>
              <a:buNone/>
            </a:pPr>
            <a:endParaRPr sz="2400" dirty="0"/>
          </a:p>
          <a:p>
            <a:pPr lvl="0" rtl="0">
              <a:spcBef>
                <a:spcPts val="0"/>
              </a:spcBef>
              <a:buNone/>
            </a:pPr>
            <a:r>
              <a:rPr lang="en" sz="2400" b="1" dirty="0"/>
              <a:t>Security properties</a:t>
            </a:r>
            <a:r>
              <a:rPr lang="en" sz="2400" dirty="0"/>
              <a:t>:</a:t>
            </a:r>
          </a:p>
          <a:p>
            <a:pPr marL="457200" lvl="0" indent="-457200">
              <a:buFont typeface="+mj-lt"/>
              <a:buAutoNum type="arabicPeriod"/>
            </a:pPr>
            <a:r>
              <a:rPr lang="en" sz="2400" dirty="0"/>
              <a:t>	</a:t>
            </a:r>
            <a:r>
              <a:rPr lang="en" sz="2400" b="1" i="1" dirty="0"/>
              <a:t>Hiding</a:t>
            </a:r>
            <a:r>
              <a:rPr lang="en" sz="2400" dirty="0"/>
              <a:t>:  Given </a:t>
            </a:r>
            <a:r>
              <a:rPr lang="en" sz="2400" i="1" dirty="0"/>
              <a:t>com (</a:t>
            </a:r>
            <a:r>
              <a:rPr lang="en-US" sz="2400" dirty="0"/>
              <a:t>and if </a:t>
            </a:r>
            <a:r>
              <a:rPr lang="en-US" sz="2400" i="1" dirty="0"/>
              <a:t>nonce </a:t>
            </a:r>
            <a:r>
              <a:rPr lang="en-US" sz="2400" dirty="0"/>
              <a:t>is chosen from a distribution with high min-entropy</a:t>
            </a:r>
            <a:r>
              <a:rPr lang="en" sz="2400" i="1" dirty="0"/>
              <a:t>)</a:t>
            </a:r>
            <a:r>
              <a:rPr lang="en" sz="2400" dirty="0"/>
              <a:t>, infeasible to find </a:t>
            </a:r>
            <a:r>
              <a:rPr lang="en" sz="2400" i="1" dirty="0"/>
              <a:t>msg</a:t>
            </a:r>
            <a:r>
              <a:rPr lang="en" sz="2400" dirty="0"/>
              <a:t>.</a:t>
            </a:r>
          </a:p>
          <a:p>
            <a:pPr marL="457200" lvl="0" indent="-457200" rtl="0">
              <a:spcBef>
                <a:spcPts val="0"/>
              </a:spcBef>
              <a:buFont typeface="+mj-lt"/>
              <a:buAutoNum type="arabicPeriod"/>
            </a:pPr>
            <a:r>
              <a:rPr lang="en" sz="2400" dirty="0"/>
              <a:t>	</a:t>
            </a:r>
            <a:r>
              <a:rPr lang="en" sz="2400" b="1" i="1" dirty="0"/>
              <a:t>Binding</a:t>
            </a:r>
            <a:r>
              <a:rPr lang="en" sz="2400" dirty="0"/>
              <a:t>: Infeasible to find &lt;</a:t>
            </a:r>
            <a:r>
              <a:rPr lang="en" sz="2400" i="1" dirty="0"/>
              <a:t>msg’, </a:t>
            </a:r>
            <a:r>
              <a:rPr lang="en-US" sz="2400" i="1" dirty="0"/>
              <a:t>nonce’&gt;</a:t>
            </a:r>
            <a:r>
              <a:rPr lang="en" sz="2400" i="1" dirty="0"/>
              <a:t> != &lt;msg, </a:t>
            </a:r>
            <a:r>
              <a:rPr lang="en-US" sz="2400" i="1" dirty="0"/>
              <a:t>nonce&gt;</a:t>
            </a:r>
            <a:r>
              <a:rPr lang="en" sz="2400" dirty="0"/>
              <a:t> such that:</a:t>
            </a:r>
          </a:p>
          <a:p>
            <a:pPr marL="0" lvl="0" indent="0" rtl="0">
              <a:spcBef>
                <a:spcPts val="0"/>
              </a:spcBef>
              <a:buNone/>
            </a:pPr>
            <a:r>
              <a:rPr lang="en" sz="2400" dirty="0"/>
              <a:t>		verify(commit(</a:t>
            </a:r>
            <a:r>
              <a:rPr lang="en" sz="2400" i="1" dirty="0"/>
              <a:t>msg, </a:t>
            </a:r>
            <a:r>
              <a:rPr lang="en-US" sz="2400" i="1" dirty="0"/>
              <a:t>nonce</a:t>
            </a:r>
            <a:r>
              <a:rPr lang="en" sz="2400" dirty="0"/>
              <a:t>), </a:t>
            </a:r>
            <a:r>
              <a:rPr lang="en" sz="2400" i="1" dirty="0"/>
              <a:t>msg’, </a:t>
            </a:r>
            <a:r>
              <a:rPr lang="en-US" sz="2400" i="1" dirty="0"/>
              <a:t>nonce’</a:t>
            </a:r>
            <a:r>
              <a:rPr lang="en" sz="2400" dirty="0"/>
              <a:t>) == true</a:t>
            </a:r>
          </a:p>
        </p:txBody>
      </p:sp>
      <p:sp>
        <p:nvSpPr>
          <p:cNvPr id="5" name="TextBox 4">
            <a:extLst>
              <a:ext uri="{FF2B5EF4-FFF2-40B4-BE49-F238E27FC236}">
                <a16:creationId xmlns:a16="http://schemas.microsoft.com/office/drawing/2014/main" id="{FF6451E5-C3E9-4F6B-8C70-471B0D1DC7F6}"/>
              </a:ext>
            </a:extLst>
          </p:cNvPr>
          <p:cNvSpPr txBox="1"/>
          <p:nvPr/>
        </p:nvSpPr>
        <p:spPr>
          <a:xfrm>
            <a:off x="308296" y="4354866"/>
            <a:ext cx="8527408" cy="707886"/>
          </a:xfrm>
          <a:prstGeom prst="rect">
            <a:avLst/>
          </a:prstGeom>
          <a:noFill/>
        </p:spPr>
        <p:txBody>
          <a:bodyPr wrap="square" rtlCol="0">
            <a:spAutoFit/>
          </a:bodyPr>
          <a:lstStyle/>
          <a:p>
            <a:pPr algn="ctr"/>
            <a:r>
              <a:rPr lang="en-US" sz="2000" b="1" dirty="0">
                <a:solidFill>
                  <a:srgbClr val="FF0000"/>
                </a:solidFill>
                <a:latin typeface="+mn-lt"/>
              </a:rPr>
              <a:t>So, how to implement a commitment scheme such that these two properties hold?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p:spPr>
        <p:txBody>
          <a:bodyPr lIns="91425" tIns="91425" rIns="91425" bIns="91425" anchor="b" anchorCtr="0">
            <a:noAutofit/>
          </a:bodyPr>
          <a:lstStyle/>
          <a:p>
            <a:pPr lvl="0"/>
            <a:r>
              <a:rPr lang="en" dirty="0"/>
              <a:t>Application </a:t>
            </a:r>
            <a:r>
              <a:rPr lang="en-US" dirty="0"/>
              <a:t>of hiding</a:t>
            </a:r>
            <a:r>
              <a:rPr lang="en" dirty="0"/>
              <a:t>: </a:t>
            </a:r>
            <a:r>
              <a:rPr lang="en-US"/>
              <a:t>Implementing </a:t>
            </a:r>
            <a:r>
              <a:rPr lang="en"/>
              <a:t>Commitment </a:t>
            </a:r>
            <a:r>
              <a:rPr lang="en" dirty="0"/>
              <a:t>API</a:t>
            </a:r>
            <a:r>
              <a:rPr lang="en-US" dirty="0"/>
              <a:t>s using Hash functions</a:t>
            </a:r>
            <a:endParaRPr lang="en" dirty="0"/>
          </a:p>
        </p:txBody>
      </p:sp>
      <p:sp>
        <p:nvSpPr>
          <p:cNvPr id="145" name="Shape 145"/>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2400" dirty="0"/>
              <a:t>commit(</a:t>
            </a:r>
            <a:r>
              <a:rPr lang="en" sz="2400" i="1" dirty="0"/>
              <a:t>msg, </a:t>
            </a:r>
            <a:r>
              <a:rPr lang="en-US" sz="2400" i="1" dirty="0"/>
              <a:t>nonce</a:t>
            </a:r>
            <a:r>
              <a:rPr lang="en" sz="2400" i="1" dirty="0"/>
              <a:t>)</a:t>
            </a:r>
            <a:r>
              <a:rPr lang="en" sz="2400" dirty="0"/>
              <a:t> := H(</a:t>
            </a:r>
            <a:r>
              <a:rPr lang="en-US" sz="2400" i="1" dirty="0"/>
              <a:t>nonce</a:t>
            </a:r>
            <a:r>
              <a:rPr lang="en" sz="2400" i="1" dirty="0"/>
              <a:t> </a:t>
            </a:r>
            <a:r>
              <a:rPr lang="en" sz="2400" dirty="0"/>
              <a:t>|</a:t>
            </a:r>
            <a:r>
              <a:rPr lang="en" sz="2400" i="1" dirty="0"/>
              <a:t> msg</a:t>
            </a:r>
            <a:r>
              <a:rPr lang="en" sz="2400" dirty="0"/>
              <a:t>)</a:t>
            </a:r>
          </a:p>
          <a:p>
            <a:pPr marL="2743200" lvl="0" indent="0" rtl="0">
              <a:spcBef>
                <a:spcPts val="0"/>
              </a:spcBef>
              <a:buNone/>
            </a:pPr>
            <a:r>
              <a:rPr lang="en" sz="2400" dirty="0"/>
              <a:t>where </a:t>
            </a:r>
            <a:r>
              <a:rPr lang="en-US" sz="2400" i="1" dirty="0"/>
              <a:t>nonce</a:t>
            </a:r>
            <a:r>
              <a:rPr lang="en-US" sz="2400" dirty="0"/>
              <a:t> </a:t>
            </a:r>
            <a:r>
              <a:rPr lang="en" sz="2400" dirty="0"/>
              <a:t>is a random 256-bit value</a:t>
            </a:r>
          </a:p>
          <a:p>
            <a:pPr marL="2743200" lvl="0" indent="0" rtl="0">
              <a:spcBef>
                <a:spcPts val="0"/>
              </a:spcBef>
              <a:buNone/>
            </a:pPr>
            <a:r>
              <a:rPr lang="en" sz="2400" dirty="0"/>
              <a:t>&amp; H is </a:t>
            </a:r>
            <a:r>
              <a:rPr lang="en-US" sz="2400" dirty="0"/>
              <a:t>a cryptographically secure hash function </a:t>
            </a:r>
            <a:endParaRPr lang="en" sz="2400" dirty="0"/>
          </a:p>
          <a:p>
            <a:pPr lvl="0" rtl="0">
              <a:spcBef>
                <a:spcPts val="0"/>
              </a:spcBef>
              <a:buNone/>
            </a:pPr>
            <a:r>
              <a:rPr lang="en" sz="2400" dirty="0"/>
              <a:t>verify(</a:t>
            </a:r>
            <a:r>
              <a:rPr lang="en" sz="2400" i="1" dirty="0"/>
              <a:t>com, msg, </a:t>
            </a:r>
            <a:r>
              <a:rPr lang="en-US" sz="2400" i="1" dirty="0"/>
              <a:t>nonce</a:t>
            </a:r>
            <a:r>
              <a:rPr lang="en" sz="2400" dirty="0"/>
              <a:t>) := (H(</a:t>
            </a:r>
            <a:r>
              <a:rPr lang="en-US" sz="2400" i="1" dirty="0"/>
              <a:t>nonce</a:t>
            </a:r>
            <a:r>
              <a:rPr lang="en" sz="2400" i="1" dirty="0"/>
              <a:t> </a:t>
            </a:r>
            <a:r>
              <a:rPr lang="en" sz="2400" dirty="0"/>
              <a:t>|</a:t>
            </a:r>
            <a:r>
              <a:rPr lang="en" sz="2400" i="1" dirty="0"/>
              <a:t> msg) == com </a:t>
            </a:r>
            <a:r>
              <a:rPr lang="en" sz="2400" dirty="0"/>
              <a:t>)</a:t>
            </a:r>
          </a:p>
          <a:p>
            <a:pPr lvl="0" rtl="0">
              <a:spcBef>
                <a:spcPts val="0"/>
              </a:spcBef>
              <a:buNone/>
            </a:pPr>
            <a:endParaRPr sz="2400" dirty="0"/>
          </a:p>
          <a:p>
            <a:pPr lvl="0" rtl="0">
              <a:spcBef>
                <a:spcPts val="0"/>
              </a:spcBef>
              <a:buNone/>
            </a:pPr>
            <a:r>
              <a:rPr lang="en" sz="2400" b="1" dirty="0"/>
              <a:t>Security properties</a:t>
            </a:r>
            <a:r>
              <a:rPr lang="en" sz="2400" dirty="0"/>
              <a:t>:</a:t>
            </a:r>
          </a:p>
          <a:p>
            <a:pPr marL="457200" lvl="0" indent="-457200" rtl="0">
              <a:spcBef>
                <a:spcPts val="0"/>
              </a:spcBef>
              <a:buFont typeface="+mj-lt"/>
              <a:buAutoNum type="arabicPeriod"/>
            </a:pPr>
            <a:r>
              <a:rPr lang="en" sz="2400" dirty="0"/>
              <a:t>	</a:t>
            </a:r>
            <a:r>
              <a:rPr lang="en" sz="2400" b="1" i="1" dirty="0"/>
              <a:t>Hiding</a:t>
            </a:r>
            <a:r>
              <a:rPr lang="en" sz="2400" dirty="0"/>
              <a:t>:  Given H(</a:t>
            </a:r>
            <a:r>
              <a:rPr lang="en" sz="2400" i="1" dirty="0"/>
              <a:t>nonce </a:t>
            </a:r>
            <a:r>
              <a:rPr lang="en" sz="2400" dirty="0"/>
              <a:t>|</a:t>
            </a:r>
            <a:r>
              <a:rPr lang="en" sz="2400" i="1" dirty="0"/>
              <a:t> msg)</a:t>
            </a:r>
            <a:r>
              <a:rPr lang="en" sz="2400" dirty="0"/>
              <a:t>, infeasible to find </a:t>
            </a:r>
            <a:r>
              <a:rPr lang="en" sz="2400" i="1" dirty="0"/>
              <a:t>msg</a:t>
            </a:r>
            <a:r>
              <a:rPr lang="en" sz="2400" dirty="0"/>
              <a:t>.</a:t>
            </a:r>
          </a:p>
          <a:p>
            <a:pPr marL="457200" lvl="0" indent="-457200" rtl="0">
              <a:spcBef>
                <a:spcPts val="0"/>
              </a:spcBef>
              <a:buFont typeface="+mj-lt"/>
              <a:buAutoNum type="arabicPeriod"/>
            </a:pPr>
            <a:r>
              <a:rPr lang="en" sz="2400" dirty="0"/>
              <a:t>	</a:t>
            </a:r>
            <a:r>
              <a:rPr lang="en" sz="2400" b="1" i="1" dirty="0"/>
              <a:t>Binding</a:t>
            </a:r>
            <a:r>
              <a:rPr lang="en" sz="2400" dirty="0"/>
              <a:t>: Infeasible to find &lt;</a:t>
            </a:r>
            <a:r>
              <a:rPr lang="en" sz="2400" i="1" dirty="0"/>
              <a:t>msg’, </a:t>
            </a:r>
            <a:r>
              <a:rPr lang="en-US" sz="2400" i="1" dirty="0"/>
              <a:t>nonce’&gt;</a:t>
            </a:r>
            <a:r>
              <a:rPr lang="en" sz="2400" i="1" dirty="0"/>
              <a:t> != &lt;msg, </a:t>
            </a:r>
            <a:r>
              <a:rPr lang="en-US" sz="2400" i="1" dirty="0"/>
              <a:t>nonce&gt;</a:t>
            </a:r>
            <a:r>
              <a:rPr lang="en" sz="2400" dirty="0"/>
              <a:t> such that</a:t>
            </a:r>
          </a:p>
          <a:p>
            <a:pPr marL="0" lvl="0" indent="0" rtl="0">
              <a:spcBef>
                <a:spcPts val="0"/>
              </a:spcBef>
              <a:buNone/>
            </a:pPr>
            <a:r>
              <a:rPr lang="en" sz="2400" dirty="0"/>
              <a:t>		H(</a:t>
            </a:r>
            <a:r>
              <a:rPr lang="en-US" sz="2400" i="1" dirty="0"/>
              <a:t>nonce’</a:t>
            </a:r>
            <a:r>
              <a:rPr lang="en" sz="2400" i="1" dirty="0"/>
              <a:t> | msg’) == </a:t>
            </a:r>
            <a:r>
              <a:rPr lang="en" sz="2400" dirty="0"/>
              <a:t>H(</a:t>
            </a:r>
            <a:r>
              <a:rPr lang="en-US" sz="2400" i="1" dirty="0"/>
              <a:t>nonce</a:t>
            </a:r>
            <a:r>
              <a:rPr lang="en" sz="2400" i="1" dirty="0"/>
              <a:t> | msg)</a:t>
            </a:r>
          </a:p>
        </p:txBody>
      </p:sp>
      <p:sp>
        <p:nvSpPr>
          <p:cNvPr id="2" name="Rectangle 1">
            <a:extLst>
              <a:ext uri="{FF2B5EF4-FFF2-40B4-BE49-F238E27FC236}">
                <a16:creationId xmlns:a16="http://schemas.microsoft.com/office/drawing/2014/main" id="{D91EA3FD-7927-4F74-AC9A-0B69B996C79A}"/>
              </a:ext>
            </a:extLst>
          </p:cNvPr>
          <p:cNvSpPr/>
          <p:nvPr/>
        </p:nvSpPr>
        <p:spPr>
          <a:xfrm>
            <a:off x="1162774" y="3614346"/>
            <a:ext cx="1031278" cy="295633"/>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781F70EC-4678-4558-B51F-EB1F7455D3DD}"/>
              </a:ext>
            </a:extLst>
          </p:cNvPr>
          <p:cNvSpPr/>
          <p:nvPr/>
        </p:nvSpPr>
        <p:spPr>
          <a:xfrm>
            <a:off x="3374793" y="3189697"/>
            <a:ext cx="5174403" cy="254839"/>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Hiding or pre-image resistant property of secure Hash function</a:t>
            </a:r>
          </a:p>
        </p:txBody>
      </p:sp>
      <p:cxnSp>
        <p:nvCxnSpPr>
          <p:cNvPr id="4" name="Straight Arrow Connector 3">
            <a:extLst>
              <a:ext uri="{FF2B5EF4-FFF2-40B4-BE49-F238E27FC236}">
                <a16:creationId xmlns:a16="http://schemas.microsoft.com/office/drawing/2014/main" id="{62739634-CB78-4E85-8A78-89112DFB0492}"/>
              </a:ext>
            </a:extLst>
          </p:cNvPr>
          <p:cNvCxnSpPr>
            <a:stCxn id="5" idx="1"/>
          </p:cNvCxnSpPr>
          <p:nvPr/>
        </p:nvCxnSpPr>
        <p:spPr>
          <a:xfrm flipH="1">
            <a:off x="2194052" y="3317117"/>
            <a:ext cx="1180741" cy="45589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C035349-C1A4-47C8-876D-B9F5C99BECC8}"/>
              </a:ext>
            </a:extLst>
          </p:cNvPr>
          <p:cNvSpPr/>
          <p:nvPr/>
        </p:nvSpPr>
        <p:spPr>
          <a:xfrm>
            <a:off x="1162774" y="3982340"/>
            <a:ext cx="1031278" cy="295633"/>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ED7AE84-B8E5-4D7A-A2A2-E135F0ADA334}"/>
              </a:ext>
            </a:extLst>
          </p:cNvPr>
          <p:cNvSpPr/>
          <p:nvPr/>
        </p:nvSpPr>
        <p:spPr>
          <a:xfrm>
            <a:off x="3374793" y="4310245"/>
            <a:ext cx="5174403" cy="254839"/>
          </a:xfrm>
          <a:prstGeom prst="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Collision-resistance property of secure Hash function</a:t>
            </a:r>
          </a:p>
        </p:txBody>
      </p:sp>
      <p:cxnSp>
        <p:nvCxnSpPr>
          <p:cNvPr id="10" name="Straight Arrow Connector 9">
            <a:extLst>
              <a:ext uri="{FF2B5EF4-FFF2-40B4-BE49-F238E27FC236}">
                <a16:creationId xmlns:a16="http://schemas.microsoft.com/office/drawing/2014/main" id="{EF5329A1-59E9-4246-AE64-F2769776CE20}"/>
              </a:ext>
            </a:extLst>
          </p:cNvPr>
          <p:cNvCxnSpPr>
            <a:cxnSpLocks/>
            <a:stCxn id="9" idx="1"/>
            <a:endCxn id="8" idx="3"/>
          </p:cNvCxnSpPr>
          <p:nvPr/>
        </p:nvCxnSpPr>
        <p:spPr>
          <a:xfrm flipH="1" flipV="1">
            <a:off x="2194052" y="4130157"/>
            <a:ext cx="1180741" cy="30750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t>Property 3: Puzzle-friendliness</a:t>
            </a:r>
          </a:p>
        </p:txBody>
      </p:sp>
      <p:sp>
        <p:nvSpPr>
          <p:cNvPr id="151" name="Shape 151"/>
          <p:cNvSpPr txBox="1">
            <a:spLocks noGrp="1"/>
          </p:cNvSpPr>
          <p:nvPr>
            <p:ph type="body" idx="1"/>
          </p:nvPr>
        </p:nvSpPr>
        <p:spPr>
          <a:prstGeom prst="rect">
            <a:avLst/>
          </a:prstGeom>
        </p:spPr>
        <p:txBody>
          <a:bodyPr lIns="91425" tIns="91425" rIns="91425" bIns="91425" anchor="t" anchorCtr="0">
            <a:noAutofit/>
          </a:bodyPr>
          <a:lstStyle/>
          <a:p>
            <a:r>
              <a:rPr lang="en" sz="2400" b="1" u="sng" dirty="0"/>
              <a:t>Puzzle-friendliness property</a:t>
            </a:r>
            <a:r>
              <a:rPr lang="en" sz="2400" dirty="0"/>
              <a:t>: For every possible </a:t>
            </a:r>
            <a:r>
              <a:rPr lang="en-US" sz="2400" i="1" dirty="0"/>
              <a:t>n</a:t>
            </a:r>
            <a:r>
              <a:rPr lang="en-US" sz="2400" dirty="0"/>
              <a:t>-bit </a:t>
            </a:r>
            <a:r>
              <a:rPr lang="en" sz="2400" dirty="0"/>
              <a:t>output value </a:t>
            </a:r>
            <a:r>
              <a:rPr lang="en" sz="2400" i="1" dirty="0"/>
              <a:t>y</a:t>
            </a:r>
            <a:r>
              <a:rPr lang="en" sz="2400" dirty="0"/>
              <a:t>, if </a:t>
            </a:r>
            <a:r>
              <a:rPr lang="en" sz="2400" i="1" dirty="0"/>
              <a:t>k</a:t>
            </a:r>
            <a:r>
              <a:rPr lang="en" sz="2400" dirty="0"/>
              <a:t> is chosen from a distribution with high min-entropy, then it is infeasible to find </a:t>
            </a:r>
            <a:r>
              <a:rPr lang="en" sz="2400" i="1" dirty="0"/>
              <a:t>x</a:t>
            </a:r>
            <a:r>
              <a:rPr lang="en" sz="2400" dirty="0"/>
              <a:t> such that H(</a:t>
            </a:r>
            <a:r>
              <a:rPr lang="en" sz="2400" i="1" dirty="0"/>
              <a:t>k</a:t>
            </a:r>
            <a:r>
              <a:rPr lang="en" sz="2400" dirty="0"/>
              <a:t> | </a:t>
            </a:r>
            <a:r>
              <a:rPr lang="en" sz="2400" i="1" dirty="0"/>
              <a:t>x</a:t>
            </a:r>
            <a:r>
              <a:rPr lang="en" sz="2400" dirty="0"/>
              <a:t>) = </a:t>
            </a:r>
            <a:r>
              <a:rPr lang="en" sz="2400" i="1" dirty="0"/>
              <a:t>y </a:t>
            </a:r>
            <a:r>
              <a:rPr lang="en-US" sz="2400" dirty="0"/>
              <a:t>in time significantly less than </a:t>
            </a:r>
            <a:r>
              <a:rPr lang="en-US" sz="2400" i="1" dirty="0"/>
              <a:t>2</a:t>
            </a:r>
            <a:r>
              <a:rPr lang="en-US" sz="2400" i="1" baseline="30000" dirty="0"/>
              <a:t>n</a:t>
            </a:r>
            <a:r>
              <a:rPr lang="en" sz="2400" dirty="0"/>
              <a:t>.</a:t>
            </a:r>
          </a:p>
          <a:p>
            <a:pPr lvl="0" rtl="0">
              <a:spcBef>
                <a:spcPts val="0"/>
              </a:spcBef>
              <a:buNone/>
            </a:pPr>
            <a:endParaRPr lang="en-US" sz="2400" dirty="0"/>
          </a:p>
          <a:p>
            <a:pPr lvl="0" algn="ctr" rtl="0">
              <a:spcBef>
                <a:spcPts val="0"/>
              </a:spcBef>
              <a:buNone/>
            </a:pPr>
            <a:r>
              <a:rPr lang="en-US" sz="2400" b="1" dirty="0">
                <a:solidFill>
                  <a:srgbClr val="FF0000"/>
                </a:solidFill>
              </a:rPr>
              <a:t>Intuition: If you want to target a Hash function </a:t>
            </a:r>
            <a:r>
              <a:rPr lang="en-US" sz="2400" b="1" i="1" dirty="0">
                <a:solidFill>
                  <a:srgbClr val="FF0000"/>
                </a:solidFill>
              </a:rPr>
              <a:t>H</a:t>
            </a:r>
            <a:r>
              <a:rPr lang="en-US" sz="2400" b="1" dirty="0">
                <a:solidFill>
                  <a:srgbClr val="FF0000"/>
                </a:solidFill>
              </a:rPr>
              <a:t> to have a particular output value </a:t>
            </a:r>
            <a:r>
              <a:rPr lang="en-US" sz="2400" b="1" i="1" dirty="0">
                <a:solidFill>
                  <a:srgbClr val="FF0000"/>
                </a:solidFill>
              </a:rPr>
              <a:t>y</a:t>
            </a:r>
            <a:r>
              <a:rPr lang="en-US" sz="2400" b="1" dirty="0">
                <a:solidFill>
                  <a:srgbClr val="FF0000"/>
                </a:solidFill>
              </a:rPr>
              <a:t>, and if part of the input (i.e., </a:t>
            </a:r>
            <a:r>
              <a:rPr lang="en-US" sz="2400" b="1" i="1" dirty="0">
                <a:solidFill>
                  <a:srgbClr val="FF0000"/>
                </a:solidFill>
              </a:rPr>
              <a:t>k</a:t>
            </a:r>
            <a:r>
              <a:rPr lang="en-US" sz="2400" b="1" dirty="0">
                <a:solidFill>
                  <a:srgbClr val="FF0000"/>
                </a:solidFill>
              </a:rPr>
              <a:t>) is chosen in a suitably randomized fashion, then its very difficult to find the other part of the input </a:t>
            </a:r>
            <a:r>
              <a:rPr lang="en-US" sz="2400" b="1" i="1" dirty="0">
                <a:solidFill>
                  <a:srgbClr val="FF0000"/>
                </a:solidFill>
              </a:rPr>
              <a:t>x</a:t>
            </a:r>
            <a:r>
              <a:rPr lang="en-US" sz="2400" b="1" dirty="0">
                <a:solidFill>
                  <a:srgbClr val="FF0000"/>
                </a:solidFill>
              </a:rPr>
              <a:t> to exactly hit the target output value (</a:t>
            </a:r>
            <a:r>
              <a:rPr lang="en-US" sz="2400" b="1" i="1" dirty="0">
                <a:solidFill>
                  <a:srgbClr val="FF0000"/>
                </a:solidFill>
              </a:rPr>
              <a:t>y</a:t>
            </a:r>
            <a:r>
              <a:rPr lang="en-US" sz="2400" b="1" dirty="0">
                <a:solidFill>
                  <a:srgbClr val="FF0000"/>
                </a:solidFill>
              </a:rPr>
              <a:t>)</a:t>
            </a:r>
            <a:endParaRPr sz="24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prstGeom prst="rect">
            <a:avLst/>
          </a:prstGeom>
        </p:spPr>
        <p:txBody>
          <a:bodyPr lIns="91425" tIns="91425" rIns="91425" bIns="91425" anchor="b" anchorCtr="0">
            <a:noAutofit/>
          </a:bodyPr>
          <a:lstStyle/>
          <a:p>
            <a:pPr lvl="0"/>
            <a:r>
              <a:rPr lang="en" dirty="0"/>
              <a:t>Application of Puzzle-friendliness: Search puzzle</a:t>
            </a:r>
          </a:p>
        </p:txBody>
      </p:sp>
      <p:sp>
        <p:nvSpPr>
          <p:cNvPr id="157" name="Shape 157"/>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 sz="1800" dirty="0"/>
              <a:t>What is a search puzzle?</a:t>
            </a:r>
          </a:p>
          <a:p>
            <a:pPr>
              <a:buNone/>
            </a:pPr>
            <a:r>
              <a:rPr lang="en" sz="1800" b="1" dirty="0"/>
              <a:t>Given</a:t>
            </a:r>
            <a:r>
              <a:rPr lang="en" sz="1800" dirty="0"/>
              <a:t>: A “puzzle ID” </a:t>
            </a:r>
            <a:r>
              <a:rPr lang="en" sz="1800" i="1" dirty="0"/>
              <a:t>id</a:t>
            </a:r>
            <a:r>
              <a:rPr lang="en" sz="1800" dirty="0"/>
              <a:t> (from high min-entropy distrib.), and a target set </a:t>
            </a:r>
            <a:r>
              <a:rPr lang="en" sz="1800" i="1" dirty="0"/>
              <a:t>Y</a:t>
            </a:r>
            <a:r>
              <a:rPr lang="en" sz="1800" dirty="0"/>
              <a:t>:</a:t>
            </a:r>
          </a:p>
          <a:p>
            <a:pPr lvl="0" rtl="0">
              <a:spcBef>
                <a:spcPts val="0"/>
              </a:spcBef>
              <a:buNone/>
            </a:pPr>
            <a:r>
              <a:rPr lang="en" sz="1800" b="1" dirty="0"/>
              <a:t>Objective</a:t>
            </a:r>
            <a:r>
              <a:rPr lang="en" sz="1800" dirty="0"/>
              <a:t>: Try to find a “solution” </a:t>
            </a:r>
            <a:r>
              <a:rPr lang="en" sz="1800" i="1" dirty="0"/>
              <a:t>x</a:t>
            </a:r>
            <a:r>
              <a:rPr lang="en" sz="1800" dirty="0"/>
              <a:t> such that H(</a:t>
            </a:r>
            <a:r>
              <a:rPr lang="en" sz="1800" i="1" dirty="0"/>
              <a:t>id</a:t>
            </a:r>
            <a:r>
              <a:rPr lang="en" sz="1800" dirty="0"/>
              <a:t> | </a:t>
            </a:r>
            <a:r>
              <a:rPr lang="en" sz="1800" i="1" dirty="0"/>
              <a:t>x</a:t>
            </a:r>
            <a:r>
              <a:rPr lang="en" sz="1800" dirty="0"/>
              <a:t>)  </a:t>
            </a:r>
            <a:r>
              <a:rPr lang="en" sz="1800" dirty="0">
                <a:solidFill>
                  <a:srgbClr val="252525"/>
                </a:solidFill>
                <a:highlight>
                  <a:srgbClr val="FFFFFF"/>
                </a:highlight>
              </a:rPr>
              <a:t>∈ </a:t>
            </a:r>
            <a:r>
              <a:rPr lang="en" sz="1800" i="1" dirty="0">
                <a:solidFill>
                  <a:srgbClr val="252525"/>
                </a:solidFill>
                <a:highlight>
                  <a:srgbClr val="FFFFFF"/>
                </a:highlight>
              </a:rPr>
              <a:t>Y</a:t>
            </a:r>
            <a:r>
              <a:rPr lang="en" sz="1800" dirty="0">
                <a:solidFill>
                  <a:srgbClr val="252525"/>
                </a:solidFill>
                <a:highlight>
                  <a:srgbClr val="FFFFFF"/>
                </a:highlight>
              </a:rPr>
              <a:t>.</a:t>
            </a:r>
          </a:p>
          <a:p>
            <a:pPr lvl="0" rtl="0">
              <a:spcBef>
                <a:spcPts val="0"/>
              </a:spcBef>
              <a:buNone/>
            </a:pPr>
            <a:endParaRPr lang="en" sz="1800" dirty="0">
              <a:solidFill>
                <a:srgbClr val="252525"/>
              </a:solidFill>
              <a:highlight>
                <a:srgbClr val="FFFFFF"/>
              </a:highlight>
            </a:endParaRPr>
          </a:p>
          <a:p>
            <a:pPr>
              <a:buNone/>
            </a:pPr>
            <a:r>
              <a:rPr lang="en" sz="1800" dirty="0">
                <a:solidFill>
                  <a:srgbClr val="252525"/>
                </a:solidFill>
                <a:highlight>
                  <a:srgbClr val="FFFFFF"/>
                </a:highlight>
              </a:rPr>
              <a:t>Puzzle-friendly property implies that no solving strategy is much better than </a:t>
            </a:r>
          </a:p>
          <a:p>
            <a:pPr>
              <a:buNone/>
            </a:pPr>
            <a:r>
              <a:rPr lang="en" sz="1800" dirty="0">
                <a:solidFill>
                  <a:srgbClr val="252525"/>
                </a:solidFill>
                <a:highlight>
                  <a:srgbClr val="FFFFFF"/>
                </a:highlight>
              </a:rPr>
              <a:t>trying random values of </a:t>
            </a:r>
            <a:r>
              <a:rPr lang="en" sz="1800" i="1" dirty="0">
                <a:solidFill>
                  <a:srgbClr val="252525"/>
                </a:solidFill>
                <a:highlight>
                  <a:srgbClr val="FFFFFF"/>
                </a:highlight>
              </a:rPr>
              <a:t>x</a:t>
            </a:r>
            <a:r>
              <a:rPr lang="en" sz="1800" dirty="0">
                <a:solidFill>
                  <a:srgbClr val="252525"/>
                </a:solidFill>
                <a:highlight>
                  <a:srgbClr val="FFFFFF"/>
                </a:highlight>
              </a:rPr>
              <a:t>.</a:t>
            </a: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r>
              <a:rPr lang="en" sz="1800" dirty="0">
                <a:solidFill>
                  <a:srgbClr val="252525"/>
                </a:solidFill>
                <a:highlight>
                  <a:srgbClr val="FFFFFF"/>
                </a:highlight>
              </a:rPr>
              <a:t>Strength of the puzzle depends on the size of Y</a:t>
            </a: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a:buNone/>
            </a:pPr>
            <a:endParaRPr lang="en" sz="1800" dirty="0">
              <a:solidFill>
                <a:srgbClr val="252525"/>
              </a:solidFill>
              <a:highlight>
                <a:srgbClr val="FFFFFF"/>
              </a:highlight>
            </a:endParaRPr>
          </a:p>
          <a:p>
            <a:pPr lvl="0" rtl="0">
              <a:spcBef>
                <a:spcPts val="0"/>
              </a:spcBef>
              <a:buNone/>
            </a:pPr>
            <a:endParaRPr lang="en" sz="2000" dirty="0">
              <a:solidFill>
                <a:srgbClr val="252525"/>
              </a:solidFill>
              <a:highlight>
                <a:srgbClr val="FFFFFF"/>
              </a:highlight>
            </a:endParaRPr>
          </a:p>
          <a:p>
            <a:pPr lvl="0" rtl="0">
              <a:spcBef>
                <a:spcPts val="0"/>
              </a:spcBef>
              <a:buNone/>
            </a:pPr>
            <a:endParaRPr lang="en-US" sz="2000" dirty="0">
              <a:solidFill>
                <a:srgbClr val="252525"/>
              </a:solidFill>
              <a:highlight>
                <a:srgbClr val="FFFFFF"/>
              </a:highlight>
            </a:endParaRPr>
          </a:p>
          <a:p>
            <a:pPr lvl="0" rtl="0">
              <a:spcBef>
                <a:spcPts val="0"/>
              </a:spcBef>
              <a:buNone/>
            </a:pPr>
            <a:endParaRPr lang="en-US" sz="2000" dirty="0">
              <a:solidFill>
                <a:srgbClr val="252525"/>
              </a:solidFill>
              <a:highlight>
                <a:srgbClr val="FFFFFF"/>
              </a:highlight>
            </a:endParaRPr>
          </a:p>
          <a:p>
            <a:pPr lvl="0" rtl="0">
              <a:spcBef>
                <a:spcPts val="0"/>
              </a:spcBef>
              <a:buNone/>
            </a:pPr>
            <a:endParaRPr lang="en-US" sz="2000" dirty="0">
              <a:solidFill>
                <a:srgbClr val="252525"/>
              </a:solidFill>
              <a:highlight>
                <a:srgbClr val="FFFFFF"/>
              </a:highlight>
            </a:endParaRPr>
          </a:p>
          <a:p>
            <a:pPr lvl="0" rtl="0">
              <a:spcBef>
                <a:spcPts val="0"/>
              </a:spcBef>
              <a:buNone/>
            </a:pPr>
            <a:endParaRPr lang="en-US" sz="2000" dirty="0">
              <a:solidFill>
                <a:srgbClr val="252525"/>
              </a:solidFill>
              <a:highlight>
                <a:srgbClr val="FFFFFF"/>
              </a:highlight>
            </a:endParaRPr>
          </a:p>
          <a:p>
            <a:pPr lvl="0" rtl="0">
              <a:spcBef>
                <a:spcPts val="0"/>
              </a:spcBef>
              <a:buNone/>
            </a:pPr>
            <a:endParaRPr lang="en-US" sz="2000" dirty="0">
              <a:solidFill>
                <a:srgbClr val="252525"/>
              </a:solidFill>
              <a:highlight>
                <a:srgbClr val="FFFFFF"/>
              </a:highlight>
            </a:endParaRPr>
          </a:p>
          <a:p>
            <a:pPr lvl="0" rtl="0">
              <a:spcBef>
                <a:spcPts val="0"/>
              </a:spcBef>
              <a:buNone/>
            </a:pPr>
            <a:endParaRPr lang="en-US" sz="2000" dirty="0">
              <a:solidFill>
                <a:srgbClr val="252525"/>
              </a:solidFill>
              <a:highlight>
                <a:srgbClr val="FFFFFF"/>
              </a:highlight>
            </a:endParaRPr>
          </a:p>
          <a:p>
            <a:pPr lvl="0" rtl="0">
              <a:spcBef>
                <a:spcPts val="0"/>
              </a:spcBef>
              <a:buNone/>
            </a:pPr>
            <a:endParaRPr sz="2000" dirty="0">
              <a:solidFill>
                <a:srgbClr val="252525"/>
              </a:solidFill>
              <a:highlight>
                <a:srgbClr val="FFFFFF"/>
              </a:highlight>
            </a:endParaRPr>
          </a:p>
        </p:txBody>
      </p:sp>
      <p:sp>
        <p:nvSpPr>
          <p:cNvPr id="4" name="Shape 79"/>
          <p:cNvSpPr/>
          <p:nvPr/>
        </p:nvSpPr>
        <p:spPr>
          <a:xfrm>
            <a:off x="5262464" y="2739553"/>
            <a:ext cx="1673881" cy="1156852"/>
          </a:xfrm>
          <a:prstGeom prst="cloud">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80"/>
          <p:cNvSpPr/>
          <p:nvPr/>
        </p:nvSpPr>
        <p:spPr>
          <a:xfrm>
            <a:off x="3029478" y="2945372"/>
            <a:ext cx="893250" cy="712226"/>
          </a:xfrm>
          <a:prstGeom prst="cloud">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67"/>
          <p:cNvSpPr/>
          <p:nvPr/>
        </p:nvSpPr>
        <p:spPr>
          <a:xfrm>
            <a:off x="1390942" y="3222346"/>
            <a:ext cx="298800" cy="313799"/>
          </a:xfrm>
          <a:prstGeom prst="ellipse">
            <a:avLst/>
          </a:prstGeom>
          <a:solidFill>
            <a:srgbClr val="4A86E8"/>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69"/>
          <p:cNvSpPr txBox="1"/>
          <p:nvPr/>
        </p:nvSpPr>
        <p:spPr>
          <a:xfrm>
            <a:off x="1210660" y="3442317"/>
            <a:ext cx="659363" cy="469796"/>
          </a:xfrm>
          <a:prstGeom prst="rect">
            <a:avLst/>
          </a:prstGeom>
          <a:noFill/>
          <a:ln>
            <a:noFill/>
          </a:ln>
        </p:spPr>
        <p:txBody>
          <a:bodyPr lIns="91425" tIns="91425" rIns="91425" bIns="91425" anchor="t" anchorCtr="0">
            <a:noAutofit/>
          </a:bodyPr>
          <a:lstStyle/>
          <a:p>
            <a:pPr lvl="0" algn="ctr" rtl="0">
              <a:spcBef>
                <a:spcPts val="0"/>
              </a:spcBef>
              <a:buNone/>
            </a:pPr>
            <a:r>
              <a:rPr lang="en" sz="1200" dirty="0">
                <a:latin typeface="Trebuchet MS"/>
                <a:ea typeface="Trebuchet MS"/>
                <a:cs typeface="Trebuchet MS"/>
                <a:sym typeface="Trebuchet MS"/>
              </a:rPr>
              <a:t>Y={y</a:t>
            </a:r>
            <a:r>
              <a:rPr lang="en" sz="1200" baseline="-25000" dirty="0">
                <a:latin typeface="Trebuchet MS"/>
                <a:ea typeface="Trebuchet MS"/>
                <a:cs typeface="Trebuchet MS"/>
                <a:sym typeface="Trebuchet MS"/>
              </a:rPr>
              <a:t>1</a:t>
            </a:r>
            <a:r>
              <a:rPr lang="en" sz="1200" dirty="0">
                <a:latin typeface="Trebuchet MS"/>
                <a:ea typeface="Trebuchet MS"/>
                <a:cs typeface="Trebuchet MS"/>
                <a:sym typeface="Trebuchet MS"/>
              </a:rPr>
              <a:t>}</a:t>
            </a:r>
          </a:p>
        </p:txBody>
      </p:sp>
      <p:sp>
        <p:nvSpPr>
          <p:cNvPr id="8" name="Shape 69"/>
          <p:cNvSpPr txBox="1"/>
          <p:nvPr/>
        </p:nvSpPr>
        <p:spPr>
          <a:xfrm>
            <a:off x="2882895" y="3579688"/>
            <a:ext cx="1186416" cy="469796"/>
          </a:xfrm>
          <a:prstGeom prst="rect">
            <a:avLst/>
          </a:prstGeom>
          <a:noFill/>
          <a:ln>
            <a:noFill/>
          </a:ln>
        </p:spPr>
        <p:txBody>
          <a:bodyPr lIns="91425" tIns="91425" rIns="91425" bIns="91425" anchor="t" anchorCtr="0">
            <a:noAutofit/>
          </a:bodyPr>
          <a:lstStyle/>
          <a:p>
            <a:pPr lvl="0" algn="ctr" rtl="0">
              <a:spcBef>
                <a:spcPts val="0"/>
              </a:spcBef>
              <a:buNone/>
            </a:pPr>
            <a:r>
              <a:rPr lang="en" sz="1200" dirty="0">
                <a:latin typeface="Trebuchet MS"/>
                <a:ea typeface="Trebuchet MS"/>
                <a:cs typeface="Trebuchet MS"/>
                <a:sym typeface="Trebuchet MS"/>
              </a:rPr>
              <a:t>Y={y</a:t>
            </a:r>
            <a:r>
              <a:rPr lang="en" sz="1200" baseline="-25000" dirty="0">
                <a:latin typeface="Trebuchet MS"/>
                <a:ea typeface="Trebuchet MS"/>
                <a:cs typeface="Trebuchet MS"/>
                <a:sym typeface="Trebuchet MS"/>
              </a:rPr>
              <a:t>1</a:t>
            </a:r>
            <a:r>
              <a:rPr lang="en" sz="1200" dirty="0">
                <a:latin typeface="Trebuchet MS"/>
                <a:ea typeface="Trebuchet MS"/>
                <a:cs typeface="Trebuchet MS"/>
                <a:sym typeface="Trebuchet MS"/>
              </a:rPr>
              <a:t>,y</a:t>
            </a:r>
            <a:r>
              <a:rPr lang="en" sz="1200" baseline="-25000" dirty="0">
                <a:latin typeface="Trebuchet MS"/>
                <a:ea typeface="Trebuchet MS"/>
                <a:cs typeface="Trebuchet MS"/>
                <a:sym typeface="Trebuchet MS"/>
              </a:rPr>
              <a:t>2</a:t>
            </a:r>
            <a:r>
              <a:rPr lang="en" sz="1200" dirty="0">
                <a:latin typeface="Trebuchet MS"/>
                <a:ea typeface="Trebuchet MS"/>
                <a:cs typeface="Trebuchet MS"/>
                <a:sym typeface="Trebuchet MS"/>
              </a:rPr>
              <a:t>,y</a:t>
            </a:r>
            <a:r>
              <a:rPr lang="en" sz="1200" baseline="-25000" dirty="0">
                <a:latin typeface="Trebuchet MS"/>
                <a:ea typeface="Trebuchet MS"/>
                <a:cs typeface="Trebuchet MS"/>
                <a:sym typeface="Trebuchet MS"/>
              </a:rPr>
              <a:t>3</a:t>
            </a:r>
            <a:r>
              <a:rPr lang="en" sz="1200" dirty="0">
                <a:latin typeface="Trebuchet MS"/>
                <a:ea typeface="Trebuchet MS"/>
                <a:cs typeface="Trebuchet MS"/>
                <a:sym typeface="Trebuchet MS"/>
              </a:rPr>
              <a:t>}</a:t>
            </a:r>
          </a:p>
        </p:txBody>
      </p:sp>
      <p:sp>
        <p:nvSpPr>
          <p:cNvPr id="9" name="Shape 69"/>
          <p:cNvSpPr txBox="1"/>
          <p:nvPr/>
        </p:nvSpPr>
        <p:spPr>
          <a:xfrm>
            <a:off x="5168940" y="3814586"/>
            <a:ext cx="1654847" cy="469796"/>
          </a:xfrm>
          <a:prstGeom prst="rect">
            <a:avLst/>
          </a:prstGeom>
          <a:noFill/>
          <a:ln>
            <a:noFill/>
          </a:ln>
        </p:spPr>
        <p:txBody>
          <a:bodyPr lIns="91425" tIns="91425" rIns="91425" bIns="91425" anchor="t" anchorCtr="0">
            <a:noAutofit/>
          </a:bodyPr>
          <a:lstStyle/>
          <a:p>
            <a:pPr lvl="0" algn="ctr" rtl="0">
              <a:spcBef>
                <a:spcPts val="0"/>
              </a:spcBef>
              <a:buNone/>
            </a:pPr>
            <a:r>
              <a:rPr lang="en" sz="1200" dirty="0">
                <a:latin typeface="Trebuchet MS"/>
                <a:ea typeface="Trebuchet MS"/>
                <a:cs typeface="Trebuchet MS"/>
                <a:sym typeface="Trebuchet MS"/>
              </a:rPr>
              <a:t>Y={y</a:t>
            </a:r>
            <a:r>
              <a:rPr lang="en" sz="1200" baseline="-25000" dirty="0">
                <a:latin typeface="Trebuchet MS"/>
                <a:ea typeface="Trebuchet MS"/>
                <a:cs typeface="Trebuchet MS"/>
                <a:sym typeface="Trebuchet MS"/>
              </a:rPr>
              <a:t>1</a:t>
            </a:r>
            <a:r>
              <a:rPr lang="en" sz="1200" dirty="0">
                <a:latin typeface="Trebuchet MS"/>
                <a:ea typeface="Trebuchet MS"/>
                <a:cs typeface="Trebuchet MS"/>
                <a:sym typeface="Trebuchet MS"/>
              </a:rPr>
              <a:t>,y</a:t>
            </a:r>
            <a:r>
              <a:rPr lang="en" sz="1200" baseline="-25000" dirty="0">
                <a:latin typeface="Trebuchet MS"/>
                <a:ea typeface="Trebuchet MS"/>
                <a:cs typeface="Trebuchet MS"/>
                <a:sym typeface="Trebuchet MS"/>
              </a:rPr>
              <a:t>2</a:t>
            </a:r>
            <a:r>
              <a:rPr lang="en" sz="1200" dirty="0">
                <a:latin typeface="Trebuchet MS"/>
                <a:ea typeface="Trebuchet MS"/>
                <a:cs typeface="Trebuchet MS"/>
                <a:sym typeface="Trebuchet MS"/>
              </a:rPr>
              <a:t>,y</a:t>
            </a:r>
            <a:r>
              <a:rPr lang="en" sz="1200" baseline="-25000" dirty="0">
                <a:latin typeface="Trebuchet MS"/>
                <a:ea typeface="Trebuchet MS"/>
                <a:cs typeface="Trebuchet MS"/>
                <a:sym typeface="Trebuchet MS"/>
              </a:rPr>
              <a:t>3</a:t>
            </a:r>
            <a:r>
              <a:rPr lang="en" sz="1200" dirty="0">
                <a:latin typeface="Trebuchet MS"/>
                <a:ea typeface="Trebuchet MS"/>
                <a:cs typeface="Trebuchet MS"/>
                <a:sym typeface="Trebuchet MS"/>
              </a:rPr>
              <a:t>,y</a:t>
            </a:r>
            <a:r>
              <a:rPr lang="en" sz="1200" baseline="-25000" dirty="0">
                <a:latin typeface="Trebuchet MS"/>
                <a:ea typeface="Trebuchet MS"/>
                <a:cs typeface="Trebuchet MS"/>
                <a:sym typeface="Trebuchet MS"/>
              </a:rPr>
              <a:t>2</a:t>
            </a:r>
            <a:r>
              <a:rPr lang="en" sz="1000" baseline="30000" dirty="0">
                <a:latin typeface="Trebuchet MS"/>
                <a:ea typeface="Trebuchet MS"/>
                <a:cs typeface="Trebuchet MS"/>
                <a:sym typeface="Trebuchet MS"/>
              </a:rPr>
              <a:t>256</a:t>
            </a:r>
            <a:r>
              <a:rPr lang="en" sz="1200" dirty="0">
                <a:latin typeface="Trebuchet MS"/>
                <a:ea typeface="Trebuchet MS"/>
                <a:cs typeface="Trebuchet MS"/>
                <a:sym typeface="Trebuchet MS"/>
              </a:rPr>
              <a:t>}</a:t>
            </a:r>
          </a:p>
        </p:txBody>
      </p:sp>
      <p:sp>
        <p:nvSpPr>
          <p:cNvPr id="10" name="Shape 69"/>
          <p:cNvSpPr txBox="1"/>
          <p:nvPr/>
        </p:nvSpPr>
        <p:spPr>
          <a:xfrm>
            <a:off x="654171" y="3814586"/>
            <a:ext cx="2031753" cy="469796"/>
          </a:xfrm>
          <a:prstGeom prst="rect">
            <a:avLst/>
          </a:prstGeom>
          <a:noFill/>
          <a:ln>
            <a:noFill/>
          </a:ln>
        </p:spPr>
        <p:txBody>
          <a:bodyPr lIns="91425" tIns="91425" rIns="91425" bIns="91425" anchor="t" anchorCtr="0">
            <a:noAutofit/>
          </a:bodyPr>
          <a:lstStyle/>
          <a:p>
            <a:pPr lvl="0" algn="ctr" rtl="0">
              <a:spcBef>
                <a:spcPts val="0"/>
              </a:spcBef>
              <a:buNone/>
            </a:pPr>
            <a:r>
              <a:rPr lang="en" sz="1200" dirty="0">
                <a:solidFill>
                  <a:srgbClr val="FF0000"/>
                </a:solidFill>
                <a:latin typeface="Trebuchet MS"/>
                <a:ea typeface="Trebuchet MS"/>
                <a:cs typeface="Trebuchet MS"/>
                <a:sym typeface="Trebuchet MS"/>
              </a:rPr>
              <a:t>Most time consuming!</a:t>
            </a:r>
          </a:p>
        </p:txBody>
      </p:sp>
      <p:sp>
        <p:nvSpPr>
          <p:cNvPr id="11" name="Shape 69"/>
          <p:cNvSpPr txBox="1"/>
          <p:nvPr/>
        </p:nvSpPr>
        <p:spPr>
          <a:xfrm>
            <a:off x="5082183" y="4029417"/>
            <a:ext cx="2031753" cy="469796"/>
          </a:xfrm>
          <a:prstGeom prst="rect">
            <a:avLst/>
          </a:prstGeom>
          <a:noFill/>
          <a:ln>
            <a:noFill/>
          </a:ln>
        </p:spPr>
        <p:txBody>
          <a:bodyPr lIns="91425" tIns="91425" rIns="91425" bIns="91425" anchor="t" anchorCtr="0">
            <a:noAutofit/>
          </a:bodyPr>
          <a:lstStyle/>
          <a:p>
            <a:pPr lvl="0" algn="ctr" rtl="0">
              <a:spcBef>
                <a:spcPts val="0"/>
              </a:spcBef>
              <a:buNone/>
            </a:pPr>
            <a:r>
              <a:rPr lang="en" sz="1200" dirty="0">
                <a:solidFill>
                  <a:srgbClr val="FF0000"/>
                </a:solidFill>
                <a:latin typeface="Trebuchet MS"/>
                <a:ea typeface="Trebuchet MS"/>
                <a:cs typeface="Trebuchet MS"/>
                <a:sym typeface="Trebuchet MS"/>
              </a:rPr>
              <a:t>Trivial!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ctrTitle"/>
          </p:nvPr>
        </p:nvSpPr>
        <p:spPr>
          <a:prstGeom prst="rect">
            <a:avLst/>
          </a:prstGeom>
        </p:spPr>
        <p:txBody>
          <a:bodyPr lIns="91425" tIns="91425" rIns="91425" bIns="91425" anchor="b" anchorCtr="0">
            <a:noAutofit/>
          </a:bodyPr>
          <a:lstStyle/>
          <a:p>
            <a:pPr lvl="0">
              <a:spcBef>
                <a:spcPts val="0"/>
              </a:spcBef>
              <a:buNone/>
            </a:pPr>
            <a:r>
              <a:rPr lang="en" dirty="0">
                <a:latin typeface="Trebuchet MS"/>
                <a:ea typeface="Trebuchet MS"/>
                <a:cs typeface="Trebuchet MS"/>
                <a:sym typeface="Trebuchet MS"/>
              </a:rPr>
              <a:t>Lecture </a:t>
            </a:r>
            <a:r>
              <a:rPr lang="en" dirty="0"/>
              <a:t>1</a:t>
            </a:r>
          </a:p>
        </p:txBody>
      </p:sp>
      <p:sp>
        <p:nvSpPr>
          <p:cNvPr id="30" name="Shape 30"/>
          <p:cNvSpPr txBox="1">
            <a:spLocks noGrp="1"/>
          </p:cNvSpPr>
          <p:nvPr>
            <p:ph type="subTitle" idx="1"/>
          </p:nvPr>
        </p:nvSpPr>
        <p:spPr>
          <a:prstGeom prst="rect">
            <a:avLst/>
          </a:prstGeom>
        </p:spPr>
        <p:txBody>
          <a:bodyPr lIns="91425" tIns="91425" rIns="91425" bIns="91425" anchor="t" anchorCtr="0">
            <a:noAutofit/>
          </a:bodyPr>
          <a:lstStyle/>
          <a:p>
            <a:pPr lvl="0">
              <a:spcBef>
                <a:spcPts val="0"/>
              </a:spcBef>
              <a:buNone/>
            </a:pPr>
            <a:r>
              <a:rPr lang="en" sz="2400" dirty="0"/>
              <a:t>Intro to Crypto and Cryptocurrencies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457200" y="205978"/>
            <a:ext cx="8229600" cy="757648"/>
          </a:xfrm>
          <a:prstGeom prst="rect">
            <a:avLst/>
          </a:prstGeom>
        </p:spPr>
        <p:txBody>
          <a:bodyPr lIns="91425" tIns="91425" rIns="91425" bIns="91425" anchor="b" anchorCtr="0">
            <a:noAutofit/>
          </a:bodyPr>
          <a:lstStyle/>
          <a:p>
            <a:pPr lvl="0" rtl="0">
              <a:spcBef>
                <a:spcPts val="0"/>
              </a:spcBef>
              <a:buNone/>
            </a:pPr>
            <a:r>
              <a:rPr lang="en" dirty="0"/>
              <a:t>Construction of Hash functions</a:t>
            </a:r>
          </a:p>
        </p:txBody>
      </p:sp>
      <p:sp>
        <p:nvSpPr>
          <p:cNvPr id="163" name="Shape 163"/>
          <p:cNvSpPr txBox="1"/>
          <p:nvPr/>
        </p:nvSpPr>
        <p:spPr>
          <a:xfrm>
            <a:off x="855525" y="3476384"/>
            <a:ext cx="877800" cy="457200"/>
          </a:xfrm>
          <a:prstGeom prst="rect">
            <a:avLst/>
          </a:prstGeom>
          <a:noFill/>
          <a:ln>
            <a:noFill/>
          </a:ln>
        </p:spPr>
        <p:txBody>
          <a:bodyPr lIns="91425" tIns="91425" rIns="91425" bIns="91425" anchor="t" anchorCtr="0">
            <a:noAutofit/>
          </a:bodyPr>
          <a:lstStyle/>
          <a:p>
            <a:pPr lvl="0" rtl="0">
              <a:spcBef>
                <a:spcPts val="0"/>
              </a:spcBef>
              <a:buNone/>
            </a:pPr>
            <a:r>
              <a:rPr lang="en">
                <a:latin typeface="Trebuchet MS"/>
                <a:ea typeface="Trebuchet MS"/>
                <a:cs typeface="Trebuchet MS"/>
                <a:sym typeface="Trebuchet MS"/>
              </a:rPr>
              <a:t>256 bits</a:t>
            </a:r>
          </a:p>
        </p:txBody>
      </p:sp>
      <p:sp>
        <p:nvSpPr>
          <p:cNvPr id="164" name="Shape 164"/>
          <p:cNvSpPr txBox="1"/>
          <p:nvPr/>
        </p:nvSpPr>
        <p:spPr>
          <a:xfrm>
            <a:off x="6960750" y="3515059"/>
            <a:ext cx="877800" cy="457200"/>
          </a:xfrm>
          <a:prstGeom prst="rect">
            <a:avLst/>
          </a:prstGeom>
          <a:noFill/>
          <a:ln>
            <a:noFill/>
          </a:ln>
        </p:spPr>
        <p:txBody>
          <a:bodyPr lIns="91425" tIns="91425" rIns="91425" bIns="91425" anchor="t" anchorCtr="0">
            <a:noAutofit/>
          </a:bodyPr>
          <a:lstStyle/>
          <a:p>
            <a:pPr lvl="0" rtl="0">
              <a:spcBef>
                <a:spcPts val="0"/>
              </a:spcBef>
              <a:buNone/>
            </a:pPr>
            <a:r>
              <a:rPr lang="en">
                <a:latin typeface="Trebuchet MS"/>
                <a:ea typeface="Trebuchet MS"/>
                <a:cs typeface="Trebuchet MS"/>
                <a:sym typeface="Trebuchet MS"/>
              </a:rPr>
              <a:t>256 bits</a:t>
            </a:r>
          </a:p>
        </p:txBody>
      </p:sp>
      <p:sp>
        <p:nvSpPr>
          <p:cNvPr id="165" name="Shape 165"/>
          <p:cNvSpPr txBox="1"/>
          <p:nvPr/>
        </p:nvSpPr>
        <p:spPr>
          <a:xfrm>
            <a:off x="2093600" y="2278834"/>
            <a:ext cx="877800" cy="457200"/>
          </a:xfrm>
          <a:prstGeom prst="rect">
            <a:avLst/>
          </a:prstGeom>
          <a:noFill/>
          <a:ln>
            <a:noFill/>
          </a:ln>
        </p:spPr>
        <p:txBody>
          <a:bodyPr lIns="91425" tIns="91425" rIns="91425" bIns="91425" anchor="t" anchorCtr="0">
            <a:noAutofit/>
          </a:bodyPr>
          <a:lstStyle/>
          <a:p>
            <a:pPr lvl="0" rtl="0">
              <a:spcBef>
                <a:spcPts val="0"/>
              </a:spcBef>
              <a:buNone/>
            </a:pPr>
            <a:r>
              <a:rPr lang="en">
                <a:latin typeface="Trebuchet MS"/>
                <a:ea typeface="Trebuchet MS"/>
                <a:cs typeface="Trebuchet MS"/>
                <a:sym typeface="Trebuchet MS"/>
              </a:rPr>
              <a:t>512 bits</a:t>
            </a:r>
          </a:p>
        </p:txBody>
      </p:sp>
      <p:sp>
        <p:nvSpPr>
          <p:cNvPr id="166" name="Shape 166"/>
          <p:cNvSpPr txBox="1"/>
          <p:nvPr/>
        </p:nvSpPr>
        <p:spPr>
          <a:xfrm>
            <a:off x="333622" y="822951"/>
            <a:ext cx="6630600" cy="457200"/>
          </a:xfrm>
          <a:prstGeom prst="rect">
            <a:avLst/>
          </a:prstGeom>
          <a:noFill/>
          <a:ln>
            <a:noFill/>
          </a:ln>
        </p:spPr>
        <p:txBody>
          <a:bodyPr lIns="91425" tIns="91425" rIns="91425" bIns="91425" anchor="t" anchorCtr="0">
            <a:noAutofit/>
          </a:bodyPr>
          <a:lstStyle/>
          <a:p>
            <a:pPr lvl="0" rtl="0">
              <a:spcBef>
                <a:spcPts val="0"/>
              </a:spcBef>
              <a:buNone/>
            </a:pPr>
            <a:endParaRPr lang="en" sz="1800" u="sng" dirty="0">
              <a:latin typeface="Trebuchet MS"/>
              <a:ea typeface="Trebuchet MS"/>
              <a:cs typeface="Trebuchet MS"/>
              <a:sym typeface="Trebuchet MS"/>
            </a:endParaRPr>
          </a:p>
        </p:txBody>
      </p:sp>
      <p:sp>
        <p:nvSpPr>
          <p:cNvPr id="167" name="Shape 167"/>
          <p:cNvSpPr txBox="1"/>
          <p:nvPr/>
        </p:nvSpPr>
        <p:spPr>
          <a:xfrm>
            <a:off x="6167925" y="2059759"/>
            <a:ext cx="1795799" cy="364800"/>
          </a:xfrm>
          <a:prstGeom prst="rect">
            <a:avLst/>
          </a:prstGeom>
          <a:noFill/>
          <a:ln>
            <a:noFill/>
          </a:ln>
        </p:spPr>
        <p:txBody>
          <a:bodyPr lIns="91425" tIns="91425" rIns="91425" bIns="91425" anchor="t" anchorCtr="0">
            <a:noAutofit/>
          </a:bodyPr>
          <a:lstStyle/>
          <a:p>
            <a:pPr lvl="0" rtl="0">
              <a:spcBef>
                <a:spcPts val="0"/>
              </a:spcBef>
              <a:buNone/>
            </a:pPr>
            <a:r>
              <a:rPr lang="en" sz="1200">
                <a:latin typeface="Trebuchet MS"/>
                <a:ea typeface="Trebuchet MS"/>
                <a:cs typeface="Trebuchet MS"/>
                <a:sym typeface="Trebuchet MS"/>
              </a:rPr>
              <a:t>Padding (10* | length)</a:t>
            </a:r>
          </a:p>
        </p:txBody>
      </p:sp>
      <p:sp>
        <p:nvSpPr>
          <p:cNvPr id="168" name="Shape 168"/>
          <p:cNvSpPr/>
          <p:nvPr/>
        </p:nvSpPr>
        <p:spPr>
          <a:xfrm>
            <a:off x="986775" y="3818634"/>
            <a:ext cx="877800" cy="857400"/>
          </a:xfrm>
          <a:prstGeom prst="ellipse">
            <a:avLst/>
          </a:prstGeom>
          <a:solidFill>
            <a:srgbClr val="EA9999"/>
          </a:solidFill>
          <a:ln w="19050" cap="flat" cmpd="sng">
            <a:solidFill>
              <a:schemeClr val="dk2"/>
            </a:solidFill>
            <a:prstDash val="dash"/>
            <a:round/>
            <a:headEnd type="none" w="med" len="med"/>
            <a:tailEnd type="none" w="med" len="med"/>
          </a:ln>
        </p:spPr>
        <p:txBody>
          <a:bodyPr lIns="91425" tIns="91425" rIns="91425" bIns="91425" anchor="ctr" anchorCtr="0">
            <a:noAutofit/>
          </a:bodyPr>
          <a:lstStyle/>
          <a:p>
            <a:pPr lvl="0" algn="ctr">
              <a:spcBef>
                <a:spcPts val="0"/>
              </a:spcBef>
              <a:buNone/>
            </a:pPr>
            <a:r>
              <a:rPr lang="en">
                <a:latin typeface="Trebuchet MS"/>
                <a:ea typeface="Trebuchet MS"/>
                <a:cs typeface="Trebuchet MS"/>
                <a:sym typeface="Trebuchet MS"/>
              </a:rPr>
              <a:t>IV</a:t>
            </a:r>
          </a:p>
        </p:txBody>
      </p:sp>
      <p:sp>
        <p:nvSpPr>
          <p:cNvPr id="169" name="Shape 169"/>
          <p:cNvSpPr txBox="1"/>
          <p:nvPr/>
        </p:nvSpPr>
        <p:spPr>
          <a:xfrm>
            <a:off x="2017100" y="2603784"/>
            <a:ext cx="1030800" cy="5679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latin typeface="Trebuchet MS"/>
                <a:ea typeface="Trebuchet MS"/>
                <a:cs typeface="Trebuchet MS"/>
                <a:sym typeface="Trebuchet MS"/>
              </a:rPr>
              <a:t>Message</a:t>
            </a:r>
          </a:p>
          <a:p>
            <a:pPr lvl="0" algn="ctr">
              <a:spcBef>
                <a:spcPts val="0"/>
              </a:spcBef>
              <a:buNone/>
            </a:pPr>
            <a:r>
              <a:rPr lang="en">
                <a:latin typeface="Trebuchet MS"/>
                <a:ea typeface="Trebuchet MS"/>
                <a:cs typeface="Trebuchet MS"/>
                <a:sym typeface="Trebuchet MS"/>
              </a:rPr>
              <a:t>(block 1)</a:t>
            </a:r>
          </a:p>
        </p:txBody>
      </p:sp>
      <p:sp>
        <p:nvSpPr>
          <p:cNvPr id="170" name="Shape 170"/>
          <p:cNvSpPr txBox="1"/>
          <p:nvPr/>
        </p:nvSpPr>
        <p:spPr>
          <a:xfrm>
            <a:off x="3200425" y="2603784"/>
            <a:ext cx="1030800" cy="5679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a:latin typeface="Trebuchet MS"/>
                <a:ea typeface="Trebuchet MS"/>
                <a:cs typeface="Trebuchet MS"/>
                <a:sym typeface="Trebuchet MS"/>
              </a:rPr>
              <a:t>Message</a:t>
            </a:r>
          </a:p>
          <a:p>
            <a:pPr lvl="0" algn="ctr" rtl="0">
              <a:spcBef>
                <a:spcPts val="0"/>
              </a:spcBef>
              <a:buNone/>
            </a:pPr>
            <a:r>
              <a:rPr lang="en">
                <a:latin typeface="Trebuchet MS"/>
                <a:ea typeface="Trebuchet MS"/>
                <a:cs typeface="Trebuchet MS"/>
                <a:sym typeface="Trebuchet MS"/>
              </a:rPr>
              <a:t>(block 2)</a:t>
            </a:r>
          </a:p>
        </p:txBody>
      </p:sp>
      <p:sp>
        <p:nvSpPr>
          <p:cNvPr id="171" name="Shape 171"/>
          <p:cNvSpPr txBox="1"/>
          <p:nvPr/>
        </p:nvSpPr>
        <p:spPr>
          <a:xfrm>
            <a:off x="5206925" y="2600409"/>
            <a:ext cx="877800" cy="5679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200">
                <a:latin typeface="Trebuchet MS"/>
                <a:ea typeface="Trebuchet MS"/>
                <a:cs typeface="Trebuchet MS"/>
                <a:sym typeface="Trebuchet MS"/>
              </a:rPr>
              <a:t>Message</a:t>
            </a:r>
          </a:p>
          <a:p>
            <a:pPr lvl="0" algn="ctr" rtl="0">
              <a:spcBef>
                <a:spcPts val="0"/>
              </a:spcBef>
              <a:buNone/>
            </a:pPr>
            <a:r>
              <a:rPr lang="en" sz="1200">
                <a:latin typeface="Trebuchet MS"/>
                <a:ea typeface="Trebuchet MS"/>
                <a:cs typeface="Trebuchet MS"/>
                <a:sym typeface="Trebuchet MS"/>
              </a:rPr>
              <a:t>(block n)</a:t>
            </a:r>
          </a:p>
        </p:txBody>
      </p:sp>
      <p:sp>
        <p:nvSpPr>
          <p:cNvPr id="172" name="Shape 172"/>
          <p:cNvSpPr txBox="1"/>
          <p:nvPr/>
        </p:nvSpPr>
        <p:spPr>
          <a:xfrm>
            <a:off x="6167925" y="2600409"/>
            <a:ext cx="196199" cy="567900"/>
          </a:xfrm>
          <a:prstGeom prst="rect">
            <a:avLst/>
          </a:prstGeom>
          <a:solidFill>
            <a:srgbClr val="A4C2F4"/>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200">
              <a:latin typeface="Trebuchet MS"/>
              <a:ea typeface="Trebuchet MS"/>
              <a:cs typeface="Trebuchet MS"/>
              <a:sym typeface="Trebuchet MS"/>
            </a:endParaRPr>
          </a:p>
        </p:txBody>
      </p:sp>
      <p:cxnSp>
        <p:nvCxnSpPr>
          <p:cNvPr id="173" name="Shape 173"/>
          <p:cNvCxnSpPr/>
          <p:nvPr/>
        </p:nvCxnSpPr>
        <p:spPr>
          <a:xfrm flipH="1">
            <a:off x="6380074" y="2349809"/>
            <a:ext cx="179100" cy="254100"/>
          </a:xfrm>
          <a:prstGeom prst="straightConnector1">
            <a:avLst/>
          </a:prstGeom>
          <a:noFill/>
          <a:ln w="19050" cap="flat" cmpd="sng">
            <a:solidFill>
              <a:schemeClr val="dk2"/>
            </a:solidFill>
            <a:prstDash val="solid"/>
            <a:round/>
            <a:headEnd type="none" w="lg" len="lg"/>
            <a:tailEnd type="none" w="lg" len="lg"/>
          </a:ln>
        </p:spPr>
      </p:cxnSp>
      <p:sp>
        <p:nvSpPr>
          <p:cNvPr id="174" name="Shape 174"/>
          <p:cNvSpPr/>
          <p:nvPr/>
        </p:nvSpPr>
        <p:spPr>
          <a:xfrm>
            <a:off x="6871100" y="3818634"/>
            <a:ext cx="877800" cy="857400"/>
          </a:xfrm>
          <a:prstGeom prst="ellipse">
            <a:avLst/>
          </a:prstGeom>
          <a:solidFill>
            <a:srgbClr val="93C47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latin typeface="Trebuchet MS"/>
                <a:ea typeface="Trebuchet MS"/>
                <a:cs typeface="Trebuchet MS"/>
                <a:sym typeface="Trebuchet MS"/>
              </a:rPr>
              <a:t>Hash</a:t>
            </a:r>
          </a:p>
        </p:txBody>
      </p:sp>
      <p:sp>
        <p:nvSpPr>
          <p:cNvPr id="175" name="Shape 175"/>
          <p:cNvSpPr/>
          <p:nvPr/>
        </p:nvSpPr>
        <p:spPr>
          <a:xfrm>
            <a:off x="2599700" y="3660884"/>
            <a:ext cx="448199" cy="712499"/>
          </a:xfrm>
          <a:prstGeom prst="snip1Rect">
            <a:avLst>
              <a:gd name="adj" fmla="val 50000"/>
            </a:avLst>
          </a:prstGeom>
          <a:solidFill>
            <a:srgbClr val="FFD966"/>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latin typeface="Trebuchet MS"/>
                <a:ea typeface="Trebuchet MS"/>
                <a:cs typeface="Trebuchet MS"/>
                <a:sym typeface="Trebuchet MS"/>
              </a:rPr>
              <a:t>c</a:t>
            </a:r>
          </a:p>
        </p:txBody>
      </p:sp>
      <p:cxnSp>
        <p:nvCxnSpPr>
          <p:cNvPr id="176" name="Shape 176"/>
          <p:cNvCxnSpPr/>
          <p:nvPr/>
        </p:nvCxnSpPr>
        <p:spPr>
          <a:xfrm>
            <a:off x="1888400" y="4247334"/>
            <a:ext cx="711300" cy="0"/>
          </a:xfrm>
          <a:prstGeom prst="straightConnector1">
            <a:avLst/>
          </a:prstGeom>
          <a:noFill/>
          <a:ln w="28575" cap="flat" cmpd="sng">
            <a:solidFill>
              <a:schemeClr val="dk1"/>
            </a:solidFill>
            <a:prstDash val="solid"/>
            <a:round/>
            <a:headEnd type="none" w="lg" len="lg"/>
            <a:tailEnd type="triangle" w="lg" len="lg"/>
          </a:ln>
        </p:spPr>
      </p:cxnSp>
      <p:sp>
        <p:nvSpPr>
          <p:cNvPr id="177" name="Shape 177"/>
          <p:cNvSpPr/>
          <p:nvPr/>
        </p:nvSpPr>
        <p:spPr>
          <a:xfrm>
            <a:off x="2211300" y="3186509"/>
            <a:ext cx="388475" cy="747075"/>
          </a:xfrm>
          <a:custGeom>
            <a:avLst/>
            <a:gdLst/>
            <a:ahLst/>
            <a:cxnLst/>
            <a:rect l="0" t="0" r="0" b="0"/>
            <a:pathLst>
              <a:path w="15539" h="29883" extrusionOk="0">
                <a:moveTo>
                  <a:pt x="0" y="0"/>
                </a:moveTo>
                <a:lnTo>
                  <a:pt x="597" y="29285"/>
                </a:lnTo>
                <a:lnTo>
                  <a:pt x="15539" y="29883"/>
                </a:lnTo>
              </a:path>
            </a:pathLst>
          </a:custGeom>
          <a:noFill/>
          <a:ln w="28575" cap="flat" cmpd="sng">
            <a:solidFill>
              <a:schemeClr val="dk1"/>
            </a:solidFill>
            <a:prstDash val="solid"/>
            <a:round/>
            <a:headEnd type="none" w="lg" len="lg"/>
            <a:tailEnd type="triangle" w="lg" len="lg"/>
          </a:ln>
        </p:spPr>
      </p:sp>
      <p:sp>
        <p:nvSpPr>
          <p:cNvPr id="178" name="Shape 178"/>
          <p:cNvSpPr/>
          <p:nvPr/>
        </p:nvSpPr>
        <p:spPr>
          <a:xfrm>
            <a:off x="3783025" y="3660884"/>
            <a:ext cx="448199" cy="712499"/>
          </a:xfrm>
          <a:prstGeom prst="snip1Rect">
            <a:avLst>
              <a:gd name="adj" fmla="val 50000"/>
            </a:avLst>
          </a:prstGeom>
          <a:solidFill>
            <a:srgbClr val="FFD966"/>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latin typeface="Trebuchet MS"/>
                <a:ea typeface="Trebuchet MS"/>
                <a:cs typeface="Trebuchet MS"/>
                <a:sym typeface="Trebuchet MS"/>
              </a:rPr>
              <a:t>c</a:t>
            </a:r>
          </a:p>
        </p:txBody>
      </p:sp>
      <p:sp>
        <p:nvSpPr>
          <p:cNvPr id="179" name="Shape 179"/>
          <p:cNvSpPr/>
          <p:nvPr/>
        </p:nvSpPr>
        <p:spPr>
          <a:xfrm>
            <a:off x="3394550" y="3186509"/>
            <a:ext cx="388475" cy="747075"/>
          </a:xfrm>
          <a:custGeom>
            <a:avLst/>
            <a:gdLst/>
            <a:ahLst/>
            <a:cxnLst/>
            <a:rect l="0" t="0" r="0" b="0"/>
            <a:pathLst>
              <a:path w="15539" h="29883" extrusionOk="0">
                <a:moveTo>
                  <a:pt x="0" y="0"/>
                </a:moveTo>
                <a:lnTo>
                  <a:pt x="597" y="29285"/>
                </a:lnTo>
                <a:lnTo>
                  <a:pt x="15539" y="29883"/>
                </a:lnTo>
              </a:path>
            </a:pathLst>
          </a:custGeom>
          <a:noFill/>
          <a:ln w="28575" cap="flat" cmpd="sng">
            <a:solidFill>
              <a:schemeClr val="dk1"/>
            </a:solidFill>
            <a:prstDash val="solid"/>
            <a:round/>
            <a:headEnd type="none" w="lg" len="lg"/>
            <a:tailEnd type="triangle" w="lg" len="lg"/>
          </a:ln>
        </p:spPr>
      </p:sp>
      <p:cxnSp>
        <p:nvCxnSpPr>
          <p:cNvPr id="180" name="Shape 180"/>
          <p:cNvCxnSpPr/>
          <p:nvPr/>
        </p:nvCxnSpPr>
        <p:spPr>
          <a:xfrm>
            <a:off x="3047900" y="4247334"/>
            <a:ext cx="711300" cy="0"/>
          </a:xfrm>
          <a:prstGeom prst="straightConnector1">
            <a:avLst/>
          </a:prstGeom>
          <a:noFill/>
          <a:ln w="28575" cap="flat" cmpd="sng">
            <a:solidFill>
              <a:schemeClr val="dk1"/>
            </a:solidFill>
            <a:prstDash val="solid"/>
            <a:round/>
            <a:headEnd type="none" w="lg" len="lg"/>
            <a:tailEnd type="triangle" w="lg" len="lg"/>
          </a:ln>
        </p:spPr>
      </p:cxnSp>
      <p:sp>
        <p:nvSpPr>
          <p:cNvPr id="181" name="Shape 181"/>
          <p:cNvSpPr/>
          <p:nvPr/>
        </p:nvSpPr>
        <p:spPr>
          <a:xfrm>
            <a:off x="5763525" y="3660884"/>
            <a:ext cx="448199" cy="712499"/>
          </a:xfrm>
          <a:prstGeom prst="snip1Rect">
            <a:avLst>
              <a:gd name="adj" fmla="val 50000"/>
            </a:avLst>
          </a:prstGeom>
          <a:solidFill>
            <a:srgbClr val="FFD966"/>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latin typeface="Trebuchet MS"/>
                <a:ea typeface="Trebuchet MS"/>
                <a:cs typeface="Trebuchet MS"/>
                <a:sym typeface="Trebuchet MS"/>
              </a:rPr>
              <a:t>c</a:t>
            </a:r>
          </a:p>
        </p:txBody>
      </p:sp>
      <p:sp>
        <p:nvSpPr>
          <p:cNvPr id="182" name="Shape 182"/>
          <p:cNvSpPr/>
          <p:nvPr/>
        </p:nvSpPr>
        <p:spPr>
          <a:xfrm>
            <a:off x="5356925" y="3186509"/>
            <a:ext cx="388475" cy="747075"/>
          </a:xfrm>
          <a:custGeom>
            <a:avLst/>
            <a:gdLst/>
            <a:ahLst/>
            <a:cxnLst/>
            <a:rect l="0" t="0" r="0" b="0"/>
            <a:pathLst>
              <a:path w="15539" h="29883" extrusionOk="0">
                <a:moveTo>
                  <a:pt x="0" y="0"/>
                </a:moveTo>
                <a:lnTo>
                  <a:pt x="597" y="29285"/>
                </a:lnTo>
                <a:lnTo>
                  <a:pt x="15539" y="29883"/>
                </a:lnTo>
              </a:path>
            </a:pathLst>
          </a:custGeom>
          <a:noFill/>
          <a:ln w="28575" cap="flat" cmpd="sng">
            <a:solidFill>
              <a:schemeClr val="dk1"/>
            </a:solidFill>
            <a:prstDash val="solid"/>
            <a:round/>
            <a:headEnd type="none" w="lg" len="lg"/>
            <a:tailEnd type="triangle" w="lg" len="lg"/>
          </a:ln>
        </p:spPr>
      </p:sp>
      <p:cxnSp>
        <p:nvCxnSpPr>
          <p:cNvPr id="183" name="Shape 183"/>
          <p:cNvCxnSpPr/>
          <p:nvPr/>
        </p:nvCxnSpPr>
        <p:spPr>
          <a:xfrm>
            <a:off x="4231225" y="4247334"/>
            <a:ext cx="1520099" cy="0"/>
          </a:xfrm>
          <a:prstGeom prst="straightConnector1">
            <a:avLst/>
          </a:prstGeom>
          <a:noFill/>
          <a:ln w="28575" cap="flat" cmpd="sng">
            <a:solidFill>
              <a:schemeClr val="dk1"/>
            </a:solidFill>
            <a:prstDash val="solid"/>
            <a:round/>
            <a:headEnd type="none" w="lg" len="lg"/>
            <a:tailEnd type="triangle" w="lg" len="lg"/>
          </a:ln>
        </p:spPr>
      </p:cxnSp>
      <p:cxnSp>
        <p:nvCxnSpPr>
          <p:cNvPr id="184" name="Shape 184"/>
          <p:cNvCxnSpPr/>
          <p:nvPr/>
        </p:nvCxnSpPr>
        <p:spPr>
          <a:xfrm>
            <a:off x="6167925" y="4247334"/>
            <a:ext cx="711300" cy="0"/>
          </a:xfrm>
          <a:prstGeom prst="straightConnector1">
            <a:avLst/>
          </a:prstGeom>
          <a:noFill/>
          <a:ln w="28575" cap="flat" cmpd="sng">
            <a:solidFill>
              <a:schemeClr val="dk1"/>
            </a:solidFill>
            <a:prstDash val="solid"/>
            <a:round/>
            <a:headEnd type="none" w="lg" len="lg"/>
            <a:tailEnd type="triangle" w="lg" len="lg"/>
          </a:ln>
        </p:spPr>
      </p:cxnSp>
      <p:sp>
        <p:nvSpPr>
          <p:cNvPr id="25" name="Shape 194"/>
          <p:cNvSpPr txBox="1">
            <a:spLocks noGrp="1"/>
          </p:cNvSpPr>
          <p:nvPr>
            <p:ph type="body" idx="1"/>
          </p:nvPr>
        </p:nvSpPr>
        <p:spPr>
          <a:xfrm>
            <a:off x="457200" y="963627"/>
            <a:ext cx="8229600" cy="3888924"/>
          </a:xfrm>
          <a:prstGeom prst="rect">
            <a:avLst/>
          </a:prstGeom>
        </p:spPr>
        <p:txBody>
          <a:bodyPr lIns="91425" tIns="91425" rIns="91425" bIns="91425" anchor="t" anchorCtr="0">
            <a:noAutofit/>
          </a:bodyPr>
          <a:lstStyle/>
          <a:p>
            <a:r>
              <a:rPr lang="en" sz="1600" dirty="0"/>
              <a:t>Hash functions are typically constructed from fixed-input compression functions!</a:t>
            </a:r>
          </a:p>
          <a:p>
            <a:pPr lvl="1"/>
            <a:r>
              <a:rPr lang="en" sz="1300" dirty="0"/>
              <a:t>Example: See construction of SHA-256 Hash function </a:t>
            </a:r>
            <a:r>
              <a:rPr lang="en" sz="1300" dirty="0">
                <a:sym typeface="Wingdings" panose="05000000000000000000" pitchFamily="2" charset="2"/>
              </a:rPr>
              <a:t> SHA-256 used in Bitcoins</a:t>
            </a:r>
            <a:endParaRPr lang="en" sz="1300" dirty="0"/>
          </a:p>
          <a:p>
            <a:pPr lvl="1"/>
            <a:r>
              <a:rPr lang="en" sz="1300" dirty="0"/>
              <a:t>Also referred to as Merkle-Damgard Transform</a:t>
            </a:r>
          </a:p>
          <a:p>
            <a:r>
              <a:rPr lang="en" sz="1600" dirty="0"/>
              <a:t>Why does it work?</a:t>
            </a:r>
          </a:p>
          <a:p>
            <a:pPr lvl="1"/>
            <a:r>
              <a:rPr lang="en" sz="1400" u="sng" dirty="0">
                <a:latin typeface="Trebuchet MS"/>
                <a:ea typeface="Trebuchet MS"/>
                <a:cs typeface="Trebuchet MS"/>
                <a:sym typeface="Trebuchet MS"/>
              </a:rPr>
              <a:t>Theorem:  If c is collision-free, then SHA-256 is collision-free.</a:t>
            </a:r>
          </a:p>
          <a:p>
            <a:pPr lvl="1"/>
            <a:endParaRPr lang="en" sz="1300" dirty="0"/>
          </a:p>
          <a:p>
            <a:pPr lvl="1"/>
            <a:endParaRPr lang="en" sz="13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subTitle" idx="1"/>
          </p:nvPr>
        </p:nvSpPr>
        <p:spPr>
          <a:xfrm>
            <a:off x="685800" y="1834928"/>
            <a:ext cx="7772400" cy="784799"/>
          </a:xfrm>
          <a:prstGeom prst="rect">
            <a:avLst/>
          </a:prstGeom>
        </p:spPr>
        <p:txBody>
          <a:bodyPr lIns="91425" tIns="91425" rIns="91425" bIns="91425" anchor="t" anchorCtr="0">
            <a:noAutofit/>
          </a:bodyPr>
          <a:lstStyle/>
          <a:p>
            <a:pPr lvl="0" rtl="0">
              <a:spcBef>
                <a:spcPts val="0"/>
              </a:spcBef>
              <a:buNone/>
            </a:pPr>
            <a:r>
              <a:rPr lang="en" sz="2400" dirty="0"/>
              <a:t>Hash Pointers and Data Structures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p:nvPr/>
        </p:nvSpPr>
        <p:spPr>
          <a:xfrm>
            <a:off x="5038192" y="2582316"/>
            <a:ext cx="1083299" cy="1305143"/>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2400">
                <a:latin typeface="Trebuchet MS"/>
                <a:ea typeface="Trebuchet MS"/>
                <a:cs typeface="Trebuchet MS"/>
                <a:sym typeface="Trebuchet MS"/>
              </a:rPr>
              <a:t>(data)</a:t>
            </a:r>
          </a:p>
        </p:txBody>
      </p:sp>
      <p:sp>
        <p:nvSpPr>
          <p:cNvPr id="200" name="Shape 200"/>
          <p:cNvSpPr txBox="1"/>
          <p:nvPr/>
        </p:nvSpPr>
        <p:spPr>
          <a:xfrm>
            <a:off x="6723562" y="2521137"/>
            <a:ext cx="3657600" cy="457200"/>
          </a:xfrm>
          <a:prstGeom prst="rect">
            <a:avLst/>
          </a:prstGeom>
          <a:noFill/>
          <a:ln>
            <a:noFill/>
          </a:ln>
        </p:spPr>
        <p:txBody>
          <a:bodyPr lIns="91425" tIns="91425" rIns="91425" bIns="91425" anchor="t" anchorCtr="0">
            <a:noAutofit/>
          </a:bodyPr>
          <a:lstStyle/>
          <a:p>
            <a:pPr lvl="0">
              <a:spcBef>
                <a:spcPts val="0"/>
              </a:spcBef>
              <a:buNone/>
            </a:pPr>
            <a:r>
              <a:rPr lang="en" sz="4800" dirty="0">
                <a:latin typeface="Trebuchet MS"/>
                <a:ea typeface="Trebuchet MS"/>
                <a:cs typeface="Trebuchet MS"/>
                <a:sym typeface="Trebuchet MS"/>
              </a:rPr>
              <a:t>H(  )</a:t>
            </a:r>
          </a:p>
        </p:txBody>
      </p:sp>
      <p:sp>
        <p:nvSpPr>
          <p:cNvPr id="201" name="Shape 201"/>
          <p:cNvSpPr/>
          <p:nvPr/>
        </p:nvSpPr>
        <p:spPr>
          <a:xfrm>
            <a:off x="5579842" y="2130885"/>
            <a:ext cx="2033108" cy="539180"/>
          </a:xfrm>
          <a:custGeom>
            <a:avLst/>
            <a:gdLst/>
            <a:ahLst/>
            <a:cxnLst/>
            <a:rect l="0" t="0" r="0" b="0"/>
            <a:pathLst>
              <a:path w="151548" h="35110" extrusionOk="0">
                <a:moveTo>
                  <a:pt x="151548" y="35110"/>
                </a:moveTo>
                <a:lnTo>
                  <a:pt x="151104" y="0"/>
                </a:lnTo>
                <a:lnTo>
                  <a:pt x="0" y="445"/>
                </a:lnTo>
                <a:lnTo>
                  <a:pt x="0" y="29332"/>
                </a:lnTo>
              </a:path>
            </a:pathLst>
          </a:custGeom>
          <a:noFill/>
          <a:ln w="76200" cap="flat" cmpd="sng">
            <a:solidFill>
              <a:srgbClr val="990000"/>
            </a:solidFill>
            <a:prstDash val="solid"/>
            <a:round/>
            <a:headEnd type="none" w="lg" len="lg"/>
            <a:tailEnd type="stealth" w="lg" len="lg"/>
          </a:ln>
        </p:spPr>
      </p:sp>
      <p:sp>
        <p:nvSpPr>
          <p:cNvPr id="202" name="Shape 202"/>
          <p:cNvSpPr txBox="1"/>
          <p:nvPr/>
        </p:nvSpPr>
        <p:spPr>
          <a:xfrm>
            <a:off x="6213000" y="3658859"/>
            <a:ext cx="2799900" cy="457200"/>
          </a:xfrm>
          <a:prstGeom prst="rect">
            <a:avLst/>
          </a:prstGeom>
          <a:solidFill>
            <a:srgbClr val="FFF2CC"/>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a:latin typeface="Trebuchet MS"/>
                <a:ea typeface="Trebuchet MS"/>
                <a:cs typeface="Trebuchet MS"/>
                <a:sym typeface="Trebuchet MS"/>
              </a:rPr>
              <a:t>will draw hash pointers like this</a:t>
            </a:r>
          </a:p>
        </p:txBody>
      </p:sp>
      <p:cxnSp>
        <p:nvCxnSpPr>
          <p:cNvPr id="203" name="Shape 203"/>
          <p:cNvCxnSpPr/>
          <p:nvPr/>
        </p:nvCxnSpPr>
        <p:spPr>
          <a:xfrm rot="10800000">
            <a:off x="7546200" y="3286609"/>
            <a:ext cx="133500" cy="388800"/>
          </a:xfrm>
          <a:prstGeom prst="straightConnector1">
            <a:avLst/>
          </a:prstGeom>
          <a:noFill/>
          <a:ln w="19050" cap="flat" cmpd="sng">
            <a:solidFill>
              <a:schemeClr val="dk2"/>
            </a:solidFill>
            <a:prstDash val="solid"/>
            <a:round/>
            <a:headEnd type="none" w="lg" len="lg"/>
            <a:tailEnd type="triangle" w="lg" len="lg"/>
          </a:ln>
        </p:spPr>
      </p:cxnSp>
      <p:sp>
        <p:nvSpPr>
          <p:cNvPr id="7" name="Shape 194"/>
          <p:cNvSpPr txBox="1">
            <a:spLocks noGrp="1"/>
          </p:cNvSpPr>
          <p:nvPr>
            <p:ph type="body" idx="1"/>
          </p:nvPr>
        </p:nvSpPr>
        <p:spPr>
          <a:xfrm>
            <a:off x="457200" y="963626"/>
            <a:ext cx="8229600" cy="3725699"/>
          </a:xfrm>
          <a:prstGeom prst="rect">
            <a:avLst/>
          </a:prstGeom>
        </p:spPr>
        <p:txBody>
          <a:bodyPr lIns="91425" tIns="91425" rIns="91425" bIns="91425" anchor="t" anchorCtr="0">
            <a:noAutofit/>
          </a:bodyPr>
          <a:lstStyle/>
          <a:p>
            <a:r>
              <a:rPr lang="en" dirty="0"/>
              <a:t>Hash pointer is:</a:t>
            </a:r>
          </a:p>
          <a:p>
            <a:pPr lvl="1"/>
            <a:r>
              <a:rPr lang="en" dirty="0"/>
              <a:t>Pointer to where some info/data is stored, and </a:t>
            </a:r>
          </a:p>
          <a:p>
            <a:pPr lvl="1"/>
            <a:r>
              <a:rPr lang="en" dirty="0"/>
              <a:t>(Cryptographic) hash of the info</a:t>
            </a:r>
          </a:p>
          <a:p>
            <a:pPr lvl="0" rtl="0">
              <a:spcBef>
                <a:spcPts val="0"/>
              </a:spcBef>
              <a:buNone/>
            </a:pPr>
            <a:endParaRPr dirty="0"/>
          </a:p>
          <a:p>
            <a:r>
              <a:rPr lang="en" dirty="0"/>
              <a:t>What can you do with a hash pointer?</a:t>
            </a:r>
          </a:p>
          <a:p>
            <a:pPr lvl="1"/>
            <a:r>
              <a:rPr lang="en" dirty="0"/>
              <a:t>Retrieve or get back the info/data</a:t>
            </a:r>
          </a:p>
          <a:p>
            <a:pPr lvl="1"/>
            <a:r>
              <a:rPr lang="en" dirty="0"/>
              <a:t>Verify that the info/data hasn’t changed</a:t>
            </a:r>
          </a:p>
          <a:p>
            <a:pPr lvl="1"/>
            <a:r>
              <a:rPr lang="en" dirty="0"/>
              <a:t>What else?</a:t>
            </a:r>
          </a:p>
          <a:p>
            <a:pPr marL="342900" lvl="1" indent="0">
              <a:buNone/>
            </a:pPr>
            <a:endParaRPr lang="en" dirty="0"/>
          </a:p>
        </p:txBody>
      </p:sp>
      <p:sp>
        <p:nvSpPr>
          <p:cNvPr id="8" name="Shape 162"/>
          <p:cNvSpPr txBox="1">
            <a:spLocks noGrp="1"/>
          </p:cNvSpPr>
          <p:nvPr>
            <p:ph type="title"/>
          </p:nvPr>
        </p:nvSpPr>
        <p:spPr>
          <a:xfrm>
            <a:off x="457200" y="205978"/>
            <a:ext cx="8229600" cy="757648"/>
          </a:xfrm>
          <a:prstGeom prst="rect">
            <a:avLst/>
          </a:prstGeom>
        </p:spPr>
        <p:txBody>
          <a:bodyPr lIns="91425" tIns="91425" rIns="91425" bIns="91425" anchor="b" anchorCtr="0">
            <a:noAutofit/>
          </a:bodyPr>
          <a:lstStyle/>
          <a:p>
            <a:pPr lvl="0" rtl="0">
              <a:spcBef>
                <a:spcPts val="0"/>
              </a:spcBef>
              <a:buNone/>
            </a:pPr>
            <a:r>
              <a:rPr lang="en" dirty="0"/>
              <a:t>Hash Pointers</a:t>
            </a:r>
          </a:p>
        </p:txBody>
      </p:sp>
      <p:sp>
        <p:nvSpPr>
          <p:cNvPr id="2" name="Rectangle 1"/>
          <p:cNvSpPr/>
          <p:nvPr/>
        </p:nvSpPr>
        <p:spPr>
          <a:xfrm>
            <a:off x="186883" y="3151027"/>
            <a:ext cx="4572000" cy="707886"/>
          </a:xfrm>
          <a:prstGeom prst="rect">
            <a:avLst/>
          </a:prstGeom>
        </p:spPr>
        <p:txBody>
          <a:bodyPr>
            <a:spAutoFit/>
          </a:bodyPr>
          <a:lstStyle/>
          <a:p>
            <a:pPr algn="ctr"/>
            <a:r>
              <a:rPr lang="en-US" sz="2000" dirty="0">
                <a:solidFill>
                  <a:srgbClr val="FF0000"/>
                </a:solidFill>
                <a:latin typeface="+mn-lt"/>
              </a:rPr>
              <a:t>Use </a:t>
            </a:r>
            <a:r>
              <a:rPr lang="en-US" sz="2000" dirty="0">
                <a:solidFill>
                  <a:srgbClr val="FF0000"/>
                </a:solidFill>
              </a:rPr>
              <a:t>hash pointers </a:t>
            </a:r>
            <a:r>
              <a:rPr lang="en-US" sz="2000" dirty="0">
                <a:solidFill>
                  <a:srgbClr val="FF0000"/>
                </a:solidFill>
                <a:latin typeface="+mn-lt"/>
              </a:rPr>
              <a:t>to build data structures!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339199" y="930547"/>
            <a:ext cx="7725678" cy="1247577"/>
          </a:xfrm>
          <a:prstGeom prst="rect">
            <a:avLst/>
          </a:prstGeom>
        </p:spPr>
        <p:txBody>
          <a:bodyPr lIns="91425" tIns="91425" rIns="91425" bIns="91425" anchor="t" anchorCtr="0">
            <a:noAutofit/>
          </a:bodyPr>
          <a:lstStyle/>
          <a:p>
            <a:r>
              <a:rPr lang="en" dirty="0"/>
              <a:t>What is a Block Chain?</a:t>
            </a:r>
          </a:p>
          <a:p>
            <a:pPr lvl="1"/>
            <a:r>
              <a:rPr lang="en" dirty="0"/>
              <a:t>Linked list with hash pointers</a:t>
            </a:r>
          </a:p>
          <a:p>
            <a:r>
              <a:rPr lang="en" dirty="0"/>
              <a:t>What is it used for?</a:t>
            </a:r>
          </a:p>
          <a:p>
            <a:pPr lvl="1"/>
            <a:r>
              <a:rPr lang="en" dirty="0"/>
              <a:t>Tamper-evident log or register</a:t>
            </a:r>
          </a:p>
        </p:txBody>
      </p:sp>
      <p:grpSp>
        <p:nvGrpSpPr>
          <p:cNvPr id="214" name="Shape 214"/>
          <p:cNvGrpSpPr/>
          <p:nvPr/>
        </p:nvGrpSpPr>
        <p:grpSpPr>
          <a:xfrm>
            <a:off x="6204724" y="2583674"/>
            <a:ext cx="1344300" cy="2144400"/>
            <a:chOff x="5333050" y="2139900"/>
            <a:chExt cx="1344300" cy="2144400"/>
          </a:xfrm>
        </p:grpSpPr>
        <p:sp>
          <p:nvSpPr>
            <p:cNvPr id="215" name="Shape 215"/>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data</a:t>
              </a:r>
            </a:p>
          </p:txBody>
        </p:sp>
        <p:sp>
          <p:nvSpPr>
            <p:cNvPr id="216" name="Shape 216"/>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grpSp>
        <p:nvGrpSpPr>
          <p:cNvPr id="217" name="Shape 217"/>
          <p:cNvGrpSpPr/>
          <p:nvPr/>
        </p:nvGrpSpPr>
        <p:grpSpPr>
          <a:xfrm>
            <a:off x="3846124" y="2583674"/>
            <a:ext cx="1344300" cy="2144400"/>
            <a:chOff x="5333050" y="2139900"/>
            <a:chExt cx="1344300" cy="2144400"/>
          </a:xfrm>
        </p:grpSpPr>
        <p:sp>
          <p:nvSpPr>
            <p:cNvPr id="218" name="Shape 218"/>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data</a:t>
              </a:r>
            </a:p>
          </p:txBody>
        </p:sp>
        <p:sp>
          <p:nvSpPr>
            <p:cNvPr id="219" name="Shape 219"/>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sp>
        <p:nvSpPr>
          <p:cNvPr id="220" name="Shape 220"/>
          <p:cNvSpPr/>
          <p:nvPr/>
        </p:nvSpPr>
        <p:spPr>
          <a:xfrm>
            <a:off x="5190424" y="2339224"/>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sp>
        <p:nvSpPr>
          <p:cNvPr id="221" name="Shape 221"/>
          <p:cNvSpPr/>
          <p:nvPr/>
        </p:nvSpPr>
        <p:spPr>
          <a:xfrm>
            <a:off x="2835099" y="2339224"/>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grpSp>
        <p:nvGrpSpPr>
          <p:cNvPr id="222" name="Shape 222"/>
          <p:cNvGrpSpPr/>
          <p:nvPr/>
        </p:nvGrpSpPr>
        <p:grpSpPr>
          <a:xfrm>
            <a:off x="1487524" y="2583674"/>
            <a:ext cx="1344300" cy="2144400"/>
            <a:chOff x="5333050" y="2139900"/>
            <a:chExt cx="1344300" cy="2144400"/>
          </a:xfrm>
        </p:grpSpPr>
        <p:sp>
          <p:nvSpPr>
            <p:cNvPr id="223" name="Shape 223"/>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data</a:t>
              </a:r>
            </a:p>
          </p:txBody>
        </p:sp>
        <p:sp>
          <p:nvSpPr>
            <p:cNvPr id="224" name="Shape 224"/>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sp>
        <p:nvSpPr>
          <p:cNvPr id="225" name="Shape 225"/>
          <p:cNvSpPr/>
          <p:nvPr/>
        </p:nvSpPr>
        <p:spPr>
          <a:xfrm>
            <a:off x="479774" y="2339224"/>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sp>
        <p:nvSpPr>
          <p:cNvPr id="226" name="Shape 226"/>
          <p:cNvSpPr txBox="1"/>
          <p:nvPr/>
        </p:nvSpPr>
        <p:spPr>
          <a:xfrm>
            <a:off x="7256974" y="1174224"/>
            <a:ext cx="1414199" cy="457200"/>
          </a:xfrm>
          <a:prstGeom prst="rect">
            <a:avLst/>
          </a:prstGeom>
          <a:noFill/>
          <a:ln>
            <a:noFill/>
          </a:ln>
        </p:spPr>
        <p:txBody>
          <a:bodyPr lIns="91425" tIns="91425" rIns="91425" bIns="91425" anchor="t" anchorCtr="0">
            <a:noAutofit/>
          </a:bodyPr>
          <a:lstStyle/>
          <a:p>
            <a:pPr lvl="0">
              <a:spcBef>
                <a:spcPts val="0"/>
              </a:spcBef>
              <a:buNone/>
            </a:pPr>
            <a:r>
              <a:rPr lang="en" sz="3600">
                <a:latin typeface="Trebuchet MS"/>
                <a:ea typeface="Trebuchet MS"/>
                <a:cs typeface="Trebuchet MS"/>
                <a:sym typeface="Trebuchet MS"/>
              </a:rPr>
              <a:t>H(  )</a:t>
            </a:r>
          </a:p>
        </p:txBody>
      </p:sp>
      <p:sp>
        <p:nvSpPr>
          <p:cNvPr id="227" name="Shape 227"/>
          <p:cNvSpPr/>
          <p:nvPr/>
        </p:nvSpPr>
        <p:spPr>
          <a:xfrm>
            <a:off x="7549124" y="1596424"/>
            <a:ext cx="444425" cy="2177650"/>
          </a:xfrm>
          <a:custGeom>
            <a:avLst/>
            <a:gdLst/>
            <a:ahLst/>
            <a:cxnLst/>
            <a:rect l="0" t="0" r="0" b="0"/>
            <a:pathLst>
              <a:path w="17777" h="87106" extrusionOk="0">
                <a:moveTo>
                  <a:pt x="16888" y="0"/>
                </a:moveTo>
                <a:lnTo>
                  <a:pt x="17777" y="87106"/>
                </a:lnTo>
                <a:lnTo>
                  <a:pt x="0" y="87106"/>
                </a:lnTo>
              </a:path>
            </a:pathLst>
          </a:custGeom>
          <a:noFill/>
          <a:ln w="38100" cap="flat" cmpd="sng">
            <a:solidFill>
              <a:srgbClr val="990000"/>
            </a:solidFill>
            <a:prstDash val="solid"/>
            <a:round/>
            <a:headEnd type="none" w="lg" len="lg"/>
            <a:tailEnd type="stealth" w="lg" len="lg"/>
          </a:ln>
        </p:spPr>
      </p:sp>
      <p:sp>
        <p:nvSpPr>
          <p:cNvPr id="18" name="Shape 162"/>
          <p:cNvSpPr txBox="1">
            <a:spLocks noGrp="1"/>
          </p:cNvSpPr>
          <p:nvPr>
            <p:ph type="title"/>
          </p:nvPr>
        </p:nvSpPr>
        <p:spPr>
          <a:xfrm>
            <a:off x="457200" y="205978"/>
            <a:ext cx="8229600" cy="757648"/>
          </a:xfrm>
          <a:prstGeom prst="rect">
            <a:avLst/>
          </a:prstGeom>
        </p:spPr>
        <p:txBody>
          <a:bodyPr lIns="91425" tIns="91425" rIns="91425" bIns="91425" anchor="b" anchorCtr="0">
            <a:noAutofit/>
          </a:bodyPr>
          <a:lstStyle/>
          <a:p>
            <a:pPr lvl="0" rtl="0">
              <a:spcBef>
                <a:spcPts val="0"/>
              </a:spcBef>
              <a:buNone/>
            </a:pPr>
            <a:r>
              <a:rPr lang="en" dirty="0"/>
              <a:t>Block Chains</a:t>
            </a:r>
          </a:p>
        </p:txBody>
      </p:sp>
      <p:sp>
        <p:nvSpPr>
          <p:cNvPr id="19" name="Shape 202"/>
          <p:cNvSpPr txBox="1"/>
          <p:nvPr/>
        </p:nvSpPr>
        <p:spPr>
          <a:xfrm>
            <a:off x="5790274" y="440542"/>
            <a:ext cx="2799900" cy="457200"/>
          </a:xfrm>
          <a:prstGeom prst="rect">
            <a:avLst/>
          </a:prstGeom>
          <a:solidFill>
            <a:srgbClr val="FFF2CC"/>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dirty="0">
                <a:latin typeface="Trebuchet MS"/>
                <a:ea typeface="Trebuchet MS"/>
                <a:cs typeface="Trebuchet MS"/>
                <a:sym typeface="Trebuchet MS"/>
              </a:rPr>
              <a:t>Head of the list (Genesis block)</a:t>
            </a:r>
          </a:p>
        </p:txBody>
      </p:sp>
      <p:cxnSp>
        <p:nvCxnSpPr>
          <p:cNvPr id="20" name="Shape 203"/>
          <p:cNvCxnSpPr>
            <a:stCxn id="19" idx="2"/>
          </p:cNvCxnSpPr>
          <p:nvPr/>
        </p:nvCxnSpPr>
        <p:spPr>
          <a:xfrm>
            <a:off x="7190224" y="897742"/>
            <a:ext cx="251791" cy="420592"/>
          </a:xfrm>
          <a:prstGeom prst="straightConnector1">
            <a:avLst/>
          </a:prstGeom>
          <a:noFill/>
          <a:ln w="19050" cap="flat" cmpd="sng">
            <a:solidFill>
              <a:schemeClr val="dk2"/>
            </a:solidFill>
            <a:prstDash val="solid"/>
            <a:round/>
            <a:headEnd type="none" w="lg" len="lg"/>
            <a:tailEnd type="triangle" w="lg" len="lg"/>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4" name="Shape 234"/>
          <p:cNvGrpSpPr/>
          <p:nvPr/>
        </p:nvGrpSpPr>
        <p:grpSpPr>
          <a:xfrm>
            <a:off x="6184285" y="2590343"/>
            <a:ext cx="1344300" cy="2144400"/>
            <a:chOff x="5333050" y="2139900"/>
            <a:chExt cx="1344300" cy="2144400"/>
          </a:xfrm>
        </p:grpSpPr>
        <p:sp>
          <p:nvSpPr>
            <p:cNvPr id="235" name="Shape 235"/>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data</a:t>
              </a:r>
            </a:p>
          </p:txBody>
        </p:sp>
        <p:sp>
          <p:nvSpPr>
            <p:cNvPr id="236" name="Shape 236"/>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grpSp>
        <p:nvGrpSpPr>
          <p:cNvPr id="237" name="Shape 237"/>
          <p:cNvGrpSpPr/>
          <p:nvPr/>
        </p:nvGrpSpPr>
        <p:grpSpPr>
          <a:xfrm>
            <a:off x="3825685" y="2590343"/>
            <a:ext cx="1344300" cy="2144400"/>
            <a:chOff x="5333050" y="2139900"/>
            <a:chExt cx="1344300" cy="2144400"/>
          </a:xfrm>
        </p:grpSpPr>
        <p:sp>
          <p:nvSpPr>
            <p:cNvPr id="238" name="Shape 238"/>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data</a:t>
              </a:r>
            </a:p>
          </p:txBody>
        </p:sp>
        <p:sp>
          <p:nvSpPr>
            <p:cNvPr id="239" name="Shape 239"/>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sp>
        <p:nvSpPr>
          <p:cNvPr id="240" name="Shape 240"/>
          <p:cNvSpPr/>
          <p:nvPr/>
        </p:nvSpPr>
        <p:spPr>
          <a:xfrm>
            <a:off x="5169985" y="2345893"/>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sp>
        <p:nvSpPr>
          <p:cNvPr id="241" name="Shape 241"/>
          <p:cNvSpPr/>
          <p:nvPr/>
        </p:nvSpPr>
        <p:spPr>
          <a:xfrm>
            <a:off x="2814660" y="2345893"/>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grpSp>
        <p:nvGrpSpPr>
          <p:cNvPr id="242" name="Shape 242"/>
          <p:cNvGrpSpPr/>
          <p:nvPr/>
        </p:nvGrpSpPr>
        <p:grpSpPr>
          <a:xfrm>
            <a:off x="1467085" y="2590343"/>
            <a:ext cx="1344300" cy="2144400"/>
            <a:chOff x="5333050" y="2139900"/>
            <a:chExt cx="1344300" cy="2144400"/>
          </a:xfrm>
        </p:grpSpPr>
        <p:sp>
          <p:nvSpPr>
            <p:cNvPr id="243" name="Shape 243"/>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data</a:t>
              </a:r>
            </a:p>
          </p:txBody>
        </p:sp>
        <p:sp>
          <p:nvSpPr>
            <p:cNvPr id="244" name="Shape 244"/>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sp>
        <p:nvSpPr>
          <p:cNvPr id="245" name="Shape 245"/>
          <p:cNvSpPr/>
          <p:nvPr/>
        </p:nvSpPr>
        <p:spPr>
          <a:xfrm>
            <a:off x="459335" y="2345893"/>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sp>
        <p:nvSpPr>
          <p:cNvPr id="246" name="Shape 246"/>
          <p:cNvSpPr txBox="1"/>
          <p:nvPr/>
        </p:nvSpPr>
        <p:spPr>
          <a:xfrm>
            <a:off x="7236535" y="1463100"/>
            <a:ext cx="1414199" cy="457200"/>
          </a:xfrm>
          <a:prstGeom prst="rect">
            <a:avLst/>
          </a:prstGeom>
          <a:noFill/>
          <a:ln>
            <a:noFill/>
          </a:ln>
        </p:spPr>
        <p:txBody>
          <a:bodyPr lIns="91425" tIns="91425" rIns="91425" bIns="91425" anchor="t" anchorCtr="0">
            <a:noAutofit/>
          </a:bodyPr>
          <a:lstStyle/>
          <a:p>
            <a:pPr lvl="0" rtl="0">
              <a:spcBef>
                <a:spcPts val="0"/>
              </a:spcBef>
              <a:buNone/>
            </a:pPr>
            <a:r>
              <a:rPr lang="en" sz="3600" dirty="0">
                <a:latin typeface="Trebuchet MS"/>
                <a:ea typeface="Trebuchet MS"/>
                <a:cs typeface="Trebuchet MS"/>
                <a:sym typeface="Trebuchet MS"/>
              </a:rPr>
              <a:t>H(  )</a:t>
            </a:r>
          </a:p>
        </p:txBody>
      </p:sp>
      <p:sp>
        <p:nvSpPr>
          <p:cNvPr id="247" name="Shape 247"/>
          <p:cNvSpPr/>
          <p:nvPr/>
        </p:nvSpPr>
        <p:spPr>
          <a:xfrm>
            <a:off x="7528685" y="2015685"/>
            <a:ext cx="444425" cy="1765058"/>
          </a:xfrm>
          <a:custGeom>
            <a:avLst/>
            <a:gdLst/>
            <a:ahLst/>
            <a:cxnLst/>
            <a:rect l="0" t="0" r="0" b="0"/>
            <a:pathLst>
              <a:path w="17777" h="87106" extrusionOk="0">
                <a:moveTo>
                  <a:pt x="16888" y="0"/>
                </a:moveTo>
                <a:lnTo>
                  <a:pt x="17777" y="87106"/>
                </a:lnTo>
                <a:lnTo>
                  <a:pt x="0" y="87106"/>
                </a:lnTo>
              </a:path>
            </a:pathLst>
          </a:custGeom>
          <a:noFill/>
          <a:ln w="38100" cap="flat" cmpd="sng">
            <a:solidFill>
              <a:srgbClr val="990000"/>
            </a:solidFill>
            <a:prstDash val="solid"/>
            <a:round/>
            <a:headEnd type="none" w="lg" len="lg"/>
            <a:tailEnd type="stealth" w="lg" len="lg"/>
          </a:ln>
        </p:spPr>
      </p:sp>
      <p:sp>
        <p:nvSpPr>
          <p:cNvPr id="249" name="Shape 249"/>
          <p:cNvSpPr/>
          <p:nvPr/>
        </p:nvSpPr>
        <p:spPr>
          <a:xfrm>
            <a:off x="1798635" y="3556618"/>
            <a:ext cx="444420" cy="688823"/>
          </a:xfrm>
          <a:prstGeom prst="lightningBolt">
            <a:avLst/>
          </a:prstGeom>
          <a:solidFill>
            <a:srgbClr val="FFFF00"/>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0" name="Shape 250"/>
          <p:cNvSpPr/>
          <p:nvPr/>
        </p:nvSpPr>
        <p:spPr>
          <a:xfrm>
            <a:off x="4275622" y="2547705"/>
            <a:ext cx="444420" cy="688823"/>
          </a:xfrm>
          <a:prstGeom prst="lightningBolt">
            <a:avLst/>
          </a:prstGeom>
          <a:solidFill>
            <a:srgbClr val="FFFF00"/>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1" name="Shape 251"/>
          <p:cNvSpPr/>
          <p:nvPr/>
        </p:nvSpPr>
        <p:spPr>
          <a:xfrm>
            <a:off x="6634222" y="2547705"/>
            <a:ext cx="444420" cy="688823"/>
          </a:xfrm>
          <a:prstGeom prst="lightningBolt">
            <a:avLst/>
          </a:prstGeom>
          <a:solidFill>
            <a:srgbClr val="FFFF00"/>
          </a:solidFill>
          <a:ln w="19050" cap="flat" cmpd="sng">
            <a:solidFill>
              <a:srgbClr val="FF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162"/>
          <p:cNvSpPr txBox="1">
            <a:spLocks noGrp="1"/>
          </p:cNvSpPr>
          <p:nvPr>
            <p:ph type="title"/>
          </p:nvPr>
        </p:nvSpPr>
        <p:spPr>
          <a:xfrm>
            <a:off x="457200" y="205978"/>
            <a:ext cx="8229600" cy="664621"/>
          </a:xfrm>
          <a:prstGeom prst="rect">
            <a:avLst/>
          </a:prstGeom>
        </p:spPr>
        <p:txBody>
          <a:bodyPr lIns="91425" tIns="91425" rIns="91425" bIns="91425" anchor="b" anchorCtr="0">
            <a:noAutofit/>
          </a:bodyPr>
          <a:lstStyle/>
          <a:p>
            <a:pPr lvl="0" rtl="0">
              <a:spcBef>
                <a:spcPts val="0"/>
              </a:spcBef>
              <a:buNone/>
            </a:pPr>
            <a:r>
              <a:rPr lang="en" dirty="0"/>
              <a:t>Tamper-evident Log</a:t>
            </a:r>
          </a:p>
        </p:txBody>
      </p:sp>
      <p:sp>
        <p:nvSpPr>
          <p:cNvPr id="2" name="Text Placeholder 1"/>
          <p:cNvSpPr>
            <a:spLocks noGrp="1"/>
          </p:cNvSpPr>
          <p:nvPr>
            <p:ph type="body" idx="1"/>
          </p:nvPr>
        </p:nvSpPr>
        <p:spPr>
          <a:xfrm>
            <a:off x="457200" y="827632"/>
            <a:ext cx="8229600" cy="4098197"/>
          </a:xfrm>
        </p:spPr>
        <p:txBody>
          <a:bodyPr/>
          <a:lstStyle/>
          <a:p>
            <a:r>
              <a:rPr lang="en" dirty="0"/>
              <a:t>What is a Tamper-evident log and how to detect tampering?</a:t>
            </a:r>
          </a:p>
          <a:p>
            <a:r>
              <a:rPr lang="en" dirty="0"/>
              <a:t>How many verifications to prove that some data has not been tampered with (worst-case)?</a:t>
            </a:r>
          </a:p>
          <a:p>
            <a:pPr lvl="1"/>
            <a:r>
              <a:rPr lang="en" dirty="0"/>
              <a:t>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0"/>
                                        </p:tgtEl>
                                        <p:attrNameLst>
                                          <p:attrName>style.visibility</p:attrName>
                                        </p:attrNameLst>
                                      </p:cBhvr>
                                      <p:to>
                                        <p:strVal val="visible"/>
                                      </p:to>
                                    </p:set>
                                    <p:animEffect transition="in" filter="fade">
                                      <p:cBhvr>
                                        <p:cTn id="12" dur="1"/>
                                        <p:tgtEl>
                                          <p:spTgt spid="2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1"/>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457200" y="128900"/>
            <a:ext cx="8229600" cy="688799"/>
          </a:xfrm>
          <a:prstGeom prst="rect">
            <a:avLst/>
          </a:prstGeom>
        </p:spPr>
        <p:txBody>
          <a:bodyPr lIns="91425" tIns="91425" rIns="91425" bIns="91425" anchor="t" anchorCtr="0">
            <a:noAutofit/>
          </a:bodyPr>
          <a:lstStyle/>
          <a:p>
            <a:pPr lvl="0" rtl="0">
              <a:spcBef>
                <a:spcPts val="0"/>
              </a:spcBef>
              <a:buNone/>
            </a:pPr>
            <a:r>
              <a:rPr lang="en" sz="3300" dirty="0">
                <a:latin typeface="+mj-lt"/>
                <a:ea typeface="+mj-ea"/>
                <a:cs typeface="+mj-cs"/>
              </a:rPr>
              <a:t>Merkle tree</a:t>
            </a:r>
          </a:p>
        </p:txBody>
      </p:sp>
      <p:sp>
        <p:nvSpPr>
          <p:cNvPr id="257" name="Shape 257"/>
          <p:cNvSpPr txBox="1"/>
          <p:nvPr/>
        </p:nvSpPr>
        <p:spPr>
          <a:xfrm>
            <a:off x="3533175" y="1406575"/>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800">
                <a:latin typeface="Trebuchet MS"/>
                <a:ea typeface="Trebuchet MS"/>
                <a:cs typeface="Trebuchet MS"/>
                <a:sym typeface="Trebuchet MS"/>
              </a:rPr>
              <a:t>H(  )   H(  )</a:t>
            </a:r>
          </a:p>
        </p:txBody>
      </p:sp>
      <p:sp>
        <p:nvSpPr>
          <p:cNvPr id="258" name="Shape 258"/>
          <p:cNvSpPr txBox="1"/>
          <p:nvPr/>
        </p:nvSpPr>
        <p:spPr>
          <a:xfrm>
            <a:off x="1730100" y="2292275"/>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259" name="Shape 259"/>
          <p:cNvSpPr txBox="1"/>
          <p:nvPr/>
        </p:nvSpPr>
        <p:spPr>
          <a:xfrm>
            <a:off x="5641025" y="2292275"/>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260" name="Shape 260"/>
          <p:cNvSpPr/>
          <p:nvPr/>
        </p:nvSpPr>
        <p:spPr>
          <a:xfrm>
            <a:off x="2388775" y="1673250"/>
            <a:ext cx="1555475" cy="622200"/>
          </a:xfrm>
          <a:custGeom>
            <a:avLst/>
            <a:gdLst/>
            <a:ahLst/>
            <a:cxnLst/>
            <a:rect l="0" t="0" r="0" b="0"/>
            <a:pathLst>
              <a:path w="62219" h="24888" extrusionOk="0">
                <a:moveTo>
                  <a:pt x="62219" y="0"/>
                </a:moveTo>
                <a:lnTo>
                  <a:pt x="62219" y="17333"/>
                </a:lnTo>
                <a:lnTo>
                  <a:pt x="0" y="17333"/>
                </a:lnTo>
                <a:lnTo>
                  <a:pt x="0" y="24888"/>
                </a:lnTo>
              </a:path>
            </a:pathLst>
          </a:custGeom>
          <a:noFill/>
          <a:ln w="19050" cap="flat" cmpd="sng">
            <a:solidFill>
              <a:srgbClr val="990000"/>
            </a:solidFill>
            <a:prstDash val="solid"/>
            <a:round/>
            <a:headEnd type="none" w="lg" len="lg"/>
            <a:tailEnd type="stealth" w="lg" len="lg"/>
          </a:ln>
        </p:spPr>
      </p:sp>
      <p:sp>
        <p:nvSpPr>
          <p:cNvPr id="261" name="Shape 261"/>
          <p:cNvSpPr/>
          <p:nvPr/>
        </p:nvSpPr>
        <p:spPr>
          <a:xfrm flipH="1">
            <a:off x="4588615" y="1673250"/>
            <a:ext cx="1677735" cy="622200"/>
          </a:xfrm>
          <a:custGeom>
            <a:avLst/>
            <a:gdLst/>
            <a:ahLst/>
            <a:cxnLst/>
            <a:rect l="0" t="0" r="0" b="0"/>
            <a:pathLst>
              <a:path w="62219" h="24888" extrusionOk="0">
                <a:moveTo>
                  <a:pt x="62219" y="0"/>
                </a:moveTo>
                <a:lnTo>
                  <a:pt x="62219" y="17333"/>
                </a:lnTo>
                <a:lnTo>
                  <a:pt x="0" y="17333"/>
                </a:lnTo>
                <a:lnTo>
                  <a:pt x="0" y="24888"/>
                </a:lnTo>
              </a:path>
            </a:pathLst>
          </a:custGeom>
          <a:noFill/>
          <a:ln w="19050" cap="flat" cmpd="sng">
            <a:solidFill>
              <a:srgbClr val="990000"/>
            </a:solidFill>
            <a:prstDash val="solid"/>
            <a:round/>
            <a:headEnd type="none" w="lg" len="lg"/>
            <a:tailEnd type="stealth" w="lg" len="lg"/>
          </a:ln>
        </p:spPr>
      </p:sp>
      <p:sp>
        <p:nvSpPr>
          <p:cNvPr id="262" name="Shape 262"/>
          <p:cNvSpPr txBox="1"/>
          <p:nvPr/>
        </p:nvSpPr>
        <p:spPr>
          <a:xfrm>
            <a:off x="682550" y="3222400"/>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263" name="Shape 263"/>
          <p:cNvSpPr txBox="1"/>
          <p:nvPr/>
        </p:nvSpPr>
        <p:spPr>
          <a:xfrm>
            <a:off x="2834850" y="3222400"/>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264" name="Shape 264"/>
          <p:cNvSpPr txBox="1"/>
          <p:nvPr/>
        </p:nvSpPr>
        <p:spPr>
          <a:xfrm>
            <a:off x="4687175" y="3222400"/>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265" name="Shape 265"/>
          <p:cNvSpPr txBox="1"/>
          <p:nvPr/>
        </p:nvSpPr>
        <p:spPr>
          <a:xfrm>
            <a:off x="6772800" y="3222400"/>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266" name="Shape 266"/>
          <p:cNvSpPr/>
          <p:nvPr/>
        </p:nvSpPr>
        <p:spPr>
          <a:xfrm>
            <a:off x="1366600" y="2547850"/>
            <a:ext cx="765915" cy="688775"/>
          </a:xfrm>
          <a:custGeom>
            <a:avLst/>
            <a:gdLst/>
            <a:ahLst/>
            <a:cxnLst/>
            <a:rect l="0" t="0" r="0" b="0"/>
            <a:pathLst>
              <a:path w="62219" h="24888" extrusionOk="0">
                <a:moveTo>
                  <a:pt x="62219" y="0"/>
                </a:moveTo>
                <a:lnTo>
                  <a:pt x="62219" y="17333"/>
                </a:lnTo>
                <a:lnTo>
                  <a:pt x="0" y="17333"/>
                </a:lnTo>
                <a:lnTo>
                  <a:pt x="0" y="24888"/>
                </a:lnTo>
              </a:path>
            </a:pathLst>
          </a:custGeom>
          <a:noFill/>
          <a:ln w="19050" cap="flat" cmpd="sng">
            <a:solidFill>
              <a:srgbClr val="990000"/>
            </a:solidFill>
            <a:prstDash val="solid"/>
            <a:round/>
            <a:headEnd type="none" w="lg" len="lg"/>
            <a:tailEnd type="stealth" w="lg" len="lg"/>
          </a:ln>
        </p:spPr>
      </p:sp>
      <p:sp>
        <p:nvSpPr>
          <p:cNvPr id="267" name="Shape 267"/>
          <p:cNvSpPr/>
          <p:nvPr/>
        </p:nvSpPr>
        <p:spPr>
          <a:xfrm flipH="1">
            <a:off x="2785153" y="2535175"/>
            <a:ext cx="748027" cy="688775"/>
          </a:xfrm>
          <a:custGeom>
            <a:avLst/>
            <a:gdLst/>
            <a:ahLst/>
            <a:cxnLst/>
            <a:rect l="0" t="0" r="0" b="0"/>
            <a:pathLst>
              <a:path w="62219" h="24888" extrusionOk="0">
                <a:moveTo>
                  <a:pt x="62219" y="0"/>
                </a:moveTo>
                <a:lnTo>
                  <a:pt x="62219" y="17333"/>
                </a:lnTo>
                <a:lnTo>
                  <a:pt x="0" y="17333"/>
                </a:lnTo>
                <a:lnTo>
                  <a:pt x="0" y="24888"/>
                </a:lnTo>
              </a:path>
            </a:pathLst>
          </a:custGeom>
          <a:noFill/>
          <a:ln w="19050" cap="flat" cmpd="sng">
            <a:solidFill>
              <a:srgbClr val="990000"/>
            </a:solidFill>
            <a:prstDash val="solid"/>
            <a:round/>
            <a:headEnd type="none" w="lg" len="lg"/>
            <a:tailEnd type="stealth" w="lg" len="lg"/>
          </a:ln>
        </p:spPr>
      </p:sp>
      <p:sp>
        <p:nvSpPr>
          <p:cNvPr id="268" name="Shape 268"/>
          <p:cNvSpPr/>
          <p:nvPr/>
        </p:nvSpPr>
        <p:spPr>
          <a:xfrm>
            <a:off x="5265550" y="2547850"/>
            <a:ext cx="765915" cy="688775"/>
          </a:xfrm>
          <a:custGeom>
            <a:avLst/>
            <a:gdLst/>
            <a:ahLst/>
            <a:cxnLst/>
            <a:rect l="0" t="0" r="0" b="0"/>
            <a:pathLst>
              <a:path w="62219" h="24888" extrusionOk="0">
                <a:moveTo>
                  <a:pt x="62219" y="0"/>
                </a:moveTo>
                <a:lnTo>
                  <a:pt x="62219" y="17333"/>
                </a:lnTo>
                <a:lnTo>
                  <a:pt x="0" y="17333"/>
                </a:lnTo>
                <a:lnTo>
                  <a:pt x="0" y="24888"/>
                </a:lnTo>
              </a:path>
            </a:pathLst>
          </a:custGeom>
          <a:noFill/>
          <a:ln w="19050" cap="flat" cmpd="sng">
            <a:solidFill>
              <a:srgbClr val="990000"/>
            </a:solidFill>
            <a:prstDash val="solid"/>
            <a:round/>
            <a:headEnd type="none" w="lg" len="lg"/>
            <a:tailEnd type="stealth" w="lg" len="lg"/>
          </a:ln>
        </p:spPr>
      </p:sp>
      <p:sp>
        <p:nvSpPr>
          <p:cNvPr id="269" name="Shape 269"/>
          <p:cNvSpPr/>
          <p:nvPr/>
        </p:nvSpPr>
        <p:spPr>
          <a:xfrm flipH="1">
            <a:off x="6704053" y="2547850"/>
            <a:ext cx="748027" cy="688775"/>
          </a:xfrm>
          <a:custGeom>
            <a:avLst/>
            <a:gdLst/>
            <a:ahLst/>
            <a:cxnLst/>
            <a:rect l="0" t="0" r="0" b="0"/>
            <a:pathLst>
              <a:path w="62219" h="24888" extrusionOk="0">
                <a:moveTo>
                  <a:pt x="62219" y="0"/>
                </a:moveTo>
                <a:lnTo>
                  <a:pt x="62219" y="17333"/>
                </a:lnTo>
                <a:lnTo>
                  <a:pt x="0" y="17333"/>
                </a:lnTo>
                <a:lnTo>
                  <a:pt x="0" y="24888"/>
                </a:lnTo>
              </a:path>
            </a:pathLst>
          </a:custGeom>
          <a:noFill/>
          <a:ln w="19050" cap="flat" cmpd="sng">
            <a:solidFill>
              <a:srgbClr val="990000"/>
            </a:solidFill>
            <a:prstDash val="solid"/>
            <a:round/>
            <a:headEnd type="none" w="lg" len="lg"/>
            <a:tailEnd type="stealth" w="lg" len="lg"/>
          </a:ln>
        </p:spPr>
      </p:sp>
      <p:grpSp>
        <p:nvGrpSpPr>
          <p:cNvPr id="270" name="Shape 270"/>
          <p:cNvGrpSpPr/>
          <p:nvPr/>
        </p:nvGrpSpPr>
        <p:grpSpPr>
          <a:xfrm>
            <a:off x="579400" y="3484275"/>
            <a:ext cx="1600400" cy="1479150"/>
            <a:chOff x="579400" y="3484275"/>
            <a:chExt cx="1600400" cy="1479150"/>
          </a:xfrm>
        </p:grpSpPr>
        <p:sp>
          <p:nvSpPr>
            <p:cNvPr id="271" name="Shape 271"/>
            <p:cNvSpPr/>
            <p:nvPr/>
          </p:nvSpPr>
          <p:spPr>
            <a:xfrm>
              <a:off x="579400" y="4152525"/>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272" name="Shape 272"/>
            <p:cNvCxnSpPr/>
            <p:nvPr/>
          </p:nvCxnSpPr>
          <p:spPr>
            <a:xfrm flipH="1">
              <a:off x="921899" y="3484275"/>
              <a:ext cx="177900" cy="688799"/>
            </a:xfrm>
            <a:prstGeom prst="straightConnector1">
              <a:avLst/>
            </a:prstGeom>
            <a:noFill/>
            <a:ln w="19050" cap="flat" cmpd="sng">
              <a:solidFill>
                <a:srgbClr val="990000"/>
              </a:solidFill>
              <a:prstDash val="solid"/>
              <a:round/>
              <a:headEnd type="none" w="lg" len="lg"/>
              <a:tailEnd type="triangle" w="lg" len="lg"/>
            </a:ln>
          </p:spPr>
        </p:cxnSp>
        <p:sp>
          <p:nvSpPr>
            <p:cNvPr id="273" name="Shape 273"/>
            <p:cNvSpPr/>
            <p:nvPr/>
          </p:nvSpPr>
          <p:spPr>
            <a:xfrm>
              <a:off x="1575000" y="4152525"/>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274" name="Shape 274"/>
            <p:cNvCxnSpPr/>
            <p:nvPr/>
          </p:nvCxnSpPr>
          <p:spPr>
            <a:xfrm>
              <a:off x="1722150" y="3517650"/>
              <a:ext cx="177900" cy="622199"/>
            </a:xfrm>
            <a:prstGeom prst="straightConnector1">
              <a:avLst/>
            </a:prstGeom>
            <a:noFill/>
            <a:ln w="19050" cap="flat" cmpd="sng">
              <a:solidFill>
                <a:srgbClr val="990000"/>
              </a:solidFill>
              <a:prstDash val="solid"/>
              <a:round/>
              <a:headEnd type="none" w="lg" len="lg"/>
              <a:tailEnd type="triangle" w="lg" len="lg"/>
            </a:ln>
          </p:spPr>
        </p:cxnSp>
      </p:grpSp>
      <p:grpSp>
        <p:nvGrpSpPr>
          <p:cNvPr id="275" name="Shape 275"/>
          <p:cNvGrpSpPr/>
          <p:nvPr/>
        </p:nvGrpSpPr>
        <p:grpSpPr>
          <a:xfrm>
            <a:off x="2706800" y="3484275"/>
            <a:ext cx="1600400" cy="1479150"/>
            <a:chOff x="579400" y="3484275"/>
            <a:chExt cx="1600400" cy="1479150"/>
          </a:xfrm>
        </p:grpSpPr>
        <p:sp>
          <p:nvSpPr>
            <p:cNvPr id="276" name="Shape 276"/>
            <p:cNvSpPr/>
            <p:nvPr/>
          </p:nvSpPr>
          <p:spPr>
            <a:xfrm>
              <a:off x="579400" y="4152525"/>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277" name="Shape 277"/>
            <p:cNvCxnSpPr/>
            <p:nvPr/>
          </p:nvCxnSpPr>
          <p:spPr>
            <a:xfrm flipH="1">
              <a:off x="921899" y="3484275"/>
              <a:ext cx="177900" cy="688799"/>
            </a:xfrm>
            <a:prstGeom prst="straightConnector1">
              <a:avLst/>
            </a:prstGeom>
            <a:noFill/>
            <a:ln w="19050" cap="flat" cmpd="sng">
              <a:solidFill>
                <a:srgbClr val="990000"/>
              </a:solidFill>
              <a:prstDash val="solid"/>
              <a:round/>
              <a:headEnd type="none" w="lg" len="lg"/>
              <a:tailEnd type="triangle" w="lg" len="lg"/>
            </a:ln>
          </p:spPr>
        </p:cxnSp>
        <p:sp>
          <p:nvSpPr>
            <p:cNvPr id="278" name="Shape 278"/>
            <p:cNvSpPr/>
            <p:nvPr/>
          </p:nvSpPr>
          <p:spPr>
            <a:xfrm>
              <a:off x="1575000" y="4152525"/>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279" name="Shape 279"/>
            <p:cNvCxnSpPr/>
            <p:nvPr/>
          </p:nvCxnSpPr>
          <p:spPr>
            <a:xfrm>
              <a:off x="1722150" y="3517650"/>
              <a:ext cx="177900" cy="622199"/>
            </a:xfrm>
            <a:prstGeom prst="straightConnector1">
              <a:avLst/>
            </a:prstGeom>
            <a:noFill/>
            <a:ln w="19050" cap="flat" cmpd="sng">
              <a:solidFill>
                <a:srgbClr val="990000"/>
              </a:solidFill>
              <a:prstDash val="solid"/>
              <a:round/>
              <a:headEnd type="none" w="lg" len="lg"/>
              <a:tailEnd type="triangle" w="lg" len="lg"/>
            </a:ln>
          </p:spPr>
        </p:cxnSp>
      </p:grpSp>
      <p:grpSp>
        <p:nvGrpSpPr>
          <p:cNvPr id="280" name="Shape 280"/>
          <p:cNvGrpSpPr/>
          <p:nvPr/>
        </p:nvGrpSpPr>
        <p:grpSpPr>
          <a:xfrm>
            <a:off x="4559125" y="3457350"/>
            <a:ext cx="1600400" cy="1479150"/>
            <a:chOff x="579400" y="3484275"/>
            <a:chExt cx="1600400" cy="1479150"/>
          </a:xfrm>
        </p:grpSpPr>
        <p:sp>
          <p:nvSpPr>
            <p:cNvPr id="281" name="Shape 281"/>
            <p:cNvSpPr/>
            <p:nvPr/>
          </p:nvSpPr>
          <p:spPr>
            <a:xfrm>
              <a:off x="579400" y="4152525"/>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282" name="Shape 282"/>
            <p:cNvCxnSpPr/>
            <p:nvPr/>
          </p:nvCxnSpPr>
          <p:spPr>
            <a:xfrm flipH="1">
              <a:off x="921899" y="3484275"/>
              <a:ext cx="177900" cy="688799"/>
            </a:xfrm>
            <a:prstGeom prst="straightConnector1">
              <a:avLst/>
            </a:prstGeom>
            <a:noFill/>
            <a:ln w="19050" cap="flat" cmpd="sng">
              <a:solidFill>
                <a:srgbClr val="990000"/>
              </a:solidFill>
              <a:prstDash val="solid"/>
              <a:round/>
              <a:headEnd type="none" w="lg" len="lg"/>
              <a:tailEnd type="triangle" w="lg" len="lg"/>
            </a:ln>
          </p:spPr>
        </p:cxnSp>
        <p:sp>
          <p:nvSpPr>
            <p:cNvPr id="283" name="Shape 283"/>
            <p:cNvSpPr/>
            <p:nvPr/>
          </p:nvSpPr>
          <p:spPr>
            <a:xfrm>
              <a:off x="1575000" y="4152525"/>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284" name="Shape 284"/>
            <p:cNvCxnSpPr/>
            <p:nvPr/>
          </p:nvCxnSpPr>
          <p:spPr>
            <a:xfrm>
              <a:off x="1722150" y="3517650"/>
              <a:ext cx="177900" cy="622199"/>
            </a:xfrm>
            <a:prstGeom prst="straightConnector1">
              <a:avLst/>
            </a:prstGeom>
            <a:noFill/>
            <a:ln w="19050" cap="flat" cmpd="sng">
              <a:solidFill>
                <a:srgbClr val="990000"/>
              </a:solidFill>
              <a:prstDash val="solid"/>
              <a:round/>
              <a:headEnd type="none" w="lg" len="lg"/>
              <a:tailEnd type="triangle" w="lg" len="lg"/>
            </a:ln>
          </p:spPr>
        </p:cxnSp>
      </p:grpSp>
      <p:grpSp>
        <p:nvGrpSpPr>
          <p:cNvPr id="285" name="Shape 285"/>
          <p:cNvGrpSpPr/>
          <p:nvPr/>
        </p:nvGrpSpPr>
        <p:grpSpPr>
          <a:xfrm>
            <a:off x="6644750" y="3484275"/>
            <a:ext cx="1600400" cy="1479150"/>
            <a:chOff x="579400" y="3484275"/>
            <a:chExt cx="1600400" cy="1479150"/>
          </a:xfrm>
        </p:grpSpPr>
        <p:sp>
          <p:nvSpPr>
            <p:cNvPr id="286" name="Shape 286"/>
            <p:cNvSpPr/>
            <p:nvPr/>
          </p:nvSpPr>
          <p:spPr>
            <a:xfrm>
              <a:off x="579400" y="4152525"/>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287" name="Shape 287"/>
            <p:cNvCxnSpPr/>
            <p:nvPr/>
          </p:nvCxnSpPr>
          <p:spPr>
            <a:xfrm flipH="1">
              <a:off x="921899" y="3484275"/>
              <a:ext cx="177900" cy="688799"/>
            </a:xfrm>
            <a:prstGeom prst="straightConnector1">
              <a:avLst/>
            </a:prstGeom>
            <a:noFill/>
            <a:ln w="19050" cap="flat" cmpd="sng">
              <a:solidFill>
                <a:srgbClr val="990000"/>
              </a:solidFill>
              <a:prstDash val="solid"/>
              <a:round/>
              <a:headEnd type="none" w="lg" len="lg"/>
              <a:tailEnd type="triangle" w="lg" len="lg"/>
            </a:ln>
          </p:spPr>
        </p:cxnSp>
        <p:sp>
          <p:nvSpPr>
            <p:cNvPr id="288" name="Shape 288"/>
            <p:cNvSpPr/>
            <p:nvPr/>
          </p:nvSpPr>
          <p:spPr>
            <a:xfrm>
              <a:off x="1575000" y="4152525"/>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289" name="Shape 289"/>
            <p:cNvCxnSpPr/>
            <p:nvPr/>
          </p:nvCxnSpPr>
          <p:spPr>
            <a:xfrm>
              <a:off x="1722150" y="3517650"/>
              <a:ext cx="177900" cy="622199"/>
            </a:xfrm>
            <a:prstGeom prst="straightConnector1">
              <a:avLst/>
            </a:prstGeom>
            <a:noFill/>
            <a:ln w="19050" cap="flat" cmpd="sng">
              <a:solidFill>
                <a:srgbClr val="990000"/>
              </a:solidFill>
              <a:prstDash val="solid"/>
              <a:round/>
              <a:headEnd type="none" w="lg" len="lg"/>
              <a:tailEnd type="triangle" w="lg" len="lg"/>
            </a:ln>
          </p:spPr>
        </p:cxnSp>
      </p:grpSp>
      <p:cxnSp>
        <p:nvCxnSpPr>
          <p:cNvPr id="290" name="Shape 290"/>
          <p:cNvCxnSpPr>
            <a:endCxn id="257" idx="0"/>
          </p:cNvCxnSpPr>
          <p:nvPr/>
        </p:nvCxnSpPr>
        <p:spPr>
          <a:xfrm flipH="1">
            <a:off x="4205325" y="973375"/>
            <a:ext cx="5700" cy="433200"/>
          </a:xfrm>
          <a:prstGeom prst="straightConnector1">
            <a:avLst/>
          </a:prstGeom>
          <a:noFill/>
          <a:ln w="28575" cap="flat" cmpd="sng">
            <a:solidFill>
              <a:srgbClr val="990000"/>
            </a:solidFill>
            <a:prstDash val="solid"/>
            <a:round/>
            <a:headEnd type="none" w="lg" len="lg"/>
            <a:tailEnd type="triangle" w="lg" len="lg"/>
          </a:ln>
        </p:spPr>
      </p:cxnSp>
      <p:sp>
        <p:nvSpPr>
          <p:cNvPr id="37" name="Text Placeholder 1"/>
          <p:cNvSpPr txBox="1">
            <a:spLocks/>
          </p:cNvSpPr>
          <p:nvPr/>
        </p:nvSpPr>
        <p:spPr>
          <a:xfrm>
            <a:off x="457200" y="827632"/>
            <a:ext cx="8229600" cy="4098197"/>
          </a:xfrm>
          <a:prstGeom prst="rect">
            <a:avLst/>
          </a:prstGeom>
        </p:spPr>
        <p:txBody>
          <a:bodyPr vert="horz" lIns="91425" tIns="91425" rIns="91425" bIns="91425" rtlCol="0" anchor="t" anchorCtr="0">
            <a:normAutofit/>
          </a:bodyPr>
          <a:lstStyle>
            <a:lvl1pPr marL="171450" lvl="0" indent="-171450" algn="l" defTabSz="685800" rtl="0" eaLnBrk="1" latinLnBrk="0" hangingPunct="1">
              <a:lnSpc>
                <a:spcPct val="90000"/>
              </a:lnSpc>
              <a:spcBef>
                <a:spcPts val="0"/>
              </a:spcBef>
              <a:buFont typeface="Arial" panose="020B0604020202020204" pitchFamily="34" charset="0"/>
              <a:buChar char="•"/>
              <a:defRPr sz="2100" kern="1200">
                <a:solidFill>
                  <a:schemeClr val="tx1"/>
                </a:solidFill>
                <a:latin typeface="+mn-lt"/>
                <a:ea typeface="+mn-ea"/>
                <a:cs typeface="+mn-cs"/>
              </a:defRPr>
            </a:lvl1pPr>
            <a:lvl2pPr marL="514350" lvl="1" indent="-171450" algn="l" defTabSz="6858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2pPr>
            <a:lvl3pPr marL="857250" lvl="2" indent="-171450"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1200150" lvl="3"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4pPr>
            <a:lvl5pPr marL="1543050" lvl="4"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5pPr>
            <a:lvl6pPr marL="1885950" lvl="5"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6pPr>
            <a:lvl7pPr marL="2228850" lvl="6"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7pPr>
            <a:lvl8pPr marL="2571750" lvl="7"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8pPr>
            <a:lvl9pPr marL="2914650" lvl="8"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9pPr>
          </a:lstStyle>
          <a:p>
            <a:r>
              <a:rPr lang="en" dirty="0"/>
              <a:t>Binary tree with hash pointers!</a:t>
            </a:r>
          </a:p>
          <a:p>
            <a:r>
              <a:rPr lang="en" dirty="0"/>
              <a:t>Drawback: </a:t>
            </a:r>
          </a:p>
          <a:p>
            <a:pPr lvl="1"/>
            <a:r>
              <a:rPr lang="en" dirty="0"/>
              <a:t>More number of blocks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457200" y="727515"/>
            <a:ext cx="4662105" cy="4080234"/>
          </a:xfrm>
          <a:prstGeom prst="rect">
            <a:avLst/>
          </a:prstGeom>
        </p:spPr>
        <p:txBody>
          <a:bodyPr lIns="91425" tIns="91425" rIns="91425" bIns="91425" anchor="t" anchorCtr="0">
            <a:noAutofit/>
          </a:bodyPr>
          <a:lstStyle/>
          <a:p>
            <a:r>
              <a:rPr lang="en" dirty="0"/>
              <a:t>Advantage:</a:t>
            </a:r>
          </a:p>
          <a:p>
            <a:pPr lvl="1"/>
            <a:r>
              <a:rPr lang="en" dirty="0"/>
              <a:t>Proving membership of a data block in the tree is easy</a:t>
            </a:r>
          </a:p>
          <a:p>
            <a:pPr lvl="1"/>
            <a:r>
              <a:rPr lang="en-US" dirty="0"/>
              <a:t>O</a:t>
            </a:r>
            <a:r>
              <a:rPr lang="en" dirty="0"/>
              <a:t>nly need to show O(log n) items</a:t>
            </a:r>
          </a:p>
          <a:p>
            <a:pPr lvl="1"/>
            <a:r>
              <a:rPr lang="en" dirty="0"/>
              <a:t>In other words, membership verification in O(log n) time/space</a:t>
            </a:r>
          </a:p>
          <a:p>
            <a:pPr lvl="1"/>
            <a:endParaRPr lang="en" dirty="0"/>
          </a:p>
          <a:p>
            <a:r>
              <a:rPr lang="en" dirty="0"/>
              <a:t>How to prove non-membership?</a:t>
            </a:r>
          </a:p>
          <a:p>
            <a:pPr lvl="1"/>
            <a:r>
              <a:rPr lang="en" dirty="0"/>
              <a:t>Sorted Merkle trees: Order leafs of the tree in some fashion, say lexicographically, numerically, etc.</a:t>
            </a:r>
          </a:p>
          <a:p>
            <a:pPr lvl="1"/>
            <a:r>
              <a:rPr lang="en-US" dirty="0"/>
              <a:t>V</a:t>
            </a:r>
            <a:r>
              <a:rPr lang="en" dirty="0"/>
              <a:t>erify membership of data before and after the missing one!</a:t>
            </a:r>
          </a:p>
          <a:p>
            <a:pPr lvl="1"/>
            <a:r>
              <a:rPr lang="en" dirty="0"/>
              <a:t>Non-membership verification also takes O(log n) time/space</a:t>
            </a:r>
          </a:p>
          <a:p>
            <a:pPr lvl="1"/>
            <a:endParaRPr lang="en" dirty="0"/>
          </a:p>
        </p:txBody>
      </p:sp>
      <p:sp>
        <p:nvSpPr>
          <p:cNvPr id="296" name="Shape 296"/>
          <p:cNvSpPr txBox="1"/>
          <p:nvPr/>
        </p:nvSpPr>
        <p:spPr>
          <a:xfrm>
            <a:off x="7244166" y="1250899"/>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297" name="Shape 297"/>
          <p:cNvSpPr txBox="1"/>
          <p:nvPr/>
        </p:nvSpPr>
        <p:spPr>
          <a:xfrm>
            <a:off x="5441091" y="2136599"/>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298" name="Shape 298"/>
          <p:cNvSpPr/>
          <p:nvPr/>
        </p:nvSpPr>
        <p:spPr>
          <a:xfrm>
            <a:off x="6099766" y="1517574"/>
            <a:ext cx="1555475" cy="622200"/>
          </a:xfrm>
          <a:custGeom>
            <a:avLst/>
            <a:gdLst/>
            <a:ahLst/>
            <a:cxnLst/>
            <a:rect l="0" t="0" r="0" b="0"/>
            <a:pathLst>
              <a:path w="62219" h="24888" extrusionOk="0">
                <a:moveTo>
                  <a:pt x="62219" y="0"/>
                </a:moveTo>
                <a:lnTo>
                  <a:pt x="62219" y="17333"/>
                </a:lnTo>
                <a:lnTo>
                  <a:pt x="0" y="17333"/>
                </a:lnTo>
                <a:lnTo>
                  <a:pt x="0" y="24888"/>
                </a:lnTo>
              </a:path>
            </a:pathLst>
          </a:custGeom>
          <a:noFill/>
          <a:ln w="19050" cap="flat" cmpd="sng">
            <a:solidFill>
              <a:srgbClr val="990000"/>
            </a:solidFill>
            <a:prstDash val="solid"/>
            <a:round/>
            <a:headEnd type="none" w="lg" len="lg"/>
            <a:tailEnd type="stealth" w="lg" len="lg"/>
          </a:ln>
        </p:spPr>
      </p:sp>
      <p:sp>
        <p:nvSpPr>
          <p:cNvPr id="299" name="Shape 299"/>
          <p:cNvSpPr txBox="1"/>
          <p:nvPr/>
        </p:nvSpPr>
        <p:spPr>
          <a:xfrm>
            <a:off x="6545841" y="3066724"/>
            <a:ext cx="1344300" cy="457200"/>
          </a:xfrm>
          <a:prstGeom prst="rect">
            <a:avLst/>
          </a:prstGeom>
          <a:solidFill>
            <a:srgbClr val="D9D9D9"/>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H(  )   H(  )</a:t>
            </a:r>
          </a:p>
        </p:txBody>
      </p:sp>
      <p:sp>
        <p:nvSpPr>
          <p:cNvPr id="300" name="Shape 300"/>
          <p:cNvSpPr/>
          <p:nvPr/>
        </p:nvSpPr>
        <p:spPr>
          <a:xfrm flipH="1">
            <a:off x="6496144" y="2379499"/>
            <a:ext cx="748027" cy="688775"/>
          </a:xfrm>
          <a:custGeom>
            <a:avLst/>
            <a:gdLst/>
            <a:ahLst/>
            <a:cxnLst/>
            <a:rect l="0" t="0" r="0" b="0"/>
            <a:pathLst>
              <a:path w="62219" h="24888" extrusionOk="0">
                <a:moveTo>
                  <a:pt x="62219" y="0"/>
                </a:moveTo>
                <a:lnTo>
                  <a:pt x="62219" y="17333"/>
                </a:lnTo>
                <a:lnTo>
                  <a:pt x="0" y="17333"/>
                </a:lnTo>
                <a:lnTo>
                  <a:pt x="0" y="24888"/>
                </a:lnTo>
              </a:path>
            </a:pathLst>
          </a:custGeom>
          <a:noFill/>
          <a:ln w="19050" cap="flat" cmpd="sng">
            <a:solidFill>
              <a:srgbClr val="990000"/>
            </a:solidFill>
            <a:prstDash val="solid"/>
            <a:round/>
            <a:headEnd type="none" w="lg" len="lg"/>
            <a:tailEnd type="stealth" w="lg" len="lg"/>
          </a:ln>
        </p:spPr>
      </p:sp>
      <p:sp>
        <p:nvSpPr>
          <p:cNvPr id="301" name="Shape 301"/>
          <p:cNvSpPr/>
          <p:nvPr/>
        </p:nvSpPr>
        <p:spPr>
          <a:xfrm>
            <a:off x="7413391" y="3996849"/>
            <a:ext cx="604800" cy="8109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latin typeface="Trebuchet MS"/>
                <a:ea typeface="Trebuchet MS"/>
                <a:cs typeface="Trebuchet MS"/>
                <a:sym typeface="Trebuchet MS"/>
              </a:rPr>
              <a:t>(data)</a:t>
            </a:r>
          </a:p>
        </p:txBody>
      </p:sp>
      <p:cxnSp>
        <p:nvCxnSpPr>
          <p:cNvPr id="302" name="Shape 302"/>
          <p:cNvCxnSpPr/>
          <p:nvPr/>
        </p:nvCxnSpPr>
        <p:spPr>
          <a:xfrm>
            <a:off x="7560541" y="3361974"/>
            <a:ext cx="177900" cy="622199"/>
          </a:xfrm>
          <a:prstGeom prst="straightConnector1">
            <a:avLst/>
          </a:prstGeom>
          <a:noFill/>
          <a:ln w="19050" cap="flat" cmpd="sng">
            <a:solidFill>
              <a:srgbClr val="990000"/>
            </a:solidFill>
            <a:prstDash val="solid"/>
            <a:round/>
            <a:headEnd type="none" w="lg" len="lg"/>
            <a:tailEnd type="triangle" w="lg" len="lg"/>
          </a:ln>
        </p:spPr>
      </p:cxnSp>
      <p:cxnSp>
        <p:nvCxnSpPr>
          <p:cNvPr id="303" name="Shape 303"/>
          <p:cNvCxnSpPr>
            <a:endCxn id="296" idx="0"/>
          </p:cNvCxnSpPr>
          <p:nvPr/>
        </p:nvCxnSpPr>
        <p:spPr>
          <a:xfrm flipH="1">
            <a:off x="7916316" y="817699"/>
            <a:ext cx="5700" cy="433200"/>
          </a:xfrm>
          <a:prstGeom prst="straightConnector1">
            <a:avLst/>
          </a:prstGeom>
          <a:noFill/>
          <a:ln w="28575" cap="flat" cmpd="sng">
            <a:solidFill>
              <a:srgbClr val="990000"/>
            </a:solidFill>
            <a:prstDash val="solid"/>
            <a:round/>
            <a:headEnd type="none" w="lg" len="lg"/>
            <a:tailEnd type="triangle" w="lg" len="lg"/>
          </a:ln>
        </p:spPr>
      </p:cxnSp>
      <p:sp>
        <p:nvSpPr>
          <p:cNvPr id="12" name="Shape 256"/>
          <p:cNvSpPr txBox="1">
            <a:spLocks/>
          </p:cNvSpPr>
          <p:nvPr/>
        </p:nvSpPr>
        <p:spPr>
          <a:xfrm>
            <a:off x="457200" y="128900"/>
            <a:ext cx="8229600" cy="688799"/>
          </a:xfrm>
          <a:prstGeom prst="rect">
            <a:avLst/>
          </a:prstGeom>
        </p:spPr>
        <p:txBody>
          <a:bodyPr vert="horz" lIns="91425" tIns="91425" rIns="91425" bIns="91425" rtlCol="0" anchor="t" anchorCtr="0">
            <a:noAutofit/>
          </a:bodyPr>
          <a:lstStyle>
            <a:lvl1pPr marL="171450" lvl="0" indent="-171450" algn="l" defTabSz="685800" rtl="0" eaLnBrk="1" latinLnBrk="0" hangingPunct="1">
              <a:lnSpc>
                <a:spcPct val="90000"/>
              </a:lnSpc>
              <a:spcBef>
                <a:spcPts val="0"/>
              </a:spcBef>
              <a:buFont typeface="Arial" panose="020B0604020202020204" pitchFamily="34" charset="0"/>
              <a:buChar char="•"/>
              <a:defRPr sz="2100" kern="1200">
                <a:solidFill>
                  <a:schemeClr val="tx1"/>
                </a:solidFill>
                <a:latin typeface="+mn-lt"/>
                <a:ea typeface="+mn-ea"/>
                <a:cs typeface="+mn-cs"/>
              </a:defRPr>
            </a:lvl1pPr>
            <a:lvl2pPr marL="514350" lvl="1" indent="-171450" algn="l" defTabSz="6858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2pPr>
            <a:lvl3pPr marL="857250" lvl="2" indent="-171450"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1200150" lvl="3"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4pPr>
            <a:lvl5pPr marL="1543050" lvl="4"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5pPr>
            <a:lvl6pPr marL="1885950" lvl="5"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6pPr>
            <a:lvl7pPr marL="2228850" lvl="6"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7pPr>
            <a:lvl8pPr marL="2571750" lvl="7"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8pPr>
            <a:lvl9pPr marL="2914650" lvl="8"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None/>
            </a:pPr>
            <a:r>
              <a:rPr lang="en" sz="3300" dirty="0">
                <a:latin typeface="+mj-lt"/>
                <a:ea typeface="+mj-ea"/>
                <a:cs typeface="+mj-cs"/>
              </a:rPr>
              <a:t>Merkle tree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More generally ...</a:t>
            </a:r>
          </a:p>
        </p:txBody>
      </p:sp>
      <p:sp>
        <p:nvSpPr>
          <p:cNvPr id="316" name="Shape 316"/>
          <p:cNvSpPr txBox="1">
            <a:spLocks noGrp="1"/>
          </p:cNvSpPr>
          <p:nvPr>
            <p:ph type="body" idx="1"/>
          </p:nvPr>
        </p:nvSpPr>
        <p:spPr>
          <a:xfrm>
            <a:off x="457200" y="1768730"/>
            <a:ext cx="8229600" cy="1268145"/>
          </a:xfrm>
          <a:prstGeom prst="rect">
            <a:avLst/>
          </a:prstGeom>
        </p:spPr>
        <p:txBody>
          <a:bodyPr lIns="91425" tIns="91425" rIns="91425" bIns="91425" anchor="t" anchorCtr="0">
            <a:noAutofit/>
          </a:bodyPr>
          <a:lstStyle/>
          <a:p>
            <a:pPr marL="0" indent="0" algn="ctr">
              <a:buNone/>
            </a:pPr>
            <a:r>
              <a:rPr lang="en" sz="2400" b="1" dirty="0">
                <a:solidFill>
                  <a:srgbClr val="FF0000"/>
                </a:solidFill>
              </a:rPr>
              <a:t>Hash pointers can be used in any pointer-based data structure that has no cycles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subTitle" idx="1"/>
          </p:nvPr>
        </p:nvSpPr>
        <p:spPr>
          <a:xfrm>
            <a:off x="685800" y="1834928"/>
            <a:ext cx="7772400" cy="784799"/>
          </a:xfrm>
          <a:prstGeom prst="rect">
            <a:avLst/>
          </a:prstGeom>
        </p:spPr>
        <p:txBody>
          <a:bodyPr lIns="91425" tIns="91425" rIns="91425" bIns="91425" anchor="t" anchorCtr="0">
            <a:noAutofit/>
          </a:bodyPr>
          <a:lstStyle/>
          <a:p>
            <a:pPr lvl="0" rtl="0">
              <a:spcBef>
                <a:spcPts val="0"/>
              </a:spcBef>
              <a:buNone/>
            </a:pPr>
            <a:r>
              <a:rPr lang="en" sz="2400" dirty="0"/>
              <a:t>Digital Signatures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prstGeom prst="rect">
            <a:avLst/>
          </a:prstGeom>
        </p:spPr>
        <p:txBody>
          <a:bodyPr lIns="91425" tIns="91425" rIns="91425" bIns="91425" anchor="b" anchorCtr="0">
            <a:noAutofit/>
          </a:bodyPr>
          <a:lstStyle/>
          <a:p>
            <a:pPr lvl="0"/>
            <a:r>
              <a:rPr lang="en" dirty="0"/>
              <a:t>Digital Signatures</a:t>
            </a:r>
          </a:p>
        </p:txBody>
      </p:sp>
      <p:sp>
        <p:nvSpPr>
          <p:cNvPr id="327" name="Shape 327"/>
          <p:cNvSpPr txBox="1">
            <a:spLocks noGrp="1"/>
          </p:cNvSpPr>
          <p:nvPr>
            <p:ph type="body" idx="1"/>
          </p:nvPr>
        </p:nvSpPr>
        <p:spPr>
          <a:prstGeom prst="rect">
            <a:avLst/>
          </a:prstGeom>
        </p:spPr>
        <p:txBody>
          <a:bodyPr lIns="91425" tIns="91425" rIns="91425" bIns="91425" anchor="t" anchorCtr="0">
            <a:noAutofit/>
          </a:bodyPr>
          <a:lstStyle/>
          <a:p>
            <a:r>
              <a:rPr lang="en" dirty="0"/>
              <a:t>Second cryptographic primitive (in addition to Hash functions) that we will need to build cryptocurrencies (and bitcoins)</a:t>
            </a:r>
          </a:p>
          <a:p>
            <a:endParaRPr lang="en" dirty="0"/>
          </a:p>
          <a:p>
            <a:r>
              <a:rPr lang="en" dirty="0"/>
              <a:t>What are the properties we need from digital signatures? – same as properties we need from handwritten signatures</a:t>
            </a:r>
          </a:p>
          <a:p>
            <a:pPr lvl="1"/>
            <a:r>
              <a:rPr lang="en" dirty="0"/>
              <a:t>Only you can sign, but anyone can verify (</a:t>
            </a:r>
            <a:r>
              <a:rPr lang="en-US" dirty="0">
                <a:solidFill>
                  <a:srgbClr val="FF0000"/>
                </a:solidFill>
              </a:rPr>
              <a:t>security</a:t>
            </a:r>
            <a:r>
              <a:rPr lang="en" dirty="0"/>
              <a:t>)</a:t>
            </a:r>
          </a:p>
          <a:p>
            <a:pPr lvl="1"/>
            <a:r>
              <a:rPr lang="en" dirty="0"/>
              <a:t>Signature tied to a particular document - can’t be cut-and-pasted to another document (</a:t>
            </a:r>
            <a:r>
              <a:rPr lang="en" dirty="0">
                <a:solidFill>
                  <a:srgbClr val="FF0000"/>
                </a:solidFill>
              </a:rPr>
              <a:t>unforgeability</a:t>
            </a:r>
            <a:r>
              <a:rPr lang="en"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a:t>This lecture</a:t>
            </a:r>
          </a:p>
        </p:txBody>
      </p:sp>
      <p:sp>
        <p:nvSpPr>
          <p:cNvPr id="49" name="Shape 49"/>
          <p:cNvSpPr txBox="1">
            <a:spLocks noGrp="1"/>
          </p:cNvSpPr>
          <p:nvPr>
            <p:ph type="body" idx="1"/>
          </p:nvPr>
        </p:nvSpPr>
        <p:spPr>
          <a:prstGeom prst="rect">
            <a:avLst/>
          </a:prstGeom>
        </p:spPr>
        <p:txBody>
          <a:bodyPr lIns="91425" tIns="91425" rIns="91425" bIns="91425" anchor="t" anchorCtr="0">
            <a:noAutofit/>
          </a:bodyPr>
          <a:lstStyle/>
          <a:p>
            <a:pPr marL="457200" lvl="0" indent="-457200">
              <a:buFont typeface="Arial" panose="020B0604020202020204" pitchFamily="34" charset="0"/>
              <a:buChar char="•"/>
            </a:pPr>
            <a:r>
              <a:rPr lang="en" dirty="0"/>
              <a:t>Background on </a:t>
            </a:r>
            <a:r>
              <a:rPr lang="en-US" dirty="0"/>
              <a:t>c</a:t>
            </a:r>
            <a:r>
              <a:rPr lang="en" dirty="0"/>
              <a:t>ryptographic primitives useful for building “crypto”currencies</a:t>
            </a:r>
          </a:p>
          <a:p>
            <a:pPr marL="800100" lvl="1" indent="-457200"/>
            <a:r>
              <a:rPr lang="en" dirty="0"/>
              <a:t>Hash functions</a:t>
            </a:r>
          </a:p>
          <a:p>
            <a:pPr marL="1143000" lvl="2" indent="-457200"/>
            <a:r>
              <a:rPr lang="en" dirty="0"/>
              <a:t>Properties of hash functions we are interested in</a:t>
            </a:r>
          </a:p>
          <a:p>
            <a:pPr marL="1143000" lvl="2" indent="-457200"/>
            <a:r>
              <a:rPr lang="en" dirty="0"/>
              <a:t>Applications that make use of these properties</a:t>
            </a:r>
          </a:p>
          <a:p>
            <a:pPr marL="1143000" lvl="2" indent="-457200"/>
            <a:r>
              <a:rPr lang="en" dirty="0"/>
              <a:t>Data structures that use hash functions</a:t>
            </a:r>
          </a:p>
          <a:p>
            <a:pPr marL="800100" lvl="1" indent="-457200"/>
            <a:r>
              <a:rPr lang="en" dirty="0"/>
              <a:t>Digital signatures</a:t>
            </a:r>
          </a:p>
          <a:p>
            <a:pPr marL="800100" lvl="1" indent="-457200"/>
            <a:r>
              <a:rPr lang="en" dirty="0"/>
              <a:t>Public Keys and Identities</a:t>
            </a:r>
          </a:p>
          <a:p>
            <a:pPr marL="457200" lvl="0" indent="-457200" rtl="0">
              <a:spcBef>
                <a:spcPts val="0"/>
              </a:spcBef>
              <a:buFont typeface="Arial" panose="020B0604020202020204" pitchFamily="34" charset="0"/>
              <a:buChar char="•"/>
            </a:pPr>
            <a:endParaRPr lang="en" dirty="0"/>
          </a:p>
          <a:p>
            <a:pPr marL="457200" lvl="0" indent="-457200" rtl="0">
              <a:spcBef>
                <a:spcPts val="0"/>
              </a:spcBef>
              <a:buFont typeface="Arial" panose="020B0604020202020204" pitchFamily="34" charset="0"/>
              <a:buChar char="•"/>
            </a:pPr>
            <a:r>
              <a:rPr lang="en" dirty="0"/>
              <a:t>Two simple cryptocurrencies (precursors to Bitcoins)</a:t>
            </a:r>
          </a:p>
          <a:p>
            <a:pPr marL="800100" lvl="1" indent="-457200"/>
            <a:r>
              <a:rPr lang="en" dirty="0"/>
              <a:t>Goofycoin</a:t>
            </a:r>
          </a:p>
          <a:p>
            <a:pPr marL="800100" lvl="1" indent="-457200"/>
            <a:r>
              <a:rPr lang="en" dirty="0"/>
              <a:t>Scroogecoin</a:t>
            </a:r>
          </a:p>
          <a:p>
            <a:pPr marL="800100" lvl="1" indent="-457200"/>
            <a:endParaRPr lang="e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prstGeom prst="rect">
            <a:avLst/>
          </a:prstGeom>
        </p:spPr>
        <p:txBody>
          <a:bodyPr lIns="91425" tIns="91425" rIns="91425" bIns="91425" anchor="b" anchorCtr="0">
            <a:noAutofit/>
          </a:bodyPr>
          <a:lstStyle/>
          <a:p>
            <a:pPr lvl="0"/>
            <a:r>
              <a:rPr lang="en" dirty="0"/>
              <a:t>Digital Signatures APIs</a:t>
            </a:r>
          </a:p>
        </p:txBody>
      </p:sp>
      <p:sp>
        <p:nvSpPr>
          <p:cNvPr id="333" name="Shape 333"/>
          <p:cNvSpPr txBox="1">
            <a:spLocks noGrp="1"/>
          </p:cNvSpPr>
          <p:nvPr>
            <p:ph type="body" idx="1"/>
          </p:nvPr>
        </p:nvSpPr>
        <p:spPr>
          <a:xfrm>
            <a:off x="457200" y="1294844"/>
            <a:ext cx="8229600" cy="3631055"/>
          </a:xfrm>
          <a:prstGeom prst="rect">
            <a:avLst/>
          </a:prstGeom>
        </p:spPr>
        <p:txBody>
          <a:bodyPr lIns="91425" tIns="91425" rIns="91425" bIns="91425" anchor="t" anchorCtr="0">
            <a:noAutofit/>
          </a:bodyPr>
          <a:lstStyle/>
          <a:p>
            <a:pPr marL="457200" lvl="0" indent="-457200" rtl="0">
              <a:spcBef>
                <a:spcPts val="0"/>
              </a:spcBef>
              <a:buFont typeface="+mj-lt"/>
              <a:buAutoNum type="arabicPeriod"/>
            </a:pPr>
            <a:r>
              <a:rPr lang="en" dirty="0"/>
              <a:t>(</a:t>
            </a:r>
            <a:r>
              <a:rPr lang="en" i="1" dirty="0"/>
              <a:t>sk</a:t>
            </a:r>
            <a:r>
              <a:rPr lang="en" dirty="0"/>
              <a:t>, </a:t>
            </a:r>
            <a:r>
              <a:rPr lang="en" i="1" dirty="0"/>
              <a:t>pk</a:t>
            </a:r>
            <a:r>
              <a:rPr lang="en" dirty="0"/>
              <a:t>) := generateKeys(</a:t>
            </a:r>
            <a:r>
              <a:rPr lang="en" i="1" dirty="0"/>
              <a:t>keysize</a:t>
            </a:r>
            <a:r>
              <a:rPr lang="en" dirty="0"/>
              <a:t>)</a:t>
            </a:r>
          </a:p>
          <a:p>
            <a:pPr marL="457200" lvl="0" indent="0">
              <a:buNone/>
            </a:pPr>
            <a:r>
              <a:rPr lang="en" sz="1800" i="1" dirty="0"/>
              <a:t>sk</a:t>
            </a:r>
            <a:r>
              <a:rPr lang="en" sz="1800" dirty="0"/>
              <a:t>: secret signing key</a:t>
            </a:r>
          </a:p>
          <a:p>
            <a:pPr marL="0" lvl="0" indent="0">
              <a:buNone/>
            </a:pPr>
            <a:r>
              <a:rPr lang="en" sz="1800" dirty="0"/>
              <a:t>         </a:t>
            </a:r>
            <a:r>
              <a:rPr lang="en" sz="1800" i="1" dirty="0"/>
              <a:t>pk</a:t>
            </a:r>
            <a:r>
              <a:rPr lang="en" sz="1800" dirty="0"/>
              <a:t>: public verification key</a:t>
            </a:r>
          </a:p>
          <a:p>
            <a:pPr marL="342900" lvl="1" indent="0">
              <a:buNone/>
            </a:pPr>
            <a:endParaRPr lang="en" dirty="0"/>
          </a:p>
          <a:p>
            <a:pPr marL="457200" indent="-457200">
              <a:buFont typeface="+mj-lt"/>
              <a:buAutoNum type="arabicPeriod" startAt="2"/>
            </a:pPr>
            <a:r>
              <a:rPr lang="en" i="1" dirty="0"/>
              <a:t>sig</a:t>
            </a:r>
            <a:r>
              <a:rPr lang="en" dirty="0"/>
              <a:t> := sign(</a:t>
            </a:r>
            <a:r>
              <a:rPr lang="en" i="1" dirty="0"/>
              <a:t>sk</a:t>
            </a:r>
            <a:r>
              <a:rPr lang="en" dirty="0"/>
              <a:t>, </a:t>
            </a:r>
            <a:r>
              <a:rPr lang="en" i="1" dirty="0"/>
              <a:t>message</a:t>
            </a:r>
            <a:r>
              <a:rPr lang="en" dirty="0"/>
              <a:t>)</a:t>
            </a:r>
          </a:p>
          <a:p>
            <a:pPr marL="457200" indent="-457200">
              <a:buFont typeface="+mj-lt"/>
              <a:buAutoNum type="arabicPeriod" startAt="2"/>
            </a:pPr>
            <a:endParaRPr lang="en" dirty="0"/>
          </a:p>
          <a:p>
            <a:pPr marL="457200" indent="-457200">
              <a:buFont typeface="+mj-lt"/>
              <a:buAutoNum type="arabicPeriod" startAt="2"/>
            </a:pPr>
            <a:r>
              <a:rPr lang="en" i="1" dirty="0"/>
              <a:t>isValid</a:t>
            </a:r>
            <a:r>
              <a:rPr lang="en" dirty="0"/>
              <a:t> := verify(</a:t>
            </a:r>
            <a:r>
              <a:rPr lang="en" i="1" dirty="0"/>
              <a:t>pk</a:t>
            </a:r>
            <a:r>
              <a:rPr lang="en" dirty="0"/>
              <a:t>, </a:t>
            </a:r>
            <a:r>
              <a:rPr lang="en" i="1" dirty="0"/>
              <a:t>message</a:t>
            </a:r>
            <a:r>
              <a:rPr lang="en" dirty="0"/>
              <a:t>, </a:t>
            </a:r>
            <a:r>
              <a:rPr lang="en" i="1" dirty="0"/>
              <a:t>sig</a:t>
            </a:r>
            <a:r>
              <a:rPr lang="en" dirty="0"/>
              <a:t>)</a:t>
            </a:r>
          </a:p>
          <a:p>
            <a:pPr marL="457200" indent="-457200">
              <a:buFont typeface="+mj-lt"/>
              <a:buAutoNum type="arabicPeriod" startAt="2"/>
            </a:pPr>
            <a:endParaRPr lang="en" dirty="0"/>
          </a:p>
          <a:p>
            <a:pPr marL="457200" lvl="0" indent="-457200" rtl="0">
              <a:spcBef>
                <a:spcPts val="0"/>
              </a:spcBef>
              <a:buFont typeface="+mj-lt"/>
              <a:buAutoNum type="arabicPeriod" startAt="2"/>
            </a:pPr>
            <a:endParaRPr lang="en" dirty="0"/>
          </a:p>
          <a:p>
            <a:pPr marL="0" lvl="0" indent="0" rtl="0">
              <a:spcBef>
                <a:spcPts val="0"/>
              </a:spcBef>
              <a:buNone/>
            </a:pPr>
            <a:endParaRPr lang="en" sz="1800" dirty="0"/>
          </a:p>
          <a:p>
            <a:pPr marL="457200" lvl="0" indent="-457200" rtl="0">
              <a:spcBef>
                <a:spcPts val="0"/>
              </a:spcBef>
              <a:buFont typeface="+mj-lt"/>
              <a:buAutoNum type="arabicPeriod"/>
            </a:pPr>
            <a:endParaRPr dirty="0"/>
          </a:p>
        </p:txBody>
      </p:sp>
      <p:sp>
        <p:nvSpPr>
          <p:cNvPr id="334" name="Shape 334"/>
          <p:cNvSpPr/>
          <p:nvPr/>
        </p:nvSpPr>
        <p:spPr>
          <a:xfrm>
            <a:off x="4572000" y="1418243"/>
            <a:ext cx="363095" cy="1265563"/>
          </a:xfrm>
          <a:prstGeom prst="rightBrace">
            <a:avLst>
              <a:gd name="adj1" fmla="val 8333"/>
              <a:gd name="adj2" fmla="val 50000"/>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5" name="Shape 335"/>
          <p:cNvSpPr txBox="1"/>
          <p:nvPr/>
        </p:nvSpPr>
        <p:spPr>
          <a:xfrm>
            <a:off x="4499918" y="1495077"/>
            <a:ext cx="2022000" cy="1014517"/>
          </a:xfrm>
          <a:prstGeom prst="rect">
            <a:avLst/>
          </a:prstGeom>
          <a:noFill/>
          <a:ln>
            <a:noFill/>
          </a:ln>
        </p:spPr>
        <p:txBody>
          <a:bodyPr lIns="91425" tIns="91425" rIns="91425" bIns="91425" anchor="t" anchorCtr="0">
            <a:noAutofit/>
          </a:bodyPr>
          <a:lstStyle/>
          <a:p>
            <a:pPr lvl="0" algn="ctr" rtl="0">
              <a:spcBef>
                <a:spcPts val="0"/>
              </a:spcBef>
              <a:buNone/>
            </a:pPr>
            <a:r>
              <a:rPr lang="en" sz="1800" dirty="0">
                <a:solidFill>
                  <a:srgbClr val="FF0000"/>
                </a:solidFill>
                <a:latin typeface="+mn-lt"/>
                <a:ea typeface="Trebuchet MS"/>
                <a:cs typeface="Trebuchet MS"/>
                <a:sym typeface="Trebuchet MS"/>
              </a:rPr>
              <a:t>can be</a:t>
            </a:r>
          </a:p>
          <a:p>
            <a:pPr lvl="0" algn="ctr" rtl="0">
              <a:spcBef>
                <a:spcPts val="0"/>
              </a:spcBef>
              <a:buNone/>
            </a:pPr>
            <a:r>
              <a:rPr lang="en" sz="1800" dirty="0">
                <a:solidFill>
                  <a:srgbClr val="FF0000"/>
                </a:solidFill>
                <a:latin typeface="+mn-lt"/>
                <a:ea typeface="Trebuchet MS"/>
                <a:cs typeface="Trebuchet MS"/>
                <a:sym typeface="Trebuchet MS"/>
              </a:rPr>
              <a:t>randomized</a:t>
            </a:r>
          </a:p>
          <a:p>
            <a:pPr lvl="0" algn="ctr">
              <a:spcBef>
                <a:spcPts val="0"/>
              </a:spcBef>
              <a:buNone/>
            </a:pPr>
            <a:r>
              <a:rPr lang="en" sz="1800" dirty="0">
                <a:solidFill>
                  <a:srgbClr val="FF0000"/>
                </a:solidFill>
                <a:latin typeface="+mn-lt"/>
                <a:ea typeface="Trebuchet MS"/>
                <a:cs typeface="Trebuchet MS"/>
                <a:sym typeface="Trebuchet MS"/>
              </a:rPr>
              <a:t>algorithms</a:t>
            </a:r>
          </a:p>
        </p:txBody>
      </p:sp>
      <p:sp>
        <p:nvSpPr>
          <p:cNvPr id="6" name="Shape 334"/>
          <p:cNvSpPr/>
          <p:nvPr/>
        </p:nvSpPr>
        <p:spPr>
          <a:xfrm>
            <a:off x="4572000" y="2915422"/>
            <a:ext cx="181548" cy="439838"/>
          </a:xfrm>
          <a:prstGeom prst="rightBrace">
            <a:avLst>
              <a:gd name="adj1" fmla="val 8333"/>
              <a:gd name="adj2" fmla="val 50000"/>
            </a:avLst>
          </a:prstGeom>
          <a:no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335"/>
          <p:cNvSpPr txBox="1"/>
          <p:nvPr/>
        </p:nvSpPr>
        <p:spPr>
          <a:xfrm>
            <a:off x="4572000" y="2890431"/>
            <a:ext cx="2022000" cy="489819"/>
          </a:xfrm>
          <a:prstGeom prst="rect">
            <a:avLst/>
          </a:prstGeom>
          <a:noFill/>
          <a:ln>
            <a:noFill/>
          </a:ln>
        </p:spPr>
        <p:txBody>
          <a:bodyPr lIns="91425" tIns="91425" rIns="91425" bIns="91425" anchor="t" anchorCtr="0">
            <a:noAutofit/>
          </a:bodyPr>
          <a:lstStyle/>
          <a:p>
            <a:pPr lvl="0" algn="ctr" rtl="0">
              <a:spcBef>
                <a:spcPts val="0"/>
              </a:spcBef>
              <a:buNone/>
            </a:pPr>
            <a:r>
              <a:rPr lang="en-US" sz="1800" dirty="0">
                <a:solidFill>
                  <a:srgbClr val="FF0000"/>
                </a:solidFill>
                <a:latin typeface="+mn-lt"/>
                <a:ea typeface="Trebuchet MS"/>
                <a:cs typeface="Trebuchet MS"/>
                <a:sym typeface="Trebuchet MS"/>
              </a:rPr>
              <a:t>I</a:t>
            </a:r>
            <a:r>
              <a:rPr lang="en" sz="1800" dirty="0">
                <a:solidFill>
                  <a:srgbClr val="FF0000"/>
                </a:solidFill>
                <a:latin typeface="+mn-lt"/>
                <a:ea typeface="Trebuchet MS"/>
                <a:cs typeface="Trebuchet MS"/>
                <a:sym typeface="Trebuchet MS"/>
              </a:rPr>
              <a:t>s a determinisitc algorithm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prstGeom prst="rect">
            <a:avLst/>
          </a:prstGeom>
        </p:spPr>
        <p:txBody>
          <a:bodyPr lIns="91425" tIns="91425" rIns="91425" bIns="91425" anchor="b" anchorCtr="0">
            <a:noAutofit/>
          </a:bodyPr>
          <a:lstStyle/>
          <a:p>
            <a:pPr lvl="0"/>
            <a:r>
              <a:rPr lang="en" dirty="0"/>
              <a:t>Digital Signatures Requirements</a:t>
            </a:r>
          </a:p>
        </p:txBody>
      </p:sp>
      <p:sp>
        <p:nvSpPr>
          <p:cNvPr id="341" name="Shape 341"/>
          <p:cNvSpPr txBox="1">
            <a:spLocks noGrp="1"/>
          </p:cNvSpPr>
          <p:nvPr>
            <p:ph type="body" idx="1"/>
          </p:nvPr>
        </p:nvSpPr>
        <p:spPr>
          <a:xfrm>
            <a:off x="457200" y="1284375"/>
            <a:ext cx="8229600" cy="3519299"/>
          </a:xfrm>
          <a:prstGeom prst="rect">
            <a:avLst/>
          </a:prstGeom>
        </p:spPr>
        <p:txBody>
          <a:bodyPr lIns="91425" tIns="91425" rIns="91425" bIns="91425" anchor="t" anchorCtr="0">
            <a:noAutofit/>
          </a:bodyPr>
          <a:lstStyle/>
          <a:p>
            <a:pPr marL="457200" indent="-457200">
              <a:buFont typeface="+mj-lt"/>
              <a:buAutoNum type="arabicPeriod"/>
            </a:pPr>
            <a:r>
              <a:rPr lang="en" dirty="0"/>
              <a:t>Valid signatures must always verify correctly</a:t>
            </a:r>
          </a:p>
          <a:p>
            <a:pPr marL="457200" indent="-285750"/>
            <a:r>
              <a:rPr lang="en" sz="1800" dirty="0"/>
              <a:t>i.e., verify(</a:t>
            </a:r>
            <a:r>
              <a:rPr lang="en" sz="1800" i="1" dirty="0"/>
              <a:t>pk</a:t>
            </a:r>
            <a:r>
              <a:rPr lang="en" sz="1800" dirty="0"/>
              <a:t>, </a:t>
            </a:r>
            <a:r>
              <a:rPr lang="en" sz="1800" i="1" dirty="0"/>
              <a:t>message</a:t>
            </a:r>
            <a:r>
              <a:rPr lang="en" sz="1800" dirty="0"/>
              <a:t>, sign(</a:t>
            </a:r>
            <a:r>
              <a:rPr lang="en" sz="1800" i="1" dirty="0"/>
              <a:t>sk</a:t>
            </a:r>
            <a:r>
              <a:rPr lang="en" sz="1800" dirty="0"/>
              <a:t>, </a:t>
            </a:r>
            <a:r>
              <a:rPr lang="en" sz="1800" i="1" dirty="0"/>
              <a:t>message</a:t>
            </a:r>
            <a:r>
              <a:rPr lang="en" sz="1800" dirty="0"/>
              <a:t>)) == true</a:t>
            </a:r>
          </a:p>
          <a:p>
            <a:pPr marL="457200" indent="-285750"/>
            <a:r>
              <a:rPr lang="en" sz="1800" dirty="0"/>
              <a:t>Basic property for signatures to be useful!</a:t>
            </a:r>
          </a:p>
          <a:p>
            <a:pPr marL="457200" indent="-285750"/>
            <a:endParaRPr lang="en" sz="1800" dirty="0"/>
          </a:p>
          <a:p>
            <a:pPr marL="457200" indent="-457200">
              <a:buFont typeface="+mj-lt"/>
              <a:buAutoNum type="arabicPeriod" startAt="2"/>
            </a:pPr>
            <a:r>
              <a:rPr lang="en" dirty="0"/>
              <a:t>Signatures should be existentially unforgeable </a:t>
            </a:r>
            <a:r>
              <a:rPr lang="en" dirty="0">
                <a:sym typeface="Wingdings" panose="05000000000000000000" pitchFamily="2" charset="2"/>
              </a:rPr>
              <a:t> </a:t>
            </a:r>
            <a:r>
              <a:rPr lang="en" dirty="0"/>
              <a:t>can’t forge signatures</a:t>
            </a:r>
          </a:p>
          <a:p>
            <a:pPr marL="457200" indent="-285750"/>
            <a:r>
              <a:rPr lang="en" sz="1800" dirty="0"/>
              <a:t>i.e., adversary who knows pk and gets to see signatures on messages of his choice,  still can’t produce a verifiable signature on another message</a:t>
            </a:r>
          </a:p>
          <a:p>
            <a:pPr marL="457200" indent="-285750"/>
            <a:r>
              <a:rPr lang="en" sz="1800" dirty="0"/>
              <a:t>Can be formalized by means of the unforgeability game described next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p:cNvPicPr preferRelativeResize="0"/>
          <p:nvPr/>
        </p:nvPicPr>
        <p:blipFill>
          <a:blip r:embed="rId3">
            <a:alphaModFix/>
          </a:blip>
          <a:stretch>
            <a:fillRect/>
          </a:stretch>
        </p:blipFill>
        <p:spPr>
          <a:xfrm>
            <a:off x="887524" y="1078543"/>
            <a:ext cx="1982601" cy="2643447"/>
          </a:xfrm>
          <a:prstGeom prst="rect">
            <a:avLst/>
          </a:prstGeom>
          <a:noFill/>
          <a:ln>
            <a:noFill/>
          </a:ln>
        </p:spPr>
      </p:pic>
      <p:pic>
        <p:nvPicPr>
          <p:cNvPr id="347" name="Shape 347"/>
          <p:cNvPicPr preferRelativeResize="0"/>
          <p:nvPr/>
        </p:nvPicPr>
        <p:blipFill>
          <a:blip r:embed="rId4">
            <a:alphaModFix/>
          </a:blip>
          <a:stretch>
            <a:fillRect/>
          </a:stretch>
        </p:blipFill>
        <p:spPr>
          <a:xfrm flipH="1">
            <a:off x="6044124" y="1125675"/>
            <a:ext cx="2065625" cy="2578675"/>
          </a:xfrm>
          <a:prstGeom prst="rect">
            <a:avLst/>
          </a:prstGeom>
          <a:noFill/>
          <a:ln>
            <a:noFill/>
          </a:ln>
        </p:spPr>
      </p:pic>
      <p:sp>
        <p:nvSpPr>
          <p:cNvPr id="348" name="Shape 348"/>
          <p:cNvSpPr txBox="1"/>
          <p:nvPr/>
        </p:nvSpPr>
        <p:spPr>
          <a:xfrm>
            <a:off x="831975" y="668475"/>
            <a:ext cx="1301099" cy="457200"/>
          </a:xfrm>
          <a:prstGeom prst="rect">
            <a:avLst/>
          </a:prstGeom>
          <a:noFill/>
          <a:ln>
            <a:noFill/>
          </a:ln>
        </p:spPr>
        <p:txBody>
          <a:bodyPr lIns="91425" tIns="91425" rIns="91425" bIns="91425" anchor="t" anchorCtr="0">
            <a:noAutofit/>
          </a:bodyPr>
          <a:lstStyle/>
          <a:p>
            <a:pPr lvl="0">
              <a:spcBef>
                <a:spcPts val="0"/>
              </a:spcBef>
              <a:buNone/>
            </a:pPr>
            <a:r>
              <a:rPr lang="en" sz="1800">
                <a:latin typeface="Trebuchet MS"/>
                <a:ea typeface="Trebuchet MS"/>
                <a:cs typeface="Trebuchet MS"/>
                <a:sym typeface="Trebuchet MS"/>
              </a:rPr>
              <a:t>challenger</a:t>
            </a:r>
          </a:p>
        </p:txBody>
      </p:sp>
      <p:sp>
        <p:nvSpPr>
          <p:cNvPr id="349" name="Shape 349"/>
          <p:cNvSpPr txBox="1"/>
          <p:nvPr/>
        </p:nvSpPr>
        <p:spPr>
          <a:xfrm>
            <a:off x="6955225" y="668475"/>
            <a:ext cx="1154399" cy="457200"/>
          </a:xfrm>
          <a:prstGeom prst="rect">
            <a:avLst/>
          </a:prstGeom>
          <a:noFill/>
          <a:ln>
            <a:noFill/>
          </a:ln>
        </p:spPr>
        <p:txBody>
          <a:bodyPr lIns="91425" tIns="91425" rIns="91425" bIns="91425" anchor="t" anchorCtr="0">
            <a:noAutofit/>
          </a:bodyPr>
          <a:lstStyle/>
          <a:p>
            <a:pPr lvl="0" rtl="0">
              <a:spcBef>
                <a:spcPts val="0"/>
              </a:spcBef>
              <a:buNone/>
            </a:pPr>
            <a:r>
              <a:rPr lang="en" sz="1800">
                <a:latin typeface="Trebuchet MS"/>
                <a:ea typeface="Trebuchet MS"/>
                <a:cs typeface="Trebuchet MS"/>
                <a:sym typeface="Trebuchet MS"/>
              </a:rPr>
              <a:t>attacker</a:t>
            </a:r>
          </a:p>
        </p:txBody>
      </p:sp>
      <p:sp>
        <p:nvSpPr>
          <p:cNvPr id="350" name="Shape 350"/>
          <p:cNvSpPr txBox="1"/>
          <p:nvPr/>
        </p:nvSpPr>
        <p:spPr>
          <a:xfrm>
            <a:off x="3855400" y="135175"/>
            <a:ext cx="922199" cy="457200"/>
          </a:xfrm>
          <a:prstGeom prst="rect">
            <a:avLst/>
          </a:prstGeom>
          <a:noFill/>
          <a:ln>
            <a:noFill/>
          </a:ln>
        </p:spPr>
        <p:txBody>
          <a:bodyPr lIns="91425" tIns="91425" rIns="91425" bIns="91425" anchor="t" anchorCtr="0">
            <a:noAutofit/>
          </a:bodyPr>
          <a:lstStyle/>
          <a:p>
            <a:pPr lvl="0">
              <a:spcBef>
                <a:spcPts val="0"/>
              </a:spcBef>
              <a:buNone/>
            </a:pPr>
            <a:r>
              <a:rPr lang="en" dirty="0">
                <a:latin typeface="Trebuchet MS"/>
                <a:ea typeface="Trebuchet MS"/>
                <a:cs typeface="Trebuchet MS"/>
                <a:sym typeface="Trebuchet MS"/>
              </a:rPr>
              <a:t>(</a:t>
            </a:r>
            <a:r>
              <a:rPr lang="en" i="1" u="sng" dirty="0">
                <a:latin typeface="Trebuchet MS"/>
                <a:ea typeface="Trebuchet MS"/>
                <a:cs typeface="Trebuchet MS"/>
                <a:sym typeface="Trebuchet MS"/>
              </a:rPr>
              <a:t>sk</a:t>
            </a:r>
            <a:r>
              <a:rPr lang="en" dirty="0">
                <a:latin typeface="Trebuchet MS"/>
                <a:ea typeface="Trebuchet MS"/>
                <a:cs typeface="Trebuchet MS"/>
                <a:sym typeface="Trebuchet MS"/>
              </a:rPr>
              <a:t>, </a:t>
            </a:r>
            <a:r>
              <a:rPr lang="en" i="1" u="sng" dirty="0">
                <a:latin typeface="Trebuchet MS"/>
                <a:ea typeface="Trebuchet MS"/>
                <a:cs typeface="Trebuchet MS"/>
                <a:sym typeface="Trebuchet MS"/>
              </a:rPr>
              <a:t>pk</a:t>
            </a:r>
            <a:r>
              <a:rPr lang="en" dirty="0">
                <a:latin typeface="Trebuchet MS"/>
                <a:ea typeface="Trebuchet MS"/>
                <a:cs typeface="Trebuchet MS"/>
                <a:sym typeface="Trebuchet MS"/>
              </a:rPr>
              <a:t>)</a:t>
            </a:r>
          </a:p>
        </p:txBody>
      </p:sp>
      <p:cxnSp>
        <p:nvCxnSpPr>
          <p:cNvPr id="351" name="Shape 351"/>
          <p:cNvCxnSpPr/>
          <p:nvPr/>
        </p:nvCxnSpPr>
        <p:spPr>
          <a:xfrm flipH="1">
            <a:off x="2855400" y="424050"/>
            <a:ext cx="1244399" cy="666600"/>
          </a:xfrm>
          <a:prstGeom prst="straightConnector1">
            <a:avLst/>
          </a:prstGeom>
          <a:noFill/>
          <a:ln w="19050" cap="flat" cmpd="sng">
            <a:solidFill>
              <a:schemeClr val="dk2"/>
            </a:solidFill>
            <a:prstDash val="solid"/>
            <a:round/>
            <a:headEnd type="none" w="lg" len="lg"/>
            <a:tailEnd type="triangle" w="lg" len="lg"/>
          </a:ln>
        </p:spPr>
      </p:cxnSp>
      <p:cxnSp>
        <p:nvCxnSpPr>
          <p:cNvPr id="352" name="Shape 352"/>
          <p:cNvCxnSpPr/>
          <p:nvPr/>
        </p:nvCxnSpPr>
        <p:spPr>
          <a:xfrm>
            <a:off x="4383175" y="424050"/>
            <a:ext cx="1650000" cy="711000"/>
          </a:xfrm>
          <a:prstGeom prst="straightConnector1">
            <a:avLst/>
          </a:prstGeom>
          <a:noFill/>
          <a:ln w="19050" cap="flat" cmpd="sng">
            <a:solidFill>
              <a:schemeClr val="dk2"/>
            </a:solidFill>
            <a:prstDash val="solid"/>
            <a:round/>
            <a:headEnd type="none" w="lg" len="lg"/>
            <a:tailEnd type="triangle" w="lg" len="lg"/>
          </a:ln>
        </p:spPr>
      </p:cxnSp>
      <p:cxnSp>
        <p:nvCxnSpPr>
          <p:cNvPr id="353" name="Shape 353"/>
          <p:cNvCxnSpPr/>
          <p:nvPr/>
        </p:nvCxnSpPr>
        <p:spPr>
          <a:xfrm flipH="1">
            <a:off x="2877649" y="1347800"/>
            <a:ext cx="3155400" cy="22200"/>
          </a:xfrm>
          <a:prstGeom prst="straightConnector1">
            <a:avLst/>
          </a:prstGeom>
          <a:noFill/>
          <a:ln w="19050" cap="flat" cmpd="sng">
            <a:solidFill>
              <a:schemeClr val="dk2"/>
            </a:solidFill>
            <a:prstDash val="solid"/>
            <a:round/>
            <a:headEnd type="none" w="lg" len="lg"/>
            <a:tailEnd type="triangle" w="lg" len="lg"/>
          </a:ln>
        </p:spPr>
      </p:cxnSp>
      <p:sp>
        <p:nvSpPr>
          <p:cNvPr id="354" name="Shape 354"/>
          <p:cNvSpPr txBox="1"/>
          <p:nvPr/>
        </p:nvSpPr>
        <p:spPr>
          <a:xfrm>
            <a:off x="4108150" y="1002350"/>
            <a:ext cx="416699" cy="457200"/>
          </a:xfrm>
          <a:prstGeom prst="rect">
            <a:avLst/>
          </a:prstGeom>
          <a:noFill/>
          <a:ln>
            <a:noFill/>
          </a:ln>
        </p:spPr>
        <p:txBody>
          <a:bodyPr lIns="91425" tIns="91425" rIns="91425" bIns="91425" anchor="t" anchorCtr="0">
            <a:noAutofit/>
          </a:bodyPr>
          <a:lstStyle/>
          <a:p>
            <a:pPr lvl="0">
              <a:spcBef>
                <a:spcPts val="0"/>
              </a:spcBef>
              <a:buNone/>
            </a:pPr>
            <a:r>
              <a:rPr lang="en" i="1" dirty="0">
                <a:latin typeface="Trebuchet MS"/>
                <a:ea typeface="Trebuchet MS"/>
                <a:cs typeface="Trebuchet MS"/>
                <a:sym typeface="Trebuchet MS"/>
              </a:rPr>
              <a:t>m</a:t>
            </a:r>
            <a:r>
              <a:rPr lang="en" i="1" baseline="-25000" dirty="0">
                <a:latin typeface="Trebuchet MS"/>
                <a:ea typeface="Trebuchet MS"/>
                <a:cs typeface="Trebuchet MS"/>
                <a:sym typeface="Trebuchet MS"/>
              </a:rPr>
              <a:t>0</a:t>
            </a:r>
          </a:p>
        </p:txBody>
      </p:sp>
      <p:cxnSp>
        <p:nvCxnSpPr>
          <p:cNvPr id="355" name="Shape 355"/>
          <p:cNvCxnSpPr/>
          <p:nvPr/>
        </p:nvCxnSpPr>
        <p:spPr>
          <a:xfrm rot="10800000" flipH="1">
            <a:off x="2877650" y="1782699"/>
            <a:ext cx="3166500" cy="11100"/>
          </a:xfrm>
          <a:prstGeom prst="straightConnector1">
            <a:avLst/>
          </a:prstGeom>
          <a:noFill/>
          <a:ln w="19050" cap="flat" cmpd="sng">
            <a:solidFill>
              <a:schemeClr val="dk2"/>
            </a:solidFill>
            <a:prstDash val="solid"/>
            <a:round/>
            <a:headEnd type="none" w="lg" len="lg"/>
            <a:tailEnd type="triangle" w="lg" len="lg"/>
          </a:ln>
        </p:spPr>
      </p:cxnSp>
      <p:sp>
        <p:nvSpPr>
          <p:cNvPr id="356" name="Shape 356"/>
          <p:cNvSpPr txBox="1"/>
          <p:nvPr/>
        </p:nvSpPr>
        <p:spPr>
          <a:xfrm>
            <a:off x="3716500" y="1427800"/>
            <a:ext cx="1200000" cy="457200"/>
          </a:xfrm>
          <a:prstGeom prst="rect">
            <a:avLst/>
          </a:prstGeom>
          <a:noFill/>
          <a:ln>
            <a:noFill/>
          </a:ln>
        </p:spPr>
        <p:txBody>
          <a:bodyPr lIns="91425" tIns="91425" rIns="91425" bIns="91425" anchor="t" anchorCtr="0">
            <a:noAutofit/>
          </a:bodyPr>
          <a:lstStyle/>
          <a:p>
            <a:pPr lvl="0" rtl="0">
              <a:spcBef>
                <a:spcPts val="0"/>
              </a:spcBef>
              <a:buNone/>
            </a:pPr>
            <a:r>
              <a:rPr lang="en" dirty="0">
                <a:latin typeface="Trebuchet MS"/>
                <a:ea typeface="Trebuchet MS"/>
                <a:cs typeface="Trebuchet MS"/>
                <a:sym typeface="Trebuchet MS"/>
              </a:rPr>
              <a:t>sign(</a:t>
            </a:r>
            <a:r>
              <a:rPr lang="en" i="1" dirty="0">
                <a:latin typeface="Trebuchet MS"/>
                <a:ea typeface="Trebuchet MS"/>
                <a:cs typeface="Trebuchet MS"/>
                <a:sym typeface="Trebuchet MS"/>
              </a:rPr>
              <a:t>sk</a:t>
            </a:r>
            <a:r>
              <a:rPr lang="en" dirty="0">
                <a:latin typeface="Trebuchet MS"/>
                <a:ea typeface="Trebuchet MS"/>
                <a:cs typeface="Trebuchet MS"/>
                <a:sym typeface="Trebuchet MS"/>
              </a:rPr>
              <a:t>, </a:t>
            </a:r>
            <a:r>
              <a:rPr lang="en" i="1" dirty="0">
                <a:latin typeface="Trebuchet MS"/>
                <a:ea typeface="Trebuchet MS"/>
                <a:cs typeface="Trebuchet MS"/>
                <a:sym typeface="Trebuchet MS"/>
              </a:rPr>
              <a:t>m</a:t>
            </a:r>
            <a:r>
              <a:rPr lang="en" i="1" baseline="-25000" dirty="0">
                <a:latin typeface="Trebuchet MS"/>
                <a:ea typeface="Trebuchet MS"/>
                <a:cs typeface="Trebuchet MS"/>
                <a:sym typeface="Trebuchet MS"/>
              </a:rPr>
              <a:t>0</a:t>
            </a:r>
            <a:r>
              <a:rPr lang="en" dirty="0">
                <a:latin typeface="Trebuchet MS"/>
                <a:ea typeface="Trebuchet MS"/>
                <a:cs typeface="Trebuchet MS"/>
                <a:sym typeface="Trebuchet MS"/>
              </a:rPr>
              <a:t>)</a:t>
            </a:r>
          </a:p>
        </p:txBody>
      </p:sp>
      <p:cxnSp>
        <p:nvCxnSpPr>
          <p:cNvPr id="357" name="Shape 357"/>
          <p:cNvCxnSpPr/>
          <p:nvPr/>
        </p:nvCxnSpPr>
        <p:spPr>
          <a:xfrm flipH="1">
            <a:off x="2879424" y="2351100"/>
            <a:ext cx="3155400" cy="22200"/>
          </a:xfrm>
          <a:prstGeom prst="straightConnector1">
            <a:avLst/>
          </a:prstGeom>
          <a:noFill/>
          <a:ln w="19050" cap="flat" cmpd="sng">
            <a:solidFill>
              <a:schemeClr val="dk2"/>
            </a:solidFill>
            <a:prstDash val="solid"/>
            <a:round/>
            <a:headEnd type="none" w="lg" len="lg"/>
            <a:tailEnd type="triangle" w="lg" len="lg"/>
          </a:ln>
        </p:spPr>
      </p:cxnSp>
      <p:sp>
        <p:nvSpPr>
          <p:cNvPr id="358" name="Shape 358"/>
          <p:cNvSpPr txBox="1"/>
          <p:nvPr/>
        </p:nvSpPr>
        <p:spPr>
          <a:xfrm>
            <a:off x="4108150" y="1935600"/>
            <a:ext cx="416699" cy="457200"/>
          </a:xfrm>
          <a:prstGeom prst="rect">
            <a:avLst/>
          </a:prstGeom>
          <a:noFill/>
          <a:ln>
            <a:noFill/>
          </a:ln>
        </p:spPr>
        <p:txBody>
          <a:bodyPr lIns="91425" tIns="91425" rIns="91425" bIns="91425" anchor="t" anchorCtr="0">
            <a:noAutofit/>
          </a:bodyPr>
          <a:lstStyle/>
          <a:p>
            <a:pPr lvl="0" rtl="0">
              <a:spcBef>
                <a:spcPts val="0"/>
              </a:spcBef>
              <a:buNone/>
            </a:pPr>
            <a:r>
              <a:rPr lang="en" i="1" dirty="0">
                <a:latin typeface="Trebuchet MS"/>
                <a:ea typeface="Trebuchet MS"/>
                <a:cs typeface="Trebuchet MS"/>
                <a:sym typeface="Trebuchet MS"/>
              </a:rPr>
              <a:t>m</a:t>
            </a:r>
            <a:r>
              <a:rPr lang="en" i="1" baseline="-25000" dirty="0">
                <a:latin typeface="Trebuchet MS"/>
                <a:ea typeface="Trebuchet MS"/>
                <a:cs typeface="Trebuchet MS"/>
                <a:sym typeface="Trebuchet MS"/>
              </a:rPr>
              <a:t>1</a:t>
            </a:r>
          </a:p>
        </p:txBody>
      </p:sp>
      <p:cxnSp>
        <p:nvCxnSpPr>
          <p:cNvPr id="359" name="Shape 359"/>
          <p:cNvCxnSpPr/>
          <p:nvPr/>
        </p:nvCxnSpPr>
        <p:spPr>
          <a:xfrm rot="10800000" flipH="1">
            <a:off x="2877650" y="2785999"/>
            <a:ext cx="3166500" cy="11100"/>
          </a:xfrm>
          <a:prstGeom prst="straightConnector1">
            <a:avLst/>
          </a:prstGeom>
          <a:noFill/>
          <a:ln w="19050" cap="flat" cmpd="sng">
            <a:solidFill>
              <a:schemeClr val="dk2"/>
            </a:solidFill>
            <a:prstDash val="solid"/>
            <a:round/>
            <a:headEnd type="none" w="lg" len="lg"/>
            <a:tailEnd type="triangle" w="lg" len="lg"/>
          </a:ln>
        </p:spPr>
      </p:cxnSp>
      <p:sp>
        <p:nvSpPr>
          <p:cNvPr id="360" name="Shape 360"/>
          <p:cNvSpPr txBox="1"/>
          <p:nvPr/>
        </p:nvSpPr>
        <p:spPr>
          <a:xfrm>
            <a:off x="3716500" y="2431100"/>
            <a:ext cx="1200000" cy="457200"/>
          </a:xfrm>
          <a:prstGeom prst="rect">
            <a:avLst/>
          </a:prstGeom>
          <a:noFill/>
          <a:ln>
            <a:noFill/>
          </a:ln>
        </p:spPr>
        <p:txBody>
          <a:bodyPr lIns="91425" tIns="91425" rIns="91425" bIns="91425" anchor="t" anchorCtr="0">
            <a:noAutofit/>
          </a:bodyPr>
          <a:lstStyle/>
          <a:p>
            <a:pPr lvl="0" rtl="0">
              <a:spcBef>
                <a:spcPts val="0"/>
              </a:spcBef>
              <a:buNone/>
            </a:pPr>
            <a:r>
              <a:rPr lang="en" dirty="0">
                <a:latin typeface="Trebuchet MS"/>
                <a:ea typeface="Trebuchet MS"/>
                <a:cs typeface="Trebuchet MS"/>
                <a:sym typeface="Trebuchet MS"/>
              </a:rPr>
              <a:t>sign(</a:t>
            </a:r>
            <a:r>
              <a:rPr lang="en" i="1" dirty="0">
                <a:latin typeface="Trebuchet MS"/>
                <a:ea typeface="Trebuchet MS"/>
                <a:cs typeface="Trebuchet MS"/>
                <a:sym typeface="Trebuchet MS"/>
              </a:rPr>
              <a:t>sk</a:t>
            </a:r>
            <a:r>
              <a:rPr lang="en" dirty="0">
                <a:latin typeface="Trebuchet MS"/>
                <a:ea typeface="Trebuchet MS"/>
                <a:cs typeface="Trebuchet MS"/>
                <a:sym typeface="Trebuchet MS"/>
              </a:rPr>
              <a:t>, </a:t>
            </a:r>
            <a:r>
              <a:rPr lang="en" i="1" dirty="0">
                <a:latin typeface="Trebuchet MS"/>
                <a:ea typeface="Trebuchet MS"/>
                <a:cs typeface="Trebuchet MS"/>
                <a:sym typeface="Trebuchet MS"/>
              </a:rPr>
              <a:t>m</a:t>
            </a:r>
            <a:r>
              <a:rPr lang="en" i="1" baseline="-25000" dirty="0">
                <a:latin typeface="Trebuchet MS"/>
                <a:ea typeface="Trebuchet MS"/>
                <a:cs typeface="Trebuchet MS"/>
                <a:sym typeface="Trebuchet MS"/>
              </a:rPr>
              <a:t>1</a:t>
            </a:r>
            <a:r>
              <a:rPr lang="en" dirty="0">
                <a:latin typeface="Trebuchet MS"/>
                <a:ea typeface="Trebuchet MS"/>
                <a:cs typeface="Trebuchet MS"/>
                <a:sym typeface="Trebuchet MS"/>
              </a:rPr>
              <a:t>)</a:t>
            </a:r>
          </a:p>
        </p:txBody>
      </p:sp>
      <p:sp>
        <p:nvSpPr>
          <p:cNvPr id="361" name="Shape 361"/>
          <p:cNvSpPr txBox="1"/>
          <p:nvPr/>
        </p:nvSpPr>
        <p:spPr>
          <a:xfrm>
            <a:off x="3904375" y="2687000"/>
            <a:ext cx="1105499" cy="457200"/>
          </a:xfrm>
          <a:prstGeom prst="rect">
            <a:avLst/>
          </a:prstGeom>
          <a:noFill/>
          <a:ln>
            <a:noFill/>
          </a:ln>
        </p:spPr>
        <p:txBody>
          <a:bodyPr lIns="91425" tIns="91425" rIns="91425" bIns="91425" anchor="t" anchorCtr="0">
            <a:noAutofit/>
          </a:bodyPr>
          <a:lstStyle/>
          <a:p>
            <a:pPr lvl="0">
              <a:spcBef>
                <a:spcPts val="0"/>
              </a:spcBef>
              <a:buNone/>
            </a:pPr>
            <a:r>
              <a:rPr lang="en" sz="3000">
                <a:latin typeface="Trebuchet MS"/>
                <a:ea typeface="Trebuchet MS"/>
                <a:cs typeface="Trebuchet MS"/>
                <a:sym typeface="Trebuchet MS"/>
              </a:rPr>
              <a:t>. . .</a:t>
            </a:r>
          </a:p>
        </p:txBody>
      </p:sp>
      <p:cxnSp>
        <p:nvCxnSpPr>
          <p:cNvPr id="362" name="Shape 362"/>
          <p:cNvCxnSpPr/>
          <p:nvPr/>
        </p:nvCxnSpPr>
        <p:spPr>
          <a:xfrm rot="10800000">
            <a:off x="2877649" y="3590574"/>
            <a:ext cx="3166500" cy="11100"/>
          </a:xfrm>
          <a:prstGeom prst="straightConnector1">
            <a:avLst/>
          </a:prstGeom>
          <a:noFill/>
          <a:ln w="19050" cap="flat" cmpd="sng">
            <a:solidFill>
              <a:schemeClr val="dk2"/>
            </a:solidFill>
            <a:prstDash val="solid"/>
            <a:round/>
            <a:headEnd type="none" w="lg" len="lg"/>
            <a:tailEnd type="triangle" w="lg" len="lg"/>
          </a:ln>
        </p:spPr>
      </p:cxnSp>
      <p:sp>
        <p:nvSpPr>
          <p:cNvPr id="363" name="Shape 363"/>
          <p:cNvSpPr txBox="1"/>
          <p:nvPr/>
        </p:nvSpPr>
        <p:spPr>
          <a:xfrm>
            <a:off x="3949900" y="3264850"/>
            <a:ext cx="733199" cy="457200"/>
          </a:xfrm>
          <a:prstGeom prst="rect">
            <a:avLst/>
          </a:prstGeom>
          <a:noFill/>
          <a:ln>
            <a:noFill/>
          </a:ln>
        </p:spPr>
        <p:txBody>
          <a:bodyPr lIns="91425" tIns="91425" rIns="91425" bIns="91425" anchor="t" anchorCtr="0">
            <a:noAutofit/>
          </a:bodyPr>
          <a:lstStyle/>
          <a:p>
            <a:pPr lvl="0" rtl="0">
              <a:spcBef>
                <a:spcPts val="0"/>
              </a:spcBef>
              <a:buNone/>
            </a:pPr>
            <a:r>
              <a:rPr lang="en" i="1" dirty="0">
                <a:latin typeface="Trebuchet MS"/>
                <a:ea typeface="Trebuchet MS"/>
                <a:cs typeface="Trebuchet MS"/>
                <a:sym typeface="Trebuchet MS"/>
              </a:rPr>
              <a:t>M</a:t>
            </a:r>
            <a:r>
              <a:rPr lang="en" dirty="0">
                <a:latin typeface="Trebuchet MS"/>
                <a:ea typeface="Trebuchet MS"/>
                <a:cs typeface="Trebuchet MS"/>
                <a:sym typeface="Trebuchet MS"/>
              </a:rPr>
              <a:t>, </a:t>
            </a:r>
            <a:r>
              <a:rPr lang="en" i="1" dirty="0">
                <a:latin typeface="Trebuchet MS"/>
                <a:ea typeface="Trebuchet MS"/>
                <a:cs typeface="Trebuchet MS"/>
                <a:sym typeface="Trebuchet MS"/>
              </a:rPr>
              <a:t>sig</a:t>
            </a:r>
          </a:p>
        </p:txBody>
      </p:sp>
      <p:sp>
        <p:nvSpPr>
          <p:cNvPr id="364" name="Shape 364"/>
          <p:cNvSpPr txBox="1"/>
          <p:nvPr/>
        </p:nvSpPr>
        <p:spPr>
          <a:xfrm>
            <a:off x="4524837" y="3842700"/>
            <a:ext cx="1933200" cy="457200"/>
          </a:xfrm>
          <a:prstGeom prst="rect">
            <a:avLst/>
          </a:prstGeom>
          <a:solidFill>
            <a:srgbClr val="FFF2CC"/>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i="1" dirty="0">
                <a:latin typeface="Trebuchet MS"/>
                <a:ea typeface="Trebuchet MS"/>
                <a:cs typeface="Trebuchet MS"/>
                <a:sym typeface="Trebuchet MS"/>
              </a:rPr>
              <a:t>M</a:t>
            </a:r>
            <a:r>
              <a:rPr lang="en" dirty="0">
                <a:latin typeface="Trebuchet MS"/>
                <a:ea typeface="Trebuchet MS"/>
                <a:cs typeface="Trebuchet MS"/>
                <a:sym typeface="Trebuchet MS"/>
              </a:rPr>
              <a:t> not in { </a:t>
            </a:r>
            <a:r>
              <a:rPr lang="en" i="1" dirty="0">
                <a:latin typeface="Trebuchet MS"/>
                <a:ea typeface="Trebuchet MS"/>
                <a:cs typeface="Trebuchet MS"/>
                <a:sym typeface="Trebuchet MS"/>
              </a:rPr>
              <a:t>m</a:t>
            </a:r>
            <a:r>
              <a:rPr lang="en" i="1" baseline="-25000" dirty="0">
                <a:latin typeface="Trebuchet MS"/>
                <a:ea typeface="Trebuchet MS"/>
                <a:cs typeface="Trebuchet MS"/>
                <a:sym typeface="Trebuchet MS"/>
              </a:rPr>
              <a:t>0</a:t>
            </a:r>
            <a:r>
              <a:rPr lang="en" dirty="0">
                <a:latin typeface="Trebuchet MS"/>
                <a:ea typeface="Trebuchet MS"/>
                <a:cs typeface="Trebuchet MS"/>
                <a:sym typeface="Trebuchet MS"/>
              </a:rPr>
              <a:t>, </a:t>
            </a:r>
            <a:r>
              <a:rPr lang="en" i="1" dirty="0">
                <a:latin typeface="Trebuchet MS"/>
                <a:ea typeface="Trebuchet MS"/>
                <a:cs typeface="Trebuchet MS"/>
                <a:sym typeface="Trebuchet MS"/>
              </a:rPr>
              <a:t>m</a:t>
            </a:r>
            <a:r>
              <a:rPr lang="en" i="1" baseline="-25000" dirty="0">
                <a:latin typeface="Trebuchet MS"/>
                <a:ea typeface="Trebuchet MS"/>
                <a:cs typeface="Trebuchet MS"/>
                <a:sym typeface="Trebuchet MS"/>
              </a:rPr>
              <a:t>1</a:t>
            </a:r>
            <a:r>
              <a:rPr lang="en" dirty="0">
                <a:latin typeface="Trebuchet MS"/>
                <a:ea typeface="Trebuchet MS"/>
                <a:cs typeface="Trebuchet MS"/>
                <a:sym typeface="Trebuchet MS"/>
              </a:rPr>
              <a:t>, … }</a:t>
            </a:r>
          </a:p>
        </p:txBody>
      </p:sp>
      <p:cxnSp>
        <p:nvCxnSpPr>
          <p:cNvPr id="365" name="Shape 365"/>
          <p:cNvCxnSpPr>
            <a:stCxn id="346" idx="2"/>
          </p:cNvCxnSpPr>
          <p:nvPr/>
        </p:nvCxnSpPr>
        <p:spPr>
          <a:xfrm>
            <a:off x="1878825" y="3721990"/>
            <a:ext cx="0" cy="796885"/>
          </a:xfrm>
          <a:prstGeom prst="straightConnector1">
            <a:avLst/>
          </a:prstGeom>
          <a:noFill/>
          <a:ln w="19050" cap="flat" cmpd="sng">
            <a:solidFill>
              <a:schemeClr val="dk2"/>
            </a:solidFill>
            <a:prstDash val="solid"/>
            <a:round/>
            <a:headEnd type="none" w="lg" len="lg"/>
            <a:tailEnd type="triangle" w="lg" len="lg"/>
          </a:ln>
        </p:spPr>
      </p:cxnSp>
      <p:sp>
        <p:nvSpPr>
          <p:cNvPr id="366" name="Shape 366"/>
          <p:cNvSpPr txBox="1"/>
          <p:nvPr/>
        </p:nvSpPr>
        <p:spPr>
          <a:xfrm>
            <a:off x="1878825" y="4061675"/>
            <a:ext cx="1650000" cy="457200"/>
          </a:xfrm>
          <a:prstGeom prst="rect">
            <a:avLst/>
          </a:prstGeom>
          <a:noFill/>
          <a:ln>
            <a:noFill/>
          </a:ln>
        </p:spPr>
        <p:txBody>
          <a:bodyPr lIns="91425" tIns="91425" rIns="91425" bIns="91425" anchor="t" anchorCtr="0">
            <a:noAutofit/>
          </a:bodyPr>
          <a:lstStyle/>
          <a:p>
            <a:pPr lvl="0" rtl="0">
              <a:spcBef>
                <a:spcPts val="0"/>
              </a:spcBef>
              <a:buNone/>
            </a:pPr>
            <a:r>
              <a:rPr lang="en" dirty="0">
                <a:latin typeface="Trebuchet MS"/>
                <a:ea typeface="Trebuchet MS"/>
                <a:cs typeface="Trebuchet MS"/>
                <a:sym typeface="Trebuchet MS"/>
              </a:rPr>
              <a:t>verify(</a:t>
            </a:r>
            <a:r>
              <a:rPr lang="en" i="1" dirty="0">
                <a:latin typeface="Trebuchet MS"/>
                <a:ea typeface="Trebuchet MS"/>
                <a:cs typeface="Trebuchet MS"/>
                <a:sym typeface="Trebuchet MS"/>
              </a:rPr>
              <a:t>pk</a:t>
            </a:r>
            <a:r>
              <a:rPr lang="en" dirty="0">
                <a:latin typeface="Trebuchet MS"/>
                <a:ea typeface="Trebuchet MS"/>
                <a:cs typeface="Trebuchet MS"/>
                <a:sym typeface="Trebuchet MS"/>
              </a:rPr>
              <a:t>, </a:t>
            </a:r>
            <a:r>
              <a:rPr lang="en" i="1" dirty="0">
                <a:latin typeface="Trebuchet MS"/>
                <a:ea typeface="Trebuchet MS"/>
                <a:cs typeface="Trebuchet MS"/>
                <a:sym typeface="Trebuchet MS"/>
              </a:rPr>
              <a:t>M</a:t>
            </a:r>
            <a:r>
              <a:rPr lang="en" dirty="0">
                <a:latin typeface="Trebuchet MS"/>
                <a:ea typeface="Trebuchet MS"/>
                <a:cs typeface="Trebuchet MS"/>
                <a:sym typeface="Trebuchet MS"/>
              </a:rPr>
              <a:t>, </a:t>
            </a:r>
            <a:r>
              <a:rPr lang="en" i="1" dirty="0">
                <a:latin typeface="Trebuchet MS"/>
                <a:ea typeface="Trebuchet MS"/>
                <a:cs typeface="Trebuchet MS"/>
                <a:sym typeface="Trebuchet MS"/>
              </a:rPr>
              <a:t>sig</a:t>
            </a:r>
            <a:r>
              <a:rPr lang="en" dirty="0">
                <a:latin typeface="Trebuchet MS"/>
                <a:ea typeface="Trebuchet MS"/>
                <a:cs typeface="Trebuchet MS"/>
                <a:sym typeface="Trebuchet MS"/>
              </a:rPr>
              <a:t>)</a:t>
            </a:r>
          </a:p>
        </p:txBody>
      </p:sp>
      <p:cxnSp>
        <p:nvCxnSpPr>
          <p:cNvPr id="367" name="Shape 367"/>
          <p:cNvCxnSpPr/>
          <p:nvPr/>
        </p:nvCxnSpPr>
        <p:spPr>
          <a:xfrm flipH="1">
            <a:off x="2877574" y="428875"/>
            <a:ext cx="1511100" cy="766499"/>
          </a:xfrm>
          <a:prstGeom prst="straightConnector1">
            <a:avLst/>
          </a:prstGeom>
          <a:noFill/>
          <a:ln w="19050" cap="flat" cmpd="sng">
            <a:solidFill>
              <a:schemeClr val="dk2"/>
            </a:solidFill>
            <a:prstDash val="solid"/>
            <a:round/>
            <a:headEnd type="none" w="lg" len="lg"/>
            <a:tailEnd type="triangle" w="lg" len="lg"/>
          </a:ln>
        </p:spPr>
      </p:cxnSp>
      <p:sp>
        <p:nvSpPr>
          <p:cNvPr id="368" name="Shape 368"/>
          <p:cNvSpPr txBox="1"/>
          <p:nvPr/>
        </p:nvSpPr>
        <p:spPr>
          <a:xfrm>
            <a:off x="922200" y="4546636"/>
            <a:ext cx="1933200" cy="339675"/>
          </a:xfrm>
          <a:prstGeom prst="rect">
            <a:avLst/>
          </a:prstGeom>
          <a:solidFill>
            <a:srgbClr val="F4CCCC"/>
          </a:solidFill>
          <a:ln>
            <a:noFill/>
          </a:ln>
        </p:spPr>
        <p:txBody>
          <a:bodyPr lIns="91425" tIns="91425" rIns="91425" bIns="91425" anchor="t" anchorCtr="0">
            <a:noAutofit/>
          </a:bodyPr>
          <a:lstStyle/>
          <a:p>
            <a:pPr lvl="0">
              <a:spcBef>
                <a:spcPts val="0"/>
              </a:spcBef>
              <a:buNone/>
            </a:pPr>
            <a:r>
              <a:rPr lang="en" dirty="0">
                <a:latin typeface="Trebuchet MS"/>
                <a:ea typeface="Trebuchet MS"/>
                <a:cs typeface="Trebuchet MS"/>
                <a:sym typeface="Trebuchet MS"/>
              </a:rPr>
              <a:t>if true, attacker wins</a:t>
            </a:r>
          </a:p>
        </p:txBody>
      </p:sp>
      <p:sp>
        <p:nvSpPr>
          <p:cNvPr id="25" name="Shape 189"/>
          <p:cNvSpPr txBox="1">
            <a:spLocks/>
          </p:cNvSpPr>
          <p:nvPr/>
        </p:nvSpPr>
        <p:spPr>
          <a:xfrm>
            <a:off x="3087341" y="4324075"/>
            <a:ext cx="5913565" cy="784799"/>
          </a:xfrm>
          <a:prstGeom prst="rect">
            <a:avLst/>
          </a:prstGeom>
        </p:spPr>
        <p:txBody>
          <a:bodyPr vert="horz" lIns="91425" tIns="91425" rIns="91425" bIns="91425" rtlCol="0" anchor="t" anchorCtr="0">
            <a:noAutofit/>
          </a:bodyPr>
          <a:lstStyle>
            <a:lvl1pPr marL="171450" lvl="0" indent="-171450" algn="l" defTabSz="685800" rtl="0" eaLnBrk="1" latinLnBrk="0" hangingPunct="1">
              <a:lnSpc>
                <a:spcPct val="90000"/>
              </a:lnSpc>
              <a:spcBef>
                <a:spcPts val="0"/>
              </a:spcBef>
              <a:buFont typeface="Arial" panose="020B0604020202020204" pitchFamily="34" charset="0"/>
              <a:buChar char="•"/>
              <a:defRPr sz="2100" kern="1200">
                <a:solidFill>
                  <a:schemeClr val="tx1"/>
                </a:solidFill>
                <a:latin typeface="+mn-lt"/>
                <a:ea typeface="+mn-ea"/>
                <a:cs typeface="+mn-cs"/>
              </a:defRPr>
            </a:lvl1pPr>
            <a:lvl2pPr marL="514350" lvl="1" indent="-171450" algn="l" defTabSz="6858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2pPr>
            <a:lvl3pPr marL="857250" lvl="2" indent="-171450" algn="l" defTabSz="685800" rtl="0" eaLnBrk="1" latinLnBrk="0" hangingPunct="1">
              <a:lnSpc>
                <a:spcPct val="90000"/>
              </a:lnSpc>
              <a:spcBef>
                <a:spcPts val="0"/>
              </a:spcBef>
              <a:buFont typeface="Arial" panose="020B0604020202020204" pitchFamily="34" charset="0"/>
              <a:buChar char="•"/>
              <a:defRPr sz="1500" kern="1200">
                <a:solidFill>
                  <a:schemeClr val="tx1"/>
                </a:solidFill>
                <a:latin typeface="+mn-lt"/>
                <a:ea typeface="+mn-ea"/>
                <a:cs typeface="+mn-cs"/>
              </a:defRPr>
            </a:lvl3pPr>
            <a:lvl4pPr marL="1200150" lvl="3"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4pPr>
            <a:lvl5pPr marL="1543050" lvl="4"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5pPr>
            <a:lvl6pPr marL="1885950" lvl="5"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6pPr>
            <a:lvl7pPr marL="2228850" lvl="6"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7pPr>
            <a:lvl8pPr marL="2571750" lvl="7"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8pPr>
            <a:lvl9pPr marL="2914650" lvl="8" indent="-171450" algn="l" defTabSz="685800" rtl="0" eaLnBrk="1" latinLnBrk="0" hangingPunct="1">
              <a:lnSpc>
                <a:spcPct val="90000"/>
              </a:lnSpc>
              <a:spcBef>
                <a:spcPts val="0"/>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 sz="1400" b="1" dirty="0">
                <a:solidFill>
                  <a:srgbClr val="FF0000"/>
                </a:solidFill>
              </a:rPr>
              <a:t>Signature scheme is unforgeable if and only if, no matter what algorithm the adversary is using, his chance of successfully generating a valid M,sig is negligibly small!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7"/>
                                        </p:tgtEl>
                                        <p:attrNameLst>
                                          <p:attrName>style.visibility</p:attrName>
                                        </p:attrNameLst>
                                      </p:cBhvr>
                                      <p:to>
                                        <p:strVal val="visible"/>
                                      </p:to>
                                    </p:set>
                                    <p:animEffect transition="in" filter="fade">
                                      <p:cBhvr>
                                        <p:cTn id="17" dur="1"/>
                                        <p:tgtEl>
                                          <p:spTgt spid="367"/>
                                        </p:tgtEl>
                                      </p:cBhvr>
                                    </p:animEffect>
                                  </p:childTnLst>
                                </p:cTn>
                              </p:par>
                              <p:par>
                                <p:cTn id="18" presetID="10" presetClass="entr" presetSubtype="0" fill="hold" nodeType="withEffect">
                                  <p:stCondLst>
                                    <p:cond delay="0"/>
                                  </p:stCondLst>
                                  <p:childTnLst>
                                    <p:set>
                                      <p:cBhvr>
                                        <p:cTn id="19" dur="1" fill="hold">
                                          <p:stCondLst>
                                            <p:cond delay="0"/>
                                          </p:stCondLst>
                                        </p:cTn>
                                        <p:tgtEl>
                                          <p:spTgt spid="352"/>
                                        </p:tgtEl>
                                        <p:attrNameLst>
                                          <p:attrName>style.visibility</p:attrName>
                                        </p:attrNameLst>
                                      </p:cBhvr>
                                      <p:to>
                                        <p:strVal val="visible"/>
                                      </p:to>
                                    </p:set>
                                    <p:animEffect transition="in" filter="fade">
                                      <p:cBhvr>
                                        <p:cTn id="20" dur="1"/>
                                        <p:tgtEl>
                                          <p:spTgt spid="3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4"/>
                                        </p:tgtEl>
                                        <p:attrNameLst>
                                          <p:attrName>style.visibility</p:attrName>
                                        </p:attrNameLst>
                                      </p:cBhvr>
                                      <p:to>
                                        <p:strVal val="visible"/>
                                      </p:to>
                                    </p:set>
                                    <p:animEffect transition="in" filter="fade">
                                      <p:cBhvr>
                                        <p:cTn id="25" dur="1"/>
                                        <p:tgtEl>
                                          <p:spTgt spid="354"/>
                                        </p:tgtEl>
                                      </p:cBhvr>
                                    </p:animEffect>
                                  </p:childTnLst>
                                </p:cTn>
                              </p:par>
                              <p:par>
                                <p:cTn id="26" presetID="10" presetClass="entr" presetSubtype="0" fill="hold" nodeType="withEffect">
                                  <p:stCondLst>
                                    <p:cond delay="0"/>
                                  </p:stCondLst>
                                  <p:childTnLst>
                                    <p:set>
                                      <p:cBhvr>
                                        <p:cTn id="27" dur="1" fill="hold">
                                          <p:stCondLst>
                                            <p:cond delay="0"/>
                                          </p:stCondLst>
                                        </p:cTn>
                                        <p:tgtEl>
                                          <p:spTgt spid="353"/>
                                        </p:tgtEl>
                                        <p:attrNameLst>
                                          <p:attrName>style.visibility</p:attrName>
                                        </p:attrNameLst>
                                      </p:cBhvr>
                                      <p:to>
                                        <p:strVal val="visible"/>
                                      </p:to>
                                    </p:set>
                                    <p:animEffect transition="in" filter="fade">
                                      <p:cBhvr>
                                        <p:cTn id="28" dur="1"/>
                                        <p:tgtEl>
                                          <p:spTgt spid="35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56"/>
                                        </p:tgtEl>
                                        <p:attrNameLst>
                                          <p:attrName>style.visibility</p:attrName>
                                        </p:attrNameLst>
                                      </p:cBhvr>
                                      <p:to>
                                        <p:strVal val="visible"/>
                                      </p:to>
                                    </p:set>
                                    <p:animEffect transition="in" filter="fade">
                                      <p:cBhvr>
                                        <p:cTn id="33" dur="1"/>
                                        <p:tgtEl>
                                          <p:spTgt spid="356"/>
                                        </p:tgtEl>
                                      </p:cBhvr>
                                    </p:animEffect>
                                  </p:childTnLst>
                                </p:cTn>
                              </p:par>
                              <p:par>
                                <p:cTn id="34" presetID="10" presetClass="entr" presetSubtype="0" fill="hold" nodeType="withEffect">
                                  <p:stCondLst>
                                    <p:cond delay="0"/>
                                  </p:stCondLst>
                                  <p:childTnLst>
                                    <p:set>
                                      <p:cBhvr>
                                        <p:cTn id="35" dur="1" fill="hold">
                                          <p:stCondLst>
                                            <p:cond delay="0"/>
                                          </p:stCondLst>
                                        </p:cTn>
                                        <p:tgtEl>
                                          <p:spTgt spid="355"/>
                                        </p:tgtEl>
                                        <p:attrNameLst>
                                          <p:attrName>style.visibility</p:attrName>
                                        </p:attrNameLst>
                                      </p:cBhvr>
                                      <p:to>
                                        <p:strVal val="visible"/>
                                      </p:to>
                                    </p:set>
                                    <p:animEffect transition="in" filter="fade">
                                      <p:cBhvr>
                                        <p:cTn id="36" dur="1"/>
                                        <p:tgtEl>
                                          <p:spTgt spid="35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8"/>
                                        </p:tgtEl>
                                        <p:attrNameLst>
                                          <p:attrName>style.visibility</p:attrName>
                                        </p:attrNameLst>
                                      </p:cBhvr>
                                      <p:to>
                                        <p:strVal val="visible"/>
                                      </p:to>
                                    </p:set>
                                    <p:animEffect transition="in" filter="fade">
                                      <p:cBhvr>
                                        <p:cTn id="41" dur="1"/>
                                        <p:tgtEl>
                                          <p:spTgt spid="358"/>
                                        </p:tgtEl>
                                      </p:cBhvr>
                                    </p:animEffect>
                                  </p:childTnLst>
                                </p:cTn>
                              </p:par>
                              <p:par>
                                <p:cTn id="42" presetID="10" presetClass="entr" presetSubtype="0" fill="hold" nodeType="withEffect">
                                  <p:stCondLst>
                                    <p:cond delay="0"/>
                                  </p:stCondLst>
                                  <p:childTnLst>
                                    <p:set>
                                      <p:cBhvr>
                                        <p:cTn id="43" dur="1" fill="hold">
                                          <p:stCondLst>
                                            <p:cond delay="0"/>
                                          </p:stCondLst>
                                        </p:cTn>
                                        <p:tgtEl>
                                          <p:spTgt spid="357"/>
                                        </p:tgtEl>
                                        <p:attrNameLst>
                                          <p:attrName>style.visibility</p:attrName>
                                        </p:attrNameLst>
                                      </p:cBhvr>
                                      <p:to>
                                        <p:strVal val="visible"/>
                                      </p:to>
                                    </p:set>
                                    <p:animEffect transition="in" filter="fade">
                                      <p:cBhvr>
                                        <p:cTn id="44" dur="1"/>
                                        <p:tgtEl>
                                          <p:spTgt spid="35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0"/>
                                        </p:tgtEl>
                                        <p:attrNameLst>
                                          <p:attrName>style.visibility</p:attrName>
                                        </p:attrNameLst>
                                      </p:cBhvr>
                                      <p:to>
                                        <p:strVal val="visible"/>
                                      </p:to>
                                    </p:set>
                                    <p:animEffect transition="in" filter="fade">
                                      <p:cBhvr>
                                        <p:cTn id="49" dur="1"/>
                                        <p:tgtEl>
                                          <p:spTgt spid="360"/>
                                        </p:tgtEl>
                                      </p:cBhvr>
                                    </p:animEffect>
                                  </p:childTnLst>
                                </p:cTn>
                              </p:par>
                              <p:par>
                                <p:cTn id="50" presetID="10" presetClass="entr" presetSubtype="0" fill="hold" nodeType="withEffect">
                                  <p:stCondLst>
                                    <p:cond delay="0"/>
                                  </p:stCondLst>
                                  <p:childTnLst>
                                    <p:set>
                                      <p:cBhvr>
                                        <p:cTn id="51" dur="1" fill="hold">
                                          <p:stCondLst>
                                            <p:cond delay="0"/>
                                          </p:stCondLst>
                                        </p:cTn>
                                        <p:tgtEl>
                                          <p:spTgt spid="359"/>
                                        </p:tgtEl>
                                        <p:attrNameLst>
                                          <p:attrName>style.visibility</p:attrName>
                                        </p:attrNameLst>
                                      </p:cBhvr>
                                      <p:to>
                                        <p:strVal val="visible"/>
                                      </p:to>
                                    </p:set>
                                    <p:animEffect transition="in" filter="fade">
                                      <p:cBhvr>
                                        <p:cTn id="52" dur="1"/>
                                        <p:tgtEl>
                                          <p:spTgt spid="35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1"/>
                                        </p:tgtEl>
                                        <p:attrNameLst>
                                          <p:attrName>style.visibility</p:attrName>
                                        </p:attrNameLst>
                                      </p:cBhvr>
                                      <p:to>
                                        <p:strVal val="visible"/>
                                      </p:to>
                                    </p:set>
                                    <p:animEffect transition="in" filter="fade">
                                      <p:cBhvr>
                                        <p:cTn id="57" dur="1"/>
                                        <p:tgtEl>
                                          <p:spTgt spid="36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3"/>
                                        </p:tgtEl>
                                        <p:attrNameLst>
                                          <p:attrName>style.visibility</p:attrName>
                                        </p:attrNameLst>
                                      </p:cBhvr>
                                      <p:to>
                                        <p:strVal val="visible"/>
                                      </p:to>
                                    </p:set>
                                    <p:animEffect transition="in" filter="fade">
                                      <p:cBhvr>
                                        <p:cTn id="62" dur="1"/>
                                        <p:tgtEl>
                                          <p:spTgt spid="363"/>
                                        </p:tgtEl>
                                      </p:cBhvr>
                                    </p:animEffect>
                                  </p:childTnLst>
                                </p:cTn>
                              </p:par>
                              <p:par>
                                <p:cTn id="63" presetID="10" presetClass="entr" presetSubtype="0" fill="hold" nodeType="withEffect">
                                  <p:stCondLst>
                                    <p:cond delay="0"/>
                                  </p:stCondLst>
                                  <p:childTnLst>
                                    <p:set>
                                      <p:cBhvr>
                                        <p:cTn id="64" dur="1" fill="hold">
                                          <p:stCondLst>
                                            <p:cond delay="0"/>
                                          </p:stCondLst>
                                        </p:cTn>
                                        <p:tgtEl>
                                          <p:spTgt spid="362"/>
                                        </p:tgtEl>
                                        <p:attrNameLst>
                                          <p:attrName>style.visibility</p:attrName>
                                        </p:attrNameLst>
                                      </p:cBhvr>
                                      <p:to>
                                        <p:strVal val="visible"/>
                                      </p:to>
                                    </p:set>
                                    <p:animEffect transition="in" filter="fade">
                                      <p:cBhvr>
                                        <p:cTn id="65" dur="1"/>
                                        <p:tgtEl>
                                          <p:spTgt spid="36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64"/>
                                        </p:tgtEl>
                                        <p:attrNameLst>
                                          <p:attrName>style.visibility</p:attrName>
                                        </p:attrNameLst>
                                      </p:cBhvr>
                                      <p:to>
                                        <p:strVal val="visible"/>
                                      </p:to>
                                    </p:set>
                                    <p:animEffect transition="in" filter="fade">
                                      <p:cBhvr>
                                        <p:cTn id="70" dur="1"/>
                                        <p:tgtEl>
                                          <p:spTgt spid="36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65"/>
                                        </p:tgtEl>
                                        <p:attrNameLst>
                                          <p:attrName>style.visibility</p:attrName>
                                        </p:attrNameLst>
                                      </p:cBhvr>
                                      <p:to>
                                        <p:strVal val="visible"/>
                                      </p:to>
                                    </p:set>
                                    <p:animEffect transition="in" filter="fade">
                                      <p:cBhvr>
                                        <p:cTn id="75" dur="1"/>
                                        <p:tgtEl>
                                          <p:spTgt spid="365"/>
                                        </p:tgtEl>
                                      </p:cBhvr>
                                    </p:animEffect>
                                  </p:childTnLst>
                                </p:cTn>
                              </p:par>
                              <p:par>
                                <p:cTn id="76" presetID="10" presetClass="entr" presetSubtype="0" fill="hold" nodeType="withEffect">
                                  <p:stCondLst>
                                    <p:cond delay="0"/>
                                  </p:stCondLst>
                                  <p:childTnLst>
                                    <p:set>
                                      <p:cBhvr>
                                        <p:cTn id="77" dur="1" fill="hold">
                                          <p:stCondLst>
                                            <p:cond delay="0"/>
                                          </p:stCondLst>
                                        </p:cTn>
                                        <p:tgtEl>
                                          <p:spTgt spid="366"/>
                                        </p:tgtEl>
                                        <p:attrNameLst>
                                          <p:attrName>style.visibility</p:attrName>
                                        </p:attrNameLst>
                                      </p:cBhvr>
                                      <p:to>
                                        <p:strVal val="visible"/>
                                      </p:to>
                                    </p:set>
                                    <p:animEffect transition="in" filter="fade">
                                      <p:cBhvr>
                                        <p:cTn id="78" dur="1"/>
                                        <p:tgtEl>
                                          <p:spTgt spid="36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68"/>
                                        </p:tgtEl>
                                        <p:attrNameLst>
                                          <p:attrName>style.visibility</p:attrName>
                                        </p:attrNameLst>
                                      </p:cBhvr>
                                      <p:to>
                                        <p:strVal val="visible"/>
                                      </p:to>
                                    </p:set>
                                    <p:animEffect transition="in" filter="fade">
                                      <p:cBhvr>
                                        <p:cTn id="83" dur="1"/>
                                        <p:tgtEl>
                                          <p:spTgt spid="368"/>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prstGeom prst="rect">
            <a:avLst/>
          </a:prstGeom>
        </p:spPr>
        <p:txBody>
          <a:bodyPr lIns="91425" tIns="91425" rIns="91425" bIns="91425" anchor="b" anchorCtr="0">
            <a:noAutofit/>
          </a:bodyPr>
          <a:lstStyle/>
          <a:p>
            <a:pPr lvl="0"/>
            <a:r>
              <a:rPr lang="en" dirty="0"/>
              <a:t>Digital Signatures - Practical Concerns</a:t>
            </a:r>
          </a:p>
        </p:txBody>
      </p:sp>
      <p:sp>
        <p:nvSpPr>
          <p:cNvPr id="374" name="Shape 374"/>
          <p:cNvSpPr txBox="1">
            <a:spLocks noGrp="1"/>
          </p:cNvSpPr>
          <p:nvPr>
            <p:ph type="body" idx="1"/>
          </p:nvPr>
        </p:nvSpPr>
        <p:spPr>
          <a:xfrm>
            <a:off x="457200" y="1284375"/>
            <a:ext cx="8229600" cy="3519299"/>
          </a:xfrm>
          <a:prstGeom prst="rect">
            <a:avLst/>
          </a:prstGeom>
        </p:spPr>
        <p:txBody>
          <a:bodyPr lIns="91425" tIns="91425" rIns="91425" bIns="91425" anchor="t" anchorCtr="0">
            <a:noAutofit/>
          </a:bodyPr>
          <a:lstStyle/>
          <a:p>
            <a:r>
              <a:rPr lang="en" sz="2000" dirty="0"/>
              <a:t>Many digital signature algorithms are randomized (esp. ones used in cryptocurrencies)</a:t>
            </a:r>
          </a:p>
          <a:p>
            <a:pPr lvl="1"/>
            <a:r>
              <a:rPr lang="en" sz="1600" dirty="0"/>
              <a:t>Need good source of randomness</a:t>
            </a:r>
          </a:p>
          <a:p>
            <a:pPr lvl="1"/>
            <a:r>
              <a:rPr lang="en" sz="1600" dirty="0"/>
              <a:t>Bad randomness </a:t>
            </a:r>
            <a:r>
              <a:rPr lang="en" sz="1600" dirty="0">
                <a:sym typeface="Wingdings" panose="05000000000000000000" pitchFamily="2" charset="2"/>
              </a:rPr>
              <a:t> Even an otherwise secure signature algorithm is not secure</a:t>
            </a:r>
          </a:p>
          <a:p>
            <a:endParaRPr lang="en" sz="2000" dirty="0"/>
          </a:p>
          <a:p>
            <a:r>
              <a:rPr lang="en" sz="2000" dirty="0"/>
              <a:t>Signature algorithms have fixed sized inputs </a:t>
            </a:r>
            <a:r>
              <a:rPr lang="en" sz="2000" dirty="0">
                <a:sym typeface="Wingdings" panose="05000000000000000000" pitchFamily="2" charset="2"/>
              </a:rPr>
              <a:t> How to sign large messages (whose size is greater than input size of the algorithm)?</a:t>
            </a:r>
          </a:p>
          <a:p>
            <a:pPr lvl="1"/>
            <a:r>
              <a:rPr lang="en" sz="1600" dirty="0">
                <a:sym typeface="Wingdings" panose="05000000000000000000" pitchFamily="2" charset="2"/>
              </a:rPr>
              <a:t>U</a:t>
            </a:r>
            <a:r>
              <a:rPr lang="en" sz="1600" dirty="0"/>
              <a:t>se Hash(message) rather than message</a:t>
            </a:r>
          </a:p>
          <a:p>
            <a:endParaRPr lang="en" sz="2000" dirty="0"/>
          </a:p>
          <a:p>
            <a:r>
              <a:rPr lang="en" sz="2000" dirty="0"/>
              <a:t>How to sign the entire Block chain?</a:t>
            </a:r>
          </a:p>
          <a:p>
            <a:pPr lvl="1"/>
            <a:r>
              <a:rPr lang="en" sz="1600" dirty="0"/>
              <a:t>Sign the entire hash pointer of the head block!</a:t>
            </a:r>
          </a:p>
          <a:p>
            <a:pPr lvl="1"/>
            <a:r>
              <a:rPr lang="en" sz="1600" dirty="0"/>
              <a:t>This signature “covers” the whole block chain structure</a:t>
            </a:r>
          </a:p>
        </p:txBody>
      </p:sp>
    </p:spTree>
    <p:extLst>
      <p:ext uri="{BB962C8B-B14F-4D97-AF65-F5344CB8AC3E}">
        <p14:creationId xmlns:p14="http://schemas.microsoft.com/office/powerpoint/2010/main" val="1611073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457200" y="1063228"/>
            <a:ext cx="8229600" cy="3862646"/>
          </a:xfrm>
          <a:prstGeom prst="rect">
            <a:avLst/>
          </a:prstGeom>
        </p:spPr>
        <p:txBody>
          <a:bodyPr lIns="91425" tIns="91425" rIns="91425" bIns="91425" anchor="t" anchorCtr="0">
            <a:noAutofit/>
          </a:bodyPr>
          <a:lstStyle/>
          <a:p>
            <a:r>
              <a:rPr lang="en" sz="2000" dirty="0"/>
              <a:t>Bitcoin uses Elliptic Curve Digital Signature Algorithm (ECDSA) standard</a:t>
            </a:r>
          </a:p>
          <a:p>
            <a:pPr lvl="1"/>
            <a:r>
              <a:rPr lang="en" sz="1700" dirty="0"/>
              <a:t>ECDSA is a US Government standard</a:t>
            </a:r>
          </a:p>
          <a:p>
            <a:pPr lvl="1"/>
            <a:endParaRPr lang="en" sz="2000" dirty="0"/>
          </a:p>
          <a:p>
            <a:r>
              <a:rPr lang="en" sz="2000" dirty="0"/>
              <a:t>Bitcoin uses ECDSA over the standard elliptic curve secp256k1 </a:t>
            </a:r>
            <a:r>
              <a:rPr lang="en" sz="2000" dirty="0">
                <a:sym typeface="Wingdings" panose="05000000000000000000" pitchFamily="2" charset="2"/>
              </a:rPr>
              <a:t> this curve is rarely used outside Bitcoins</a:t>
            </a:r>
          </a:p>
          <a:p>
            <a:pPr lvl="1"/>
            <a:r>
              <a:rPr lang="en" sz="1700" dirty="0"/>
              <a:t>Provides 128 bit of security (equivalent to performing 2</a:t>
            </a:r>
            <a:r>
              <a:rPr lang="en" sz="1700" baseline="30000" dirty="0"/>
              <a:t>128</a:t>
            </a:r>
            <a:r>
              <a:rPr lang="en" sz="1700" dirty="0"/>
              <a:t> symmetric encryptions)</a:t>
            </a:r>
          </a:p>
          <a:p>
            <a:pPr lvl="1"/>
            <a:r>
              <a:rPr lang="en" sz="1700" dirty="0"/>
              <a:t>Private key – 256 bits</a:t>
            </a:r>
          </a:p>
          <a:p>
            <a:pPr lvl="1"/>
            <a:r>
              <a:rPr lang="en" sz="1700" dirty="0"/>
              <a:t>Public key compressed – 257 bits</a:t>
            </a:r>
          </a:p>
          <a:p>
            <a:pPr lvl="1"/>
            <a:r>
              <a:rPr lang="en" sz="1700" dirty="0"/>
              <a:t>Message to be signed – 256 bits</a:t>
            </a:r>
          </a:p>
          <a:p>
            <a:pPr lvl="1"/>
            <a:r>
              <a:rPr lang="en" sz="1700" dirty="0"/>
              <a:t>Signature – 512 bits </a:t>
            </a:r>
          </a:p>
          <a:p>
            <a:pPr lvl="1"/>
            <a:endParaRPr sz="1700" dirty="0"/>
          </a:p>
          <a:p>
            <a:r>
              <a:rPr lang="en" sz="2000" dirty="0"/>
              <a:t>Technical details of ECDSA will be skipped here</a:t>
            </a:r>
          </a:p>
          <a:p>
            <a:endParaRPr sz="2000" dirty="0"/>
          </a:p>
          <a:p>
            <a:r>
              <a:rPr lang="en" sz="2000" dirty="0"/>
              <a:t>Good randomness is essential for ECDSA</a:t>
            </a:r>
          </a:p>
          <a:p>
            <a:pPr lvl="1"/>
            <a:r>
              <a:rPr lang="en" sz="1700" dirty="0"/>
              <a:t>I</a:t>
            </a:r>
            <a:r>
              <a:rPr lang="en-US" sz="1700" dirty="0"/>
              <a:t>f</a:t>
            </a:r>
            <a:r>
              <a:rPr lang="en" sz="1700" dirty="0"/>
              <a:t> you foul this up in generateKeys() or sign() </a:t>
            </a:r>
            <a:r>
              <a:rPr lang="en" sz="1700" dirty="0">
                <a:sym typeface="Wingdings" panose="05000000000000000000" pitchFamily="2" charset="2"/>
              </a:rPr>
              <a:t> </a:t>
            </a:r>
            <a:r>
              <a:rPr lang="en-US" sz="1700" dirty="0">
                <a:sym typeface="Wingdings" panose="05000000000000000000" pitchFamily="2" charset="2"/>
              </a:rPr>
              <a:t>you </a:t>
            </a:r>
            <a:r>
              <a:rPr lang="en" sz="1700" dirty="0"/>
              <a:t>probably leaked your private key</a:t>
            </a:r>
            <a:endParaRPr sz="1700" dirty="0"/>
          </a:p>
        </p:txBody>
      </p:sp>
      <p:sp>
        <p:nvSpPr>
          <p:cNvPr id="4" name="Shape 373"/>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lvl="0"/>
            <a:r>
              <a:rPr lang="en" dirty="0"/>
              <a:t>Digital Signatures used by Bitcoins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subTitle" idx="1"/>
          </p:nvPr>
        </p:nvSpPr>
        <p:spPr>
          <a:xfrm>
            <a:off x="685800" y="1834929"/>
            <a:ext cx="7772400" cy="547488"/>
          </a:xfrm>
          <a:prstGeom prst="rect">
            <a:avLst/>
          </a:prstGeom>
        </p:spPr>
        <p:txBody>
          <a:bodyPr lIns="91425" tIns="91425" rIns="91425" bIns="91425" anchor="t" anchorCtr="0">
            <a:noAutofit/>
          </a:bodyPr>
          <a:lstStyle/>
          <a:p>
            <a:pPr lvl="0" rtl="0">
              <a:spcBef>
                <a:spcPts val="0"/>
              </a:spcBef>
              <a:buNone/>
            </a:pPr>
            <a:r>
              <a:rPr lang="en" sz="2400" dirty="0"/>
              <a:t>Public Keys as Identities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457200" y="1169437"/>
            <a:ext cx="8229600" cy="3634262"/>
          </a:xfrm>
          <a:prstGeom prst="rect">
            <a:avLst/>
          </a:prstGeom>
        </p:spPr>
        <p:txBody>
          <a:bodyPr lIns="91425" tIns="91425" rIns="91425" bIns="91425" anchor="t" anchorCtr="0">
            <a:noAutofit/>
          </a:bodyPr>
          <a:lstStyle/>
          <a:p>
            <a:r>
              <a:rPr lang="en" dirty="0"/>
              <a:t>Can we use public key </a:t>
            </a:r>
            <a:r>
              <a:rPr lang="en" i="1" dirty="0"/>
              <a:t>pk</a:t>
            </a:r>
            <a:r>
              <a:rPr lang="en" dirty="0"/>
              <a:t>,as generated before by generateKeys</a:t>
            </a:r>
            <a:r>
              <a:rPr lang="en" i="1" dirty="0"/>
              <a:t>(keysize)</a:t>
            </a:r>
            <a:r>
              <a:rPr lang="en" dirty="0"/>
              <a:t>, as an identity?</a:t>
            </a:r>
          </a:p>
          <a:p>
            <a:endParaRPr dirty="0"/>
          </a:p>
          <a:p>
            <a:r>
              <a:rPr lang="en" dirty="0"/>
              <a:t>For example, if you see signature </a:t>
            </a:r>
            <a:r>
              <a:rPr lang="en" i="1" dirty="0"/>
              <a:t>sig</a:t>
            </a:r>
            <a:r>
              <a:rPr lang="en" dirty="0"/>
              <a:t> such that verify(</a:t>
            </a:r>
            <a:r>
              <a:rPr lang="en" i="1" dirty="0"/>
              <a:t>pk, msg, sig</a:t>
            </a:r>
            <a:r>
              <a:rPr lang="en" dirty="0"/>
              <a:t>)==</a:t>
            </a:r>
            <a:r>
              <a:rPr lang="en" i="1" dirty="0"/>
              <a:t>true</a:t>
            </a:r>
            <a:r>
              <a:rPr lang="en" dirty="0"/>
              <a:t>, think of it as: pk says, “[</a:t>
            </a:r>
            <a:r>
              <a:rPr lang="en" i="1" dirty="0"/>
              <a:t>msg</a:t>
            </a:r>
            <a:r>
              <a:rPr lang="en" dirty="0"/>
              <a:t>]”.</a:t>
            </a:r>
          </a:p>
          <a:p>
            <a:endParaRPr lang="en-US" dirty="0"/>
          </a:p>
          <a:p>
            <a:r>
              <a:rPr lang="en-US" dirty="0"/>
              <a:t>But, </a:t>
            </a:r>
            <a:r>
              <a:rPr lang="en-US" i="1" dirty="0" err="1"/>
              <a:t>pk</a:t>
            </a:r>
            <a:r>
              <a:rPr lang="en-US" dirty="0"/>
              <a:t> by itself cannot be used as an identity! T</a:t>
            </a:r>
            <a:r>
              <a:rPr lang="en" dirty="0"/>
              <a:t>o “speak for” </a:t>
            </a:r>
            <a:r>
              <a:rPr lang="en" i="1" dirty="0"/>
              <a:t>pk</a:t>
            </a:r>
            <a:r>
              <a:rPr lang="en" dirty="0"/>
              <a:t>, you must know matching secret key </a:t>
            </a:r>
            <a:r>
              <a:rPr lang="en" i="1" dirty="0"/>
              <a:t>sk</a:t>
            </a:r>
          </a:p>
          <a:p>
            <a:pPr lvl="0" rtl="0">
              <a:spcBef>
                <a:spcPts val="0"/>
              </a:spcBef>
              <a:buNone/>
            </a:pPr>
            <a:r>
              <a:rPr lang="en" dirty="0"/>
              <a:t>	</a:t>
            </a:r>
          </a:p>
        </p:txBody>
      </p:sp>
      <p:sp>
        <p:nvSpPr>
          <p:cNvPr id="3" name="Shape 373"/>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lvl="0"/>
            <a:r>
              <a:rPr lang="en" dirty="0"/>
              <a:t>Identities in a cryptocurrency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457200" y="1175657"/>
            <a:ext cx="8229600" cy="3628042"/>
          </a:xfrm>
          <a:prstGeom prst="rect">
            <a:avLst/>
          </a:prstGeom>
        </p:spPr>
        <p:txBody>
          <a:bodyPr lIns="91425" tIns="91425" rIns="91425" bIns="91425" anchor="t" anchorCtr="0">
            <a:noAutofit/>
          </a:bodyPr>
          <a:lstStyle/>
          <a:p>
            <a:pPr lvl="0" rtl="0">
              <a:spcBef>
                <a:spcPts val="0"/>
              </a:spcBef>
              <a:buNone/>
            </a:pPr>
            <a:r>
              <a:rPr lang="en" sz="2000" b="1" u="sng" dirty="0"/>
              <a:t>How to make a new identity?</a:t>
            </a:r>
          </a:p>
          <a:p>
            <a:pPr lvl="0" rtl="0">
              <a:spcBef>
                <a:spcPts val="0"/>
              </a:spcBef>
              <a:buNone/>
            </a:pPr>
            <a:endParaRPr sz="2000" dirty="0"/>
          </a:p>
          <a:p>
            <a:r>
              <a:rPr lang="en" sz="2000" dirty="0"/>
              <a:t>Create a new, random key-pair </a:t>
            </a:r>
            <a:r>
              <a:rPr lang="en" sz="2000" i="1" dirty="0"/>
              <a:t>(sk, pk)</a:t>
            </a:r>
          </a:p>
          <a:p>
            <a:pPr lvl="1"/>
            <a:r>
              <a:rPr lang="en" sz="1700" i="1" dirty="0"/>
              <a:t>pk </a:t>
            </a:r>
            <a:r>
              <a:rPr lang="en" sz="1700" dirty="0"/>
              <a:t>is the public “name” you can use [usually better to use H(pk)]</a:t>
            </a:r>
          </a:p>
          <a:p>
            <a:pPr lvl="1"/>
            <a:r>
              <a:rPr lang="en" sz="1700" i="1" dirty="0"/>
              <a:t>sk </a:t>
            </a:r>
            <a:r>
              <a:rPr lang="en" sz="1700" dirty="0"/>
              <a:t>lets you “speak for” the identity</a:t>
            </a:r>
          </a:p>
          <a:p>
            <a:endParaRPr sz="2000" dirty="0"/>
          </a:p>
          <a:p>
            <a:r>
              <a:rPr lang="en-US" sz="2000" dirty="0"/>
              <a:t>Y</a:t>
            </a:r>
            <a:r>
              <a:rPr lang="en" sz="2000" dirty="0"/>
              <a:t>ou control the identity </a:t>
            </a:r>
            <a:r>
              <a:rPr lang="en-US" sz="2000" i="1" dirty="0" err="1"/>
              <a:t>pk</a:t>
            </a:r>
            <a:r>
              <a:rPr lang="en" sz="2000" dirty="0"/>
              <a:t>, because only you know </a:t>
            </a:r>
            <a:r>
              <a:rPr lang="en" sz="2000" i="1" dirty="0"/>
              <a:t>sk</a:t>
            </a:r>
          </a:p>
          <a:p>
            <a:endParaRPr lang="en" sz="2000" dirty="0"/>
          </a:p>
          <a:p>
            <a:r>
              <a:rPr lang="en" sz="2000" dirty="0"/>
              <a:t>Even if </a:t>
            </a:r>
            <a:r>
              <a:rPr lang="en" sz="2000" i="1" dirty="0"/>
              <a:t>pk</a:t>
            </a:r>
            <a:r>
              <a:rPr lang="en" sz="2000" dirty="0"/>
              <a:t> “looks random” </a:t>
            </a:r>
            <a:r>
              <a:rPr lang="en-US" sz="2000" dirty="0"/>
              <a:t>that’s fine</a:t>
            </a:r>
            <a:r>
              <a:rPr lang="en" sz="2000" dirty="0"/>
              <a:t>, nobody needs to know </a:t>
            </a:r>
            <a:r>
              <a:rPr lang="en-US" sz="2000" dirty="0"/>
              <a:t>your real identity for the cryptocurrency application</a:t>
            </a:r>
          </a:p>
          <a:p>
            <a:endParaRPr lang="en-US" sz="2000" dirty="0"/>
          </a:p>
          <a:p>
            <a:r>
              <a:rPr lang="en-US" sz="2000" dirty="0"/>
              <a:t>Just like while spending an actually currency note</a:t>
            </a:r>
            <a:endParaRPr lang="en" sz="2000" dirty="0"/>
          </a:p>
          <a:p>
            <a:pPr lvl="0" rtl="0">
              <a:spcBef>
                <a:spcPts val="0"/>
              </a:spcBef>
              <a:buNone/>
            </a:pPr>
            <a:r>
              <a:rPr lang="en" sz="2000" dirty="0"/>
              <a:t>	</a:t>
            </a:r>
          </a:p>
        </p:txBody>
      </p:sp>
      <p:sp>
        <p:nvSpPr>
          <p:cNvPr id="3" name="Shape 373"/>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lvl="0"/>
            <a:r>
              <a:rPr lang="en" dirty="0"/>
              <a:t>Identities in a cryptocurrency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457200" y="1169894"/>
            <a:ext cx="8229600" cy="3633805"/>
          </a:xfrm>
          <a:prstGeom prst="rect">
            <a:avLst/>
          </a:prstGeom>
        </p:spPr>
        <p:txBody>
          <a:bodyPr lIns="91425" tIns="91425" rIns="91425" bIns="91425" anchor="t" anchorCtr="0">
            <a:noAutofit/>
          </a:bodyPr>
          <a:lstStyle/>
          <a:p>
            <a:pPr lvl="0" rtl="0">
              <a:spcBef>
                <a:spcPts val="0"/>
              </a:spcBef>
              <a:buNone/>
            </a:pPr>
            <a:r>
              <a:rPr lang="en" sz="2000" b="1" u="sng" dirty="0"/>
              <a:t>Decentralized identity management</a:t>
            </a:r>
          </a:p>
          <a:p>
            <a:pPr lvl="0" rtl="0">
              <a:spcBef>
                <a:spcPts val="0"/>
              </a:spcBef>
              <a:buNone/>
            </a:pPr>
            <a:endParaRPr dirty="0"/>
          </a:p>
          <a:p>
            <a:r>
              <a:rPr lang="en-US" sz="2000" dirty="0"/>
              <a:t>A</a:t>
            </a:r>
            <a:r>
              <a:rPr lang="en" sz="2000" dirty="0"/>
              <a:t>nybody can make a new identity at any time make as many as you want!</a:t>
            </a:r>
          </a:p>
          <a:p>
            <a:endParaRPr sz="2400" dirty="0"/>
          </a:p>
          <a:p>
            <a:r>
              <a:rPr lang="en" sz="2000" dirty="0"/>
              <a:t>No central point of coordination</a:t>
            </a:r>
          </a:p>
          <a:p>
            <a:endParaRPr sz="2400" dirty="0"/>
          </a:p>
          <a:p>
            <a:r>
              <a:rPr lang="en" sz="2000" dirty="0"/>
              <a:t>These identities are called “addresses” in Bitcoin</a:t>
            </a:r>
          </a:p>
          <a:p>
            <a:pPr lvl="0" rtl="0">
              <a:spcBef>
                <a:spcPts val="0"/>
              </a:spcBef>
              <a:buNone/>
            </a:pPr>
            <a:r>
              <a:rPr lang="en" sz="2400" dirty="0"/>
              <a:t>	</a:t>
            </a:r>
          </a:p>
          <a:p>
            <a:pPr lvl="0" rtl="0">
              <a:spcBef>
                <a:spcPts val="0"/>
              </a:spcBef>
              <a:buNone/>
            </a:pPr>
            <a:r>
              <a:rPr lang="en" dirty="0"/>
              <a:t>	</a:t>
            </a:r>
          </a:p>
        </p:txBody>
      </p:sp>
      <p:sp>
        <p:nvSpPr>
          <p:cNvPr id="3" name="Shape 373">
            <a:extLst>
              <a:ext uri="{FF2B5EF4-FFF2-40B4-BE49-F238E27FC236}">
                <a16:creationId xmlns:a16="http://schemas.microsoft.com/office/drawing/2014/main" id="{DEBA5819-5708-48B8-9983-07D3C2AB9A9C}"/>
              </a:ext>
            </a:extLst>
          </p:cNvPr>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lvl="0"/>
            <a:r>
              <a:rPr lang="en" dirty="0"/>
              <a:t>Identities in a cryptocurrency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prstGeom prst="rect">
            <a:avLst/>
          </a:prstGeom>
        </p:spPr>
        <p:txBody>
          <a:bodyPr lIns="91425" tIns="91425" rIns="91425" bIns="91425" anchor="b" anchorCtr="0">
            <a:noAutofit/>
          </a:bodyPr>
          <a:lstStyle/>
          <a:p>
            <a:pPr lvl="0"/>
            <a:r>
              <a:rPr lang="en" sz="3200" dirty="0"/>
              <a:t>Identities in a cryptocurrency</a:t>
            </a:r>
            <a:endParaRPr lang="en" sz="3000" b="0" dirty="0"/>
          </a:p>
        </p:txBody>
      </p:sp>
      <p:sp>
        <p:nvSpPr>
          <p:cNvPr id="406" name="Shape 406"/>
          <p:cNvSpPr txBox="1">
            <a:spLocks noGrp="1"/>
          </p:cNvSpPr>
          <p:nvPr>
            <p:ph type="body" idx="1"/>
          </p:nvPr>
        </p:nvSpPr>
        <p:spPr>
          <a:prstGeom prst="rect">
            <a:avLst/>
          </a:prstGeom>
        </p:spPr>
        <p:txBody>
          <a:bodyPr lIns="91425" tIns="91425" rIns="91425" bIns="91425" anchor="t" anchorCtr="0">
            <a:noAutofit/>
          </a:bodyPr>
          <a:lstStyle/>
          <a:p>
            <a:pPr lvl="0" rtl="0">
              <a:spcBef>
                <a:spcPts val="0"/>
              </a:spcBef>
              <a:buNone/>
            </a:pPr>
            <a:r>
              <a:rPr lang="en-US" sz="2000" b="1" u="sng" dirty="0"/>
              <a:t>Privacy</a:t>
            </a:r>
            <a:endParaRPr lang="en" sz="2000" b="1" u="sng" dirty="0"/>
          </a:p>
          <a:p>
            <a:pPr lvl="0" rtl="0">
              <a:spcBef>
                <a:spcPts val="0"/>
              </a:spcBef>
              <a:buNone/>
            </a:pPr>
            <a:endParaRPr lang="en" sz="2400" dirty="0"/>
          </a:p>
          <a:p>
            <a:r>
              <a:rPr lang="en" sz="2400" dirty="0"/>
              <a:t>Addresses not directly connected to real-world identity</a:t>
            </a:r>
          </a:p>
          <a:p>
            <a:endParaRPr lang="en" sz="2400" dirty="0"/>
          </a:p>
          <a:p>
            <a:r>
              <a:rPr lang="en" sz="2400" dirty="0"/>
              <a:t>But observer can link together an address’s activity over time, make inferences</a:t>
            </a:r>
          </a:p>
          <a:p>
            <a:endParaRPr sz="2400" dirty="0"/>
          </a:p>
          <a:p>
            <a:r>
              <a:rPr lang="en" sz="2400" dirty="0"/>
              <a:t>Later: a whole </a:t>
            </a:r>
            <a:r>
              <a:rPr lang="en-US" sz="2400" dirty="0"/>
              <a:t>chapter</a:t>
            </a:r>
            <a:r>
              <a:rPr lang="en" sz="2400" dirty="0"/>
              <a:t> on privacy in Bitcoin</a:t>
            </a:r>
            <a:r>
              <a:rPr lang="en-US" sz="2400" dirty="0"/>
              <a:t>s …</a:t>
            </a:r>
            <a:endParaRPr lang="en"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subTitle" idx="1"/>
          </p:nvPr>
        </p:nvSpPr>
        <p:spPr>
          <a:xfrm>
            <a:off x="685800" y="1690478"/>
            <a:ext cx="7772400" cy="784799"/>
          </a:xfrm>
          <a:prstGeom prst="rect">
            <a:avLst/>
          </a:prstGeom>
        </p:spPr>
        <p:txBody>
          <a:bodyPr lIns="91425" tIns="91425" rIns="91425" bIns="91425" anchor="t" anchorCtr="0">
            <a:noAutofit/>
          </a:bodyPr>
          <a:lstStyle/>
          <a:p>
            <a:pPr lvl="0" rtl="0">
              <a:spcBef>
                <a:spcPts val="0"/>
              </a:spcBef>
              <a:buNone/>
            </a:pPr>
            <a:endParaRPr lang="en" sz="2400" dirty="0"/>
          </a:p>
          <a:p>
            <a:pPr lvl="0" rtl="0">
              <a:spcBef>
                <a:spcPts val="0"/>
              </a:spcBef>
              <a:buNone/>
            </a:pPr>
            <a:r>
              <a:rPr lang="en" sz="2400" dirty="0"/>
              <a:t>Cryptographic Hash Functions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subTitle" idx="1"/>
          </p:nvPr>
        </p:nvSpPr>
        <p:spPr>
          <a:xfrm>
            <a:off x="685800" y="1834928"/>
            <a:ext cx="7772400" cy="784799"/>
          </a:xfrm>
          <a:prstGeom prst="rect">
            <a:avLst/>
          </a:prstGeom>
        </p:spPr>
        <p:txBody>
          <a:bodyPr lIns="91425" tIns="91425" rIns="91425" bIns="91425" anchor="t" anchorCtr="0">
            <a:noAutofit/>
          </a:bodyPr>
          <a:lstStyle/>
          <a:p>
            <a:pPr lvl="0" rtl="0">
              <a:spcBef>
                <a:spcPts val="0"/>
              </a:spcBef>
              <a:buNone/>
            </a:pPr>
            <a:endParaRPr dirty="0"/>
          </a:p>
          <a:p>
            <a:pPr lvl="0" rtl="0">
              <a:spcBef>
                <a:spcPts val="0"/>
              </a:spcBef>
              <a:buNone/>
            </a:pPr>
            <a:r>
              <a:rPr lang="en" sz="2400" dirty="0"/>
              <a:t>Simple Cryptocurrencies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2141150" y="3945475"/>
            <a:ext cx="4503899" cy="929100"/>
          </a:xfrm>
          <a:prstGeom prst="rect">
            <a:avLst/>
          </a:prstGeom>
        </p:spPr>
        <p:txBody>
          <a:bodyPr lIns="91425" tIns="91425" rIns="91425" bIns="91425" anchor="t" anchorCtr="0">
            <a:noAutofit/>
          </a:bodyPr>
          <a:lstStyle/>
          <a:p>
            <a:pPr lvl="0" algn="ctr" rtl="0">
              <a:spcBef>
                <a:spcPts val="0"/>
              </a:spcBef>
              <a:buNone/>
            </a:pPr>
            <a:r>
              <a:rPr lang="en" dirty="0"/>
              <a:t>GoofyCoin</a:t>
            </a:r>
          </a:p>
        </p:txBody>
      </p:sp>
      <p:pic>
        <p:nvPicPr>
          <p:cNvPr id="417" name="Shape 417"/>
          <p:cNvPicPr preferRelativeResize="0"/>
          <p:nvPr/>
        </p:nvPicPr>
        <p:blipFill>
          <a:blip r:embed="rId3">
            <a:alphaModFix/>
          </a:blip>
          <a:stretch>
            <a:fillRect/>
          </a:stretch>
        </p:blipFill>
        <p:spPr>
          <a:xfrm>
            <a:off x="3226264" y="797450"/>
            <a:ext cx="2333674" cy="314802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397650" y="1378735"/>
            <a:ext cx="5002500" cy="457200"/>
          </a:xfrm>
          <a:prstGeom prst="rect">
            <a:avLst/>
          </a:prstGeom>
          <a:solidFill>
            <a:srgbClr val="D9EAD3"/>
          </a:solidFill>
          <a:ln w="9525" cap="flat" cmpd="sng">
            <a:solidFill>
              <a:srgbClr val="274E13"/>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dirty="0">
                <a:latin typeface="Trebuchet MS"/>
                <a:ea typeface="Trebuchet MS"/>
                <a:cs typeface="Trebuchet MS"/>
                <a:sym typeface="Trebuchet MS"/>
              </a:rPr>
              <a:t>Goofy can create new coins</a:t>
            </a:r>
          </a:p>
        </p:txBody>
      </p:sp>
      <p:sp>
        <p:nvSpPr>
          <p:cNvPr id="423" name="Shape 423"/>
          <p:cNvSpPr/>
          <p:nvPr/>
        </p:nvSpPr>
        <p:spPr>
          <a:xfrm>
            <a:off x="1090194" y="332833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CreateCoin [uniqueCoinID]</a:t>
            </a:r>
          </a:p>
        </p:txBody>
      </p:sp>
      <p:sp>
        <p:nvSpPr>
          <p:cNvPr id="424" name="Shape 424"/>
          <p:cNvSpPr/>
          <p:nvPr/>
        </p:nvSpPr>
        <p:spPr>
          <a:xfrm>
            <a:off x="1090200" y="2893635"/>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dirty="0">
                <a:latin typeface="Trebuchet MS"/>
                <a:ea typeface="Trebuchet MS"/>
                <a:cs typeface="Trebuchet MS"/>
                <a:sym typeface="Trebuchet MS"/>
              </a:rPr>
              <a:t>signed by </a:t>
            </a:r>
            <a:r>
              <a:rPr lang="en" sz="1800" i="1" dirty="0">
                <a:latin typeface="Trebuchet MS"/>
                <a:ea typeface="Trebuchet MS"/>
                <a:cs typeface="Trebuchet MS"/>
                <a:sym typeface="Trebuchet MS"/>
              </a:rPr>
              <a:t>pk</a:t>
            </a:r>
            <a:r>
              <a:rPr lang="en" sz="1800" i="1" baseline="-25000" dirty="0">
                <a:latin typeface="Trebuchet MS"/>
                <a:ea typeface="Trebuchet MS"/>
                <a:cs typeface="Trebuchet MS"/>
                <a:sym typeface="Trebuchet MS"/>
              </a:rPr>
              <a:t>Goofy</a:t>
            </a:r>
          </a:p>
        </p:txBody>
      </p:sp>
      <p:pic>
        <p:nvPicPr>
          <p:cNvPr id="425" name="Shape 425"/>
          <p:cNvPicPr preferRelativeResize="0"/>
          <p:nvPr/>
        </p:nvPicPr>
        <p:blipFill>
          <a:blip r:embed="rId3">
            <a:alphaModFix/>
          </a:blip>
          <a:stretch>
            <a:fillRect/>
          </a:stretch>
        </p:blipFill>
        <p:spPr>
          <a:xfrm>
            <a:off x="6271400" y="2144992"/>
            <a:ext cx="1811899" cy="2444175"/>
          </a:xfrm>
          <a:prstGeom prst="rect">
            <a:avLst/>
          </a:prstGeom>
          <a:noFill/>
          <a:ln>
            <a:noFill/>
          </a:ln>
        </p:spPr>
      </p:pic>
      <p:sp>
        <p:nvSpPr>
          <p:cNvPr id="426" name="Shape 426"/>
          <p:cNvSpPr/>
          <p:nvPr/>
        </p:nvSpPr>
        <p:spPr>
          <a:xfrm>
            <a:off x="6169750" y="1710292"/>
            <a:ext cx="2292899" cy="434699"/>
          </a:xfrm>
          <a:prstGeom prst="wedgeRoundRectCallout">
            <a:avLst>
              <a:gd name="adj1" fmla="val -17111"/>
              <a:gd name="adj2" fmla="val 116687"/>
              <a:gd name="adj3" fmla="val 0"/>
            </a:avLst>
          </a:prstGeom>
          <a:solidFill>
            <a:srgbClr val="E6B8A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Trebuchet MS"/>
                <a:ea typeface="Trebuchet MS"/>
                <a:cs typeface="Trebuchet MS"/>
                <a:sym typeface="Trebuchet MS"/>
              </a:rPr>
              <a:t>New coins belong to me.</a:t>
            </a:r>
          </a:p>
        </p:txBody>
      </p:sp>
      <p:sp>
        <p:nvSpPr>
          <p:cNvPr id="7" name="Shape 405">
            <a:extLst>
              <a:ext uri="{FF2B5EF4-FFF2-40B4-BE49-F238E27FC236}">
                <a16:creationId xmlns:a16="http://schemas.microsoft.com/office/drawing/2014/main" id="{11F0FEFA-3FBE-4011-ABEB-4E41B8486438}"/>
              </a:ext>
            </a:extLst>
          </p:cNvPr>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lvl="0"/>
            <a:r>
              <a:rPr lang="en-US" sz="3200" dirty="0" err="1"/>
              <a:t>GoofyCoin</a:t>
            </a:r>
            <a:r>
              <a:rPr lang="en-US" sz="3200" dirty="0"/>
              <a:t> – Coin Creation</a:t>
            </a:r>
            <a:endParaRPr lang="en" sz="3000" b="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p:nvPr/>
        </p:nvSpPr>
        <p:spPr>
          <a:xfrm>
            <a:off x="397650" y="1143412"/>
            <a:ext cx="5002500" cy="457200"/>
          </a:xfrm>
          <a:prstGeom prst="rect">
            <a:avLst/>
          </a:prstGeom>
          <a:solidFill>
            <a:srgbClr val="D9EAD3"/>
          </a:solidFill>
          <a:ln w="9525" cap="flat" cmpd="sng">
            <a:solidFill>
              <a:srgbClr val="274E13"/>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latin typeface="Trebuchet MS"/>
                <a:ea typeface="Trebuchet MS"/>
                <a:cs typeface="Trebuchet MS"/>
                <a:sym typeface="Trebuchet MS"/>
              </a:rPr>
              <a:t>A coin’s owner can spend it.</a:t>
            </a:r>
          </a:p>
        </p:txBody>
      </p:sp>
      <p:sp>
        <p:nvSpPr>
          <p:cNvPr id="432" name="Shape 432"/>
          <p:cNvSpPr/>
          <p:nvPr/>
        </p:nvSpPr>
        <p:spPr>
          <a:xfrm>
            <a:off x="1950394" y="4173511"/>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CreateCoin [uniqueCoinID]</a:t>
            </a:r>
          </a:p>
        </p:txBody>
      </p:sp>
      <p:sp>
        <p:nvSpPr>
          <p:cNvPr id="433" name="Shape 433"/>
          <p:cNvSpPr/>
          <p:nvPr/>
        </p:nvSpPr>
        <p:spPr>
          <a:xfrm>
            <a:off x="1950400" y="3738812"/>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Goofy</a:t>
            </a:r>
          </a:p>
        </p:txBody>
      </p:sp>
      <p:sp>
        <p:nvSpPr>
          <p:cNvPr id="434" name="Shape 434"/>
          <p:cNvSpPr/>
          <p:nvPr/>
        </p:nvSpPr>
        <p:spPr>
          <a:xfrm>
            <a:off x="1090194" y="2779061"/>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Pay to pk</a:t>
            </a:r>
            <a:r>
              <a:rPr lang="en" sz="1800" baseline="-25000">
                <a:latin typeface="Trebuchet MS"/>
                <a:ea typeface="Trebuchet MS"/>
                <a:cs typeface="Trebuchet MS"/>
                <a:sym typeface="Trebuchet MS"/>
              </a:rPr>
              <a:t>Alice</a:t>
            </a:r>
            <a:r>
              <a:rPr lang="en" sz="1800">
                <a:latin typeface="Trebuchet MS"/>
                <a:ea typeface="Trebuchet MS"/>
                <a:cs typeface="Trebuchet MS"/>
                <a:sym typeface="Trebuchet MS"/>
              </a:rPr>
              <a:t> : H(  )</a:t>
            </a:r>
          </a:p>
        </p:txBody>
      </p:sp>
      <p:cxnSp>
        <p:nvCxnSpPr>
          <p:cNvPr id="435" name="Shape 435"/>
          <p:cNvCxnSpPr/>
          <p:nvPr/>
        </p:nvCxnSpPr>
        <p:spPr>
          <a:xfrm>
            <a:off x="3715619" y="2995111"/>
            <a:ext cx="64800" cy="721200"/>
          </a:xfrm>
          <a:prstGeom prst="straightConnector1">
            <a:avLst/>
          </a:prstGeom>
          <a:noFill/>
          <a:ln w="38100" cap="flat" cmpd="sng">
            <a:solidFill>
              <a:srgbClr val="980000"/>
            </a:solidFill>
            <a:prstDash val="solid"/>
            <a:round/>
            <a:headEnd type="none" w="lg" len="lg"/>
            <a:tailEnd type="triangle" w="lg" len="lg"/>
          </a:ln>
        </p:spPr>
      </p:cxnSp>
      <p:sp>
        <p:nvSpPr>
          <p:cNvPr id="436" name="Shape 436"/>
          <p:cNvSpPr/>
          <p:nvPr/>
        </p:nvSpPr>
        <p:spPr>
          <a:xfrm>
            <a:off x="1090200" y="2344362"/>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Goofy</a:t>
            </a:r>
          </a:p>
        </p:txBody>
      </p:sp>
      <p:pic>
        <p:nvPicPr>
          <p:cNvPr id="437" name="Shape 437"/>
          <p:cNvPicPr preferRelativeResize="0"/>
          <p:nvPr/>
        </p:nvPicPr>
        <p:blipFill>
          <a:blip r:embed="rId3">
            <a:alphaModFix/>
          </a:blip>
          <a:stretch>
            <a:fillRect/>
          </a:stretch>
        </p:blipFill>
        <p:spPr>
          <a:xfrm>
            <a:off x="6500000" y="1860359"/>
            <a:ext cx="1811899" cy="2444175"/>
          </a:xfrm>
          <a:prstGeom prst="rect">
            <a:avLst/>
          </a:prstGeom>
          <a:noFill/>
          <a:ln>
            <a:noFill/>
          </a:ln>
        </p:spPr>
      </p:pic>
      <p:sp>
        <p:nvSpPr>
          <p:cNvPr id="438" name="Shape 438"/>
          <p:cNvSpPr/>
          <p:nvPr/>
        </p:nvSpPr>
        <p:spPr>
          <a:xfrm>
            <a:off x="6537300" y="1425659"/>
            <a:ext cx="1737300" cy="434699"/>
          </a:xfrm>
          <a:prstGeom prst="wedgeRoundRectCallout">
            <a:avLst>
              <a:gd name="adj1" fmla="val -17111"/>
              <a:gd name="adj2" fmla="val 116687"/>
              <a:gd name="adj3" fmla="val 0"/>
            </a:avLst>
          </a:prstGeom>
          <a:solidFill>
            <a:srgbClr val="E6B8A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Trebuchet MS"/>
                <a:ea typeface="Trebuchet MS"/>
                <a:cs typeface="Trebuchet MS"/>
                <a:sym typeface="Trebuchet MS"/>
              </a:rPr>
              <a:t>Alice owns it now.</a:t>
            </a:r>
          </a:p>
        </p:txBody>
      </p:sp>
      <p:sp>
        <p:nvSpPr>
          <p:cNvPr id="10" name="Shape 405">
            <a:extLst>
              <a:ext uri="{FF2B5EF4-FFF2-40B4-BE49-F238E27FC236}">
                <a16:creationId xmlns:a16="http://schemas.microsoft.com/office/drawing/2014/main" id="{0459653D-048D-46FC-91B3-D538D74BA759}"/>
              </a:ext>
            </a:extLst>
          </p:cNvPr>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lvl="0"/>
            <a:r>
              <a:rPr lang="en-US" sz="3200" dirty="0" err="1"/>
              <a:t>GoofyCoin</a:t>
            </a:r>
            <a:r>
              <a:rPr lang="en-US" sz="3200" dirty="0"/>
              <a:t> – Spending Coins</a:t>
            </a:r>
            <a:endParaRPr lang="en" sz="3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
                                        <p:tgtEl>
                                          <p:spTgt spid="437"/>
                                        </p:tgtEl>
                                      </p:cBhvr>
                                    </p:animEffect>
                                  </p:childTnLst>
                                </p:cTn>
                              </p:par>
                              <p:par>
                                <p:cTn id="8" presetID="10" presetClass="entr" presetSubtype="0" fill="hold" nodeType="withEffect">
                                  <p:stCondLst>
                                    <p:cond delay="0"/>
                                  </p:stCondLst>
                                  <p:childTnLst>
                                    <p:set>
                                      <p:cBhvr>
                                        <p:cTn id="9" dur="1" fill="hold">
                                          <p:stCondLst>
                                            <p:cond delay="0"/>
                                          </p:stCondLst>
                                        </p:cTn>
                                        <p:tgtEl>
                                          <p:spTgt spid="438"/>
                                        </p:tgtEl>
                                        <p:attrNameLst>
                                          <p:attrName>style.visibility</p:attrName>
                                        </p:attrNameLst>
                                      </p:cBhvr>
                                      <p:to>
                                        <p:strVal val="visible"/>
                                      </p:to>
                                    </p:set>
                                    <p:animEffect transition="in" filter="fade">
                                      <p:cBhvr>
                                        <p:cTn id="10"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p:nvPr/>
        </p:nvSpPr>
        <p:spPr>
          <a:xfrm>
            <a:off x="191017" y="748750"/>
            <a:ext cx="5002500" cy="457200"/>
          </a:xfrm>
          <a:prstGeom prst="rect">
            <a:avLst/>
          </a:prstGeom>
          <a:solidFill>
            <a:srgbClr val="D9EAD3"/>
          </a:solidFill>
          <a:ln w="9525" cap="flat" cmpd="sng">
            <a:solidFill>
              <a:srgbClr val="274E13"/>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a:latin typeface="Trebuchet MS"/>
                <a:ea typeface="Trebuchet MS"/>
                <a:cs typeface="Trebuchet MS"/>
                <a:sym typeface="Trebuchet MS"/>
              </a:rPr>
              <a:t>The recipient can pass on the coin again.</a:t>
            </a:r>
          </a:p>
        </p:txBody>
      </p:sp>
      <p:sp>
        <p:nvSpPr>
          <p:cNvPr id="444" name="Shape 444"/>
          <p:cNvSpPr/>
          <p:nvPr/>
        </p:nvSpPr>
        <p:spPr>
          <a:xfrm>
            <a:off x="1797994" y="448502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CreateCoin [uniqueCoinID]</a:t>
            </a:r>
          </a:p>
        </p:txBody>
      </p:sp>
      <p:sp>
        <p:nvSpPr>
          <p:cNvPr id="445" name="Shape 445"/>
          <p:cNvSpPr/>
          <p:nvPr/>
        </p:nvSpPr>
        <p:spPr>
          <a:xfrm>
            <a:off x="1798000" y="4050325"/>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Goofy</a:t>
            </a:r>
          </a:p>
        </p:txBody>
      </p:sp>
      <p:sp>
        <p:nvSpPr>
          <p:cNvPr id="446" name="Shape 446"/>
          <p:cNvSpPr/>
          <p:nvPr/>
        </p:nvSpPr>
        <p:spPr>
          <a:xfrm>
            <a:off x="937794" y="309057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Pay to pk</a:t>
            </a:r>
            <a:r>
              <a:rPr lang="en" sz="1800" baseline="-25000">
                <a:latin typeface="Trebuchet MS"/>
                <a:ea typeface="Trebuchet MS"/>
                <a:cs typeface="Trebuchet MS"/>
                <a:sym typeface="Trebuchet MS"/>
              </a:rPr>
              <a:t>Alice</a:t>
            </a:r>
            <a:r>
              <a:rPr lang="en" sz="1800">
                <a:latin typeface="Trebuchet MS"/>
                <a:ea typeface="Trebuchet MS"/>
                <a:cs typeface="Trebuchet MS"/>
                <a:sym typeface="Trebuchet MS"/>
              </a:rPr>
              <a:t> : H(  )</a:t>
            </a:r>
          </a:p>
        </p:txBody>
      </p:sp>
      <p:cxnSp>
        <p:nvCxnSpPr>
          <p:cNvPr id="447" name="Shape 447"/>
          <p:cNvCxnSpPr/>
          <p:nvPr/>
        </p:nvCxnSpPr>
        <p:spPr>
          <a:xfrm>
            <a:off x="3563219" y="3306624"/>
            <a:ext cx="64800" cy="721200"/>
          </a:xfrm>
          <a:prstGeom prst="straightConnector1">
            <a:avLst/>
          </a:prstGeom>
          <a:noFill/>
          <a:ln w="38100" cap="flat" cmpd="sng">
            <a:solidFill>
              <a:srgbClr val="980000"/>
            </a:solidFill>
            <a:prstDash val="solid"/>
            <a:round/>
            <a:headEnd type="none" w="lg" len="lg"/>
            <a:tailEnd type="triangle" w="lg" len="lg"/>
          </a:ln>
        </p:spPr>
      </p:cxnSp>
      <p:sp>
        <p:nvSpPr>
          <p:cNvPr id="448" name="Shape 448"/>
          <p:cNvSpPr/>
          <p:nvPr/>
        </p:nvSpPr>
        <p:spPr>
          <a:xfrm>
            <a:off x="937800" y="2655875"/>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Goofy</a:t>
            </a:r>
          </a:p>
        </p:txBody>
      </p:sp>
      <p:sp>
        <p:nvSpPr>
          <p:cNvPr id="449" name="Shape 449"/>
          <p:cNvSpPr/>
          <p:nvPr/>
        </p:nvSpPr>
        <p:spPr>
          <a:xfrm>
            <a:off x="553744" y="174867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Pay to pk</a:t>
            </a:r>
            <a:r>
              <a:rPr lang="en" sz="1800" baseline="-25000">
                <a:latin typeface="Trebuchet MS"/>
                <a:ea typeface="Trebuchet MS"/>
                <a:cs typeface="Trebuchet MS"/>
                <a:sym typeface="Trebuchet MS"/>
              </a:rPr>
              <a:t>Bob</a:t>
            </a:r>
            <a:r>
              <a:rPr lang="en" sz="1800">
                <a:latin typeface="Trebuchet MS"/>
                <a:ea typeface="Trebuchet MS"/>
                <a:cs typeface="Trebuchet MS"/>
                <a:sym typeface="Trebuchet MS"/>
              </a:rPr>
              <a:t> : H(  )</a:t>
            </a:r>
          </a:p>
        </p:txBody>
      </p:sp>
      <p:cxnSp>
        <p:nvCxnSpPr>
          <p:cNvPr id="450" name="Shape 450"/>
          <p:cNvCxnSpPr/>
          <p:nvPr/>
        </p:nvCxnSpPr>
        <p:spPr>
          <a:xfrm>
            <a:off x="3102969" y="1964724"/>
            <a:ext cx="64800" cy="721200"/>
          </a:xfrm>
          <a:prstGeom prst="straightConnector1">
            <a:avLst/>
          </a:prstGeom>
          <a:noFill/>
          <a:ln w="38100" cap="flat" cmpd="sng">
            <a:solidFill>
              <a:srgbClr val="980000"/>
            </a:solidFill>
            <a:prstDash val="solid"/>
            <a:round/>
            <a:headEnd type="none" w="lg" len="lg"/>
            <a:tailEnd type="triangle" w="lg" len="lg"/>
          </a:ln>
        </p:spPr>
      </p:cxnSp>
      <p:sp>
        <p:nvSpPr>
          <p:cNvPr id="451" name="Shape 451"/>
          <p:cNvSpPr/>
          <p:nvPr/>
        </p:nvSpPr>
        <p:spPr>
          <a:xfrm>
            <a:off x="553750" y="1313975"/>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Alice</a:t>
            </a:r>
          </a:p>
        </p:txBody>
      </p:sp>
      <p:pic>
        <p:nvPicPr>
          <p:cNvPr id="452" name="Shape 452"/>
          <p:cNvPicPr preferRelativeResize="0"/>
          <p:nvPr/>
        </p:nvPicPr>
        <p:blipFill>
          <a:blip r:embed="rId3">
            <a:alphaModFix/>
          </a:blip>
          <a:stretch>
            <a:fillRect/>
          </a:stretch>
        </p:blipFill>
        <p:spPr>
          <a:xfrm>
            <a:off x="6223050" y="1748668"/>
            <a:ext cx="2570450" cy="2619881"/>
          </a:xfrm>
          <a:prstGeom prst="rect">
            <a:avLst/>
          </a:prstGeom>
          <a:noFill/>
          <a:ln>
            <a:noFill/>
          </a:ln>
        </p:spPr>
      </p:pic>
      <p:sp>
        <p:nvSpPr>
          <p:cNvPr id="453" name="Shape 453"/>
          <p:cNvSpPr/>
          <p:nvPr/>
        </p:nvSpPr>
        <p:spPr>
          <a:xfrm>
            <a:off x="6317825" y="1313975"/>
            <a:ext cx="1737300" cy="434699"/>
          </a:xfrm>
          <a:prstGeom prst="wedgeRoundRectCallout">
            <a:avLst>
              <a:gd name="adj1" fmla="val -17111"/>
              <a:gd name="adj2" fmla="val 116687"/>
              <a:gd name="adj3" fmla="val 0"/>
            </a:avLst>
          </a:prstGeom>
          <a:solidFill>
            <a:srgbClr val="E6B8A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Trebuchet MS"/>
                <a:ea typeface="Trebuchet MS"/>
                <a:cs typeface="Trebuchet MS"/>
                <a:sym typeface="Trebuchet MS"/>
              </a:rPr>
              <a:t>Bob owns it now.</a:t>
            </a:r>
          </a:p>
        </p:txBody>
      </p:sp>
      <p:sp>
        <p:nvSpPr>
          <p:cNvPr id="13" name="Shape 405">
            <a:extLst>
              <a:ext uri="{FF2B5EF4-FFF2-40B4-BE49-F238E27FC236}">
                <a16:creationId xmlns:a16="http://schemas.microsoft.com/office/drawing/2014/main" id="{05A86920-DF2D-4496-845E-6A2C57D57E57}"/>
              </a:ext>
            </a:extLst>
          </p:cNvPr>
          <p:cNvSpPr txBox="1">
            <a:spLocks noGrp="1"/>
          </p:cNvSpPr>
          <p:nvPr>
            <p:ph type="title"/>
          </p:nvPr>
        </p:nvSpPr>
        <p:spPr>
          <a:xfrm>
            <a:off x="457200" y="47065"/>
            <a:ext cx="8229600" cy="701685"/>
          </a:xfrm>
          <a:prstGeom prst="rect">
            <a:avLst/>
          </a:prstGeom>
        </p:spPr>
        <p:txBody>
          <a:bodyPr lIns="91425" tIns="91425" rIns="91425" bIns="91425" anchor="b" anchorCtr="0">
            <a:noAutofit/>
          </a:bodyPr>
          <a:lstStyle/>
          <a:p>
            <a:pPr lvl="0"/>
            <a:r>
              <a:rPr lang="en-US" sz="3200" dirty="0" err="1"/>
              <a:t>GoofyCoin</a:t>
            </a:r>
            <a:r>
              <a:rPr lang="en-US" sz="3200" dirty="0"/>
              <a:t> – Spending Coins</a:t>
            </a:r>
            <a:endParaRPr lang="en" sz="3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10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p:nvPr/>
        </p:nvSpPr>
        <p:spPr>
          <a:xfrm>
            <a:off x="1797994" y="448502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CreateCoin [uniqueCoinID]</a:t>
            </a:r>
          </a:p>
        </p:txBody>
      </p:sp>
      <p:sp>
        <p:nvSpPr>
          <p:cNvPr id="459" name="Shape 459"/>
          <p:cNvSpPr/>
          <p:nvPr/>
        </p:nvSpPr>
        <p:spPr>
          <a:xfrm>
            <a:off x="1798000" y="4050325"/>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Goofy</a:t>
            </a:r>
          </a:p>
        </p:txBody>
      </p:sp>
      <p:sp>
        <p:nvSpPr>
          <p:cNvPr id="460" name="Shape 460"/>
          <p:cNvSpPr/>
          <p:nvPr/>
        </p:nvSpPr>
        <p:spPr>
          <a:xfrm>
            <a:off x="937794" y="309057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Pay to pk</a:t>
            </a:r>
            <a:r>
              <a:rPr lang="en" sz="1800" baseline="-25000">
                <a:latin typeface="Trebuchet MS"/>
                <a:ea typeface="Trebuchet MS"/>
                <a:cs typeface="Trebuchet MS"/>
                <a:sym typeface="Trebuchet MS"/>
              </a:rPr>
              <a:t>Alice</a:t>
            </a:r>
            <a:r>
              <a:rPr lang="en" sz="1800">
                <a:latin typeface="Trebuchet MS"/>
                <a:ea typeface="Trebuchet MS"/>
                <a:cs typeface="Trebuchet MS"/>
                <a:sym typeface="Trebuchet MS"/>
              </a:rPr>
              <a:t> : H(  )</a:t>
            </a:r>
          </a:p>
        </p:txBody>
      </p:sp>
      <p:cxnSp>
        <p:nvCxnSpPr>
          <p:cNvPr id="461" name="Shape 461"/>
          <p:cNvCxnSpPr/>
          <p:nvPr/>
        </p:nvCxnSpPr>
        <p:spPr>
          <a:xfrm>
            <a:off x="3563219" y="3306624"/>
            <a:ext cx="64800" cy="721200"/>
          </a:xfrm>
          <a:prstGeom prst="straightConnector1">
            <a:avLst/>
          </a:prstGeom>
          <a:noFill/>
          <a:ln w="38100" cap="flat" cmpd="sng">
            <a:solidFill>
              <a:srgbClr val="980000"/>
            </a:solidFill>
            <a:prstDash val="solid"/>
            <a:round/>
            <a:headEnd type="none" w="lg" len="lg"/>
            <a:tailEnd type="triangle" w="lg" len="lg"/>
          </a:ln>
        </p:spPr>
      </p:cxnSp>
      <p:sp>
        <p:nvSpPr>
          <p:cNvPr id="462" name="Shape 462"/>
          <p:cNvSpPr/>
          <p:nvPr/>
        </p:nvSpPr>
        <p:spPr>
          <a:xfrm>
            <a:off x="937800" y="2655875"/>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Goofy</a:t>
            </a:r>
          </a:p>
        </p:txBody>
      </p:sp>
      <p:sp>
        <p:nvSpPr>
          <p:cNvPr id="463" name="Shape 463"/>
          <p:cNvSpPr/>
          <p:nvPr/>
        </p:nvSpPr>
        <p:spPr>
          <a:xfrm>
            <a:off x="553744" y="174867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Pay to pk</a:t>
            </a:r>
            <a:r>
              <a:rPr lang="en" sz="1800" baseline="-25000">
                <a:latin typeface="Trebuchet MS"/>
                <a:ea typeface="Trebuchet MS"/>
                <a:cs typeface="Trebuchet MS"/>
                <a:sym typeface="Trebuchet MS"/>
              </a:rPr>
              <a:t>Bob</a:t>
            </a:r>
            <a:r>
              <a:rPr lang="en" sz="1800">
                <a:latin typeface="Trebuchet MS"/>
                <a:ea typeface="Trebuchet MS"/>
                <a:cs typeface="Trebuchet MS"/>
                <a:sym typeface="Trebuchet MS"/>
              </a:rPr>
              <a:t> : H(  )</a:t>
            </a:r>
          </a:p>
        </p:txBody>
      </p:sp>
      <p:cxnSp>
        <p:nvCxnSpPr>
          <p:cNvPr id="464" name="Shape 464"/>
          <p:cNvCxnSpPr/>
          <p:nvPr/>
        </p:nvCxnSpPr>
        <p:spPr>
          <a:xfrm>
            <a:off x="3102969" y="1964724"/>
            <a:ext cx="64800" cy="721200"/>
          </a:xfrm>
          <a:prstGeom prst="straightConnector1">
            <a:avLst/>
          </a:prstGeom>
          <a:noFill/>
          <a:ln w="38100" cap="flat" cmpd="sng">
            <a:solidFill>
              <a:srgbClr val="980000"/>
            </a:solidFill>
            <a:prstDash val="solid"/>
            <a:round/>
            <a:headEnd type="none" w="lg" len="lg"/>
            <a:tailEnd type="triangle" w="lg" len="lg"/>
          </a:ln>
        </p:spPr>
      </p:cxnSp>
      <p:sp>
        <p:nvSpPr>
          <p:cNvPr id="465" name="Shape 465"/>
          <p:cNvSpPr/>
          <p:nvPr/>
        </p:nvSpPr>
        <p:spPr>
          <a:xfrm>
            <a:off x="553750" y="1313975"/>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Alice</a:t>
            </a:r>
          </a:p>
        </p:txBody>
      </p:sp>
      <p:sp>
        <p:nvSpPr>
          <p:cNvPr id="466" name="Shape 466"/>
          <p:cNvSpPr/>
          <p:nvPr/>
        </p:nvSpPr>
        <p:spPr>
          <a:xfrm>
            <a:off x="4750844" y="1790949"/>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Pay to pk</a:t>
            </a:r>
            <a:r>
              <a:rPr lang="en" sz="1800" baseline="-25000">
                <a:latin typeface="Trebuchet MS"/>
                <a:ea typeface="Trebuchet MS"/>
                <a:cs typeface="Trebuchet MS"/>
                <a:sym typeface="Trebuchet MS"/>
              </a:rPr>
              <a:t>Chuck</a:t>
            </a:r>
            <a:r>
              <a:rPr lang="en" sz="1800">
                <a:latin typeface="Trebuchet MS"/>
                <a:ea typeface="Trebuchet MS"/>
                <a:cs typeface="Trebuchet MS"/>
                <a:sym typeface="Trebuchet MS"/>
              </a:rPr>
              <a:t> : H(  )</a:t>
            </a:r>
          </a:p>
        </p:txBody>
      </p:sp>
      <p:sp>
        <p:nvSpPr>
          <p:cNvPr id="467" name="Shape 467"/>
          <p:cNvSpPr/>
          <p:nvPr/>
        </p:nvSpPr>
        <p:spPr>
          <a:xfrm>
            <a:off x="4750850" y="1356250"/>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signed by pk</a:t>
            </a:r>
            <a:r>
              <a:rPr lang="en" sz="1800" baseline="-25000">
                <a:latin typeface="Trebuchet MS"/>
                <a:ea typeface="Trebuchet MS"/>
                <a:cs typeface="Trebuchet MS"/>
                <a:sym typeface="Trebuchet MS"/>
              </a:rPr>
              <a:t>Alice</a:t>
            </a:r>
          </a:p>
        </p:txBody>
      </p:sp>
      <p:sp>
        <p:nvSpPr>
          <p:cNvPr id="468" name="Shape 468"/>
          <p:cNvSpPr/>
          <p:nvPr/>
        </p:nvSpPr>
        <p:spPr>
          <a:xfrm>
            <a:off x="4555200" y="2040925"/>
            <a:ext cx="2807686" cy="896660"/>
          </a:xfrm>
          <a:custGeom>
            <a:avLst/>
            <a:gdLst/>
            <a:ahLst/>
            <a:cxnLst/>
            <a:rect l="0" t="0" r="0" b="0"/>
            <a:pathLst>
              <a:path w="107533" h="36576" extrusionOk="0">
                <a:moveTo>
                  <a:pt x="107533" y="0"/>
                </a:moveTo>
                <a:lnTo>
                  <a:pt x="106802" y="26335"/>
                </a:lnTo>
                <a:lnTo>
                  <a:pt x="0" y="36576"/>
                </a:lnTo>
              </a:path>
            </a:pathLst>
          </a:custGeom>
          <a:noFill/>
          <a:ln w="38100" cap="flat" cmpd="sng">
            <a:solidFill>
              <a:srgbClr val="990000"/>
            </a:solidFill>
            <a:prstDash val="solid"/>
            <a:round/>
            <a:headEnd type="none" w="lg" len="lg"/>
            <a:tailEnd type="stealth" w="lg" len="lg"/>
          </a:ln>
        </p:spPr>
      </p:sp>
      <p:sp>
        <p:nvSpPr>
          <p:cNvPr id="14" name="Shape 405">
            <a:extLst>
              <a:ext uri="{FF2B5EF4-FFF2-40B4-BE49-F238E27FC236}">
                <a16:creationId xmlns:a16="http://schemas.microsoft.com/office/drawing/2014/main" id="{21843FA5-9672-46B9-B46B-A453A3C9E8FF}"/>
              </a:ext>
            </a:extLst>
          </p:cNvPr>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lvl="0"/>
            <a:r>
              <a:rPr lang="en-US" sz="3200" dirty="0" err="1"/>
              <a:t>GoofyCoin</a:t>
            </a:r>
            <a:r>
              <a:rPr lang="en-US" sz="3200" dirty="0"/>
              <a:t> – Double Spending Attack</a:t>
            </a:r>
            <a:endParaRPr lang="en" sz="3000" b="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p:nvPr/>
        </p:nvSpPr>
        <p:spPr>
          <a:xfrm>
            <a:off x="2103699" y="1514565"/>
            <a:ext cx="4273199" cy="603599"/>
          </a:xfrm>
          <a:prstGeom prst="rect">
            <a:avLst/>
          </a:prstGeom>
          <a:solidFill>
            <a:srgbClr val="FF0000"/>
          </a:solidFill>
          <a:ln>
            <a:noFill/>
          </a:ln>
        </p:spPr>
        <p:txBody>
          <a:bodyPr lIns="91425" tIns="91425" rIns="91425" bIns="91425" anchor="t" anchorCtr="0">
            <a:noAutofit/>
          </a:bodyPr>
          <a:lstStyle/>
          <a:p>
            <a:pPr lvl="0" rtl="0">
              <a:spcBef>
                <a:spcPts val="0"/>
              </a:spcBef>
              <a:buNone/>
            </a:pPr>
            <a:r>
              <a:rPr lang="en" sz="3000" dirty="0">
                <a:latin typeface="Trebuchet MS"/>
                <a:ea typeface="Trebuchet MS"/>
                <a:cs typeface="Trebuchet MS"/>
                <a:sym typeface="Trebuchet MS"/>
              </a:rPr>
              <a:t>Double-spending attack</a:t>
            </a:r>
          </a:p>
        </p:txBody>
      </p:sp>
      <p:sp>
        <p:nvSpPr>
          <p:cNvPr id="475" name="Shape 475"/>
          <p:cNvSpPr txBox="1"/>
          <p:nvPr/>
        </p:nvSpPr>
        <p:spPr>
          <a:xfrm>
            <a:off x="479675" y="2197549"/>
            <a:ext cx="7944899" cy="700291"/>
          </a:xfrm>
          <a:prstGeom prst="rect">
            <a:avLst/>
          </a:prstGeom>
          <a:noFill/>
          <a:ln>
            <a:noFill/>
          </a:ln>
        </p:spPr>
        <p:txBody>
          <a:bodyPr lIns="91425" tIns="91425" rIns="91425" bIns="91425" anchor="t" anchorCtr="0">
            <a:noAutofit/>
          </a:bodyPr>
          <a:lstStyle/>
          <a:p>
            <a:pPr lvl="0" algn="ctr">
              <a:spcBef>
                <a:spcPts val="0"/>
              </a:spcBef>
              <a:buNone/>
            </a:pPr>
            <a:r>
              <a:rPr lang="en" sz="3000" dirty="0">
                <a:latin typeface="+mn-lt"/>
                <a:ea typeface="Trebuchet MS"/>
                <a:cs typeface="Trebuchet MS"/>
                <a:sym typeface="Trebuchet MS"/>
              </a:rPr>
              <a:t>The main design challenge in digital currency</a:t>
            </a:r>
          </a:p>
        </p:txBody>
      </p:sp>
      <p:sp>
        <p:nvSpPr>
          <p:cNvPr id="4" name="Shape 405">
            <a:extLst>
              <a:ext uri="{FF2B5EF4-FFF2-40B4-BE49-F238E27FC236}">
                <a16:creationId xmlns:a16="http://schemas.microsoft.com/office/drawing/2014/main" id="{199272F4-2BF1-4561-8CDE-D2D4458CA7B4}"/>
              </a:ext>
            </a:extLst>
          </p:cNvPr>
          <p:cNvSpPr txBox="1">
            <a:spLocks noGrp="1"/>
          </p:cNvSpPr>
          <p:nvPr>
            <p:ph type="title"/>
          </p:nvPr>
        </p:nvSpPr>
        <p:spPr>
          <a:xfrm>
            <a:off x="457200" y="205978"/>
            <a:ext cx="8229600" cy="857250"/>
          </a:xfrm>
          <a:prstGeom prst="rect">
            <a:avLst/>
          </a:prstGeom>
        </p:spPr>
        <p:txBody>
          <a:bodyPr lIns="91425" tIns="91425" rIns="91425" bIns="91425" anchor="b" anchorCtr="0">
            <a:noAutofit/>
          </a:bodyPr>
          <a:lstStyle/>
          <a:p>
            <a:pPr lvl="0"/>
            <a:r>
              <a:rPr lang="en-US" sz="3200" dirty="0" err="1"/>
              <a:t>GoofyCoin</a:t>
            </a:r>
            <a:r>
              <a:rPr lang="en-US" sz="3200" dirty="0"/>
              <a:t> – Double Spending Attack</a:t>
            </a:r>
            <a:endParaRPr lang="en" sz="3000" b="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3750062" y="3992539"/>
            <a:ext cx="2321699" cy="929100"/>
          </a:xfrm>
          <a:prstGeom prst="rect">
            <a:avLst/>
          </a:prstGeom>
        </p:spPr>
        <p:txBody>
          <a:bodyPr lIns="91425" tIns="91425" rIns="91425" bIns="91425" anchor="t" anchorCtr="0">
            <a:noAutofit/>
          </a:bodyPr>
          <a:lstStyle/>
          <a:p>
            <a:pPr lvl="0" rtl="0">
              <a:spcBef>
                <a:spcPts val="0"/>
              </a:spcBef>
              <a:buNone/>
            </a:pPr>
            <a:r>
              <a:rPr lang="en" dirty="0"/>
              <a:t>ScroogeCoin</a:t>
            </a:r>
          </a:p>
        </p:txBody>
      </p:sp>
      <p:pic>
        <p:nvPicPr>
          <p:cNvPr id="481" name="Shape 481"/>
          <p:cNvPicPr preferRelativeResize="0"/>
          <p:nvPr/>
        </p:nvPicPr>
        <p:blipFill>
          <a:blip r:embed="rId3">
            <a:alphaModFix/>
          </a:blip>
          <a:stretch>
            <a:fillRect/>
          </a:stretch>
        </p:blipFill>
        <p:spPr>
          <a:xfrm>
            <a:off x="2141197" y="664825"/>
            <a:ext cx="4504000" cy="337802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grpSp>
        <p:nvGrpSpPr>
          <p:cNvPr id="486" name="Shape 486"/>
          <p:cNvGrpSpPr/>
          <p:nvPr/>
        </p:nvGrpSpPr>
        <p:grpSpPr>
          <a:xfrm>
            <a:off x="6044125" y="2269975"/>
            <a:ext cx="1344300" cy="2144400"/>
            <a:chOff x="5333050" y="2139900"/>
            <a:chExt cx="1344300" cy="2144400"/>
          </a:xfrm>
        </p:grpSpPr>
        <p:sp>
          <p:nvSpPr>
            <p:cNvPr id="487" name="Shape 487"/>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trans</a:t>
              </a:r>
            </a:p>
          </p:txBody>
        </p:sp>
        <p:sp>
          <p:nvSpPr>
            <p:cNvPr id="488" name="Shape 488"/>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grpSp>
        <p:nvGrpSpPr>
          <p:cNvPr id="489" name="Shape 489"/>
          <p:cNvGrpSpPr/>
          <p:nvPr/>
        </p:nvGrpSpPr>
        <p:grpSpPr>
          <a:xfrm>
            <a:off x="3685525" y="2269975"/>
            <a:ext cx="1344300" cy="2144400"/>
            <a:chOff x="5333050" y="2139900"/>
            <a:chExt cx="1344300" cy="2144400"/>
          </a:xfrm>
        </p:grpSpPr>
        <p:sp>
          <p:nvSpPr>
            <p:cNvPr id="490" name="Shape 490"/>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trans</a:t>
              </a:r>
            </a:p>
          </p:txBody>
        </p:sp>
        <p:sp>
          <p:nvSpPr>
            <p:cNvPr id="491" name="Shape 491"/>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sp>
        <p:nvSpPr>
          <p:cNvPr id="492" name="Shape 492"/>
          <p:cNvSpPr/>
          <p:nvPr/>
        </p:nvSpPr>
        <p:spPr>
          <a:xfrm>
            <a:off x="5029825" y="2025525"/>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sp>
        <p:nvSpPr>
          <p:cNvPr id="493" name="Shape 493"/>
          <p:cNvSpPr/>
          <p:nvPr/>
        </p:nvSpPr>
        <p:spPr>
          <a:xfrm>
            <a:off x="2674500" y="2025525"/>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grpSp>
        <p:nvGrpSpPr>
          <p:cNvPr id="494" name="Shape 494"/>
          <p:cNvGrpSpPr/>
          <p:nvPr/>
        </p:nvGrpSpPr>
        <p:grpSpPr>
          <a:xfrm>
            <a:off x="1326925" y="2269975"/>
            <a:ext cx="1344300" cy="2144400"/>
            <a:chOff x="5333050" y="2139900"/>
            <a:chExt cx="1344300" cy="2144400"/>
          </a:xfrm>
        </p:grpSpPr>
        <p:sp>
          <p:nvSpPr>
            <p:cNvPr id="495" name="Shape 495"/>
            <p:cNvSpPr/>
            <p:nvPr/>
          </p:nvSpPr>
          <p:spPr>
            <a:xfrm>
              <a:off x="5333050" y="2462100"/>
              <a:ext cx="1344300" cy="18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2400">
                  <a:latin typeface="Trebuchet MS"/>
                  <a:ea typeface="Trebuchet MS"/>
                  <a:cs typeface="Trebuchet MS"/>
                  <a:sym typeface="Trebuchet MS"/>
                </a:rPr>
                <a:t>trans</a:t>
              </a:r>
            </a:p>
          </p:txBody>
        </p:sp>
        <p:sp>
          <p:nvSpPr>
            <p:cNvPr id="496" name="Shape 496"/>
            <p:cNvSpPr/>
            <p:nvPr/>
          </p:nvSpPr>
          <p:spPr>
            <a:xfrm>
              <a:off x="5333050" y="2139900"/>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prev: H(  )</a:t>
              </a:r>
            </a:p>
          </p:txBody>
        </p:sp>
      </p:grpSp>
      <p:sp>
        <p:nvSpPr>
          <p:cNvPr id="497" name="Shape 497"/>
          <p:cNvSpPr/>
          <p:nvPr/>
        </p:nvSpPr>
        <p:spPr>
          <a:xfrm>
            <a:off x="319175" y="2025525"/>
            <a:ext cx="2066550" cy="1388825"/>
          </a:xfrm>
          <a:custGeom>
            <a:avLst/>
            <a:gdLst/>
            <a:ahLst/>
            <a:cxnLst/>
            <a:rect l="0" t="0" r="0" b="0"/>
            <a:pathLst>
              <a:path w="82662" h="55553" extrusionOk="0">
                <a:moveTo>
                  <a:pt x="82662" y="16888"/>
                </a:moveTo>
                <a:lnTo>
                  <a:pt x="82662" y="445"/>
                </a:lnTo>
                <a:lnTo>
                  <a:pt x="19554" y="0"/>
                </a:lnTo>
                <a:lnTo>
                  <a:pt x="19999" y="55553"/>
                </a:lnTo>
                <a:lnTo>
                  <a:pt x="0" y="55109"/>
                </a:lnTo>
              </a:path>
            </a:pathLst>
          </a:custGeom>
          <a:noFill/>
          <a:ln w="38100" cap="flat" cmpd="sng">
            <a:solidFill>
              <a:srgbClr val="990000"/>
            </a:solidFill>
            <a:prstDash val="solid"/>
            <a:round/>
            <a:headEnd type="none" w="lg" len="lg"/>
            <a:tailEnd type="stealth" w="lg" len="lg"/>
          </a:ln>
        </p:spPr>
      </p:sp>
      <p:sp>
        <p:nvSpPr>
          <p:cNvPr id="498" name="Shape 498"/>
          <p:cNvSpPr txBox="1"/>
          <p:nvPr/>
        </p:nvSpPr>
        <p:spPr>
          <a:xfrm>
            <a:off x="7096375" y="860525"/>
            <a:ext cx="1414199" cy="457200"/>
          </a:xfrm>
          <a:prstGeom prst="rect">
            <a:avLst/>
          </a:prstGeom>
          <a:noFill/>
          <a:ln>
            <a:noFill/>
          </a:ln>
        </p:spPr>
        <p:txBody>
          <a:bodyPr lIns="91425" tIns="91425" rIns="91425" bIns="91425" anchor="t" anchorCtr="0">
            <a:noAutofit/>
          </a:bodyPr>
          <a:lstStyle/>
          <a:p>
            <a:pPr lvl="0" rtl="0">
              <a:spcBef>
                <a:spcPts val="0"/>
              </a:spcBef>
              <a:buNone/>
            </a:pPr>
            <a:r>
              <a:rPr lang="en" sz="3600">
                <a:latin typeface="Trebuchet MS"/>
                <a:ea typeface="Trebuchet MS"/>
                <a:cs typeface="Trebuchet MS"/>
                <a:sym typeface="Trebuchet MS"/>
              </a:rPr>
              <a:t>H(  )</a:t>
            </a:r>
          </a:p>
        </p:txBody>
      </p:sp>
      <p:sp>
        <p:nvSpPr>
          <p:cNvPr id="499" name="Shape 499"/>
          <p:cNvSpPr/>
          <p:nvPr/>
        </p:nvSpPr>
        <p:spPr>
          <a:xfrm>
            <a:off x="7388525" y="1282725"/>
            <a:ext cx="444425" cy="2177650"/>
          </a:xfrm>
          <a:custGeom>
            <a:avLst/>
            <a:gdLst/>
            <a:ahLst/>
            <a:cxnLst/>
            <a:rect l="0" t="0" r="0" b="0"/>
            <a:pathLst>
              <a:path w="17777" h="87106" extrusionOk="0">
                <a:moveTo>
                  <a:pt x="16888" y="0"/>
                </a:moveTo>
                <a:lnTo>
                  <a:pt x="17777" y="87106"/>
                </a:lnTo>
                <a:lnTo>
                  <a:pt x="0" y="87106"/>
                </a:lnTo>
              </a:path>
            </a:pathLst>
          </a:custGeom>
          <a:noFill/>
          <a:ln w="38100" cap="flat" cmpd="sng">
            <a:solidFill>
              <a:srgbClr val="990000"/>
            </a:solidFill>
            <a:prstDash val="solid"/>
            <a:round/>
            <a:headEnd type="none" w="lg" len="lg"/>
            <a:tailEnd type="stealth" w="lg" len="lg"/>
          </a:ln>
        </p:spPr>
      </p:sp>
      <p:pic>
        <p:nvPicPr>
          <p:cNvPr id="500" name="Shape 500"/>
          <p:cNvPicPr preferRelativeResize="0"/>
          <p:nvPr/>
        </p:nvPicPr>
        <p:blipFill>
          <a:blip r:embed="rId3">
            <a:alphaModFix/>
          </a:blip>
          <a:stretch>
            <a:fillRect/>
          </a:stretch>
        </p:blipFill>
        <p:spPr>
          <a:xfrm flipH="1">
            <a:off x="6044125" y="152400"/>
            <a:ext cx="1122574" cy="1645900"/>
          </a:xfrm>
          <a:prstGeom prst="rect">
            <a:avLst/>
          </a:prstGeom>
          <a:noFill/>
          <a:ln>
            <a:noFill/>
          </a:ln>
        </p:spPr>
      </p:pic>
      <p:sp>
        <p:nvSpPr>
          <p:cNvPr id="501" name="Shape 501"/>
          <p:cNvSpPr txBox="1"/>
          <p:nvPr/>
        </p:nvSpPr>
        <p:spPr>
          <a:xfrm>
            <a:off x="6044125" y="2491350"/>
            <a:ext cx="1334100" cy="457200"/>
          </a:xfrm>
          <a:prstGeom prst="rect">
            <a:avLst/>
          </a:prstGeom>
          <a:noFill/>
          <a:ln>
            <a:noFill/>
          </a:ln>
        </p:spPr>
        <p:txBody>
          <a:bodyPr lIns="91425" tIns="91425" rIns="91425" bIns="91425" anchor="t" anchorCtr="0">
            <a:noAutofit/>
          </a:bodyPr>
          <a:lstStyle/>
          <a:p>
            <a:pPr lvl="0" algn="ctr" rtl="0">
              <a:spcBef>
                <a:spcPts val="0"/>
              </a:spcBef>
              <a:buNone/>
            </a:pPr>
            <a:r>
              <a:rPr lang="en" sz="1800">
                <a:latin typeface="Trebuchet MS"/>
                <a:ea typeface="Trebuchet MS"/>
                <a:cs typeface="Trebuchet MS"/>
                <a:sym typeface="Trebuchet MS"/>
              </a:rPr>
              <a:t>transID: 73</a:t>
            </a:r>
          </a:p>
        </p:txBody>
      </p:sp>
      <p:cxnSp>
        <p:nvCxnSpPr>
          <p:cNvPr id="502" name="Shape 502"/>
          <p:cNvCxnSpPr/>
          <p:nvPr/>
        </p:nvCxnSpPr>
        <p:spPr>
          <a:xfrm>
            <a:off x="6067025" y="2875750"/>
            <a:ext cx="1334100" cy="0"/>
          </a:xfrm>
          <a:prstGeom prst="straightConnector1">
            <a:avLst/>
          </a:prstGeom>
          <a:noFill/>
          <a:ln w="19050" cap="flat" cmpd="sng">
            <a:solidFill>
              <a:schemeClr val="dk2"/>
            </a:solidFill>
            <a:prstDash val="solid"/>
            <a:round/>
            <a:headEnd type="none" w="lg" len="lg"/>
            <a:tailEnd type="none" w="lg" len="lg"/>
          </a:ln>
        </p:spPr>
      </p:cxnSp>
      <p:cxnSp>
        <p:nvCxnSpPr>
          <p:cNvPr id="503" name="Shape 503"/>
          <p:cNvCxnSpPr/>
          <p:nvPr/>
        </p:nvCxnSpPr>
        <p:spPr>
          <a:xfrm>
            <a:off x="3690625" y="2875750"/>
            <a:ext cx="1334100" cy="0"/>
          </a:xfrm>
          <a:prstGeom prst="straightConnector1">
            <a:avLst/>
          </a:prstGeom>
          <a:noFill/>
          <a:ln w="19050" cap="flat" cmpd="sng">
            <a:solidFill>
              <a:schemeClr val="dk2"/>
            </a:solidFill>
            <a:prstDash val="solid"/>
            <a:round/>
            <a:headEnd type="none" w="lg" len="lg"/>
            <a:tailEnd type="none" w="lg" len="lg"/>
          </a:ln>
        </p:spPr>
      </p:cxnSp>
      <p:cxnSp>
        <p:nvCxnSpPr>
          <p:cNvPr id="504" name="Shape 504"/>
          <p:cNvCxnSpPr/>
          <p:nvPr/>
        </p:nvCxnSpPr>
        <p:spPr>
          <a:xfrm>
            <a:off x="1337125" y="2875750"/>
            <a:ext cx="1334100" cy="0"/>
          </a:xfrm>
          <a:prstGeom prst="straightConnector1">
            <a:avLst/>
          </a:prstGeom>
          <a:noFill/>
          <a:ln w="19050" cap="flat" cmpd="sng">
            <a:solidFill>
              <a:schemeClr val="dk2"/>
            </a:solidFill>
            <a:prstDash val="solid"/>
            <a:round/>
            <a:headEnd type="none" w="lg" len="lg"/>
            <a:tailEnd type="none" w="lg" len="lg"/>
          </a:ln>
        </p:spPr>
      </p:cxnSp>
      <p:sp>
        <p:nvSpPr>
          <p:cNvPr id="505" name="Shape 505"/>
          <p:cNvSpPr txBox="1"/>
          <p:nvPr/>
        </p:nvSpPr>
        <p:spPr>
          <a:xfrm>
            <a:off x="3690625" y="2491337"/>
            <a:ext cx="1334100" cy="457200"/>
          </a:xfrm>
          <a:prstGeom prst="rect">
            <a:avLst/>
          </a:prstGeom>
          <a:noFill/>
          <a:ln>
            <a:noFill/>
          </a:ln>
        </p:spPr>
        <p:txBody>
          <a:bodyPr lIns="91425" tIns="91425" rIns="91425" bIns="91425" anchor="t" anchorCtr="0">
            <a:noAutofit/>
          </a:bodyPr>
          <a:lstStyle/>
          <a:p>
            <a:pPr lvl="0" algn="ctr" rtl="0">
              <a:spcBef>
                <a:spcPts val="0"/>
              </a:spcBef>
              <a:buNone/>
            </a:pPr>
            <a:r>
              <a:rPr lang="en" sz="1800">
                <a:latin typeface="Trebuchet MS"/>
                <a:ea typeface="Trebuchet MS"/>
                <a:cs typeface="Trebuchet MS"/>
                <a:sym typeface="Trebuchet MS"/>
              </a:rPr>
              <a:t>transID: 72</a:t>
            </a:r>
          </a:p>
        </p:txBody>
      </p:sp>
      <p:sp>
        <p:nvSpPr>
          <p:cNvPr id="506" name="Shape 506"/>
          <p:cNvSpPr txBox="1"/>
          <p:nvPr/>
        </p:nvSpPr>
        <p:spPr>
          <a:xfrm>
            <a:off x="1337125" y="2491337"/>
            <a:ext cx="1334100" cy="457200"/>
          </a:xfrm>
          <a:prstGeom prst="rect">
            <a:avLst/>
          </a:prstGeom>
          <a:noFill/>
          <a:ln>
            <a:noFill/>
          </a:ln>
        </p:spPr>
        <p:txBody>
          <a:bodyPr lIns="91425" tIns="91425" rIns="91425" bIns="91425" anchor="t" anchorCtr="0">
            <a:noAutofit/>
          </a:bodyPr>
          <a:lstStyle/>
          <a:p>
            <a:pPr lvl="0" algn="ctr" rtl="0">
              <a:spcBef>
                <a:spcPts val="0"/>
              </a:spcBef>
              <a:buNone/>
            </a:pPr>
            <a:r>
              <a:rPr lang="en" sz="1800">
                <a:latin typeface="Trebuchet MS"/>
                <a:ea typeface="Trebuchet MS"/>
                <a:cs typeface="Trebuchet MS"/>
                <a:sym typeface="Trebuchet MS"/>
              </a:rPr>
              <a:t>transID: 71</a:t>
            </a:r>
          </a:p>
        </p:txBody>
      </p:sp>
      <p:sp>
        <p:nvSpPr>
          <p:cNvPr id="507" name="Shape 507"/>
          <p:cNvSpPr txBox="1"/>
          <p:nvPr/>
        </p:nvSpPr>
        <p:spPr>
          <a:xfrm>
            <a:off x="668012" y="1111409"/>
            <a:ext cx="5002500" cy="664499"/>
          </a:xfrm>
          <a:prstGeom prst="rect">
            <a:avLst/>
          </a:prstGeom>
          <a:solidFill>
            <a:srgbClr val="D9EAD3"/>
          </a:solidFill>
          <a:ln w="9525" cap="flat" cmpd="sng">
            <a:solidFill>
              <a:srgbClr val="274E13"/>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dirty="0">
                <a:latin typeface="Trebuchet MS"/>
                <a:ea typeface="Trebuchet MS"/>
                <a:cs typeface="Trebuchet MS"/>
                <a:sym typeface="Trebuchet MS"/>
              </a:rPr>
              <a:t>Scrooge publishes a history of all transactions</a:t>
            </a:r>
          </a:p>
          <a:p>
            <a:pPr lvl="0" algn="ctr" rtl="0">
              <a:spcBef>
                <a:spcPts val="0"/>
              </a:spcBef>
              <a:buNone/>
            </a:pPr>
            <a:r>
              <a:rPr lang="en" sz="1800" dirty="0">
                <a:latin typeface="Trebuchet MS"/>
                <a:ea typeface="Trebuchet MS"/>
                <a:cs typeface="Trebuchet MS"/>
                <a:sym typeface="Trebuchet MS"/>
              </a:rPr>
              <a:t>(</a:t>
            </a:r>
            <a:r>
              <a:rPr lang="en" sz="1800" b="1" dirty="0">
                <a:latin typeface="Trebuchet MS"/>
                <a:ea typeface="Trebuchet MS"/>
                <a:cs typeface="Trebuchet MS"/>
                <a:sym typeface="Trebuchet MS"/>
              </a:rPr>
              <a:t>a block chain, signed by Scrooge</a:t>
            </a:r>
            <a:r>
              <a:rPr lang="en" sz="1800" dirty="0">
                <a:latin typeface="Trebuchet MS"/>
                <a:ea typeface="Trebuchet MS"/>
                <a:cs typeface="Trebuchet MS"/>
                <a:sym typeface="Trebuchet MS"/>
              </a:rPr>
              <a:t>)</a:t>
            </a:r>
          </a:p>
        </p:txBody>
      </p:sp>
      <p:sp>
        <p:nvSpPr>
          <p:cNvPr id="508" name="Shape 508"/>
          <p:cNvSpPr txBox="1"/>
          <p:nvPr/>
        </p:nvSpPr>
        <p:spPr>
          <a:xfrm>
            <a:off x="3938025" y="4750000"/>
            <a:ext cx="4949999" cy="393600"/>
          </a:xfrm>
          <a:prstGeom prst="rect">
            <a:avLst/>
          </a:prstGeom>
          <a:solidFill>
            <a:srgbClr val="FFF2CC"/>
          </a:solidFill>
          <a:ln>
            <a:noFill/>
          </a:ln>
        </p:spPr>
        <p:txBody>
          <a:bodyPr lIns="91425" tIns="91425" rIns="91425" bIns="91425" anchor="t" anchorCtr="0">
            <a:noAutofit/>
          </a:bodyPr>
          <a:lstStyle/>
          <a:p>
            <a:pPr lvl="0" rtl="0">
              <a:spcBef>
                <a:spcPts val="0"/>
              </a:spcBef>
              <a:buNone/>
            </a:pPr>
            <a:r>
              <a:rPr lang="en">
                <a:latin typeface="Trebuchet MS"/>
                <a:ea typeface="Trebuchet MS"/>
                <a:cs typeface="Trebuchet MS"/>
                <a:sym typeface="Trebuchet MS"/>
              </a:rPr>
              <a:t>optimization: put multiple transactions in the same block</a:t>
            </a:r>
          </a:p>
        </p:txBody>
      </p:sp>
      <p:sp>
        <p:nvSpPr>
          <p:cNvPr id="25" name="Shape 405">
            <a:extLst>
              <a:ext uri="{FF2B5EF4-FFF2-40B4-BE49-F238E27FC236}">
                <a16:creationId xmlns:a16="http://schemas.microsoft.com/office/drawing/2014/main" id="{2A7F163E-0804-4AC6-9B24-692002B82A94}"/>
              </a:ext>
            </a:extLst>
          </p:cNvPr>
          <p:cNvSpPr txBox="1">
            <a:spLocks noGrp="1"/>
          </p:cNvSpPr>
          <p:nvPr>
            <p:ph type="title"/>
          </p:nvPr>
        </p:nvSpPr>
        <p:spPr>
          <a:xfrm>
            <a:off x="457200" y="205978"/>
            <a:ext cx="8229600" cy="598159"/>
          </a:xfrm>
          <a:prstGeom prst="rect">
            <a:avLst/>
          </a:prstGeom>
        </p:spPr>
        <p:txBody>
          <a:bodyPr lIns="91425" tIns="91425" rIns="91425" bIns="91425" anchor="b" anchorCtr="0">
            <a:noAutofit/>
          </a:bodyPr>
          <a:lstStyle/>
          <a:p>
            <a:pPr lvl="0"/>
            <a:r>
              <a:rPr lang="en-US" sz="3200" dirty="0" err="1"/>
              <a:t>ScroogeCoin</a:t>
            </a:r>
            <a:endParaRPr lang="en" sz="3000" b="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513" name="Shape 513"/>
          <p:cNvGrpSpPr/>
          <p:nvPr/>
        </p:nvGrpSpPr>
        <p:grpSpPr>
          <a:xfrm>
            <a:off x="897936" y="1623996"/>
            <a:ext cx="3617384" cy="2539588"/>
            <a:chOff x="5333047" y="1959274"/>
            <a:chExt cx="1344302" cy="2324991"/>
          </a:xfrm>
        </p:grpSpPr>
        <p:sp>
          <p:nvSpPr>
            <p:cNvPr id="514" name="Shape 514"/>
            <p:cNvSpPr/>
            <p:nvPr/>
          </p:nvSpPr>
          <p:spPr>
            <a:xfrm>
              <a:off x="5333047" y="2281466"/>
              <a:ext cx="1344300" cy="20027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2400" baseline="-25000">
                <a:latin typeface="Trebuchet MS"/>
                <a:ea typeface="Trebuchet MS"/>
                <a:cs typeface="Trebuchet MS"/>
                <a:sym typeface="Trebuchet MS"/>
              </a:endParaRPr>
            </a:p>
          </p:txBody>
        </p:sp>
        <p:sp>
          <p:nvSpPr>
            <p:cNvPr id="515" name="Shape 515"/>
            <p:cNvSpPr/>
            <p:nvPr/>
          </p:nvSpPr>
          <p:spPr>
            <a:xfrm>
              <a:off x="5333050" y="1959274"/>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transID: 73      type:CreateCoins</a:t>
              </a:r>
            </a:p>
          </p:txBody>
        </p:sp>
      </p:grpSp>
      <p:sp>
        <p:nvSpPr>
          <p:cNvPr id="516" name="Shape 516"/>
          <p:cNvSpPr txBox="1"/>
          <p:nvPr/>
        </p:nvSpPr>
        <p:spPr>
          <a:xfrm>
            <a:off x="384203" y="956287"/>
            <a:ext cx="5002500" cy="457200"/>
          </a:xfrm>
          <a:prstGeom prst="rect">
            <a:avLst/>
          </a:prstGeom>
          <a:solidFill>
            <a:srgbClr val="D9EAD3"/>
          </a:solidFill>
          <a:ln w="9525" cap="flat" cmpd="sng">
            <a:solidFill>
              <a:srgbClr val="274E13"/>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dirty="0">
                <a:latin typeface="Trebuchet MS"/>
                <a:ea typeface="Trebuchet MS"/>
                <a:cs typeface="Trebuchet MS"/>
                <a:sym typeface="Trebuchet MS"/>
              </a:rPr>
              <a:t>CreateCoins</a:t>
            </a:r>
            <a:r>
              <a:rPr lang="en" sz="1800" dirty="0">
                <a:latin typeface="Trebuchet MS"/>
                <a:ea typeface="Trebuchet MS"/>
                <a:cs typeface="Trebuchet MS"/>
                <a:sym typeface="Trebuchet MS"/>
              </a:rPr>
              <a:t> transaction creates new coins</a:t>
            </a:r>
          </a:p>
        </p:txBody>
      </p:sp>
      <p:sp>
        <p:nvSpPr>
          <p:cNvPr id="517" name="Shape 517"/>
          <p:cNvSpPr/>
          <p:nvPr/>
        </p:nvSpPr>
        <p:spPr>
          <a:xfrm>
            <a:off x="897894" y="210987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coins created</a:t>
            </a:r>
          </a:p>
        </p:txBody>
      </p:sp>
      <p:graphicFrame>
        <p:nvGraphicFramePr>
          <p:cNvPr id="518" name="Shape 518"/>
          <p:cNvGraphicFramePr/>
          <p:nvPr>
            <p:extLst>
              <p:ext uri="{D42A27DB-BD31-4B8C-83A1-F6EECF244321}">
                <p14:modId xmlns:p14="http://schemas.microsoft.com/office/powerpoint/2010/main" val="3943399730"/>
              </p:ext>
            </p:extLst>
          </p:nvPr>
        </p:nvGraphicFramePr>
        <p:xfrm>
          <a:off x="898869" y="2609224"/>
          <a:ext cx="3615450" cy="1554360"/>
        </p:xfrm>
        <a:graphic>
          <a:graphicData uri="http://schemas.openxmlformats.org/drawingml/2006/table">
            <a:tbl>
              <a:tblPr>
                <a:noFill/>
                <a:tableStyleId>{DF5F2FF0-33F9-4EBC-8139-0E3417109757}</a:tableStyleId>
              </a:tblPr>
              <a:tblGrid>
                <a:gridCol w="1205150">
                  <a:extLst>
                    <a:ext uri="{9D8B030D-6E8A-4147-A177-3AD203B41FA5}">
                      <a16:colId xmlns:a16="http://schemas.microsoft.com/office/drawing/2014/main" val="20000"/>
                    </a:ext>
                  </a:extLst>
                </a:gridCol>
                <a:gridCol w="1205150">
                  <a:extLst>
                    <a:ext uri="{9D8B030D-6E8A-4147-A177-3AD203B41FA5}">
                      <a16:colId xmlns:a16="http://schemas.microsoft.com/office/drawing/2014/main" val="20001"/>
                    </a:ext>
                  </a:extLst>
                </a:gridCol>
                <a:gridCol w="1205150">
                  <a:extLst>
                    <a:ext uri="{9D8B030D-6E8A-4147-A177-3AD203B41FA5}">
                      <a16:colId xmlns:a16="http://schemas.microsoft.com/office/drawing/2014/main" val="20002"/>
                    </a:ext>
                  </a:extLst>
                </a:gridCol>
              </a:tblGrid>
              <a:tr h="360475">
                <a:tc>
                  <a:txBody>
                    <a:bodyPr/>
                    <a:lstStyle/>
                    <a:p>
                      <a:pPr lvl="0" algn="ctr">
                        <a:spcBef>
                          <a:spcPts val="0"/>
                        </a:spcBef>
                        <a:buNone/>
                      </a:pPr>
                      <a:r>
                        <a:rPr lang="en" i="1">
                          <a:latin typeface="Trebuchet MS"/>
                          <a:ea typeface="Trebuchet MS"/>
                          <a:cs typeface="Trebuchet MS"/>
                          <a:sym typeface="Trebuchet MS"/>
                        </a:rPr>
                        <a:t>num</a:t>
                      </a:r>
                    </a:p>
                  </a:txBody>
                  <a:tcPr marL="91425" marR="91425" marT="91425" marB="91425"/>
                </a:tc>
                <a:tc>
                  <a:txBody>
                    <a:bodyPr/>
                    <a:lstStyle/>
                    <a:p>
                      <a:pPr lvl="0" algn="ctr">
                        <a:spcBef>
                          <a:spcPts val="0"/>
                        </a:spcBef>
                        <a:buNone/>
                      </a:pPr>
                      <a:r>
                        <a:rPr lang="en" i="1"/>
                        <a:t>value</a:t>
                      </a:r>
                    </a:p>
                  </a:txBody>
                  <a:tcPr marL="91425" marR="91425" marT="91425" marB="91425"/>
                </a:tc>
                <a:tc>
                  <a:txBody>
                    <a:bodyPr/>
                    <a:lstStyle/>
                    <a:p>
                      <a:pPr lvl="0" algn="ctr">
                        <a:spcBef>
                          <a:spcPts val="0"/>
                        </a:spcBef>
                        <a:buNone/>
                      </a:pPr>
                      <a:r>
                        <a:rPr lang="en" i="1"/>
                        <a:t>recipient</a:t>
                      </a:r>
                    </a:p>
                  </a:txBody>
                  <a:tcPr marL="91425" marR="91425" marT="91425" marB="91425"/>
                </a:tc>
                <a:extLst>
                  <a:ext uri="{0D108BD9-81ED-4DB2-BD59-A6C34878D82A}">
                    <a16:rowId xmlns:a16="http://schemas.microsoft.com/office/drawing/2014/main" val="10000"/>
                  </a:ext>
                </a:extLst>
              </a:tr>
              <a:tr h="360475">
                <a:tc>
                  <a:txBody>
                    <a:bodyPr/>
                    <a:lstStyle/>
                    <a:p>
                      <a:pPr lvl="0" algn="ctr">
                        <a:spcBef>
                          <a:spcPts val="0"/>
                        </a:spcBef>
                        <a:buNone/>
                      </a:pPr>
                      <a:r>
                        <a:rPr lang="en"/>
                        <a:t>0</a:t>
                      </a:r>
                    </a:p>
                  </a:txBody>
                  <a:tcPr marL="91425" marR="91425" marT="91425" marB="91425"/>
                </a:tc>
                <a:tc>
                  <a:txBody>
                    <a:bodyPr/>
                    <a:lstStyle/>
                    <a:p>
                      <a:pPr lvl="0" algn="ctr">
                        <a:spcBef>
                          <a:spcPts val="0"/>
                        </a:spcBef>
                        <a:buNone/>
                      </a:pPr>
                      <a:r>
                        <a:rPr lang="en"/>
                        <a:t>3.2</a:t>
                      </a:r>
                    </a:p>
                  </a:txBody>
                  <a:tcPr marL="91425" marR="91425" marT="91425" marB="91425"/>
                </a:tc>
                <a:tc>
                  <a:txBody>
                    <a:bodyPr/>
                    <a:lstStyle/>
                    <a:p>
                      <a:pPr lvl="0" algn="ctr">
                        <a:spcBef>
                          <a:spcPts val="0"/>
                        </a:spcBef>
                        <a:buNone/>
                      </a:pPr>
                      <a:r>
                        <a:rPr lang="en"/>
                        <a:t>0x...</a:t>
                      </a:r>
                    </a:p>
                  </a:txBody>
                  <a:tcPr marL="91425" marR="91425" marT="91425" marB="91425"/>
                </a:tc>
                <a:extLst>
                  <a:ext uri="{0D108BD9-81ED-4DB2-BD59-A6C34878D82A}">
                    <a16:rowId xmlns:a16="http://schemas.microsoft.com/office/drawing/2014/main" val="10001"/>
                  </a:ext>
                </a:extLst>
              </a:tr>
              <a:tr h="360475">
                <a:tc>
                  <a:txBody>
                    <a:bodyPr/>
                    <a:lstStyle/>
                    <a:p>
                      <a:pPr lvl="0" algn="ctr">
                        <a:spcBef>
                          <a:spcPts val="0"/>
                        </a:spcBef>
                        <a:buNone/>
                      </a:pPr>
                      <a:r>
                        <a:rPr lang="en"/>
                        <a:t>1</a:t>
                      </a:r>
                    </a:p>
                  </a:txBody>
                  <a:tcPr marL="91425" marR="91425" marT="91425" marB="91425"/>
                </a:tc>
                <a:tc>
                  <a:txBody>
                    <a:bodyPr/>
                    <a:lstStyle/>
                    <a:p>
                      <a:pPr lvl="0" algn="ctr">
                        <a:spcBef>
                          <a:spcPts val="0"/>
                        </a:spcBef>
                        <a:buNone/>
                      </a:pPr>
                      <a:r>
                        <a:rPr lang="en"/>
                        <a:t>1.4</a:t>
                      </a:r>
                    </a:p>
                  </a:txBody>
                  <a:tcPr marL="91425" marR="91425" marT="91425" marB="91425"/>
                </a:tc>
                <a:tc>
                  <a:txBody>
                    <a:bodyPr/>
                    <a:lstStyle/>
                    <a:p>
                      <a:pPr lvl="0" algn="ctr">
                        <a:spcBef>
                          <a:spcPts val="0"/>
                        </a:spcBef>
                        <a:buNone/>
                      </a:pPr>
                      <a:r>
                        <a:rPr lang="en"/>
                        <a:t>0x...</a:t>
                      </a:r>
                    </a:p>
                  </a:txBody>
                  <a:tcPr marL="91425" marR="91425" marT="91425" marB="91425"/>
                </a:tc>
                <a:extLst>
                  <a:ext uri="{0D108BD9-81ED-4DB2-BD59-A6C34878D82A}">
                    <a16:rowId xmlns:a16="http://schemas.microsoft.com/office/drawing/2014/main" val="10002"/>
                  </a:ext>
                </a:extLst>
              </a:tr>
              <a:tr h="360475">
                <a:tc>
                  <a:txBody>
                    <a:bodyPr/>
                    <a:lstStyle/>
                    <a:p>
                      <a:pPr lvl="0" algn="ctr">
                        <a:spcBef>
                          <a:spcPts val="0"/>
                        </a:spcBef>
                        <a:buNone/>
                      </a:pPr>
                      <a:r>
                        <a:rPr lang="en" dirty="0"/>
                        <a:t>2</a:t>
                      </a:r>
                    </a:p>
                  </a:txBody>
                  <a:tcPr marL="91425" marR="91425" marT="91425" marB="91425"/>
                </a:tc>
                <a:tc>
                  <a:txBody>
                    <a:bodyPr/>
                    <a:lstStyle/>
                    <a:p>
                      <a:pPr lvl="0" algn="ctr">
                        <a:spcBef>
                          <a:spcPts val="0"/>
                        </a:spcBef>
                        <a:buNone/>
                      </a:pPr>
                      <a:r>
                        <a:rPr lang="en"/>
                        <a:t>7.1</a:t>
                      </a:r>
                    </a:p>
                  </a:txBody>
                  <a:tcPr marL="91425" marR="91425" marT="91425" marB="91425"/>
                </a:tc>
                <a:tc>
                  <a:txBody>
                    <a:bodyPr/>
                    <a:lstStyle/>
                    <a:p>
                      <a:pPr lvl="0" algn="ctr">
                        <a:spcBef>
                          <a:spcPts val="0"/>
                        </a:spcBef>
                        <a:buNone/>
                      </a:pPr>
                      <a:r>
                        <a:rPr lang="en" dirty="0"/>
                        <a:t>0x...</a:t>
                      </a:r>
                    </a:p>
                  </a:txBody>
                  <a:tcPr marL="91425" marR="91425" marT="91425" marB="91425"/>
                </a:tc>
                <a:extLst>
                  <a:ext uri="{0D108BD9-81ED-4DB2-BD59-A6C34878D82A}">
                    <a16:rowId xmlns:a16="http://schemas.microsoft.com/office/drawing/2014/main" val="10003"/>
                  </a:ext>
                </a:extLst>
              </a:tr>
            </a:tbl>
          </a:graphicData>
        </a:graphic>
      </p:graphicFrame>
      <p:sp>
        <p:nvSpPr>
          <p:cNvPr id="519" name="Shape 519"/>
          <p:cNvSpPr txBox="1"/>
          <p:nvPr/>
        </p:nvSpPr>
        <p:spPr>
          <a:xfrm>
            <a:off x="5231550" y="2911225"/>
            <a:ext cx="1192799" cy="457200"/>
          </a:xfrm>
          <a:prstGeom prst="rect">
            <a:avLst/>
          </a:prstGeom>
          <a:noFill/>
          <a:ln>
            <a:noFill/>
          </a:ln>
        </p:spPr>
        <p:txBody>
          <a:bodyPr lIns="91425" tIns="91425" rIns="91425" bIns="91425" anchor="t" anchorCtr="0">
            <a:noAutofit/>
          </a:bodyPr>
          <a:lstStyle/>
          <a:p>
            <a:pPr lvl="0">
              <a:spcBef>
                <a:spcPts val="0"/>
              </a:spcBef>
              <a:buNone/>
            </a:pPr>
            <a:r>
              <a:rPr lang="en">
                <a:solidFill>
                  <a:srgbClr val="5B0F00"/>
                </a:solidFill>
                <a:latin typeface="Trebuchet MS"/>
                <a:ea typeface="Trebuchet MS"/>
                <a:cs typeface="Trebuchet MS"/>
                <a:sym typeface="Trebuchet MS"/>
              </a:rPr>
              <a:t>coinID 73(0)</a:t>
            </a:r>
          </a:p>
        </p:txBody>
      </p:sp>
      <p:cxnSp>
        <p:nvCxnSpPr>
          <p:cNvPr id="520" name="Shape 520"/>
          <p:cNvCxnSpPr>
            <a:stCxn id="519" idx="1"/>
          </p:cNvCxnSpPr>
          <p:nvPr/>
        </p:nvCxnSpPr>
        <p:spPr>
          <a:xfrm flipH="1">
            <a:off x="4513350" y="3139825"/>
            <a:ext cx="718200" cy="10500"/>
          </a:xfrm>
          <a:prstGeom prst="straightConnector1">
            <a:avLst/>
          </a:prstGeom>
          <a:noFill/>
          <a:ln w="19050" cap="flat" cmpd="sng">
            <a:solidFill>
              <a:srgbClr val="5B0F00"/>
            </a:solidFill>
            <a:prstDash val="solid"/>
            <a:round/>
            <a:headEnd type="none" w="lg" len="lg"/>
            <a:tailEnd type="triangle" w="lg" len="lg"/>
          </a:ln>
        </p:spPr>
      </p:cxnSp>
      <p:sp>
        <p:nvSpPr>
          <p:cNvPr id="521" name="Shape 521"/>
          <p:cNvSpPr txBox="1"/>
          <p:nvPr/>
        </p:nvSpPr>
        <p:spPr>
          <a:xfrm>
            <a:off x="5231550" y="3307350"/>
            <a:ext cx="1192799" cy="457200"/>
          </a:xfrm>
          <a:prstGeom prst="rect">
            <a:avLst/>
          </a:prstGeom>
          <a:noFill/>
          <a:ln>
            <a:noFill/>
          </a:ln>
        </p:spPr>
        <p:txBody>
          <a:bodyPr lIns="91425" tIns="91425" rIns="91425" bIns="91425" anchor="t" anchorCtr="0">
            <a:noAutofit/>
          </a:bodyPr>
          <a:lstStyle/>
          <a:p>
            <a:pPr lvl="0" rtl="0">
              <a:spcBef>
                <a:spcPts val="0"/>
              </a:spcBef>
              <a:buNone/>
            </a:pPr>
            <a:r>
              <a:rPr lang="en">
                <a:solidFill>
                  <a:srgbClr val="5B0F00"/>
                </a:solidFill>
                <a:latin typeface="Trebuchet MS"/>
                <a:ea typeface="Trebuchet MS"/>
                <a:cs typeface="Trebuchet MS"/>
                <a:sym typeface="Trebuchet MS"/>
              </a:rPr>
              <a:t>coinID 73(1)</a:t>
            </a:r>
          </a:p>
        </p:txBody>
      </p:sp>
      <p:cxnSp>
        <p:nvCxnSpPr>
          <p:cNvPr id="522" name="Shape 522"/>
          <p:cNvCxnSpPr>
            <a:stCxn id="521" idx="1"/>
          </p:cNvCxnSpPr>
          <p:nvPr/>
        </p:nvCxnSpPr>
        <p:spPr>
          <a:xfrm flipH="1">
            <a:off x="4513350" y="3535950"/>
            <a:ext cx="718200" cy="10500"/>
          </a:xfrm>
          <a:prstGeom prst="straightConnector1">
            <a:avLst/>
          </a:prstGeom>
          <a:noFill/>
          <a:ln w="19050" cap="flat" cmpd="sng">
            <a:solidFill>
              <a:srgbClr val="5B0F00"/>
            </a:solidFill>
            <a:prstDash val="solid"/>
            <a:round/>
            <a:headEnd type="none" w="lg" len="lg"/>
            <a:tailEnd type="triangle" w="lg" len="lg"/>
          </a:ln>
        </p:spPr>
      </p:cxnSp>
      <p:sp>
        <p:nvSpPr>
          <p:cNvPr id="523" name="Shape 523"/>
          <p:cNvSpPr txBox="1"/>
          <p:nvPr/>
        </p:nvSpPr>
        <p:spPr>
          <a:xfrm>
            <a:off x="5231550" y="3713975"/>
            <a:ext cx="1192799" cy="457200"/>
          </a:xfrm>
          <a:prstGeom prst="rect">
            <a:avLst/>
          </a:prstGeom>
          <a:noFill/>
          <a:ln>
            <a:noFill/>
          </a:ln>
        </p:spPr>
        <p:txBody>
          <a:bodyPr lIns="91425" tIns="91425" rIns="91425" bIns="91425" anchor="t" anchorCtr="0">
            <a:noAutofit/>
          </a:bodyPr>
          <a:lstStyle/>
          <a:p>
            <a:pPr lvl="0" rtl="0">
              <a:spcBef>
                <a:spcPts val="0"/>
              </a:spcBef>
              <a:buNone/>
            </a:pPr>
            <a:r>
              <a:rPr lang="en">
                <a:solidFill>
                  <a:srgbClr val="5B0F00"/>
                </a:solidFill>
                <a:latin typeface="Trebuchet MS"/>
                <a:ea typeface="Trebuchet MS"/>
                <a:cs typeface="Trebuchet MS"/>
                <a:sym typeface="Trebuchet MS"/>
              </a:rPr>
              <a:t>coinID 73(2)</a:t>
            </a:r>
          </a:p>
        </p:txBody>
      </p:sp>
      <p:cxnSp>
        <p:nvCxnSpPr>
          <p:cNvPr id="524" name="Shape 524"/>
          <p:cNvCxnSpPr>
            <a:stCxn id="523" idx="1"/>
          </p:cNvCxnSpPr>
          <p:nvPr/>
        </p:nvCxnSpPr>
        <p:spPr>
          <a:xfrm flipH="1">
            <a:off x="4513350" y="3942575"/>
            <a:ext cx="718200" cy="10500"/>
          </a:xfrm>
          <a:prstGeom prst="straightConnector1">
            <a:avLst/>
          </a:prstGeom>
          <a:noFill/>
          <a:ln w="19050" cap="flat" cmpd="sng">
            <a:solidFill>
              <a:srgbClr val="5B0F00"/>
            </a:solidFill>
            <a:prstDash val="solid"/>
            <a:round/>
            <a:headEnd type="none" w="lg" len="lg"/>
            <a:tailEnd type="triangle" w="lg" len="lg"/>
          </a:ln>
        </p:spPr>
      </p:cxnSp>
      <p:pic>
        <p:nvPicPr>
          <p:cNvPr id="525" name="Shape 525"/>
          <p:cNvPicPr preferRelativeResize="0"/>
          <p:nvPr/>
        </p:nvPicPr>
        <p:blipFill>
          <a:blip r:embed="rId3">
            <a:alphaModFix/>
          </a:blip>
          <a:stretch>
            <a:fillRect/>
          </a:stretch>
        </p:blipFill>
        <p:spPr>
          <a:xfrm>
            <a:off x="6865225" y="1504275"/>
            <a:ext cx="1272599" cy="1645900"/>
          </a:xfrm>
          <a:prstGeom prst="rect">
            <a:avLst/>
          </a:prstGeom>
          <a:noFill/>
          <a:ln>
            <a:noFill/>
          </a:ln>
        </p:spPr>
      </p:pic>
      <p:sp>
        <p:nvSpPr>
          <p:cNvPr id="526" name="Shape 526"/>
          <p:cNvSpPr/>
          <p:nvPr/>
        </p:nvSpPr>
        <p:spPr>
          <a:xfrm>
            <a:off x="6608675" y="1069575"/>
            <a:ext cx="2292899" cy="434699"/>
          </a:xfrm>
          <a:prstGeom prst="wedgeRoundRectCallout">
            <a:avLst>
              <a:gd name="adj1" fmla="val -17111"/>
              <a:gd name="adj2" fmla="val 116687"/>
              <a:gd name="adj3" fmla="val 0"/>
            </a:avLst>
          </a:prstGeom>
          <a:solidFill>
            <a:srgbClr val="E6B8A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latin typeface="Trebuchet MS"/>
                <a:ea typeface="Trebuchet MS"/>
                <a:cs typeface="Trebuchet MS"/>
                <a:sym typeface="Trebuchet MS"/>
              </a:rPr>
              <a:t>Valid, because I said so.</a:t>
            </a:r>
          </a:p>
        </p:txBody>
      </p:sp>
      <p:sp>
        <p:nvSpPr>
          <p:cNvPr id="16" name="Shape 405">
            <a:extLst>
              <a:ext uri="{FF2B5EF4-FFF2-40B4-BE49-F238E27FC236}">
                <a16:creationId xmlns:a16="http://schemas.microsoft.com/office/drawing/2014/main" id="{1D0E1C89-52F2-48B7-91E4-89C09B4E0E4D}"/>
              </a:ext>
            </a:extLst>
          </p:cNvPr>
          <p:cNvSpPr txBox="1">
            <a:spLocks noGrp="1"/>
          </p:cNvSpPr>
          <p:nvPr>
            <p:ph type="title"/>
          </p:nvPr>
        </p:nvSpPr>
        <p:spPr>
          <a:xfrm>
            <a:off x="457200" y="205978"/>
            <a:ext cx="8229600" cy="598159"/>
          </a:xfrm>
          <a:prstGeom prst="rect">
            <a:avLst/>
          </a:prstGeom>
        </p:spPr>
        <p:txBody>
          <a:bodyPr lIns="91425" tIns="91425" rIns="91425" bIns="91425" anchor="b" anchorCtr="0">
            <a:noAutofit/>
          </a:bodyPr>
          <a:lstStyle/>
          <a:p>
            <a:pPr lvl="0"/>
            <a:r>
              <a:rPr lang="en-US" sz="3200" dirty="0" err="1"/>
              <a:t>ScroogeCoin</a:t>
            </a:r>
            <a:endParaRPr lang="en" sz="3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1"/>
                                        <p:tgtEl>
                                          <p:spTgt spid="519"/>
                                        </p:tgtEl>
                                      </p:cBhvr>
                                    </p:animEffect>
                                  </p:childTnLst>
                                </p:cTn>
                              </p:par>
                              <p:par>
                                <p:cTn id="8" presetID="10" presetClass="entr" presetSubtype="0" fill="hold" nodeType="withEffect">
                                  <p:stCondLst>
                                    <p:cond delay="0"/>
                                  </p:stCondLst>
                                  <p:childTnLst>
                                    <p:set>
                                      <p:cBhvr>
                                        <p:cTn id="9" dur="1" fill="hold">
                                          <p:stCondLst>
                                            <p:cond delay="0"/>
                                          </p:stCondLst>
                                        </p:cTn>
                                        <p:tgtEl>
                                          <p:spTgt spid="520"/>
                                        </p:tgtEl>
                                        <p:attrNameLst>
                                          <p:attrName>style.visibility</p:attrName>
                                        </p:attrNameLst>
                                      </p:cBhvr>
                                      <p:to>
                                        <p:strVal val="visible"/>
                                      </p:to>
                                    </p:set>
                                    <p:animEffect transition="in" filter="fade">
                                      <p:cBhvr>
                                        <p:cTn id="10" dur="1000"/>
                                        <p:tgtEl>
                                          <p:spTgt spid="520"/>
                                        </p:tgtEl>
                                      </p:cBhvr>
                                    </p:animEffect>
                                  </p:childTnLst>
                                </p:cTn>
                              </p:par>
                              <p:par>
                                <p:cTn id="11" presetID="10" presetClass="entr" presetSubtype="0" fill="hold" nodeType="withEffect">
                                  <p:stCondLst>
                                    <p:cond delay="0"/>
                                  </p:stCondLst>
                                  <p:childTnLst>
                                    <p:set>
                                      <p:cBhvr>
                                        <p:cTn id="12" dur="1" fill="hold">
                                          <p:stCondLst>
                                            <p:cond delay="0"/>
                                          </p:stCondLst>
                                        </p:cTn>
                                        <p:tgtEl>
                                          <p:spTgt spid="521"/>
                                        </p:tgtEl>
                                        <p:attrNameLst>
                                          <p:attrName>style.visibility</p:attrName>
                                        </p:attrNameLst>
                                      </p:cBhvr>
                                      <p:to>
                                        <p:strVal val="visible"/>
                                      </p:to>
                                    </p:set>
                                    <p:animEffect transition="in" filter="fade">
                                      <p:cBhvr>
                                        <p:cTn id="13" dur="1000"/>
                                        <p:tgtEl>
                                          <p:spTgt spid="521"/>
                                        </p:tgtEl>
                                      </p:cBhvr>
                                    </p:animEffect>
                                  </p:childTnLst>
                                </p:cTn>
                              </p:par>
                              <p:par>
                                <p:cTn id="14" presetID="10" presetClass="entr" presetSubtype="0" fill="hold" nodeType="withEffect">
                                  <p:stCondLst>
                                    <p:cond delay="0"/>
                                  </p:stCondLst>
                                  <p:childTnLst>
                                    <p:set>
                                      <p:cBhvr>
                                        <p:cTn id="15" dur="1" fill="hold">
                                          <p:stCondLst>
                                            <p:cond delay="0"/>
                                          </p:stCondLst>
                                        </p:cTn>
                                        <p:tgtEl>
                                          <p:spTgt spid="522"/>
                                        </p:tgtEl>
                                        <p:attrNameLst>
                                          <p:attrName>style.visibility</p:attrName>
                                        </p:attrNameLst>
                                      </p:cBhvr>
                                      <p:to>
                                        <p:strVal val="visible"/>
                                      </p:to>
                                    </p:set>
                                    <p:animEffect transition="in" filter="fade">
                                      <p:cBhvr>
                                        <p:cTn id="16" dur="1000"/>
                                        <p:tgtEl>
                                          <p:spTgt spid="522"/>
                                        </p:tgtEl>
                                      </p:cBhvr>
                                    </p:animEffect>
                                  </p:childTnLst>
                                </p:cTn>
                              </p:par>
                              <p:par>
                                <p:cTn id="17" presetID="10" presetClass="entr" presetSubtype="0" fill="hold" nodeType="withEffect">
                                  <p:stCondLst>
                                    <p:cond delay="0"/>
                                  </p:stCondLst>
                                  <p:childTnLst>
                                    <p:set>
                                      <p:cBhvr>
                                        <p:cTn id="18" dur="1" fill="hold">
                                          <p:stCondLst>
                                            <p:cond delay="0"/>
                                          </p:stCondLst>
                                        </p:cTn>
                                        <p:tgtEl>
                                          <p:spTgt spid="523"/>
                                        </p:tgtEl>
                                        <p:attrNameLst>
                                          <p:attrName>style.visibility</p:attrName>
                                        </p:attrNameLst>
                                      </p:cBhvr>
                                      <p:to>
                                        <p:strVal val="visible"/>
                                      </p:to>
                                    </p:set>
                                    <p:animEffect transition="in" filter="fade">
                                      <p:cBhvr>
                                        <p:cTn id="19" dur="1000"/>
                                        <p:tgtEl>
                                          <p:spTgt spid="523"/>
                                        </p:tgtEl>
                                      </p:cBhvr>
                                    </p:animEffect>
                                  </p:childTnLst>
                                </p:cTn>
                              </p:par>
                              <p:par>
                                <p:cTn id="20" presetID="10" presetClass="entr" presetSubtype="0" fill="hold" nodeType="withEffect">
                                  <p:stCondLst>
                                    <p:cond delay="0"/>
                                  </p:stCondLst>
                                  <p:childTnLst>
                                    <p:set>
                                      <p:cBhvr>
                                        <p:cTn id="21" dur="1" fill="hold">
                                          <p:stCondLst>
                                            <p:cond delay="0"/>
                                          </p:stCondLst>
                                        </p:cTn>
                                        <p:tgtEl>
                                          <p:spTgt spid="524"/>
                                        </p:tgtEl>
                                        <p:attrNameLst>
                                          <p:attrName>style.visibility</p:attrName>
                                        </p:attrNameLst>
                                      </p:cBhvr>
                                      <p:to>
                                        <p:strVal val="visible"/>
                                      </p:to>
                                    </p:set>
                                    <p:animEffect transition="in" filter="fade">
                                      <p:cBhvr>
                                        <p:cTn id="22" dur="1000"/>
                                        <p:tgtEl>
                                          <p:spTgt spid="5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5"/>
                                        </p:tgtEl>
                                        <p:attrNameLst>
                                          <p:attrName>style.visibility</p:attrName>
                                        </p:attrNameLst>
                                      </p:cBhvr>
                                      <p:to>
                                        <p:strVal val="visible"/>
                                      </p:to>
                                    </p:set>
                                    <p:animEffect transition="in" filter="fade">
                                      <p:cBhvr>
                                        <p:cTn id="27" dur="1"/>
                                        <p:tgtEl>
                                          <p:spTgt spid="525"/>
                                        </p:tgtEl>
                                      </p:cBhvr>
                                    </p:animEffect>
                                  </p:childTnLst>
                                </p:cTn>
                              </p:par>
                              <p:par>
                                <p:cTn id="28" presetID="10" presetClass="entr" presetSubtype="0" fill="hold" nodeType="withEffect">
                                  <p:stCondLst>
                                    <p:cond delay="0"/>
                                  </p:stCondLst>
                                  <p:childTnLst>
                                    <p:set>
                                      <p:cBhvr>
                                        <p:cTn id="29" dur="1" fill="hold">
                                          <p:stCondLst>
                                            <p:cond delay="0"/>
                                          </p:stCondLst>
                                        </p:cTn>
                                        <p:tgtEl>
                                          <p:spTgt spid="526"/>
                                        </p:tgtEl>
                                        <p:attrNameLst>
                                          <p:attrName>style.visibility</p:attrName>
                                        </p:attrNameLst>
                                      </p:cBhvr>
                                      <p:to>
                                        <p:strVal val="visible"/>
                                      </p:to>
                                    </p:set>
                                    <p:animEffect transition="in" filter="fade">
                                      <p:cBhvr>
                                        <p:cTn id="30" dur="1"/>
                                        <p:tgtEl>
                                          <p:spTgt spid="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1116199"/>
            <a:ext cx="8229600" cy="3809626"/>
          </a:xfrm>
          <a:prstGeom prst="rect">
            <a:avLst/>
          </a:prstGeom>
        </p:spPr>
        <p:txBody>
          <a:bodyPr lIns="91425" tIns="91425" rIns="91425" bIns="91425" anchor="t" anchorCtr="0">
            <a:noAutofit/>
          </a:bodyPr>
          <a:lstStyle/>
          <a:p>
            <a:r>
              <a:rPr lang="en" dirty="0"/>
              <a:t>Mathematical functions: A mapping of items (values) in t</a:t>
            </a:r>
            <a:r>
              <a:rPr lang="en-US" dirty="0"/>
              <a:t>he</a:t>
            </a:r>
            <a:r>
              <a:rPr lang="en" dirty="0"/>
              <a:t> domain to items (values) in the range.</a:t>
            </a:r>
          </a:p>
          <a:p>
            <a:endParaRPr lang="en" dirty="0"/>
          </a:p>
          <a:p>
            <a:r>
              <a:rPr lang="en" dirty="0"/>
              <a:t>Hash functions are special mathematical functions that satisfy the following three properties:</a:t>
            </a:r>
          </a:p>
          <a:p>
            <a:pPr lvl="1"/>
            <a:r>
              <a:rPr lang="en-US" dirty="0"/>
              <a:t>I</a:t>
            </a:r>
            <a:r>
              <a:rPr lang="en" dirty="0"/>
              <a:t>nputs (or items in the domain) can be any size (not-fixed); technically size of input is not unbounded in practice</a:t>
            </a:r>
          </a:p>
          <a:p>
            <a:pPr lvl="1"/>
            <a:r>
              <a:rPr lang="en" dirty="0"/>
              <a:t>Outputs (or items in the range) are fixed-size (we’ll generally employ a hash function such as SHA-256 that has an output size of 256 bits)</a:t>
            </a:r>
          </a:p>
          <a:p>
            <a:pPr lvl="1"/>
            <a:r>
              <a:rPr lang="en" dirty="0"/>
              <a:t>Efficiently computable, i.e., the mapping should be efficiently (in polynomial time </a:t>
            </a:r>
            <a:r>
              <a:rPr lang="en-US" dirty="0"/>
              <a:t>in terms of the input size</a:t>
            </a:r>
            <a:r>
              <a:rPr lang="en" dirty="0"/>
              <a:t>) computable</a:t>
            </a:r>
          </a:p>
        </p:txBody>
      </p:sp>
      <p:sp>
        <p:nvSpPr>
          <p:cNvPr id="3" name="Shape 48"/>
          <p:cNvSpPr txBox="1">
            <a:spLocks noGrp="1"/>
          </p:cNvSpPr>
          <p:nvPr>
            <p:ph type="title"/>
          </p:nvPr>
        </p:nvSpPr>
        <p:spPr>
          <a:xfrm>
            <a:off x="457200" y="205978"/>
            <a:ext cx="8229600" cy="632748"/>
          </a:xfrm>
          <a:prstGeom prst="rect">
            <a:avLst/>
          </a:prstGeom>
        </p:spPr>
        <p:txBody>
          <a:bodyPr lIns="91425" tIns="91425" rIns="91425" bIns="91425" anchor="b" anchorCtr="0">
            <a:noAutofit/>
          </a:bodyPr>
          <a:lstStyle/>
          <a:p>
            <a:pPr lvl="0" rtl="0">
              <a:spcBef>
                <a:spcPts val="0"/>
              </a:spcBef>
              <a:buNone/>
            </a:pPr>
            <a:r>
              <a:rPr lang="en" dirty="0"/>
              <a:t>What are Hash functions?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grpSp>
        <p:nvGrpSpPr>
          <p:cNvPr id="531" name="Shape 531"/>
          <p:cNvGrpSpPr/>
          <p:nvPr/>
        </p:nvGrpSpPr>
        <p:grpSpPr>
          <a:xfrm>
            <a:off x="898059" y="942191"/>
            <a:ext cx="3617384" cy="3303812"/>
            <a:chOff x="5333047" y="1959274"/>
            <a:chExt cx="1344302" cy="2324991"/>
          </a:xfrm>
        </p:grpSpPr>
        <p:sp>
          <p:nvSpPr>
            <p:cNvPr id="532" name="Shape 532"/>
            <p:cNvSpPr/>
            <p:nvPr/>
          </p:nvSpPr>
          <p:spPr>
            <a:xfrm>
              <a:off x="5333047" y="2281466"/>
              <a:ext cx="1344300" cy="20027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2400" baseline="-25000">
                <a:latin typeface="Trebuchet MS"/>
                <a:ea typeface="Trebuchet MS"/>
                <a:cs typeface="Trebuchet MS"/>
                <a:sym typeface="Trebuchet MS"/>
              </a:endParaRPr>
            </a:p>
          </p:txBody>
        </p:sp>
        <p:sp>
          <p:nvSpPr>
            <p:cNvPr id="533" name="Shape 533"/>
            <p:cNvSpPr/>
            <p:nvPr/>
          </p:nvSpPr>
          <p:spPr>
            <a:xfrm>
              <a:off x="5333050" y="1959274"/>
              <a:ext cx="1344300" cy="322200"/>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transID: 73      type:PayCoins</a:t>
              </a:r>
            </a:p>
          </p:txBody>
        </p:sp>
      </p:grpSp>
      <p:sp>
        <p:nvSpPr>
          <p:cNvPr id="534" name="Shape 534"/>
          <p:cNvSpPr txBox="1"/>
          <p:nvPr/>
        </p:nvSpPr>
        <p:spPr>
          <a:xfrm>
            <a:off x="4883330" y="697457"/>
            <a:ext cx="3900490" cy="1229067"/>
          </a:xfrm>
          <a:prstGeom prst="rect">
            <a:avLst/>
          </a:prstGeom>
          <a:solidFill>
            <a:srgbClr val="D9EAD3"/>
          </a:solidFill>
          <a:ln w="9525" cap="flat" cmpd="sng">
            <a:solidFill>
              <a:srgbClr val="274E13"/>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1800" b="1" dirty="0">
                <a:latin typeface="Trebuchet MS"/>
                <a:ea typeface="Trebuchet MS"/>
                <a:cs typeface="Trebuchet MS"/>
                <a:sym typeface="Trebuchet MS"/>
              </a:rPr>
              <a:t>PayCoins</a:t>
            </a:r>
            <a:r>
              <a:rPr lang="en" sz="1800" dirty="0">
                <a:latin typeface="Trebuchet MS"/>
                <a:ea typeface="Trebuchet MS"/>
                <a:cs typeface="Trebuchet MS"/>
                <a:sym typeface="Trebuchet MS"/>
              </a:rPr>
              <a:t> transaction consumes (and destroys) some coins,</a:t>
            </a:r>
          </a:p>
          <a:p>
            <a:pPr lvl="0" algn="ctr" rtl="0">
              <a:spcBef>
                <a:spcPts val="0"/>
              </a:spcBef>
              <a:buNone/>
            </a:pPr>
            <a:r>
              <a:rPr lang="en" sz="1800" dirty="0">
                <a:latin typeface="Trebuchet MS"/>
                <a:ea typeface="Trebuchet MS"/>
                <a:cs typeface="Trebuchet MS"/>
                <a:sym typeface="Trebuchet MS"/>
              </a:rPr>
              <a:t>and creates new coins of the same total value</a:t>
            </a:r>
          </a:p>
        </p:txBody>
      </p:sp>
      <p:sp>
        <p:nvSpPr>
          <p:cNvPr id="535" name="Shape 535"/>
          <p:cNvSpPr/>
          <p:nvPr/>
        </p:nvSpPr>
        <p:spPr>
          <a:xfrm>
            <a:off x="896919" y="2229624"/>
            <a:ext cx="3617400" cy="4346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coins created</a:t>
            </a:r>
          </a:p>
        </p:txBody>
      </p:sp>
      <p:graphicFrame>
        <p:nvGraphicFramePr>
          <p:cNvPr id="536" name="Shape 536"/>
          <p:cNvGraphicFramePr/>
          <p:nvPr>
            <p:extLst>
              <p:ext uri="{D42A27DB-BD31-4B8C-83A1-F6EECF244321}">
                <p14:modId xmlns:p14="http://schemas.microsoft.com/office/powerpoint/2010/main" val="2798632044"/>
              </p:ext>
            </p:extLst>
          </p:nvPr>
        </p:nvGraphicFramePr>
        <p:xfrm>
          <a:off x="898875" y="2664325"/>
          <a:ext cx="3615450" cy="1554360"/>
        </p:xfrm>
        <a:graphic>
          <a:graphicData uri="http://schemas.openxmlformats.org/drawingml/2006/table">
            <a:tbl>
              <a:tblPr>
                <a:noFill/>
                <a:tableStyleId>{DF5F2FF0-33F9-4EBC-8139-0E3417109757}</a:tableStyleId>
              </a:tblPr>
              <a:tblGrid>
                <a:gridCol w="1205150">
                  <a:extLst>
                    <a:ext uri="{9D8B030D-6E8A-4147-A177-3AD203B41FA5}">
                      <a16:colId xmlns:a16="http://schemas.microsoft.com/office/drawing/2014/main" val="20000"/>
                    </a:ext>
                  </a:extLst>
                </a:gridCol>
                <a:gridCol w="1205150">
                  <a:extLst>
                    <a:ext uri="{9D8B030D-6E8A-4147-A177-3AD203B41FA5}">
                      <a16:colId xmlns:a16="http://schemas.microsoft.com/office/drawing/2014/main" val="20001"/>
                    </a:ext>
                  </a:extLst>
                </a:gridCol>
                <a:gridCol w="1205150">
                  <a:extLst>
                    <a:ext uri="{9D8B030D-6E8A-4147-A177-3AD203B41FA5}">
                      <a16:colId xmlns:a16="http://schemas.microsoft.com/office/drawing/2014/main" val="20002"/>
                    </a:ext>
                  </a:extLst>
                </a:gridCol>
              </a:tblGrid>
              <a:tr h="360475">
                <a:tc>
                  <a:txBody>
                    <a:bodyPr/>
                    <a:lstStyle/>
                    <a:p>
                      <a:pPr lvl="0" algn="ctr" rtl="0">
                        <a:spcBef>
                          <a:spcPts val="0"/>
                        </a:spcBef>
                        <a:buNone/>
                      </a:pPr>
                      <a:r>
                        <a:rPr lang="en" i="1">
                          <a:latin typeface="Trebuchet MS"/>
                          <a:ea typeface="Trebuchet MS"/>
                          <a:cs typeface="Trebuchet MS"/>
                          <a:sym typeface="Trebuchet MS"/>
                        </a:rPr>
                        <a:t>num</a:t>
                      </a:r>
                    </a:p>
                  </a:txBody>
                  <a:tcPr marL="91425" marR="91425" marT="91425" marB="91425"/>
                </a:tc>
                <a:tc>
                  <a:txBody>
                    <a:bodyPr/>
                    <a:lstStyle/>
                    <a:p>
                      <a:pPr lvl="0" algn="ctr" rtl="0">
                        <a:spcBef>
                          <a:spcPts val="0"/>
                        </a:spcBef>
                        <a:buNone/>
                      </a:pPr>
                      <a:r>
                        <a:rPr lang="en" i="1"/>
                        <a:t>value</a:t>
                      </a:r>
                    </a:p>
                  </a:txBody>
                  <a:tcPr marL="91425" marR="91425" marT="91425" marB="91425"/>
                </a:tc>
                <a:tc>
                  <a:txBody>
                    <a:bodyPr/>
                    <a:lstStyle/>
                    <a:p>
                      <a:pPr lvl="0" algn="ctr" rtl="0">
                        <a:spcBef>
                          <a:spcPts val="0"/>
                        </a:spcBef>
                        <a:buNone/>
                      </a:pPr>
                      <a:r>
                        <a:rPr lang="en" i="1"/>
                        <a:t>recipient</a:t>
                      </a:r>
                    </a:p>
                  </a:txBody>
                  <a:tcPr marL="91425" marR="91425" marT="91425" marB="91425"/>
                </a:tc>
                <a:extLst>
                  <a:ext uri="{0D108BD9-81ED-4DB2-BD59-A6C34878D82A}">
                    <a16:rowId xmlns:a16="http://schemas.microsoft.com/office/drawing/2014/main" val="10000"/>
                  </a:ext>
                </a:extLst>
              </a:tr>
              <a:tr h="360475">
                <a:tc>
                  <a:txBody>
                    <a:bodyPr/>
                    <a:lstStyle/>
                    <a:p>
                      <a:pPr lvl="0" algn="ctr" rtl="0">
                        <a:spcBef>
                          <a:spcPts val="0"/>
                        </a:spcBef>
                        <a:buNone/>
                      </a:pPr>
                      <a:r>
                        <a:rPr lang="en"/>
                        <a:t>0</a:t>
                      </a:r>
                    </a:p>
                  </a:txBody>
                  <a:tcPr marL="91425" marR="91425" marT="91425" marB="91425"/>
                </a:tc>
                <a:tc>
                  <a:txBody>
                    <a:bodyPr/>
                    <a:lstStyle/>
                    <a:p>
                      <a:pPr lvl="0" algn="ctr" rtl="0">
                        <a:spcBef>
                          <a:spcPts val="0"/>
                        </a:spcBef>
                        <a:buNone/>
                      </a:pPr>
                      <a:r>
                        <a:rPr lang="en"/>
                        <a:t>3.2</a:t>
                      </a:r>
                    </a:p>
                  </a:txBody>
                  <a:tcPr marL="91425" marR="91425" marT="91425" marB="91425"/>
                </a:tc>
                <a:tc>
                  <a:txBody>
                    <a:bodyPr/>
                    <a:lstStyle/>
                    <a:p>
                      <a:pPr lvl="0" algn="ctr" rtl="0">
                        <a:spcBef>
                          <a:spcPts val="0"/>
                        </a:spcBef>
                        <a:buNone/>
                      </a:pPr>
                      <a:r>
                        <a:rPr lang="en"/>
                        <a:t>0x...</a:t>
                      </a:r>
                    </a:p>
                  </a:txBody>
                  <a:tcPr marL="91425" marR="91425" marT="91425" marB="91425"/>
                </a:tc>
                <a:extLst>
                  <a:ext uri="{0D108BD9-81ED-4DB2-BD59-A6C34878D82A}">
                    <a16:rowId xmlns:a16="http://schemas.microsoft.com/office/drawing/2014/main" val="10001"/>
                  </a:ext>
                </a:extLst>
              </a:tr>
              <a:tr h="360475">
                <a:tc>
                  <a:txBody>
                    <a:bodyPr/>
                    <a:lstStyle/>
                    <a:p>
                      <a:pPr lvl="0" algn="ctr" rtl="0">
                        <a:spcBef>
                          <a:spcPts val="0"/>
                        </a:spcBef>
                        <a:buNone/>
                      </a:pPr>
                      <a:r>
                        <a:rPr lang="en"/>
                        <a:t>1</a:t>
                      </a:r>
                    </a:p>
                  </a:txBody>
                  <a:tcPr marL="91425" marR="91425" marT="91425" marB="91425"/>
                </a:tc>
                <a:tc>
                  <a:txBody>
                    <a:bodyPr/>
                    <a:lstStyle/>
                    <a:p>
                      <a:pPr lvl="0" algn="ctr" rtl="0">
                        <a:spcBef>
                          <a:spcPts val="0"/>
                        </a:spcBef>
                        <a:buNone/>
                      </a:pPr>
                      <a:r>
                        <a:rPr lang="en"/>
                        <a:t>1.4</a:t>
                      </a:r>
                    </a:p>
                  </a:txBody>
                  <a:tcPr marL="91425" marR="91425" marT="91425" marB="91425"/>
                </a:tc>
                <a:tc>
                  <a:txBody>
                    <a:bodyPr/>
                    <a:lstStyle/>
                    <a:p>
                      <a:pPr lvl="0" algn="ctr" rtl="0">
                        <a:spcBef>
                          <a:spcPts val="0"/>
                        </a:spcBef>
                        <a:buNone/>
                      </a:pPr>
                      <a:r>
                        <a:rPr lang="en"/>
                        <a:t>0x...</a:t>
                      </a:r>
                    </a:p>
                  </a:txBody>
                  <a:tcPr marL="91425" marR="91425" marT="91425" marB="91425"/>
                </a:tc>
                <a:extLst>
                  <a:ext uri="{0D108BD9-81ED-4DB2-BD59-A6C34878D82A}">
                    <a16:rowId xmlns:a16="http://schemas.microsoft.com/office/drawing/2014/main" val="10002"/>
                  </a:ext>
                </a:extLst>
              </a:tr>
              <a:tr h="360475">
                <a:tc>
                  <a:txBody>
                    <a:bodyPr/>
                    <a:lstStyle/>
                    <a:p>
                      <a:pPr lvl="0" algn="ctr" rtl="0">
                        <a:spcBef>
                          <a:spcPts val="0"/>
                        </a:spcBef>
                        <a:buNone/>
                      </a:pPr>
                      <a:r>
                        <a:rPr lang="en"/>
                        <a:t>2</a:t>
                      </a:r>
                    </a:p>
                  </a:txBody>
                  <a:tcPr marL="91425" marR="91425" marT="91425" marB="91425"/>
                </a:tc>
                <a:tc>
                  <a:txBody>
                    <a:bodyPr/>
                    <a:lstStyle/>
                    <a:p>
                      <a:pPr lvl="0" algn="ctr" rtl="0">
                        <a:spcBef>
                          <a:spcPts val="0"/>
                        </a:spcBef>
                        <a:buNone/>
                      </a:pPr>
                      <a:r>
                        <a:rPr lang="en"/>
                        <a:t>7.1</a:t>
                      </a:r>
                    </a:p>
                  </a:txBody>
                  <a:tcPr marL="91425" marR="91425" marT="91425" marB="91425"/>
                </a:tc>
                <a:tc>
                  <a:txBody>
                    <a:bodyPr/>
                    <a:lstStyle/>
                    <a:p>
                      <a:pPr lvl="0" algn="ctr" rtl="0">
                        <a:spcBef>
                          <a:spcPts val="0"/>
                        </a:spcBef>
                        <a:buNone/>
                      </a:pPr>
                      <a:r>
                        <a:rPr lang="en"/>
                        <a:t>0x...</a:t>
                      </a:r>
                    </a:p>
                  </a:txBody>
                  <a:tcPr marL="91425" marR="91425" marT="91425" marB="91425"/>
                </a:tc>
                <a:extLst>
                  <a:ext uri="{0D108BD9-81ED-4DB2-BD59-A6C34878D82A}">
                    <a16:rowId xmlns:a16="http://schemas.microsoft.com/office/drawing/2014/main" val="10003"/>
                  </a:ext>
                </a:extLst>
              </a:tr>
            </a:tbl>
          </a:graphicData>
        </a:graphic>
      </p:graphicFrame>
      <p:sp>
        <p:nvSpPr>
          <p:cNvPr id="537" name="Shape 537"/>
          <p:cNvSpPr/>
          <p:nvPr/>
        </p:nvSpPr>
        <p:spPr>
          <a:xfrm>
            <a:off x="896925" y="1457725"/>
            <a:ext cx="3617400" cy="7718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consumed coinIDs: </a:t>
            </a:r>
          </a:p>
          <a:p>
            <a:pPr lvl="0" algn="ctr" rtl="0">
              <a:spcBef>
                <a:spcPts val="0"/>
              </a:spcBef>
              <a:buNone/>
            </a:pPr>
            <a:r>
              <a:rPr lang="en" sz="1800">
                <a:latin typeface="Trebuchet MS"/>
                <a:ea typeface="Trebuchet MS"/>
                <a:cs typeface="Trebuchet MS"/>
                <a:sym typeface="Trebuchet MS"/>
              </a:rPr>
              <a:t>68(1), 42(0), 72(3)</a:t>
            </a:r>
          </a:p>
        </p:txBody>
      </p:sp>
      <p:sp>
        <p:nvSpPr>
          <p:cNvPr id="538" name="Shape 538"/>
          <p:cNvSpPr/>
          <p:nvPr/>
        </p:nvSpPr>
        <p:spPr>
          <a:xfrm>
            <a:off x="898050" y="4246000"/>
            <a:ext cx="3617400" cy="434699"/>
          </a:xfrm>
          <a:prstGeom prst="rect">
            <a:avLst/>
          </a:prstGeom>
          <a:solidFill>
            <a:srgbClr val="FCE5CD"/>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800">
                <a:latin typeface="Trebuchet MS"/>
                <a:ea typeface="Trebuchet MS"/>
                <a:cs typeface="Trebuchet MS"/>
                <a:sym typeface="Trebuchet MS"/>
              </a:rPr>
              <a:t>signatures</a:t>
            </a:r>
          </a:p>
        </p:txBody>
      </p:sp>
      <p:sp>
        <p:nvSpPr>
          <p:cNvPr id="539" name="Shape 539"/>
          <p:cNvSpPr/>
          <p:nvPr/>
        </p:nvSpPr>
        <p:spPr>
          <a:xfrm>
            <a:off x="4773175" y="2330875"/>
            <a:ext cx="4120800" cy="1569599"/>
          </a:xfrm>
          <a:prstGeom prst="roundRect">
            <a:avLst>
              <a:gd name="adj" fmla="val 16667"/>
            </a:avLst>
          </a:prstGeom>
          <a:solidFill>
            <a:srgbClr val="E6B8A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Trebuchet MS"/>
                <a:ea typeface="Trebuchet MS"/>
                <a:cs typeface="Trebuchet MS"/>
                <a:sym typeface="Trebuchet MS"/>
              </a:rPr>
              <a:t>Valid if:</a:t>
            </a:r>
          </a:p>
          <a:p>
            <a:pPr marL="0" lvl="0" indent="0" rtl="0">
              <a:spcBef>
                <a:spcPts val="0"/>
              </a:spcBef>
              <a:buNone/>
            </a:pPr>
            <a:r>
              <a:rPr lang="en">
                <a:latin typeface="Trebuchet MS"/>
                <a:ea typeface="Trebuchet MS"/>
                <a:cs typeface="Trebuchet MS"/>
                <a:sym typeface="Trebuchet MS"/>
              </a:rPr>
              <a:t>    -- consumed coins valid,</a:t>
            </a:r>
          </a:p>
          <a:p>
            <a:pPr marL="0" lvl="0" indent="0" rtl="0">
              <a:spcBef>
                <a:spcPts val="0"/>
              </a:spcBef>
              <a:buNone/>
            </a:pPr>
            <a:r>
              <a:rPr lang="en">
                <a:latin typeface="Trebuchet MS"/>
                <a:ea typeface="Trebuchet MS"/>
                <a:cs typeface="Trebuchet MS"/>
                <a:sym typeface="Trebuchet MS"/>
              </a:rPr>
              <a:t>    -- not already consumed,</a:t>
            </a:r>
          </a:p>
          <a:p>
            <a:pPr marL="0" lvl="0" indent="0" rtl="0">
              <a:spcBef>
                <a:spcPts val="0"/>
              </a:spcBef>
              <a:buNone/>
            </a:pPr>
            <a:r>
              <a:rPr lang="en">
                <a:latin typeface="Trebuchet MS"/>
                <a:ea typeface="Trebuchet MS"/>
                <a:cs typeface="Trebuchet MS"/>
                <a:sym typeface="Trebuchet MS"/>
              </a:rPr>
              <a:t>    -- total value out = total value in, and</a:t>
            </a:r>
          </a:p>
          <a:p>
            <a:pPr marL="0" lvl="0" indent="0" rtl="0">
              <a:spcBef>
                <a:spcPts val="0"/>
              </a:spcBef>
              <a:buNone/>
            </a:pPr>
            <a:r>
              <a:rPr lang="en">
                <a:latin typeface="Trebuchet MS"/>
                <a:ea typeface="Trebuchet MS"/>
                <a:cs typeface="Trebuchet MS"/>
                <a:sym typeface="Trebuchet MS"/>
              </a:rPr>
              <a:t>    -- signed by owners of all consumed coins</a:t>
            </a:r>
          </a:p>
        </p:txBody>
      </p:sp>
      <p:sp>
        <p:nvSpPr>
          <p:cNvPr id="11" name="Shape 405">
            <a:extLst>
              <a:ext uri="{FF2B5EF4-FFF2-40B4-BE49-F238E27FC236}">
                <a16:creationId xmlns:a16="http://schemas.microsoft.com/office/drawing/2014/main" id="{56997C8D-D009-48AA-BF1A-1BDC56C8EBE5}"/>
              </a:ext>
            </a:extLst>
          </p:cNvPr>
          <p:cNvSpPr txBox="1">
            <a:spLocks noGrp="1"/>
          </p:cNvSpPr>
          <p:nvPr>
            <p:ph type="title"/>
          </p:nvPr>
        </p:nvSpPr>
        <p:spPr>
          <a:xfrm>
            <a:off x="457200" y="205978"/>
            <a:ext cx="8229600" cy="598159"/>
          </a:xfrm>
          <a:prstGeom prst="rect">
            <a:avLst/>
          </a:prstGeom>
        </p:spPr>
        <p:txBody>
          <a:bodyPr lIns="91425" tIns="91425" rIns="91425" bIns="91425" anchor="b" anchorCtr="0">
            <a:noAutofit/>
          </a:bodyPr>
          <a:lstStyle/>
          <a:p>
            <a:pPr lvl="0"/>
            <a:r>
              <a:rPr lang="en-US" sz="3200" dirty="0" err="1"/>
              <a:t>ScroogeCoin</a:t>
            </a:r>
            <a:endParaRPr lang="en" sz="3000" b="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457200" y="1102659"/>
            <a:ext cx="8229600" cy="3701040"/>
          </a:xfrm>
          <a:prstGeom prst="rect">
            <a:avLst/>
          </a:prstGeom>
        </p:spPr>
        <p:txBody>
          <a:bodyPr lIns="91425" tIns="91425" rIns="91425" bIns="91425" anchor="t" anchorCtr="0">
            <a:noAutofit/>
          </a:bodyPr>
          <a:lstStyle/>
          <a:p>
            <a:pPr lvl="0" rtl="0">
              <a:spcBef>
                <a:spcPts val="0"/>
              </a:spcBef>
              <a:buNone/>
            </a:pPr>
            <a:r>
              <a:rPr lang="en" sz="2400" b="1" u="sng" dirty="0"/>
              <a:t>Immutable coins</a:t>
            </a:r>
          </a:p>
          <a:p>
            <a:pPr lvl="0" rtl="0">
              <a:spcBef>
                <a:spcPts val="0"/>
              </a:spcBef>
              <a:buNone/>
            </a:pPr>
            <a:endParaRPr dirty="0"/>
          </a:p>
          <a:p>
            <a:r>
              <a:rPr lang="en" sz="2400" dirty="0"/>
              <a:t>Coins can’t be transferred, subdivided, or combined.</a:t>
            </a:r>
          </a:p>
          <a:p>
            <a:endParaRPr lang="en-US" sz="2400" dirty="0"/>
          </a:p>
          <a:p>
            <a:r>
              <a:rPr lang="en-US" sz="2400" dirty="0"/>
              <a:t>How to overcome this problem?</a:t>
            </a:r>
          </a:p>
          <a:p>
            <a:pPr lvl="1"/>
            <a:r>
              <a:rPr lang="en" sz="2100" dirty="0"/>
              <a:t>You can get the effect </a:t>
            </a:r>
            <a:r>
              <a:rPr lang="en-US" sz="2100" dirty="0"/>
              <a:t>of dividing coins</a:t>
            </a:r>
            <a:r>
              <a:rPr lang="en" sz="2100" dirty="0"/>
              <a:t> by using transactions to subdivide: create new trans</a:t>
            </a:r>
            <a:r>
              <a:rPr lang="en-US" sz="2100" dirty="0"/>
              <a:t>action to</a:t>
            </a:r>
            <a:r>
              <a:rPr lang="en" sz="2100" dirty="0"/>
              <a:t> consume your coi</a:t>
            </a:r>
            <a:r>
              <a:rPr lang="en-US" sz="2100" dirty="0"/>
              <a:t>n and </a:t>
            </a:r>
            <a:r>
              <a:rPr lang="en" sz="2100" dirty="0"/>
              <a:t>pay out two new coins to yourself</a:t>
            </a:r>
          </a:p>
          <a:p>
            <a:pPr lvl="0" rtl="0">
              <a:spcBef>
                <a:spcPts val="0"/>
              </a:spcBef>
              <a:buNone/>
            </a:pPr>
            <a:r>
              <a:rPr lang="en" dirty="0"/>
              <a:t>	</a:t>
            </a:r>
          </a:p>
        </p:txBody>
      </p:sp>
      <p:sp>
        <p:nvSpPr>
          <p:cNvPr id="3" name="Shape 405">
            <a:extLst>
              <a:ext uri="{FF2B5EF4-FFF2-40B4-BE49-F238E27FC236}">
                <a16:creationId xmlns:a16="http://schemas.microsoft.com/office/drawing/2014/main" id="{1A18F61E-E6CF-4E81-AF13-280254C69BFA}"/>
              </a:ext>
            </a:extLst>
          </p:cNvPr>
          <p:cNvSpPr txBox="1">
            <a:spLocks noGrp="1"/>
          </p:cNvSpPr>
          <p:nvPr>
            <p:ph type="title"/>
          </p:nvPr>
        </p:nvSpPr>
        <p:spPr>
          <a:xfrm>
            <a:off x="457200" y="205978"/>
            <a:ext cx="8229600" cy="598159"/>
          </a:xfrm>
          <a:prstGeom prst="rect">
            <a:avLst/>
          </a:prstGeom>
        </p:spPr>
        <p:txBody>
          <a:bodyPr lIns="91425" tIns="91425" rIns="91425" bIns="91425" anchor="b" anchorCtr="0">
            <a:noAutofit/>
          </a:bodyPr>
          <a:lstStyle/>
          <a:p>
            <a:pPr lvl="0"/>
            <a:r>
              <a:rPr lang="en-US" sz="3200" dirty="0" err="1"/>
              <a:t>ScroogeCoin</a:t>
            </a:r>
            <a:endParaRPr lang="en" sz="3000" b="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457200" y="1102659"/>
            <a:ext cx="8229600" cy="3701040"/>
          </a:xfrm>
          <a:prstGeom prst="rect">
            <a:avLst/>
          </a:prstGeom>
        </p:spPr>
        <p:txBody>
          <a:bodyPr lIns="91425" tIns="91425" rIns="91425" bIns="91425" anchor="t" anchorCtr="0">
            <a:noAutofit/>
          </a:bodyPr>
          <a:lstStyle/>
          <a:p>
            <a:pPr>
              <a:buNone/>
            </a:pPr>
            <a:r>
              <a:rPr lang="en-US" sz="1800" b="1" u="sng" dirty="0"/>
              <a:t>Advantages?</a:t>
            </a:r>
          </a:p>
          <a:p>
            <a:r>
              <a:rPr lang="en-US" sz="1800" dirty="0"/>
              <a:t>Prevents double spending</a:t>
            </a:r>
          </a:p>
          <a:p>
            <a:r>
              <a:rPr lang="en-US" sz="1800" dirty="0"/>
              <a:t>Makes sure all transactions are valid, i.e., each coin is consumed only once</a:t>
            </a:r>
            <a:endParaRPr lang="en" sz="1800" dirty="0"/>
          </a:p>
          <a:p>
            <a:pPr lvl="0" rtl="0">
              <a:spcBef>
                <a:spcPts val="0"/>
              </a:spcBef>
              <a:buNone/>
            </a:pPr>
            <a:endParaRPr lang="en-US" sz="1800" b="1" u="sng" dirty="0"/>
          </a:p>
          <a:p>
            <a:pPr lvl="0" rtl="0">
              <a:spcBef>
                <a:spcPts val="0"/>
              </a:spcBef>
              <a:buNone/>
            </a:pPr>
            <a:r>
              <a:rPr lang="en-US" sz="1800" b="1" u="sng" dirty="0"/>
              <a:t>Problems?</a:t>
            </a:r>
            <a:endParaRPr lang="en" sz="1800" b="1" u="sng" dirty="0"/>
          </a:p>
          <a:p>
            <a:r>
              <a:rPr lang="en-US" sz="1800" dirty="0"/>
              <a:t>Scrooge has too much influence</a:t>
            </a:r>
          </a:p>
          <a:p>
            <a:r>
              <a:rPr lang="en-US" sz="1800" dirty="0"/>
              <a:t>He cannot spend other peoples coins (can’t create fake transactions) – why?</a:t>
            </a:r>
          </a:p>
          <a:p>
            <a:r>
              <a:rPr lang="en-US" sz="1800" dirty="0"/>
              <a:t>However, he can stop endorsing other peoples transaction and deny them service</a:t>
            </a:r>
          </a:p>
          <a:p>
            <a:pPr lvl="1"/>
            <a:r>
              <a:rPr lang="en-US" sz="1600" dirty="0"/>
              <a:t>If he is greedy, he may also ask for a service/transaction fee for endorsing every transaction</a:t>
            </a:r>
          </a:p>
          <a:p>
            <a:r>
              <a:rPr lang="en-US" sz="1800" dirty="0"/>
              <a:t>Also, as Scrooge is in charge of creating new coins, he can create as many for himself as he wants</a:t>
            </a:r>
          </a:p>
          <a:p>
            <a:r>
              <a:rPr lang="en-US" sz="1800" dirty="0"/>
              <a:t>Last, he can get “bored” of the system and just stop updating the block chain altogether!</a:t>
            </a:r>
            <a:endParaRPr lang="en" sz="1800" dirty="0"/>
          </a:p>
        </p:txBody>
      </p:sp>
      <p:sp>
        <p:nvSpPr>
          <p:cNvPr id="3" name="Shape 405">
            <a:extLst>
              <a:ext uri="{FF2B5EF4-FFF2-40B4-BE49-F238E27FC236}">
                <a16:creationId xmlns:a16="http://schemas.microsoft.com/office/drawing/2014/main" id="{1A18F61E-E6CF-4E81-AF13-280254C69BFA}"/>
              </a:ext>
            </a:extLst>
          </p:cNvPr>
          <p:cNvSpPr txBox="1">
            <a:spLocks noGrp="1"/>
          </p:cNvSpPr>
          <p:nvPr>
            <p:ph type="title"/>
          </p:nvPr>
        </p:nvSpPr>
        <p:spPr>
          <a:xfrm>
            <a:off x="457200" y="205978"/>
            <a:ext cx="8229600" cy="598159"/>
          </a:xfrm>
          <a:prstGeom prst="rect">
            <a:avLst/>
          </a:prstGeom>
        </p:spPr>
        <p:txBody>
          <a:bodyPr lIns="91425" tIns="91425" rIns="91425" bIns="91425" anchor="b" anchorCtr="0">
            <a:noAutofit/>
          </a:bodyPr>
          <a:lstStyle/>
          <a:p>
            <a:pPr lvl="0"/>
            <a:r>
              <a:rPr lang="en-US" sz="3200" dirty="0" err="1"/>
              <a:t>ScroogeCoin</a:t>
            </a:r>
            <a:endParaRPr lang="en" sz="3000" b="0" dirty="0"/>
          </a:p>
        </p:txBody>
      </p:sp>
    </p:spTree>
    <p:extLst>
      <p:ext uri="{BB962C8B-B14F-4D97-AF65-F5344CB8AC3E}">
        <p14:creationId xmlns:p14="http://schemas.microsoft.com/office/powerpoint/2010/main" val="3503494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pic>
        <p:nvPicPr>
          <p:cNvPr id="549" name="Shape 549"/>
          <p:cNvPicPr preferRelativeResize="0"/>
          <p:nvPr/>
        </p:nvPicPr>
        <p:blipFill>
          <a:blip r:embed="rId3">
            <a:alphaModFix/>
          </a:blip>
          <a:stretch>
            <a:fillRect/>
          </a:stretch>
        </p:blipFill>
        <p:spPr>
          <a:xfrm>
            <a:off x="804700" y="1528675"/>
            <a:ext cx="2102775" cy="2719600"/>
          </a:xfrm>
          <a:prstGeom prst="rect">
            <a:avLst/>
          </a:prstGeom>
          <a:noFill/>
          <a:ln>
            <a:noFill/>
          </a:ln>
        </p:spPr>
      </p:pic>
      <p:sp>
        <p:nvSpPr>
          <p:cNvPr id="550" name="Shape 550"/>
          <p:cNvSpPr/>
          <p:nvPr/>
        </p:nvSpPr>
        <p:spPr>
          <a:xfrm>
            <a:off x="1048500" y="1008600"/>
            <a:ext cx="2328599" cy="434699"/>
          </a:xfrm>
          <a:prstGeom prst="wedgeRoundRectCallout">
            <a:avLst>
              <a:gd name="adj1" fmla="val -17111"/>
              <a:gd name="adj2" fmla="val 116687"/>
              <a:gd name="adj3" fmla="val 0"/>
            </a:avLst>
          </a:prstGeom>
          <a:solidFill>
            <a:srgbClr val="E6B8A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latin typeface="Trebuchet MS"/>
                <a:ea typeface="Trebuchet MS"/>
                <a:cs typeface="Trebuchet MS"/>
                <a:sym typeface="Trebuchet MS"/>
              </a:rPr>
              <a:t>Don’t worry, I’m honest.</a:t>
            </a:r>
          </a:p>
        </p:txBody>
      </p:sp>
      <p:sp>
        <p:nvSpPr>
          <p:cNvPr id="551" name="Shape 551"/>
          <p:cNvSpPr txBox="1"/>
          <p:nvPr/>
        </p:nvSpPr>
        <p:spPr>
          <a:xfrm>
            <a:off x="3767325" y="1876575"/>
            <a:ext cx="4766999" cy="2023800"/>
          </a:xfrm>
          <a:prstGeom prst="rect">
            <a:avLst/>
          </a:prstGeom>
          <a:solidFill>
            <a:srgbClr val="FFF2CC"/>
          </a:solidFill>
          <a:ln w="9525" cap="flat" cmpd="sng">
            <a:solidFill>
              <a:srgbClr val="666666"/>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2400">
                <a:latin typeface="Trebuchet MS"/>
                <a:ea typeface="Trebuchet MS"/>
                <a:cs typeface="Trebuchet MS"/>
                <a:sym typeface="Trebuchet MS"/>
              </a:rPr>
              <a:t>Crucial question:  </a:t>
            </a:r>
          </a:p>
          <a:p>
            <a:pPr lvl="0" rtl="0">
              <a:spcBef>
                <a:spcPts val="0"/>
              </a:spcBef>
              <a:buNone/>
            </a:pPr>
            <a:endParaRPr sz="2400">
              <a:latin typeface="Trebuchet MS"/>
              <a:ea typeface="Trebuchet MS"/>
              <a:cs typeface="Trebuchet MS"/>
              <a:sym typeface="Trebuchet MS"/>
            </a:endParaRPr>
          </a:p>
          <a:p>
            <a:pPr lvl="0">
              <a:spcBef>
                <a:spcPts val="0"/>
              </a:spcBef>
              <a:buNone/>
            </a:pPr>
            <a:r>
              <a:rPr lang="en" sz="2400">
                <a:latin typeface="Trebuchet MS"/>
                <a:ea typeface="Trebuchet MS"/>
                <a:cs typeface="Trebuchet MS"/>
                <a:sym typeface="Trebuchet MS"/>
              </a:rPr>
              <a:t>Can we descroogify the currency, and operate without any central, trusted party?</a:t>
            </a:r>
          </a:p>
        </p:txBody>
      </p:sp>
      <p:sp>
        <p:nvSpPr>
          <p:cNvPr id="5" name="Shape 405">
            <a:extLst>
              <a:ext uri="{FF2B5EF4-FFF2-40B4-BE49-F238E27FC236}">
                <a16:creationId xmlns:a16="http://schemas.microsoft.com/office/drawing/2014/main" id="{38069EFF-310E-440D-A8A9-2E4F661DA83B}"/>
              </a:ext>
            </a:extLst>
          </p:cNvPr>
          <p:cNvSpPr txBox="1">
            <a:spLocks noGrp="1"/>
          </p:cNvSpPr>
          <p:nvPr>
            <p:ph type="title"/>
          </p:nvPr>
        </p:nvSpPr>
        <p:spPr>
          <a:xfrm>
            <a:off x="457200" y="205978"/>
            <a:ext cx="8229600" cy="598159"/>
          </a:xfrm>
          <a:prstGeom prst="rect">
            <a:avLst/>
          </a:prstGeom>
        </p:spPr>
        <p:txBody>
          <a:bodyPr lIns="91425" tIns="91425" rIns="91425" bIns="91425" anchor="b" anchorCtr="0">
            <a:noAutofit/>
          </a:bodyPr>
          <a:lstStyle/>
          <a:p>
            <a:pPr lvl="0"/>
            <a:r>
              <a:rPr lang="en-US" sz="3200" dirty="0" err="1"/>
              <a:t>ScroogeCoin</a:t>
            </a:r>
            <a:endParaRPr lang="en" sz="3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1"/>
                                        </p:tgtEl>
                                        <p:attrNameLst>
                                          <p:attrName>style.visibility</p:attrName>
                                        </p:attrNameLst>
                                      </p:cBhvr>
                                      <p:to>
                                        <p:strVal val="visible"/>
                                      </p:to>
                                    </p:set>
                                    <p:animEffect transition="in" filter="fade">
                                      <p:cBhvr>
                                        <p:cTn id="7" dur="1"/>
                                        <p:tgtEl>
                                          <p:spTgt spid="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457200" y="1116199"/>
            <a:ext cx="8229600" cy="3809626"/>
          </a:xfrm>
          <a:prstGeom prst="rect">
            <a:avLst/>
          </a:prstGeom>
        </p:spPr>
        <p:txBody>
          <a:bodyPr lIns="91425" tIns="91425" rIns="91425" bIns="91425" anchor="t" anchorCtr="0">
            <a:noAutofit/>
          </a:bodyPr>
          <a:lstStyle/>
          <a:p>
            <a:r>
              <a:rPr lang="en" dirty="0"/>
              <a:t>In cryptography (and cryptography based applications such as bitcoins), we are interested in a special type of hash function, often referred as a </a:t>
            </a:r>
            <a:r>
              <a:rPr lang="en" b="1" dirty="0"/>
              <a:t>cryptographically secure hash functions</a:t>
            </a:r>
          </a:p>
          <a:p>
            <a:endParaRPr lang="en" b="1" dirty="0"/>
          </a:p>
          <a:p>
            <a:r>
              <a:rPr lang="en" b="1" dirty="0"/>
              <a:t>What is a cryptographically secure hash function?</a:t>
            </a:r>
          </a:p>
          <a:p>
            <a:pPr lvl="1"/>
            <a:r>
              <a:rPr lang="en" dirty="0"/>
              <a:t>Satisfies the following additional security properties:</a:t>
            </a:r>
          </a:p>
          <a:p>
            <a:pPr marL="0" lvl="0" indent="0" rtl="0">
              <a:spcBef>
                <a:spcPts val="0"/>
              </a:spcBef>
              <a:buNone/>
            </a:pPr>
            <a:r>
              <a:rPr lang="en" dirty="0"/>
              <a:t> 	</a:t>
            </a:r>
          </a:p>
          <a:p>
            <a:pPr marL="800100" lvl="1" indent="-457200">
              <a:buFont typeface="+mj-lt"/>
              <a:buAutoNum type="arabicPeriod"/>
            </a:pPr>
            <a:r>
              <a:rPr lang="en" dirty="0">
                <a:solidFill>
                  <a:srgbClr val="FF0000"/>
                </a:solidFill>
              </a:rPr>
              <a:t>Collision Resistance</a:t>
            </a:r>
          </a:p>
          <a:p>
            <a:pPr marL="800100" lvl="1" indent="-457200">
              <a:buFont typeface="+mj-lt"/>
              <a:buAutoNum type="arabicPeriod"/>
            </a:pPr>
            <a:r>
              <a:rPr lang="en" dirty="0">
                <a:solidFill>
                  <a:srgbClr val="FF0000"/>
                </a:solidFill>
              </a:rPr>
              <a:t>Hiding or Pre-image Resistance</a:t>
            </a:r>
          </a:p>
          <a:p>
            <a:pPr marL="800100" lvl="1" indent="-457200">
              <a:buFont typeface="+mj-lt"/>
              <a:buAutoNum type="arabicPeriod"/>
            </a:pPr>
            <a:r>
              <a:rPr lang="en" dirty="0">
                <a:solidFill>
                  <a:srgbClr val="FF0000"/>
                </a:solidFill>
              </a:rPr>
              <a:t>Puzzle-friendliness</a:t>
            </a:r>
          </a:p>
        </p:txBody>
      </p:sp>
      <p:sp>
        <p:nvSpPr>
          <p:cNvPr id="3" name="Shape 48"/>
          <p:cNvSpPr txBox="1">
            <a:spLocks noGrp="1"/>
          </p:cNvSpPr>
          <p:nvPr>
            <p:ph type="title"/>
          </p:nvPr>
        </p:nvSpPr>
        <p:spPr>
          <a:xfrm>
            <a:off x="457200" y="205978"/>
            <a:ext cx="8229600" cy="632748"/>
          </a:xfrm>
          <a:prstGeom prst="rect">
            <a:avLst/>
          </a:prstGeom>
        </p:spPr>
        <p:txBody>
          <a:bodyPr lIns="91425" tIns="91425" rIns="91425" bIns="91425" anchor="b" anchorCtr="0">
            <a:noAutofit/>
          </a:bodyPr>
          <a:lstStyle/>
          <a:p>
            <a:pPr lvl="0" rtl="0">
              <a:spcBef>
                <a:spcPts val="0"/>
              </a:spcBef>
              <a:buNone/>
            </a:pPr>
            <a:r>
              <a:rPr lang="en" dirty="0"/>
              <a:t>Cryptographically Secure Hash functions?</a:t>
            </a:r>
          </a:p>
        </p:txBody>
      </p:sp>
    </p:spTree>
    <p:extLst>
      <p:ext uri="{BB962C8B-B14F-4D97-AF65-F5344CB8AC3E}">
        <p14:creationId xmlns:p14="http://schemas.microsoft.com/office/powerpoint/2010/main" val="3142518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a:t>Property 1: Collision Resistance</a:t>
            </a:r>
          </a:p>
        </p:txBody>
      </p:sp>
      <p:sp>
        <p:nvSpPr>
          <p:cNvPr id="65" name="Shape 65"/>
          <p:cNvSpPr txBox="1">
            <a:spLocks noGrp="1"/>
          </p:cNvSpPr>
          <p:nvPr>
            <p:ph type="body" idx="1"/>
          </p:nvPr>
        </p:nvSpPr>
        <p:spPr>
          <a:prstGeom prst="rect">
            <a:avLst/>
          </a:prstGeom>
        </p:spPr>
        <p:txBody>
          <a:bodyPr lIns="91425" tIns="91425" rIns="91425" bIns="91425" anchor="t" anchorCtr="0">
            <a:noAutofit/>
          </a:bodyPr>
          <a:lstStyle/>
          <a:p>
            <a:r>
              <a:rPr lang="en" b="1" dirty="0"/>
              <a:t>Strong collision resistance</a:t>
            </a:r>
            <a:r>
              <a:rPr lang="en" dirty="0"/>
              <a:t>: Infeasible to find </a:t>
            </a:r>
            <a:r>
              <a:rPr lang="en" i="1" dirty="0"/>
              <a:t>x</a:t>
            </a:r>
            <a:r>
              <a:rPr lang="en" dirty="0"/>
              <a:t> and </a:t>
            </a:r>
            <a:r>
              <a:rPr lang="en" i="1" dirty="0"/>
              <a:t>y</a:t>
            </a:r>
            <a:r>
              <a:rPr lang="en" dirty="0"/>
              <a:t> such that </a:t>
            </a:r>
            <a:r>
              <a:rPr lang="en" i="1" dirty="0"/>
              <a:t>x</a:t>
            </a:r>
            <a:r>
              <a:rPr lang="en" dirty="0"/>
              <a:t> != </a:t>
            </a:r>
            <a:r>
              <a:rPr lang="en" i="1" dirty="0"/>
              <a:t>y</a:t>
            </a:r>
            <a:r>
              <a:rPr lang="en" dirty="0"/>
              <a:t> and H(</a:t>
            </a:r>
            <a:r>
              <a:rPr lang="en" i="1" dirty="0"/>
              <a:t>x</a:t>
            </a:r>
            <a:r>
              <a:rPr lang="en" dirty="0"/>
              <a:t>)=H(</a:t>
            </a:r>
            <a:r>
              <a:rPr lang="en" i="1" dirty="0"/>
              <a:t>y</a:t>
            </a:r>
            <a:r>
              <a:rPr lang="en" dirty="0"/>
              <a:t>)</a:t>
            </a:r>
          </a:p>
          <a:p>
            <a:r>
              <a:rPr lang="en" b="1" dirty="0"/>
              <a:t>Weak collision reistance:</a:t>
            </a:r>
            <a:r>
              <a:rPr lang="en" dirty="0"/>
              <a:t> Given </a:t>
            </a:r>
            <a:r>
              <a:rPr lang="en" i="1" dirty="0"/>
              <a:t>x</a:t>
            </a:r>
            <a:r>
              <a:rPr lang="en" dirty="0"/>
              <a:t> and H(</a:t>
            </a:r>
            <a:r>
              <a:rPr lang="en" i="1" dirty="0"/>
              <a:t>x</a:t>
            </a:r>
            <a:r>
              <a:rPr lang="en" dirty="0"/>
              <a:t>), it is infeasible to find </a:t>
            </a:r>
            <a:r>
              <a:rPr lang="en" i="1" dirty="0"/>
              <a:t>y</a:t>
            </a:r>
            <a:r>
              <a:rPr lang="en" dirty="0"/>
              <a:t> != </a:t>
            </a:r>
            <a:r>
              <a:rPr lang="en" i="1" dirty="0"/>
              <a:t>x</a:t>
            </a:r>
            <a:r>
              <a:rPr lang="en" dirty="0"/>
              <a:t> such that H(</a:t>
            </a:r>
            <a:r>
              <a:rPr lang="en" i="1" dirty="0"/>
              <a:t>y</a:t>
            </a:r>
            <a:r>
              <a:rPr lang="en" dirty="0"/>
              <a:t>) = H(</a:t>
            </a:r>
            <a:r>
              <a:rPr lang="en" i="1" dirty="0"/>
              <a:t>x</a:t>
            </a:r>
            <a:r>
              <a:rPr lang="en" dirty="0"/>
              <a:t>)</a:t>
            </a:r>
          </a:p>
        </p:txBody>
      </p:sp>
      <p:sp>
        <p:nvSpPr>
          <p:cNvPr id="66" name="Shape 66"/>
          <p:cNvSpPr/>
          <p:nvPr/>
        </p:nvSpPr>
        <p:spPr>
          <a:xfrm>
            <a:off x="1583775" y="3056975"/>
            <a:ext cx="298800" cy="313799"/>
          </a:xfrm>
          <a:prstGeom prst="ellipse">
            <a:avLst/>
          </a:prstGeom>
          <a:solidFill>
            <a:srgbClr val="4A86E8"/>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1583775" y="4165625"/>
            <a:ext cx="298800" cy="313799"/>
          </a:xfrm>
          <a:prstGeom prst="ellipse">
            <a:avLst/>
          </a:prstGeom>
          <a:solidFill>
            <a:srgbClr val="4A86E8"/>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txBox="1"/>
          <p:nvPr/>
        </p:nvSpPr>
        <p:spPr>
          <a:xfrm>
            <a:off x="1240125" y="2985275"/>
            <a:ext cx="403499" cy="457200"/>
          </a:xfrm>
          <a:prstGeom prst="rect">
            <a:avLst/>
          </a:prstGeom>
          <a:noFill/>
          <a:ln>
            <a:noFill/>
          </a:ln>
        </p:spPr>
        <p:txBody>
          <a:bodyPr lIns="91425" tIns="91425" rIns="91425" bIns="91425" anchor="t" anchorCtr="0">
            <a:noAutofit/>
          </a:bodyPr>
          <a:lstStyle/>
          <a:p>
            <a:pPr lvl="0" algn="ctr">
              <a:spcBef>
                <a:spcPts val="0"/>
              </a:spcBef>
              <a:buNone/>
            </a:pPr>
            <a:r>
              <a:rPr lang="en" sz="1800" i="1" dirty="0">
                <a:latin typeface="Trebuchet MS"/>
                <a:ea typeface="Trebuchet MS"/>
                <a:cs typeface="Trebuchet MS"/>
                <a:sym typeface="Trebuchet MS"/>
              </a:rPr>
              <a:t>x</a:t>
            </a:r>
          </a:p>
        </p:txBody>
      </p:sp>
      <p:sp>
        <p:nvSpPr>
          <p:cNvPr id="69" name="Shape 69"/>
          <p:cNvSpPr txBox="1"/>
          <p:nvPr/>
        </p:nvSpPr>
        <p:spPr>
          <a:xfrm>
            <a:off x="1240125" y="4093925"/>
            <a:ext cx="403499" cy="457200"/>
          </a:xfrm>
          <a:prstGeom prst="rect">
            <a:avLst/>
          </a:prstGeom>
          <a:noFill/>
          <a:ln>
            <a:noFill/>
          </a:ln>
        </p:spPr>
        <p:txBody>
          <a:bodyPr lIns="91425" tIns="91425" rIns="91425" bIns="91425" anchor="t" anchorCtr="0">
            <a:noAutofit/>
          </a:bodyPr>
          <a:lstStyle/>
          <a:p>
            <a:pPr lvl="0" algn="ctr" rtl="0">
              <a:spcBef>
                <a:spcPts val="0"/>
              </a:spcBef>
              <a:buNone/>
            </a:pPr>
            <a:r>
              <a:rPr lang="en" sz="1800" i="1" dirty="0">
                <a:latin typeface="Trebuchet MS"/>
                <a:ea typeface="Trebuchet MS"/>
                <a:cs typeface="Trebuchet MS"/>
                <a:sym typeface="Trebuchet MS"/>
              </a:rPr>
              <a:t>y</a:t>
            </a:r>
          </a:p>
        </p:txBody>
      </p:sp>
      <p:sp>
        <p:nvSpPr>
          <p:cNvPr id="70" name="Shape 70"/>
          <p:cNvSpPr/>
          <p:nvPr/>
        </p:nvSpPr>
        <p:spPr>
          <a:xfrm>
            <a:off x="5187600" y="3627725"/>
            <a:ext cx="298800" cy="313799"/>
          </a:xfrm>
          <a:prstGeom prst="ellipse">
            <a:avLst/>
          </a:prstGeom>
          <a:solidFill>
            <a:srgbClr val="0000F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71" name="Shape 71"/>
          <p:cNvCxnSpPr>
            <a:stCxn id="66" idx="6"/>
            <a:endCxn id="70" idx="2"/>
          </p:cNvCxnSpPr>
          <p:nvPr/>
        </p:nvCxnSpPr>
        <p:spPr>
          <a:xfrm>
            <a:off x="1882575" y="3213874"/>
            <a:ext cx="3305100" cy="570899"/>
          </a:xfrm>
          <a:prstGeom prst="straightConnector1">
            <a:avLst/>
          </a:prstGeom>
          <a:noFill/>
          <a:ln w="38100" cap="flat" cmpd="sng">
            <a:solidFill>
              <a:srgbClr val="660000"/>
            </a:solidFill>
            <a:prstDash val="solid"/>
            <a:round/>
            <a:headEnd type="none" w="lg" len="lg"/>
            <a:tailEnd type="triangle" w="lg" len="lg"/>
          </a:ln>
        </p:spPr>
      </p:cxnSp>
      <p:cxnSp>
        <p:nvCxnSpPr>
          <p:cNvPr id="72" name="Shape 72"/>
          <p:cNvCxnSpPr>
            <a:stCxn id="67" idx="6"/>
            <a:endCxn id="70" idx="2"/>
          </p:cNvCxnSpPr>
          <p:nvPr/>
        </p:nvCxnSpPr>
        <p:spPr>
          <a:xfrm rot="10800000" flipH="1">
            <a:off x="1882575" y="3784624"/>
            <a:ext cx="3305100" cy="537900"/>
          </a:xfrm>
          <a:prstGeom prst="straightConnector1">
            <a:avLst/>
          </a:prstGeom>
          <a:noFill/>
          <a:ln w="38100" cap="flat" cmpd="sng">
            <a:solidFill>
              <a:srgbClr val="660000"/>
            </a:solidFill>
            <a:prstDash val="solid"/>
            <a:round/>
            <a:headEnd type="none" w="lg" len="lg"/>
            <a:tailEnd type="triangle" w="lg" len="lg"/>
          </a:ln>
        </p:spPr>
      </p:cxnSp>
      <p:sp>
        <p:nvSpPr>
          <p:cNvPr id="73" name="Shape 73"/>
          <p:cNvSpPr txBox="1"/>
          <p:nvPr/>
        </p:nvSpPr>
        <p:spPr>
          <a:xfrm>
            <a:off x="5381825" y="3556025"/>
            <a:ext cx="1401600" cy="457200"/>
          </a:xfrm>
          <a:prstGeom prst="rect">
            <a:avLst/>
          </a:prstGeom>
          <a:noFill/>
          <a:ln>
            <a:noFill/>
          </a:ln>
        </p:spPr>
        <p:txBody>
          <a:bodyPr lIns="91425" tIns="91425" rIns="91425" bIns="91425" anchor="t" anchorCtr="0">
            <a:noAutofit/>
          </a:bodyPr>
          <a:lstStyle/>
          <a:p>
            <a:pPr lvl="0" algn="ctr" rtl="0">
              <a:spcBef>
                <a:spcPts val="0"/>
              </a:spcBef>
              <a:buNone/>
            </a:pPr>
            <a:r>
              <a:rPr lang="en" sz="1800" dirty="0">
                <a:latin typeface="Trebuchet MS"/>
                <a:ea typeface="Trebuchet MS"/>
                <a:cs typeface="Trebuchet MS"/>
                <a:sym typeface="Trebuchet MS"/>
              </a:rPr>
              <a:t>H(</a:t>
            </a:r>
            <a:r>
              <a:rPr lang="en" sz="1800" i="1" dirty="0">
                <a:latin typeface="Trebuchet MS"/>
                <a:ea typeface="Trebuchet MS"/>
                <a:cs typeface="Trebuchet MS"/>
                <a:sym typeface="Trebuchet MS"/>
              </a:rPr>
              <a:t>x</a:t>
            </a:r>
            <a:r>
              <a:rPr lang="en" sz="1800" dirty="0">
                <a:latin typeface="Trebuchet MS"/>
                <a:ea typeface="Trebuchet MS"/>
                <a:cs typeface="Trebuchet MS"/>
                <a:sym typeface="Trebuchet MS"/>
              </a:rPr>
              <a:t>) = H(</a:t>
            </a:r>
            <a:r>
              <a:rPr lang="en" sz="1800" i="1" dirty="0">
                <a:latin typeface="Trebuchet MS"/>
                <a:ea typeface="Trebuchet MS"/>
                <a:cs typeface="Trebuchet MS"/>
                <a:sym typeface="Trebuchet MS"/>
              </a:rPr>
              <a:t>y</a:t>
            </a:r>
            <a:r>
              <a:rPr lang="en" sz="1800" dirty="0">
                <a:latin typeface="Trebuchet MS"/>
                <a:ea typeface="Trebuchet MS"/>
                <a:cs typeface="Trebuchet MS"/>
                <a:sym typeface="Trebuchet MS"/>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6" name="Shape 86"/>
          <p:cNvSpPr txBox="1">
            <a:spLocks noGrp="1"/>
          </p:cNvSpPr>
          <p:nvPr>
            <p:ph type="body" idx="4294967295"/>
          </p:nvPr>
        </p:nvSpPr>
        <p:spPr>
          <a:xfrm>
            <a:off x="430886" y="3865914"/>
            <a:ext cx="8191249" cy="964813"/>
          </a:xfrm>
          <a:prstGeom prst="rect">
            <a:avLst/>
          </a:prstGeom>
        </p:spPr>
        <p:txBody>
          <a:bodyPr lIns="91425" tIns="91425" rIns="91425" bIns="91425" anchor="t" anchorCtr="0">
            <a:noAutofit/>
          </a:bodyPr>
          <a:lstStyle/>
          <a:p>
            <a:pPr>
              <a:spcBef>
                <a:spcPts val="0"/>
              </a:spcBef>
            </a:pPr>
            <a:r>
              <a:rPr lang="en" dirty="0"/>
              <a:t>For all hash functions (cryptographically secure or not) </a:t>
            </a:r>
            <a:r>
              <a:rPr lang="en" dirty="0">
                <a:sym typeface="Wingdings" panose="05000000000000000000" pitchFamily="2" charset="2"/>
              </a:rPr>
              <a:t> </a:t>
            </a:r>
            <a:r>
              <a:rPr lang="en" dirty="0"/>
              <a:t>Collisions exist </a:t>
            </a:r>
          </a:p>
          <a:p>
            <a:pPr>
              <a:spcBef>
                <a:spcPts val="0"/>
              </a:spcBef>
            </a:pPr>
            <a:r>
              <a:rPr lang="en" dirty="0"/>
              <a:t>Fo</a:t>
            </a:r>
            <a:r>
              <a:rPr lang="en-US" dirty="0"/>
              <a:t>r</a:t>
            </a:r>
            <a:r>
              <a:rPr lang="en" dirty="0"/>
              <a:t> cryptographically secure hash functions </a:t>
            </a:r>
            <a:r>
              <a:rPr lang="en" dirty="0">
                <a:sym typeface="Wingdings" panose="05000000000000000000" pitchFamily="2" charset="2"/>
              </a:rPr>
              <a:t> Difficult to find collisions!</a:t>
            </a:r>
            <a:endParaRPr lang="en" dirty="0"/>
          </a:p>
        </p:txBody>
      </p:sp>
      <p:sp>
        <p:nvSpPr>
          <p:cNvPr id="79" name="Shape 79"/>
          <p:cNvSpPr/>
          <p:nvPr/>
        </p:nvSpPr>
        <p:spPr>
          <a:xfrm>
            <a:off x="1030950" y="1076273"/>
            <a:ext cx="3376728" cy="2271023"/>
          </a:xfrm>
          <a:prstGeom prst="cloud">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6066098" y="1642573"/>
            <a:ext cx="1392551" cy="1138428"/>
          </a:xfrm>
          <a:prstGeom prst="cloud">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txBox="1"/>
          <p:nvPr/>
        </p:nvSpPr>
        <p:spPr>
          <a:xfrm>
            <a:off x="1553961" y="3257648"/>
            <a:ext cx="2330699" cy="457200"/>
          </a:xfrm>
          <a:prstGeom prst="rect">
            <a:avLst/>
          </a:prstGeom>
          <a:noFill/>
          <a:ln>
            <a:noFill/>
          </a:ln>
        </p:spPr>
        <p:txBody>
          <a:bodyPr lIns="91425" tIns="91425" rIns="91425" bIns="91425" anchor="t" anchorCtr="0">
            <a:noAutofit/>
          </a:bodyPr>
          <a:lstStyle/>
          <a:p>
            <a:pPr lvl="0" algn="ctr" rtl="0">
              <a:spcBef>
                <a:spcPts val="0"/>
              </a:spcBef>
              <a:buNone/>
            </a:pPr>
            <a:r>
              <a:rPr lang="en" sz="2400">
                <a:latin typeface="Trebuchet MS"/>
                <a:ea typeface="Trebuchet MS"/>
                <a:cs typeface="Trebuchet MS"/>
                <a:sym typeface="Trebuchet MS"/>
              </a:rPr>
              <a:t>possible inputs</a:t>
            </a:r>
          </a:p>
        </p:txBody>
      </p:sp>
      <p:sp>
        <p:nvSpPr>
          <p:cNvPr id="82" name="Shape 82"/>
          <p:cNvSpPr txBox="1"/>
          <p:nvPr/>
        </p:nvSpPr>
        <p:spPr>
          <a:xfrm>
            <a:off x="5471473" y="2691348"/>
            <a:ext cx="2581799" cy="457200"/>
          </a:xfrm>
          <a:prstGeom prst="rect">
            <a:avLst/>
          </a:prstGeom>
          <a:noFill/>
          <a:ln>
            <a:noFill/>
          </a:ln>
        </p:spPr>
        <p:txBody>
          <a:bodyPr lIns="91425" tIns="91425" rIns="91425" bIns="91425" anchor="t" anchorCtr="0">
            <a:noAutofit/>
          </a:bodyPr>
          <a:lstStyle/>
          <a:p>
            <a:pPr lvl="0" algn="ctr" rtl="0">
              <a:spcBef>
                <a:spcPts val="0"/>
              </a:spcBef>
              <a:buNone/>
            </a:pPr>
            <a:r>
              <a:rPr lang="en" sz="2400">
                <a:latin typeface="Trebuchet MS"/>
                <a:ea typeface="Trebuchet MS"/>
                <a:cs typeface="Trebuchet MS"/>
                <a:sym typeface="Trebuchet MS"/>
              </a:rPr>
              <a:t>possible outputs</a:t>
            </a:r>
          </a:p>
        </p:txBody>
      </p:sp>
      <p:cxnSp>
        <p:nvCxnSpPr>
          <p:cNvPr id="83" name="Shape 83"/>
          <p:cNvCxnSpPr/>
          <p:nvPr/>
        </p:nvCxnSpPr>
        <p:spPr>
          <a:xfrm>
            <a:off x="3137650" y="1457298"/>
            <a:ext cx="3305099" cy="570900"/>
          </a:xfrm>
          <a:prstGeom prst="straightConnector1">
            <a:avLst/>
          </a:prstGeom>
          <a:noFill/>
          <a:ln w="38100" cap="flat" cmpd="sng">
            <a:solidFill>
              <a:srgbClr val="660000"/>
            </a:solidFill>
            <a:prstDash val="solid"/>
            <a:round/>
            <a:headEnd type="none" w="lg" len="lg"/>
            <a:tailEnd type="triangle" w="lg" len="lg"/>
          </a:ln>
        </p:spPr>
      </p:cxnSp>
      <p:cxnSp>
        <p:nvCxnSpPr>
          <p:cNvPr id="84" name="Shape 84"/>
          <p:cNvCxnSpPr/>
          <p:nvPr/>
        </p:nvCxnSpPr>
        <p:spPr>
          <a:xfrm rot="10800000" flipH="1">
            <a:off x="3290050" y="2391223"/>
            <a:ext cx="3597900" cy="204599"/>
          </a:xfrm>
          <a:prstGeom prst="straightConnector1">
            <a:avLst/>
          </a:prstGeom>
          <a:noFill/>
          <a:ln w="38100" cap="flat" cmpd="sng">
            <a:solidFill>
              <a:srgbClr val="660000"/>
            </a:solidFill>
            <a:prstDash val="solid"/>
            <a:round/>
            <a:headEnd type="none" w="lg" len="lg"/>
            <a:tailEnd type="triangle" w="lg" len="lg"/>
          </a:ln>
        </p:spPr>
      </p:cxnSp>
      <p:cxnSp>
        <p:nvCxnSpPr>
          <p:cNvPr id="85" name="Shape 85"/>
          <p:cNvCxnSpPr/>
          <p:nvPr/>
        </p:nvCxnSpPr>
        <p:spPr>
          <a:xfrm>
            <a:off x="2510125" y="1853198"/>
            <a:ext cx="4452600" cy="283799"/>
          </a:xfrm>
          <a:prstGeom prst="straightConnector1">
            <a:avLst/>
          </a:prstGeom>
          <a:noFill/>
          <a:ln w="38100" cap="flat" cmpd="sng">
            <a:solidFill>
              <a:srgbClr val="660000"/>
            </a:solidFill>
            <a:prstDash val="solid"/>
            <a:round/>
            <a:headEnd type="none" w="lg" len="lg"/>
            <a:tailEnd type="triangle" w="lg" len="lg"/>
          </a:ln>
        </p:spPr>
      </p:cxnSp>
      <p:sp>
        <p:nvSpPr>
          <p:cNvPr id="11" name="Shape 64"/>
          <p:cNvSpPr txBox="1">
            <a:spLocks noGrp="1"/>
          </p:cNvSpPr>
          <p:nvPr>
            <p:ph type="title"/>
          </p:nvPr>
        </p:nvSpPr>
        <p:spPr>
          <a:xfrm>
            <a:off x="430886" y="95325"/>
            <a:ext cx="8229600" cy="857250"/>
          </a:xfrm>
          <a:prstGeom prst="rect">
            <a:avLst/>
          </a:prstGeom>
        </p:spPr>
        <p:txBody>
          <a:bodyPr lIns="91425" tIns="91425" rIns="91425" bIns="91425" anchor="b" anchorCtr="0">
            <a:noAutofit/>
          </a:bodyPr>
          <a:lstStyle/>
          <a:p>
            <a:pPr lvl="0">
              <a:spcBef>
                <a:spcPts val="0"/>
              </a:spcBef>
              <a:buNone/>
            </a:pPr>
            <a:r>
              <a:rPr lang="en" dirty="0"/>
              <a:t>Property 1: Collision Resistance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1"/>
                                        <p:tgtEl>
                                          <p:spTgt spid="81"/>
                                        </p:tgtEl>
                                      </p:cBhvr>
                                    </p:animEffect>
                                  </p:childTnLst>
                                </p:cTn>
                              </p:par>
                              <p:par>
                                <p:cTn id="11" presetID="10" presetClass="entr" presetSubtype="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1"/>
                                        <p:tgtEl>
                                          <p:spTgt spid="80"/>
                                        </p:tgtEl>
                                      </p:cBhvr>
                                    </p:animEffect>
                                  </p:childTnLst>
                                </p:cTn>
                              </p:par>
                              <p:par>
                                <p:cTn id="14" presetID="10" presetClass="entr" presetSubtype="0" fill="hold"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1"/>
                                        <p:tgtEl>
                                          <p:spTgt spid="8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1"/>
                                        <p:tgtEl>
                                          <p:spTgt spid="83"/>
                                        </p:tgtEl>
                                      </p:cBhvr>
                                    </p:animEffect>
                                  </p:childTnLst>
                                </p:cTn>
                              </p:par>
                              <p:par>
                                <p:cTn id="22" presetID="10" presetClass="entr" presetSubtype="0"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fade">
                                      <p:cBhvr>
                                        <p:cTn id="24" dur="1"/>
                                        <p:tgtEl>
                                          <p:spTgt spid="85"/>
                                        </p:tgtEl>
                                      </p:cBhvr>
                                    </p:animEffect>
                                  </p:childTnLst>
                                </p:cTn>
                              </p:par>
                              <p:par>
                                <p:cTn id="25" presetID="10"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1"/>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57200" y="960449"/>
            <a:ext cx="8229600" cy="3965276"/>
          </a:xfrm>
          <a:prstGeom prst="rect">
            <a:avLst/>
          </a:prstGeom>
        </p:spPr>
        <p:txBody>
          <a:bodyPr lIns="91425" tIns="91425" rIns="91425" bIns="91425" anchor="t" anchorCtr="0">
            <a:noAutofit/>
          </a:bodyPr>
          <a:lstStyle/>
          <a:p>
            <a:r>
              <a:rPr lang="en" dirty="0"/>
              <a:t>How to find a collision in a Secure Hash function with a 256 bit output?</a:t>
            </a:r>
          </a:p>
          <a:p>
            <a:pPr lvl="1"/>
            <a:r>
              <a:rPr lang="en" dirty="0"/>
              <a:t>Strategy 1: Brute-force – Continue to randomly pick inputs and compute its Hash until you find a collision.</a:t>
            </a:r>
          </a:p>
          <a:p>
            <a:pPr lvl="2"/>
            <a:r>
              <a:rPr lang="en" dirty="0"/>
              <a:t>How long does this take? </a:t>
            </a:r>
          </a:p>
          <a:p>
            <a:pPr lvl="2"/>
            <a:r>
              <a:rPr lang="en" dirty="0"/>
              <a:t>Worst-case - 2</a:t>
            </a:r>
            <a:r>
              <a:rPr lang="en" baseline="30000" dirty="0"/>
              <a:t>256</a:t>
            </a:r>
            <a:r>
              <a:rPr lang="en" dirty="0"/>
              <a:t> + 1 inputs</a:t>
            </a:r>
          </a:p>
          <a:p>
            <a:pPr lvl="2"/>
            <a:r>
              <a:rPr lang="en" dirty="0"/>
              <a:t>On average – more than 50% chance of finding collision after 2</a:t>
            </a:r>
            <a:r>
              <a:rPr lang="en" baseline="30000" dirty="0"/>
              <a:t>128</a:t>
            </a:r>
            <a:r>
              <a:rPr lang="en" dirty="0"/>
              <a:t> inputs (Birthday paradox)</a:t>
            </a:r>
          </a:p>
          <a:p>
            <a:pPr lvl="2"/>
            <a:r>
              <a:rPr lang="en" dirty="0"/>
              <a:t>More than 99.8% chance of collision after 2</a:t>
            </a:r>
            <a:r>
              <a:rPr lang="en" baseline="30000" dirty="0"/>
              <a:t>130</a:t>
            </a:r>
            <a:r>
              <a:rPr lang="en" dirty="0"/>
              <a:t> randomly chosen inputs</a:t>
            </a:r>
          </a:p>
          <a:p>
            <a:pPr lvl="2"/>
            <a:r>
              <a:rPr lang="en" dirty="0"/>
              <a:t>Brute-force always works, no matter what H is, in finding collision. However it takes too long to matter (2</a:t>
            </a:r>
            <a:r>
              <a:rPr lang="en" baseline="30000" dirty="0"/>
              <a:t>128</a:t>
            </a:r>
            <a:r>
              <a:rPr lang="en" dirty="0"/>
              <a:t> is a lot of tries!)</a:t>
            </a:r>
          </a:p>
          <a:p>
            <a:pPr lvl="2"/>
            <a:endParaRPr lang="en" dirty="0"/>
          </a:p>
          <a:p>
            <a:pPr lvl="1"/>
            <a:r>
              <a:rPr lang="en" dirty="0"/>
              <a:t>Strateg</a:t>
            </a:r>
            <a:r>
              <a:rPr lang="en-US" dirty="0"/>
              <a:t>y 2: Find cryptographic or other weaknesses in hash functions</a:t>
            </a:r>
            <a:endParaRPr lang="en" dirty="0"/>
          </a:p>
          <a:p>
            <a:pPr lvl="2"/>
            <a:r>
              <a:rPr lang="en-US" dirty="0"/>
              <a:t>Is the following function cryptographically secure </a:t>
            </a:r>
            <a:r>
              <a:rPr lang="en-US" i="1" dirty="0"/>
              <a:t>H(x)</a:t>
            </a:r>
            <a:r>
              <a:rPr lang="en-US" dirty="0"/>
              <a:t> = </a:t>
            </a:r>
            <a:r>
              <a:rPr lang="en-US" i="1" dirty="0"/>
              <a:t>x</a:t>
            </a:r>
            <a:r>
              <a:rPr lang="en-US" dirty="0"/>
              <a:t> mod 2</a:t>
            </a:r>
            <a:r>
              <a:rPr lang="en-US" baseline="30000" dirty="0"/>
              <a:t>3 </a:t>
            </a:r>
            <a:r>
              <a:rPr lang="en-US" dirty="0"/>
              <a:t>? Yes/No? Why?</a:t>
            </a:r>
          </a:p>
          <a:p>
            <a:pPr lvl="2"/>
            <a:r>
              <a:rPr lang="en-US" dirty="0"/>
              <a:t>Most cryptographically secure has functions also have weaknesses. E.g., MD5 was considered to be secure, until after many years of research collisions were found. SHA 256 (currently used secure hash function) has no known attacks, but we don’t know it is secure!</a:t>
            </a:r>
          </a:p>
          <a:p>
            <a:pPr lvl="2"/>
            <a:endParaRPr lang="en-US" dirty="0"/>
          </a:p>
          <a:p>
            <a:pPr marL="685800" lvl="2" indent="0">
              <a:buNone/>
            </a:pPr>
            <a:r>
              <a:rPr lang="en-US" dirty="0"/>
              <a:t>	</a:t>
            </a:r>
            <a:r>
              <a:rPr lang="en-US" sz="1800" dirty="0">
                <a:solidFill>
                  <a:srgbClr val="FF0000"/>
                </a:solidFill>
              </a:rPr>
              <a:t>No Hash function has proven to be collision resistant!</a:t>
            </a:r>
            <a:endParaRPr lang="en" dirty="0">
              <a:solidFill>
                <a:srgbClr val="FF0000"/>
              </a:solidFill>
            </a:endParaRPr>
          </a:p>
          <a:p>
            <a:pPr lvl="0" rtl="0">
              <a:spcBef>
                <a:spcPts val="0"/>
              </a:spcBef>
              <a:buNone/>
            </a:pPr>
            <a:endParaRPr dirty="0"/>
          </a:p>
        </p:txBody>
      </p:sp>
      <p:sp>
        <p:nvSpPr>
          <p:cNvPr id="3" name="Shape 64"/>
          <p:cNvSpPr txBox="1">
            <a:spLocks noGrp="1"/>
          </p:cNvSpPr>
          <p:nvPr>
            <p:ph type="title"/>
          </p:nvPr>
        </p:nvSpPr>
        <p:spPr>
          <a:xfrm>
            <a:off x="430886" y="95325"/>
            <a:ext cx="8229600" cy="857250"/>
          </a:xfrm>
          <a:prstGeom prst="rect">
            <a:avLst/>
          </a:prstGeom>
        </p:spPr>
        <p:txBody>
          <a:bodyPr lIns="91425" tIns="91425" rIns="91425" bIns="91425" anchor="b" anchorCtr="0">
            <a:noAutofit/>
          </a:bodyPr>
          <a:lstStyle/>
          <a:p>
            <a:pPr lvl="0">
              <a:spcBef>
                <a:spcPts val="0"/>
              </a:spcBef>
              <a:buNone/>
            </a:pPr>
            <a:r>
              <a:rPr lang="en" dirty="0"/>
              <a:t>Property 1: Collision Resistance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1046</TotalTime>
  <Words>3286</Words>
  <Application>Microsoft Office PowerPoint</Application>
  <PresentationFormat>On-screen Show (16:9)</PresentationFormat>
  <Paragraphs>493</Paragraphs>
  <Slides>53</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Trebuchet MS</vt:lpstr>
      <vt:lpstr>Wingdings</vt:lpstr>
      <vt:lpstr>Office Theme</vt:lpstr>
      <vt:lpstr>PowerPoint Presentation</vt:lpstr>
      <vt:lpstr>Lecture 1</vt:lpstr>
      <vt:lpstr>This lecture</vt:lpstr>
      <vt:lpstr>PowerPoint Presentation</vt:lpstr>
      <vt:lpstr>What are Hash functions?</vt:lpstr>
      <vt:lpstr>Cryptographically Secure Hash functions?</vt:lpstr>
      <vt:lpstr>Property 1: Collision Resistance</vt:lpstr>
      <vt:lpstr>Property 1: Collision Resistance</vt:lpstr>
      <vt:lpstr>Property 1: Collision Resistance</vt:lpstr>
      <vt:lpstr>Application of Collision-resistance: Hash as message digest</vt:lpstr>
      <vt:lpstr>Property 2: Hiding</vt:lpstr>
      <vt:lpstr>Property 2: Hiding</vt:lpstr>
      <vt:lpstr>Property 2: Hiding</vt:lpstr>
      <vt:lpstr>Application of hiding: Commitments</vt:lpstr>
      <vt:lpstr>Application of hiding: Commitment API</vt:lpstr>
      <vt:lpstr>Application of hiding: Security Properties of Commitment APIs</vt:lpstr>
      <vt:lpstr>Application of hiding: Implementing Commitment APIs using Hash functions</vt:lpstr>
      <vt:lpstr>Property 3: Puzzle-friendliness</vt:lpstr>
      <vt:lpstr>Application of Puzzle-friendliness: Search puzzle</vt:lpstr>
      <vt:lpstr>Construction of Hash functions</vt:lpstr>
      <vt:lpstr>PowerPoint Presentation</vt:lpstr>
      <vt:lpstr>Hash Pointers</vt:lpstr>
      <vt:lpstr>Block Chains</vt:lpstr>
      <vt:lpstr>Tamper-evident Log</vt:lpstr>
      <vt:lpstr>PowerPoint Presentation</vt:lpstr>
      <vt:lpstr>PowerPoint Presentation</vt:lpstr>
      <vt:lpstr>More generally ...</vt:lpstr>
      <vt:lpstr>PowerPoint Presentation</vt:lpstr>
      <vt:lpstr>Digital Signatures</vt:lpstr>
      <vt:lpstr>Digital Signatures APIs</vt:lpstr>
      <vt:lpstr>Digital Signatures Requirements</vt:lpstr>
      <vt:lpstr>PowerPoint Presentation</vt:lpstr>
      <vt:lpstr>Digital Signatures - Practical Concerns</vt:lpstr>
      <vt:lpstr>Digital Signatures used by Bitcoins</vt:lpstr>
      <vt:lpstr>PowerPoint Presentation</vt:lpstr>
      <vt:lpstr>Identities in a cryptocurrency</vt:lpstr>
      <vt:lpstr>Identities in a cryptocurrency</vt:lpstr>
      <vt:lpstr>Identities in a cryptocurrency</vt:lpstr>
      <vt:lpstr>Identities in a cryptocurrency</vt:lpstr>
      <vt:lpstr>PowerPoint Presentation</vt:lpstr>
      <vt:lpstr>PowerPoint Presentation</vt:lpstr>
      <vt:lpstr>GoofyCoin – Coin Creation</vt:lpstr>
      <vt:lpstr>GoofyCoin – Spending Coins</vt:lpstr>
      <vt:lpstr>GoofyCoin – Spending Coins</vt:lpstr>
      <vt:lpstr>GoofyCoin – Double Spending Attack</vt:lpstr>
      <vt:lpstr>GoofyCoin – Double Spending Attack</vt:lpstr>
      <vt:lpstr>PowerPoint Presentation</vt:lpstr>
      <vt:lpstr>ScroogeCoin</vt:lpstr>
      <vt:lpstr>ScroogeCoin</vt:lpstr>
      <vt:lpstr>ScroogeCoin</vt:lpstr>
      <vt:lpstr>ScroogeCoin</vt:lpstr>
      <vt:lpstr>ScroogeCoin</vt:lpstr>
      <vt:lpstr>ScroogeCoin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Jadliwala, Murtuza</dc:creator>
  <cp:lastModifiedBy>Murtuza Jadliwala</cp:lastModifiedBy>
  <cp:revision>50</cp:revision>
  <dcterms:modified xsi:type="dcterms:W3CDTF">2018-01-17T00:19:45Z</dcterms:modified>
</cp:coreProperties>
</file>