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78"/>
  </p:notesMasterIdLst>
  <p:sldIdLst>
    <p:sldId id="33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329" r:id="rId10"/>
    <p:sldId id="263" r:id="rId11"/>
    <p:sldId id="264" r:id="rId12"/>
    <p:sldId id="33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33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3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9F5D1F-6E7B-4BDF-A88F-EE850A217761}">
  <a:tblStyle styleId="{279F5D1F-6E7B-4BDF-A88F-EE850A21776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15405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8560DBF-F109-8946-ADF0-EE66B221E988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466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94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160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976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683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90119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Source: NIST standard (no copyright)</a:t>
            </a:r>
          </a:p>
        </p:txBody>
      </p:sp>
    </p:spTree>
    <p:extLst>
      <p:ext uri="{BB962C8B-B14F-4D97-AF65-F5344CB8AC3E}">
        <p14:creationId xmlns:p14="http://schemas.microsoft.com/office/powerpoint/2010/main" val="1044554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Source: NIST standard (no copyright)</a:t>
            </a:r>
          </a:p>
        </p:txBody>
      </p:sp>
    </p:spTree>
    <p:extLst>
      <p:ext uri="{BB962C8B-B14F-4D97-AF65-F5344CB8AC3E}">
        <p14:creationId xmlns:p14="http://schemas.microsoft.com/office/powerpoint/2010/main" val="3762545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637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036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032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096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695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883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507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201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318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654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767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6279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944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48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But what rules?</a:t>
            </a:r>
          </a:p>
        </p:txBody>
      </p:sp>
    </p:spTree>
    <p:extLst>
      <p:ext uri="{BB962C8B-B14F-4D97-AF65-F5344CB8AC3E}">
        <p14:creationId xmlns:p14="http://schemas.microsoft.com/office/powerpoint/2010/main" val="921909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198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646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060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856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112154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7637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1197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573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315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247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756528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1323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2132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645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1497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728086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7019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0552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6261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7056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06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Image is public domain (Wikimedia commons)</a:t>
            </a:r>
          </a:p>
        </p:txBody>
      </p:sp>
    </p:spTree>
    <p:extLst>
      <p:ext uri="{BB962C8B-B14F-4D97-AF65-F5344CB8AC3E}">
        <p14:creationId xmlns:p14="http://schemas.microsoft.com/office/powerpoint/2010/main" val="3003636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3339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5670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947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1314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4746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4827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1937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8345796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4486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40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Image is public domain (Wikimedia commons)</a:t>
            </a:r>
          </a:p>
        </p:txBody>
      </p:sp>
    </p:spTree>
    <p:extLst>
      <p:ext uri="{BB962C8B-B14F-4D97-AF65-F5344CB8AC3E}">
        <p14:creationId xmlns:p14="http://schemas.microsoft.com/office/powerpoint/2010/main" val="23181613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3325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1465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1367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2350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0772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5147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1225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3163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2884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Shape 6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09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Make sure to point out-coinbase is why miners aren’t all solving the exact same problem</a:t>
            </a:r>
          </a:p>
        </p:txBody>
      </p:sp>
    </p:spTree>
    <p:extLst>
      <p:ext uri="{BB962C8B-B14F-4D97-AF65-F5344CB8AC3E}">
        <p14:creationId xmlns:p14="http://schemas.microsoft.com/office/powerpoint/2010/main" val="3145962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3387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85309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4010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4044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Shape 6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6753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Shape 6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0577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7" name="Shape 6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61286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330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But what rules?</a:t>
            </a:r>
          </a:p>
        </p:txBody>
      </p:sp>
    </p:spTree>
    <p:extLst>
      <p:ext uri="{BB962C8B-B14F-4D97-AF65-F5344CB8AC3E}">
        <p14:creationId xmlns:p14="http://schemas.microsoft.com/office/powerpoint/2010/main" val="257842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033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500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306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58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6625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893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904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069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108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442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160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B2C7A-6059-450A-862E-54A63C53FA9B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AEF2A-CE8C-4963-8691-E276156A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2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jheusser.github.io/2013/02/03/satcoin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59682" y="342900"/>
            <a:ext cx="6444667" cy="13107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CS 4593/6463 – Bitcoins and Cryptocurrencies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12893" y="3306215"/>
            <a:ext cx="5082778" cy="15432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24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"/>
              <a:defRPr sz="22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20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"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latin typeface="Arial" charset="0"/>
                <a:cs typeface="Arial" charset="0"/>
              </a:rPr>
              <a:t>Note: most of the slides used in this course are derived from those available for the book “Bitcoins and Cryptocurrencies Technologies – A Comprehensive Introduction”, Arvind Narayanan, Joseph </a:t>
            </a:r>
            <a:r>
              <a:rPr lang="en-US" sz="1500" i="1" dirty="0" err="1">
                <a:latin typeface="Arial" charset="0"/>
                <a:cs typeface="Arial" charset="0"/>
              </a:rPr>
              <a:t>Bonneau</a:t>
            </a:r>
            <a:r>
              <a:rPr lang="en-US" sz="1500" i="1" dirty="0">
                <a:latin typeface="Arial" charset="0"/>
                <a:cs typeface="Arial" charset="0"/>
              </a:rPr>
              <a:t>, Edward </a:t>
            </a:r>
            <a:r>
              <a:rPr lang="en-US" sz="1500" i="1" dirty="0" err="1">
                <a:latin typeface="Arial" charset="0"/>
                <a:cs typeface="Arial" charset="0"/>
              </a:rPr>
              <a:t>Felten</a:t>
            </a:r>
            <a:r>
              <a:rPr lang="en-US" sz="1500" i="1" dirty="0">
                <a:latin typeface="Arial" charset="0"/>
                <a:cs typeface="Arial" charset="0"/>
              </a:rPr>
              <a:t>, Andrew Miller &amp; Steven </a:t>
            </a:r>
            <a:r>
              <a:rPr lang="en-US" sz="1500" i="1" dirty="0" err="1">
                <a:latin typeface="Arial" charset="0"/>
                <a:cs typeface="Arial" charset="0"/>
              </a:rPr>
              <a:t>Goldfeder</a:t>
            </a:r>
            <a:r>
              <a:rPr lang="en-US" sz="1500" i="1" dirty="0">
                <a:latin typeface="Arial" charset="0"/>
                <a:cs typeface="Arial" charset="0"/>
              </a:rPr>
              <a:t>, 2016, Princeton University Press.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97559" y="1869673"/>
            <a:ext cx="30861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>
                <a:latin typeface="Arial" charset="0"/>
                <a:cs typeface="Arial" charset="0"/>
              </a:rPr>
              <a:t>Prof. Murtuza Jadliwala</a:t>
            </a:r>
          </a:p>
          <a:p>
            <a:r>
              <a:rPr lang="en-US" sz="1800" dirty="0">
                <a:latin typeface="Arial" charset="0"/>
                <a:cs typeface="Arial" charset="0"/>
              </a:rPr>
              <a:t>murtuza.jadliwala@utsa.edu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190624-FFDE-4B19-BEC4-9B911BB86F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76" y="4396431"/>
            <a:ext cx="24765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198350"/>
            <a:ext cx="86069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Setting the mining difficulty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75450" y="1970425"/>
            <a:ext cx="9068700" cy="355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latin typeface="Courier New"/>
                <a:ea typeface="Courier New"/>
                <a:cs typeface="Courier New"/>
                <a:sym typeface="Courier New"/>
              </a:rPr>
              <a:t>next_difficulty= previous_difficulty * </a:t>
            </a:r>
          </a:p>
          <a:p>
            <a:pPr marL="1828800" lvl="0" indent="457200" rtl="0">
              <a:spcBef>
                <a:spcPts val="0"/>
              </a:spcBef>
              <a:buNone/>
            </a:pPr>
            <a:r>
              <a:rPr lang="en" sz="2000" b="1">
                <a:latin typeface="Courier New"/>
                <a:ea typeface="Courier New"/>
                <a:cs typeface="Courier New"/>
                <a:sym typeface="Courier New"/>
              </a:rPr>
              <a:t>(2 weeks)/(time to mine last 2016 blocks)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 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4294967295"/>
          </p:nvPr>
        </p:nvSpPr>
        <p:spPr>
          <a:xfrm>
            <a:off x="174625" y="1177925"/>
            <a:ext cx="8969375" cy="6572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/>
              <a:t>Every two weeks (</a:t>
            </a:r>
            <a:r>
              <a:rPr lang="en-US" sz="2400" b="1" dirty="0"/>
              <a:t>or approx. 2,016 blocks</a:t>
            </a:r>
            <a:r>
              <a:rPr lang="en" sz="2400" b="1" dirty="0"/>
              <a:t>), compute:</a:t>
            </a:r>
            <a:r>
              <a:rPr lang="en" sz="2400" dirty="0"/>
              <a:t> 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178567" y="3332857"/>
            <a:ext cx="5242499" cy="447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Expected number of blocks in 2 weeks at 10 minutes/block</a:t>
            </a:r>
          </a:p>
        </p:txBody>
      </p:sp>
      <p:cxnSp>
        <p:nvCxnSpPr>
          <p:cNvPr id="133" name="Shape 133"/>
          <p:cNvCxnSpPr/>
          <p:nvPr/>
        </p:nvCxnSpPr>
        <p:spPr>
          <a:xfrm rot="10800000" flipH="1">
            <a:off x="6682242" y="2612982"/>
            <a:ext cx="930600" cy="572099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difficulty over time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7386225" y="4776175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bitcoinwisdom.com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6699"/>
            <a:ext cx="9001599" cy="35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difficulty over time</a:t>
            </a:r>
          </a:p>
        </p:txBody>
      </p:sp>
      <p:sp>
        <p:nvSpPr>
          <p:cNvPr id="5" name="Shape 36">
            <a:extLst>
              <a:ext uri="{FF2B5EF4-FFF2-40B4-BE49-F238E27FC236}">
                <a16:creationId xmlns="" xmlns:a16="http://schemas.microsoft.com/office/drawing/2014/main" id="{FA7F29C3-E437-4C91-8C4C-CFEE52E2C0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063228"/>
            <a:ext cx="8606999" cy="37497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/>
              <a:t>Factor(s) affecting mining difficulty:</a:t>
            </a:r>
          </a:p>
          <a:p>
            <a:r>
              <a:rPr lang="en-US" sz="2400" dirty="0"/>
              <a:t>How many new miners join the network </a:t>
            </a:r>
            <a:r>
              <a:rPr lang="en-US" sz="2400" dirty="0">
                <a:sym typeface="Wingdings" panose="05000000000000000000" pitchFamily="2" charset="2"/>
              </a:rPr>
              <a:t> current exchange rate of Bitcoins</a:t>
            </a:r>
            <a:r>
              <a:rPr lang="en-US" sz="2400" dirty="0"/>
              <a:t> </a:t>
            </a:r>
          </a:p>
          <a:p>
            <a:r>
              <a:rPr lang="en-US" sz="2400" dirty="0"/>
              <a:t>Efficiency of mining hardware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As more miners join and mining hardware becomes efficient </a:t>
            </a:r>
            <a:r>
              <a:rPr lang="en-US" sz="24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 blocks are found faster  difficulty is increased!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rgbClr val="FF0000"/>
                </a:solidFill>
                <a:sym typeface="Wingdings" panose="05000000000000000000" pitchFamily="2" charset="2"/>
              </a:rPr>
              <a:t>Goal: keep the difficult at approx. 10 min per block 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endParaRPr lang="en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6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Time to find a block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7386225" y="4776175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bitcoinwisdom.com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312" y="1063375"/>
            <a:ext cx="8561374" cy="3735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Shape 149"/>
          <p:cNvCxnSpPr/>
          <p:nvPr/>
        </p:nvCxnSpPr>
        <p:spPr>
          <a:xfrm>
            <a:off x="3213725" y="4367825"/>
            <a:ext cx="1296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diamond" w="lg" len="lg"/>
            <a:tailEnd type="diamond" w="lg" len="lg"/>
          </a:ln>
        </p:spPr>
      </p:cxnSp>
      <p:cxnSp>
        <p:nvCxnSpPr>
          <p:cNvPr id="150" name="Shape 150"/>
          <p:cNvCxnSpPr/>
          <p:nvPr/>
        </p:nvCxnSpPr>
        <p:spPr>
          <a:xfrm>
            <a:off x="781225" y="1642375"/>
            <a:ext cx="7475099" cy="17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51" name="Shape 151"/>
          <p:cNvSpPr txBox="1"/>
          <p:nvPr/>
        </p:nvSpPr>
        <p:spPr>
          <a:xfrm>
            <a:off x="6214375" y="1251750"/>
            <a:ext cx="1562399" cy="3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10 minutes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3311375" y="4367825"/>
            <a:ext cx="1100699" cy="3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2 weeks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subTitle" idx="1"/>
          </p:nvPr>
        </p:nvSpPr>
        <p:spPr>
          <a:xfrm>
            <a:off x="685800" y="1690471"/>
            <a:ext cx="7772400" cy="9408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rebuchet MS"/>
              <a:buNone/>
            </a:pPr>
            <a:r>
              <a:rPr lang="en" sz="3200" dirty="0"/>
              <a:t>Mining hardware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SHA-256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180375" y="1208150"/>
            <a:ext cx="8606999" cy="3481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lvl="0" indent="-228600" rtl="0">
              <a:spcBef>
                <a:spcPts val="0"/>
              </a:spcBef>
            </a:pPr>
            <a:r>
              <a:rPr lang="en" sz="2800" dirty="0"/>
              <a:t>General purpose hash function</a:t>
            </a:r>
          </a:p>
          <a:p>
            <a:pPr marL="1257300" lvl="1" indent="-228600"/>
            <a:r>
              <a:rPr lang="en" sz="2400" dirty="0"/>
              <a:t>Part of SHA-2 family: SHA-224,SHA-384,SHA-512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sz="2800" dirty="0"/>
              <a:t>Published in 2001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sz="2800" dirty="0"/>
              <a:t>Designed by the NSA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sz="2800" dirty="0"/>
              <a:t>Remains unbroken cryptographically</a:t>
            </a:r>
          </a:p>
          <a:p>
            <a:pPr marL="1257300" lvl="1" indent="-228600"/>
            <a:r>
              <a:rPr lang="en" sz="2400" dirty="0"/>
              <a:t>Weaknesses known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sz="2800" dirty="0"/>
              <a:t>SHA-3 (replacement) under standardization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00" y="1373579"/>
            <a:ext cx="8229599" cy="376991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/>
          <p:nvPr/>
        </p:nvSpPr>
        <p:spPr>
          <a:xfrm>
            <a:off x="525400" y="4605425"/>
            <a:ext cx="7634099" cy="343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SHA-256 in more depth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2386100" y="4140425"/>
            <a:ext cx="1525200" cy="419399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Addition mod 32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6878025" y="723725"/>
            <a:ext cx="1525200" cy="41939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256-bit state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7869575" y="2760025"/>
            <a:ext cx="984899" cy="66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x64 iterations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7747425" y="3896225"/>
            <a:ext cx="984899" cy="663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round constants</a:t>
            </a:r>
          </a:p>
        </p:txBody>
      </p:sp>
      <p:sp>
        <p:nvSpPr>
          <p:cNvPr id="175" name="Shape 175"/>
          <p:cNvSpPr/>
          <p:nvPr/>
        </p:nvSpPr>
        <p:spPr>
          <a:xfrm>
            <a:off x="975350" y="3507425"/>
            <a:ext cx="6291599" cy="587400"/>
          </a:xfrm>
          <a:prstGeom prst="ellipse">
            <a:avLst/>
          </a:prstGeom>
          <a:noFill/>
          <a:ln w="38100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792475" y="2416725"/>
            <a:ext cx="6954900" cy="587400"/>
          </a:xfrm>
          <a:prstGeom prst="ellipse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6016375" y="4117825"/>
            <a:ext cx="1410899" cy="587400"/>
          </a:xfrm>
          <a:prstGeom prst="ellipse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677825" y="1478425"/>
            <a:ext cx="7534800" cy="5874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 txBox="1"/>
          <p:nvPr/>
        </p:nvSpPr>
        <p:spPr>
          <a:xfrm>
            <a:off x="2081175" y="1921175"/>
            <a:ext cx="1525200" cy="419399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Bitwise tweaks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CPU mining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182100" y="1004277"/>
            <a:ext cx="8504699" cy="291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TARGET = (65535 &lt;&lt; 208)/DIFFICULTY;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 dirty="0" err="1">
                <a:latin typeface="Courier New"/>
                <a:ea typeface="Courier New"/>
                <a:cs typeface="Courier New"/>
                <a:sym typeface="Courier New"/>
              </a:rPr>
              <a:t>coinbase_nonce</a:t>
            </a: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 = 0;</a:t>
            </a:r>
            <a:endParaRPr lang="en" sz="16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while (1){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	header = makeBlockHeader(</a:t>
            </a: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transactions, </a:t>
            </a:r>
            <a:r>
              <a:rPr lang="en-US" sz="1600" b="1" dirty="0" err="1">
                <a:latin typeface="Courier New"/>
                <a:ea typeface="Courier New"/>
                <a:cs typeface="Courier New"/>
                <a:sym typeface="Courier New"/>
              </a:rPr>
              <a:t>coinbase_nonce</a:t>
            </a: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	for (</a:t>
            </a:r>
            <a:r>
              <a:rPr lang="en-US" sz="1600" b="1" dirty="0" err="1">
                <a:latin typeface="Courier New"/>
                <a:ea typeface="Courier New"/>
                <a:cs typeface="Courier New"/>
                <a:sym typeface="Courier New"/>
              </a:rPr>
              <a:t>header_nonce</a:t>
            </a: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=0;header_nonce &lt; (1&lt;&lt;32);</a:t>
            </a:r>
            <a:r>
              <a:rPr lang="en-US" sz="1600" b="1" dirty="0" err="1">
                <a:latin typeface="Courier New"/>
                <a:ea typeface="Courier New"/>
                <a:cs typeface="Courier New"/>
                <a:sym typeface="Courier New"/>
              </a:rPr>
              <a:t>header_nonce</a:t>
            </a: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++</a:t>
            </a: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){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		if (SHA256(SHA256(</a:t>
            </a:r>
            <a:r>
              <a:rPr lang="en-US" sz="1600" b="1" dirty="0" err="1">
                <a:latin typeface="Courier New"/>
                <a:ea typeface="Courier New"/>
                <a:cs typeface="Courier New"/>
                <a:sym typeface="Courier New"/>
              </a:rPr>
              <a:t>makeBlock</a:t>
            </a: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1600" b="1" dirty="0" err="1">
                <a:latin typeface="Courier New"/>
                <a:ea typeface="Courier New"/>
                <a:cs typeface="Courier New"/>
                <a:sym typeface="Courier New"/>
              </a:rPr>
              <a:t>header,header_nonce</a:t>
            </a: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)) &lt; </a:t>
            </a: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TARGET</a:t>
            </a: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			break; //</a:t>
            </a:r>
            <a:r>
              <a:rPr lang="en-US" sz="1600" b="1" dirty="0">
                <a:latin typeface="Courier New"/>
                <a:ea typeface="Courier New"/>
                <a:cs typeface="Courier New"/>
                <a:sym typeface="Courier New"/>
              </a:rPr>
              <a:t>block found!</a:t>
            </a:r>
            <a:endParaRPr lang="en" sz="16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457200" rtl="0">
              <a:spcBef>
                <a:spcPts val="0"/>
              </a:spcBef>
              <a:buNone/>
            </a:pP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}</a:t>
            </a:r>
          </a:p>
          <a:p>
            <a:pPr marL="457200" lvl="0" indent="457200" rtl="0">
              <a:spcBef>
                <a:spcPts val="0"/>
              </a:spcBef>
              <a:buNone/>
            </a:pP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coinbase_nonce++;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latin typeface="Courier New"/>
                <a:ea typeface="Courier New"/>
                <a:cs typeface="Courier New"/>
                <a:sym typeface="Courier New"/>
              </a:rPr>
              <a:t>}</a:t>
            </a:r>
          </a:p>
          <a:p>
            <a:pPr lvl="0" rtl="0"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86" name="Shape 186"/>
          <p:cNvSpPr/>
          <p:nvPr/>
        </p:nvSpPr>
        <p:spPr>
          <a:xfrm>
            <a:off x="2422061" y="2158907"/>
            <a:ext cx="1952399" cy="42719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 txBox="1"/>
          <p:nvPr/>
        </p:nvSpPr>
        <p:spPr>
          <a:xfrm>
            <a:off x="2513586" y="3112207"/>
            <a:ext cx="2669099" cy="48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rgbClr val="FF0000"/>
                </a:solidFill>
              </a:rPr>
              <a:t>two hashes</a:t>
            </a:r>
          </a:p>
        </p:txBody>
      </p:sp>
      <p:cxnSp>
        <p:nvCxnSpPr>
          <p:cNvPr id="188" name="Shape 188"/>
          <p:cNvCxnSpPr/>
          <p:nvPr/>
        </p:nvCxnSpPr>
        <p:spPr>
          <a:xfrm rot="10800000">
            <a:off x="3596485" y="2685281"/>
            <a:ext cx="15300" cy="533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9" name="Shape 189"/>
          <p:cNvSpPr txBox="1"/>
          <p:nvPr/>
        </p:nvSpPr>
        <p:spPr>
          <a:xfrm>
            <a:off x="182100" y="4222625"/>
            <a:ext cx="8350800" cy="70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sz="2800" b="1" dirty="0">
                <a:latin typeface="+mn-lt"/>
                <a:sym typeface="Trebuchet MS"/>
              </a:rPr>
              <a:t>≈ 139,461</a:t>
            </a:r>
            <a:r>
              <a:rPr lang="en" sz="2800" dirty="0">
                <a:latin typeface="+mn-lt"/>
                <a:sym typeface="Trebuchet MS"/>
              </a:rPr>
              <a:t> years to find a block today!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182099" y="3771507"/>
            <a:ext cx="8663700" cy="75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sz="2800" dirty="0">
                <a:latin typeface="+mn-lt"/>
                <a:ea typeface="Trebuchet MS"/>
                <a:cs typeface="Trebuchet MS"/>
                <a:sym typeface="Trebuchet MS"/>
              </a:rPr>
              <a:t>Throughput on a high-end PC </a:t>
            </a:r>
            <a:r>
              <a:rPr lang="en" sz="2800" b="1" dirty="0">
                <a:latin typeface="+mn-lt"/>
                <a:ea typeface="Trebuchet MS"/>
                <a:cs typeface="Trebuchet MS"/>
                <a:sym typeface="Trebuchet MS"/>
              </a:rPr>
              <a:t>≈ 20 </a:t>
            </a:r>
            <a:r>
              <a:rPr lang="en-US" sz="2800" b="1" dirty="0">
                <a:latin typeface="+mn-lt"/>
                <a:ea typeface="Trebuchet MS"/>
                <a:cs typeface="Trebuchet MS"/>
                <a:sym typeface="Trebuchet MS"/>
              </a:rPr>
              <a:t>million hashes/sec</a:t>
            </a:r>
            <a:endParaRPr lang="en" sz="2800" b="1" baseline="30000" dirty="0">
              <a:latin typeface="+mn-lt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154" y="531893"/>
            <a:ext cx="3348950" cy="311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/>
          <p:nvPr/>
        </p:nvSpPr>
        <p:spPr>
          <a:xfrm>
            <a:off x="9312000" y="205978"/>
            <a:ext cx="4779599" cy="7982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Using a SAT Solver to mine bitcoin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https://jheusser.github.io/2013/02/03/satcoin.html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GPU mining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174575" y="2084825"/>
            <a:ext cx="8882100" cy="281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lvl="0" indent="-228600" rtl="0">
              <a:spcBef>
                <a:spcPts val="0"/>
              </a:spcBef>
            </a:pPr>
            <a:r>
              <a:rPr lang="en" sz="2400" dirty="0"/>
              <a:t>GPUs designed for high-performance graphics</a:t>
            </a:r>
          </a:p>
          <a:p>
            <a:pPr marL="1257300" lvl="1" indent="-228600"/>
            <a:r>
              <a:rPr lang="en" sz="2000" dirty="0"/>
              <a:t>High parallelism</a:t>
            </a:r>
          </a:p>
          <a:p>
            <a:pPr marL="1257300" lvl="1" indent="-228600"/>
            <a:r>
              <a:rPr lang="en" sz="2000" dirty="0"/>
              <a:t>High throughput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sz="2400" dirty="0"/>
              <a:t>First used for Bitcoin mining in October 2010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sz="2400" dirty="0"/>
              <a:t>Implemented in OpenCL</a:t>
            </a:r>
          </a:p>
          <a:p>
            <a:pPr marL="1257300" lvl="1" indent="-228600"/>
            <a:r>
              <a:rPr lang="en" sz="2000" dirty="0"/>
              <a:t>OpenCL: General purpose high level language for implementing non-graphic applications on GPUs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25" y="1002949"/>
            <a:ext cx="2570450" cy="120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1500" y="783799"/>
            <a:ext cx="2003174" cy="1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775" y="709687"/>
            <a:ext cx="1833524" cy="137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GPU mining advantages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1" y="1360300"/>
            <a:ext cx="8229600" cy="3481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Easily available, easy to set up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Parallel ALUs</a:t>
            </a:r>
          </a:p>
          <a:p>
            <a:pPr marL="800100" lvl="1" indent="-228600"/>
            <a:r>
              <a:rPr lang="en" sz="2000" dirty="0"/>
              <a:t>Simultaneous SHA-256 computations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Some GPUs support instructions for bit-wise operations</a:t>
            </a:r>
          </a:p>
          <a:p>
            <a:pPr marL="800100" lvl="1" indent="-228600"/>
            <a:r>
              <a:rPr lang="en" sz="2000" dirty="0"/>
              <a:t>Useful for SHA-256 computations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Can drive many from 1 CPU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Can overclock!</a:t>
            </a:r>
          </a:p>
          <a:p>
            <a:pPr marL="800100" lvl="1" indent="-228600"/>
            <a:r>
              <a:rPr lang="en" dirty="0"/>
              <a:t>Run them faster than they are actually designed for</a:t>
            </a:r>
          </a:p>
          <a:p>
            <a:pPr marL="800100" lvl="1" indent="-228600"/>
            <a:r>
              <a:rPr lang="en" dirty="0"/>
              <a:t>Only downside is that overclocking might introduce errors (but errors can be quickly verified) or overheat</a:t>
            </a:r>
          </a:p>
          <a:p>
            <a:pPr marL="800100" lvl="1" indent="-228600"/>
            <a:r>
              <a:rPr lang="en" dirty="0"/>
              <a:t>Introduction of some errors to gain a speed-up in hash computation is a good trade-off </a:t>
            </a:r>
          </a:p>
        </p:txBody>
      </p:sp>
      <p:sp>
        <p:nvSpPr>
          <p:cNvPr id="208" name="Shape 208"/>
          <p:cNvSpPr/>
          <p:nvPr/>
        </p:nvSpPr>
        <p:spPr>
          <a:xfrm>
            <a:off x="9253667" y="4179920"/>
            <a:ext cx="3314399" cy="7982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NVIDIA gpus are AWFUL at mining. ATI cards are great. Why?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rebuchet MS"/>
                <a:sym typeface="Trebuchet MS"/>
              </a:rPr>
              <a:t>Lecture </a:t>
            </a:r>
            <a:r>
              <a:rPr lang="en" dirty="0">
                <a:latin typeface="Trebuchet MS"/>
              </a:rPr>
              <a:t>5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/>
              <a:t>Bitcoin mining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“Goodput”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/>
              <a:t>Observation</a:t>
            </a:r>
            <a:r>
              <a:rPr lang="en" sz="2400" dirty="0"/>
              <a:t>: </a:t>
            </a:r>
            <a:r>
              <a:rPr lang="en" sz="2400" i="1" dirty="0"/>
              <a:t>some</a:t>
            </a:r>
            <a:r>
              <a:rPr lang="en" sz="2400" dirty="0"/>
              <a:t> errors are okay (may miss a valid block)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lvl="0" rtl="0">
              <a:spcBef>
                <a:spcPts val="0"/>
              </a:spcBef>
              <a:buNone/>
            </a:pPr>
            <a:r>
              <a:rPr lang="en" sz="2400" b="1" dirty="0"/>
              <a:t>Goodput</a:t>
            </a:r>
            <a:r>
              <a:rPr lang="en" sz="2400" dirty="0"/>
              <a:t>: throughput × success rate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r>
              <a:rPr lang="en" sz="2400" dirty="0"/>
              <a:t>Worth over-clocking by 50% with 30% errors!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800" y="197600"/>
            <a:ext cx="6515898" cy="488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7335725" y="4026000"/>
            <a:ext cx="1479600" cy="58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Source: LeonardH,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cryptocurrenciestalk.com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GPU mining disadvantages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457200" y="1063228"/>
            <a:ext cx="7702774" cy="24707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" sz="2400" dirty="0"/>
              <a:t>Poor utilization of hardware</a:t>
            </a:r>
          </a:p>
          <a:p>
            <a:pPr marL="800100" lvl="1" indent="-38100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" sz="2000" dirty="0"/>
              <a:t>Contains FPUs which are not used for SHA-256 at all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Poor cooling</a:t>
            </a:r>
          </a:p>
          <a:p>
            <a:pPr marL="800100" lvl="1" indent="-381000">
              <a:buSzPct val="100000"/>
            </a:pPr>
            <a:r>
              <a:rPr lang="en" sz="2000" dirty="0"/>
              <a:t>C</a:t>
            </a:r>
            <a:r>
              <a:rPr lang="en-US" sz="2000" dirty="0"/>
              <a:t>a</a:t>
            </a:r>
            <a:r>
              <a:rPr lang="en" sz="2000" dirty="0"/>
              <a:t>nnot be stacked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Large power draw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Few boards to hold multiple GPUs</a:t>
            </a:r>
          </a:p>
          <a:p>
            <a:pPr marL="800100" lvl="1" indent="-381000">
              <a:buSzPct val="100000"/>
            </a:pPr>
            <a:r>
              <a:rPr lang="en" sz="2400" dirty="0"/>
              <a:t>May need customized boards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457200" y="3719313"/>
            <a:ext cx="8663700" cy="671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Throughput on a good card = </a:t>
            </a:r>
            <a:r>
              <a:rPr lang="en" sz="2000" b="1" dirty="0">
                <a:latin typeface="+mn-lt"/>
                <a:ea typeface="Trebuchet MS"/>
                <a:cs typeface="Trebuchet MS"/>
                <a:sym typeface="Trebuchet MS"/>
              </a:rPr>
              <a:t>20-200 MHz</a:t>
            </a: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 ≈ 200 million hashes/sec</a:t>
            </a:r>
          </a:p>
          <a:p>
            <a:r>
              <a:rPr lang="en" sz="2000" b="1" dirty="0">
                <a:latin typeface="+mn-lt"/>
                <a:ea typeface="Trebuchet MS"/>
                <a:cs typeface="Trebuchet MS"/>
                <a:sym typeface="Trebuchet MS"/>
              </a:rPr>
              <a:t>≈173 years</a:t>
            </a: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 to find a block w/100 cards (at 2015 difficuly level)!</a:t>
            </a:r>
          </a:p>
          <a:p>
            <a:pPr algn="ctr"/>
            <a:r>
              <a:rPr lang="en" sz="2000" dirty="0">
                <a:solidFill>
                  <a:srgbClr val="FF0000"/>
                </a:solidFill>
                <a:latin typeface="+mn-lt"/>
                <a:ea typeface="Trebuchet MS"/>
                <a:cs typeface="Trebuchet MS"/>
                <a:sym typeface="Trebuchet MS"/>
              </a:rPr>
              <a:t>GPU mining is basically dead for Bitcoins </a:t>
            </a:r>
            <a:r>
              <a:rPr lang="en" sz="2000" dirty="0">
                <a:solidFill>
                  <a:srgbClr val="FF0000"/>
                </a:solidFill>
                <a:latin typeface="+mn-lt"/>
                <a:ea typeface="Trebuchet MS"/>
                <a:cs typeface="Trebuchet MS"/>
                <a:sym typeface="Wingdings" panose="05000000000000000000" pitchFamily="2" charset="2"/>
              </a:rPr>
              <a:t></a:t>
            </a:r>
            <a:endParaRPr lang="en" sz="2000" dirty="0">
              <a:solidFill>
                <a:srgbClr val="FF0000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None/>
            </a:pPr>
            <a:endParaRPr lang="en" sz="2000" dirty="0">
              <a:latin typeface="+mn-lt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9197788" y="360619"/>
            <a:ext cx="2920500" cy="7880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Instead of time-to-find-block, compare to a lottery. What’s the chance of finding one in day?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FPGA mining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350426" y="2603400"/>
            <a:ext cx="7892332" cy="219884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lvl="0" indent="-228600" rtl="0">
              <a:spcBef>
                <a:spcPts val="0"/>
              </a:spcBef>
            </a:pPr>
            <a:r>
              <a:rPr lang="en" sz="2400" b="1" dirty="0"/>
              <a:t>F</a:t>
            </a:r>
            <a:r>
              <a:rPr lang="en" sz="2400" dirty="0"/>
              <a:t>ield </a:t>
            </a:r>
            <a:r>
              <a:rPr lang="en" sz="2400" b="1" dirty="0"/>
              <a:t>P</a:t>
            </a:r>
            <a:r>
              <a:rPr lang="en" sz="2400" dirty="0"/>
              <a:t>rogrammable </a:t>
            </a:r>
            <a:r>
              <a:rPr lang="en" sz="2400" b="1" dirty="0"/>
              <a:t>G</a:t>
            </a:r>
            <a:r>
              <a:rPr lang="en" sz="2400" dirty="0"/>
              <a:t>ate </a:t>
            </a:r>
            <a:r>
              <a:rPr lang="en" sz="2400" b="1" dirty="0"/>
              <a:t>A</a:t>
            </a:r>
            <a:r>
              <a:rPr lang="en" sz="2400" dirty="0"/>
              <a:t>rea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sz="2400" dirty="0"/>
              <a:t>First used for Bitcoin mining approx. June 2011</a:t>
            </a:r>
          </a:p>
          <a:p>
            <a:pPr marL="914400" lvl="0" indent="-228600" rtl="0">
              <a:spcBef>
                <a:spcPts val="0"/>
              </a:spcBef>
            </a:pPr>
            <a:r>
              <a:rPr lang="en" sz="2400" dirty="0"/>
              <a:t>Implemented in Verilog</a:t>
            </a: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525" y="1185850"/>
            <a:ext cx="1726774" cy="129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0025" y="1124612"/>
            <a:ext cx="2128474" cy="14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046" y="945637"/>
            <a:ext cx="1648078" cy="17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FPGA mining advantages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594025" y="1360300"/>
            <a:ext cx="7760565" cy="3481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Higher performance than GPUs</a:t>
            </a:r>
          </a:p>
          <a:p>
            <a:pPr marL="800100" lvl="1" indent="-228600"/>
            <a:r>
              <a:rPr lang="en" sz="2400" dirty="0"/>
              <a:t>Excellent performance on bitwise operations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Better cooling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Extensive customisation, optimisation</a:t>
            </a:r>
          </a:p>
          <a:p>
            <a:pPr lvl="0" rtl="0">
              <a:spcBef>
                <a:spcPts val="0"/>
              </a:spcBef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74" y="158062"/>
            <a:ext cx="8229499" cy="462907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5711325" y="4787125"/>
            <a:ext cx="3248700" cy="85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Bob Buskirk, thinkcomputers.org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FPGA mining disadvantages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594451" y="1063375"/>
            <a:ext cx="7944336" cy="25481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" sz="2000" dirty="0"/>
              <a:t>Higher power draw than GPUs designed for</a:t>
            </a:r>
          </a:p>
          <a:p>
            <a:pPr marL="800100" lvl="1" indent="-38100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" dirty="0"/>
              <a:t>Frequent malfunctions, errors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000" dirty="0"/>
              <a:t>Poor optimization of 32-bit adds</a:t>
            </a:r>
          </a:p>
          <a:p>
            <a:pPr marL="800100" lvl="1" indent="-381000">
              <a:buSzPct val="100000"/>
            </a:pPr>
            <a:r>
              <a:rPr lang="en" sz="1600" dirty="0"/>
              <a:t>Critical for SHA-256 operations</a:t>
            </a:r>
          </a:p>
          <a:p>
            <a:pPr marL="457200" indent="-381000">
              <a:buSzPct val="100000"/>
            </a:pPr>
            <a:r>
              <a:rPr lang="en" sz="2000" dirty="0"/>
              <a:t>Less accessible</a:t>
            </a:r>
          </a:p>
          <a:p>
            <a:pPr marL="800100" lvl="1" indent="-381000">
              <a:buSzPct val="100000"/>
            </a:pPr>
            <a:r>
              <a:rPr lang="en" sz="1600" dirty="0">
                <a:sym typeface="Wingdings" panose="05000000000000000000" pitchFamily="2" charset="2"/>
              </a:rPr>
              <a:t>Cannot buy them at regular stores</a:t>
            </a:r>
            <a:endParaRPr lang="en" sz="1600" dirty="0"/>
          </a:p>
          <a:p>
            <a:pPr marL="800100" lvl="1" indent="-381000">
              <a:buSzPct val="100000"/>
            </a:pPr>
            <a:r>
              <a:rPr lang="en" sz="1600" dirty="0"/>
              <a:t>Fewer hobbyists with sufficient expertise to program them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000" dirty="0"/>
              <a:t>More expensive than GPUs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000" dirty="0"/>
              <a:t>Marginal performance/cost advantage over GPUs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287397" y="3724185"/>
            <a:ext cx="8663700" cy="1229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Throughput on a good card = 100-</a:t>
            </a:r>
            <a:r>
              <a:rPr lang="en" sz="2000" b="1" dirty="0">
                <a:latin typeface="+mn-lt"/>
                <a:ea typeface="Trebuchet MS"/>
                <a:cs typeface="Trebuchet MS"/>
                <a:sym typeface="Trebuchet MS"/>
              </a:rPr>
              <a:t>1000 MHz ≈ 1 billion hashes / sec</a:t>
            </a:r>
          </a:p>
          <a:p>
            <a:r>
              <a:rPr lang="en" sz="2000" b="1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25 years</a:t>
            </a:r>
            <a:r>
              <a:rPr lang="en" sz="2000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 to find a block w/100 boards (at 2015 difficuly level)!</a:t>
            </a:r>
          </a:p>
          <a:p>
            <a:pPr algn="ctr"/>
            <a:r>
              <a:rPr lang="en" sz="2000" dirty="0">
                <a:solidFill>
                  <a:srgbClr val="FF0000"/>
                </a:solidFill>
                <a:latin typeface="+mn-lt"/>
                <a:ea typeface="Trebuchet MS"/>
                <a:cs typeface="Trebuchet MS"/>
                <a:sym typeface="Trebuchet MS"/>
              </a:rPr>
              <a:t>FPGA mining is also dead for Bitcoins – was even more short-lived that GPUs </a:t>
            </a:r>
            <a:r>
              <a:rPr lang="en" sz="2000" dirty="0">
                <a:solidFill>
                  <a:srgbClr val="FF0000"/>
                </a:solidFill>
                <a:latin typeface="+mn-lt"/>
                <a:ea typeface="Trebuchet MS"/>
                <a:cs typeface="Trebuchet MS"/>
                <a:sym typeface="Wingdings" panose="05000000000000000000" pitchFamily="2" charset="2"/>
              </a:rPr>
              <a:t></a:t>
            </a:r>
            <a:endParaRPr lang="en" sz="2000" dirty="0">
              <a:solidFill>
                <a:srgbClr val="FF0000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endParaRPr lang="en" sz="2400" dirty="0">
              <a:solidFill>
                <a:schemeClr val="dk1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lvl="0" rtl="0">
              <a:spcBef>
                <a:spcPts val="0"/>
              </a:spcBef>
              <a:buNone/>
            </a:pPr>
            <a:endParaRPr lang="en" sz="2400" b="1" baseline="30000" dirty="0">
              <a:latin typeface="+mn-lt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93125" y="414159"/>
            <a:ext cx="6844843" cy="64921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Bitcoin Application-specific Integrated Circuits (ASICs)</a:t>
            </a: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125" y="107274"/>
            <a:ext cx="1711400" cy="49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125" y="2471900"/>
            <a:ext cx="6651374" cy="20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825" y="4501450"/>
            <a:ext cx="647700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5885" y="1063375"/>
            <a:ext cx="2850038" cy="148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2075" y="1094525"/>
            <a:ext cx="2715774" cy="14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288975" y="4437850"/>
            <a:ext cx="6551100" cy="587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Bitcoin ASICs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309187" y="1345025"/>
            <a:ext cx="8492736" cy="3057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Special purpose</a:t>
            </a:r>
          </a:p>
          <a:p>
            <a:pPr marL="800100" lvl="1" indent="-228600"/>
            <a:r>
              <a:rPr lang="en" sz="2400" dirty="0"/>
              <a:t>Approaching known limits on feature sizes</a:t>
            </a:r>
          </a:p>
          <a:p>
            <a:pPr marL="800100" lvl="1" indent="-228600"/>
            <a:r>
              <a:rPr lang="en" sz="2400" dirty="0"/>
              <a:t>Less than 10x performance improvement expected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Designed to be run constantly for life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Require significant expertise, long lead-times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Perhaps the fastest chip development ever!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Case study: TerraMiner IV 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4097975" y="1489925"/>
            <a:ext cx="8882100" cy="2536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First shipped Jan 2014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2 TH/s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Cost: US$6,000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00" y="1281687"/>
            <a:ext cx="3770974" cy="301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956450" y="4367525"/>
            <a:ext cx="9027000" cy="70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Still, </a:t>
            </a:r>
            <a:r>
              <a:rPr lang="en"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14 months </a:t>
            </a:r>
            <a:r>
              <a:rPr lang="en" sz="3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to find a block!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Recap: </a:t>
            </a:r>
            <a:r>
              <a:rPr lang="en" b="0" dirty="0"/>
              <a:t>Bitcoin miners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606999" cy="224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Bitcoin depends on miners to:</a:t>
            </a:r>
          </a:p>
          <a:p>
            <a:pPr lvl="1"/>
            <a:r>
              <a:rPr lang="en" sz="2000" dirty="0"/>
              <a:t>Store and broadcast the block chain</a:t>
            </a:r>
          </a:p>
          <a:p>
            <a:pPr lvl="1"/>
            <a:r>
              <a:rPr lang="en" sz="2000" dirty="0"/>
              <a:t>Validate new transactions</a:t>
            </a:r>
          </a:p>
          <a:p>
            <a:pPr lvl="1"/>
            <a:r>
              <a:rPr lang="en" sz="2000" dirty="0"/>
              <a:t>Vote (by hash power) on consensus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457200" y="3054600"/>
            <a:ext cx="8449499" cy="1201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800" i="1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But who are the miners? </a:t>
            </a:r>
            <a:r>
              <a:rPr lang="en-US" sz="2800" i="1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How did they get into this? How do they operate? What is there business </a:t>
            </a:r>
            <a:r>
              <a:rPr lang="en-US" sz="2800" i="1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model?...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Market dynamics (2013/2014)</a:t>
            </a:r>
          </a:p>
        </p:txBody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594025" y="1360300"/>
            <a:ext cx="8092775" cy="243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Most boards obsolete within 3-6 months</a:t>
            </a:r>
          </a:p>
          <a:p>
            <a:pPr marL="800100" lvl="1" indent="-228600"/>
            <a:r>
              <a:rPr lang="en" sz="2000" dirty="0"/>
              <a:t>Half of profits made in first 6 weeks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Shipping delays are devastating to customers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Most companies require pre-orders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Most individual customers should have lost...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522815" y="4094272"/>
            <a:ext cx="8098369" cy="70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But...</a:t>
            </a:r>
            <a:r>
              <a:rPr lang="en" sz="3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rising prices have saved them!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8210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Professional mining centers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256558" y="1879400"/>
            <a:ext cx="2838941" cy="1989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Needs: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Cheap power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Good network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Cool climate</a:t>
            </a:r>
          </a:p>
          <a:p>
            <a:pPr marL="800100" lvl="1" indent="-381000">
              <a:buSzPct val="100000"/>
            </a:pPr>
            <a:r>
              <a:rPr lang="en" sz="2000" dirty="0"/>
              <a:t>(Georgia and Iceland are popular destinations for bitcoin mining)</a:t>
            </a:r>
          </a:p>
        </p:txBody>
      </p:sp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1000" y="1147877"/>
            <a:ext cx="5318550" cy="356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4132675" y="4796925"/>
            <a:ext cx="4347000" cy="3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BitFury mining center, Republic of Georgia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Evolution of mining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89725"/>
            <a:ext cx="2368417" cy="16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0387" y="3089712"/>
            <a:ext cx="2138890" cy="16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0985" y="3089725"/>
            <a:ext cx="2889840" cy="16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1475" y="1142239"/>
            <a:ext cx="2794214" cy="15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5700" y="1142249"/>
            <a:ext cx="2345128" cy="15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143250"/>
            <a:ext cx="2095624" cy="15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0374" y="1142237"/>
            <a:ext cx="2095626" cy="15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55762" y="3089725"/>
            <a:ext cx="2503101" cy="162554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0" y="1778000"/>
            <a:ext cx="8449499" cy="208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000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       CPU		       GPU			 FPGA			ASIC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41075" y="4715275"/>
            <a:ext cx="8894399" cy="42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000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   Gold pan	   Sluice box	        Placer mining          	          Pit mining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The future</a:t>
            </a: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334725" y="1353300"/>
            <a:ext cx="8480354" cy="243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Can small miners stay in the game?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Do ASICs violate the original Bitcoin vision?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Would we be better off without ASICs?</a:t>
            </a:r>
          </a:p>
        </p:txBody>
      </p:sp>
      <p:sp>
        <p:nvSpPr>
          <p:cNvPr id="320" name="Shape 320"/>
          <p:cNvSpPr/>
          <p:nvPr/>
        </p:nvSpPr>
        <p:spPr>
          <a:xfrm>
            <a:off x="1371925" y="3164250"/>
            <a:ext cx="7229699" cy="564299"/>
          </a:xfrm>
          <a:prstGeom prst="wedgeRectCallout">
            <a:avLst>
              <a:gd name="adj1" fmla="val -46312"/>
              <a:gd name="adj2" fmla="val -122980"/>
            </a:avLst>
          </a:prstGeom>
          <a:solidFill>
            <a:srgbClr val="B6D7A8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Trebuchet MS"/>
                <a:ea typeface="Trebuchet MS"/>
                <a:cs typeface="Trebuchet MS"/>
                <a:sym typeface="Trebuchet MS"/>
              </a:rPr>
              <a:t>Stay tuned for our lecture on alt-mining!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subTitle" idx="1"/>
          </p:nvPr>
        </p:nvSpPr>
        <p:spPr>
          <a:xfrm>
            <a:off x="528000" y="1710150"/>
            <a:ext cx="8088000" cy="10856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rebuchet MS"/>
              <a:buNone/>
            </a:pPr>
            <a:r>
              <a:rPr lang="en" sz="3200" dirty="0"/>
              <a:t>Energy consumption &amp; ecology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Thermodynamic limits</a:t>
            </a:r>
          </a:p>
        </p:txBody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2020175" y="3057450"/>
            <a:ext cx="4621500" cy="74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/>
              <a:t>SHA-256 is not reversible</a:t>
            </a:r>
          </a:p>
        </p:txBody>
      </p:sp>
      <p:sp>
        <p:nvSpPr>
          <p:cNvPr id="332" name="Shape 332"/>
          <p:cNvSpPr/>
          <p:nvPr/>
        </p:nvSpPr>
        <p:spPr>
          <a:xfrm>
            <a:off x="578775" y="1257650"/>
            <a:ext cx="8167799" cy="15177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>
                <a:latin typeface="+mn-lt"/>
              </a:rPr>
              <a:t>Landauer’s principle:</a:t>
            </a:r>
            <a:r>
              <a:rPr lang="en" sz="2400" dirty="0">
                <a:latin typeface="+mn-lt"/>
              </a:rPr>
              <a:t> Any non-reversible computation must consume a minimum amount of energy. 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latin typeface="+mn-lt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 dirty="0">
                <a:latin typeface="+mn-lt"/>
              </a:rPr>
              <a:t>Specifically, each bit changed requires (</a:t>
            </a:r>
            <a:r>
              <a:rPr lang="en" sz="2400" i="1" dirty="0">
                <a:latin typeface="+mn-lt"/>
              </a:rPr>
              <a:t>kT </a:t>
            </a:r>
            <a:r>
              <a:rPr lang="en" sz="2400" dirty="0">
                <a:latin typeface="+mn-lt"/>
              </a:rPr>
              <a:t>ln 2) joules</a:t>
            </a:r>
          </a:p>
        </p:txBody>
      </p:sp>
      <p:sp>
        <p:nvSpPr>
          <p:cNvPr id="333" name="Shape 333"/>
          <p:cNvSpPr/>
          <p:nvPr/>
        </p:nvSpPr>
        <p:spPr>
          <a:xfrm>
            <a:off x="1475550" y="4126725"/>
            <a:ext cx="6192900" cy="743999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>
                <a:latin typeface="+mn-lt"/>
              </a:rPr>
              <a:t>Energy consumption is inevitable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Energy aspects of Bitcoin mining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457200" y="1103625"/>
            <a:ext cx="8229600" cy="3986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b="1" dirty="0">
                <a:solidFill>
                  <a:srgbClr val="000000"/>
                </a:solidFill>
              </a:rPr>
              <a:t>Embodied energy: </a:t>
            </a:r>
            <a:r>
              <a:rPr lang="en" sz="2400" dirty="0">
                <a:solidFill>
                  <a:srgbClr val="000000"/>
                </a:solidFill>
              </a:rPr>
              <a:t>used to manufacture mining chips &amp; other equipment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Should decrease over time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Returns to scale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b="1" dirty="0">
                <a:solidFill>
                  <a:srgbClr val="000000"/>
                </a:solidFill>
              </a:rPr>
              <a:t>Electricity: </a:t>
            </a:r>
            <a:r>
              <a:rPr lang="en" sz="2400" dirty="0">
                <a:solidFill>
                  <a:srgbClr val="000000"/>
                </a:solidFill>
              </a:rPr>
              <a:t>used to perform computation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Should increase over time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Returns to scale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b="1" dirty="0"/>
              <a:t>Cooling: </a:t>
            </a:r>
            <a:r>
              <a:rPr lang="en" sz="2400" dirty="0"/>
              <a:t>required to protect equipment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2000" dirty="0"/>
              <a:t>Costs more with increased scale!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Estimating energy usage: top-down</a:t>
            </a:r>
          </a:p>
        </p:txBody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457200" y="1103625"/>
            <a:ext cx="8229600" cy="215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Each block worth approximately </a:t>
            </a:r>
            <a:r>
              <a:rPr lang="en" sz="2400" b="1" dirty="0">
                <a:solidFill>
                  <a:srgbClr val="000000"/>
                </a:solidFill>
              </a:rPr>
              <a:t>US$6,500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Approximately </a:t>
            </a:r>
            <a:r>
              <a:rPr lang="en" sz="2400" b="1" dirty="0">
                <a:solidFill>
                  <a:srgbClr val="000000"/>
                </a:solidFill>
              </a:rPr>
              <a:t>$11/s</a:t>
            </a:r>
            <a:r>
              <a:rPr lang="en" sz="2400" dirty="0">
                <a:solidFill>
                  <a:srgbClr val="000000"/>
                </a:solidFill>
              </a:rPr>
              <a:t> generated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Industrial electricity (US): </a:t>
            </a:r>
            <a:r>
              <a:rPr lang="en" sz="2400" b="1" dirty="0">
                <a:solidFill>
                  <a:srgbClr val="000000"/>
                </a:solidFill>
              </a:rPr>
              <a:t>$0.03/MJ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000000"/>
                </a:solidFill>
              </a:rPr>
              <a:t>Equivalently, </a:t>
            </a:r>
            <a:r>
              <a:rPr lang="en" sz="2400" b="1" dirty="0">
                <a:solidFill>
                  <a:srgbClr val="000000"/>
                </a:solidFill>
              </a:rPr>
              <a:t>$0.10/kWh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If Bitcoin miners were spending all $11 per second of earnings on buying electricity</a:t>
            </a:r>
            <a:endParaRPr sz="2000" b="1" dirty="0"/>
          </a:p>
        </p:txBody>
      </p:sp>
      <p:sp>
        <p:nvSpPr>
          <p:cNvPr id="346" name="Shape 346"/>
          <p:cNvSpPr/>
          <p:nvPr/>
        </p:nvSpPr>
        <p:spPr>
          <a:xfrm>
            <a:off x="457200" y="3497925"/>
            <a:ext cx="8167799" cy="15177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>
                <a:latin typeface="+mn-lt"/>
              </a:rPr>
              <a:t>Upper bound on electricity consumed: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latin typeface="+mn-lt"/>
              </a:rPr>
              <a:t>367 MJ/s = </a:t>
            </a:r>
            <a:r>
              <a:rPr lang="en" sz="4800" b="1" dirty="0">
                <a:latin typeface="+mn-lt"/>
              </a:rPr>
              <a:t>367 MW</a:t>
            </a:r>
            <a:r>
              <a:rPr lang="en" sz="2400" dirty="0"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Estimating energy usage: bottom-up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457200" y="1103625"/>
            <a:ext cx="8229600" cy="1801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Best claimed efficiency:</a:t>
            </a:r>
          </a:p>
          <a:p>
            <a:pPr marL="800100" lvl="1" indent="-228600"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Most cutting edge ASIC - 3 gigahashes/sec per watt (or 3 billion hashes per second for 1 watt of power consumed) </a:t>
            </a:r>
          </a:p>
          <a:p>
            <a:pPr marL="457200" lvl="0" indent="-228600"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Network hash rate: </a:t>
            </a:r>
            <a:r>
              <a:rPr lang="en" sz="2400" b="1" dirty="0">
                <a:solidFill>
                  <a:srgbClr val="000000"/>
                </a:solidFill>
              </a:rPr>
              <a:t>350,000,000 </a:t>
            </a:r>
            <a:r>
              <a:rPr lang="en" sz="2400" dirty="0">
                <a:solidFill>
                  <a:srgbClr val="000000"/>
                </a:solidFill>
              </a:rPr>
              <a:t>gigahashes/sec </a:t>
            </a:r>
          </a:p>
          <a:p>
            <a:pPr marL="800100" lvl="1" indent="-228600"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Excludes cooling and embodied energy</a:t>
            </a:r>
          </a:p>
        </p:txBody>
      </p:sp>
      <p:sp>
        <p:nvSpPr>
          <p:cNvPr id="353" name="Shape 353"/>
          <p:cNvSpPr/>
          <p:nvPr/>
        </p:nvSpPr>
        <p:spPr>
          <a:xfrm>
            <a:off x="457200" y="3261102"/>
            <a:ext cx="8167799" cy="15177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>
                <a:latin typeface="+mn-lt"/>
              </a:rPr>
              <a:t>Lower bound on electricity consumed (to produce that many hashes per second at that efficiency):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4800" b="1" dirty="0">
                <a:latin typeface="+mn-lt"/>
              </a:rPr>
              <a:t>150 MW</a:t>
            </a:r>
            <a:r>
              <a:rPr lang="en" sz="2400" dirty="0"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How much is a MW?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4712275" y="1181400"/>
            <a:ext cx="4224900" cy="102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Three Gorges Dam = 10,000 MW</a:t>
            </a:r>
          </a:p>
          <a:p>
            <a:pPr lvl="0">
              <a:spcBef>
                <a:spcPts val="0"/>
              </a:spcBef>
              <a:buNone/>
            </a:pP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  typical hydro plant ≈ 1,000 MW</a:t>
            </a: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25" y="1148625"/>
            <a:ext cx="4499549" cy="13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 descr="Screenshot from 2014-08-07 22:29: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7400" y="2498475"/>
            <a:ext cx="4302775" cy="148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/>
          <p:nvPr/>
        </p:nvSpPr>
        <p:spPr>
          <a:xfrm>
            <a:off x="121200" y="2755850"/>
            <a:ext cx="3950399" cy="123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Kashiwazaki-Kariwa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nuclear power plant = 7,000 MW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>
                <a:latin typeface="+mn-lt"/>
                <a:ea typeface="Trebuchet MS"/>
                <a:cs typeface="Trebuchet MS"/>
                <a:sym typeface="Trebuchet MS"/>
              </a:rPr>
              <a:t>typical nuclear plant ≈ 4,000 MW</a:t>
            </a:r>
          </a:p>
        </p:txBody>
      </p:sp>
      <p:pic>
        <p:nvPicPr>
          <p:cNvPr id="363" name="Shape 363" descr="Screenshot from 2014-08-07 22:44:1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276" y="3912450"/>
            <a:ext cx="4117400" cy="123104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4491100" y="4379525"/>
            <a:ext cx="3782700" cy="43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>
                <a:latin typeface="+mn-lt"/>
              </a:rPr>
              <a:t>major coal-fired plant ≈ 2,000 MW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685800" y="1690471"/>
            <a:ext cx="7772400" cy="967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rebuchet MS"/>
              <a:buNone/>
            </a:pPr>
            <a:r>
              <a:rPr lang="en" sz="3200" dirty="0"/>
              <a:t>The task of Bitcoin miners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In summary – Bitcoin energy usage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457200" y="1103625"/>
            <a:ext cx="8229600" cy="1801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The entire Bitcoin network consumes roughly 10% of a large power plant’s output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Significant but still small compared to other usages of electricity </a:t>
            </a:r>
            <a:endParaRPr lang="en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45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Is Bitcoin mining wasteful?</a:t>
            </a:r>
          </a:p>
        </p:txBody>
      </p:sp>
      <p:pic>
        <p:nvPicPr>
          <p:cNvPr id="370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25" y="1637085"/>
            <a:ext cx="3210950" cy="236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300" y="1637085"/>
            <a:ext cx="3138865" cy="23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1425" y="1637085"/>
            <a:ext cx="1353675" cy="23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52"/>
          <p:cNvSpPr txBox="1">
            <a:spLocks noGrp="1"/>
          </p:cNvSpPr>
          <p:nvPr>
            <p:ph type="body" idx="1"/>
          </p:nvPr>
        </p:nvSpPr>
        <p:spPr>
          <a:xfrm>
            <a:off x="457200" y="1103625"/>
            <a:ext cx="8229600" cy="1801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buClr>
                <a:srgbClr val="000000"/>
              </a:buClr>
            </a:pPr>
            <a:r>
              <a:rPr lang="en" sz="2400" dirty="0"/>
              <a:t>All payment systems require energy!</a:t>
            </a:r>
          </a:p>
          <a:p>
            <a:pPr marL="457200" lvl="0" indent="-228600">
              <a:buClr>
                <a:srgbClr val="000000"/>
              </a:buClr>
            </a:pPr>
            <a:endParaRPr lang="en" sz="2400" dirty="0">
              <a:solidFill>
                <a:srgbClr val="000000"/>
              </a:solidFill>
            </a:endParaRPr>
          </a:p>
          <a:p>
            <a:pPr marL="457200" lvl="0" indent="-228600">
              <a:buClr>
                <a:srgbClr val="000000"/>
              </a:buClr>
            </a:pPr>
            <a:endParaRPr lang="en" sz="2400" dirty="0">
              <a:solidFill>
                <a:srgbClr val="000000"/>
              </a:solidFill>
            </a:endParaRPr>
          </a:p>
          <a:p>
            <a:pPr marL="457200" lvl="0" indent="-228600">
              <a:buClr>
                <a:srgbClr val="000000"/>
              </a:buClr>
            </a:pPr>
            <a:endParaRPr lang="en" sz="2400" dirty="0">
              <a:solidFill>
                <a:srgbClr val="000000"/>
              </a:solidFill>
            </a:endParaRPr>
          </a:p>
          <a:p>
            <a:pPr marL="457200" lvl="0" indent="-228600">
              <a:buClr>
                <a:srgbClr val="000000"/>
              </a:buClr>
            </a:pPr>
            <a:endParaRPr lang="en" sz="2400" dirty="0">
              <a:solidFill>
                <a:srgbClr val="000000"/>
              </a:solidFill>
            </a:endParaRPr>
          </a:p>
          <a:p>
            <a:pPr marL="457200" lvl="0" indent="-228600">
              <a:buClr>
                <a:srgbClr val="000000"/>
              </a:buClr>
            </a:pPr>
            <a:endParaRPr lang="en" sz="2400" dirty="0">
              <a:solidFill>
                <a:srgbClr val="000000"/>
              </a:solidFill>
            </a:endParaRPr>
          </a:p>
          <a:p>
            <a:pPr marL="457200" lvl="0" indent="-228600">
              <a:buClr>
                <a:srgbClr val="000000"/>
              </a:buClr>
            </a:pPr>
            <a:endParaRPr lang="en" sz="2400" dirty="0">
              <a:solidFill>
                <a:srgbClr val="000000"/>
              </a:solidFill>
            </a:endParaRPr>
          </a:p>
          <a:p>
            <a:pPr marL="457200" lvl="0" indent="-228600">
              <a:buClr>
                <a:srgbClr val="000000"/>
              </a:buClr>
            </a:pPr>
            <a:endParaRPr lang="en" sz="2400" dirty="0">
              <a:solidFill>
                <a:srgbClr val="000000"/>
              </a:solidFill>
            </a:endParaRPr>
          </a:p>
          <a:p>
            <a:pPr marL="457200" lvl="0" indent="-228600">
              <a:buClr>
                <a:srgbClr val="000000"/>
              </a:buClr>
            </a:pPr>
            <a:endParaRPr lang="en" sz="2400" dirty="0">
              <a:solidFill>
                <a:srgbClr val="000000"/>
              </a:solidFill>
            </a:endParaRPr>
          </a:p>
          <a:p>
            <a:pPr marL="457200" lvl="0" indent="-228600"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Although, it may be nice to have a currency with a less energy-intensive puzzle, but the same level of security! </a:t>
            </a:r>
            <a:endParaRPr lang="en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Data furnaces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457200" y="1103625"/>
            <a:ext cx="8229600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b="1" dirty="0">
                <a:solidFill>
                  <a:srgbClr val="000000"/>
                </a:solidFill>
              </a:rPr>
              <a:t>Observation: </a:t>
            </a:r>
            <a:r>
              <a:rPr lang="en" sz="2400" dirty="0">
                <a:solidFill>
                  <a:srgbClr val="000000"/>
                </a:solidFill>
              </a:rPr>
              <a:t>in the limit, computing devices produce heat almost as well as electric heaters!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Why not install mining rigs as home heaters?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Challenges: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Ownership/maintenance model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Gas heaters still at least 10x more efficient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What happens in summer?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Open questions</a:t>
            </a:r>
          </a:p>
        </p:txBody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174600" y="1195125"/>
            <a:ext cx="9022200" cy="3986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dirty="0">
                <a:solidFill>
                  <a:srgbClr val="000000"/>
                </a:solidFill>
              </a:rPr>
              <a:t>Will Bitcoin drive out electricity subsidies?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Will Bitcoin require guarding power outlets?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Can we make a currency with no proof-of-work?</a:t>
            </a:r>
          </a:p>
        </p:txBody>
      </p:sp>
      <p:sp>
        <p:nvSpPr>
          <p:cNvPr id="385" name="Shape 385"/>
          <p:cNvSpPr/>
          <p:nvPr/>
        </p:nvSpPr>
        <p:spPr>
          <a:xfrm>
            <a:off x="1371925" y="3164250"/>
            <a:ext cx="7229699" cy="564299"/>
          </a:xfrm>
          <a:prstGeom prst="wedgeRectCallout">
            <a:avLst>
              <a:gd name="adj1" fmla="val -46312"/>
              <a:gd name="adj2" fmla="val -122980"/>
            </a:avLst>
          </a:prstGeom>
          <a:solidFill>
            <a:srgbClr val="B6D7A8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dirty="0">
                <a:latin typeface="+mn-lt"/>
                <a:ea typeface="Trebuchet MS"/>
                <a:cs typeface="Trebuchet MS"/>
                <a:sym typeface="Trebuchet MS"/>
              </a:rPr>
              <a:t>Stay tuned for our lecture on alt-mining!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subTitle" idx="1"/>
          </p:nvPr>
        </p:nvSpPr>
        <p:spPr>
          <a:xfrm>
            <a:off x="685800" y="1690471"/>
            <a:ext cx="7772400" cy="888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rebuchet MS"/>
              <a:buNone/>
            </a:pPr>
            <a:r>
              <a:rPr lang="en" sz="3200" dirty="0"/>
              <a:t>Mining pools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Economics of being a small miner</a:t>
            </a: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3739900" y="1225075"/>
            <a:ext cx="4778100" cy="299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1800" dirty="0"/>
              <a:t>Cost of a mining rig: ≈US$6,000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800" dirty="0"/>
              <a:t>Expected time to find a block: ≈14 months</a:t>
            </a:r>
          </a:p>
          <a:p>
            <a:pPr marL="457200" lvl="0" indent="-228600"/>
            <a:r>
              <a:rPr lang="en" sz="1800" dirty="0"/>
              <a:t>In 2015, a block was worth ≈$10,000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800" dirty="0"/>
              <a:t>Amortized expected revenue: ≈$400/month (after factoring in electricity and other operating costs</a:t>
            </a:r>
          </a:p>
          <a:p>
            <a:pPr marL="457200" lvl="0" indent="-228600" rtl="0">
              <a:spcBef>
                <a:spcPts val="0"/>
              </a:spcBef>
            </a:pPr>
            <a:endParaRPr lang="en" sz="1800" dirty="0"/>
          </a:p>
          <a:p>
            <a:pPr marL="228600" lvl="0" indent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Given the above numbers, it may make sense to buy the mining rig, but remember mining is a random process </a:t>
            </a:r>
            <a:r>
              <a:rPr lang="en" sz="1800" dirty="0">
                <a:solidFill>
                  <a:srgbClr val="FF0000"/>
                </a:solidFill>
                <a:sym typeface="Wingdings" panose="05000000000000000000" pitchFamily="2" charset="2"/>
              </a:rPr>
              <a:t> possible miner may never be able to mine a block  make any money</a:t>
            </a:r>
            <a:endParaRPr lang="en" sz="1800" dirty="0">
              <a:solidFill>
                <a:srgbClr val="FF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 dirty="0"/>
          </a:p>
        </p:txBody>
      </p:sp>
      <p:pic>
        <p:nvPicPr>
          <p:cNvPr id="396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25" y="1339474"/>
            <a:ext cx="3080700" cy="246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/>
        </p:nvSpPr>
        <p:spPr>
          <a:xfrm>
            <a:off x="232375" y="3736541"/>
            <a:ext cx="3652199" cy="8880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TerraMiner IV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uncertainty</a:t>
            </a:r>
          </a:p>
        </p:txBody>
      </p:sp>
      <p:sp>
        <p:nvSpPr>
          <p:cNvPr id="404" name="Shape 404"/>
          <p:cNvSpPr txBox="1"/>
          <p:nvPr/>
        </p:nvSpPr>
        <p:spPr>
          <a:xfrm rot="-5400000">
            <a:off x="-419557" y="2653697"/>
            <a:ext cx="2122799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rebuchet MS"/>
              <a:buNone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+mn-lt"/>
                <a:ea typeface="Trebuchet MS"/>
                <a:cs typeface="Trebuchet MS"/>
                <a:sym typeface="Trebuchet MS"/>
              </a:rPr>
              <a:t>Probability density</a:t>
            </a:r>
          </a:p>
        </p:txBody>
      </p:sp>
      <p:pic>
        <p:nvPicPr>
          <p:cNvPr id="405" name="Shape 4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25" y="1314400"/>
            <a:ext cx="4953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/>
          <p:nvPr/>
        </p:nvSpPr>
        <p:spPr>
          <a:xfrm>
            <a:off x="1288896" y="1314400"/>
            <a:ext cx="10071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rebuchet MS"/>
              <a:buNone/>
            </a:pPr>
            <a:r>
              <a:rPr lang="en" sz="1800" dirty="0">
                <a:latin typeface="+mn-lt"/>
                <a:ea typeface="Trebuchet MS"/>
                <a:cs typeface="Trebuchet MS"/>
                <a:sym typeface="Trebuchet MS"/>
              </a:rPr>
              <a:t>14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rebuchet MS"/>
              <a:buNone/>
            </a:pPr>
            <a:r>
              <a:rPr lang="en" sz="1800" dirty="0">
                <a:latin typeface="+mn-lt"/>
                <a:ea typeface="Trebuchet MS"/>
                <a:cs typeface="Trebuchet MS"/>
                <a:sym typeface="Trebuchet MS"/>
              </a:rPr>
              <a:t>months</a:t>
            </a:r>
          </a:p>
        </p:txBody>
      </p:sp>
      <p:cxnSp>
        <p:nvCxnSpPr>
          <p:cNvPr id="407" name="Shape 407"/>
          <p:cNvCxnSpPr/>
          <p:nvPr/>
        </p:nvCxnSpPr>
        <p:spPr>
          <a:xfrm>
            <a:off x="1817125" y="2000200"/>
            <a:ext cx="0" cy="236220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8" name="Shape 408"/>
          <p:cNvSpPr txBox="1"/>
          <p:nvPr/>
        </p:nvSpPr>
        <p:spPr>
          <a:xfrm>
            <a:off x="1420996" y="4362400"/>
            <a:ext cx="39165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rebuchet MS"/>
              <a:buNone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+mn-lt"/>
                <a:ea typeface="Trebuchet MS"/>
                <a:cs typeface="Trebuchet MS"/>
                <a:sym typeface="Trebuchet MS"/>
              </a:rPr>
              <a:t>Time to </a:t>
            </a:r>
            <a:r>
              <a:rPr lang="en" sz="1800" dirty="0">
                <a:latin typeface="+mn-lt"/>
                <a:ea typeface="Trebuchet MS"/>
                <a:cs typeface="Trebuchet MS"/>
                <a:sym typeface="Trebuchet MS"/>
              </a:rPr>
              <a:t>find first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+mn-lt"/>
                <a:ea typeface="Trebuchet MS"/>
                <a:cs typeface="Trebuchet MS"/>
                <a:sym typeface="Trebuchet MS"/>
              </a:rPr>
              <a:t> block</a:t>
            </a:r>
          </a:p>
        </p:txBody>
      </p:sp>
      <p:graphicFrame>
        <p:nvGraphicFramePr>
          <p:cNvPr id="409" name="Shape 409"/>
          <p:cNvGraphicFramePr/>
          <p:nvPr>
            <p:extLst>
              <p:ext uri="{D42A27DB-BD31-4B8C-83A1-F6EECF244321}">
                <p14:modId xmlns:p14="http://schemas.microsoft.com/office/powerpoint/2010/main" val="2086909722"/>
              </p:ext>
            </p:extLst>
          </p:nvPr>
        </p:nvGraphicFramePr>
        <p:xfrm>
          <a:off x="2640737" y="1118600"/>
          <a:ext cx="3496100" cy="2804010"/>
        </p:xfrm>
        <a:graphic>
          <a:graphicData uri="http://schemas.openxmlformats.org/drawingml/2006/table">
            <a:tbl>
              <a:tblPr>
                <a:noFill/>
                <a:tableStyleId>{279F5D1F-6E7B-4BDF-A88F-EE850A217761}</a:tableStyleId>
              </a:tblPr>
              <a:tblGrid>
                <a:gridCol w="1748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80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855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# blocks found in one year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probability (Poisson dist.)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7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dirty="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0</a:t>
                      </a:r>
                    </a:p>
                  </a:txBody>
                  <a:tcPr marL="91425" marR="91425" marT="91425" marB="91425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42.4%</a:t>
                      </a:r>
                    </a:p>
                  </a:txBody>
                  <a:tcPr marL="91425" marR="91425" marT="91425" marB="91425"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dirty="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dirty="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36.4%</a:t>
                      </a:r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7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</a:p>
                  </a:txBody>
                  <a:tcPr marL="91425" marR="91425" marT="91425" marB="91425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dirty="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15.6%</a:t>
                      </a:r>
                    </a:p>
                  </a:txBody>
                  <a:tcPr marL="91425" marR="91425" marT="91425" marB="91425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255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dirty="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3+</a:t>
                      </a:r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dirty="0">
                          <a:latin typeface="+mn-lt"/>
                          <a:ea typeface="Trebuchet MS"/>
                          <a:cs typeface="Trebuchet MS"/>
                          <a:sym typeface="Trebuchet MS"/>
                        </a:rPr>
                        <a:t>5.6%</a:t>
                      </a:r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10" name="Shape 4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0550" y="1872675"/>
            <a:ext cx="2466223" cy="171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Idea: could small miners pool risk?</a:t>
            </a: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324" y="1221257"/>
            <a:ext cx="4639352" cy="3515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pools</a:t>
            </a:r>
          </a:p>
        </p:txBody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457200" y="996875"/>
            <a:ext cx="8229600" cy="29830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b="1" dirty="0">
                <a:solidFill>
                  <a:srgbClr val="000000"/>
                </a:solidFill>
              </a:rPr>
              <a:t>Goal: </a:t>
            </a:r>
            <a:r>
              <a:rPr lang="en" sz="2400" dirty="0">
                <a:solidFill>
                  <a:srgbClr val="000000"/>
                </a:solidFill>
              </a:rPr>
              <a:t>pool participants all attempt to mine a block with the same coinbase recipient (aka pool manager)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Send money to key owned by pool manager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Distribute revenues to members based on how much work they have performed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Minus a cut for pool manager</a:t>
            </a:r>
          </a:p>
        </p:txBody>
      </p:sp>
      <p:sp>
        <p:nvSpPr>
          <p:cNvPr id="423" name="Shape 423"/>
          <p:cNvSpPr/>
          <p:nvPr/>
        </p:nvSpPr>
        <p:spPr>
          <a:xfrm>
            <a:off x="457200" y="4027600"/>
            <a:ext cx="8197799" cy="743999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>
                <a:latin typeface="+mn-lt"/>
              </a:rPr>
              <a:t>How do we know how much work members perform?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Mining shares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0" y="1360800"/>
            <a:ext cx="9029700" cy="392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4AA087F0A52ED2093FA816E53B9B6317F9B8C1227A61F9481AFED67301F2E3FB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D3E51477DCAB108750A5BC9093F6510759CC880BB171A5B77FB4A34ACA27DEDD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</a:t>
            </a: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8534FF68B98935D090DF5669E3403BD16F1CDFD41CF17D6B474255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BB34ECA3DBB52EFF4B104EBBC0974841EF2F3A59EBBC4474A12F9F595EB81F4B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</a:t>
            </a: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2F891C1E232F687E41515637F7699EA0F462C2564233FE082BB0AF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0090488133779E7E98177AF1C765CF02D01AB4848DF555533B6C4CFCA201CBA1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460BEFA43B7083E502D36D9D08D64AFB99A100B3B80D4EA4F7B38E18174A0BFB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000000000000000078FB7E1F7E2E4854B8BC71412197EB1448911FA77BAE808A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652F374601D149AC47E01E7776138456181FA4F9D0EEDD8C4FDE3BEF6B1B7ECE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785526402143A291CFD60DA09CC80DD066BC723FD5FD20F9B50D614313529AF3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</a:t>
            </a: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41EE593434686000AF77F54CDE839A6CE30957B14EDEC10B15C9E5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b="1" dirty="0">
                <a:latin typeface="Courier New"/>
                <a:ea typeface="Courier New"/>
                <a:cs typeface="Courier New"/>
                <a:sym typeface="Courier New"/>
              </a:rPr>
              <a:t>9C20B06B01A0136F192BD48E0F372A4B9E6BA6ABC36F02FCED22FD9780026A8F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114400" y="922050"/>
            <a:ext cx="9029700" cy="7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3000" b="1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Idea: </a:t>
            </a:r>
            <a:r>
              <a:rPr lang="en" sz="3000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prove work with “near-valid blocks” (shares)</a:t>
            </a:r>
            <a:r>
              <a:rPr lang="en" sz="3000" b="1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  </a:t>
            </a:r>
          </a:p>
        </p:txBody>
      </p:sp>
      <p:sp>
        <p:nvSpPr>
          <p:cNvPr id="431" name="Shape 431"/>
          <p:cNvSpPr/>
          <p:nvPr/>
        </p:nvSpPr>
        <p:spPr>
          <a:xfrm>
            <a:off x="90700" y="3591300"/>
            <a:ext cx="8709300" cy="289800"/>
          </a:xfrm>
          <a:prstGeom prst="rect">
            <a:avLst/>
          </a:prstGeom>
          <a:solidFill>
            <a:srgbClr val="18CC01">
              <a:alpha val="7008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110575" y="2775150"/>
            <a:ext cx="8709300" cy="289800"/>
          </a:xfrm>
          <a:prstGeom prst="rect">
            <a:avLst/>
          </a:prstGeom>
          <a:solidFill>
            <a:srgbClr val="7CCC78">
              <a:alpha val="577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90700" y="4353650"/>
            <a:ext cx="8709300" cy="289800"/>
          </a:xfrm>
          <a:prstGeom prst="rect">
            <a:avLst/>
          </a:prstGeom>
          <a:solidFill>
            <a:srgbClr val="7CCC78">
              <a:alpha val="577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90700" y="2263925"/>
            <a:ext cx="8709300" cy="289800"/>
          </a:xfrm>
          <a:prstGeom prst="rect">
            <a:avLst/>
          </a:prstGeom>
          <a:solidFill>
            <a:srgbClr val="7CCC78">
              <a:alpha val="577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So you want to be a miner?</a:t>
            </a:r>
          </a:p>
        </p:txBody>
      </p:sp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479" y="1281029"/>
            <a:ext cx="2229940" cy="27278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/>
        </p:nvSpPr>
        <p:spPr>
          <a:xfrm>
            <a:off x="4926419" y="1063228"/>
            <a:ext cx="4081050" cy="2804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6" indent="-3429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</a:t>
            </a:r>
            <a:r>
              <a:rPr lang="en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 miners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Klondike gold rush struck it rich, others lost everything</a:t>
            </a:r>
          </a:p>
          <a:p>
            <a:pPr lvl="6"/>
            <a:endParaRPr lang="en-US" sz="2000" kern="1200" dirty="0">
              <a:solidFill>
                <a:schemeClr val="tx1"/>
              </a:solidFill>
              <a:latin typeface="+mn-lt"/>
            </a:endParaRPr>
          </a:p>
          <a:p>
            <a:pPr marL="342900" lvl="6" indent="-3429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Bitcoin mining has similar challenges as gold rush and other get-rich-quick schemes!</a:t>
            </a:r>
          </a:p>
          <a:p>
            <a:pPr lvl="6"/>
            <a:endParaRPr lang="en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hape 49">
            <a:extLst>
              <a:ext uri="{FF2B5EF4-FFF2-40B4-BE49-F238E27FC236}">
                <a16:creationId xmlns="" xmlns:a16="http://schemas.microsoft.com/office/drawing/2014/main" id="{4DB37E94-B303-4123-A459-CDED9196FFD7}"/>
              </a:ext>
            </a:extLst>
          </p:cNvPr>
          <p:cNvSpPr txBox="1"/>
          <p:nvPr/>
        </p:nvSpPr>
        <p:spPr>
          <a:xfrm>
            <a:off x="887172" y="4126223"/>
            <a:ext cx="3618613" cy="8237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kern="1200" dirty="0">
                <a:solidFill>
                  <a:schemeClr val="tx1"/>
                </a:solidFill>
                <a:latin typeface="+mn-lt"/>
              </a:rPr>
              <a:t>Klondike gold rush of 1898 - </a:t>
            </a:r>
            <a:r>
              <a:rPr lang="en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 miners ascending the Chilkoot pass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1" y="1281030"/>
            <a:ext cx="2305066" cy="2727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Mining pools</a:t>
            </a:r>
          </a:p>
        </p:txBody>
      </p:sp>
      <p:pic>
        <p:nvPicPr>
          <p:cNvPr id="440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0535" y="4000936"/>
            <a:ext cx="3116284" cy="95088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/>
          <p:nvPr/>
        </p:nvSpPr>
        <p:spPr>
          <a:xfrm>
            <a:off x="5152127" y="4000936"/>
            <a:ext cx="1808700" cy="95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42" name="Shape 4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6964" y="3923572"/>
            <a:ext cx="1718285" cy="89406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/>
        </p:nvSpPr>
        <p:spPr>
          <a:xfrm>
            <a:off x="178600" y="3347200"/>
            <a:ext cx="2842199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0x00000000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000490c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6b00...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6248000" y="3002437"/>
            <a:ext cx="288090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0x00000000</a:t>
            </a:r>
            <a:r>
              <a:rPr lang="en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</a:t>
            </a: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3f89...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178600" y="3002450"/>
            <a:ext cx="288090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0x0000000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00001e87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09ce...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3239900" y="3347200"/>
            <a:ext cx="2842199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0x0000000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00000731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3f89...</a:t>
            </a:r>
          </a:p>
        </p:txBody>
      </p:sp>
      <p:sp>
        <p:nvSpPr>
          <p:cNvPr id="447" name="Shape 447"/>
          <p:cNvSpPr txBox="1"/>
          <p:nvPr/>
        </p:nvSpPr>
        <p:spPr>
          <a:xfrm>
            <a:off x="6248000" y="3347200"/>
            <a:ext cx="2842199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0x0000000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000045a1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611f...</a:t>
            </a:r>
          </a:p>
        </p:txBody>
      </p:sp>
      <p:sp>
        <p:nvSpPr>
          <p:cNvPr id="448" name="Shape 448"/>
          <p:cNvSpPr txBox="1"/>
          <p:nvPr/>
        </p:nvSpPr>
        <p:spPr>
          <a:xfrm>
            <a:off x="178600" y="2665475"/>
            <a:ext cx="288090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0x0000000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0000a877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902e...</a:t>
            </a:r>
          </a:p>
        </p:txBody>
      </p:sp>
      <p:cxnSp>
        <p:nvCxnSpPr>
          <p:cNvPr id="449" name="Shape 449"/>
          <p:cNvCxnSpPr/>
          <p:nvPr/>
        </p:nvCxnSpPr>
        <p:spPr>
          <a:xfrm rot="10800000" flipH="1">
            <a:off x="1814275" y="1196700"/>
            <a:ext cx="2242199" cy="1380299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0" name="Shape 450"/>
          <p:cNvCxnSpPr/>
          <p:nvPr/>
        </p:nvCxnSpPr>
        <p:spPr>
          <a:xfrm rot="10800000">
            <a:off x="6704349" y="1352024"/>
            <a:ext cx="1180500" cy="158340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1" name="Shape 451"/>
          <p:cNvCxnSpPr/>
          <p:nvPr/>
        </p:nvCxnSpPr>
        <p:spPr>
          <a:xfrm rot="10800000" flipH="1">
            <a:off x="4483500" y="1463499"/>
            <a:ext cx="610200" cy="189900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52" name="Shape 452"/>
          <p:cNvSpPr/>
          <p:nvPr/>
        </p:nvSpPr>
        <p:spPr>
          <a:xfrm>
            <a:off x="4140275" y="685650"/>
            <a:ext cx="3553799" cy="617699"/>
          </a:xfrm>
          <a:prstGeom prst="roundRect">
            <a:avLst>
              <a:gd name="adj" fmla="val 16667"/>
            </a:avLst>
          </a:prstGeom>
          <a:solidFill>
            <a:srgbClr val="D5A6B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Pool manager</a:t>
            </a:r>
          </a:p>
        </p:txBody>
      </p:sp>
      <p:sp>
        <p:nvSpPr>
          <p:cNvPr id="453" name="Shape 453"/>
          <p:cNvSpPr/>
          <p:nvPr/>
        </p:nvSpPr>
        <p:spPr>
          <a:xfrm>
            <a:off x="4498725" y="1955987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+mn-lt"/>
                <a:ea typeface="Trebuchet MS"/>
                <a:cs typeface="Trebuchet MS"/>
                <a:sym typeface="Trebuchet MS"/>
              </a:rPr>
              <a:t>mrkl_root: 	H(  )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7269002" y="1854600"/>
            <a:ext cx="1417800" cy="504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coinbase: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b="1">
                <a:latin typeface="Trebuchet MS"/>
                <a:ea typeface="Trebuchet MS"/>
                <a:cs typeface="Trebuchet MS"/>
                <a:sym typeface="Trebuchet MS"/>
              </a:rPr>
              <a:t>25→pool</a:t>
            </a:r>
          </a:p>
        </p:txBody>
      </p:sp>
      <p:sp>
        <p:nvSpPr>
          <p:cNvPr id="455" name="Shape 455"/>
          <p:cNvSpPr/>
          <p:nvPr/>
        </p:nvSpPr>
        <p:spPr>
          <a:xfrm>
            <a:off x="4498725" y="1654200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+mn-lt"/>
                <a:ea typeface="Trebuchet MS"/>
                <a:cs typeface="Trebuchet MS"/>
                <a:sym typeface="Trebuchet MS"/>
              </a:rPr>
              <a:t>prev:	H(  )</a:t>
            </a:r>
          </a:p>
        </p:txBody>
      </p:sp>
      <p:sp>
        <p:nvSpPr>
          <p:cNvPr id="456" name="Shape 456"/>
          <p:cNvSpPr/>
          <p:nvPr/>
        </p:nvSpPr>
        <p:spPr>
          <a:xfrm>
            <a:off x="4498725" y="2230362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+mn-lt"/>
                <a:ea typeface="Trebuchet MS"/>
                <a:cs typeface="Trebuchet MS"/>
                <a:sym typeface="Trebuchet MS"/>
              </a:rPr>
              <a:t>nonce: 	</a:t>
            </a:r>
          </a:p>
        </p:txBody>
      </p:sp>
      <p:sp>
        <p:nvSpPr>
          <p:cNvPr id="457" name="Shape 457"/>
          <p:cNvSpPr/>
          <p:nvPr/>
        </p:nvSpPr>
        <p:spPr>
          <a:xfrm>
            <a:off x="4498725" y="2532137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latin typeface="+mn-lt"/>
                <a:ea typeface="Trebuchet MS"/>
                <a:cs typeface="Trebuchet MS"/>
                <a:sym typeface="Trebuchet MS"/>
              </a:rPr>
              <a:t>hash:   	</a:t>
            </a:r>
          </a:p>
        </p:txBody>
      </p:sp>
      <p:cxnSp>
        <p:nvCxnSpPr>
          <p:cNvPr id="458" name="Shape 458"/>
          <p:cNvCxnSpPr>
            <a:endCxn id="454" idx="1"/>
          </p:cNvCxnSpPr>
          <p:nvPr/>
        </p:nvCxnSpPr>
        <p:spPr>
          <a:xfrm rot="10800000" flipH="1">
            <a:off x="6237602" y="2106900"/>
            <a:ext cx="1031399" cy="660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59" name="Shape 459"/>
          <p:cNvSpPr/>
          <p:nvPr/>
        </p:nvSpPr>
        <p:spPr>
          <a:xfrm>
            <a:off x="6761600" y="167075"/>
            <a:ext cx="2183400" cy="8007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Hey folks! Here’s our next block to work on</a:t>
            </a:r>
          </a:p>
        </p:txBody>
      </p:sp>
      <p:cxnSp>
        <p:nvCxnSpPr>
          <p:cNvPr id="460" name="Shape 460"/>
          <p:cNvCxnSpPr/>
          <p:nvPr/>
        </p:nvCxnSpPr>
        <p:spPr>
          <a:xfrm flipH="1">
            <a:off x="2401275" y="1478800"/>
            <a:ext cx="1815299" cy="118980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1" name="Shape 461"/>
          <p:cNvSpPr txBox="1"/>
          <p:nvPr/>
        </p:nvSpPr>
        <p:spPr>
          <a:xfrm>
            <a:off x="2698950" y="2256100"/>
            <a:ext cx="892199" cy="50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$$$</a:t>
            </a:r>
          </a:p>
        </p:txBody>
      </p:sp>
      <p:sp>
        <p:nvSpPr>
          <p:cNvPr id="462" name="Shape 462"/>
          <p:cNvSpPr txBox="1"/>
          <p:nvPr/>
        </p:nvSpPr>
        <p:spPr>
          <a:xfrm flipH="1">
            <a:off x="6598910" y="2446378"/>
            <a:ext cx="909600" cy="46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$$</a:t>
            </a:r>
          </a:p>
        </p:txBody>
      </p:sp>
      <p:cxnSp>
        <p:nvCxnSpPr>
          <p:cNvPr id="463" name="Shape 463"/>
          <p:cNvCxnSpPr/>
          <p:nvPr/>
        </p:nvCxnSpPr>
        <p:spPr>
          <a:xfrm flipH="1">
            <a:off x="4818975" y="1364400"/>
            <a:ext cx="556799" cy="2043899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4" name="Shape 464"/>
          <p:cNvCxnSpPr/>
          <p:nvPr/>
        </p:nvCxnSpPr>
        <p:spPr>
          <a:xfrm>
            <a:off x="6347487" y="1416162"/>
            <a:ext cx="1079699" cy="1587899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5" name="Shape 465"/>
          <p:cNvSpPr txBox="1"/>
          <p:nvPr/>
        </p:nvSpPr>
        <p:spPr>
          <a:xfrm flipH="1">
            <a:off x="4898985" y="2744003"/>
            <a:ext cx="909600" cy="46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$</a:t>
            </a:r>
          </a:p>
        </p:txBody>
      </p:sp>
      <p:pic>
        <p:nvPicPr>
          <p:cNvPr id="466" name="Shape 4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060" y="3739000"/>
            <a:ext cx="1487265" cy="11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pool variations</a:t>
            </a:r>
          </a:p>
        </p:txBody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457200" y="996875"/>
            <a:ext cx="8229600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b="1" dirty="0">
                <a:solidFill>
                  <a:srgbClr val="000000"/>
                </a:solidFill>
              </a:rPr>
              <a:t>Pay per share: </a:t>
            </a:r>
            <a:r>
              <a:rPr lang="en" sz="2400" dirty="0">
                <a:solidFill>
                  <a:srgbClr val="000000"/>
                </a:solidFill>
              </a:rPr>
              <a:t>flat reward per share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Typically minus a significant fee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What if miners never send in valid blocks?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b="1" dirty="0">
                <a:solidFill>
                  <a:srgbClr val="000000"/>
                </a:solidFill>
              </a:rPr>
              <a:t>Proportional:</a:t>
            </a:r>
            <a:r>
              <a:rPr lang="en" sz="2400" dirty="0">
                <a:solidFill>
                  <a:srgbClr val="000000"/>
                </a:solidFill>
              </a:rPr>
              <a:t> typically since last block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Lower risk for pool manager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More work to verify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b="1" dirty="0">
                <a:solidFill>
                  <a:srgbClr val="000000"/>
                </a:solidFill>
              </a:rPr>
              <a:t>“Luke-jr” approach: </a:t>
            </a:r>
            <a:r>
              <a:rPr lang="en" sz="2400" dirty="0">
                <a:solidFill>
                  <a:srgbClr val="000000"/>
                </a:solidFill>
              </a:rPr>
              <a:t>no management fee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Pool Hopping</a:t>
            </a:r>
          </a:p>
        </p:txBody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457200" y="996875"/>
            <a:ext cx="8229600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dirty="0">
                <a:solidFill>
                  <a:srgbClr val="000000"/>
                </a:solidFill>
              </a:rPr>
              <a:t>Miners may be incentivized to switch pools (of different types) at different times.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dirty="0">
                <a:solidFill>
                  <a:srgbClr val="000000"/>
                </a:solidFill>
              </a:rPr>
              <a:t>For instance, a clever miner might try mining in a proportional pool early in the cycle (while rewards per share are relatively high), only to “hop” to a pay-per-share pool later (while rewards per share are relatively low in the proportional pool)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b="1" dirty="0">
                <a:solidFill>
                  <a:srgbClr val="000000"/>
                </a:solidFill>
              </a:rPr>
              <a:t>Open problem</a:t>
            </a:r>
            <a:r>
              <a:rPr lang="en" sz="2400" dirty="0">
                <a:solidFill>
                  <a:srgbClr val="000000"/>
                </a:solidFill>
              </a:rPr>
              <a:t>: How to design mining pool reward that is not vulnerable to manipulation!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endParaRPr lang="en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66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pool protocols</a:t>
            </a:r>
          </a:p>
        </p:txBody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457200" y="996875"/>
            <a:ext cx="8229600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dirty="0">
                <a:solidFill>
                  <a:srgbClr val="000000"/>
                </a:solidFill>
              </a:rPr>
              <a:t>API for fetching blocks, submitting shares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Stratum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Getwork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Getblockshare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dirty="0">
                <a:solidFill>
                  <a:srgbClr val="000000"/>
                </a:solidFill>
              </a:rPr>
              <a:t>Proposed for standardization with a BIP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Increasingly important; some hardware support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pool history</a:t>
            </a:r>
          </a:p>
        </p:txBody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457200" y="996875"/>
            <a:ext cx="8229600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First pools appear in late-2010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Back in the GPU era!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By 2014: around 90% of mining pool-based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June 2014: GHash.io exceeds 50%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Mining pools (as of August 2014)</a:t>
            </a:r>
          </a:p>
        </p:txBody>
      </p:sp>
      <p:pic>
        <p:nvPicPr>
          <p:cNvPr id="490" name="Shape 4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459" y="1110642"/>
            <a:ext cx="3559082" cy="294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00361" y="4315441"/>
            <a:ext cx="427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Latest mining pool info: https://blockchain.info/pools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Are mining pools a good thing?</a:t>
            </a:r>
          </a:p>
        </p:txBody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457200" y="996875"/>
            <a:ext cx="8229600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dirty="0">
                <a:solidFill>
                  <a:srgbClr val="000000"/>
                </a:solidFill>
              </a:rPr>
              <a:t>Pros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Make mining more predictable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Allow small miners to participate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More miners using updated validation software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Cons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Lead to centralization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Discourage miners from running full nodes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Can we prevent pools?</a:t>
            </a:r>
          </a:p>
        </p:txBody>
      </p:sp>
      <p:sp>
        <p:nvSpPr>
          <p:cNvPr id="497" name="Shape 497"/>
          <p:cNvSpPr/>
          <p:nvPr/>
        </p:nvSpPr>
        <p:spPr>
          <a:xfrm>
            <a:off x="814178" y="4344407"/>
            <a:ext cx="7229699" cy="564299"/>
          </a:xfrm>
          <a:prstGeom prst="wedgeRectCallout">
            <a:avLst>
              <a:gd name="adj1" fmla="val 1582"/>
              <a:gd name="adj2" fmla="val -98653"/>
            </a:avLst>
          </a:prstGeom>
          <a:solidFill>
            <a:srgbClr val="B6D7A8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dirty="0">
                <a:latin typeface="+mn-lt"/>
                <a:ea typeface="Trebuchet MS"/>
                <a:cs typeface="Trebuchet MS"/>
                <a:sym typeface="Trebuchet MS"/>
              </a:rPr>
              <a:t>Stay tuned for our lecture on alt-mining!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subTitle" idx="1"/>
          </p:nvPr>
        </p:nvSpPr>
        <p:spPr>
          <a:xfrm>
            <a:off x="685800" y="1690471"/>
            <a:ext cx="7772400" cy="9803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rebuchet MS"/>
              <a:buNone/>
            </a:pPr>
            <a:r>
              <a:rPr lang="en" sz="3200" dirty="0"/>
              <a:t>Mining incentives and strategies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Game-theoretic analysis of mining</a:t>
            </a:r>
          </a:p>
        </p:txBody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592059" y="1111753"/>
            <a:ext cx="8094742" cy="368391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 dirty="0">
                <a:solidFill>
                  <a:srgbClr val="000000"/>
                </a:solidFill>
              </a:rPr>
              <a:t>Several strategic decisions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Which transactions to include in a block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Default: any above minimum transaction fee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Which block to mine on top of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Default: longest valid chain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How to choose between colliding blocks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Default: first block heard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When to announce new blocks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Default: immediately after finding them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Game-theoretic analysis of mining</a:t>
            </a:r>
          </a:p>
        </p:txBody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457200" y="1317175"/>
            <a:ext cx="8473349" cy="1986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Assume you control 0 &lt; α &lt; 1 of mining power 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</a:rPr>
              <a:t>Can you profit from a non-default strategy?</a:t>
            </a:r>
          </a:p>
        </p:txBody>
      </p:sp>
      <p:sp>
        <p:nvSpPr>
          <p:cNvPr id="515" name="Shape 515"/>
          <p:cNvSpPr/>
          <p:nvPr/>
        </p:nvSpPr>
        <p:spPr>
          <a:xfrm>
            <a:off x="213450" y="3763125"/>
            <a:ext cx="8304900" cy="777899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dirty="0">
                <a:latin typeface="+mn-lt"/>
                <a:ea typeface="Trebuchet MS"/>
                <a:cs typeface="Trebuchet MS"/>
                <a:sym typeface="Trebuchet MS"/>
              </a:rPr>
              <a:t>For some α,</a:t>
            </a:r>
            <a:r>
              <a:rPr lang="en" sz="2800" b="1" dirty="0">
                <a:latin typeface="+mn-lt"/>
                <a:ea typeface="Trebuchet MS"/>
                <a:cs typeface="Trebuchet MS"/>
                <a:sym typeface="Trebuchet MS"/>
              </a:rPr>
              <a:t> YES, </a:t>
            </a:r>
            <a:r>
              <a:rPr lang="en" sz="2800" dirty="0">
                <a:latin typeface="+mn-lt"/>
                <a:ea typeface="Trebuchet MS"/>
                <a:cs typeface="Trebuchet MS"/>
                <a:sym typeface="Trebuchet MS"/>
              </a:rPr>
              <a:t>though analysis is ongoing!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Bitcoins in 6 easy steps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606999" cy="355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lvl="0" indent="-228600" rtl="0">
              <a:spcBef>
                <a:spcPts val="0"/>
              </a:spcBef>
              <a:buAutoNum type="arabicPeriod"/>
            </a:pPr>
            <a:r>
              <a:rPr lang="en" sz="3200" dirty="0"/>
              <a:t>Join the network, listen for transactions</a:t>
            </a:r>
          </a:p>
          <a:p>
            <a:pPr marL="1828800" lvl="1" indent="-228600" rtl="0">
              <a:spcBef>
                <a:spcPts val="0"/>
              </a:spcBef>
              <a:buAutoNum type="alphaLcPeriod"/>
            </a:pPr>
            <a:r>
              <a:rPr lang="en" sz="2800" dirty="0"/>
              <a:t>Validate all proposed transactions</a:t>
            </a:r>
          </a:p>
          <a:p>
            <a:pPr marL="914400" lvl="0" indent="-228600" rtl="0">
              <a:spcBef>
                <a:spcPts val="0"/>
              </a:spcBef>
              <a:buAutoNum type="arabicPeriod"/>
            </a:pPr>
            <a:r>
              <a:rPr lang="en" sz="3200" dirty="0"/>
              <a:t>Listen for new blocks, maintain block chain</a:t>
            </a:r>
          </a:p>
          <a:p>
            <a:pPr marL="1828800" lvl="1" indent="-228600" rtl="0">
              <a:spcBef>
                <a:spcPts val="0"/>
              </a:spcBef>
              <a:buAutoNum type="alphaLcPeriod"/>
            </a:pPr>
            <a:r>
              <a:rPr lang="en" sz="2800" dirty="0"/>
              <a:t>When a new block is proposed, validate it</a:t>
            </a:r>
          </a:p>
          <a:p>
            <a:pPr marL="914400" lvl="0" indent="-228600" rtl="0">
              <a:spcBef>
                <a:spcPts val="0"/>
              </a:spcBef>
              <a:buAutoNum type="arabicPeriod"/>
            </a:pPr>
            <a:r>
              <a:rPr lang="en" sz="3200" dirty="0"/>
              <a:t>Assemble a new valid block</a:t>
            </a:r>
          </a:p>
          <a:p>
            <a:pPr marL="914400" lvl="0" indent="-228600" rtl="0">
              <a:spcBef>
                <a:spcPts val="0"/>
              </a:spcBef>
              <a:buAutoNum type="arabicPeriod"/>
            </a:pPr>
            <a:r>
              <a:rPr lang="en" sz="3200" dirty="0"/>
              <a:t>Find the nonce to make your block valid</a:t>
            </a:r>
          </a:p>
          <a:p>
            <a:pPr marL="914400" lvl="0" indent="-228600" rtl="0">
              <a:spcBef>
                <a:spcPts val="0"/>
              </a:spcBef>
              <a:buAutoNum type="arabicPeriod"/>
            </a:pPr>
            <a:r>
              <a:rPr lang="en" sz="3200" dirty="0"/>
              <a:t>Hope everybody accepts your new block</a:t>
            </a:r>
          </a:p>
          <a:p>
            <a:pPr marL="914400" lvl="0" indent="-228600" rtl="0">
              <a:spcBef>
                <a:spcPts val="0"/>
              </a:spcBef>
              <a:buAutoNum type="arabicPeriod"/>
            </a:pPr>
            <a:r>
              <a:rPr lang="en" sz="3200" dirty="0"/>
              <a:t>Profit!</a:t>
            </a:r>
          </a:p>
        </p:txBody>
      </p:sp>
      <p:cxnSp>
        <p:nvCxnSpPr>
          <p:cNvPr id="56" name="Shape 56"/>
          <p:cNvCxnSpPr>
            <a:cxnSpLocks/>
          </p:cNvCxnSpPr>
          <p:nvPr/>
        </p:nvCxnSpPr>
        <p:spPr>
          <a:xfrm flipV="1">
            <a:off x="1097047" y="1781398"/>
            <a:ext cx="512100" cy="558019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" name="Shape 57"/>
          <p:cNvSpPr txBox="1"/>
          <p:nvPr/>
        </p:nvSpPr>
        <p:spPr>
          <a:xfrm>
            <a:off x="95048" y="2339418"/>
            <a:ext cx="1001999" cy="8574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rebuchet MS"/>
                <a:ea typeface="Trebuchet MS"/>
                <a:cs typeface="Trebuchet MS"/>
                <a:sym typeface="Trebuchet MS"/>
              </a:rPr>
              <a:t>Useful to Bitcoin network</a:t>
            </a:r>
          </a:p>
        </p:txBody>
      </p:sp>
      <p:cxnSp>
        <p:nvCxnSpPr>
          <p:cNvPr id="58" name="Shape 58"/>
          <p:cNvCxnSpPr>
            <a:cxnSpLocks/>
            <a:stCxn id="57" idx="3"/>
          </p:cNvCxnSpPr>
          <p:nvPr/>
        </p:nvCxnSpPr>
        <p:spPr>
          <a:xfrm flipV="1">
            <a:off x="1097047" y="2480930"/>
            <a:ext cx="371568" cy="287188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9" name="Shape 59"/>
          <p:cNvCxnSpPr>
            <a:cxnSpLocks/>
            <a:stCxn id="57" idx="3"/>
          </p:cNvCxnSpPr>
          <p:nvPr/>
        </p:nvCxnSpPr>
        <p:spPr>
          <a:xfrm>
            <a:off x="1097047" y="2768118"/>
            <a:ext cx="1002433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" name="Shape 57">
            <a:extLst>
              <a:ext uri="{FF2B5EF4-FFF2-40B4-BE49-F238E27FC236}">
                <a16:creationId xmlns="" xmlns:a16="http://schemas.microsoft.com/office/drawing/2014/main" id="{A6A461A2-B95D-497E-8AF6-7894FF17E983}"/>
              </a:ext>
            </a:extLst>
          </p:cNvPr>
          <p:cNvSpPr txBox="1"/>
          <p:nvPr/>
        </p:nvSpPr>
        <p:spPr>
          <a:xfrm>
            <a:off x="0" y="3548184"/>
            <a:ext cx="1095799" cy="857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Trebuchet MS"/>
                <a:ea typeface="Trebuchet MS"/>
                <a:cs typeface="Trebuchet MS"/>
                <a:sym typeface="Trebuchet MS"/>
              </a:rPr>
              <a:t>Incentivize miners to do above </a:t>
            </a:r>
            <a:endParaRPr lang="en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4" name="Shape 56">
            <a:extLst>
              <a:ext uri="{FF2B5EF4-FFF2-40B4-BE49-F238E27FC236}">
                <a16:creationId xmlns="" xmlns:a16="http://schemas.microsoft.com/office/drawing/2014/main" id="{0DC71DDE-2E85-4851-9CC2-DEF501D48A1A}"/>
              </a:ext>
            </a:extLst>
          </p:cNvPr>
          <p:cNvCxnSpPr>
            <a:cxnSpLocks/>
          </p:cNvCxnSpPr>
          <p:nvPr/>
        </p:nvCxnSpPr>
        <p:spPr>
          <a:xfrm flipV="1">
            <a:off x="1095799" y="3232995"/>
            <a:ext cx="187032" cy="392524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56">
            <a:extLst>
              <a:ext uri="{FF2B5EF4-FFF2-40B4-BE49-F238E27FC236}">
                <a16:creationId xmlns="" xmlns:a16="http://schemas.microsoft.com/office/drawing/2014/main" id="{72DA35AE-C84D-48C7-8518-75EC7FD82DD4}"/>
              </a:ext>
            </a:extLst>
          </p:cNvPr>
          <p:cNvCxnSpPr>
            <a:cxnSpLocks/>
          </p:cNvCxnSpPr>
          <p:nvPr/>
        </p:nvCxnSpPr>
        <p:spPr>
          <a:xfrm flipV="1">
            <a:off x="1095799" y="3661694"/>
            <a:ext cx="257298" cy="157595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56">
            <a:extLst>
              <a:ext uri="{FF2B5EF4-FFF2-40B4-BE49-F238E27FC236}">
                <a16:creationId xmlns="" xmlns:a16="http://schemas.microsoft.com/office/drawing/2014/main" id="{13782F6E-9A9F-45A0-879D-1C5D76DD0CF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095799" y="3976884"/>
            <a:ext cx="187032" cy="113509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56">
            <a:extLst>
              <a:ext uri="{FF2B5EF4-FFF2-40B4-BE49-F238E27FC236}">
                <a16:creationId xmlns="" xmlns:a16="http://schemas.microsoft.com/office/drawing/2014/main" id="{4AFDE0E2-2503-482C-91DB-37EF2C597B80}"/>
              </a:ext>
            </a:extLst>
          </p:cNvPr>
          <p:cNvCxnSpPr>
            <a:cxnSpLocks/>
          </p:cNvCxnSpPr>
          <p:nvPr/>
        </p:nvCxnSpPr>
        <p:spPr>
          <a:xfrm>
            <a:off x="1095799" y="4309441"/>
            <a:ext cx="187032" cy="163567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Forking attacks</a:t>
            </a:r>
          </a:p>
        </p:txBody>
      </p:sp>
      <p:sp>
        <p:nvSpPr>
          <p:cNvPr id="521" name="Shape 521"/>
          <p:cNvSpPr/>
          <p:nvPr/>
        </p:nvSpPr>
        <p:spPr>
          <a:xfrm>
            <a:off x="615587" y="1252525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22" name="Shape 522"/>
          <p:cNvCxnSpPr>
            <a:stCxn id="523" idx="0"/>
          </p:cNvCxnSpPr>
          <p:nvPr/>
        </p:nvCxnSpPr>
        <p:spPr>
          <a:xfrm rot="10800000">
            <a:off x="2036687" y="1719479"/>
            <a:ext cx="0" cy="15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23" name="Shape 523"/>
          <p:cNvSpPr/>
          <p:nvPr/>
        </p:nvSpPr>
        <p:spPr>
          <a:xfrm>
            <a:off x="615587" y="1874279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24" name="Shape 524"/>
          <p:cNvCxnSpPr>
            <a:stCxn id="525" idx="0"/>
            <a:endCxn id="523" idx="2"/>
          </p:cNvCxnSpPr>
          <p:nvPr/>
        </p:nvCxnSpPr>
        <p:spPr>
          <a:xfrm rot="10800000">
            <a:off x="2036687" y="2348625"/>
            <a:ext cx="0" cy="170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26" name="Shape 526"/>
          <p:cNvSpPr/>
          <p:nvPr/>
        </p:nvSpPr>
        <p:spPr>
          <a:xfrm>
            <a:off x="3875175" y="1877950"/>
            <a:ext cx="2842199" cy="474299"/>
          </a:xfrm>
          <a:prstGeom prst="rect">
            <a:avLst/>
          </a:prstGeom>
          <a:solidFill>
            <a:srgbClr val="EA999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M→M’</a:t>
            </a:r>
          </a:p>
        </p:txBody>
      </p:sp>
      <p:cxnSp>
        <p:nvCxnSpPr>
          <p:cNvPr id="527" name="Shape 527"/>
          <p:cNvCxnSpPr>
            <a:stCxn id="528" idx="0"/>
          </p:cNvCxnSpPr>
          <p:nvPr/>
        </p:nvCxnSpPr>
        <p:spPr>
          <a:xfrm rot="10800000">
            <a:off x="2036699" y="2999379"/>
            <a:ext cx="0" cy="15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28" name="Shape 528"/>
          <p:cNvSpPr/>
          <p:nvPr/>
        </p:nvSpPr>
        <p:spPr>
          <a:xfrm>
            <a:off x="615600" y="3154179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29" name="Shape 529"/>
          <p:cNvCxnSpPr>
            <a:stCxn id="530" idx="0"/>
          </p:cNvCxnSpPr>
          <p:nvPr/>
        </p:nvCxnSpPr>
        <p:spPr>
          <a:xfrm rot="10800000">
            <a:off x="2036699" y="3621129"/>
            <a:ext cx="0" cy="15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0" name="Shape 530"/>
          <p:cNvSpPr/>
          <p:nvPr/>
        </p:nvSpPr>
        <p:spPr>
          <a:xfrm>
            <a:off x="615600" y="3775929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25" name="Shape 525"/>
          <p:cNvSpPr/>
          <p:nvPr/>
        </p:nvSpPr>
        <p:spPr>
          <a:xfrm>
            <a:off x="615587" y="2519325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M</a:t>
            </a: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→B</a:t>
            </a:r>
          </a:p>
        </p:txBody>
      </p:sp>
      <p:cxnSp>
        <p:nvCxnSpPr>
          <p:cNvPr id="531" name="Shape 531"/>
          <p:cNvCxnSpPr>
            <a:stCxn id="532" idx="0"/>
          </p:cNvCxnSpPr>
          <p:nvPr/>
        </p:nvCxnSpPr>
        <p:spPr>
          <a:xfrm rot="10800000">
            <a:off x="5296262" y="2348579"/>
            <a:ext cx="0" cy="15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2" name="Shape 532"/>
          <p:cNvSpPr/>
          <p:nvPr/>
        </p:nvSpPr>
        <p:spPr>
          <a:xfrm>
            <a:off x="3875162" y="2503379"/>
            <a:ext cx="2842199" cy="474299"/>
          </a:xfrm>
          <a:prstGeom prst="rect">
            <a:avLst/>
          </a:prstGeom>
          <a:solidFill>
            <a:srgbClr val="EA999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33" name="Shape 533"/>
          <p:cNvCxnSpPr>
            <a:stCxn id="534" idx="0"/>
            <a:endCxn id="532" idx="2"/>
          </p:cNvCxnSpPr>
          <p:nvPr/>
        </p:nvCxnSpPr>
        <p:spPr>
          <a:xfrm rot="10800000">
            <a:off x="5296262" y="2977725"/>
            <a:ext cx="0" cy="170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5" name="Shape 535"/>
          <p:cNvCxnSpPr>
            <a:stCxn id="536" idx="0"/>
          </p:cNvCxnSpPr>
          <p:nvPr/>
        </p:nvCxnSpPr>
        <p:spPr>
          <a:xfrm rot="10800000">
            <a:off x="5296274" y="3628479"/>
            <a:ext cx="0" cy="15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6" name="Shape 536"/>
          <p:cNvSpPr/>
          <p:nvPr/>
        </p:nvSpPr>
        <p:spPr>
          <a:xfrm>
            <a:off x="3875175" y="3783279"/>
            <a:ext cx="2842199" cy="474299"/>
          </a:xfrm>
          <a:prstGeom prst="rect">
            <a:avLst/>
          </a:prstGeom>
          <a:solidFill>
            <a:srgbClr val="EA999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37" name="Shape 537"/>
          <p:cNvCxnSpPr>
            <a:stCxn id="538" idx="0"/>
          </p:cNvCxnSpPr>
          <p:nvPr/>
        </p:nvCxnSpPr>
        <p:spPr>
          <a:xfrm rot="10800000">
            <a:off x="5296274" y="4250229"/>
            <a:ext cx="0" cy="15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8" name="Shape 538"/>
          <p:cNvSpPr/>
          <p:nvPr/>
        </p:nvSpPr>
        <p:spPr>
          <a:xfrm>
            <a:off x="3875175" y="4405029"/>
            <a:ext cx="2842199" cy="474299"/>
          </a:xfrm>
          <a:prstGeom prst="rect">
            <a:avLst/>
          </a:prstGeom>
          <a:solidFill>
            <a:srgbClr val="EA999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34" name="Shape 534"/>
          <p:cNvSpPr/>
          <p:nvPr/>
        </p:nvSpPr>
        <p:spPr>
          <a:xfrm>
            <a:off x="3875162" y="3148425"/>
            <a:ext cx="2842199" cy="474299"/>
          </a:xfrm>
          <a:prstGeom prst="rect">
            <a:avLst/>
          </a:prstGeom>
          <a:solidFill>
            <a:srgbClr val="EA999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39" name="Shape 539"/>
          <p:cNvCxnSpPr>
            <a:stCxn id="526" idx="0"/>
            <a:endCxn id="521" idx="3"/>
          </p:cNvCxnSpPr>
          <p:nvPr/>
        </p:nvCxnSpPr>
        <p:spPr>
          <a:xfrm rot="10800000">
            <a:off x="3457874" y="1489750"/>
            <a:ext cx="1838400" cy="388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40" name="Shape 540"/>
          <p:cNvSpPr/>
          <p:nvPr/>
        </p:nvSpPr>
        <p:spPr>
          <a:xfrm>
            <a:off x="3875175" y="1884887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M→M’</a:t>
            </a:r>
          </a:p>
        </p:txBody>
      </p:sp>
      <p:sp>
        <p:nvSpPr>
          <p:cNvPr id="541" name="Shape 541"/>
          <p:cNvSpPr/>
          <p:nvPr/>
        </p:nvSpPr>
        <p:spPr>
          <a:xfrm>
            <a:off x="3875162" y="2510316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42" name="Shape 542"/>
          <p:cNvSpPr/>
          <p:nvPr/>
        </p:nvSpPr>
        <p:spPr>
          <a:xfrm>
            <a:off x="3875175" y="3790216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43" name="Shape 543"/>
          <p:cNvSpPr/>
          <p:nvPr/>
        </p:nvSpPr>
        <p:spPr>
          <a:xfrm>
            <a:off x="3875162" y="3155362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44" name="Shape 544"/>
          <p:cNvSpPr/>
          <p:nvPr/>
        </p:nvSpPr>
        <p:spPr>
          <a:xfrm>
            <a:off x="3875175" y="4411966"/>
            <a:ext cx="2842199" cy="4742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45" name="Shape 545"/>
          <p:cNvSpPr/>
          <p:nvPr/>
        </p:nvSpPr>
        <p:spPr>
          <a:xfrm>
            <a:off x="615562" y="1875079"/>
            <a:ext cx="2842199" cy="4742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46" name="Shape 546"/>
          <p:cNvSpPr/>
          <p:nvPr/>
        </p:nvSpPr>
        <p:spPr>
          <a:xfrm>
            <a:off x="615575" y="3154979"/>
            <a:ext cx="2842199" cy="4742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47" name="Shape 547"/>
          <p:cNvSpPr/>
          <p:nvPr/>
        </p:nvSpPr>
        <p:spPr>
          <a:xfrm>
            <a:off x="615562" y="2520125"/>
            <a:ext cx="2842199" cy="4742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M</a:t>
            </a: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→B</a:t>
            </a:r>
          </a:p>
        </p:txBody>
      </p:sp>
      <p:sp>
        <p:nvSpPr>
          <p:cNvPr id="548" name="Shape 548"/>
          <p:cNvSpPr/>
          <p:nvPr/>
        </p:nvSpPr>
        <p:spPr>
          <a:xfrm>
            <a:off x="615575" y="3776729"/>
            <a:ext cx="2842199" cy="4742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Forking attacks</a:t>
            </a:r>
          </a:p>
        </p:txBody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457200" y="996875"/>
            <a:ext cx="5292299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dirty="0">
                <a:solidFill>
                  <a:srgbClr val="000000"/>
                </a:solidFill>
              </a:rPr>
              <a:t>Certainly possible if </a:t>
            </a:r>
            <a:r>
              <a:rPr lang="en" sz="2400" dirty="0"/>
              <a:t>α &gt;0.5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may be possible with less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avoid block collisions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Trebuchet MS"/>
            </a:pPr>
            <a:r>
              <a:rPr lang="en" sz="2400" dirty="0">
                <a:solidFill>
                  <a:srgbClr val="000000"/>
                </a:solidFill>
              </a:rPr>
              <a:t>Attack is detectable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Might be reversed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Might crash exchange rate</a:t>
            </a:r>
          </a:p>
        </p:txBody>
      </p:sp>
      <p:pic>
        <p:nvPicPr>
          <p:cNvPr id="554" name="Shape 5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700" y="1256400"/>
            <a:ext cx="208597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Shape 555"/>
          <p:cNvSpPr txBox="1"/>
          <p:nvPr/>
        </p:nvSpPr>
        <p:spPr>
          <a:xfrm>
            <a:off x="6418325" y="3569275"/>
            <a:ext cx="1838400" cy="6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i="1">
                <a:latin typeface="Trebuchet MS"/>
                <a:ea typeface="Trebuchet MS"/>
                <a:cs typeface="Trebuchet MS"/>
                <a:sym typeface="Trebuchet MS"/>
              </a:rPr>
              <a:t>Goldfinger Attack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?</a:t>
            </a:r>
          </a:p>
        </p:txBody>
      </p:sp>
      <p:sp>
        <p:nvSpPr>
          <p:cNvPr id="557" name="Shape 557"/>
          <p:cNvSpPr/>
          <p:nvPr/>
        </p:nvSpPr>
        <p:spPr>
          <a:xfrm>
            <a:off x="6981075" y="281475"/>
            <a:ext cx="2085899" cy="134999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I expect you to die, Mr. Bitcoin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Forking attacks via bribery</a:t>
            </a:r>
          </a:p>
        </p:txBody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457200" y="996875"/>
            <a:ext cx="8030100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400" b="1" dirty="0">
                <a:solidFill>
                  <a:srgbClr val="000000"/>
                </a:solidFill>
              </a:rPr>
              <a:t>Idea:</a:t>
            </a:r>
            <a:r>
              <a:rPr lang="en" sz="2400" dirty="0">
                <a:solidFill>
                  <a:srgbClr val="000000"/>
                </a:solidFill>
              </a:rPr>
              <a:t> building </a:t>
            </a:r>
            <a:r>
              <a:rPr lang="en" sz="2400" dirty="0"/>
              <a:t>α &gt; 0.5</a:t>
            </a:r>
            <a:r>
              <a:rPr lang="en" sz="2400" dirty="0">
                <a:solidFill>
                  <a:srgbClr val="000000"/>
                </a:solidFill>
              </a:rPr>
              <a:t> is expensive. Why not rent it instead?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Payment techniques: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Out-of-band bribery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Run a mining pool at a loss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Insert large “tips” in the block </a:t>
            </a:r>
            <a:r>
              <a:rPr lang="en" sz="2000" dirty="0" smtClean="0">
                <a:solidFill>
                  <a:srgbClr val="000000"/>
                </a:solidFill>
              </a:rPr>
              <a:t>chain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endParaRPr lang="en" sz="2000" dirty="0">
              <a:solidFill>
                <a:srgbClr val="000000"/>
              </a:solidFill>
            </a:endParaRPr>
          </a:p>
        </p:txBody>
      </p:sp>
      <p:sp>
        <p:nvSpPr>
          <p:cNvPr id="564" name="Shape 564"/>
          <p:cNvSpPr/>
          <p:nvPr/>
        </p:nvSpPr>
        <p:spPr>
          <a:xfrm>
            <a:off x="1574400" y="3486562"/>
            <a:ext cx="5795700" cy="1196114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b="1" dirty="0" smtClean="0">
                <a:latin typeface="+mn-lt"/>
                <a:ea typeface="Trebuchet MS"/>
                <a:cs typeface="Trebuchet MS"/>
                <a:sym typeface="Trebuchet MS"/>
              </a:rPr>
              <a:t>Will miners accept bribes?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 b="1" dirty="0" smtClean="0">
                <a:latin typeface="+mn-lt"/>
                <a:ea typeface="Trebuchet MS"/>
                <a:cs typeface="Trebuchet MS"/>
                <a:sym typeface="Trebuchet MS"/>
              </a:rPr>
              <a:t>It is possible </a:t>
            </a:r>
            <a:r>
              <a:rPr lang="en" sz="2800" b="1" dirty="0" smtClean="0">
                <a:latin typeface="+mn-lt"/>
                <a:ea typeface="Trebuchet MS"/>
                <a:cs typeface="Trebuchet MS"/>
                <a:sym typeface="Wingdings" panose="05000000000000000000" pitchFamily="2" charset="2"/>
              </a:rPr>
              <a:t> Tragedy of Commons</a:t>
            </a:r>
            <a:endParaRPr lang="en" sz="2800" b="1" dirty="0" smtClean="0">
              <a:latin typeface="+mn-lt"/>
              <a:ea typeface="Trebuchet MS"/>
              <a:cs typeface="Trebuchet MS"/>
              <a:sym typeface="Trebuchet MS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800" b="1" dirty="0" smtClean="0">
                <a:latin typeface="+mn-lt"/>
                <a:ea typeface="Trebuchet MS"/>
                <a:cs typeface="Trebuchet MS"/>
                <a:sym typeface="Trebuchet MS"/>
              </a:rPr>
              <a:t>This </a:t>
            </a:r>
            <a:r>
              <a:rPr lang="en" sz="2800" b="1" dirty="0">
                <a:latin typeface="+mn-lt"/>
                <a:ea typeface="Trebuchet MS"/>
                <a:cs typeface="Trebuchet MS"/>
                <a:sym typeface="Trebuchet MS"/>
              </a:rPr>
              <a:t>is an open problem!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Checkpointing</a:t>
            </a:r>
          </a:p>
        </p:txBody>
      </p:sp>
      <p:pic>
        <p:nvPicPr>
          <p:cNvPr id="570" name="Shape 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900" y="1798650"/>
            <a:ext cx="8782925" cy="160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Shape 571"/>
          <p:cNvSpPr txBox="1"/>
          <p:nvPr/>
        </p:nvSpPr>
        <p:spPr>
          <a:xfrm>
            <a:off x="286662" y="3688400"/>
            <a:ext cx="8717400" cy="65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b="1" dirty="0">
                <a:latin typeface="+mn-lt"/>
                <a:ea typeface="Trebuchet MS"/>
                <a:cs typeface="Trebuchet MS"/>
                <a:sym typeface="Trebuchet MS"/>
              </a:rPr>
              <a:t>Default clients ship with built-in checkpoint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Block-withholding attacks</a:t>
            </a:r>
          </a:p>
        </p:txBody>
      </p:sp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457200" y="996300"/>
            <a:ext cx="82296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100" b="1" dirty="0">
                <a:solidFill>
                  <a:srgbClr val="000000"/>
                </a:solidFill>
              </a:rPr>
              <a:t>Strategy: don’t announce blocks right away. Try to get ahead!</a:t>
            </a:r>
          </a:p>
        </p:txBody>
      </p:sp>
      <p:sp>
        <p:nvSpPr>
          <p:cNvPr id="577" name="Shape 577"/>
          <p:cNvSpPr/>
          <p:nvPr/>
        </p:nvSpPr>
        <p:spPr>
          <a:xfrm>
            <a:off x="849921" y="2465289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78" name="Shape 578"/>
          <p:cNvCxnSpPr>
            <a:stCxn id="579" idx="0"/>
            <a:endCxn id="577" idx="2"/>
          </p:cNvCxnSpPr>
          <p:nvPr/>
        </p:nvCxnSpPr>
        <p:spPr>
          <a:xfrm rot="10800000">
            <a:off x="2271021" y="2775059"/>
            <a:ext cx="0" cy="12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9" name="Shape 579"/>
          <p:cNvSpPr/>
          <p:nvPr/>
        </p:nvSpPr>
        <p:spPr>
          <a:xfrm>
            <a:off x="849921" y="2901959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81" name="Shape 581"/>
          <p:cNvCxnSpPr>
            <a:stCxn id="582" idx="1"/>
          </p:cNvCxnSpPr>
          <p:nvPr/>
        </p:nvCxnSpPr>
        <p:spPr>
          <a:xfrm rot="10800000">
            <a:off x="3692125" y="2594038"/>
            <a:ext cx="137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82" name="Shape 582"/>
          <p:cNvSpPr/>
          <p:nvPr/>
        </p:nvSpPr>
        <p:spPr>
          <a:xfrm>
            <a:off x="5064625" y="2439088"/>
            <a:ext cx="2842199" cy="309899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Secret Block</a:t>
            </a:r>
          </a:p>
        </p:txBody>
      </p:sp>
      <p:sp>
        <p:nvSpPr>
          <p:cNvPr id="583" name="Shape 583"/>
          <p:cNvSpPr/>
          <p:nvPr/>
        </p:nvSpPr>
        <p:spPr>
          <a:xfrm>
            <a:off x="5064625" y="2928151"/>
            <a:ext cx="2842199" cy="309899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Secret Block</a:t>
            </a:r>
          </a:p>
        </p:txBody>
      </p:sp>
      <p:cxnSp>
        <p:nvCxnSpPr>
          <p:cNvPr id="584" name="Shape 584"/>
          <p:cNvCxnSpPr/>
          <p:nvPr/>
        </p:nvCxnSpPr>
        <p:spPr>
          <a:xfrm rot="10800000">
            <a:off x="6377146" y="2775122"/>
            <a:ext cx="0" cy="12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85" name="Shape 585"/>
          <p:cNvSpPr/>
          <p:nvPr/>
        </p:nvSpPr>
        <p:spPr>
          <a:xfrm>
            <a:off x="5064633" y="2928151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86" name="Shape 586"/>
          <p:cNvSpPr/>
          <p:nvPr/>
        </p:nvSpPr>
        <p:spPr>
          <a:xfrm>
            <a:off x="5064633" y="2439076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87" name="Shape 587"/>
          <p:cNvSpPr/>
          <p:nvPr/>
        </p:nvSpPr>
        <p:spPr>
          <a:xfrm>
            <a:off x="849921" y="2039001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88" name="Shape 588"/>
          <p:cNvCxnSpPr>
            <a:endCxn id="587" idx="2"/>
          </p:cNvCxnSpPr>
          <p:nvPr/>
        </p:nvCxnSpPr>
        <p:spPr>
          <a:xfrm rot="10800000">
            <a:off x="2271021" y="2348901"/>
            <a:ext cx="0" cy="12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89" name="Shape 589"/>
          <p:cNvSpPr/>
          <p:nvPr/>
        </p:nvSpPr>
        <p:spPr>
          <a:xfrm>
            <a:off x="858521" y="1606989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590" name="Shape 590"/>
          <p:cNvCxnSpPr>
            <a:endCxn id="589" idx="2"/>
          </p:cNvCxnSpPr>
          <p:nvPr/>
        </p:nvCxnSpPr>
        <p:spPr>
          <a:xfrm rot="10800000">
            <a:off x="2279621" y="1916889"/>
            <a:ext cx="0" cy="12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1" name="Shape 591"/>
          <p:cNvCxnSpPr/>
          <p:nvPr/>
        </p:nvCxnSpPr>
        <p:spPr>
          <a:xfrm rot="10800000" flipH="1">
            <a:off x="1852375" y="2891599"/>
            <a:ext cx="22800" cy="104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92" name="Shape 592"/>
          <p:cNvSpPr txBox="1"/>
          <p:nvPr/>
        </p:nvSpPr>
        <p:spPr>
          <a:xfrm>
            <a:off x="1013475" y="3896375"/>
            <a:ext cx="20438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rebuchet MS"/>
                <a:ea typeface="Trebuchet MS"/>
                <a:cs typeface="Trebuchet MS"/>
                <a:sym typeface="Trebuchet MS"/>
              </a:rPr>
              <a:t>All other miners are wasting effort here!</a:t>
            </a:r>
          </a:p>
        </p:txBody>
      </p:sp>
      <p:sp>
        <p:nvSpPr>
          <p:cNvPr id="593" name="Shape 593"/>
          <p:cNvSpPr/>
          <p:nvPr/>
        </p:nvSpPr>
        <p:spPr>
          <a:xfrm>
            <a:off x="849933" y="2891601"/>
            <a:ext cx="2842199" cy="309899"/>
          </a:xfrm>
          <a:prstGeom prst="rect">
            <a:avLst/>
          </a:prstGeom>
          <a:solidFill>
            <a:srgbClr val="EA999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594" name="Shape 594"/>
          <p:cNvSpPr/>
          <p:nvPr/>
        </p:nvSpPr>
        <p:spPr>
          <a:xfrm>
            <a:off x="5456852" y="1492597"/>
            <a:ext cx="3460499" cy="790199"/>
          </a:xfrm>
          <a:prstGeom prst="wedgeEllipseCallout">
            <a:avLst>
              <a:gd name="adj1" fmla="val -91209"/>
              <a:gd name="adj2" fmla="val -66420"/>
            </a:avLst>
          </a:prstGeom>
          <a:solidFill>
            <a:srgbClr val="FFFF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 dirty="0">
                <a:latin typeface="+mn-lt"/>
                <a:ea typeface="Trebuchet MS"/>
                <a:cs typeface="Trebuchet MS"/>
                <a:sym typeface="Trebuchet MS"/>
              </a:rPr>
              <a:t>“Selfish mining”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Block-withholding attacks, take 2</a:t>
            </a:r>
          </a:p>
        </p:txBody>
      </p:sp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457200" y="996300"/>
            <a:ext cx="82296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100" b="1">
                <a:solidFill>
                  <a:srgbClr val="000000"/>
                </a:solidFill>
              </a:rPr>
              <a:t>What happens if a block is announced when you’re ahead by 1?</a:t>
            </a:r>
          </a:p>
        </p:txBody>
      </p:sp>
      <p:sp>
        <p:nvSpPr>
          <p:cNvPr id="612" name="Shape 612"/>
          <p:cNvSpPr txBox="1">
            <a:spLocks noGrp="1"/>
          </p:cNvSpPr>
          <p:nvPr>
            <p:ph type="body" idx="4294967295"/>
          </p:nvPr>
        </p:nvSpPr>
        <p:spPr>
          <a:xfrm>
            <a:off x="4833938" y="3703638"/>
            <a:ext cx="4310062" cy="8572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000000"/>
                </a:solidFill>
              </a:rPr>
              <a:t>The race is on!</a:t>
            </a:r>
          </a:p>
        </p:txBody>
      </p:sp>
      <p:sp>
        <p:nvSpPr>
          <p:cNvPr id="600" name="Shape 600"/>
          <p:cNvSpPr/>
          <p:nvPr/>
        </p:nvSpPr>
        <p:spPr>
          <a:xfrm>
            <a:off x="849921" y="2465289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601" name="Shape 601"/>
          <p:cNvCxnSpPr>
            <a:stCxn id="602" idx="0"/>
            <a:endCxn id="600" idx="2"/>
          </p:cNvCxnSpPr>
          <p:nvPr/>
        </p:nvCxnSpPr>
        <p:spPr>
          <a:xfrm rot="10800000">
            <a:off x="2271021" y="2775209"/>
            <a:ext cx="0" cy="132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02" name="Shape 602"/>
          <p:cNvSpPr/>
          <p:nvPr/>
        </p:nvSpPr>
        <p:spPr>
          <a:xfrm>
            <a:off x="849921" y="2907809"/>
            <a:ext cx="2842199" cy="309899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604" name="Shape 604"/>
          <p:cNvCxnSpPr>
            <a:stCxn id="605" idx="1"/>
          </p:cNvCxnSpPr>
          <p:nvPr/>
        </p:nvCxnSpPr>
        <p:spPr>
          <a:xfrm rot="10800000">
            <a:off x="3692125" y="2594038"/>
            <a:ext cx="137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05" name="Shape 605"/>
          <p:cNvSpPr/>
          <p:nvPr/>
        </p:nvSpPr>
        <p:spPr>
          <a:xfrm>
            <a:off x="5064625" y="2439088"/>
            <a:ext cx="2842199" cy="309899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Secret Block</a:t>
            </a:r>
          </a:p>
        </p:txBody>
      </p:sp>
      <p:sp>
        <p:nvSpPr>
          <p:cNvPr id="606" name="Shape 606"/>
          <p:cNvSpPr/>
          <p:nvPr/>
        </p:nvSpPr>
        <p:spPr>
          <a:xfrm>
            <a:off x="849921" y="2039001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607" name="Shape 607"/>
          <p:cNvCxnSpPr>
            <a:endCxn id="606" idx="2"/>
          </p:cNvCxnSpPr>
          <p:nvPr/>
        </p:nvCxnSpPr>
        <p:spPr>
          <a:xfrm rot="10800000">
            <a:off x="2271021" y="2348901"/>
            <a:ext cx="0" cy="12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08" name="Shape 608"/>
          <p:cNvSpPr/>
          <p:nvPr/>
        </p:nvSpPr>
        <p:spPr>
          <a:xfrm>
            <a:off x="858521" y="1606989"/>
            <a:ext cx="2842199" cy="309899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/>
          </a:p>
        </p:txBody>
      </p:sp>
      <p:cxnSp>
        <p:nvCxnSpPr>
          <p:cNvPr id="609" name="Shape 609"/>
          <p:cNvCxnSpPr>
            <a:endCxn id="608" idx="2"/>
          </p:cNvCxnSpPr>
          <p:nvPr/>
        </p:nvCxnSpPr>
        <p:spPr>
          <a:xfrm rot="10800000">
            <a:off x="2279621" y="1916889"/>
            <a:ext cx="0" cy="12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10" name="Shape 610"/>
          <p:cNvSpPr/>
          <p:nvPr/>
        </p:nvSpPr>
        <p:spPr>
          <a:xfrm>
            <a:off x="5064625" y="2439088"/>
            <a:ext cx="2842199" cy="309899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11" name="Shape 6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150" y="3469300"/>
            <a:ext cx="1449575" cy="152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Block-withholding attacks</a:t>
            </a:r>
          </a:p>
        </p:txBody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457200" y="981600"/>
            <a:ext cx="7679399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Improved strategy for any </a:t>
            </a:r>
            <a:r>
              <a:rPr lang="en" sz="2400" b="1" dirty="0"/>
              <a:t>α</a:t>
            </a:r>
            <a:r>
              <a:rPr lang="en" sz="2400" dirty="0">
                <a:solidFill>
                  <a:srgbClr val="000000"/>
                </a:solidFill>
              </a:rPr>
              <a:t> if you can win every race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Ideal network position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Bribery?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With a 50% chance of winning races, improved strategy for </a:t>
            </a:r>
            <a:r>
              <a:rPr lang="en" sz="2400" b="1" dirty="0"/>
              <a:t>α &gt; 0.25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Not yet observed in practice!</a:t>
            </a:r>
          </a:p>
        </p:txBody>
      </p:sp>
      <p:sp>
        <p:nvSpPr>
          <p:cNvPr id="619" name="Shape 619"/>
          <p:cNvSpPr/>
          <p:nvPr/>
        </p:nvSpPr>
        <p:spPr>
          <a:xfrm>
            <a:off x="1143900" y="4035183"/>
            <a:ext cx="6856199" cy="777899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latin typeface="+mn-lt"/>
                <a:ea typeface="Trebuchet MS"/>
                <a:cs typeface="Trebuchet MS"/>
                <a:sym typeface="Trebuchet MS"/>
              </a:rPr>
              <a:t>Surprising departure from previous assumptions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Punitive forking</a:t>
            </a:r>
          </a:p>
        </p:txBody>
      </p:sp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457200" y="981600"/>
            <a:ext cx="7811871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Suppose you want to blacklist transactions from address </a:t>
            </a:r>
            <a:r>
              <a:rPr lang="en" sz="2400" i="1" dirty="0">
                <a:solidFill>
                  <a:srgbClr val="000000"/>
                </a:solidFill>
              </a:rPr>
              <a:t>X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Freeze an individual’s money forever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Trebuchet MS"/>
            </a:pPr>
            <a:r>
              <a:rPr lang="en" sz="2400" b="1" dirty="0">
                <a:solidFill>
                  <a:srgbClr val="000000"/>
                </a:solidFill>
              </a:rPr>
              <a:t>Extreme strategy:</a:t>
            </a:r>
            <a:r>
              <a:rPr lang="en" sz="2400" dirty="0">
                <a:solidFill>
                  <a:srgbClr val="000000"/>
                </a:solidFill>
              </a:rPr>
              <a:t> announce that you will refuse to mine on any chain with a transaction from </a:t>
            </a:r>
            <a:r>
              <a:rPr lang="en" sz="2400" i="1" dirty="0">
                <a:solidFill>
                  <a:srgbClr val="000000"/>
                </a:solidFill>
              </a:rPr>
              <a:t>X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626" name="Shape 626"/>
          <p:cNvSpPr/>
          <p:nvPr/>
        </p:nvSpPr>
        <p:spPr>
          <a:xfrm>
            <a:off x="1010400" y="3837831"/>
            <a:ext cx="7123199" cy="777899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latin typeface="+mn-lt"/>
                <a:ea typeface="Trebuchet MS"/>
                <a:cs typeface="Trebuchet MS"/>
                <a:sym typeface="Trebuchet MS"/>
              </a:rPr>
              <a:t>With </a:t>
            </a:r>
            <a:r>
              <a:rPr lang="en" sz="2400" dirty="0">
                <a:solidFill>
                  <a:schemeClr val="dk1"/>
                </a:solidFill>
                <a:latin typeface="+mn-lt"/>
                <a:ea typeface="Trebuchet MS"/>
                <a:cs typeface="Trebuchet MS"/>
                <a:sym typeface="Trebuchet MS"/>
              </a:rPr>
              <a:t>α &lt; 0.5, you’ll soon fall behind the network </a:t>
            </a:r>
            <a:r>
              <a:rPr lang="en" sz="2400" dirty="0">
                <a:latin typeface="+mn-lt"/>
                <a:ea typeface="Trebuchet MS"/>
                <a:cs typeface="Trebuchet MS"/>
                <a:sym typeface="Trebuchet M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Feather-forking strategy</a:t>
            </a:r>
          </a:p>
        </p:txBody>
      </p:sp>
      <p:sp>
        <p:nvSpPr>
          <p:cNvPr id="632" name="Shape 632"/>
          <p:cNvSpPr txBox="1">
            <a:spLocks noGrp="1"/>
          </p:cNvSpPr>
          <p:nvPr>
            <p:ph type="body" idx="1"/>
          </p:nvPr>
        </p:nvSpPr>
        <p:spPr>
          <a:xfrm>
            <a:off x="457200" y="981600"/>
            <a:ext cx="8338144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Trebuchet MS"/>
            </a:pPr>
            <a:r>
              <a:rPr lang="en" sz="2400" b="1" dirty="0">
                <a:solidFill>
                  <a:srgbClr val="000000"/>
                </a:solidFill>
              </a:rPr>
              <a:t>To blacklist transactions from X, </a:t>
            </a:r>
            <a:r>
              <a:rPr lang="en" sz="2400" dirty="0">
                <a:solidFill>
                  <a:srgbClr val="000000"/>
                </a:solidFill>
              </a:rPr>
              <a:t>announce that you will refuse to mine </a:t>
            </a:r>
            <a:r>
              <a:rPr lang="en" sz="2400" i="1" dirty="0">
                <a:solidFill>
                  <a:srgbClr val="000000"/>
                </a:solidFill>
              </a:rPr>
              <a:t>directly</a:t>
            </a:r>
            <a:r>
              <a:rPr lang="en" sz="2400" dirty="0">
                <a:solidFill>
                  <a:srgbClr val="000000"/>
                </a:solidFill>
              </a:rPr>
              <a:t> on any block with a transaction from </a:t>
            </a:r>
            <a:r>
              <a:rPr lang="en" sz="2400" i="1" dirty="0">
                <a:solidFill>
                  <a:srgbClr val="000000"/>
                </a:solidFill>
              </a:rPr>
              <a:t>X</a:t>
            </a:r>
          </a:p>
          <a:p>
            <a: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</a:pPr>
            <a:r>
              <a:rPr lang="en" sz="2000" dirty="0">
                <a:solidFill>
                  <a:srgbClr val="000000"/>
                </a:solidFill>
              </a:rPr>
              <a:t>But you’ll concede after </a:t>
            </a:r>
            <a:r>
              <a:rPr lang="en" sz="2000" i="1" dirty="0">
                <a:solidFill>
                  <a:srgbClr val="000000"/>
                </a:solidFill>
              </a:rPr>
              <a:t>n</a:t>
            </a:r>
            <a:r>
              <a:rPr lang="en" sz="2000" dirty="0">
                <a:solidFill>
                  <a:srgbClr val="000000"/>
                </a:solidFill>
              </a:rPr>
              <a:t> confirming blocks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Chance of pruning an offending block is </a:t>
            </a:r>
            <a:r>
              <a:rPr lang="en" sz="2400" b="1" dirty="0">
                <a:solidFill>
                  <a:srgbClr val="000000"/>
                </a:solidFill>
              </a:rPr>
              <a:t>α</a:t>
            </a:r>
            <a:r>
              <a:rPr lang="en" sz="2400" b="1" baseline="30000" dirty="0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Response to feather forking</a:t>
            </a:r>
          </a:p>
        </p:txBody>
      </p:sp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xfrm>
            <a:off x="457200" y="1063228"/>
            <a:ext cx="7679399" cy="36041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400" b="1" dirty="0">
                <a:solidFill>
                  <a:srgbClr val="000000"/>
                </a:solidFill>
              </a:rPr>
              <a:t>For other miners, </a:t>
            </a:r>
            <a:r>
              <a:rPr lang="en" sz="2400" dirty="0">
                <a:solidFill>
                  <a:srgbClr val="000000"/>
                </a:solidFill>
              </a:rPr>
              <a:t>including a transaction from </a:t>
            </a:r>
            <a:r>
              <a:rPr lang="en" sz="2400" i="1" dirty="0">
                <a:solidFill>
                  <a:srgbClr val="000000"/>
                </a:solidFill>
              </a:rPr>
              <a:t>X</a:t>
            </a:r>
            <a:r>
              <a:rPr lang="en" sz="2400" dirty="0">
                <a:solidFill>
                  <a:srgbClr val="000000"/>
                </a:solidFill>
              </a:rPr>
              <a:t> induces an </a:t>
            </a:r>
            <a:r>
              <a:rPr lang="en" sz="2400" b="1" dirty="0"/>
              <a:t>α</a:t>
            </a:r>
            <a:r>
              <a:rPr lang="en" sz="2400" b="1" baseline="30000" dirty="0"/>
              <a:t>2</a:t>
            </a:r>
            <a:r>
              <a:rPr lang="en" sz="2400" dirty="0"/>
              <a:t> chance of losing a block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Might be safer to join in on the blacklist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Can enforce a blacklist with </a:t>
            </a:r>
            <a:r>
              <a:rPr lang="en" sz="2400" b="1" dirty="0"/>
              <a:t>α &lt; 0.5!</a:t>
            </a:r>
          </a:p>
        </p:txBody>
      </p:sp>
      <p:sp>
        <p:nvSpPr>
          <p:cNvPr id="639" name="Shape 639"/>
          <p:cNvSpPr/>
          <p:nvPr/>
        </p:nvSpPr>
        <p:spPr>
          <a:xfrm>
            <a:off x="647425" y="3641125"/>
            <a:ext cx="7969500" cy="777899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latin typeface="+mn-lt"/>
                <a:ea typeface="Trebuchet MS"/>
                <a:cs typeface="Trebuchet MS"/>
                <a:sym typeface="Trebuchet MS"/>
              </a:rPr>
              <a:t>Success depends on convincing other miners you’ll fork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Finding a valid block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4896762" y="2775137"/>
            <a:ext cx="1344300" cy="4572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H(  )   H(  )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4044862" y="3503600"/>
            <a:ext cx="1344300" cy="4572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H(  )   H(  )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6010262" y="3503600"/>
            <a:ext cx="1344300" cy="4572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H(  )   H(  )</a:t>
            </a:r>
          </a:p>
        </p:txBody>
      </p:sp>
      <p:sp>
        <p:nvSpPr>
          <p:cNvPr id="68" name="Shape 68"/>
          <p:cNvSpPr/>
          <p:nvPr/>
        </p:nvSpPr>
        <p:spPr>
          <a:xfrm>
            <a:off x="4675950" y="3011725"/>
            <a:ext cx="647300" cy="491875"/>
          </a:xfrm>
          <a:custGeom>
            <a:avLst/>
            <a:gdLst/>
            <a:ahLst/>
            <a:cxnLst/>
            <a:rect l="0" t="0" r="0" b="0"/>
            <a:pathLst>
              <a:path w="25892" h="19675" extrusionOk="0">
                <a:moveTo>
                  <a:pt x="25892" y="0"/>
                </a:moveTo>
                <a:lnTo>
                  <a:pt x="25534" y="12120"/>
                </a:lnTo>
                <a:lnTo>
                  <a:pt x="0" y="12120"/>
                </a:lnTo>
                <a:lnTo>
                  <a:pt x="0" y="19675"/>
                </a:lnTo>
              </a:path>
            </a:pathLst>
          </a:cu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69" name="Shape 69"/>
          <p:cNvSpPr/>
          <p:nvPr/>
        </p:nvSpPr>
        <p:spPr>
          <a:xfrm>
            <a:off x="5928025" y="3034600"/>
            <a:ext cx="766525" cy="469000"/>
          </a:xfrm>
          <a:custGeom>
            <a:avLst/>
            <a:gdLst/>
            <a:ahLst/>
            <a:cxnLst/>
            <a:rect l="0" t="0" r="0" b="0"/>
            <a:pathLst>
              <a:path w="30661" h="18760" extrusionOk="0">
                <a:moveTo>
                  <a:pt x="518" y="0"/>
                </a:moveTo>
                <a:lnTo>
                  <a:pt x="0" y="11205"/>
                </a:lnTo>
                <a:lnTo>
                  <a:pt x="30661" y="11205"/>
                </a:lnTo>
                <a:lnTo>
                  <a:pt x="30661" y="18760"/>
                </a:lnTo>
              </a:path>
            </a:pathLst>
          </a:cu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cxnSp>
        <p:nvCxnSpPr>
          <p:cNvPr id="70" name="Shape 70"/>
          <p:cNvCxnSpPr>
            <a:endCxn id="71" idx="0"/>
          </p:cNvCxnSpPr>
          <p:nvPr/>
        </p:nvCxnSpPr>
        <p:spPr>
          <a:xfrm flipH="1">
            <a:off x="3698475" y="3743900"/>
            <a:ext cx="755400" cy="7356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" name="Shape 72"/>
          <p:cNvCxnSpPr>
            <a:endCxn id="73" idx="0"/>
          </p:cNvCxnSpPr>
          <p:nvPr/>
        </p:nvCxnSpPr>
        <p:spPr>
          <a:xfrm>
            <a:off x="5111287" y="3760400"/>
            <a:ext cx="16800" cy="7191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1" name="Shape 71"/>
          <p:cNvSpPr txBox="1"/>
          <p:nvPr/>
        </p:nvSpPr>
        <p:spPr>
          <a:xfrm>
            <a:off x="2989575" y="4479500"/>
            <a:ext cx="1417800" cy="6639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dirty="0"/>
              <a:t>12.5→A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dirty="0"/>
              <a:t>coinbase: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b="1" dirty="0">
                <a:latin typeface="Courier New"/>
                <a:ea typeface="Courier New"/>
                <a:cs typeface="Courier New"/>
                <a:sym typeface="Courier New"/>
              </a:rPr>
              <a:t>0x0000...00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4599937" y="4479500"/>
            <a:ext cx="1056300" cy="301799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transaction</a:t>
            </a:r>
          </a:p>
        </p:txBody>
      </p:sp>
      <p:cxnSp>
        <p:nvCxnSpPr>
          <p:cNvPr id="74" name="Shape 74"/>
          <p:cNvCxnSpPr>
            <a:endCxn id="75" idx="0"/>
          </p:cNvCxnSpPr>
          <p:nvPr/>
        </p:nvCxnSpPr>
        <p:spPr>
          <a:xfrm flipH="1">
            <a:off x="6454612" y="3747200"/>
            <a:ext cx="13500" cy="7323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" name="Shape 76"/>
          <p:cNvCxnSpPr>
            <a:endCxn id="77" idx="0"/>
          </p:cNvCxnSpPr>
          <p:nvPr/>
        </p:nvCxnSpPr>
        <p:spPr>
          <a:xfrm>
            <a:off x="7089512" y="3773900"/>
            <a:ext cx="793200" cy="7056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" name="Shape 75"/>
          <p:cNvSpPr txBox="1"/>
          <p:nvPr/>
        </p:nvSpPr>
        <p:spPr>
          <a:xfrm>
            <a:off x="5926462" y="4479500"/>
            <a:ext cx="1056300" cy="301799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transaction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7354562" y="4479500"/>
            <a:ext cx="1056300" cy="301799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transaction</a:t>
            </a:r>
          </a:p>
        </p:txBody>
      </p:sp>
      <p:sp>
        <p:nvSpPr>
          <p:cNvPr id="78" name="Shape 78"/>
          <p:cNvSpPr/>
          <p:nvPr/>
        </p:nvSpPr>
        <p:spPr>
          <a:xfrm>
            <a:off x="4569500" y="1463712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200" dirty="0">
                <a:latin typeface="Trebuchet MS"/>
                <a:ea typeface="Trebuchet MS"/>
                <a:cs typeface="Trebuchet MS"/>
                <a:sym typeface="Trebuchet MS"/>
              </a:rPr>
              <a:t>mrkl_root: 	H(  )</a:t>
            </a:r>
          </a:p>
        </p:txBody>
      </p:sp>
      <p:sp>
        <p:nvSpPr>
          <p:cNvPr id="79" name="Shape 79"/>
          <p:cNvSpPr/>
          <p:nvPr/>
        </p:nvSpPr>
        <p:spPr>
          <a:xfrm>
            <a:off x="4569500" y="1161925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>
                <a:latin typeface="Trebuchet MS"/>
                <a:ea typeface="Trebuchet MS"/>
                <a:cs typeface="Trebuchet MS"/>
                <a:sym typeface="Trebuchet MS"/>
              </a:rPr>
              <a:t>prev:	H(  )</a:t>
            </a:r>
          </a:p>
        </p:txBody>
      </p:sp>
      <p:sp>
        <p:nvSpPr>
          <p:cNvPr id="80" name="Shape 80"/>
          <p:cNvSpPr/>
          <p:nvPr/>
        </p:nvSpPr>
        <p:spPr>
          <a:xfrm>
            <a:off x="3317300" y="1050999"/>
            <a:ext cx="3002490" cy="683718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81" name="Shape 81"/>
          <p:cNvSpPr/>
          <p:nvPr/>
        </p:nvSpPr>
        <p:spPr>
          <a:xfrm>
            <a:off x="964700" y="1509362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>
                <a:latin typeface="Trebuchet MS"/>
                <a:ea typeface="Trebuchet MS"/>
                <a:cs typeface="Trebuchet MS"/>
                <a:sym typeface="Trebuchet MS"/>
              </a:rPr>
              <a:t>mrkl_root: 	H(  )</a:t>
            </a:r>
          </a:p>
        </p:txBody>
      </p:sp>
      <p:sp>
        <p:nvSpPr>
          <p:cNvPr id="82" name="Shape 82"/>
          <p:cNvSpPr/>
          <p:nvPr/>
        </p:nvSpPr>
        <p:spPr>
          <a:xfrm>
            <a:off x="964700" y="2101225"/>
            <a:ext cx="2352600" cy="301799"/>
          </a:xfrm>
          <a:prstGeom prst="rect">
            <a:avLst/>
          </a:prstGeom>
          <a:solidFill>
            <a:srgbClr val="93C47D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200" dirty="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  <a:r>
              <a:rPr lang="en" sz="1200" dirty="0">
                <a:latin typeface="Trebuchet MS"/>
                <a:ea typeface="Trebuchet MS"/>
                <a:cs typeface="Trebuchet MS"/>
                <a:sym typeface="Courier New"/>
              </a:rPr>
              <a:t>0x0000</a:t>
            </a:r>
          </a:p>
        </p:txBody>
      </p:sp>
      <p:sp>
        <p:nvSpPr>
          <p:cNvPr id="83" name="Shape 83"/>
          <p:cNvSpPr/>
          <p:nvPr/>
        </p:nvSpPr>
        <p:spPr>
          <a:xfrm>
            <a:off x="964700" y="1799437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>
                <a:latin typeface="Trebuchet MS"/>
                <a:ea typeface="Trebuchet MS"/>
                <a:cs typeface="Trebuchet MS"/>
                <a:sym typeface="Trebuchet MS"/>
              </a:rPr>
              <a:t>nonce: 	</a:t>
            </a:r>
            <a:r>
              <a:rPr lang="en" sz="1200" dirty="0">
                <a:latin typeface="Trebuchet MS"/>
                <a:ea typeface="Trebuchet MS"/>
                <a:cs typeface="Trebuchet MS"/>
                <a:sym typeface="Courier New"/>
              </a:rPr>
              <a:t>0x7a83</a:t>
            </a:r>
          </a:p>
        </p:txBody>
      </p:sp>
      <p:sp>
        <p:nvSpPr>
          <p:cNvPr id="84" name="Shape 84"/>
          <p:cNvSpPr/>
          <p:nvPr/>
        </p:nvSpPr>
        <p:spPr>
          <a:xfrm>
            <a:off x="964700" y="1207575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>
                <a:latin typeface="Trebuchet MS"/>
                <a:ea typeface="Trebuchet MS"/>
                <a:cs typeface="Trebuchet MS"/>
                <a:sym typeface="Trebuchet MS"/>
              </a:rPr>
              <a:t>prev:	H(  )</a:t>
            </a:r>
          </a:p>
        </p:txBody>
      </p:sp>
      <p:sp>
        <p:nvSpPr>
          <p:cNvPr id="85" name="Shape 85"/>
          <p:cNvSpPr/>
          <p:nvPr/>
        </p:nvSpPr>
        <p:spPr>
          <a:xfrm>
            <a:off x="138146" y="1096649"/>
            <a:ext cx="2576843" cy="683718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86" name="Shape 86"/>
          <p:cNvSpPr/>
          <p:nvPr/>
        </p:nvSpPr>
        <p:spPr>
          <a:xfrm>
            <a:off x="5567300" y="1593225"/>
            <a:ext cx="2303150" cy="1258350"/>
          </a:xfrm>
          <a:custGeom>
            <a:avLst/>
            <a:gdLst/>
            <a:ahLst/>
            <a:cxnLst/>
            <a:rect l="0" t="0" r="0" b="0"/>
            <a:pathLst>
              <a:path w="92126" h="50334" extrusionOk="0">
                <a:moveTo>
                  <a:pt x="30100" y="1"/>
                </a:moveTo>
                <a:lnTo>
                  <a:pt x="92126" y="0"/>
                </a:lnTo>
                <a:lnTo>
                  <a:pt x="88770" y="36301"/>
                </a:lnTo>
                <a:lnTo>
                  <a:pt x="915" y="35996"/>
                </a:lnTo>
                <a:lnTo>
                  <a:pt x="0" y="50334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87" name="Shape 87"/>
          <p:cNvSpPr/>
          <p:nvPr/>
        </p:nvSpPr>
        <p:spPr>
          <a:xfrm>
            <a:off x="4569500" y="2055575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</a:p>
        </p:txBody>
      </p:sp>
      <p:sp>
        <p:nvSpPr>
          <p:cNvPr id="88" name="Shape 88"/>
          <p:cNvSpPr/>
          <p:nvPr/>
        </p:nvSpPr>
        <p:spPr>
          <a:xfrm>
            <a:off x="4569500" y="2055562"/>
            <a:ext cx="2352600" cy="3017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0x3485...</a:t>
            </a:r>
          </a:p>
        </p:txBody>
      </p:sp>
      <p:sp>
        <p:nvSpPr>
          <p:cNvPr id="89" name="Shape 89"/>
          <p:cNvSpPr/>
          <p:nvPr/>
        </p:nvSpPr>
        <p:spPr>
          <a:xfrm>
            <a:off x="4569500" y="2048962"/>
            <a:ext cx="2352600" cy="3017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0x6a1f...</a:t>
            </a:r>
          </a:p>
        </p:txBody>
      </p:sp>
      <p:sp>
        <p:nvSpPr>
          <p:cNvPr id="90" name="Shape 90"/>
          <p:cNvSpPr/>
          <p:nvPr/>
        </p:nvSpPr>
        <p:spPr>
          <a:xfrm>
            <a:off x="4569500" y="1753787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nonce: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0x0000...</a:t>
            </a:r>
          </a:p>
        </p:txBody>
      </p:sp>
      <p:sp>
        <p:nvSpPr>
          <p:cNvPr id="91" name="Shape 91"/>
          <p:cNvSpPr/>
          <p:nvPr/>
        </p:nvSpPr>
        <p:spPr>
          <a:xfrm>
            <a:off x="4569500" y="1747187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nonce: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0x0001...</a:t>
            </a:r>
          </a:p>
        </p:txBody>
      </p:sp>
      <p:sp>
        <p:nvSpPr>
          <p:cNvPr id="92" name="Shape 92"/>
          <p:cNvSpPr/>
          <p:nvPr/>
        </p:nvSpPr>
        <p:spPr>
          <a:xfrm>
            <a:off x="4569500" y="2048975"/>
            <a:ext cx="2352600" cy="3017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0xc9c8...</a:t>
            </a:r>
          </a:p>
        </p:txBody>
      </p:sp>
      <p:sp>
        <p:nvSpPr>
          <p:cNvPr id="93" name="Shape 93"/>
          <p:cNvSpPr/>
          <p:nvPr/>
        </p:nvSpPr>
        <p:spPr>
          <a:xfrm>
            <a:off x="4569500" y="1747200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nonce: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0x0002...</a:t>
            </a:r>
          </a:p>
        </p:txBody>
      </p:sp>
      <p:sp>
        <p:nvSpPr>
          <p:cNvPr id="94" name="Shape 94"/>
          <p:cNvSpPr/>
          <p:nvPr/>
        </p:nvSpPr>
        <p:spPr>
          <a:xfrm>
            <a:off x="4569500" y="2048962"/>
            <a:ext cx="2352600" cy="3017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0x300c...</a:t>
            </a:r>
          </a:p>
        </p:txBody>
      </p:sp>
      <p:sp>
        <p:nvSpPr>
          <p:cNvPr id="95" name="Shape 95"/>
          <p:cNvSpPr/>
          <p:nvPr/>
        </p:nvSpPr>
        <p:spPr>
          <a:xfrm>
            <a:off x="4569500" y="1747187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nonce: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0xffff...</a:t>
            </a:r>
          </a:p>
        </p:txBody>
      </p:sp>
      <p:sp>
        <p:nvSpPr>
          <p:cNvPr id="96" name="Shape 96"/>
          <p:cNvSpPr/>
          <p:nvPr/>
        </p:nvSpPr>
        <p:spPr>
          <a:xfrm>
            <a:off x="4569500" y="2048962"/>
            <a:ext cx="2352600" cy="301799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</a:p>
        </p:txBody>
      </p:sp>
      <p:sp>
        <p:nvSpPr>
          <p:cNvPr id="97" name="Shape 97"/>
          <p:cNvSpPr/>
          <p:nvPr/>
        </p:nvSpPr>
        <p:spPr>
          <a:xfrm>
            <a:off x="4569500" y="1747187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nonce: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0x0000...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2996237" y="4477887"/>
            <a:ext cx="1417800" cy="6639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12.5→A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dirty="0"/>
              <a:t>coinbase: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b="1" dirty="0">
                <a:latin typeface="Courier New"/>
                <a:ea typeface="Courier New"/>
                <a:cs typeface="Courier New"/>
                <a:sym typeface="Courier New"/>
              </a:rPr>
              <a:t>0x0000...01</a:t>
            </a:r>
          </a:p>
        </p:txBody>
      </p:sp>
      <p:sp>
        <p:nvSpPr>
          <p:cNvPr id="99" name="Shape 99"/>
          <p:cNvSpPr/>
          <p:nvPr/>
        </p:nvSpPr>
        <p:spPr>
          <a:xfrm>
            <a:off x="2876450" y="4345900"/>
            <a:ext cx="1723500" cy="82379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3855275" y="3327875"/>
            <a:ext cx="1723500" cy="82379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4789150" y="2559712"/>
            <a:ext cx="1723500" cy="82379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3" name="Shape 103"/>
          <p:cNvCxnSpPr>
            <a:stCxn id="104" idx="2"/>
          </p:cNvCxnSpPr>
          <p:nvPr/>
        </p:nvCxnSpPr>
        <p:spPr>
          <a:xfrm>
            <a:off x="2371525" y="3609824"/>
            <a:ext cx="766500" cy="729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5" name="Shape 105"/>
          <p:cNvCxnSpPr/>
          <p:nvPr/>
        </p:nvCxnSpPr>
        <p:spPr>
          <a:xfrm>
            <a:off x="2852200" y="3440875"/>
            <a:ext cx="816000" cy="242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" name="Shape 106"/>
          <p:cNvCxnSpPr/>
          <p:nvPr/>
        </p:nvCxnSpPr>
        <p:spPr>
          <a:xfrm rot="10800000" flipH="1">
            <a:off x="3162825" y="3065012"/>
            <a:ext cx="1458899" cy="99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4" name="Shape 104"/>
          <p:cNvSpPr txBox="1"/>
          <p:nvPr/>
        </p:nvSpPr>
        <p:spPr>
          <a:xfrm>
            <a:off x="1464025" y="2837325"/>
            <a:ext cx="1815000" cy="77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All changed</a:t>
            </a:r>
          </a:p>
        </p:txBody>
      </p:sp>
      <p:sp>
        <p:nvSpPr>
          <p:cNvPr id="108" name="Shape 108"/>
          <p:cNvSpPr/>
          <p:nvPr/>
        </p:nvSpPr>
        <p:spPr>
          <a:xfrm>
            <a:off x="4569500" y="2040675"/>
            <a:ext cx="2352600" cy="3017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0xd0c7...</a:t>
            </a:r>
          </a:p>
        </p:txBody>
      </p:sp>
      <p:sp>
        <p:nvSpPr>
          <p:cNvPr id="109" name="Shape 109"/>
          <p:cNvSpPr/>
          <p:nvPr/>
        </p:nvSpPr>
        <p:spPr>
          <a:xfrm>
            <a:off x="4569500" y="1747187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nonce: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0x0001...</a:t>
            </a:r>
          </a:p>
        </p:txBody>
      </p:sp>
      <p:sp>
        <p:nvSpPr>
          <p:cNvPr id="110" name="Shape 110"/>
          <p:cNvSpPr/>
          <p:nvPr/>
        </p:nvSpPr>
        <p:spPr>
          <a:xfrm>
            <a:off x="4569500" y="2048962"/>
            <a:ext cx="2352600" cy="301799"/>
          </a:xfrm>
          <a:prstGeom prst="rect">
            <a:avLst/>
          </a:prstGeom>
          <a:solidFill>
            <a:srgbClr val="E06666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0x0224...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3004587" y="4472331"/>
            <a:ext cx="1417800" cy="6639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12.5→A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dirty="0"/>
              <a:t>coinbase: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b="1" dirty="0">
                <a:latin typeface="Courier New"/>
                <a:ea typeface="Courier New"/>
                <a:cs typeface="Courier New"/>
                <a:sym typeface="Courier New"/>
              </a:rPr>
              <a:t>0x3df5...65</a:t>
            </a:r>
          </a:p>
        </p:txBody>
      </p:sp>
      <p:sp>
        <p:nvSpPr>
          <p:cNvPr id="112" name="Shape 112"/>
          <p:cNvSpPr/>
          <p:nvPr/>
        </p:nvSpPr>
        <p:spPr>
          <a:xfrm>
            <a:off x="4569500" y="2048975"/>
            <a:ext cx="2352600" cy="301799"/>
          </a:xfrm>
          <a:prstGeom prst="rect">
            <a:avLst/>
          </a:prstGeom>
          <a:solidFill>
            <a:srgbClr val="93C47D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hash:  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0x0000...</a:t>
            </a:r>
          </a:p>
        </p:txBody>
      </p:sp>
      <p:sp>
        <p:nvSpPr>
          <p:cNvPr id="113" name="Shape 113"/>
          <p:cNvSpPr/>
          <p:nvPr/>
        </p:nvSpPr>
        <p:spPr>
          <a:xfrm>
            <a:off x="4569500" y="1747200"/>
            <a:ext cx="2352600" cy="301799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nonce: 	</a:t>
            </a:r>
            <a:r>
              <a:rPr lang="en" sz="1800" b="1">
                <a:latin typeface="Courier New"/>
                <a:ea typeface="Courier New"/>
                <a:cs typeface="Courier New"/>
                <a:sym typeface="Courier New"/>
              </a:rPr>
              <a:t>0xf77e...</a:t>
            </a:r>
          </a:p>
        </p:txBody>
      </p:sp>
      <p:sp>
        <p:nvSpPr>
          <p:cNvPr id="102" name="Shape 102"/>
          <p:cNvSpPr/>
          <p:nvPr/>
        </p:nvSpPr>
        <p:spPr>
          <a:xfrm>
            <a:off x="5446456" y="1393561"/>
            <a:ext cx="873600" cy="4176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7" name="Shape 107"/>
          <p:cNvCxnSpPr>
            <a:endCxn id="102" idx="3"/>
          </p:cNvCxnSpPr>
          <p:nvPr/>
        </p:nvCxnSpPr>
        <p:spPr>
          <a:xfrm flipV="1">
            <a:off x="3199793" y="1750005"/>
            <a:ext cx="2374599" cy="111577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Feather-forking: what is it good for?</a:t>
            </a:r>
          </a:p>
        </p:txBody>
      </p:sp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457200" y="1063228"/>
            <a:ext cx="7679399" cy="36041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400" dirty="0">
                <a:solidFill>
                  <a:srgbClr val="000000"/>
                </a:solidFill>
              </a:rPr>
              <a:t>Freezing individual bitcoin owners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ransom/extortion</a:t>
            </a:r>
          </a:p>
          <a:p>
            <a:pPr marL="914400" lvl="1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</a:rPr>
              <a:t>law enforcement?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Enforcing a minimum transaction fee...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second look at transaction fees</a:t>
            </a:r>
          </a:p>
        </p:txBody>
      </p:sp>
      <p:sp>
        <p:nvSpPr>
          <p:cNvPr id="651" name="Shape 651"/>
          <p:cNvSpPr txBox="1"/>
          <p:nvPr/>
        </p:nvSpPr>
        <p:spPr>
          <a:xfrm>
            <a:off x="189900" y="1936425"/>
            <a:ext cx="8350800" cy="64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latin typeface="Courier New"/>
                <a:ea typeface="Courier New"/>
                <a:cs typeface="Courier New"/>
                <a:sym typeface="Courier New"/>
              </a:rPr>
              <a:t>priority = sum(input_value * input_age)/size_in_bytes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2" name="Shape 652"/>
          <p:cNvSpPr txBox="1"/>
          <p:nvPr/>
        </p:nvSpPr>
        <p:spPr>
          <a:xfrm>
            <a:off x="266025" y="1196625"/>
            <a:ext cx="5132400" cy="73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+mn-lt"/>
                <a:ea typeface="Trebuchet MS"/>
                <a:cs typeface="Trebuchet MS"/>
                <a:sym typeface="Trebuchet MS"/>
              </a:rPr>
              <a:t>Default policy:</a:t>
            </a:r>
          </a:p>
        </p:txBody>
      </p:sp>
      <p:sp>
        <p:nvSpPr>
          <p:cNvPr id="653" name="Shape 653"/>
          <p:cNvSpPr txBox="1"/>
          <p:nvPr/>
        </p:nvSpPr>
        <p:spPr>
          <a:xfrm>
            <a:off x="266025" y="3187000"/>
            <a:ext cx="8954099" cy="91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latin typeface="Courier New"/>
                <a:ea typeface="Courier New"/>
                <a:cs typeface="Courier New"/>
                <a:sym typeface="Courier New"/>
              </a:rPr>
              <a:t>priority &gt; 0.576</a:t>
            </a:r>
          </a:p>
        </p:txBody>
      </p:sp>
      <p:sp>
        <p:nvSpPr>
          <p:cNvPr id="654" name="Shape 654"/>
          <p:cNvSpPr txBox="1"/>
          <p:nvPr/>
        </p:nvSpPr>
        <p:spPr>
          <a:xfrm>
            <a:off x="266025" y="2576925"/>
            <a:ext cx="5132400" cy="73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>
                <a:latin typeface="+mn-lt"/>
                <a:ea typeface="Trebuchet MS"/>
                <a:cs typeface="Trebuchet MS"/>
                <a:sym typeface="Trebuchet MS"/>
              </a:rPr>
              <a:t>Accept without fees if:</a:t>
            </a:r>
          </a:p>
        </p:txBody>
      </p:sp>
      <p:sp>
        <p:nvSpPr>
          <p:cNvPr id="655" name="Shape 655"/>
          <p:cNvSpPr/>
          <p:nvPr/>
        </p:nvSpPr>
        <p:spPr>
          <a:xfrm>
            <a:off x="5818100" y="3049850"/>
            <a:ext cx="2211600" cy="1807500"/>
          </a:xfrm>
          <a:prstGeom prst="smileyFace">
            <a:avLst>
              <a:gd name="adj" fmla="val 333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6" name="Shape 656"/>
          <p:cNvSpPr/>
          <p:nvPr/>
        </p:nvSpPr>
        <p:spPr>
          <a:xfrm>
            <a:off x="4628375" y="2477875"/>
            <a:ext cx="1136400" cy="800700"/>
          </a:xfrm>
          <a:prstGeom prst="cloudCallout">
            <a:avLst>
              <a:gd name="adj1" fmla="val 56034"/>
              <a:gd name="adj2" fmla="val 89060"/>
            </a:avLst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title"/>
          </p:nvPr>
        </p:nvSpPr>
        <p:spPr>
          <a:xfrm>
            <a:off x="250500" y="1831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Transaction fees will matter more</a:t>
            </a:r>
          </a:p>
        </p:txBody>
      </p:sp>
      <p:pic>
        <p:nvPicPr>
          <p:cNvPr id="662" name="Shape 6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75" y="1590824"/>
            <a:ext cx="5308800" cy="348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Shape 663"/>
          <p:cNvSpPr txBox="1"/>
          <p:nvPr/>
        </p:nvSpPr>
        <p:spPr>
          <a:xfrm>
            <a:off x="5978000" y="4487075"/>
            <a:ext cx="2869971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Courtesy: Brian Warner</a:t>
            </a:r>
          </a:p>
        </p:txBody>
      </p:sp>
      <p:sp>
        <p:nvSpPr>
          <p:cNvPr id="664" name="Shape 664"/>
          <p:cNvSpPr txBox="1"/>
          <p:nvPr/>
        </p:nvSpPr>
        <p:spPr>
          <a:xfrm>
            <a:off x="334750" y="1059350"/>
            <a:ext cx="8229600" cy="56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latin typeface="+mn-lt"/>
                <a:ea typeface="Trebuchet MS"/>
                <a:cs typeface="Trebuchet MS"/>
                <a:sym typeface="Trebuchet MS"/>
              </a:rPr>
              <a:t>Currently, block rewards are &gt; 99% of miner revenue. But:</a:t>
            </a:r>
          </a:p>
        </p:txBody>
      </p:sp>
      <p:sp>
        <p:nvSpPr>
          <p:cNvPr id="665" name="Shape 665"/>
          <p:cNvSpPr txBox="1"/>
          <p:nvPr/>
        </p:nvSpPr>
        <p:spPr>
          <a:xfrm>
            <a:off x="5939975" y="2370925"/>
            <a:ext cx="2463299" cy="125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>
                <a:latin typeface="+mn-lt"/>
                <a:ea typeface="Trebuchet MS"/>
                <a:cs typeface="Trebuchet MS"/>
                <a:sym typeface="Trebuchet MS"/>
              </a:rPr>
              <a:t>Eventually, transaction fees will dominate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5335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Will miners cooperate to enforce fees?</a:t>
            </a:r>
          </a:p>
        </p:txBody>
      </p:sp>
      <p:pic>
        <p:nvPicPr>
          <p:cNvPr id="671" name="Shape 6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700" y="1031700"/>
            <a:ext cx="4686850" cy="411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5335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Bribery attacks</a:t>
            </a:r>
          </a:p>
        </p:txBody>
      </p:sp>
      <p:sp>
        <p:nvSpPr>
          <p:cNvPr id="677" name="Shape 677"/>
          <p:cNvSpPr txBox="1"/>
          <p:nvPr/>
        </p:nvSpPr>
        <p:spPr>
          <a:xfrm>
            <a:off x="457200" y="1200150"/>
            <a:ext cx="8229600" cy="341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+mn-lt"/>
              </a:rPr>
              <a:t>Start a new mining pool paying 25+ε</a:t>
            </a:r>
          </a:p>
          <a:p>
            <a:pPr marL="914400" lvl="1" indent="-381000" rtl="0">
              <a:spcBef>
                <a:spcPts val="48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000000"/>
                </a:solidFill>
                <a:latin typeface="+mn-lt"/>
              </a:rPr>
              <a:t>Guarantee payment instead of dividing up wins</a:t>
            </a:r>
          </a:p>
          <a:p>
            <a:pPr marL="914400" lvl="1" indent="-381000" rtl="0">
              <a:spcBef>
                <a:spcPts val="48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000000"/>
                </a:solidFill>
                <a:latin typeface="+mn-lt"/>
              </a:rPr>
              <a:t>Mutual trust issues</a:t>
            </a:r>
          </a:p>
          <a:p>
            <a:pPr marL="495300" lvl="0" indent="-457200" rtl="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+mn-lt"/>
              </a:rPr>
              <a:t>Pay miners </a:t>
            </a:r>
            <a:r>
              <a:rPr lang="en" sz="2400" dirty="0">
                <a:latin typeface="+mn-lt"/>
              </a:rPr>
              <a:t>directly</a:t>
            </a:r>
          </a:p>
          <a:p>
            <a:pPr marL="914400" lvl="1" indent="-381000" rtl="0">
              <a:spcBef>
                <a:spcPts val="48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000000"/>
                </a:solidFill>
                <a:latin typeface="+mn-lt"/>
              </a:rPr>
              <a:t>Potentially cheaper</a:t>
            </a:r>
          </a:p>
          <a:p>
            <a:pPr marL="914400" lvl="1" indent="-381000" rtl="0">
              <a:spcBef>
                <a:spcPts val="48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000000"/>
                </a:solidFill>
                <a:latin typeface="+mn-lt"/>
              </a:rPr>
              <a:t>Trust/information issues</a:t>
            </a:r>
          </a:p>
          <a:p>
            <a:pPr marL="495300" lvl="0" indent="-457200" rtl="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+mn-lt"/>
              </a:rPr>
              <a:t>Kickbacks</a:t>
            </a:r>
          </a:p>
          <a:p>
            <a:pPr marL="914400" lvl="1" indent="-381000" rtl="0">
              <a:spcBef>
                <a:spcPts val="48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000000"/>
                </a:solidFill>
                <a:latin typeface="+mn-lt"/>
              </a:rPr>
              <a:t>Solve some trust issues</a:t>
            </a:r>
          </a:p>
          <a:p>
            <a:pPr marL="914400" lvl="1" indent="-381000" rtl="0">
              <a:spcBef>
                <a:spcPts val="48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000000"/>
                </a:solidFill>
                <a:latin typeface="+mn-lt"/>
              </a:rPr>
              <a:t>Complicated technically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5335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683" name="Shape 683"/>
          <p:cNvSpPr txBox="1">
            <a:spLocks noGrp="1"/>
          </p:cNvSpPr>
          <p:nvPr>
            <p:ph type="body" idx="1"/>
          </p:nvPr>
        </p:nvSpPr>
        <p:spPr>
          <a:xfrm>
            <a:off x="457200" y="981600"/>
            <a:ext cx="8213099" cy="3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Miners are free to implement any strategy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Very little non-default behavior in the wild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dirty="0">
                <a:solidFill>
                  <a:srgbClr val="000000"/>
                </a:solidFill>
              </a:rPr>
              <a:t>No complete game-theoretic model exists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684" name="Shape 684"/>
          <p:cNvSpPr/>
          <p:nvPr/>
        </p:nvSpPr>
        <p:spPr>
          <a:xfrm>
            <a:off x="587250" y="2954750"/>
            <a:ext cx="7969500" cy="777899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latin typeface="+mn-lt"/>
                <a:ea typeface="Trebuchet MS"/>
                <a:cs typeface="Trebuchet MS"/>
                <a:sym typeface="Trebuchet MS"/>
              </a:rPr>
              <a:t>Things might be about to get interesting...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>
            <a:spLocks noGrp="1"/>
          </p:cNvSpPr>
          <p:nvPr>
            <p:ph type="subTitle" idx="1"/>
          </p:nvPr>
        </p:nvSpPr>
        <p:spPr>
          <a:xfrm>
            <a:off x="685800" y="1690471"/>
            <a:ext cx="7772400" cy="172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rebuchet MS"/>
              <a:buNone/>
            </a:pPr>
            <a:r>
              <a:rPr lang="en" dirty="0"/>
              <a:t>In the next lecture...</a:t>
            </a:r>
          </a:p>
        </p:txBody>
      </p:sp>
      <p:sp>
        <p:nvSpPr>
          <p:cNvPr id="3" name="Shape 694"/>
          <p:cNvSpPr txBox="1">
            <a:spLocks/>
          </p:cNvSpPr>
          <p:nvPr/>
        </p:nvSpPr>
        <p:spPr>
          <a:xfrm>
            <a:off x="1205250" y="2199364"/>
            <a:ext cx="6733499" cy="1364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000" b="1" dirty="0">
                <a:solidFill>
                  <a:srgbClr val="FF0000"/>
                </a:solidFill>
              </a:rPr>
              <a:t>How much anonymity does Bitcoin provide?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198350"/>
            <a:ext cx="86069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Mining difficulty “target” </a:t>
            </a:r>
            <a:r>
              <a:rPr lang="en-US" dirty="0"/>
              <a:t>end of 2015</a:t>
            </a:r>
            <a:endParaRPr lang="en" dirty="0"/>
          </a:p>
        </p:txBody>
      </p:sp>
      <p:sp>
        <p:nvSpPr>
          <p:cNvPr id="119" name="Shape 119"/>
          <p:cNvSpPr txBox="1"/>
          <p:nvPr/>
        </p:nvSpPr>
        <p:spPr>
          <a:xfrm>
            <a:off x="60200" y="1021925"/>
            <a:ext cx="9037199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latin typeface="Courier New"/>
                <a:ea typeface="Courier New"/>
                <a:cs typeface="Courier New"/>
                <a:sym typeface="Courier New"/>
              </a:rPr>
              <a:t>00000000000000000</a:t>
            </a: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a9550</a:t>
            </a:r>
            <a:r>
              <a:rPr lang="en" sz="1800" b="1" dirty="0">
                <a:latin typeface="Courier New"/>
                <a:ea typeface="Courier New"/>
                <a:cs typeface="Courier New"/>
                <a:sym typeface="Courier New"/>
              </a:rPr>
              <a:t>000000000000000000000000000000000000000000</a:t>
            </a:r>
          </a:p>
        </p:txBody>
      </p:sp>
      <p:sp>
        <p:nvSpPr>
          <p:cNvPr id="120" name="Shape 120"/>
          <p:cNvSpPr/>
          <p:nvPr/>
        </p:nvSpPr>
        <p:spPr>
          <a:xfrm rot="5400000">
            <a:off x="4271400" y="-2062724"/>
            <a:ext cx="267000" cy="8480999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-5400000">
            <a:off x="1100850" y="1803749"/>
            <a:ext cx="267000" cy="20595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 txBox="1"/>
          <p:nvPr/>
        </p:nvSpPr>
        <p:spPr>
          <a:xfrm>
            <a:off x="3207600" y="1526250"/>
            <a:ext cx="2394600" cy="40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256 bit hash output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164400" y="3000100"/>
            <a:ext cx="3075900" cy="40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64+ leading zeroes required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1096875" y="3404200"/>
            <a:ext cx="7542900" cy="75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sz="2400" dirty="0">
                <a:latin typeface="+mn-lt"/>
                <a:ea typeface="Trebuchet MS"/>
                <a:cs typeface="Trebuchet MS"/>
                <a:sym typeface="Trebuchet MS"/>
              </a:rPr>
              <a:t>Current difficulty = </a:t>
            </a:r>
            <a:r>
              <a:rPr lang="en" sz="2400" b="1" dirty="0">
                <a:latin typeface="+mn-lt"/>
                <a:ea typeface="Trebuchet MS"/>
                <a:cs typeface="Trebuchet MS"/>
                <a:sym typeface="Trebuchet MS"/>
              </a:rPr>
              <a:t>2</a:t>
            </a:r>
            <a:r>
              <a:rPr lang="en" sz="2400" b="1" baseline="30000" dirty="0">
                <a:latin typeface="+mn-lt"/>
                <a:ea typeface="Trebuchet MS"/>
                <a:cs typeface="Trebuchet MS"/>
                <a:sym typeface="Trebuchet MS"/>
              </a:rPr>
              <a:t>68</a:t>
            </a:r>
            <a:r>
              <a:rPr lang="en" sz="2400" dirty="0">
                <a:solidFill>
                  <a:schemeClr val="dk1"/>
                </a:solidFill>
                <a:ea typeface="Trebuchet MS"/>
                <a:cs typeface="Trebuchet MS"/>
                <a:sym typeface="Trebuchet MS"/>
              </a:rPr>
              <a:t> =84,758,978,290,086,040,000</a:t>
            </a:r>
            <a:endParaRPr lang="en" sz="2400" b="1" baseline="30000" dirty="0">
              <a:latin typeface="+mn-lt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EFA22E-865E-4A0F-8D58-0244DC0EBD73}"/>
              </a:ext>
            </a:extLst>
          </p:cNvPr>
          <p:cNvSpPr txBox="1"/>
          <p:nvPr/>
        </p:nvSpPr>
        <p:spPr>
          <a:xfrm>
            <a:off x="255181" y="116151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Hash of any valid block should be less than the following: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D5958C-B360-4626-A619-6F27FA432BF6}"/>
              </a:ext>
            </a:extLst>
          </p:cNvPr>
          <p:cNvSpPr txBox="1"/>
          <p:nvPr/>
        </p:nvSpPr>
        <p:spPr>
          <a:xfrm>
            <a:off x="2614987" y="3909611"/>
            <a:ext cx="3579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Less than 1 in about 2</a:t>
            </a:r>
            <a:r>
              <a:rPr lang="en-US" sz="1600" baseline="30000" dirty="0">
                <a:solidFill>
                  <a:srgbClr val="FF0000"/>
                </a:solidFill>
                <a:latin typeface="+mn-lt"/>
              </a:rPr>
              <a:t>68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+mn-lt"/>
              </a:rPr>
              <a:t>nonces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 will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Is everyone solving the same puzzle?</a:t>
            </a:r>
            <a:endParaRPr lang="en" b="0" dirty="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063228"/>
            <a:ext cx="8606999" cy="37497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/>
              <a:t>No!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dirty="0"/>
              <a:t>Unlikely miners working on the same set of transactions (and thus the same block)</a:t>
            </a:r>
          </a:p>
          <a:p>
            <a:pPr lvl="0" rtl="0">
              <a:spcBef>
                <a:spcPts val="0"/>
              </a:spcBef>
              <a:buNone/>
            </a:pPr>
            <a:endParaRPr lang="en-US" sz="2400" dirty="0"/>
          </a:p>
          <a:p>
            <a:pPr lvl="0" rtl="0">
              <a:spcBef>
                <a:spcPts val="0"/>
              </a:spcBef>
              <a:buNone/>
            </a:pPr>
            <a:r>
              <a:rPr lang="en-US" sz="2400" dirty="0"/>
              <a:t>Even if some miners have the same transactions in the block, there is one which is not the same.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b="1" dirty="0"/>
              <a:t>Q1</a:t>
            </a:r>
            <a:r>
              <a:rPr lang="en-US" sz="2400" dirty="0"/>
              <a:t>: Do you know which one?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b="1" dirty="0"/>
              <a:t>Answer</a:t>
            </a:r>
            <a:r>
              <a:rPr lang="en-US" sz="2400" dirty="0"/>
              <a:t>: </a:t>
            </a:r>
            <a:r>
              <a:rPr lang="en-US" sz="2400" dirty="0" err="1"/>
              <a:t>Coinbase</a:t>
            </a:r>
            <a:r>
              <a:rPr lang="en-US" sz="2400" dirty="0"/>
              <a:t>!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b="1" dirty="0"/>
              <a:t>Q2</a:t>
            </a:r>
            <a:r>
              <a:rPr lang="en-US" sz="2400" dirty="0"/>
              <a:t>: Why?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b="1" dirty="0"/>
              <a:t>Answer</a:t>
            </a:r>
            <a:r>
              <a:rPr lang="en-US" sz="2400" dirty="0"/>
              <a:t>: Miners will specify their own address in the output (hopefully each miner will use a different address!)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18561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2775</Words>
  <Application>Microsoft Office PowerPoint</Application>
  <PresentationFormat>On-screen Show (16:9)</PresentationFormat>
  <Paragraphs>510</Paragraphs>
  <Slides>76</Slides>
  <Notes>76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Courier New</vt:lpstr>
      <vt:lpstr>Trebuchet MS</vt:lpstr>
      <vt:lpstr>Wingdings</vt:lpstr>
      <vt:lpstr>Office Theme</vt:lpstr>
      <vt:lpstr>PowerPoint Presentation</vt:lpstr>
      <vt:lpstr>Lecture 5</vt:lpstr>
      <vt:lpstr>Recap: Bitcoin miners</vt:lpstr>
      <vt:lpstr>PowerPoint Presentation</vt:lpstr>
      <vt:lpstr>So you want to be a miner?</vt:lpstr>
      <vt:lpstr>Mining Bitcoins in 6 easy steps</vt:lpstr>
      <vt:lpstr>Finding a valid block</vt:lpstr>
      <vt:lpstr>Mining difficulty “target” end of 2015</vt:lpstr>
      <vt:lpstr>Is everyone solving the same puzzle?</vt:lpstr>
      <vt:lpstr>Setting the mining difficulty</vt:lpstr>
      <vt:lpstr>Mining difficulty over time</vt:lpstr>
      <vt:lpstr>Mining difficulty over time</vt:lpstr>
      <vt:lpstr>Time to find a block</vt:lpstr>
      <vt:lpstr>PowerPoint Presentation</vt:lpstr>
      <vt:lpstr>SHA-256</vt:lpstr>
      <vt:lpstr>SHA-256 in more depth</vt:lpstr>
      <vt:lpstr>CPU mining</vt:lpstr>
      <vt:lpstr>GPU mining</vt:lpstr>
      <vt:lpstr>GPU mining advantages</vt:lpstr>
      <vt:lpstr>“Goodput”</vt:lpstr>
      <vt:lpstr>PowerPoint Presentation</vt:lpstr>
      <vt:lpstr>GPU mining disadvantages</vt:lpstr>
      <vt:lpstr>FPGA mining</vt:lpstr>
      <vt:lpstr>FPGA mining advantages</vt:lpstr>
      <vt:lpstr>PowerPoint Presentation</vt:lpstr>
      <vt:lpstr>FPGA mining disadvantages</vt:lpstr>
      <vt:lpstr>Bitcoin Application-specific Integrated Circuits (ASICs)</vt:lpstr>
      <vt:lpstr>Bitcoin ASICs</vt:lpstr>
      <vt:lpstr>Case study: TerraMiner IV </vt:lpstr>
      <vt:lpstr>Market dynamics (2013/2014)</vt:lpstr>
      <vt:lpstr>Professional mining centers</vt:lpstr>
      <vt:lpstr>Evolution of mining</vt:lpstr>
      <vt:lpstr>The future</vt:lpstr>
      <vt:lpstr>PowerPoint Presentation</vt:lpstr>
      <vt:lpstr>Thermodynamic limits</vt:lpstr>
      <vt:lpstr>Energy aspects of Bitcoin mining</vt:lpstr>
      <vt:lpstr>Estimating energy usage: top-down</vt:lpstr>
      <vt:lpstr>Estimating energy usage: bottom-up</vt:lpstr>
      <vt:lpstr>How much is a MW?</vt:lpstr>
      <vt:lpstr>In summary – Bitcoin energy usage</vt:lpstr>
      <vt:lpstr>Is Bitcoin mining wasteful?</vt:lpstr>
      <vt:lpstr>Data furnaces</vt:lpstr>
      <vt:lpstr>Open questions</vt:lpstr>
      <vt:lpstr>PowerPoint Presentation</vt:lpstr>
      <vt:lpstr>Economics of being a small miner</vt:lpstr>
      <vt:lpstr>Mining uncertainty</vt:lpstr>
      <vt:lpstr>Idea: could small miners pool risk?</vt:lpstr>
      <vt:lpstr>Mining pools</vt:lpstr>
      <vt:lpstr>Mining shares</vt:lpstr>
      <vt:lpstr>Mining pools</vt:lpstr>
      <vt:lpstr>Mining pool variations</vt:lpstr>
      <vt:lpstr>Pool Hopping</vt:lpstr>
      <vt:lpstr>Mining pool protocols</vt:lpstr>
      <vt:lpstr>Mining pool history</vt:lpstr>
      <vt:lpstr>Mining pools (as of August 2014)</vt:lpstr>
      <vt:lpstr>Are mining pools a good thing?</vt:lpstr>
      <vt:lpstr>PowerPoint Presentation</vt:lpstr>
      <vt:lpstr>Game-theoretic analysis of mining</vt:lpstr>
      <vt:lpstr>Game-theoretic analysis of mining</vt:lpstr>
      <vt:lpstr>Forking attacks</vt:lpstr>
      <vt:lpstr>Forking attacks</vt:lpstr>
      <vt:lpstr>Forking attacks via bribery</vt:lpstr>
      <vt:lpstr>Checkpointing</vt:lpstr>
      <vt:lpstr>Block-withholding attacks</vt:lpstr>
      <vt:lpstr>Block-withholding attacks, take 2</vt:lpstr>
      <vt:lpstr>Block-withholding attacks</vt:lpstr>
      <vt:lpstr>Punitive forking</vt:lpstr>
      <vt:lpstr>Feather-forking strategy</vt:lpstr>
      <vt:lpstr>Response to feather forking</vt:lpstr>
      <vt:lpstr>Feather-forking: what is it good for?</vt:lpstr>
      <vt:lpstr>A second look at transaction fees</vt:lpstr>
      <vt:lpstr>Transaction fees will matter more</vt:lpstr>
      <vt:lpstr>Will miners cooperate to enforce fees?</vt:lpstr>
      <vt:lpstr>Bribery attacks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Murtuza Jadliwala</cp:lastModifiedBy>
  <cp:revision>49</cp:revision>
  <dcterms:modified xsi:type="dcterms:W3CDTF">2018-03-08T18:18:58Z</dcterms:modified>
</cp:coreProperties>
</file>