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63"/>
  </p:notesMasterIdLst>
  <p:sldIdLst>
    <p:sldId id="31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094AC9-D923-419D-99B7-0076CA520A44}">
  <a:tblStyle styleId="{37094AC9-D923-419D-99B7-0076CA520A4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053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Highlight activity of stealing these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Highlight activity of stealing these</a:t>
            </a:r>
          </a:p>
        </p:txBody>
      </p:sp>
    </p:spTree>
    <p:extLst>
      <p:ext uri="{BB962C8B-B14F-4D97-AF65-F5344CB8AC3E}">
        <p14:creationId xmlns:p14="http://schemas.microsoft.com/office/powerpoint/2010/main" val="4039819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Reserve requirement in the U.S. is typically 3-10%.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 threshold is 4 BTC-days per 1000 bytes.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 threshold is 4 BTC-days per 1000 bytes.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 adequate for most people.  Certainly not for companies/services.  So we see lots of methods to try to improve/change the tradeoff between convenience, security, availability.  Also privacy.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2572-D538-4EDE-8D1E-9E46DF28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1E06-049D-451A-AB84-861CE5A18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126C9-E499-4589-83BD-59475487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99BF8-9E13-4D51-9C4C-7A5BC30E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1E722-5EEB-488E-9AD5-AF3BFE3D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38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D275-98FF-4C29-A815-3CBA0C06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8EC96-4748-49BE-A657-74CED58E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AC0F-10EF-4339-A9E3-71011A73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C987-EA58-436A-A396-1AD795EC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0020A-1E9F-410E-B1DE-16DD93E1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4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A91BD-FD04-475E-BFD2-D84499E31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1C163-5A0D-4B0C-A4B0-7D3EC6BF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C94D-8475-4584-B9E1-08E6832B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2D57-90BC-4E6A-8E0F-B0D12806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BBC8-F17C-4347-BFAD-76CB138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7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9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A11E-A52C-4C39-8A3F-E8287ABB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E41D-16B0-4348-9AE8-2A35F1A2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B9A4-8086-40F0-A255-088BD7F3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6ADA3-AA0F-4B13-8B6A-F587FF29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CF9E-E8F6-42D1-88A5-ADEAC51C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7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A54A-D0DB-4776-9B89-D5E32AC9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0C6BE-30DF-4577-B242-B8CDD6E54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D29C7-25DD-4137-81B4-AD860B3C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7C086-3D25-4988-ADF0-2BF5A8D4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E4F7-F8FF-419D-8A88-3DC0EF6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1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239B-3D8E-4FC2-833A-E94AD7F7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C3AC-64F9-4236-9737-D64D50EE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2DB46-89C5-451F-8185-3BA16FE1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EA49D-19D4-4695-A366-AA2942F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15609-13C0-43D5-99FE-B98CA114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21654-F535-400B-8ACF-CA9D258A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7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191D-CEEB-4BE2-B362-A8549BDD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87E24-7275-4741-A37A-7FCE206D3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F0CF-67BD-4C64-8514-62B5EB45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9A8FD-DB8E-4E2C-9956-8CAB48F82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F3DA-5646-4B34-8C3C-7CD820D2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F29CE-636C-4B94-989B-4CDF2DC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4DA8C-62C6-4237-9D32-657E256A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5A016-D678-4E41-BA0B-DF89F256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22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ADD4-8FC3-497F-BA3D-06348AFA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EEC50-51C4-472F-98F1-70B4D56F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B9290-2232-4552-96D2-CD727E3F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AEBE-94F6-4E5E-8A2E-93A2B643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0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2F4E9-613D-4060-AD4A-39842D0E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592AE-4CE8-4B4A-8474-7E065209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57419-C871-4273-B5E5-25A0F84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5168-0B93-479E-A6A6-F786F59D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1FA4-8061-4054-886C-C3726500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1C07C-B997-466C-BA81-D9E4CBEB8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41CAE-81B2-4FF1-BCA6-9EEA46A7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CE948-8A43-499C-8151-9A29F5E1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D5448-61EF-4F03-9C03-49CDA42C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45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3945-89A8-4293-8F38-5C5D7199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45F06-1126-4CD6-8737-B0C186CA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CA78-7E46-4574-88A5-25A394EE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C2554-AEC1-443A-A15D-D4EC4215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76357-1734-4E91-A366-A1CF35C6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A41AF-ED40-417C-AB19-B671AA69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09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DAC9C-98A3-4098-9581-E8504476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706E0-8DCC-4707-B51C-B98A2840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54A7-CA23-4932-8FE5-A3A1B28E7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8369-A2D0-46AE-93F6-CDF81F9AE95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9F52-92B0-41DE-9556-EE26CD4C8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EABB-57A4-479C-9743-9AE5CDF99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5B24-694C-43B6-8C41-E72C0679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9682" y="342900"/>
            <a:ext cx="6444667" cy="13107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CS 4593/6463 – Bitcoins and Cryptocurrencies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893" y="3306215"/>
            <a:ext cx="5082778" cy="15432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4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22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latin typeface="Arial" charset="0"/>
                <a:cs typeface="Arial" charset="0"/>
              </a:rPr>
              <a:t>Note: most of the slides used in this course are derived from those available for the book “Bitcoins and Cryptocurrencies Technologies – A Comprehensive Introduction”, Arvind Narayanan, Joseph </a:t>
            </a:r>
            <a:r>
              <a:rPr lang="en-US" sz="1500" i="1" dirty="0" err="1">
                <a:latin typeface="Arial" charset="0"/>
                <a:cs typeface="Arial" charset="0"/>
              </a:rPr>
              <a:t>Bonneau</a:t>
            </a:r>
            <a:r>
              <a:rPr lang="en-US" sz="1500" i="1" dirty="0">
                <a:latin typeface="Arial" charset="0"/>
                <a:cs typeface="Arial" charset="0"/>
              </a:rPr>
              <a:t>, Edward </a:t>
            </a:r>
            <a:r>
              <a:rPr lang="en-US" sz="1500" i="1" dirty="0" err="1">
                <a:latin typeface="Arial" charset="0"/>
                <a:cs typeface="Arial" charset="0"/>
              </a:rPr>
              <a:t>Felten</a:t>
            </a:r>
            <a:r>
              <a:rPr lang="en-US" sz="1500" i="1" dirty="0">
                <a:latin typeface="Arial" charset="0"/>
                <a:cs typeface="Arial" charset="0"/>
              </a:rPr>
              <a:t>, Andrew Miller &amp; Steven </a:t>
            </a:r>
            <a:r>
              <a:rPr lang="en-US" sz="1500" i="1" dirty="0" err="1">
                <a:latin typeface="Arial" charset="0"/>
                <a:cs typeface="Arial" charset="0"/>
              </a:rPr>
              <a:t>Goldfeder</a:t>
            </a:r>
            <a:r>
              <a:rPr lang="en-US" sz="1500" i="1" dirty="0">
                <a:latin typeface="Arial" charset="0"/>
                <a:cs typeface="Arial" charset="0"/>
              </a:rPr>
              <a:t>, 2016, Princeton University Press.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7559" y="1869673"/>
            <a:ext cx="3086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Prof. Murtuza Jadliwala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murtuza.jadliwala@utsa.edu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90624-FFDE-4B19-BEC4-9B911BB86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6" y="4396431"/>
            <a:ext cx="2476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Hot and Cold Storage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037" y="694712"/>
            <a:ext cx="2483025" cy="24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93425" y="205975"/>
            <a:ext cx="2711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Hot storage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5594474" y="205975"/>
            <a:ext cx="3040062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Cold storage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250" y="1134450"/>
            <a:ext cx="2138049" cy="16035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7" name="Shape 87"/>
          <p:cNvSpPr txBox="1"/>
          <p:nvPr/>
        </p:nvSpPr>
        <p:spPr>
          <a:xfrm>
            <a:off x="1093975" y="3100625"/>
            <a:ext cx="2310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630500" y="3100625"/>
            <a:ext cx="2002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offline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543600" y="4115750"/>
            <a:ext cx="2056799" cy="846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separate keys</a:t>
            </a:r>
          </a:p>
        </p:txBody>
      </p:sp>
      <p:cxnSp>
        <p:nvCxnSpPr>
          <p:cNvPr id="90" name="Shape 90"/>
          <p:cNvCxnSpPr/>
          <p:nvPr/>
        </p:nvCxnSpPr>
        <p:spPr>
          <a:xfrm flipH="1">
            <a:off x="2260800" y="4420550"/>
            <a:ext cx="1282799" cy="2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/>
          <p:nvPr/>
        </p:nvCxnSpPr>
        <p:spPr>
          <a:xfrm rot="10800000" flipH="1">
            <a:off x="5600400" y="4399249"/>
            <a:ext cx="1110899" cy="2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/>
          <p:nvPr/>
        </p:nvCxnSpPr>
        <p:spPr>
          <a:xfrm>
            <a:off x="4267900" y="6400"/>
            <a:ext cx="106799" cy="386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/>
          <p:nvPr/>
        </p:nvSpPr>
        <p:spPr>
          <a:xfrm>
            <a:off x="1093975" y="3658550"/>
            <a:ext cx="2310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convenient but risky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785275" y="3658550"/>
            <a:ext cx="2002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archival but safer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645" y="694704"/>
            <a:ext cx="1564500" cy="15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93425" y="205975"/>
            <a:ext cx="2711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Hot storage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title" idx="4294967295"/>
          </p:nvPr>
        </p:nvSpPr>
        <p:spPr>
          <a:xfrm>
            <a:off x="5794525" y="206125"/>
            <a:ext cx="3040062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/>
              <a:t>Cold storage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875" y="1113100"/>
            <a:ext cx="1282800" cy="96210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3" name="Shape 103"/>
          <p:cNvSpPr txBox="1"/>
          <p:nvPr/>
        </p:nvSpPr>
        <p:spPr>
          <a:xfrm>
            <a:off x="1093975" y="2132362"/>
            <a:ext cx="2310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630500" y="2075200"/>
            <a:ext cx="2002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offline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4267900" y="6400"/>
            <a:ext cx="149400" cy="512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06" name="Shape 106"/>
          <p:cNvSpPr txBox="1"/>
          <p:nvPr/>
        </p:nvSpPr>
        <p:spPr>
          <a:xfrm>
            <a:off x="582625" y="3282025"/>
            <a:ext cx="2571300" cy="457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hot secret key(s)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835400" y="3282025"/>
            <a:ext cx="2659800" cy="457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cold secret key(s)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38375" y="4031925"/>
            <a:ext cx="2659800" cy="457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cold address(es)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879650" y="3978575"/>
            <a:ext cx="2571300" cy="457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hot address(es)</a:t>
            </a:r>
          </a:p>
        </p:txBody>
      </p:sp>
      <p:cxnSp>
        <p:nvCxnSpPr>
          <p:cNvPr id="110" name="Shape 110"/>
          <p:cNvCxnSpPr/>
          <p:nvPr/>
        </p:nvCxnSpPr>
        <p:spPr>
          <a:xfrm>
            <a:off x="3318300" y="3868850"/>
            <a:ext cx="2347200" cy="107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3766425" y="3358300"/>
            <a:ext cx="128279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308" y="705366"/>
            <a:ext cx="4166449" cy="416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93425" y="205975"/>
            <a:ext cx="2711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Hot storage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5423455" y="205975"/>
            <a:ext cx="3040062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/>
              <a:t>Cold storage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875" y="1113100"/>
            <a:ext cx="1282800" cy="96210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0" name="Shape 120"/>
          <p:cNvSpPr txBox="1"/>
          <p:nvPr/>
        </p:nvSpPr>
        <p:spPr>
          <a:xfrm>
            <a:off x="1093975" y="2132362"/>
            <a:ext cx="2310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4267900" y="6400"/>
            <a:ext cx="149400" cy="512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582625" y="3282025"/>
            <a:ext cx="2571300" cy="457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hot secret key(s)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38375" y="4031925"/>
            <a:ext cx="2659800" cy="457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cold address(es)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3318300" y="3868850"/>
            <a:ext cx="2347200" cy="107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" name="Shape 125"/>
          <p:cNvSpPr txBox="1"/>
          <p:nvPr/>
        </p:nvSpPr>
        <p:spPr>
          <a:xfrm>
            <a:off x="3766425" y="3358300"/>
            <a:ext cx="128279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payments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593225" y="4670787"/>
            <a:ext cx="2310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526750"/>
            <a:ext cx="8229600" cy="43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800" b="1" dirty="0"/>
              <a:t>Problem</a:t>
            </a:r>
            <a:r>
              <a:rPr lang="en" sz="2800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	</a:t>
            </a:r>
            <a:r>
              <a:rPr lang="en" sz="2000" dirty="0"/>
              <a:t>Want to use a new address (and key) for each coin sent to cold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dirty="0"/>
              <a:t>	But how can hot wallet learn new addresses if cold wallet is offline?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b="1" dirty="0"/>
              <a:t>Awkward solution</a:t>
            </a:r>
            <a:r>
              <a:rPr lang="en" sz="2800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	</a:t>
            </a:r>
            <a:r>
              <a:rPr lang="en" sz="2000" dirty="0"/>
              <a:t>Generate a big batch of addresses/keys, transfer to hot beforehand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b="1" dirty="0"/>
              <a:t>Better solution</a:t>
            </a:r>
            <a:r>
              <a:rPr lang="en" sz="2800" dirty="0"/>
              <a:t>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	</a:t>
            </a:r>
            <a:r>
              <a:rPr lang="en" sz="2000" dirty="0"/>
              <a:t>Hierarchical wallet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292500"/>
            <a:ext cx="82296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Regular key generation: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137" name="Shape 137"/>
          <p:cNvSpPr txBox="1"/>
          <p:nvPr/>
        </p:nvSpPr>
        <p:spPr>
          <a:xfrm>
            <a:off x="451100" y="2635125"/>
            <a:ext cx="1556100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generateKeys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835450" y="1799850"/>
            <a:ext cx="1090200" cy="45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address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745150" y="3410325"/>
            <a:ext cx="1440599" cy="45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private key</a:t>
            </a:r>
          </a:p>
        </p:txBody>
      </p:sp>
      <p:cxnSp>
        <p:nvCxnSpPr>
          <p:cNvPr id="140" name="Shape 140"/>
          <p:cNvCxnSpPr/>
          <p:nvPr/>
        </p:nvCxnSpPr>
        <p:spPr>
          <a:xfrm rot="10800000" flipH="1">
            <a:off x="1975050" y="2257050"/>
            <a:ext cx="860399" cy="392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2065350" y="3092325"/>
            <a:ext cx="679800" cy="317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292500"/>
            <a:ext cx="8229600" cy="5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Hierarchical key generation: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7" name="Shape 147"/>
          <p:cNvSpPr txBox="1"/>
          <p:nvPr/>
        </p:nvSpPr>
        <p:spPr>
          <a:xfrm>
            <a:off x="329225" y="2711325"/>
            <a:ext cx="2039100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generateKeysHier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228725" y="16060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address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 info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053525" y="3486525"/>
            <a:ext cx="1440599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private key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 info</a:t>
            </a:r>
          </a:p>
        </p:txBody>
      </p:sp>
      <p:cxnSp>
        <p:nvCxnSpPr>
          <p:cNvPr id="150" name="Shape 150"/>
          <p:cNvCxnSpPr/>
          <p:nvPr/>
        </p:nvCxnSpPr>
        <p:spPr>
          <a:xfrm rot="10800000" flipH="1">
            <a:off x="2368325" y="2333250"/>
            <a:ext cx="860399" cy="392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2368325" y="3168525"/>
            <a:ext cx="679800" cy="317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 txBox="1"/>
          <p:nvPr/>
        </p:nvSpPr>
        <p:spPr>
          <a:xfrm>
            <a:off x="5069575" y="1755775"/>
            <a:ext cx="1196399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genAddr</a:t>
            </a:r>
          </a:p>
        </p:txBody>
      </p:sp>
      <p:cxnSp>
        <p:nvCxnSpPr>
          <p:cNvPr id="153" name="Shape 153"/>
          <p:cNvCxnSpPr>
            <a:stCxn id="148" idx="3"/>
            <a:endCxn id="152" idx="1"/>
          </p:cNvCxnSpPr>
          <p:nvPr/>
        </p:nvCxnSpPr>
        <p:spPr>
          <a:xfrm>
            <a:off x="4318925" y="1969675"/>
            <a:ext cx="750600" cy="147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5069575" y="3621525"/>
            <a:ext cx="1196399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genKey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4494125" y="3831374"/>
            <a:ext cx="550500" cy="114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4860125" y="717725"/>
            <a:ext cx="484500" cy="39299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</a:p>
        </p:txBody>
      </p:sp>
      <p:cxnSp>
        <p:nvCxnSpPr>
          <p:cNvPr id="157" name="Shape 157"/>
          <p:cNvCxnSpPr/>
          <p:nvPr/>
        </p:nvCxnSpPr>
        <p:spPr>
          <a:xfrm>
            <a:off x="5163125" y="1110725"/>
            <a:ext cx="136499" cy="6180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8" name="Shape 158"/>
          <p:cNvSpPr txBox="1"/>
          <p:nvPr/>
        </p:nvSpPr>
        <p:spPr>
          <a:xfrm>
            <a:off x="7130050" y="16060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" sz="1800" baseline="3000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address</a:t>
            </a:r>
          </a:p>
        </p:txBody>
      </p:sp>
      <p:cxnSp>
        <p:nvCxnSpPr>
          <p:cNvPr id="159" name="Shape 159"/>
          <p:cNvCxnSpPr>
            <a:endCxn id="158" idx="1"/>
          </p:cNvCxnSpPr>
          <p:nvPr/>
        </p:nvCxnSpPr>
        <p:spPr>
          <a:xfrm rot="10800000" flipH="1">
            <a:off x="6266050" y="1969675"/>
            <a:ext cx="864000" cy="7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0" name="Shape 160"/>
          <p:cNvSpPr txBox="1"/>
          <p:nvPr/>
        </p:nvSpPr>
        <p:spPr>
          <a:xfrm>
            <a:off x="7130050" y="34734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" sz="1800" baseline="3000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key</a:t>
            </a:r>
          </a:p>
        </p:txBody>
      </p:sp>
      <p:cxnSp>
        <p:nvCxnSpPr>
          <p:cNvPr id="161" name="Shape 161"/>
          <p:cNvCxnSpPr/>
          <p:nvPr/>
        </p:nvCxnSpPr>
        <p:spPr>
          <a:xfrm rot="10800000" flipH="1">
            <a:off x="6266050" y="3846524"/>
            <a:ext cx="863999" cy="7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" name="Shape 162"/>
          <p:cNvSpPr txBox="1"/>
          <p:nvPr/>
        </p:nvSpPr>
        <p:spPr>
          <a:xfrm>
            <a:off x="4860125" y="4629675"/>
            <a:ext cx="484500" cy="39299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</a:p>
        </p:txBody>
      </p:sp>
      <p:cxnSp>
        <p:nvCxnSpPr>
          <p:cNvPr id="163" name="Shape 163"/>
          <p:cNvCxnSpPr/>
          <p:nvPr/>
        </p:nvCxnSpPr>
        <p:spPr>
          <a:xfrm rot="10800000" flipH="1">
            <a:off x="5331350" y="4086399"/>
            <a:ext cx="116699" cy="5310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1688675" y="1115775"/>
            <a:ext cx="2039100" cy="457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doesn’t leak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-25" y="0"/>
            <a:ext cx="9024300" cy="295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0" y="1755775"/>
            <a:ext cx="3367200" cy="1096799"/>
          </a:xfrm>
          <a:prstGeom prst="rtTriangle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0" y="2837475"/>
            <a:ext cx="9024300" cy="2306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29225" y="2711325"/>
            <a:ext cx="2039100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generateKeysHier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228725" y="16060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address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 info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053525" y="3486525"/>
            <a:ext cx="1440599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private key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 info</a:t>
            </a:r>
          </a:p>
        </p:txBody>
      </p:sp>
      <p:cxnSp>
        <p:nvCxnSpPr>
          <p:cNvPr id="175" name="Shape 175"/>
          <p:cNvCxnSpPr/>
          <p:nvPr/>
        </p:nvCxnSpPr>
        <p:spPr>
          <a:xfrm rot="10800000" flipH="1">
            <a:off x="2368325" y="2333250"/>
            <a:ext cx="860399" cy="392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>
            <a:off x="2368325" y="3168525"/>
            <a:ext cx="679800" cy="3179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5069575" y="1755775"/>
            <a:ext cx="1196399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genAddr</a:t>
            </a:r>
          </a:p>
        </p:txBody>
      </p:sp>
      <p:cxnSp>
        <p:nvCxnSpPr>
          <p:cNvPr id="178" name="Shape 178"/>
          <p:cNvCxnSpPr>
            <a:stCxn id="173" idx="3"/>
            <a:endCxn id="177" idx="1"/>
          </p:cNvCxnSpPr>
          <p:nvPr/>
        </p:nvCxnSpPr>
        <p:spPr>
          <a:xfrm>
            <a:off x="4318925" y="1969675"/>
            <a:ext cx="750600" cy="147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5069575" y="3621525"/>
            <a:ext cx="1196399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genKey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 flipH="1">
            <a:off x="4494125" y="3831374"/>
            <a:ext cx="550500" cy="114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1" name="Shape 181"/>
          <p:cNvSpPr txBox="1"/>
          <p:nvPr/>
        </p:nvSpPr>
        <p:spPr>
          <a:xfrm>
            <a:off x="4860125" y="717725"/>
            <a:ext cx="484500" cy="39299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5163125" y="1110725"/>
            <a:ext cx="136499" cy="6180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3" name="Shape 183"/>
          <p:cNvSpPr txBox="1"/>
          <p:nvPr/>
        </p:nvSpPr>
        <p:spPr>
          <a:xfrm>
            <a:off x="7130050" y="16060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" sz="1800" baseline="3000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address</a:t>
            </a:r>
          </a:p>
        </p:txBody>
      </p:sp>
      <p:cxnSp>
        <p:nvCxnSpPr>
          <p:cNvPr id="184" name="Shape 184"/>
          <p:cNvCxnSpPr>
            <a:endCxn id="183" idx="1"/>
          </p:cNvCxnSpPr>
          <p:nvPr/>
        </p:nvCxnSpPr>
        <p:spPr>
          <a:xfrm rot="10800000" flipH="1">
            <a:off x="6266050" y="1969675"/>
            <a:ext cx="864000" cy="7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5" name="Shape 185"/>
          <p:cNvSpPr txBox="1"/>
          <p:nvPr/>
        </p:nvSpPr>
        <p:spPr>
          <a:xfrm>
            <a:off x="7130050" y="3473475"/>
            <a:ext cx="1090200" cy="727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" sz="1800" baseline="3000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key</a:t>
            </a:r>
          </a:p>
        </p:txBody>
      </p:sp>
      <p:cxnSp>
        <p:nvCxnSpPr>
          <p:cNvPr id="186" name="Shape 186"/>
          <p:cNvCxnSpPr/>
          <p:nvPr/>
        </p:nvCxnSpPr>
        <p:spPr>
          <a:xfrm rot="10800000" flipH="1">
            <a:off x="6266050" y="3846524"/>
            <a:ext cx="863999" cy="7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" name="Shape 187"/>
          <p:cNvSpPr txBox="1"/>
          <p:nvPr/>
        </p:nvSpPr>
        <p:spPr>
          <a:xfrm>
            <a:off x="4860125" y="4629675"/>
            <a:ext cx="484500" cy="392999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i</a:t>
            </a:r>
          </a:p>
        </p:txBody>
      </p:sp>
      <p:cxnSp>
        <p:nvCxnSpPr>
          <p:cNvPr id="188" name="Shape 188"/>
          <p:cNvCxnSpPr/>
          <p:nvPr/>
        </p:nvCxnSpPr>
        <p:spPr>
          <a:xfrm rot="10800000" flipH="1">
            <a:off x="5331350" y="4086399"/>
            <a:ext cx="116699" cy="5310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-14975" y="1759950"/>
            <a:ext cx="9039250" cy="1092500"/>
          </a:xfrm>
          <a:custGeom>
            <a:avLst/>
            <a:gdLst/>
            <a:ahLst/>
            <a:cxnLst/>
            <a:rect l="0" t="0" r="0" b="0"/>
            <a:pathLst>
              <a:path w="361570" h="43700" extrusionOk="0">
                <a:moveTo>
                  <a:pt x="361570" y="43101"/>
                </a:moveTo>
                <a:lnTo>
                  <a:pt x="134092" y="4370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90" name="Shape 190"/>
          <p:cNvSpPr txBox="1"/>
          <p:nvPr/>
        </p:nvSpPr>
        <p:spPr>
          <a:xfrm>
            <a:off x="191600" y="202600"/>
            <a:ext cx="1292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 u="sng">
                <a:latin typeface="Trebuchet MS"/>
                <a:ea typeface="Trebuchet MS"/>
                <a:cs typeface="Trebuchet MS"/>
                <a:sym typeface="Trebuchet MS"/>
              </a:rPr>
              <a:t>hot side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91600" y="4565475"/>
            <a:ext cx="1516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i="1" u="sng">
                <a:latin typeface="Trebuchet MS"/>
                <a:ea typeface="Trebuchet MS"/>
                <a:cs typeface="Trebuchet MS"/>
                <a:sym typeface="Trebuchet MS"/>
              </a:rPr>
              <a:t>cold side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How to store cold info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(1) Info stored in device, device locked in a safe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(2) “Brain wallet”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	    encrypt info under passphrase that user remembers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(3) Paper wallet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	    print info on paper, lock up the paper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(4) In “tamperproof” device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device will sign things for you, but won’t divulge keys</a:t>
            </a:r>
          </a:p>
          <a:p>
            <a:pPr indent="387350">
              <a:buClr>
                <a:schemeClr val="dk1"/>
              </a:buClr>
              <a:buSzPct val="45833"/>
              <a:buNone/>
            </a:pPr>
            <a:endParaRPr lang="en" sz="2400" dirty="0"/>
          </a:p>
          <a:p>
            <a:pPr indent="387350" algn="ctr">
              <a:buClr>
                <a:schemeClr val="dk1"/>
              </a:buClr>
              <a:buSzPct val="45833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In general, a combination of one more </a:t>
            </a:r>
            <a:r>
              <a:rPr lang="en-US" sz="2400" u="sng" dirty="0" err="1">
                <a:solidFill>
                  <a:srgbClr val="FF0000"/>
                </a:solidFill>
              </a:rPr>
              <a:t>more</a:t>
            </a:r>
            <a:r>
              <a:rPr lang="en-US" sz="2400" u="sng" dirty="0">
                <a:solidFill>
                  <a:srgbClr val="FF0000"/>
                </a:solidFill>
              </a:rPr>
              <a:t> of these techniques can be used</a:t>
            </a:r>
            <a:endParaRPr lang="en" sz="2400" u="sng" dirty="0">
              <a:solidFill>
                <a:srgbClr val="FF0000"/>
              </a:solidFill>
            </a:endParaRP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Splitting and Sharing Keys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rebuchet MS"/>
                <a:sym typeface="Trebuchet MS"/>
              </a:rPr>
              <a:t>Lecture </a:t>
            </a:r>
            <a:r>
              <a:rPr lang="en" dirty="0">
                <a:latin typeface="Trebuchet MS"/>
              </a:rPr>
              <a:t>4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How to Store and Use Bitcoins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Current key storage schemes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single point of failure</a:t>
            </a:r>
          </a:p>
          <a:p>
            <a:endParaRPr lang="en-US" sz="2400" dirty="0"/>
          </a:p>
          <a:p>
            <a:r>
              <a:rPr lang="en-US" sz="2400" b="1" dirty="0"/>
              <a:t>Trivial solution</a:t>
            </a:r>
            <a:r>
              <a:rPr lang="en-US" sz="2400" dirty="0"/>
              <a:t>: make multiple copies or backup</a:t>
            </a:r>
          </a:p>
          <a:p>
            <a:pPr lvl="1"/>
            <a:r>
              <a:rPr lang="en-US" sz="2100" b="1" dirty="0"/>
              <a:t>Advantage</a:t>
            </a:r>
            <a:r>
              <a:rPr lang="en-US" sz="2100" dirty="0"/>
              <a:t>: Availability improves</a:t>
            </a:r>
          </a:p>
          <a:p>
            <a:pPr lvl="1"/>
            <a:r>
              <a:rPr lang="en-US" sz="2100" b="1" dirty="0"/>
              <a:t>Disadvantage</a:t>
            </a:r>
            <a:r>
              <a:rPr lang="en-US" sz="2100" dirty="0"/>
              <a:t>: Security of stored keys is worst (multiple avenues to steal)</a:t>
            </a:r>
          </a:p>
          <a:p>
            <a:pPr lvl="1"/>
            <a:endParaRPr lang="en-US" sz="2100" dirty="0"/>
          </a:p>
          <a:p>
            <a:r>
              <a:rPr lang="en-US" sz="2400" b="1" dirty="0"/>
              <a:t>Question</a:t>
            </a:r>
            <a:r>
              <a:rPr lang="en-US" sz="2400" dirty="0"/>
              <a:t>: Can we improve both availability and security?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FF0000"/>
                </a:solidFill>
              </a:rPr>
              <a:t>: Surprisingly, yes! Using some cute cryptographic / mathematical tricks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Secret Sharing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  <a:endParaRPr lang="e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Secret sharing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Idea: split secret into N pieces, such that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800" dirty="0"/>
              <a:t>given any K pieces, can reconstruct the secret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800" dirty="0"/>
              <a:t> </a:t>
            </a:r>
            <a:r>
              <a:rPr lang="en-US" sz="2800" dirty="0"/>
              <a:t> </a:t>
            </a:r>
            <a:r>
              <a:rPr lang="en" sz="2800" dirty="0"/>
              <a:t>given fewer than K pieces, don’t learn anything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Example: N=2, K=2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	P = a large prime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sz="2800" dirty="0"/>
              <a:t>S = secret in [0, P)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sz="2800" dirty="0"/>
              <a:t>R = random in [0, P)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	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  <p:sp>
        <p:nvSpPr>
          <p:cNvPr id="209" name="Shape 209"/>
          <p:cNvSpPr txBox="1"/>
          <p:nvPr/>
        </p:nvSpPr>
        <p:spPr>
          <a:xfrm>
            <a:off x="4075850" y="3004600"/>
            <a:ext cx="4694700" cy="74699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split: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     X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= (S+R) mod P        X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= (S+2R) mod P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185575" y="3999925"/>
            <a:ext cx="3657600" cy="74699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reconstruct: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	(2X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-X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) mod P =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Shape 215"/>
          <p:cNvCxnSpPr/>
          <p:nvPr/>
        </p:nvCxnSpPr>
        <p:spPr>
          <a:xfrm rot="10800000" flipH="1">
            <a:off x="1291050" y="1094624"/>
            <a:ext cx="3979799" cy="2001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/>
          <p:nvPr/>
        </p:nvCxnSpPr>
        <p:spPr>
          <a:xfrm>
            <a:off x="1291050" y="4028900"/>
            <a:ext cx="5953799" cy="107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 rot="10800000">
            <a:off x="1259124" y="539775"/>
            <a:ext cx="42600" cy="34997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8" name="Shape 218"/>
          <p:cNvSpPr txBox="1"/>
          <p:nvPr/>
        </p:nvSpPr>
        <p:spPr>
          <a:xfrm>
            <a:off x="6956850" y="3963500"/>
            <a:ext cx="288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x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971125" y="539775"/>
            <a:ext cx="288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y</a:t>
            </a:r>
          </a:p>
        </p:txBody>
      </p:sp>
      <p:sp>
        <p:nvSpPr>
          <p:cNvPr id="220" name="Shape 220"/>
          <p:cNvSpPr/>
          <p:nvPr/>
        </p:nvSpPr>
        <p:spPr>
          <a:xfrm>
            <a:off x="1221775" y="3015275"/>
            <a:ext cx="165300" cy="181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576175" y="2812550"/>
            <a:ext cx="810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(0, S)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081825" y="722775"/>
            <a:ext cx="19281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random slope R</a:t>
            </a:r>
          </a:p>
        </p:txBody>
      </p:sp>
      <p:sp>
        <p:nvSpPr>
          <p:cNvPr id="223" name="Shape 223"/>
          <p:cNvSpPr/>
          <p:nvPr/>
        </p:nvSpPr>
        <p:spPr>
          <a:xfrm>
            <a:off x="1907675" y="2684325"/>
            <a:ext cx="165300" cy="181200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2572225" y="2335250"/>
            <a:ext cx="165300" cy="181200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198300" y="2004675"/>
            <a:ext cx="165300" cy="181200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937525" y="1644925"/>
            <a:ext cx="165300" cy="181200"/>
          </a:xfrm>
          <a:prstGeom prst="ellipse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720100" y="2736337"/>
            <a:ext cx="1032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(1, S+R)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720087" y="1928475"/>
            <a:ext cx="1197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(2, S+2R)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993600" y="2121050"/>
            <a:ext cx="1197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(3, S+3R)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2993600" y="1265325"/>
            <a:ext cx="11973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(4, S+4R)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444100" y="3301112"/>
            <a:ext cx="4166400" cy="4572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(do arithmetic modulo large prime P)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752100" y="2167175"/>
            <a:ext cx="3809100" cy="874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given any two points,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can interpolate and find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Secret sharing</a:t>
            </a:r>
          </a:p>
        </p:txBody>
      </p:sp>
      <p:graphicFrame>
        <p:nvGraphicFramePr>
          <p:cNvPr id="238" name="Shape 238"/>
          <p:cNvGraphicFramePr/>
          <p:nvPr/>
        </p:nvGraphicFramePr>
        <p:xfrm>
          <a:off x="264312" y="1395025"/>
          <a:ext cx="8615375" cy="1828680"/>
        </p:xfrm>
        <a:graphic>
          <a:graphicData uri="http://schemas.openxmlformats.org/drawingml/2006/table">
            <a:tbl>
              <a:tblPr>
                <a:noFill/>
                <a:tableStyleId>{37094AC9-D923-419D-99B7-0076CA520A44}</a:tableStyleId>
              </a:tblPr>
              <a:tblGrid>
                <a:gridCol w="313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Equation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Random parameters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Points needed to recover 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 + RX) mod 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 +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 +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</a:t>
                      </a:r>
                      <a:r>
                        <a:rPr lang="en" sz="1800" baseline="30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 mod 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 +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 +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</a:t>
                      </a:r>
                      <a:r>
                        <a:rPr lang="en" sz="1800" baseline="30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+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</a:t>
                      </a:r>
                      <a:r>
                        <a:rPr lang="en" sz="1800" baseline="30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 mod 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</a:t>
                      </a:r>
                      <a:r>
                        <a:rPr lang="en" sz="1800" baseline="-25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9" name="Shape 239"/>
          <p:cNvSpPr txBox="1"/>
          <p:nvPr/>
        </p:nvSpPr>
        <p:spPr>
          <a:xfrm>
            <a:off x="1771200" y="3346025"/>
            <a:ext cx="746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etc.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158250" y="3749350"/>
            <a:ext cx="4548300" cy="874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support K-out-of-N splitting, for any K,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Secret sharing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Good: Store shares separately, adversary must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800" dirty="0"/>
              <a:t>compromise several shares to get the key.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Bad: To sign, need to bring shares together,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800" dirty="0"/>
              <a:t>reconstruct the key.     ⇐ vulnerable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Multi-sig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Recall multi-sig from Lecture 3.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Lets you keep shares apart, approve transaction without reconstructing key at any point.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Andrew, Arvind, Ed, and Joseph are co-workers.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Their company has lots of Bitcoins.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Each of the four generates a key-pair,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800" dirty="0"/>
              <a:t>puts secret key in a safe, private, offline place.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/>
              <a:t>The company’s cold-stored coins use multi-sig, so that three of the four keys must sign to release a coin.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Online Wallets and Exchanges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wallet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Like a local wallet </a:t>
            </a:r>
          </a:p>
          <a:p>
            <a:pPr marL="628650" indent="-457200"/>
            <a:r>
              <a:rPr lang="en" sz="2400" dirty="0"/>
              <a:t>but “in the cloud”</a:t>
            </a:r>
          </a:p>
          <a:p>
            <a:pPr marL="628650" indent="-457200"/>
            <a:endParaRPr sz="2800" dirty="0"/>
          </a:p>
          <a:p>
            <a:r>
              <a:rPr lang="en" sz="2800" dirty="0"/>
              <a:t>Runs in your browser</a:t>
            </a:r>
          </a:p>
          <a:p>
            <a:r>
              <a:rPr lang="en" sz="2400" dirty="0"/>
              <a:t>	</a:t>
            </a:r>
            <a:r>
              <a:rPr lang="en-US" sz="2400" dirty="0"/>
              <a:t>S</a:t>
            </a:r>
            <a:r>
              <a:rPr lang="en" sz="2400" dirty="0"/>
              <a:t>ite sends code</a:t>
            </a:r>
          </a:p>
          <a:p>
            <a:r>
              <a:rPr lang="en" sz="2400" dirty="0"/>
              <a:t>	</a:t>
            </a:r>
            <a:r>
              <a:rPr lang="en-US" sz="2400" dirty="0"/>
              <a:t>S</a:t>
            </a:r>
            <a:r>
              <a:rPr lang="en" sz="2400" dirty="0"/>
              <a:t>ite stores keys</a:t>
            </a:r>
          </a:p>
          <a:p>
            <a:r>
              <a:rPr lang="en" sz="2400" dirty="0"/>
              <a:t>	</a:t>
            </a:r>
            <a:r>
              <a:rPr lang="en-US" sz="2400" dirty="0"/>
              <a:t>Y</a:t>
            </a:r>
            <a:r>
              <a:rPr lang="en" sz="2400" dirty="0"/>
              <a:t>ou log in to access wallet</a:t>
            </a:r>
          </a:p>
          <a:p>
            <a:pPr marL="914400" indent="-457200"/>
            <a:endParaRPr sz="2800" dirty="0"/>
          </a:p>
          <a:p>
            <a:endParaRPr sz="2800" dirty="0"/>
          </a:p>
          <a:p>
            <a:endParaRPr sz="2800" dirty="0"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362" y="966234"/>
            <a:ext cx="5006650" cy="239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Online wallet tradeoffs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800" b="1" dirty="0"/>
              <a:t>Convenient</a:t>
            </a:r>
            <a:r>
              <a:rPr lang="en" sz="2800" dirty="0"/>
              <a:t>: nothing to install, works on multiple devices</a:t>
            </a:r>
          </a:p>
          <a:p>
            <a:pPr lvl="0" indent="45720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800" b="1" dirty="0"/>
              <a:t>S</a:t>
            </a:r>
            <a:r>
              <a:rPr lang="en" sz="2800" b="1" dirty="0"/>
              <a:t>ecurity worries</a:t>
            </a:r>
            <a:r>
              <a:rPr lang="en" sz="2800" dirty="0"/>
              <a:t>: vulnerable if site is malicious or compromised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0000"/>
                </a:solidFill>
              </a:rPr>
              <a:t>Ideally, site is run by security professionals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Simple Local Storage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Bank-like services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 You give the bank money (a “deposit”)</a:t>
            </a:r>
          </a:p>
          <a:p>
            <a:r>
              <a:rPr lang="en" sz="2800" dirty="0"/>
              <a:t> Bank promises to pay you back later, on demand</a:t>
            </a:r>
          </a:p>
          <a:p>
            <a:endParaRPr sz="2800" dirty="0"/>
          </a:p>
          <a:p>
            <a:r>
              <a:rPr lang="en-US" sz="2800"/>
              <a:t> B</a:t>
            </a:r>
            <a:r>
              <a:rPr lang="en" sz="2800" dirty="0"/>
              <a:t>ank doesn’t actually keep your money in the back room</a:t>
            </a:r>
          </a:p>
          <a:p>
            <a:pPr lvl="1"/>
            <a:r>
              <a:rPr lang="en-US" sz="2400" dirty="0"/>
              <a:t>T</a:t>
            </a:r>
            <a:r>
              <a:rPr lang="en" sz="2400" dirty="0"/>
              <a:t>ypically, bank invests the money </a:t>
            </a:r>
          </a:p>
          <a:p>
            <a:pPr lvl="1"/>
            <a:r>
              <a:rPr lang="en" sz="2400" dirty="0"/>
              <a:t>Keeps some around to meet withdrawals (“fractional reserve”)</a:t>
            </a:r>
          </a:p>
          <a:p>
            <a:endParaRPr sz="2000" dirty="0"/>
          </a:p>
          <a:p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Bitcoin Exchanges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Accept deposits of Bitcoins and fiat currency ($, </a:t>
            </a: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€, …)</a:t>
            </a:r>
          </a:p>
          <a:p>
            <a:pPr lvl="1"/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Promise to pay back on demand</a:t>
            </a:r>
          </a:p>
          <a:p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Lets customers: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M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ake and receive Bitcoin payments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uy/sell Bitcoins for fiat currency</a:t>
            </a:r>
          </a:p>
          <a:p>
            <a:pPr lvl="2"/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</a:rPr>
              <a:t>typically, match up BTC buyer with BTC seller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What happens when you buy BTC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Suppose my account at Exchange holds $5000 + 3 BTC </a:t>
            </a:r>
            <a:r>
              <a:rPr lang="en-US" sz="2400" dirty="0"/>
              <a:t>and </a:t>
            </a:r>
            <a:r>
              <a:rPr lang="en" sz="2400" dirty="0"/>
              <a:t>I use Exchange to buy 2 BTC for $580 each</a:t>
            </a:r>
            <a:endParaRPr sz="2400" dirty="0"/>
          </a:p>
          <a:p>
            <a:pPr lvl="1"/>
            <a:r>
              <a:rPr lang="en" sz="2100" b="1" dirty="0"/>
              <a:t>Result</a:t>
            </a:r>
            <a:r>
              <a:rPr lang="en" sz="2100" dirty="0"/>
              <a:t>: my account holds $3840 + 5 BTC</a:t>
            </a:r>
          </a:p>
          <a:p>
            <a:endParaRPr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N</a:t>
            </a:r>
            <a:r>
              <a:rPr lang="en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ote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: no BTC transaction appears on the blockchain</a:t>
            </a:r>
          </a:p>
          <a:p>
            <a:pPr marL="0" indent="0">
              <a:buNone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O</a:t>
            </a:r>
            <a:r>
              <a:rPr lang="en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nly effect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: Exchange is making a different promise now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Exchanges: Pros and Cons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b="1" dirty="0"/>
              <a:t>P</a:t>
            </a:r>
            <a:r>
              <a:rPr lang="en" sz="2800" b="1" dirty="0"/>
              <a:t>ro</a:t>
            </a:r>
            <a:r>
              <a:rPr lang="en-US" sz="2800" b="1" dirty="0"/>
              <a:t>s</a:t>
            </a:r>
            <a:r>
              <a:rPr lang="en" sz="2800" dirty="0"/>
              <a:t>: 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C</a:t>
            </a:r>
            <a:r>
              <a:rPr lang="en" sz="2400" dirty="0"/>
              <a:t>onnects BTC economy to fiat currency economy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" sz="2400" dirty="0"/>
              <a:t>asy to transfer value back and forth</a:t>
            </a:r>
          </a:p>
          <a:p>
            <a:endParaRPr sz="2800" dirty="0"/>
          </a:p>
          <a:p>
            <a:r>
              <a:rPr lang="en" sz="2800" b="1" dirty="0"/>
              <a:t>Con</a:t>
            </a:r>
            <a:r>
              <a:rPr lang="en-US" sz="2800" b="1" dirty="0"/>
              <a:t>s</a:t>
            </a:r>
            <a:r>
              <a:rPr lang="en" sz="2800" dirty="0"/>
              <a:t>: </a:t>
            </a:r>
            <a:endParaRPr lang="en-US" sz="2800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R</a:t>
            </a:r>
            <a:r>
              <a:rPr lang="en" sz="2400" dirty="0"/>
              <a:t>isk - same kinds of risks as banks</a:t>
            </a:r>
          </a:p>
          <a:p>
            <a:endParaRPr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204" y="1063228"/>
            <a:ext cx="6257591" cy="352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99">
            <a:extLst>
              <a:ext uri="{FF2B5EF4-FFF2-40B4-BE49-F238E27FC236}">
                <a16:creationId xmlns:a16="http://schemas.microsoft.com/office/drawing/2014/main" id="{30D19189-391C-4501-9A33-0611338AB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Risk 1: Bank Run</a:t>
            </a:r>
            <a:endParaRPr lang="e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193147" y="4338325"/>
            <a:ext cx="162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Charles Ponzi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553" y="1063228"/>
            <a:ext cx="2464989" cy="327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99">
            <a:extLst>
              <a:ext uri="{FF2B5EF4-FFF2-40B4-BE49-F238E27FC236}">
                <a16:creationId xmlns:a16="http://schemas.microsoft.com/office/drawing/2014/main" id="{FDF885B3-826F-4B67-B476-09CC2DFC0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Risk 2: “Ponzi” Schemes or Cheating</a:t>
            </a:r>
            <a:endParaRPr lang="e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421" y="1063228"/>
            <a:ext cx="4471158" cy="359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99">
            <a:extLst>
              <a:ext uri="{FF2B5EF4-FFF2-40B4-BE49-F238E27FC236}">
                <a16:creationId xmlns:a16="http://schemas.microsoft.com/office/drawing/2014/main" id="{BED485CA-11AF-44AF-ABBD-5EEF9C562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Risk 3: Security Threats (Cyber and or Physical)</a:t>
            </a:r>
            <a:endParaRPr lang="e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 descr="Screen Shot 2014-07-29 at 10.12.1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23" y="0"/>
            <a:ext cx="83399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693101" cy="64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Bank Regulation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dirty="0"/>
              <a:t> </a:t>
            </a:r>
            <a:r>
              <a:rPr lang="en-US" sz="3200" dirty="0"/>
              <a:t>F</a:t>
            </a:r>
            <a:r>
              <a:rPr lang="en" sz="3200" dirty="0"/>
              <a:t>or traditional banks, government typically:</a:t>
            </a:r>
          </a:p>
          <a:p>
            <a:pPr lvl="1"/>
            <a:r>
              <a:rPr lang="en" sz="2900" dirty="0"/>
              <a:t>Imposes minimum reserve requirements</a:t>
            </a:r>
          </a:p>
          <a:p>
            <a:pPr lvl="2"/>
            <a:r>
              <a:rPr lang="en" sz="2100" dirty="0"/>
              <a:t>Must hold some fraction of deposits in reserve</a:t>
            </a:r>
          </a:p>
          <a:p>
            <a:pPr lvl="1"/>
            <a:r>
              <a:rPr lang="en" sz="2900" dirty="0"/>
              <a:t>Regulates behavior, investments</a:t>
            </a:r>
          </a:p>
          <a:p>
            <a:pPr lvl="1"/>
            <a:r>
              <a:rPr lang="en" sz="2900" dirty="0"/>
              <a:t>Insures depositors against losses</a:t>
            </a:r>
          </a:p>
          <a:p>
            <a:pPr lvl="1"/>
            <a:r>
              <a:rPr lang="en" sz="2900" dirty="0"/>
              <a:t>Acts as lender of last resort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901225"/>
            <a:ext cx="8229600" cy="40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To spend a Bitcoin, you need to know:</a:t>
            </a:r>
          </a:p>
          <a:p>
            <a:r>
              <a:rPr lang="en" sz="3600" dirty="0"/>
              <a:t> Some info from the public blockchain, and</a:t>
            </a:r>
          </a:p>
          <a:p>
            <a:r>
              <a:rPr lang="en" sz="3600" dirty="0"/>
              <a:t> </a:t>
            </a:r>
            <a:r>
              <a:rPr lang="en-US" sz="3600" dirty="0"/>
              <a:t>T</a:t>
            </a:r>
            <a:r>
              <a:rPr lang="en" sz="3600" dirty="0"/>
              <a:t>he owner’s secret signing key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lvl="0" rtl="0">
              <a:spcBef>
                <a:spcPts val="0"/>
              </a:spcBef>
              <a:buNone/>
            </a:pPr>
            <a:r>
              <a:rPr lang="en" sz="3600" u="sng" dirty="0">
                <a:solidFill>
                  <a:srgbClr val="FF0000"/>
                </a:solidFill>
              </a:rPr>
              <a:t>So it’s all about key management.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Proof of Reserve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Bitcoin exchange can prove it has fractional reserve.</a:t>
            </a:r>
          </a:p>
          <a:p>
            <a:pPr lvl="1"/>
            <a:r>
              <a:rPr lang="en-US" sz="2400" dirty="0"/>
              <a:t>F</a:t>
            </a:r>
            <a:r>
              <a:rPr lang="en" sz="2400" dirty="0"/>
              <a:t>raction can be 100%</a:t>
            </a:r>
          </a:p>
          <a:p>
            <a:endParaRPr sz="2800" dirty="0"/>
          </a:p>
          <a:p>
            <a:r>
              <a:rPr lang="en" sz="2800" dirty="0"/>
              <a:t>Prove how much reserve you’re holding:</a:t>
            </a:r>
          </a:p>
          <a:p>
            <a:pPr lvl="1"/>
            <a:r>
              <a:rPr lang="en" sz="2400" dirty="0"/>
              <a:t>Publish valid payment-to-self of that amount</a:t>
            </a:r>
          </a:p>
          <a:p>
            <a:pPr lvl="1"/>
            <a:r>
              <a:rPr lang="en" sz="2800" dirty="0"/>
              <a:t>Sign a challenge string with the same private key</a:t>
            </a:r>
          </a:p>
          <a:p>
            <a:endParaRPr sz="2800" dirty="0"/>
          </a:p>
          <a:p>
            <a:r>
              <a:rPr lang="en" sz="2800" dirty="0"/>
              <a:t>Prove how many demand deposits you hold: ...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300" dirty="0">
                <a:latin typeface="+mj-lt"/>
                <a:ea typeface="+mj-ea"/>
                <a:cs typeface="+mj-cs"/>
              </a:rPr>
              <a:t>Merkle tree with subtree totals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641025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47" name="Shape 347"/>
          <p:cNvSpPr/>
          <p:nvPr/>
        </p:nvSpPr>
        <p:spPr>
          <a:xfrm>
            <a:off x="2388775" y="1673250"/>
            <a:ext cx="1555475" cy="622200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48" name="Shape 348"/>
          <p:cNvSpPr/>
          <p:nvPr/>
        </p:nvSpPr>
        <p:spPr>
          <a:xfrm flipH="1">
            <a:off x="4588615" y="1673250"/>
            <a:ext cx="1677735" cy="622200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49" name="Shape 349"/>
          <p:cNvSpPr txBox="1"/>
          <p:nvPr/>
        </p:nvSpPr>
        <p:spPr>
          <a:xfrm>
            <a:off x="6825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687175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77280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53" name="Shape 353"/>
          <p:cNvSpPr/>
          <p:nvPr/>
        </p:nvSpPr>
        <p:spPr>
          <a:xfrm>
            <a:off x="1366600" y="2547850"/>
            <a:ext cx="765915" cy="688775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54" name="Shape 354"/>
          <p:cNvSpPr/>
          <p:nvPr/>
        </p:nvSpPr>
        <p:spPr>
          <a:xfrm flipH="1">
            <a:off x="2785153" y="2535175"/>
            <a:ext cx="748027" cy="688775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55" name="Shape 355"/>
          <p:cNvSpPr/>
          <p:nvPr/>
        </p:nvSpPr>
        <p:spPr>
          <a:xfrm>
            <a:off x="5265550" y="2547850"/>
            <a:ext cx="765915" cy="688775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56" name="Shape 356"/>
          <p:cNvSpPr/>
          <p:nvPr/>
        </p:nvSpPr>
        <p:spPr>
          <a:xfrm flipH="1">
            <a:off x="6704053" y="2547850"/>
            <a:ext cx="748027" cy="688775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357" name="Shape 357"/>
          <p:cNvGrpSpPr/>
          <p:nvPr/>
        </p:nvGrpSpPr>
        <p:grpSpPr>
          <a:xfrm>
            <a:off x="579400" y="3484275"/>
            <a:ext cx="1600400" cy="1479150"/>
            <a:chOff x="579400" y="3484275"/>
            <a:chExt cx="1600400" cy="1479150"/>
          </a:xfrm>
        </p:grpSpPr>
        <p:sp>
          <p:nvSpPr>
            <p:cNvPr id="358" name="Shape 358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user1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59" name="Shape 359"/>
            <p:cNvCxnSpPr/>
            <p:nvPr/>
          </p:nvCxnSpPr>
          <p:spPr>
            <a:xfrm flipH="1">
              <a:off x="921899" y="3484275"/>
              <a:ext cx="177900" cy="6887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user2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61" name="Shape 361"/>
            <p:cNvCxnSpPr/>
            <p:nvPr/>
          </p:nvCxnSpPr>
          <p:spPr>
            <a:xfrm>
              <a:off x="1722150" y="3517650"/>
              <a:ext cx="177900" cy="6221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62" name="Shape 362"/>
          <p:cNvGrpSpPr/>
          <p:nvPr/>
        </p:nvGrpSpPr>
        <p:grpSpPr>
          <a:xfrm>
            <a:off x="2706800" y="3484275"/>
            <a:ext cx="1600400" cy="1479150"/>
            <a:chOff x="579400" y="3484275"/>
            <a:chExt cx="1600400" cy="1479150"/>
          </a:xfrm>
        </p:grpSpPr>
        <p:sp>
          <p:nvSpPr>
            <p:cNvPr id="363" name="Shape 36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user3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64" name="Shape 364"/>
            <p:cNvCxnSpPr/>
            <p:nvPr/>
          </p:nvCxnSpPr>
          <p:spPr>
            <a:xfrm flipH="1">
              <a:off x="921899" y="3484275"/>
              <a:ext cx="177900" cy="6887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65" name="Shape 365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user4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66" name="Shape 366"/>
            <p:cNvCxnSpPr/>
            <p:nvPr/>
          </p:nvCxnSpPr>
          <p:spPr>
            <a:xfrm>
              <a:off x="1722150" y="3517650"/>
              <a:ext cx="177900" cy="6221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67" name="Shape 367"/>
          <p:cNvGrpSpPr/>
          <p:nvPr/>
        </p:nvGrpSpPr>
        <p:grpSpPr>
          <a:xfrm>
            <a:off x="4559125" y="3457350"/>
            <a:ext cx="1600400" cy="1479150"/>
            <a:chOff x="579400" y="3484275"/>
            <a:chExt cx="1600400" cy="1479150"/>
          </a:xfrm>
        </p:grpSpPr>
        <p:sp>
          <p:nvSpPr>
            <p:cNvPr id="368" name="Shape 368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user5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69" name="Shape 369"/>
            <p:cNvCxnSpPr/>
            <p:nvPr/>
          </p:nvCxnSpPr>
          <p:spPr>
            <a:xfrm flipH="1">
              <a:off x="921899" y="3484275"/>
              <a:ext cx="177900" cy="6887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70" name="Shape 370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user6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71" name="Shape 371"/>
            <p:cNvCxnSpPr/>
            <p:nvPr/>
          </p:nvCxnSpPr>
          <p:spPr>
            <a:xfrm>
              <a:off x="1722150" y="3517650"/>
              <a:ext cx="177900" cy="6221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72" name="Shape 372"/>
          <p:cNvGrpSpPr/>
          <p:nvPr/>
        </p:nvGrpSpPr>
        <p:grpSpPr>
          <a:xfrm>
            <a:off x="6644750" y="3484275"/>
            <a:ext cx="1600400" cy="1479150"/>
            <a:chOff x="579400" y="3484275"/>
            <a:chExt cx="1600400" cy="1479150"/>
          </a:xfrm>
        </p:grpSpPr>
        <p:sp>
          <p:nvSpPr>
            <p:cNvPr id="373" name="Shape 37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user7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74" name="Shape 374"/>
            <p:cNvCxnSpPr/>
            <p:nvPr/>
          </p:nvCxnSpPr>
          <p:spPr>
            <a:xfrm flipH="1">
              <a:off x="921899" y="3484275"/>
              <a:ext cx="177900" cy="6887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75" name="Shape 375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user8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acct</a:t>
              </a:r>
            </a:p>
          </p:txBody>
        </p:sp>
        <p:cxnSp>
          <p:nvCxnSpPr>
            <p:cNvPr id="376" name="Shape 376"/>
            <p:cNvCxnSpPr/>
            <p:nvPr/>
          </p:nvCxnSpPr>
          <p:spPr>
            <a:xfrm>
              <a:off x="1722150" y="3517650"/>
              <a:ext cx="177900" cy="622199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cxnSp>
        <p:nvCxnSpPr>
          <p:cNvPr id="377" name="Shape 377"/>
          <p:cNvCxnSpPr>
            <a:endCxn id="344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8" name="Shape 378"/>
          <p:cNvSpPr txBox="1"/>
          <p:nvPr/>
        </p:nvSpPr>
        <p:spPr>
          <a:xfrm>
            <a:off x="5265550" y="1130550"/>
            <a:ext cx="3328200" cy="68879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each hashpointer includes total value in its subtree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300" dirty="0">
                <a:latin typeface="+mj-lt"/>
                <a:ea typeface="+mj-ea"/>
                <a:cs typeface="+mj-cs"/>
              </a:rPr>
              <a:t>Checking that you’re represented in the tree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86" name="Shape 386"/>
          <p:cNvSpPr/>
          <p:nvPr/>
        </p:nvSpPr>
        <p:spPr>
          <a:xfrm>
            <a:off x="2388775" y="1673250"/>
            <a:ext cx="1555475" cy="622200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7" name="Shape 387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</a:p>
        </p:txBody>
      </p:sp>
      <p:sp>
        <p:nvSpPr>
          <p:cNvPr id="388" name="Shape 388"/>
          <p:cNvSpPr/>
          <p:nvPr/>
        </p:nvSpPr>
        <p:spPr>
          <a:xfrm flipH="1">
            <a:off x="2785153" y="2535175"/>
            <a:ext cx="748027" cy="688775"/>
          </a:xfrm>
          <a:custGeom>
            <a:avLst/>
            <a:gdLst/>
            <a:ahLst/>
            <a:cxnLst/>
            <a:rect l="0" t="0" r="0" b="0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9" name="Shape 389"/>
          <p:cNvSpPr/>
          <p:nvPr/>
        </p:nvSpPr>
        <p:spPr>
          <a:xfrm>
            <a:off x="3702400" y="4152525"/>
            <a:ext cx="604800" cy="810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your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acct</a:t>
            </a:r>
          </a:p>
        </p:txBody>
      </p:sp>
      <p:cxnSp>
        <p:nvCxnSpPr>
          <p:cNvPr id="390" name="Shape 390"/>
          <p:cNvCxnSpPr/>
          <p:nvPr/>
        </p:nvCxnSpPr>
        <p:spPr>
          <a:xfrm>
            <a:off x="3849550" y="3517650"/>
            <a:ext cx="177900" cy="622199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1" name="Shape 391"/>
          <p:cNvCxnSpPr>
            <a:endCxn id="384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2" name="Shape 392"/>
          <p:cNvSpPr txBox="1"/>
          <p:nvPr/>
        </p:nvSpPr>
        <p:spPr>
          <a:xfrm>
            <a:off x="5681450" y="1016875"/>
            <a:ext cx="2929200" cy="457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show O(log n) items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Proof of Reserve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Prove that you have at least X amount of reserve currency</a:t>
            </a:r>
          </a:p>
          <a:p>
            <a:endParaRPr sz="2800" dirty="0"/>
          </a:p>
          <a:p>
            <a:r>
              <a:rPr lang="en" sz="2800" dirty="0"/>
              <a:t>Prove that customers have at most Y amount deposited</a:t>
            </a:r>
          </a:p>
          <a:p>
            <a:endParaRPr sz="2800" dirty="0"/>
          </a:p>
          <a:p>
            <a:r>
              <a:rPr lang="en" sz="2800" dirty="0"/>
              <a:t>So reserve fraction </a:t>
            </a:r>
            <a:r>
              <a:rPr lang="en" sz="2400" dirty="0"/>
              <a:t>≥</a:t>
            </a:r>
            <a:r>
              <a:rPr lang="en" sz="2800" b="1" dirty="0">
                <a:ea typeface="Verdana"/>
                <a:cs typeface="Verdana"/>
                <a:sym typeface="Verdana"/>
              </a:rPr>
              <a:t> </a:t>
            </a:r>
            <a:r>
              <a:rPr lang="en" sz="2400" dirty="0"/>
              <a:t>X / 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Payment Services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Scenario: merchant accepts BTC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dirty="0"/>
              <a:t>C</a:t>
            </a:r>
            <a:r>
              <a:rPr lang="en" sz="2400" b="1" dirty="0"/>
              <a:t>ustomer wants</a:t>
            </a:r>
            <a:r>
              <a:rPr lang="en" sz="2400" dirty="0"/>
              <a:t>: to pay with Bitcoin</a:t>
            </a:r>
          </a:p>
          <a:p>
            <a:endParaRPr lang="en" sz="2400" dirty="0"/>
          </a:p>
          <a:p>
            <a:r>
              <a:rPr lang="en" sz="2400" b="1" dirty="0"/>
              <a:t>Merchant wants</a:t>
            </a:r>
            <a:r>
              <a:rPr lang="en" sz="2400" dirty="0"/>
              <a:t>:</a:t>
            </a:r>
          </a:p>
          <a:p>
            <a:pPr lvl="1"/>
            <a:r>
              <a:rPr lang="en" sz="2100" dirty="0"/>
              <a:t> To receive dollars</a:t>
            </a:r>
          </a:p>
          <a:p>
            <a:pPr lvl="1"/>
            <a:r>
              <a:rPr lang="en" sz="2100" dirty="0"/>
              <a:t> </a:t>
            </a:r>
            <a:r>
              <a:rPr lang="en-US" sz="2100" dirty="0"/>
              <a:t>S</a:t>
            </a:r>
            <a:r>
              <a:rPr lang="en" sz="2100" dirty="0"/>
              <a:t>imple deployment</a:t>
            </a:r>
          </a:p>
          <a:p>
            <a:pPr lvl="1"/>
            <a:r>
              <a:rPr lang="en" sz="2100" dirty="0"/>
              <a:t> </a:t>
            </a:r>
            <a:r>
              <a:rPr lang="en-US" sz="2100" dirty="0"/>
              <a:t>L</a:t>
            </a:r>
            <a:r>
              <a:rPr lang="en" sz="2100" dirty="0"/>
              <a:t>ow risk (tech risk, security risk, exchange rate risk)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 descr="Screen Shot 2014-07-29 at 8.26.5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50" y="222025"/>
            <a:ext cx="5222999" cy="46341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15" name="Shape 415"/>
          <p:cNvCxnSpPr>
            <a:stCxn id="414" idx="3"/>
          </p:cNvCxnSpPr>
          <p:nvPr/>
        </p:nvCxnSpPr>
        <p:spPr>
          <a:xfrm>
            <a:off x="5642049" y="2539087"/>
            <a:ext cx="963000" cy="12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6" name="Shape 416"/>
          <p:cNvSpPr txBox="1"/>
          <p:nvPr/>
        </p:nvSpPr>
        <p:spPr>
          <a:xfrm>
            <a:off x="6605050" y="2185200"/>
            <a:ext cx="1961099" cy="7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ea typeface="Trebuchet MS"/>
                <a:cs typeface="Trebuchet MS"/>
                <a:sym typeface="Trebuchet MS"/>
              </a:rPr>
              <a:t>HTML for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dirty="0">
                <a:ea typeface="Trebuchet MS"/>
                <a:cs typeface="Trebuchet MS"/>
                <a:sym typeface="Trebuchet MS"/>
              </a:rPr>
              <a:t>payment 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549100" y="2135850"/>
            <a:ext cx="3372950" cy="2577350"/>
          </a:xfrm>
          <a:custGeom>
            <a:avLst/>
            <a:gdLst/>
            <a:ahLst/>
            <a:cxnLst/>
            <a:rect l="0" t="0" r="0" b="0"/>
            <a:pathLst>
              <a:path w="134918" h="103094" extrusionOk="0">
                <a:moveTo>
                  <a:pt x="0" y="0"/>
                </a:moveTo>
                <a:cubicBezTo>
                  <a:pt x="2764" y="13970"/>
                  <a:pt x="-5902" y="66637"/>
                  <a:pt x="16584" y="83820"/>
                </a:cubicBezTo>
                <a:cubicBezTo>
                  <a:pt x="39070" y="101002"/>
                  <a:pt x="115195" y="99881"/>
                  <a:pt x="134918" y="103094"/>
                </a:cubicBezTo>
              </a:path>
            </a:pathLst>
          </a:custGeom>
          <a:noFill/>
          <a:ln w="38100" cap="flat" cmpd="sng">
            <a:solidFill>
              <a:srgbClr val="274E13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22" name="Shape 422"/>
          <p:cNvSpPr txBox="1"/>
          <p:nvPr/>
        </p:nvSpPr>
        <p:spPr>
          <a:xfrm>
            <a:off x="4258187" y="4686300"/>
            <a:ext cx="627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user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987" y="3816700"/>
            <a:ext cx="948025" cy="9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24" y="906774"/>
            <a:ext cx="1429875" cy="11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975" y="906775"/>
            <a:ext cx="1143900" cy="11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/>
        </p:nvSpPr>
        <p:spPr>
          <a:xfrm>
            <a:off x="604012" y="636500"/>
            <a:ext cx="1028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ea typeface="Trebuchet MS"/>
                <a:cs typeface="Trebuchet MS"/>
                <a:sym typeface="Trebuchet MS"/>
              </a:rPr>
              <a:t>merchant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7331575" y="486375"/>
            <a:ext cx="1028700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payment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service</a:t>
            </a:r>
          </a:p>
        </p:txBody>
      </p:sp>
      <p:cxnSp>
        <p:nvCxnSpPr>
          <p:cNvPr id="428" name="Shape 428"/>
          <p:cNvCxnSpPr/>
          <p:nvPr/>
        </p:nvCxnSpPr>
        <p:spPr>
          <a:xfrm>
            <a:off x="862850" y="2079800"/>
            <a:ext cx="3235200" cy="24395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9" name="Shape 429"/>
          <p:cNvSpPr txBox="1"/>
          <p:nvPr/>
        </p:nvSpPr>
        <p:spPr>
          <a:xfrm rot="2208771">
            <a:off x="368503" y="3153547"/>
            <a:ext cx="3735961" cy="457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(1) Pay with BTC button &lt;transID, amount&gt;</a:t>
            </a:r>
          </a:p>
        </p:txBody>
      </p:sp>
      <p:cxnSp>
        <p:nvCxnSpPr>
          <p:cNvPr id="430" name="Shape 430"/>
          <p:cNvCxnSpPr>
            <a:stCxn id="423" idx="3"/>
          </p:cNvCxnSpPr>
          <p:nvPr/>
        </p:nvCxnSpPr>
        <p:spPr>
          <a:xfrm rot="10800000" flipH="1">
            <a:off x="5046012" y="2046112"/>
            <a:ext cx="2439600" cy="22446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1" name="Shape 431"/>
          <p:cNvSpPr txBox="1"/>
          <p:nvPr/>
        </p:nvSpPr>
        <p:spPr>
          <a:xfrm rot="-2596428">
            <a:off x="5053034" y="3153469"/>
            <a:ext cx="2633753" cy="457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(2) clicked &lt;transID, amount</a:t>
            </a: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</a:p>
        </p:txBody>
      </p:sp>
      <p:cxnSp>
        <p:nvCxnSpPr>
          <p:cNvPr id="432" name="Shape 432"/>
          <p:cNvCxnSpPr/>
          <p:nvPr/>
        </p:nvCxnSpPr>
        <p:spPr>
          <a:xfrm rot="10800000" flipH="1">
            <a:off x="4834387" y="1514962"/>
            <a:ext cx="2439599" cy="22445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33" name="Shape 433"/>
          <p:cNvSpPr txBox="1"/>
          <p:nvPr/>
        </p:nvSpPr>
        <p:spPr>
          <a:xfrm rot="-2596428">
            <a:off x="4712986" y="2265001"/>
            <a:ext cx="2633753" cy="457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dirty="0">
                <a:latin typeface="Trebuchet MS"/>
                <a:sym typeface="Trebuchet MS"/>
              </a:rPr>
              <a:t>(3) payment interaction</a:t>
            </a:r>
          </a:p>
        </p:txBody>
      </p:sp>
      <p:sp>
        <p:nvSpPr>
          <p:cNvPr id="434" name="Shape 434"/>
          <p:cNvSpPr/>
          <p:nvPr/>
        </p:nvSpPr>
        <p:spPr>
          <a:xfrm>
            <a:off x="1725700" y="1060075"/>
            <a:ext cx="5401250" cy="2667000"/>
          </a:xfrm>
          <a:custGeom>
            <a:avLst/>
            <a:gdLst/>
            <a:ahLst/>
            <a:cxnLst/>
            <a:rect l="0" t="0" r="0" b="0"/>
            <a:pathLst>
              <a:path w="216050" h="106680" extrusionOk="0">
                <a:moveTo>
                  <a:pt x="216050" y="0"/>
                </a:moveTo>
                <a:lnTo>
                  <a:pt x="99508" y="106680"/>
                </a:lnTo>
                <a:lnTo>
                  <a:pt x="0" y="33618"/>
                </a:lnTo>
              </a:path>
            </a:pathLst>
          </a:cu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35" name="Shape 435"/>
          <p:cNvSpPr txBox="1"/>
          <p:nvPr/>
        </p:nvSpPr>
        <p:spPr>
          <a:xfrm rot="-2596537">
            <a:off x="4832165" y="2164792"/>
            <a:ext cx="1170225" cy="457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(4) redirect</a:t>
            </a:r>
          </a:p>
        </p:txBody>
      </p:sp>
      <p:sp>
        <p:nvSpPr>
          <p:cNvPr id="436" name="Shape 436"/>
          <p:cNvSpPr txBox="1"/>
          <p:nvPr/>
        </p:nvSpPr>
        <p:spPr>
          <a:xfrm rot="2160847">
            <a:off x="2528270" y="2544527"/>
            <a:ext cx="1333708" cy="457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sym typeface="Trebuchet MS"/>
              </a:rPr>
              <a:t>(4b) ok so far</a:t>
            </a:r>
          </a:p>
        </p:txBody>
      </p:sp>
      <p:cxnSp>
        <p:nvCxnSpPr>
          <p:cNvPr id="437" name="Shape 437"/>
          <p:cNvCxnSpPr/>
          <p:nvPr/>
        </p:nvCxnSpPr>
        <p:spPr>
          <a:xfrm flipH="1">
            <a:off x="1848825" y="723900"/>
            <a:ext cx="5255699" cy="44699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8" name="Shape 438"/>
          <p:cNvSpPr txBox="1"/>
          <p:nvPr/>
        </p:nvSpPr>
        <p:spPr>
          <a:xfrm rot="1447">
            <a:off x="3031474" y="748149"/>
            <a:ext cx="28515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400" dirty="0">
                <a:latin typeface="Trebuchet MS"/>
                <a:sym typeface="Trebuchet MS"/>
              </a:rPr>
              <a:t>(5) confirm &lt;transID, amount&gt;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75" y="3577314"/>
            <a:ext cx="1028699" cy="102548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End result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customer: pays Bitcoins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merchant: gets dollars, minus a small percentage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payment service: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gets Bitcoins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pays dollars (keeps small percentage)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absorbs risk: security, exchange rate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	needs to exchange Bitcoins for dollars, in volume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Transaction Fees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rebuchet MS"/>
                <a:sym typeface="Trebuchet MS"/>
              </a:rPr>
              <a:t>Lecture </a:t>
            </a:r>
            <a:r>
              <a:rPr lang="en" dirty="0">
                <a:latin typeface="Trebuchet MS"/>
              </a:rPr>
              <a:t>4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How to Store and Use Bitcoins</a:t>
            </a:r>
          </a:p>
        </p:txBody>
      </p:sp>
      <p:cxnSp>
        <p:nvCxnSpPr>
          <p:cNvPr id="47" name="Shape 47"/>
          <p:cNvCxnSpPr/>
          <p:nvPr/>
        </p:nvCxnSpPr>
        <p:spPr>
          <a:xfrm>
            <a:off x="5450618" y="2937571"/>
            <a:ext cx="1362599" cy="107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" name="Shape 48"/>
          <p:cNvSpPr txBox="1"/>
          <p:nvPr/>
        </p:nvSpPr>
        <p:spPr>
          <a:xfrm>
            <a:off x="5361942" y="2948370"/>
            <a:ext cx="22142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Secret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542025" y="1226288"/>
            <a:ext cx="8229600" cy="33633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dirty="0"/>
              <a:t>Recall</a:t>
            </a:r>
            <a:r>
              <a:rPr lang="en" sz="2400" dirty="0"/>
              <a:t>:  </a:t>
            </a:r>
          </a:p>
          <a:p>
            <a:pPr lvl="1"/>
            <a:r>
              <a:rPr lang="en-US" sz="2100" dirty="0"/>
              <a:t>T</a:t>
            </a:r>
            <a:r>
              <a:rPr lang="en" sz="2100" dirty="0"/>
              <a:t>ransaction fee = value of inputs - value of outputs</a:t>
            </a:r>
          </a:p>
          <a:p>
            <a:pPr lvl="1"/>
            <a:r>
              <a:rPr lang="en-US" sz="2100" dirty="0"/>
              <a:t>F</a:t>
            </a:r>
            <a:r>
              <a:rPr lang="en" sz="2100" dirty="0"/>
              <a:t>ee goes to miner who records the transaction</a:t>
            </a:r>
          </a:p>
          <a:p>
            <a:endParaRPr sz="2400" dirty="0"/>
          </a:p>
          <a:p>
            <a:r>
              <a:rPr lang="en" sz="2400" dirty="0"/>
              <a:t>Interesting economics, discussed in later lecture</a:t>
            </a:r>
          </a:p>
          <a:p>
            <a:endParaRPr sz="2400" dirty="0"/>
          </a:p>
          <a:p>
            <a:r>
              <a:rPr lang="en" sz="2400" dirty="0"/>
              <a:t>How are transaction fees set today?</a:t>
            </a:r>
          </a:p>
        </p:txBody>
      </p:sp>
      <p:sp>
        <p:nvSpPr>
          <p:cNvPr id="3" name="Shape 444">
            <a:extLst>
              <a:ext uri="{FF2B5EF4-FFF2-40B4-BE49-F238E27FC236}">
                <a16:creationId xmlns:a16="http://schemas.microsoft.com/office/drawing/2014/main" id="{8ABDFACE-0406-41AA-B980-D73916E02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Transaction Fees</a:t>
            </a:r>
            <a:endParaRPr lang="e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542025" y="97029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/>
              <a:t>It c</a:t>
            </a:r>
            <a:r>
              <a:rPr lang="en" sz="2800" dirty="0"/>
              <a:t>osts resources for</a:t>
            </a:r>
          </a:p>
          <a:p>
            <a:pPr lvl="1"/>
            <a:r>
              <a:rPr lang="en-US" sz="2500" dirty="0"/>
              <a:t>P</a:t>
            </a:r>
            <a:r>
              <a:rPr lang="en" sz="2500" dirty="0"/>
              <a:t>eers to relay your transaction</a:t>
            </a:r>
          </a:p>
          <a:p>
            <a:pPr lvl="1"/>
            <a:r>
              <a:rPr lang="en" sz="2500" dirty="0"/>
              <a:t>Miner to record your transaction</a:t>
            </a:r>
          </a:p>
          <a:p>
            <a:pPr lvl="1"/>
            <a:r>
              <a:rPr lang="en" sz="2500" dirty="0"/>
              <a:t>Transaction fee compensates for (some of) these costs</a:t>
            </a:r>
          </a:p>
          <a:p>
            <a:endParaRPr sz="2800" dirty="0"/>
          </a:p>
          <a:p>
            <a:r>
              <a:rPr lang="en" sz="2800" dirty="0">
                <a:solidFill>
                  <a:srgbClr val="FF0000"/>
                </a:solidFill>
              </a:rPr>
              <a:t>Generally, higher fee means transaction will be forwarded and recorded faster!</a:t>
            </a:r>
          </a:p>
        </p:txBody>
      </p:sp>
      <p:sp>
        <p:nvSpPr>
          <p:cNvPr id="3" name="Shape 444">
            <a:extLst>
              <a:ext uri="{FF2B5EF4-FFF2-40B4-BE49-F238E27FC236}">
                <a16:creationId xmlns:a16="http://schemas.microsoft.com/office/drawing/2014/main" id="{E172794E-ED3D-45F1-805A-5260D8401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Transaction Fees</a:t>
            </a:r>
            <a:endParaRPr lang="e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542025" y="1105786"/>
            <a:ext cx="8229600" cy="34839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Current consensus fees:</a:t>
            </a:r>
          </a:p>
          <a:p>
            <a:endParaRPr lang="en" sz="2400" dirty="0"/>
          </a:p>
          <a:p>
            <a:r>
              <a:rPr lang="en" sz="2400" dirty="0"/>
              <a:t>No fee if:</a:t>
            </a:r>
          </a:p>
          <a:p>
            <a:pPr lvl="1"/>
            <a:r>
              <a:rPr lang="en-US" sz="2100" dirty="0"/>
              <a:t>Transaction</a:t>
            </a:r>
            <a:r>
              <a:rPr lang="en" sz="2100" dirty="0"/>
              <a:t> less than 1000 bytes in size,</a:t>
            </a:r>
          </a:p>
          <a:p>
            <a:pPr lvl="1"/>
            <a:r>
              <a:rPr lang="en-US" sz="2100" dirty="0"/>
              <a:t>A</a:t>
            </a:r>
            <a:r>
              <a:rPr lang="en" sz="2100" dirty="0"/>
              <a:t>ll outputs are 0.01 BTC or larger, and</a:t>
            </a:r>
          </a:p>
          <a:p>
            <a:pPr lvl="1"/>
            <a:r>
              <a:rPr lang="en-US" sz="2100" dirty="0"/>
              <a:t>P</a:t>
            </a:r>
            <a:r>
              <a:rPr lang="en" sz="2100" dirty="0"/>
              <a:t>riority is large enough</a:t>
            </a:r>
          </a:p>
          <a:p>
            <a:r>
              <a:rPr lang="en" sz="2400" dirty="0"/>
              <a:t>Priority = (sum of inputAge*inputValue) / (trans size)</a:t>
            </a:r>
          </a:p>
          <a:p>
            <a:endParaRPr sz="2400" dirty="0"/>
          </a:p>
          <a:p>
            <a:r>
              <a:rPr lang="en" sz="2400" dirty="0">
                <a:solidFill>
                  <a:srgbClr val="FF0000"/>
                </a:solidFill>
              </a:rPr>
              <a:t>Otherwise fee is 0.0001 BTC per 1000 bytes</a:t>
            </a:r>
          </a:p>
          <a:p>
            <a:endParaRPr sz="2400" dirty="0"/>
          </a:p>
          <a:p>
            <a:r>
              <a:rPr lang="en" sz="2400" dirty="0"/>
              <a:t>Approx transaction size: 148 N</a:t>
            </a:r>
            <a:r>
              <a:rPr lang="en" sz="2400" baseline="-25000" dirty="0"/>
              <a:t>inputs</a:t>
            </a:r>
            <a:r>
              <a:rPr lang="en" sz="2400" dirty="0"/>
              <a:t>+ 34 N</a:t>
            </a:r>
            <a:r>
              <a:rPr lang="en" sz="2400" baseline="-25000" dirty="0"/>
              <a:t>outputs</a:t>
            </a:r>
            <a:r>
              <a:rPr lang="en" sz="2400" dirty="0"/>
              <a:t> + 10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3" name="Shape 444">
            <a:extLst>
              <a:ext uri="{FF2B5EF4-FFF2-40B4-BE49-F238E27FC236}">
                <a16:creationId xmlns:a16="http://schemas.microsoft.com/office/drawing/2014/main" id="{6B590FE2-7E50-4883-B344-B989291DA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Consensus Fee Structure</a:t>
            </a:r>
            <a:endParaRPr lang="e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542025" y="1112874"/>
            <a:ext cx="8229600" cy="34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Most miners enforce the consensus fee structure.</a:t>
            </a:r>
          </a:p>
          <a:p>
            <a:endParaRPr sz="2400" dirty="0"/>
          </a:p>
          <a:p>
            <a:r>
              <a:rPr lang="en" sz="2400" dirty="0">
                <a:solidFill>
                  <a:srgbClr val="FF0000"/>
                </a:solidFill>
              </a:rPr>
              <a:t>If you don’t pay the consensus fee, your transaction will take longer to be recorded!</a:t>
            </a:r>
          </a:p>
          <a:p>
            <a:endParaRPr sz="2400" dirty="0"/>
          </a:p>
          <a:p>
            <a:r>
              <a:rPr lang="en" sz="2400" dirty="0"/>
              <a:t>Miners prioritize transactions based on fees and the priority formula.</a:t>
            </a:r>
          </a:p>
        </p:txBody>
      </p:sp>
      <p:sp>
        <p:nvSpPr>
          <p:cNvPr id="3" name="Shape 444">
            <a:extLst>
              <a:ext uri="{FF2B5EF4-FFF2-40B4-BE49-F238E27FC236}">
                <a16:creationId xmlns:a16="http://schemas.microsoft.com/office/drawing/2014/main" id="{BD4D0B46-834B-4F40-B65D-BA504BCC9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Consensus Fee Structure</a:t>
            </a:r>
            <a:endParaRPr lang="e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Currency Exchange Markets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 descr="Screen Shot 2014-07-29 at 10.24.0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799" y="457949"/>
            <a:ext cx="6539576" cy="46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74700" y="49100"/>
            <a:ext cx="3158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>
                <a:latin typeface="Trebuchet MS"/>
                <a:ea typeface="Trebuchet MS"/>
                <a:cs typeface="Trebuchet MS"/>
                <a:sym typeface="Trebuchet MS"/>
              </a:rPr>
              <a:t>http://bitcoincharts.com/markets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 descr="Screen Shot 2014-07-29 at 10.31.5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5" y="343487"/>
            <a:ext cx="8663850" cy="44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8600"/>
            <a:ext cx="7052975" cy="46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Basic </a:t>
            </a:r>
            <a:r>
              <a:rPr lang="en-US" dirty="0"/>
              <a:t>M</a:t>
            </a:r>
            <a:r>
              <a:rPr lang="en" dirty="0"/>
              <a:t>arket Dynamics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/>
              <a:t>M</a:t>
            </a:r>
            <a:r>
              <a:rPr lang="en" sz="2400" dirty="0"/>
              <a:t>arket matches buyer and seller</a:t>
            </a:r>
          </a:p>
          <a:p>
            <a:endParaRPr sz="2400" dirty="0"/>
          </a:p>
          <a:p>
            <a:r>
              <a:rPr lang="en" sz="2400" dirty="0"/>
              <a:t>Large, liquid market reaches a consensus price</a:t>
            </a:r>
          </a:p>
          <a:p>
            <a:endParaRPr sz="2400" dirty="0"/>
          </a:p>
          <a:p>
            <a:r>
              <a:rPr lang="en" sz="2400" dirty="0"/>
              <a:t>Price set by supply (of BTC) and demand (for BTC)</a:t>
            </a:r>
          </a:p>
          <a:p>
            <a:endParaRPr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Supply of Bitcoins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Supply = coins in circulation (+ demand deposits?)</a:t>
            </a:r>
          </a:p>
          <a:p>
            <a:endParaRPr sz="2400" dirty="0"/>
          </a:p>
          <a:p>
            <a:r>
              <a:rPr lang="en" sz="2400" dirty="0"/>
              <a:t>Coins in circulation: fixed number, currently ~13.1 million</a:t>
            </a:r>
          </a:p>
          <a:p>
            <a:endParaRPr sz="2400" dirty="0"/>
          </a:p>
          <a:p>
            <a:r>
              <a:rPr lang="en" sz="2400" dirty="0"/>
              <a:t>When to include demand deposits?</a:t>
            </a:r>
          </a:p>
          <a:p>
            <a:pPr lvl="1"/>
            <a:r>
              <a:rPr lang="en" sz="2100" dirty="0"/>
              <a:t>When they can actually be sold in the market.</a:t>
            </a:r>
          </a:p>
          <a:p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Goals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Availability</a:t>
            </a:r>
            <a:r>
              <a:rPr lang="en" sz="2400" dirty="0"/>
              <a:t>: </a:t>
            </a:r>
            <a:r>
              <a:rPr lang="en-US" sz="2400" dirty="0"/>
              <a:t>Being able to</a:t>
            </a:r>
            <a:r>
              <a:rPr lang="en" sz="2400" dirty="0"/>
              <a:t> spend your coins </a:t>
            </a:r>
            <a:r>
              <a:rPr lang="en-US" sz="2400" dirty="0"/>
              <a:t>when you want to</a:t>
            </a:r>
            <a:r>
              <a:rPr lang="en" sz="2400" dirty="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Security</a:t>
            </a:r>
            <a:r>
              <a:rPr lang="en" sz="2400" dirty="0"/>
              <a:t>: </a:t>
            </a:r>
            <a:r>
              <a:rPr lang="en-US" sz="2400" dirty="0"/>
              <a:t>Making sure n</a:t>
            </a:r>
            <a:r>
              <a:rPr lang="en" sz="2400" dirty="0"/>
              <a:t>obody else can spend your coins.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Convenience: </a:t>
            </a:r>
            <a:r>
              <a:rPr lang="en-US" sz="2400" dirty="0"/>
              <a:t>Managing your keys (and thus your coins)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Achieving all the three simultaneously could be a challenge!</a:t>
            </a:r>
            <a:endParaRPr lang="en" sz="2400" u="sng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Demand for Bitcoins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553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BTC demanded to mediate fiat-currency transactions</a:t>
            </a:r>
          </a:p>
          <a:p>
            <a:pPr lvl="1"/>
            <a:r>
              <a:rPr lang="en" sz="2100" dirty="0"/>
              <a:t>Alice buys BTC for $</a:t>
            </a:r>
          </a:p>
          <a:p>
            <a:pPr lvl="1"/>
            <a:r>
              <a:rPr lang="en" sz="2100" dirty="0"/>
              <a:t>Alice sends BTC to Bob</a:t>
            </a:r>
          </a:p>
          <a:p>
            <a:pPr lvl="1"/>
            <a:r>
              <a:rPr lang="en" sz="2100" dirty="0"/>
              <a:t>Bob sells BTC for $</a:t>
            </a:r>
          </a:p>
          <a:p>
            <a:endParaRPr sz="2400" dirty="0"/>
          </a:p>
          <a:p>
            <a:r>
              <a:rPr lang="en" sz="2400" dirty="0"/>
              <a:t>BTC demanded as an investment</a:t>
            </a:r>
          </a:p>
          <a:p>
            <a:pPr lvl="1"/>
            <a:r>
              <a:rPr lang="en" sz="2100" dirty="0"/>
              <a:t>If the market thinks demand will go up in future</a:t>
            </a:r>
          </a:p>
        </p:txBody>
      </p:sp>
      <p:sp>
        <p:nvSpPr>
          <p:cNvPr id="510" name="Shape 510"/>
          <p:cNvSpPr/>
          <p:nvPr/>
        </p:nvSpPr>
        <p:spPr>
          <a:xfrm>
            <a:off x="4285725" y="1639480"/>
            <a:ext cx="256200" cy="96195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4541925" y="166325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660000"/>
                </a:solidFill>
                <a:latin typeface="Trebuchet MS"/>
                <a:ea typeface="Trebuchet MS"/>
                <a:cs typeface="Trebuchet MS"/>
                <a:sym typeface="Trebuchet MS"/>
              </a:rPr>
              <a:t>BTC “out of circulation” during this time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586850" y="1116752"/>
            <a:ext cx="8229600" cy="20715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Simple model of transaction-demand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T = </a:t>
            </a:r>
            <a:r>
              <a:rPr lang="en-US" sz="2400" dirty="0"/>
              <a:t>T</a:t>
            </a:r>
            <a:r>
              <a:rPr lang="en" sz="2400" dirty="0"/>
              <a:t>otal transaction value mediated via BTC ($ / sec)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D = </a:t>
            </a:r>
            <a:r>
              <a:rPr lang="en-US" sz="2400" dirty="0"/>
              <a:t>D</a:t>
            </a:r>
            <a:r>
              <a:rPr lang="en" sz="2400" dirty="0"/>
              <a:t>uration that BTC is needed by a transaction (sec)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 = </a:t>
            </a:r>
            <a:r>
              <a:rPr lang="en-US" sz="2400"/>
              <a:t>S</a:t>
            </a:r>
            <a:r>
              <a:rPr lang="en" sz="2400"/>
              <a:t>upply </a:t>
            </a:r>
            <a:r>
              <a:rPr lang="en" sz="2400" dirty="0"/>
              <a:t>of BTC </a:t>
            </a:r>
            <a:r>
              <a:rPr lang="en" sz="1800" dirty="0"/>
              <a:t>(not including BTC held as long-term investments)</a:t>
            </a:r>
          </a:p>
        </p:txBody>
      </p:sp>
      <p:grpSp>
        <p:nvGrpSpPr>
          <p:cNvPr id="517" name="Shape 517"/>
          <p:cNvGrpSpPr/>
          <p:nvPr/>
        </p:nvGrpSpPr>
        <p:grpSpPr>
          <a:xfrm>
            <a:off x="597500" y="3842100"/>
            <a:ext cx="4624749" cy="672299"/>
            <a:chOff x="597500" y="3842100"/>
            <a:chExt cx="4624749" cy="672299"/>
          </a:xfrm>
        </p:grpSpPr>
        <p:sp>
          <p:nvSpPr>
            <p:cNvPr id="518" name="Shape 518"/>
            <p:cNvSpPr/>
            <p:nvPr/>
          </p:nvSpPr>
          <p:spPr>
            <a:xfrm>
              <a:off x="597500" y="3922200"/>
              <a:ext cx="3286199" cy="512099"/>
            </a:xfrm>
            <a:prstGeom prst="rect">
              <a:avLst/>
            </a:prstGeom>
            <a:solidFill>
              <a:srgbClr val="FFF2CC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19" name="Shape 519"/>
            <p:cNvGrpSpPr/>
            <p:nvPr/>
          </p:nvGrpSpPr>
          <p:grpSpPr>
            <a:xfrm>
              <a:off x="605250" y="3842100"/>
              <a:ext cx="4616999" cy="672299"/>
              <a:chOff x="1443450" y="4030425"/>
              <a:chExt cx="4616999" cy="672299"/>
            </a:xfrm>
          </p:grpSpPr>
          <p:sp>
            <p:nvSpPr>
              <p:cNvPr id="520" name="Shape 520"/>
              <p:cNvSpPr txBox="1"/>
              <p:nvPr/>
            </p:nvSpPr>
            <p:spPr>
              <a:xfrm>
                <a:off x="1443450" y="4030425"/>
                <a:ext cx="341399" cy="672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T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</a:p>
            </p:txBody>
          </p:sp>
          <p:cxnSp>
            <p:nvCxnSpPr>
              <p:cNvPr id="521" name="Shape 521"/>
              <p:cNvCxnSpPr/>
              <p:nvPr/>
            </p:nvCxnSpPr>
            <p:spPr>
              <a:xfrm>
                <a:off x="1443450" y="4366575"/>
                <a:ext cx="341399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522" name="Shape 522"/>
              <p:cNvSpPr txBox="1"/>
              <p:nvPr/>
            </p:nvSpPr>
            <p:spPr>
              <a:xfrm>
                <a:off x="1784850" y="4170675"/>
                <a:ext cx="4275599" cy="39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Bitcoins needed per second</a:t>
                </a:r>
              </a:p>
            </p:txBody>
          </p:sp>
        </p:grpSp>
      </p:grpSp>
      <p:grpSp>
        <p:nvGrpSpPr>
          <p:cNvPr id="523" name="Shape 523"/>
          <p:cNvGrpSpPr/>
          <p:nvPr/>
        </p:nvGrpSpPr>
        <p:grpSpPr>
          <a:xfrm>
            <a:off x="586850" y="3109800"/>
            <a:ext cx="4635399" cy="672299"/>
            <a:chOff x="586850" y="3109800"/>
            <a:chExt cx="4635399" cy="672299"/>
          </a:xfrm>
        </p:grpSpPr>
        <p:sp>
          <p:nvSpPr>
            <p:cNvPr id="524" name="Shape 524"/>
            <p:cNvSpPr/>
            <p:nvPr/>
          </p:nvSpPr>
          <p:spPr>
            <a:xfrm>
              <a:off x="586850" y="3218000"/>
              <a:ext cx="4353299" cy="512099"/>
            </a:xfrm>
            <a:prstGeom prst="rect">
              <a:avLst/>
            </a:prstGeom>
            <a:solidFill>
              <a:srgbClr val="FFF2CC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25" name="Shape 525"/>
            <p:cNvGrpSpPr/>
            <p:nvPr/>
          </p:nvGrpSpPr>
          <p:grpSpPr>
            <a:xfrm>
              <a:off x="605250" y="3109800"/>
              <a:ext cx="4616999" cy="672299"/>
              <a:chOff x="1443450" y="3338400"/>
              <a:chExt cx="4616999" cy="672299"/>
            </a:xfrm>
          </p:grpSpPr>
          <p:sp>
            <p:nvSpPr>
              <p:cNvPr id="526" name="Shape 526"/>
              <p:cNvSpPr txBox="1"/>
              <p:nvPr/>
            </p:nvSpPr>
            <p:spPr>
              <a:xfrm>
                <a:off x="1443450" y="3338400"/>
                <a:ext cx="341399" cy="672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S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D</a:t>
                </a:r>
              </a:p>
            </p:txBody>
          </p:sp>
          <p:cxnSp>
            <p:nvCxnSpPr>
              <p:cNvPr id="527" name="Shape 527"/>
              <p:cNvCxnSpPr/>
              <p:nvPr/>
            </p:nvCxnSpPr>
            <p:spPr>
              <a:xfrm>
                <a:off x="1443450" y="3674550"/>
                <a:ext cx="341399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528" name="Shape 528"/>
              <p:cNvSpPr txBox="1"/>
              <p:nvPr/>
            </p:nvSpPr>
            <p:spPr>
              <a:xfrm>
                <a:off x="1784850" y="3478650"/>
                <a:ext cx="4275599" cy="39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Bitcoins become available per second</a:t>
                </a:r>
              </a:p>
            </p:txBody>
          </p:sp>
        </p:grpSp>
      </p:grpSp>
      <p:grpSp>
        <p:nvGrpSpPr>
          <p:cNvPr id="529" name="Shape 529"/>
          <p:cNvGrpSpPr/>
          <p:nvPr/>
        </p:nvGrpSpPr>
        <p:grpSpPr>
          <a:xfrm>
            <a:off x="6167125" y="3362850"/>
            <a:ext cx="1621850" cy="1237800"/>
            <a:chOff x="6167125" y="3362850"/>
            <a:chExt cx="1621850" cy="1237800"/>
          </a:xfrm>
        </p:grpSpPr>
        <p:sp>
          <p:nvSpPr>
            <p:cNvPr id="530" name="Shape 530"/>
            <p:cNvSpPr/>
            <p:nvPr/>
          </p:nvSpPr>
          <p:spPr>
            <a:xfrm>
              <a:off x="6167125" y="3362850"/>
              <a:ext cx="1621800" cy="1237800"/>
            </a:xfrm>
            <a:prstGeom prst="rect">
              <a:avLst/>
            </a:prstGeom>
            <a:solidFill>
              <a:srgbClr val="FFE5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6284475" y="3384175"/>
              <a:ext cx="15045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Equilibrium: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 = </a:t>
              </a: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6724950" y="3821700"/>
              <a:ext cx="519899" cy="38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TD</a:t>
              </a:r>
            </a:p>
          </p:txBody>
        </p:sp>
        <p:sp>
          <p:nvSpPr>
            <p:cNvPr id="533" name="Shape 533"/>
            <p:cNvSpPr txBox="1"/>
            <p:nvPr/>
          </p:nvSpPr>
          <p:spPr>
            <a:xfrm>
              <a:off x="6811800" y="4129500"/>
              <a:ext cx="3462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S</a:t>
              </a:r>
            </a:p>
          </p:txBody>
        </p:sp>
        <p:cxnSp>
          <p:nvCxnSpPr>
            <p:cNvPr id="534" name="Shape 534"/>
            <p:cNvCxnSpPr/>
            <p:nvPr/>
          </p:nvCxnSpPr>
          <p:spPr>
            <a:xfrm>
              <a:off x="6787500" y="4205700"/>
              <a:ext cx="394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1" name="Shape 508">
            <a:extLst>
              <a:ext uri="{FF2B5EF4-FFF2-40B4-BE49-F238E27FC236}">
                <a16:creationId xmlns:a16="http://schemas.microsoft.com/office/drawing/2014/main" id="{DC0B761F-616D-47FB-95D3-DFA514417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Demand for Bitcoins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141227"/>
            <a:ext cx="8229600" cy="37845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/>
              <a:t>Store key in a file, on your computer or phone</a:t>
            </a:r>
          </a:p>
          <a:p>
            <a:pPr lvl="0" rtl="0">
              <a:spcBef>
                <a:spcPts val="0"/>
              </a:spcBef>
              <a:buNone/>
            </a:pPr>
            <a:endParaRPr sz="3200" dirty="0"/>
          </a:p>
          <a:p>
            <a:r>
              <a:rPr lang="en" sz="3600" dirty="0"/>
              <a:t>Very convenient.</a:t>
            </a:r>
          </a:p>
          <a:p>
            <a:r>
              <a:rPr lang="en" sz="3600" dirty="0"/>
              <a:t>As available as your device.</a:t>
            </a:r>
          </a:p>
          <a:p>
            <a:pPr lvl="1"/>
            <a:r>
              <a:rPr lang="en" sz="2800" dirty="0"/>
              <a:t>device lost/wiped ⇒ key lost ⇒ coins lost</a:t>
            </a:r>
          </a:p>
          <a:p>
            <a:r>
              <a:rPr lang="en" sz="3600" dirty="0"/>
              <a:t>As secure as your device.</a:t>
            </a:r>
          </a:p>
          <a:p>
            <a:pPr lvl="1"/>
            <a:r>
              <a:rPr lang="en" sz="2800" dirty="0"/>
              <a:t>device compromised ⇒ key leaked ⇒ coins stolen</a:t>
            </a:r>
            <a:endParaRPr lang="en" sz="3200" dirty="0"/>
          </a:p>
          <a:p>
            <a:pPr lvl="0" rtl="0">
              <a:spcBef>
                <a:spcPts val="0"/>
              </a:spcBef>
              <a:buNone/>
            </a:pPr>
            <a:endParaRPr sz="3200" dirty="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100" y="1198475"/>
            <a:ext cx="2780699" cy="2085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Shape 53">
            <a:extLst>
              <a:ext uri="{FF2B5EF4-FFF2-40B4-BE49-F238E27FC236}">
                <a16:creationId xmlns:a16="http://schemas.microsoft.com/office/drawing/2014/main" id="{A64C663B-CDA1-472E-8E46-35A643BAB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Simplest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Wallet software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dirty="0"/>
              <a:t>Software used when bitcoins are stored locally on a device</a:t>
            </a:r>
          </a:p>
          <a:p>
            <a:r>
              <a:rPr lang="en-US" sz="2800" dirty="0"/>
              <a:t>Wallet software </a:t>
            </a:r>
            <a:r>
              <a:rPr lang="en-US" sz="2800" dirty="0">
                <a:sym typeface="Wingdings" panose="05000000000000000000" pitchFamily="2" charset="2"/>
              </a:rPr>
              <a:t> s</a:t>
            </a:r>
            <a:r>
              <a:rPr lang="en-US" sz="2800" dirty="0"/>
              <a:t>oftware that:</a:t>
            </a:r>
          </a:p>
          <a:p>
            <a:pPr lvl="1"/>
            <a:r>
              <a:rPr lang="en-US" sz="2500" dirty="0"/>
              <a:t>K</a:t>
            </a:r>
            <a:r>
              <a:rPr lang="en" sz="2500" dirty="0"/>
              <a:t>eeps track of your coins.</a:t>
            </a:r>
          </a:p>
          <a:p>
            <a:pPr lvl="1"/>
            <a:r>
              <a:rPr lang="en" sz="2500" dirty="0"/>
              <a:t>Manage details of your keys.</a:t>
            </a:r>
          </a:p>
          <a:p>
            <a:pPr lvl="1"/>
            <a:r>
              <a:rPr lang="en" sz="2500" dirty="0"/>
              <a:t>Provides nice user interface.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Nice trick</a:t>
            </a:r>
            <a:r>
              <a:rPr lang="en" sz="2800" dirty="0"/>
              <a:t>: use a separate address/key for each coin.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	benefits privacy (looks like separate owners)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	wallet can do the book-keeping, user needn’t know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 rt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Encoding addresses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Encode as </a:t>
            </a:r>
            <a:r>
              <a:rPr lang="en" sz="2800" b="1" dirty="0"/>
              <a:t>text string</a:t>
            </a:r>
            <a:r>
              <a:rPr lang="en" sz="2800" dirty="0"/>
              <a:t>: base58 notation</a:t>
            </a:r>
            <a:endParaRPr lang="en" dirty="0"/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dirty="0"/>
              <a:t>	</a:t>
            </a:r>
          </a:p>
          <a:p>
            <a:pPr lvl="0" indent="38735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highlight>
                  <a:srgbClr val="F9F9F9"/>
                </a:highlight>
              </a:rPr>
              <a:t>123456789ABCDEFGHJKLMNPQRSTUVWXYZabcdefghijkmnopqrstuvwxyz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or use </a:t>
            </a:r>
            <a:r>
              <a:rPr lang="en" sz="2800" b="1" dirty="0"/>
              <a:t>QR code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3" name="Shape 73" descr="Screen Shot 2014-08-05 at 8.07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862" y="3210212"/>
            <a:ext cx="14763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1847</Words>
  <Application>Microsoft Office PowerPoint</Application>
  <PresentationFormat>On-screen Show (16:9)</PresentationFormat>
  <Paragraphs>406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Trebuchet MS</vt:lpstr>
      <vt:lpstr>Verdana</vt:lpstr>
      <vt:lpstr>Wingdings</vt:lpstr>
      <vt:lpstr>Office Theme</vt:lpstr>
      <vt:lpstr>PowerPoint Presentation</vt:lpstr>
      <vt:lpstr>Lecture 4</vt:lpstr>
      <vt:lpstr>PowerPoint Presentation</vt:lpstr>
      <vt:lpstr>PowerPoint Presentation</vt:lpstr>
      <vt:lpstr>Lecture 4</vt:lpstr>
      <vt:lpstr>Goals</vt:lpstr>
      <vt:lpstr>Simplest approach</vt:lpstr>
      <vt:lpstr>Wallet software</vt:lpstr>
      <vt:lpstr>Encoding addresses</vt:lpstr>
      <vt:lpstr>PowerPoint Presentation</vt:lpstr>
      <vt:lpstr>Hot storage</vt:lpstr>
      <vt:lpstr>Hot storage</vt:lpstr>
      <vt:lpstr>Hot storage</vt:lpstr>
      <vt:lpstr>PowerPoint Presentation</vt:lpstr>
      <vt:lpstr>PowerPoint Presentation</vt:lpstr>
      <vt:lpstr>PowerPoint Presentation</vt:lpstr>
      <vt:lpstr>PowerPoint Presentation</vt:lpstr>
      <vt:lpstr>How to store cold info</vt:lpstr>
      <vt:lpstr>PowerPoint Presentation</vt:lpstr>
      <vt:lpstr>Current key storage schemes</vt:lpstr>
      <vt:lpstr>Secret sharing</vt:lpstr>
      <vt:lpstr>PowerPoint Presentation</vt:lpstr>
      <vt:lpstr>Secret sharing</vt:lpstr>
      <vt:lpstr>Secret sharing</vt:lpstr>
      <vt:lpstr>Multi-sig</vt:lpstr>
      <vt:lpstr>Example</vt:lpstr>
      <vt:lpstr>PowerPoint Presentation</vt:lpstr>
      <vt:lpstr>Online wallet</vt:lpstr>
      <vt:lpstr>Online wallet tradeoffs</vt:lpstr>
      <vt:lpstr>Bank-like services</vt:lpstr>
      <vt:lpstr>Bitcoin Exchanges</vt:lpstr>
      <vt:lpstr>What happens when you buy BTC</vt:lpstr>
      <vt:lpstr>Exchanges: Pros and Cons</vt:lpstr>
      <vt:lpstr>Risk 1: Bank Run</vt:lpstr>
      <vt:lpstr>Risk 2: “Ponzi” Schemes or Cheating</vt:lpstr>
      <vt:lpstr>Risk 3: Security Threats (Cyber and or Physical)</vt:lpstr>
      <vt:lpstr>PowerPoint Presentation</vt:lpstr>
      <vt:lpstr>PowerPoint Presentation</vt:lpstr>
      <vt:lpstr>Bank Regulation</vt:lpstr>
      <vt:lpstr>Proof of Reserve</vt:lpstr>
      <vt:lpstr>PowerPoint Presentation</vt:lpstr>
      <vt:lpstr>PowerPoint Presentation</vt:lpstr>
      <vt:lpstr>Proof of Reserve</vt:lpstr>
      <vt:lpstr>PowerPoint Presentation</vt:lpstr>
      <vt:lpstr>Scenario: merchant accepts BTC</vt:lpstr>
      <vt:lpstr>PowerPoint Presentation</vt:lpstr>
      <vt:lpstr>PowerPoint Presentation</vt:lpstr>
      <vt:lpstr>End result</vt:lpstr>
      <vt:lpstr>PowerPoint Presentation</vt:lpstr>
      <vt:lpstr>Transaction Fees</vt:lpstr>
      <vt:lpstr>Transaction Fees</vt:lpstr>
      <vt:lpstr>Consensus Fee Structure</vt:lpstr>
      <vt:lpstr>Consensus Fee Structure</vt:lpstr>
      <vt:lpstr>PowerPoint Presentation</vt:lpstr>
      <vt:lpstr>PowerPoint Presentation</vt:lpstr>
      <vt:lpstr>PowerPoint Presentation</vt:lpstr>
      <vt:lpstr>PowerPoint Presentation</vt:lpstr>
      <vt:lpstr>Basic Market Dynamics</vt:lpstr>
      <vt:lpstr>Supply of Bitcoins</vt:lpstr>
      <vt:lpstr>Demand for Bitcoins</vt:lpstr>
      <vt:lpstr>Demand for Bitcoins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Murtuza Jadliwala</cp:lastModifiedBy>
  <cp:revision>1</cp:revision>
  <dcterms:modified xsi:type="dcterms:W3CDTF">2018-02-13T04:29:57Z</dcterms:modified>
</cp:coreProperties>
</file>