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304" r:id="rId2"/>
    <p:sldId id="642" r:id="rId3"/>
    <p:sldId id="644" r:id="rId4"/>
    <p:sldId id="643" r:id="rId5"/>
    <p:sldId id="645" r:id="rId6"/>
    <p:sldId id="647" r:id="rId7"/>
    <p:sldId id="646" r:id="rId8"/>
    <p:sldId id="648" r:id="rId9"/>
    <p:sldId id="649" r:id="rId10"/>
    <p:sldId id="650" r:id="rId11"/>
    <p:sldId id="651" r:id="rId12"/>
    <p:sldId id="652" r:id="rId13"/>
    <p:sldId id="659" r:id="rId14"/>
    <p:sldId id="515" r:id="rId15"/>
    <p:sldId id="587" r:id="rId16"/>
    <p:sldId id="653" r:id="rId17"/>
    <p:sldId id="654" r:id="rId18"/>
    <p:sldId id="656" r:id="rId19"/>
    <p:sldId id="655" r:id="rId20"/>
    <p:sldId id="657" r:id="rId21"/>
    <p:sldId id="658" r:id="rId22"/>
    <p:sldId id="662" r:id="rId23"/>
    <p:sldId id="661" r:id="rId24"/>
    <p:sldId id="53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1332"/>
    <a:srgbClr val="272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88" y="-80"/>
      </p:cViewPr>
      <p:guideLst>
        <p:guide orient="horz" pos="37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647B688-2F1D-554F-9F51-CA9E9BE83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1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E2A27E-AD8A-E54A-9E44-DC86E70D9D9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CCDC5A-18E7-2344-B185-A626DBBBF57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7891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89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EBD822-0948-064A-A233-E1AE46639EC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0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5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51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7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43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69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62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104900" y="1676400"/>
            <a:ext cx="7239000" cy="0"/>
          </a:xfrm>
          <a:prstGeom prst="line">
            <a:avLst/>
          </a:prstGeom>
          <a:noFill/>
          <a:ln w="57150">
            <a:solidFill>
              <a:srgbClr val="272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8" name="Picture 12" descr="STCEID Logo.tif                                                00000002NO_NAME                        00000000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uts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272777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272777"/>
          </a:solidFill>
          <a:effectLst>
            <a:outerShdw blurRad="38100" dist="38100" dir="2700000" algn="tl">
              <a:srgbClr val="DDDDDD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272777"/>
          </a:solidFill>
          <a:effectLst>
            <a:outerShdw blurRad="38100" dist="38100" dir="2700000" algn="tl">
              <a:srgbClr val="DDDDDD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272777"/>
          </a:solidFill>
          <a:effectLst>
            <a:outerShdw blurRad="38100" dist="38100" dir="2700000" algn="tl">
              <a:srgbClr val="DDDDDD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272777"/>
          </a:solidFill>
          <a:effectLst>
            <a:outerShdw blurRad="38100" dist="38100" dir="2700000" algn="tl">
              <a:srgbClr val="DDDDDD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rgbClr val="272777"/>
          </a:solidFill>
          <a:effectLst>
            <a:outerShdw blurRad="38100" dist="38100" dir="2700000" algn="tl">
              <a:srgbClr val="DDDDDD"/>
            </a:outerShdw>
          </a:effectLst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rgbClr val="272777"/>
          </a:solidFill>
          <a:effectLst>
            <a:outerShdw blurRad="38100" dist="38100" dir="2700000" algn="tl">
              <a:srgbClr val="DDDDDD"/>
            </a:outerShdw>
          </a:effectLst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rgbClr val="272777"/>
          </a:solidFill>
          <a:effectLst>
            <a:outerShdw blurRad="38100" dist="38100" dir="2700000" algn="tl">
              <a:srgbClr val="DDDDDD"/>
            </a:outerShdw>
          </a:effectLst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rgbClr val="272777"/>
          </a:solidFill>
          <a:effectLst>
            <a:outerShdw blurRad="38100" dist="38100" dir="2700000" algn="tl">
              <a:srgbClr val="DDDDDD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2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696200" cy="1295400"/>
          </a:xfrm>
        </p:spPr>
        <p:txBody>
          <a:bodyPr/>
          <a:lstStyle/>
          <a:p>
            <a:r>
              <a:rPr lang="en-US" sz="2400" dirty="0">
                <a:solidFill>
                  <a:srgbClr val="1F497D"/>
                </a:solidFill>
                <a:latin typeface="Helvetica"/>
                <a:cs typeface="Helvetica"/>
              </a:rPr>
              <a:t>An integrative approach to transcriptional co-regulatory network construction and characterization in Arabidopsis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143000" y="3048000"/>
            <a:ext cx="71942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 smtClean="0">
                <a:solidFill>
                  <a:srgbClr val="1F497D"/>
                </a:solidFill>
                <a:latin typeface="Helvetica"/>
                <a:cs typeface="Helvetica"/>
              </a:rPr>
              <a:t>Garry Sunter</a:t>
            </a:r>
            <a:r>
              <a:rPr lang="en-US" sz="2000" u="sng" baseline="30000" dirty="0" smtClean="0">
                <a:solidFill>
                  <a:srgbClr val="1F497D"/>
                </a:solidFill>
                <a:latin typeface="Helvetica"/>
                <a:cs typeface="Helvetica"/>
              </a:rPr>
              <a:t>1</a:t>
            </a:r>
            <a:r>
              <a:rPr lang="en-US" sz="2000" u="sng" dirty="0" smtClean="0">
                <a:solidFill>
                  <a:srgbClr val="1F497D"/>
                </a:solidFill>
                <a:latin typeface="Helvetica"/>
                <a:cs typeface="Helvetica"/>
              </a:rPr>
              <a:t>, </a:t>
            </a:r>
            <a:r>
              <a:rPr lang="en-US" sz="2000" dirty="0">
                <a:solidFill>
                  <a:srgbClr val="1F497D"/>
                </a:solidFill>
                <a:latin typeface="Helvetica"/>
                <a:cs typeface="Helvetica"/>
              </a:rPr>
              <a:t>Maryam </a:t>
            </a:r>
            <a:r>
              <a:rPr lang="en-US" sz="2000" dirty="0" smtClean="0">
                <a:solidFill>
                  <a:srgbClr val="1F497D"/>
                </a:solidFill>
                <a:latin typeface="Helvetica"/>
                <a:cs typeface="Helvetica"/>
              </a:rPr>
              <a:t>Zand</a:t>
            </a:r>
            <a:r>
              <a:rPr lang="en-US" sz="2000" baseline="30000" dirty="0" smtClean="0">
                <a:solidFill>
                  <a:srgbClr val="1F497D"/>
                </a:solidFill>
                <a:latin typeface="Helvetica"/>
                <a:cs typeface="Helvetica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latin typeface="Helvetica"/>
                <a:cs typeface="Helvetica"/>
              </a:rPr>
              <a:t>, </a:t>
            </a:r>
            <a:r>
              <a:rPr lang="en-US" sz="2000" dirty="0">
                <a:solidFill>
                  <a:srgbClr val="1F497D"/>
                </a:solidFill>
                <a:latin typeface="Helvetica"/>
                <a:cs typeface="Helvetica"/>
              </a:rPr>
              <a:t>Zhen </a:t>
            </a:r>
            <a:r>
              <a:rPr lang="en-US" sz="2000" dirty="0" smtClean="0">
                <a:solidFill>
                  <a:srgbClr val="1F497D"/>
                </a:solidFill>
                <a:latin typeface="Helvetica"/>
                <a:cs typeface="Helvetica"/>
              </a:rPr>
              <a:t>Gao</a:t>
            </a:r>
            <a:r>
              <a:rPr lang="en-US" sz="2000" baseline="30000" dirty="0" smtClean="0">
                <a:solidFill>
                  <a:srgbClr val="1F497D"/>
                </a:solidFill>
                <a:latin typeface="Helvetica"/>
                <a:cs typeface="Helvetica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latin typeface="Helvetica"/>
                <a:cs typeface="Helvetica"/>
              </a:rPr>
              <a:t> and </a:t>
            </a:r>
            <a:r>
              <a:rPr lang="en-US" sz="2000" dirty="0" err="1">
                <a:solidFill>
                  <a:srgbClr val="1F497D"/>
                </a:solidFill>
                <a:latin typeface="Helvetica"/>
                <a:cs typeface="Helvetica"/>
              </a:rPr>
              <a:t>Jianhua</a:t>
            </a:r>
            <a:r>
              <a:rPr lang="en-US" sz="2000" dirty="0">
                <a:solidFill>
                  <a:srgbClr val="1F497D"/>
                </a:solidFill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latin typeface="Helvetica"/>
                <a:cs typeface="Helvetica"/>
              </a:rPr>
              <a:t>Ruan</a:t>
            </a:r>
            <a:r>
              <a:rPr lang="en-US" sz="2000" baseline="30000" dirty="0" smtClean="0">
                <a:solidFill>
                  <a:srgbClr val="1F497D"/>
                </a:solidFill>
                <a:latin typeface="Helvetica"/>
                <a:cs typeface="Helvetica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latin typeface="Helvetica"/>
                <a:cs typeface="Helvetica"/>
              </a:rPr>
              <a:t> </a:t>
            </a:r>
            <a:endParaRPr lang="en-US" sz="2000" dirty="0">
              <a:solidFill>
                <a:srgbClr val="1F497D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sz="2000" baseline="30000" dirty="0" smtClean="0">
                <a:solidFill>
                  <a:srgbClr val="1F497D"/>
                </a:solidFill>
                <a:latin typeface="Helvetica"/>
                <a:cs typeface="Helvetica"/>
              </a:rPr>
              <a:t>1</a:t>
            </a:r>
            <a:r>
              <a:rPr lang="en-US" sz="2000" dirty="0" smtClean="0">
                <a:solidFill>
                  <a:srgbClr val="1F497D"/>
                </a:solidFill>
                <a:latin typeface="Helvetica"/>
                <a:cs typeface="Helvetica"/>
              </a:rPr>
              <a:t>Department </a:t>
            </a:r>
            <a:r>
              <a:rPr lang="en-US" sz="2000" dirty="0">
                <a:solidFill>
                  <a:srgbClr val="1F497D"/>
                </a:solidFill>
                <a:latin typeface="Helvetica"/>
                <a:cs typeface="Helvetica"/>
              </a:rPr>
              <a:t>of </a:t>
            </a:r>
            <a:r>
              <a:rPr lang="en-US" sz="2000" dirty="0" smtClean="0">
                <a:solidFill>
                  <a:srgbClr val="1F497D"/>
                </a:solidFill>
                <a:latin typeface="Helvetica"/>
                <a:cs typeface="Helvetica"/>
              </a:rPr>
              <a:t>Biology</a:t>
            </a:r>
          </a:p>
          <a:p>
            <a:pPr>
              <a:defRPr/>
            </a:pPr>
            <a:r>
              <a:rPr lang="en-US" sz="2000" baseline="30000" dirty="0" smtClean="0">
                <a:solidFill>
                  <a:srgbClr val="1F497D"/>
                </a:solidFill>
                <a:latin typeface="Helvetica"/>
                <a:cs typeface="Helvetica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latin typeface="Helvetica"/>
                <a:cs typeface="Helvetica"/>
              </a:rPr>
              <a:t>Department of Computer Science</a:t>
            </a:r>
            <a:endParaRPr lang="en-US" sz="2000" dirty="0">
              <a:solidFill>
                <a:srgbClr val="1F497D"/>
              </a:solidFill>
              <a:latin typeface="Helvetica"/>
              <a:cs typeface="Helvetica"/>
            </a:endParaRPr>
          </a:p>
          <a:p>
            <a:pPr>
              <a:defRPr/>
            </a:pPr>
            <a:r>
              <a:rPr lang="en-US" sz="2000" dirty="0">
                <a:solidFill>
                  <a:srgbClr val="1F497D"/>
                </a:solidFill>
                <a:latin typeface="Helvetica"/>
                <a:cs typeface="Helvetica"/>
              </a:rPr>
              <a:t>University of Texas at San Antonio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5029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  <a:latin typeface="Helvetica"/>
                <a:cs typeface="Helvetica"/>
              </a:rPr>
              <a:t>Southern Section-ASPB</a:t>
            </a:r>
          </a:p>
          <a:p>
            <a:r>
              <a:rPr lang="en-US" sz="1800" dirty="0" smtClean="0">
                <a:solidFill>
                  <a:schemeClr val="accent6"/>
                </a:solidFill>
                <a:latin typeface="Helvetica"/>
                <a:cs typeface="Helvetica"/>
              </a:rPr>
              <a:t>New Orleans, LA</a:t>
            </a:r>
          </a:p>
          <a:p>
            <a:r>
              <a:rPr lang="en-US" sz="1800" dirty="0" smtClean="0">
                <a:solidFill>
                  <a:schemeClr val="accent6"/>
                </a:solidFill>
                <a:latin typeface="Helvetica"/>
                <a:cs typeface="Helvetica"/>
              </a:rPr>
              <a:t>March 24-26, 2018</a:t>
            </a:r>
            <a:endParaRPr lang="en-US" sz="18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0"/>
            <a:ext cx="457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(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1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)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enrichment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of protein-protein interactions between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TFs predicted to be cooperative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Helvetica"/>
                <a:cs typeface="Helvetica"/>
              </a:rPr>
              <a:t>Network Quality</a:t>
            </a:r>
          </a:p>
        </p:txBody>
      </p:sp>
      <p:pic>
        <p:nvPicPr>
          <p:cNvPr id="4" name="Picture 3" descr="PP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505200" cy="2146676"/>
          </a:xfrm>
          <a:prstGeom prst="rect">
            <a:avLst/>
          </a:prstGeom>
        </p:spPr>
      </p:pic>
      <p:pic>
        <p:nvPicPr>
          <p:cNvPr id="6" name="Picture 5" descr="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43400"/>
            <a:ext cx="3525766" cy="2148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343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(2) extent that predicted TF cooperative pairs are involved</a:t>
            </a:r>
          </a:p>
          <a:p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in common biological processes defined by gene ontology.</a:t>
            </a:r>
          </a:p>
        </p:txBody>
      </p:sp>
    </p:spTree>
    <p:extLst>
      <p:ext uri="{BB962C8B-B14F-4D97-AF65-F5344CB8AC3E}">
        <p14:creationId xmlns:p14="http://schemas.microsoft.com/office/powerpoint/2010/main" val="76488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Helvetica"/>
                <a:cs typeface="Helvetica"/>
              </a:rPr>
              <a:t>Network Quality</a:t>
            </a:r>
          </a:p>
        </p:txBody>
      </p:sp>
      <p:pic>
        <p:nvPicPr>
          <p:cNvPr id="4" name="Picture 3" descr="PP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5000"/>
            <a:ext cx="3505200" cy="2146676"/>
          </a:xfrm>
          <a:prstGeom prst="rect">
            <a:avLst/>
          </a:prstGeom>
        </p:spPr>
      </p:pic>
      <p:pic>
        <p:nvPicPr>
          <p:cNvPr id="6" name="Picture 5" descr="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34" y="4343400"/>
            <a:ext cx="3525766" cy="21488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1905000"/>
            <a:ext cx="8534400" cy="4572000"/>
            <a:chOff x="152400" y="1905000"/>
            <a:chExt cx="8534400" cy="457200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1905000"/>
              <a:ext cx="4876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P</a:t>
              </a:r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redicted </a:t>
              </a:r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cooperative TF pairs </a:t>
              </a:r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have significantly </a:t>
              </a:r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higher level of protein-protein interactions and functional similarities</a:t>
              </a:r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.</a:t>
              </a:r>
              <a:endParaRPr lang="en-US" dirty="0">
                <a:solidFill>
                  <a:srgbClr val="272777"/>
                </a:solidFill>
                <a:latin typeface="Helvetica"/>
                <a:cs typeface="Helvetica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924800" y="1905000"/>
              <a:ext cx="762000" cy="4572000"/>
            </a:xfrm>
            <a:prstGeom prst="rect">
              <a:avLst/>
            </a:prstGeom>
            <a:noFill/>
            <a:ln w="28575" cap="flat" cmpd="sng" algn="ctr">
              <a:solidFill>
                <a:srgbClr val="FF133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2033" y="1905000"/>
            <a:ext cx="7784433" cy="4572000"/>
            <a:chOff x="-12033" y="1905000"/>
            <a:chExt cx="7784433" cy="4572000"/>
          </a:xfrm>
        </p:grpSpPr>
        <p:sp>
          <p:nvSpPr>
            <p:cNvPr id="7" name="Rectangle 6"/>
            <p:cNvSpPr/>
            <p:nvPr/>
          </p:nvSpPr>
          <p:spPr>
            <a:xfrm>
              <a:off x="-12033" y="4180344"/>
              <a:ext cx="529389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E</a:t>
              </a:r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nrichment </a:t>
              </a:r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of PPIs and </a:t>
              </a:r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functional </a:t>
              </a:r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similarity between </a:t>
              </a:r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TF pairs significantly </a:t>
              </a:r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higher than those in </a:t>
              </a:r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control networks predicted </a:t>
              </a:r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by co-expression </a:t>
              </a:r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or target </a:t>
              </a:r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overlap </a:t>
              </a:r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alone</a:t>
              </a:r>
              <a:endParaRPr lang="en-US" dirty="0">
                <a:solidFill>
                  <a:srgbClr val="272777"/>
                </a:solidFill>
                <a:latin typeface="Helvetica"/>
                <a:cs typeface="Helvetica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77000" y="1905000"/>
              <a:ext cx="1295400" cy="4572000"/>
            </a:xfrm>
            <a:prstGeom prst="rect">
              <a:avLst/>
            </a:prstGeom>
            <a:noFill/>
            <a:ln w="28575" cap="flat" cmpd="sng" algn="ctr">
              <a:solidFill>
                <a:srgbClr val="FF133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19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Helvetica"/>
                <a:cs typeface="Helvetica"/>
              </a:rPr>
              <a:t>Functional Relevance</a:t>
            </a:r>
          </a:p>
        </p:txBody>
      </p:sp>
      <p:pic>
        <p:nvPicPr>
          <p:cNvPr id="3" name="Picture 2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6231788" cy="444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0800" y="2438400"/>
            <a:ext cx="2590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54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%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interactions within same family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0" y="4038600"/>
            <a:ext cx="2743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46% occurred between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different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families</a:t>
            </a:r>
          </a:p>
        </p:txBody>
      </p:sp>
    </p:spTree>
    <p:extLst>
      <p:ext uri="{BB962C8B-B14F-4D97-AF65-F5344CB8AC3E}">
        <p14:creationId xmlns:p14="http://schemas.microsoft.com/office/powerpoint/2010/main" val="249407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Helvetica"/>
                <a:cs typeface="Helvetica"/>
              </a:rPr>
              <a:t>Functional Relevance</a:t>
            </a:r>
          </a:p>
        </p:txBody>
      </p:sp>
      <p:pic>
        <p:nvPicPr>
          <p:cNvPr id="3" name="Picture 2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6231788" cy="4445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2667000"/>
            <a:ext cx="9105900" cy="3046988"/>
            <a:chOff x="0" y="2667000"/>
            <a:chExt cx="9105900" cy="3046988"/>
          </a:xfrm>
        </p:grpSpPr>
        <p:sp>
          <p:nvSpPr>
            <p:cNvPr id="6" name="Rectangle 5"/>
            <p:cNvSpPr/>
            <p:nvPr/>
          </p:nvSpPr>
          <p:spPr>
            <a:xfrm>
              <a:off x="6438900" y="2667000"/>
              <a:ext cx="26670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Concerted </a:t>
              </a:r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action of </a:t>
              </a:r>
              <a:r>
                <a:rPr lang="en-US" dirty="0" err="1">
                  <a:solidFill>
                    <a:srgbClr val="272777"/>
                  </a:solidFill>
                  <a:latin typeface="Helvetica"/>
                  <a:cs typeface="Helvetica"/>
                </a:rPr>
                <a:t>bZip</a:t>
              </a:r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 and </a:t>
              </a:r>
              <a:r>
                <a:rPr lang="en-US" dirty="0" err="1">
                  <a:solidFill>
                    <a:srgbClr val="272777"/>
                  </a:solidFill>
                  <a:latin typeface="Helvetica"/>
                  <a:cs typeface="Helvetica"/>
                </a:rPr>
                <a:t>cMyb</a:t>
              </a:r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 </a:t>
              </a:r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TFs induces </a:t>
              </a:r>
              <a:r>
                <a:rPr lang="en-US" i="1" dirty="0" err="1">
                  <a:solidFill>
                    <a:srgbClr val="272777"/>
                  </a:solidFill>
                  <a:latin typeface="Helvetica"/>
                  <a:cs typeface="Helvetica"/>
                </a:rPr>
                <a:t>brlA</a:t>
              </a:r>
              <a:r>
                <a:rPr lang="en-US" dirty="0">
                  <a:solidFill>
                    <a:srgbClr val="272777"/>
                  </a:solidFill>
                  <a:latin typeface="Helvetica"/>
                  <a:cs typeface="Helvetica"/>
                </a:rPr>
                <a:t> expression and asexual development in </a:t>
              </a:r>
              <a:r>
                <a:rPr lang="en-US" i="1" dirty="0" err="1">
                  <a:solidFill>
                    <a:srgbClr val="272777"/>
                  </a:solidFill>
                  <a:latin typeface="Helvetica"/>
                  <a:cs typeface="Helvetica"/>
                </a:rPr>
                <a:t>Aspergillus</a:t>
              </a:r>
              <a:r>
                <a:rPr lang="en-US" i="1" dirty="0">
                  <a:solidFill>
                    <a:srgbClr val="272777"/>
                  </a:solidFill>
                  <a:latin typeface="Helvetica"/>
                  <a:cs typeface="Helvetica"/>
                </a:rPr>
                <a:t> </a:t>
              </a:r>
              <a:r>
                <a:rPr lang="en-US" i="1" dirty="0" err="1">
                  <a:solidFill>
                    <a:srgbClr val="272777"/>
                  </a:solidFill>
                  <a:latin typeface="Helvetica"/>
                  <a:cs typeface="Helvetica"/>
                </a:rPr>
                <a:t>nidulans</a:t>
              </a:r>
              <a:endParaRPr lang="en-US" dirty="0">
                <a:solidFill>
                  <a:srgbClr val="272777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2819400"/>
              <a:ext cx="6324600" cy="381000"/>
            </a:xfrm>
            <a:prstGeom prst="rect">
              <a:avLst/>
            </a:prstGeom>
            <a:noFill/>
            <a:ln w="38100" cap="flat" cmpd="sng" algn="ctr">
              <a:solidFill>
                <a:srgbClr val="FF133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51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TGMV genome (figure 1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0"/>
          <a:stretch/>
        </p:blipFill>
        <p:spPr bwMode="auto">
          <a:xfrm>
            <a:off x="5334000" y="2133600"/>
            <a:ext cx="3073201" cy="28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3" descr="TGMV genome (figure 1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3"/>
          <a:stretch/>
        </p:blipFill>
        <p:spPr bwMode="auto">
          <a:xfrm>
            <a:off x="1981200" y="2057400"/>
            <a:ext cx="3048000" cy="304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Relevance to </a:t>
            </a:r>
            <a:r>
              <a:rPr lang="en-US" dirty="0" err="1" smtClean="0">
                <a:cs typeface="+mj-cs"/>
              </a:rPr>
              <a:t>Geminivirus</a:t>
            </a:r>
            <a:r>
              <a:rPr lang="en-US" dirty="0" smtClean="0">
                <a:cs typeface="+mj-cs"/>
              </a:rPr>
              <a:t> Gene Regulation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48166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9800" y="2209800"/>
            <a:ext cx="5486400" cy="4259997"/>
            <a:chOff x="2209800" y="2209800"/>
            <a:chExt cx="5486400" cy="4259997"/>
          </a:xfrm>
        </p:grpSpPr>
        <p:grpSp>
          <p:nvGrpSpPr>
            <p:cNvPr id="6" name="Group 5"/>
            <p:cNvGrpSpPr/>
            <p:nvPr/>
          </p:nvGrpSpPr>
          <p:grpSpPr>
            <a:xfrm>
              <a:off x="2209800" y="2209800"/>
              <a:ext cx="5486400" cy="4259997"/>
              <a:chOff x="2209800" y="2209800"/>
              <a:chExt cx="5486400" cy="425999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209800" y="2209800"/>
                <a:ext cx="4386746" cy="4259997"/>
                <a:chOff x="2209800" y="2209800"/>
                <a:chExt cx="4386746" cy="4259997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2819400" y="5638800"/>
                  <a:ext cx="377714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272777"/>
                      </a:solidFill>
                      <a:latin typeface="Helvetica"/>
                      <a:cs typeface="Helvetica"/>
                    </a:rPr>
                    <a:t>Three promoters in DNA A</a:t>
                  </a:r>
                </a:p>
                <a:p>
                  <a:r>
                    <a:rPr lang="en-US" dirty="0" smtClean="0">
                      <a:solidFill>
                        <a:srgbClr val="272777"/>
                      </a:solidFill>
                      <a:latin typeface="Helvetica"/>
                      <a:cs typeface="Helvetica"/>
                    </a:rPr>
                    <a:t>Two promoters in B</a:t>
                  </a:r>
                  <a:endParaRPr lang="en-US" dirty="0">
                    <a:solidFill>
                      <a:srgbClr val="272777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572423" name="Rectangle 7"/>
                <p:cNvSpPr>
                  <a:spLocks noChangeArrowheads="1"/>
                </p:cNvSpPr>
                <p:nvPr/>
              </p:nvSpPr>
              <p:spPr bwMode="auto">
                <a:xfrm>
                  <a:off x="3276600" y="2209800"/>
                  <a:ext cx="533400" cy="457200"/>
                </a:xfrm>
                <a:prstGeom prst="rect">
                  <a:avLst/>
                </a:prstGeom>
                <a:noFill/>
                <a:ln w="28575">
                  <a:solidFill>
                    <a:srgbClr val="FF133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" name="Rectangle 7"/>
                <p:cNvSpPr>
                  <a:spLocks noChangeArrowheads="1"/>
                </p:cNvSpPr>
                <p:nvPr/>
              </p:nvSpPr>
              <p:spPr bwMode="auto">
                <a:xfrm>
                  <a:off x="4038600" y="2362200"/>
                  <a:ext cx="533400" cy="457200"/>
                </a:xfrm>
                <a:prstGeom prst="rect">
                  <a:avLst/>
                </a:prstGeom>
                <a:noFill/>
                <a:ln w="28575">
                  <a:solidFill>
                    <a:srgbClr val="FF133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" name="Rectangle 7"/>
                <p:cNvSpPr>
                  <a:spLocks noChangeArrowheads="1"/>
                </p:cNvSpPr>
                <p:nvPr/>
              </p:nvSpPr>
              <p:spPr bwMode="auto">
                <a:xfrm>
                  <a:off x="2209800" y="3505200"/>
                  <a:ext cx="533400" cy="457200"/>
                </a:xfrm>
                <a:prstGeom prst="rect">
                  <a:avLst/>
                </a:prstGeom>
                <a:noFill/>
                <a:ln w="28575">
                  <a:solidFill>
                    <a:srgbClr val="FF133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7162800" y="2438400"/>
                <a:ext cx="533400" cy="457200"/>
              </a:xfrm>
              <a:prstGeom prst="rect">
                <a:avLst/>
              </a:prstGeom>
              <a:noFill/>
              <a:ln w="28575">
                <a:solidFill>
                  <a:srgbClr val="FF133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6477000" y="2362200"/>
              <a:ext cx="533400" cy="457200"/>
            </a:xfrm>
            <a:prstGeom prst="rect">
              <a:avLst/>
            </a:prstGeom>
            <a:noFill/>
            <a:ln w="28575">
              <a:solidFill>
                <a:srgbClr val="FF133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239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BR1 Promoter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5562600"/>
            <a:ext cx="2150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72777"/>
                </a:solidFill>
                <a:latin typeface="Helvetica"/>
                <a:cs typeface="Helvetica"/>
              </a:rPr>
              <a:t>BR1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Promoter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352800"/>
            <a:ext cx="4572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Activity requires viral AL2 protein encoded by DNA A</a:t>
            </a:r>
          </a:p>
        </p:txBody>
      </p:sp>
      <p:pic>
        <p:nvPicPr>
          <p:cNvPr id="18" name="Picture 3" descr="TGMV genome (figure 1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0"/>
          <a:stretch/>
        </p:blipFill>
        <p:spPr bwMode="auto">
          <a:xfrm>
            <a:off x="381000" y="2667000"/>
            <a:ext cx="3073201" cy="28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133600" y="2971800"/>
            <a:ext cx="533400" cy="457200"/>
          </a:xfrm>
          <a:prstGeom prst="rect">
            <a:avLst/>
          </a:prstGeom>
          <a:noFill/>
          <a:ln w="28575">
            <a:solidFill>
              <a:srgbClr val="FF133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BR1 Promoter</a:t>
            </a:r>
          </a:p>
        </p:txBody>
      </p:sp>
      <p:pic>
        <p:nvPicPr>
          <p:cNvPr id="4" name="Picture 3" descr="Fig. 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81200"/>
            <a:ext cx="5029200" cy="4187620"/>
          </a:xfrm>
          <a:prstGeom prst="rect">
            <a:avLst/>
          </a:prstGeom>
        </p:spPr>
      </p:pic>
      <p:pic>
        <p:nvPicPr>
          <p:cNvPr id="7" name="Picture 3" descr="TGMV genome (figure 1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0"/>
          <a:stretch/>
        </p:blipFill>
        <p:spPr bwMode="auto">
          <a:xfrm>
            <a:off x="228600" y="1905000"/>
            <a:ext cx="3073201" cy="28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1200" y="2209800"/>
            <a:ext cx="533400" cy="457200"/>
          </a:xfrm>
          <a:prstGeom prst="rect">
            <a:avLst/>
          </a:prstGeom>
          <a:noFill/>
          <a:ln w="28575">
            <a:solidFill>
              <a:srgbClr val="FF133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752600"/>
            <a:ext cx="8991600" cy="5105400"/>
            <a:chOff x="0" y="1752600"/>
            <a:chExt cx="8991600" cy="5105400"/>
          </a:xfrm>
        </p:grpSpPr>
        <p:sp>
          <p:nvSpPr>
            <p:cNvPr id="6" name="Rectangle 5"/>
            <p:cNvSpPr/>
            <p:nvPr/>
          </p:nvSpPr>
          <p:spPr>
            <a:xfrm>
              <a:off x="0" y="5657672"/>
              <a:ext cx="4191000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Between -144 and -36 upstream of transcription start site for BR1  (~100 </a:t>
              </a:r>
              <a:r>
                <a:rPr lang="en-US" dirty="0" err="1" smtClean="0">
                  <a:solidFill>
                    <a:srgbClr val="272777"/>
                  </a:solidFill>
                  <a:latin typeface="Helvetica"/>
                  <a:cs typeface="Helvetica"/>
                </a:rPr>
                <a:t>bp</a:t>
              </a:r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)</a:t>
              </a:r>
              <a:endParaRPr lang="en-US" dirty="0">
                <a:solidFill>
                  <a:srgbClr val="272777"/>
                </a:solidFill>
                <a:latin typeface="Helvetica"/>
                <a:cs typeface="Helvetica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848600" y="1752600"/>
              <a:ext cx="1143000" cy="4495800"/>
            </a:xfrm>
            <a:prstGeom prst="rect">
              <a:avLst/>
            </a:prstGeom>
            <a:noFill/>
            <a:ln w="28575" cap="flat" cmpd="sng" algn="ctr">
              <a:solidFill>
                <a:srgbClr val="FF133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41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Promoter Activity in Phloem</a:t>
            </a:r>
            <a:endParaRPr lang="en-US" dirty="0"/>
          </a:p>
        </p:txBody>
      </p:sp>
      <p:pic>
        <p:nvPicPr>
          <p:cNvPr id="7" name="Picture 3" descr="TGMV genome (figure 1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0"/>
          <a:stretch/>
        </p:blipFill>
        <p:spPr bwMode="auto">
          <a:xfrm>
            <a:off x="228600" y="1905000"/>
            <a:ext cx="3073201" cy="28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1200" y="2209800"/>
            <a:ext cx="533400" cy="457200"/>
          </a:xfrm>
          <a:prstGeom prst="rect">
            <a:avLst/>
          </a:prstGeom>
          <a:noFill/>
          <a:ln w="28575">
            <a:solidFill>
              <a:srgbClr val="FF133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33800" y="1905000"/>
            <a:ext cx="4724400" cy="3600450"/>
            <a:chOff x="3733800" y="1905000"/>
            <a:chExt cx="4724400" cy="3600450"/>
          </a:xfrm>
        </p:grpSpPr>
        <p:pic>
          <p:nvPicPr>
            <p:cNvPr id="10" name="Picture 9" descr="Fig. 5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819400"/>
              <a:ext cx="4724400" cy="26860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19600" y="1905000"/>
              <a:ext cx="32469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Transgenic Plants</a:t>
              </a:r>
            </a:p>
            <a:p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BR1p::GUS</a:t>
              </a:r>
              <a:endParaRPr lang="en-US" dirty="0">
                <a:solidFill>
                  <a:srgbClr val="272777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71600" y="563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Expression in phloem is independent of AL2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6248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Two different regulatory circuits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0968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to Promoter</a:t>
            </a:r>
            <a:endParaRPr lang="en-US" dirty="0"/>
          </a:p>
        </p:txBody>
      </p:sp>
      <p:pic>
        <p:nvPicPr>
          <p:cNvPr id="7" name="Picture 3" descr="TGMV genome (figure 1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0"/>
          <a:stretch/>
        </p:blipFill>
        <p:spPr bwMode="auto">
          <a:xfrm>
            <a:off x="228600" y="1905000"/>
            <a:ext cx="3073201" cy="28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1200" y="2209800"/>
            <a:ext cx="533400" cy="457200"/>
          </a:xfrm>
          <a:prstGeom prst="rect">
            <a:avLst/>
          </a:prstGeom>
          <a:noFill/>
          <a:ln w="28575">
            <a:solidFill>
              <a:srgbClr val="FF133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" name="Picture 2" descr="Tu Fig. 2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0" t="39928"/>
          <a:stretch/>
        </p:blipFill>
        <p:spPr>
          <a:xfrm>
            <a:off x="4495800" y="1828800"/>
            <a:ext cx="3276600" cy="38776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76400" y="1981200"/>
            <a:ext cx="6781800" cy="4195465"/>
            <a:chOff x="1676400" y="1981200"/>
            <a:chExt cx="6781800" cy="4195465"/>
          </a:xfrm>
        </p:grpSpPr>
        <p:sp>
          <p:nvSpPr>
            <p:cNvPr id="13" name="TextBox 12"/>
            <p:cNvSpPr txBox="1"/>
            <p:nvPr/>
          </p:nvSpPr>
          <p:spPr>
            <a:xfrm>
              <a:off x="1676400" y="5715000"/>
              <a:ext cx="678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Addition of nuclear extracts produces a shift</a:t>
              </a:r>
              <a:endParaRPr lang="en-US" dirty="0">
                <a:solidFill>
                  <a:srgbClr val="272777"/>
                </a:solidFill>
                <a:latin typeface="Helvetica"/>
                <a:cs typeface="Helvetica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029200" y="1981200"/>
              <a:ext cx="762000" cy="3124200"/>
            </a:xfrm>
            <a:prstGeom prst="rect">
              <a:avLst/>
            </a:prstGeom>
            <a:noFill/>
            <a:ln w="28575" cap="flat" cmpd="sng" algn="ctr">
              <a:solidFill>
                <a:srgbClr val="FF133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66800" y="1981200"/>
            <a:ext cx="7467600" cy="4728865"/>
            <a:chOff x="1066800" y="1981200"/>
            <a:chExt cx="7467600" cy="472886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096000" y="1981200"/>
              <a:ext cx="685800" cy="3124200"/>
            </a:xfrm>
            <a:prstGeom prst="rect">
              <a:avLst/>
            </a:prstGeom>
            <a:noFill/>
            <a:ln w="28575" cap="flat" cmpd="sng" algn="ctr">
              <a:solidFill>
                <a:srgbClr val="FF133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6800" y="6248400"/>
              <a:ext cx="746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272777"/>
                  </a:solidFill>
                  <a:latin typeface="Helvetica"/>
                  <a:cs typeface="Helvetica"/>
                </a:rPr>
                <a:t>Competition with cold probes demonstrates specificity</a:t>
              </a:r>
              <a:endParaRPr lang="en-US" dirty="0">
                <a:solidFill>
                  <a:srgbClr val="272777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4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 Binding Sites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218234"/>
              </p:ext>
            </p:extLst>
          </p:nvPr>
        </p:nvGraphicFramePr>
        <p:xfrm>
          <a:off x="533400" y="2514600"/>
          <a:ext cx="813689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6083300" imgH="1993900" progId="Word.Document.12">
                  <p:embed/>
                </p:oleObj>
              </mc:Choice>
              <mc:Fallback>
                <p:oleObj name="Document" r:id="rId4" imgW="60833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514600"/>
                        <a:ext cx="8136898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00200" y="5562600"/>
            <a:ext cx="571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Compare sequences in all </a:t>
            </a:r>
            <a:r>
              <a:rPr lang="en-US" dirty="0" err="1" smtClean="0">
                <a:solidFill>
                  <a:srgbClr val="272777"/>
                </a:solidFill>
                <a:latin typeface="Helvetica"/>
                <a:cs typeface="Helvetica"/>
              </a:rPr>
              <a:t>geminiviruses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970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Fragment that binds searched for TF binding sites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6150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Helvetica"/>
                <a:cs typeface="Helvetica"/>
              </a:rPr>
              <a:t>Transcription Factor Binding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267200"/>
            <a:ext cx="75310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Propose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to leverage publicly available information (e.g. gene regulatory network and gene co-expression profiles)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209800"/>
            <a:ext cx="706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Induce or repress expression of their target genes.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048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M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ounting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evidence 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suggests gene expression governed by the cooperative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functioning of TFs.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57150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Establish large regulatory networks addressing interactions between isolated TFs and their target genes. </a:t>
            </a:r>
          </a:p>
        </p:txBody>
      </p:sp>
    </p:spTree>
    <p:extLst>
      <p:ext uri="{BB962C8B-B14F-4D97-AF65-F5344CB8AC3E}">
        <p14:creationId xmlns:p14="http://schemas.microsoft.com/office/powerpoint/2010/main" val="357384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 Binding Sites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733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Which are actually regulating BR1 promoter activity?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048000"/>
            <a:ext cx="6851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Can use genetic screens to identify TF that binds</a:t>
            </a:r>
          </a:p>
          <a:p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Can be time consuming</a:t>
            </a:r>
          </a:p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Produces false positives or negatives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4913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 Binding Sites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04353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Identification of cooperative TFs in regulating gene expression can help guide: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0" y="4110335"/>
            <a:ext cx="2887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Mutational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analysis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2697" y="5024735"/>
            <a:ext cx="3754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Functional analysis of TFs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6015335"/>
            <a:ext cx="276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Complex 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9884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Use promoter sequences in all </a:t>
            </a:r>
            <a:r>
              <a:rPr lang="en-US" dirty="0" err="1">
                <a:solidFill>
                  <a:srgbClr val="272777"/>
                </a:solidFill>
                <a:latin typeface="Helvetica"/>
                <a:cs typeface="Helvetica"/>
              </a:rPr>
              <a:t>geminiviruses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 to probe TF network  </a:t>
            </a:r>
          </a:p>
        </p:txBody>
      </p:sp>
    </p:spTree>
    <p:extLst>
      <p:ext uri="{BB962C8B-B14F-4D97-AF65-F5344CB8AC3E}">
        <p14:creationId xmlns:p14="http://schemas.microsoft.com/office/powerpoint/2010/main" val="244678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 Binding Sites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91481" y="32004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Could reveal groups of TFs that are manipulated by </a:t>
            </a:r>
            <a:r>
              <a:rPr lang="en-US" dirty="0" err="1" smtClean="0">
                <a:solidFill>
                  <a:srgbClr val="272777"/>
                </a:solidFill>
                <a:latin typeface="Helvetica"/>
                <a:cs typeface="Helvetica"/>
              </a:rPr>
              <a:t>geminiviruses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1481" y="2286000"/>
            <a:ext cx="688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Probe changes in the TF network during infection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1481" y="4419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Present targets to prevent infection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0534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026" descr="06se23_tomv_j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165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7891" name="Group 1027"/>
          <p:cNvGrpSpPr>
            <a:grpSpLocks/>
          </p:cNvGrpSpPr>
          <p:nvPr/>
        </p:nvGrpSpPr>
        <p:grpSpPr bwMode="auto">
          <a:xfrm>
            <a:off x="1143000" y="3657600"/>
            <a:ext cx="5334000" cy="3060700"/>
            <a:chOff x="96" y="1793"/>
            <a:chExt cx="4320" cy="2479"/>
          </a:xfrm>
        </p:grpSpPr>
        <p:pic>
          <p:nvPicPr>
            <p:cNvPr id="13316" name="Picture 1028" descr="06se23_tomv_js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793"/>
              <a:ext cx="3264" cy="2479"/>
            </a:xfrm>
            <a:prstGeom prst="rect">
              <a:avLst/>
            </a:prstGeom>
            <a:noFill/>
            <a:ln w="57150">
              <a:solidFill>
                <a:srgbClr val="FF032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7893" name="Line 1029"/>
            <p:cNvSpPr>
              <a:spLocks noChangeShapeType="1"/>
            </p:cNvSpPr>
            <p:nvPr/>
          </p:nvSpPr>
          <p:spPr bwMode="auto">
            <a:xfrm flipH="1" flipV="1">
              <a:off x="2400" y="3168"/>
              <a:ext cx="2016" cy="144"/>
            </a:xfrm>
            <a:prstGeom prst="line">
              <a:avLst/>
            </a:prstGeom>
            <a:noFill/>
            <a:ln w="57150">
              <a:solidFill>
                <a:srgbClr val="FF032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77894" name="Rectangle 1030"/>
          <p:cNvSpPr>
            <a:spLocks noChangeArrowheads="1"/>
          </p:cNvSpPr>
          <p:nvPr/>
        </p:nvSpPr>
        <p:spPr bwMode="auto">
          <a:xfrm>
            <a:off x="1447800" y="45720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72777"/>
                </a:solidFill>
                <a:cs typeface="+mn-cs"/>
              </a:rPr>
              <a:t>2006: </a:t>
            </a:r>
            <a:r>
              <a:rPr lang="en-US" sz="2800" b="1" i="1">
                <a:solidFill>
                  <a:srgbClr val="272777"/>
                </a:solidFill>
                <a:cs typeface="+mn-cs"/>
              </a:rPr>
              <a:t>Tomato yellow leaf curl virus</a:t>
            </a:r>
            <a:r>
              <a:rPr lang="en-US" sz="2800" b="1">
                <a:solidFill>
                  <a:srgbClr val="272777"/>
                </a:solidFill>
                <a:cs typeface="+mn-cs"/>
              </a:rPr>
              <a:t>, Von Ormy TX (Southside SA)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5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Acknowledgments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91000" y="4114800"/>
            <a:ext cx="3962400" cy="2743200"/>
            <a:chOff x="4191000" y="4114800"/>
            <a:chExt cx="3962400" cy="2743200"/>
          </a:xfrm>
        </p:grpSpPr>
        <p:sp>
          <p:nvSpPr>
            <p:cNvPr id="594957" name="Text Box 13"/>
            <p:cNvSpPr txBox="1">
              <a:spLocks noChangeArrowheads="1"/>
            </p:cNvSpPr>
            <p:nvPr/>
          </p:nvSpPr>
          <p:spPr bwMode="auto">
            <a:xfrm>
              <a:off x="4191000" y="4495800"/>
              <a:ext cx="3194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272777"/>
                  </a:solidFill>
                  <a:cs typeface="+mn-cs"/>
                </a:rPr>
                <a:t>CMB Program, Dept. of Biology</a:t>
              </a:r>
            </a:p>
          </p:txBody>
        </p:sp>
        <p:sp>
          <p:nvSpPr>
            <p:cNvPr id="594958" name="Rectangle 14"/>
            <p:cNvSpPr>
              <a:spLocks noChangeArrowheads="1"/>
            </p:cNvSpPr>
            <p:nvPr/>
          </p:nvSpPr>
          <p:spPr bwMode="auto">
            <a:xfrm>
              <a:off x="4191000" y="4114800"/>
              <a:ext cx="3200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272777"/>
                  </a:solidFill>
                  <a:cs typeface="+mn-cs"/>
                </a:rPr>
                <a:t>Funding</a:t>
              </a:r>
              <a:endParaRPr lang="en-US" sz="1800" dirty="0">
                <a:solidFill>
                  <a:srgbClr val="272777"/>
                </a:solidFill>
                <a:cs typeface="+mn-cs"/>
              </a:endParaRPr>
            </a:p>
          </p:txBody>
        </p:sp>
        <p:pic>
          <p:nvPicPr>
            <p:cNvPr id="41988" name="Picture 16" descr="head.gif                                                       0003575BMacintosh HD                   BCDA8BE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6094413"/>
              <a:ext cx="3962400" cy="76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89" name="Group 20"/>
            <p:cNvGrpSpPr>
              <a:grpSpLocks/>
            </p:cNvGrpSpPr>
            <p:nvPr/>
          </p:nvGrpSpPr>
          <p:grpSpPr bwMode="auto">
            <a:xfrm>
              <a:off x="4191000" y="5029200"/>
              <a:ext cx="3524250" cy="1066800"/>
              <a:chOff x="3264" y="3072"/>
              <a:chExt cx="2220" cy="672"/>
            </a:xfrm>
          </p:grpSpPr>
          <p:sp>
            <p:nvSpPr>
              <p:cNvPr id="594962" name="Rectangle 18"/>
              <p:cNvSpPr>
                <a:spLocks noChangeArrowheads="1"/>
              </p:cNvSpPr>
              <p:nvPr/>
            </p:nvSpPr>
            <p:spPr bwMode="auto">
              <a:xfrm>
                <a:off x="4128" y="3293"/>
                <a:ext cx="13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800">
                    <a:solidFill>
                      <a:srgbClr val="272777"/>
                    </a:solidFill>
                    <a:cs typeface="+mn-cs"/>
                  </a:rPr>
                  <a:t>USDA/CSREES/NRi</a:t>
                </a:r>
                <a:endParaRPr lang="en-US" sz="1800">
                  <a:cs typeface="+mn-cs"/>
                </a:endParaRPr>
              </a:p>
            </p:txBody>
          </p:sp>
          <p:pic>
            <p:nvPicPr>
              <p:cNvPr id="41994" name="Picture 19" descr="csrees_ logo_rgb.jpg                                           0003575BMacintosh HD                   BCDA8BE4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3072"/>
                <a:ext cx="663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94965" name="Rectangle 21"/>
          <p:cNvSpPr>
            <a:spLocks noChangeArrowheads="1"/>
          </p:cNvSpPr>
          <p:nvPr/>
        </p:nvSpPr>
        <p:spPr bwMode="auto">
          <a:xfrm>
            <a:off x="228600" y="1828800"/>
            <a:ext cx="23128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272777"/>
                </a:solidFill>
                <a:cs typeface="+mn-cs"/>
              </a:rPr>
              <a:t>Current Lab Members:</a:t>
            </a:r>
          </a:p>
          <a:p>
            <a:pPr>
              <a:defRPr/>
            </a:pPr>
            <a:endParaRPr lang="en-US" sz="1800" dirty="0">
              <a:solidFill>
                <a:srgbClr val="272777"/>
              </a:solidFill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272777"/>
                </a:solidFill>
                <a:cs typeface="+mn-cs"/>
              </a:rPr>
              <a:t>Janet Sunter</a:t>
            </a:r>
          </a:p>
          <a:p>
            <a:pPr>
              <a:defRPr/>
            </a:pPr>
            <a:r>
              <a:rPr lang="en-US" sz="1800" dirty="0" smtClean="0">
                <a:solidFill>
                  <a:srgbClr val="272777"/>
                </a:solidFill>
                <a:cs typeface="+mn-cs"/>
              </a:rPr>
              <a:t>Jackie Williams</a:t>
            </a:r>
            <a:endParaRPr lang="en-US" sz="1800" dirty="0">
              <a:solidFill>
                <a:srgbClr val="272777"/>
              </a:solidFill>
              <a:cs typeface="+mn-cs"/>
            </a:endParaRPr>
          </a:p>
          <a:p>
            <a:pPr>
              <a:defRPr/>
            </a:pPr>
            <a:r>
              <a:rPr lang="en-US" sz="1800" dirty="0">
                <a:solidFill>
                  <a:srgbClr val="272777"/>
                </a:solidFill>
                <a:cs typeface="+mn-cs"/>
              </a:rPr>
              <a:t>Jennifer Guerrero</a:t>
            </a:r>
          </a:p>
          <a:p>
            <a:pPr>
              <a:defRPr/>
            </a:pPr>
            <a:r>
              <a:rPr lang="en-US" sz="1800" dirty="0">
                <a:solidFill>
                  <a:srgbClr val="272777"/>
                </a:solidFill>
                <a:cs typeface="+mn-cs"/>
              </a:rPr>
              <a:t>Mary Berger</a:t>
            </a:r>
          </a:p>
          <a:p>
            <a:pPr>
              <a:defRPr/>
            </a:pPr>
            <a:r>
              <a:rPr lang="en-US" sz="1800" dirty="0" smtClean="0">
                <a:solidFill>
                  <a:srgbClr val="272777"/>
                </a:solidFill>
                <a:cs typeface="+mn-cs"/>
              </a:rPr>
              <a:t>Maria Lockwood</a:t>
            </a:r>
          </a:p>
          <a:p>
            <a:pPr>
              <a:defRPr/>
            </a:pPr>
            <a:r>
              <a:rPr lang="en-US" sz="1800" dirty="0" smtClean="0">
                <a:solidFill>
                  <a:srgbClr val="272777"/>
                </a:solidFill>
                <a:cs typeface="+mn-cs"/>
              </a:rPr>
              <a:t>Anthony Escalante</a:t>
            </a:r>
          </a:p>
        </p:txBody>
      </p:sp>
      <p:sp>
        <p:nvSpPr>
          <p:cNvPr id="594966" name="Rectangle 22"/>
          <p:cNvSpPr>
            <a:spLocks noChangeArrowheads="1"/>
          </p:cNvSpPr>
          <p:nvPr/>
        </p:nvSpPr>
        <p:spPr bwMode="auto">
          <a:xfrm>
            <a:off x="228600" y="4321076"/>
            <a:ext cx="22744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272777"/>
                </a:solidFill>
                <a:cs typeface="+mn-cs"/>
              </a:rPr>
              <a:t>Former Lab Members:</a:t>
            </a:r>
          </a:p>
          <a:p>
            <a:pPr>
              <a:defRPr/>
            </a:pPr>
            <a:endParaRPr lang="en-US" sz="1800" dirty="0">
              <a:solidFill>
                <a:srgbClr val="272777"/>
              </a:solidFill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272777"/>
                </a:solidFill>
                <a:cs typeface="+mn-cs"/>
              </a:rPr>
              <a:t>Ho Yong Chung</a:t>
            </a:r>
          </a:p>
          <a:p>
            <a:pPr>
              <a:defRPr/>
            </a:pPr>
            <a:r>
              <a:rPr lang="en-US" sz="1800" dirty="0" smtClean="0">
                <a:solidFill>
                  <a:srgbClr val="272777"/>
                </a:solidFill>
                <a:cs typeface="+mn-cs"/>
              </a:rPr>
              <a:t>Jun </a:t>
            </a:r>
            <a:r>
              <a:rPr lang="en-US" sz="1800" dirty="0" err="1">
                <a:solidFill>
                  <a:srgbClr val="272777"/>
                </a:solidFill>
                <a:cs typeface="+mn-cs"/>
              </a:rPr>
              <a:t>Tu</a:t>
            </a:r>
            <a:endParaRPr lang="en-US" sz="1800" dirty="0">
              <a:solidFill>
                <a:srgbClr val="272777"/>
              </a:solidFill>
              <a:cs typeface="+mn-cs"/>
            </a:endParaRPr>
          </a:p>
          <a:p>
            <a:pPr>
              <a:defRPr/>
            </a:pPr>
            <a:r>
              <a:rPr lang="en-US" sz="1800" dirty="0" err="1">
                <a:solidFill>
                  <a:srgbClr val="272777"/>
                </a:solidFill>
                <a:cs typeface="+mn-cs"/>
              </a:rPr>
              <a:t>Suren</a:t>
            </a:r>
            <a:r>
              <a:rPr lang="en-US" sz="1800" dirty="0">
                <a:solidFill>
                  <a:srgbClr val="272777"/>
                </a:solidFill>
                <a:cs typeface="+mn-cs"/>
              </a:rPr>
              <a:t> </a:t>
            </a:r>
            <a:r>
              <a:rPr lang="en-US" sz="1800" dirty="0" err="1">
                <a:solidFill>
                  <a:srgbClr val="272777"/>
                </a:solidFill>
                <a:cs typeface="+mn-cs"/>
              </a:rPr>
              <a:t>Baliji</a:t>
            </a:r>
            <a:endParaRPr lang="en-US" sz="1800" dirty="0">
              <a:solidFill>
                <a:srgbClr val="272777"/>
              </a:solidFill>
              <a:cs typeface="+mn-cs"/>
            </a:endParaRPr>
          </a:p>
          <a:p>
            <a:pPr>
              <a:defRPr/>
            </a:pPr>
            <a:r>
              <a:rPr lang="en-US" sz="1800" dirty="0">
                <a:solidFill>
                  <a:srgbClr val="272777"/>
                </a:solidFill>
                <a:cs typeface="+mn-cs"/>
              </a:rPr>
              <a:t>Connie </a:t>
            </a:r>
            <a:r>
              <a:rPr lang="en-US" sz="1800" dirty="0" err="1">
                <a:solidFill>
                  <a:srgbClr val="272777"/>
                </a:solidFill>
                <a:cs typeface="+mn-cs"/>
              </a:rPr>
              <a:t>Shung</a:t>
            </a:r>
            <a:endParaRPr lang="en-US" sz="1800" dirty="0">
              <a:solidFill>
                <a:srgbClr val="272777"/>
              </a:solidFill>
              <a:cs typeface="+mn-cs"/>
            </a:endParaRPr>
          </a:p>
          <a:p>
            <a:pPr>
              <a:defRPr/>
            </a:pPr>
            <a:r>
              <a:rPr lang="en-US" sz="1800" dirty="0">
                <a:solidFill>
                  <a:srgbClr val="272777"/>
                </a:solidFill>
                <a:cs typeface="+mn-cs"/>
              </a:rPr>
              <a:t>Gabriela </a:t>
            </a:r>
            <a:r>
              <a:rPr lang="en-US" sz="1800" dirty="0" err="1">
                <a:solidFill>
                  <a:srgbClr val="272777"/>
                </a:solidFill>
                <a:cs typeface="+mn-cs"/>
              </a:rPr>
              <a:t>Lacatus</a:t>
            </a:r>
            <a:endParaRPr lang="en-US" sz="1800" dirty="0">
              <a:solidFill>
                <a:srgbClr val="272777"/>
              </a:solidFill>
              <a:cs typeface="+mn-cs"/>
            </a:endParaRPr>
          </a:p>
          <a:p>
            <a:pPr>
              <a:defRPr/>
            </a:pPr>
            <a:r>
              <a:rPr lang="en-US" sz="1800" dirty="0" err="1">
                <a:solidFill>
                  <a:srgbClr val="272777"/>
                </a:solidFill>
                <a:cs typeface="+mn-cs"/>
              </a:rPr>
              <a:t>Kavitha</a:t>
            </a:r>
            <a:r>
              <a:rPr lang="en-US" sz="1800" dirty="0">
                <a:solidFill>
                  <a:srgbClr val="272777"/>
                </a:solidFill>
                <a:cs typeface="+mn-cs"/>
              </a:rPr>
              <a:t> </a:t>
            </a:r>
            <a:r>
              <a:rPr lang="en-US" sz="1800" dirty="0" err="1">
                <a:solidFill>
                  <a:srgbClr val="272777"/>
                </a:solidFill>
                <a:cs typeface="+mn-cs"/>
              </a:rPr>
              <a:t>Rao</a:t>
            </a:r>
            <a:endParaRPr lang="en-US" sz="1800" dirty="0">
              <a:solidFill>
                <a:srgbClr val="272777"/>
              </a:solidFill>
              <a:cs typeface="+mn-cs"/>
            </a:endParaRPr>
          </a:p>
        </p:txBody>
      </p:sp>
      <p:sp>
        <p:nvSpPr>
          <p:cNvPr id="594967" name="Rectangle 23"/>
          <p:cNvSpPr>
            <a:spLocks noChangeArrowheads="1"/>
          </p:cNvSpPr>
          <p:nvPr/>
        </p:nvSpPr>
        <p:spPr bwMode="auto">
          <a:xfrm>
            <a:off x="3962400" y="1905000"/>
            <a:ext cx="504601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272777"/>
                </a:solidFill>
                <a:cs typeface="+mn-cs"/>
              </a:rPr>
              <a:t>Collaborators:</a:t>
            </a:r>
          </a:p>
          <a:p>
            <a:pPr>
              <a:defRPr/>
            </a:pPr>
            <a:endParaRPr lang="en-US" sz="1800" dirty="0">
              <a:solidFill>
                <a:srgbClr val="272777"/>
              </a:solidFill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272777"/>
                </a:solidFill>
                <a:cs typeface="+mn-cs"/>
              </a:rPr>
              <a:t>Prof. </a:t>
            </a:r>
            <a:r>
              <a:rPr lang="en-US" sz="1800" dirty="0" err="1" smtClean="0">
                <a:solidFill>
                  <a:srgbClr val="272777"/>
                </a:solidFill>
                <a:cs typeface="+mn-cs"/>
              </a:rPr>
              <a:t>Xueping</a:t>
            </a:r>
            <a:r>
              <a:rPr lang="en-US" sz="1800" dirty="0" smtClean="0">
                <a:solidFill>
                  <a:srgbClr val="272777"/>
                </a:solidFill>
                <a:cs typeface="+mn-cs"/>
              </a:rPr>
              <a:t> Zhou (IPP, Beijing, China)</a:t>
            </a:r>
          </a:p>
          <a:p>
            <a:pPr>
              <a:defRPr/>
            </a:pPr>
            <a:r>
              <a:rPr lang="en-US" sz="1800" dirty="0" smtClean="0">
                <a:solidFill>
                  <a:srgbClr val="272777"/>
                </a:solidFill>
                <a:cs typeface="+mn-cs"/>
              </a:rPr>
              <a:t>Dr</a:t>
            </a:r>
            <a:r>
              <a:rPr lang="en-US" sz="1800" dirty="0">
                <a:solidFill>
                  <a:srgbClr val="272777"/>
                </a:solidFill>
                <a:cs typeface="+mn-cs"/>
              </a:rPr>
              <a:t>. David M </a:t>
            </a:r>
            <a:r>
              <a:rPr lang="en-US" sz="1800" dirty="0" err="1">
                <a:solidFill>
                  <a:srgbClr val="272777"/>
                </a:solidFill>
                <a:cs typeface="+mn-cs"/>
              </a:rPr>
              <a:t>Bisaro</a:t>
            </a:r>
            <a:r>
              <a:rPr lang="en-US" sz="1800" dirty="0">
                <a:solidFill>
                  <a:srgbClr val="272777"/>
                </a:solidFill>
                <a:cs typeface="+mn-cs"/>
              </a:rPr>
              <a:t> (Ohio State University)</a:t>
            </a:r>
          </a:p>
          <a:p>
            <a:pPr>
              <a:defRPr/>
            </a:pPr>
            <a:r>
              <a:rPr lang="en-US" sz="1800" dirty="0" smtClean="0">
                <a:solidFill>
                  <a:srgbClr val="272777"/>
                </a:solidFill>
                <a:cs typeface="+mn-cs"/>
              </a:rPr>
              <a:t>Dr. </a:t>
            </a:r>
            <a:r>
              <a:rPr lang="en-US" sz="1800" dirty="0" err="1" smtClean="0">
                <a:solidFill>
                  <a:srgbClr val="272777"/>
                </a:solidFill>
                <a:cs typeface="+mn-cs"/>
              </a:rPr>
              <a:t>Jianhua</a:t>
            </a:r>
            <a:r>
              <a:rPr lang="en-US" sz="1800" dirty="0" smtClean="0">
                <a:solidFill>
                  <a:srgbClr val="272777"/>
                </a:solidFill>
                <a:cs typeface="+mn-cs"/>
              </a:rPr>
              <a:t> </a:t>
            </a:r>
            <a:r>
              <a:rPr lang="en-US" sz="1800" dirty="0" err="1" smtClean="0">
                <a:solidFill>
                  <a:srgbClr val="272777"/>
                </a:solidFill>
                <a:cs typeface="+mn-cs"/>
              </a:rPr>
              <a:t>Ruan</a:t>
            </a:r>
            <a:r>
              <a:rPr lang="en-US" sz="1800" dirty="0">
                <a:solidFill>
                  <a:srgbClr val="272777"/>
                </a:solidFill>
                <a:cs typeface="+mn-cs"/>
              </a:rPr>
              <a:t> </a:t>
            </a:r>
            <a:r>
              <a:rPr lang="en-US" sz="1800" dirty="0" smtClean="0">
                <a:solidFill>
                  <a:srgbClr val="272777"/>
                </a:solidFill>
                <a:cs typeface="+mn-cs"/>
              </a:rPr>
              <a:t>(UTSA, Dept. Computer Science)</a:t>
            </a:r>
            <a:endParaRPr lang="en-US" sz="1800" dirty="0">
              <a:solidFill>
                <a:srgbClr val="1F497D"/>
              </a:solidFill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962400" y="3048000"/>
            <a:ext cx="5029200" cy="304800"/>
          </a:xfrm>
          <a:prstGeom prst="rect">
            <a:avLst/>
          </a:prstGeom>
          <a:noFill/>
          <a:ln w="19050" cap="flat" cmpd="sng" algn="ctr">
            <a:solidFill>
              <a:srgbClr val="FF133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ppropriate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prediction of TF-TF 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interaction is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a fundamental step in better understanding of the transcriptional regulation. </a:t>
            </a:r>
            <a:endParaRPr lang="en-US" dirty="0" smtClean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Helvetica"/>
                <a:cs typeface="Helvetica"/>
              </a:rPr>
              <a:t>Transcription Factor Network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5052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A co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-regulatory network 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is:</a:t>
            </a:r>
          </a:p>
          <a:p>
            <a:endParaRPr lang="en-US" dirty="0">
              <a:solidFill>
                <a:srgbClr val="1F497D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	TF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-TF interaction network where nodes are TFs </a:t>
            </a:r>
            <a:endParaRPr lang="en-US" dirty="0" smtClean="0">
              <a:solidFill>
                <a:srgbClr val="1F497D"/>
              </a:solidFill>
              <a:latin typeface="Helvetica"/>
              <a:cs typeface="Helvetica"/>
            </a:endParaRPr>
          </a:p>
          <a:p>
            <a:endParaRPr lang="en-US" dirty="0" smtClean="0">
              <a:solidFill>
                <a:srgbClr val="1F497D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link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between a pair of TF denotes 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they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are cooperatively involved in 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regulating gene expression. </a:t>
            </a:r>
            <a:endParaRPr lang="en-US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3236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Helvetica"/>
                <a:cs typeface="Helvetica"/>
              </a:rPr>
              <a:t>Transcription Factor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050063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Our network of pairwise cooperative TFs 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based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on two biologically rational assumptions.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040663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There is a 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link between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two TFs 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if:</a:t>
            </a:r>
          </a:p>
          <a:p>
            <a:endParaRPr lang="en-US" dirty="0">
              <a:solidFill>
                <a:srgbClr val="1F497D"/>
              </a:solidFill>
              <a:latin typeface="Helvetica"/>
              <a:cs typeface="Helvetica"/>
            </a:endParaRPr>
          </a:p>
          <a:p>
            <a:pPr marL="514350" indent="-514350">
              <a:buAutoNum type="romanLcParenR"/>
            </a:pP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they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have a significantly higher number of common 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target genes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than random 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expectation</a:t>
            </a:r>
            <a:endParaRPr lang="en-US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72220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LcParenR"/>
            </a:pPr>
            <a:endParaRPr lang="en-US" dirty="0">
              <a:solidFill>
                <a:srgbClr val="1F497D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ii) there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is a positive correlation </a:t>
            </a:r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between their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gene expression.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981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Helvetica"/>
                <a:cs typeface="Helvetica"/>
              </a:rPr>
              <a:t>Integrating </a:t>
            </a:r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the transcription regulatory network, gene</a:t>
            </a:r>
          </a:p>
          <a:p>
            <a:r>
              <a:rPr lang="en-US" dirty="0">
                <a:solidFill>
                  <a:srgbClr val="1F497D"/>
                </a:solidFill>
                <a:latin typeface="Helvetica"/>
                <a:cs typeface="Helvetica"/>
              </a:rPr>
              <a:t>expression data and information about TF motifs.</a:t>
            </a:r>
          </a:p>
        </p:txBody>
      </p:sp>
    </p:spTree>
    <p:extLst>
      <p:ext uri="{BB962C8B-B14F-4D97-AF65-F5344CB8AC3E}">
        <p14:creationId xmlns:p14="http://schemas.microsoft.com/office/powerpoint/2010/main" val="200588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Helvetica"/>
                <a:cs typeface="Helvetica"/>
              </a:rPr>
              <a:t>Data Sets and Workflow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5814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Helvetica"/>
                <a:cs typeface="Helvetica"/>
              </a:rPr>
              <a:t>Plant TFDB (TF + Target Genes)</a:t>
            </a:r>
            <a:endParaRPr lang="en-US" sz="18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905000"/>
            <a:ext cx="35814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Helvetica"/>
                <a:cs typeface="Helvetica"/>
              </a:rPr>
              <a:t>AtGenExpress</a:t>
            </a:r>
            <a:r>
              <a:rPr lang="en-US" sz="1800" dirty="0" smtClean="0">
                <a:solidFill>
                  <a:srgbClr val="FF0000"/>
                </a:solidFill>
                <a:latin typeface="Helvetica"/>
                <a:cs typeface="Helvetica"/>
              </a:rPr>
              <a:t> (Microarray)</a:t>
            </a:r>
            <a:endParaRPr lang="en-US" sz="18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362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For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each TF pair we calculated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two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metrics: </a:t>
            </a:r>
            <a:endParaRPr lang="en-US" dirty="0" smtClean="0">
              <a:solidFill>
                <a:srgbClr val="272777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1) Target overlap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workflow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20925" r="50163" b="30372"/>
          <a:stretch/>
        </p:blipFill>
        <p:spPr>
          <a:xfrm>
            <a:off x="152400" y="3200400"/>
            <a:ext cx="3670300" cy="334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00" y="1905000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"/>
                <a:cs typeface="Helvetica"/>
              </a:rPr>
              <a:t>+</a:t>
            </a:r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3276600"/>
            <a:ext cx="5181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N = #genes 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in Arabidopsis genome (27655)</a:t>
            </a:r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,</a:t>
            </a:r>
          </a:p>
          <a:p>
            <a:endParaRPr lang="en-US" sz="2000" dirty="0" smtClean="0">
              <a:solidFill>
                <a:srgbClr val="272777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N1 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and  N2 </a:t>
            </a:r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= # 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target genes of the first and second TFs </a:t>
            </a:r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respectively</a:t>
            </a:r>
            <a:endParaRPr lang="en-US" sz="2000" dirty="0">
              <a:solidFill>
                <a:srgbClr val="272777"/>
              </a:solidFill>
              <a:latin typeface="Helvetica"/>
              <a:cs typeface="Helvetica"/>
            </a:endParaRPr>
          </a:p>
          <a:p>
            <a:endParaRPr lang="en-US" sz="2000" dirty="0" smtClean="0">
              <a:solidFill>
                <a:srgbClr val="272777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m = #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common 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target genes. </a:t>
            </a:r>
            <a:endParaRPr lang="en-US" sz="2000" dirty="0" smtClean="0">
              <a:solidFill>
                <a:srgbClr val="272777"/>
              </a:solidFill>
              <a:latin typeface="Helvetica"/>
              <a:cs typeface="Helvetica"/>
            </a:endParaRPr>
          </a:p>
          <a:p>
            <a:endParaRPr lang="en-US" sz="2000" dirty="0">
              <a:solidFill>
                <a:srgbClr val="272777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The 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lower the  </a:t>
            </a:r>
            <a:r>
              <a:rPr lang="en-US" sz="2000" dirty="0" err="1">
                <a:solidFill>
                  <a:srgbClr val="272777"/>
                </a:solidFill>
                <a:latin typeface="Helvetica"/>
                <a:cs typeface="Helvetica"/>
              </a:rPr>
              <a:t>P</a:t>
            </a:r>
            <a:r>
              <a:rPr lang="en-US" sz="2000" baseline="-25000" dirty="0" err="1">
                <a:solidFill>
                  <a:srgbClr val="272777"/>
                </a:solidFill>
                <a:latin typeface="Helvetica"/>
                <a:cs typeface="Helvetica"/>
              </a:rPr>
              <a:t>overlap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, the more significant is the </a:t>
            </a:r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target overlap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. </a:t>
            </a:r>
            <a:endParaRPr lang="en-US" sz="2000" dirty="0" smtClean="0">
              <a:solidFill>
                <a:srgbClr val="272777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Provides a 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network </a:t>
            </a:r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expected 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to have some false positive interactions.</a:t>
            </a:r>
          </a:p>
        </p:txBody>
      </p:sp>
    </p:spTree>
    <p:extLst>
      <p:ext uri="{BB962C8B-B14F-4D97-AF65-F5344CB8AC3E}">
        <p14:creationId xmlns:p14="http://schemas.microsoft.com/office/powerpoint/2010/main" val="288307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Helvetica"/>
                <a:cs typeface="Helvetica"/>
              </a:rPr>
              <a:t>Data Sets and Workflow</a:t>
            </a:r>
          </a:p>
        </p:txBody>
      </p:sp>
      <p:pic>
        <p:nvPicPr>
          <p:cNvPr id="9" name="Picture 8" descr="workflow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4" t="21481" r="3104" b="34259"/>
          <a:stretch/>
        </p:blipFill>
        <p:spPr>
          <a:xfrm>
            <a:off x="228600" y="2743200"/>
            <a:ext cx="3594100" cy="3035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828800"/>
            <a:ext cx="406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2) co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-expression correlation.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2438400"/>
            <a:ext cx="533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Biological rational 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that cooperative TFs often tend </a:t>
            </a:r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to be 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expressed </a:t>
            </a:r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together</a:t>
            </a:r>
          </a:p>
          <a:p>
            <a:endParaRPr lang="en-US" sz="2000" dirty="0">
              <a:solidFill>
                <a:srgbClr val="272777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at 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least for </a:t>
            </a:r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conditions they 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co-</a:t>
            </a:r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regulate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4168914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Calculated pairwise correlation coefficient between the expression profile of all TFs.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3800" y="51054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Describes </a:t>
            </a:r>
            <a:r>
              <a:rPr lang="en-US" sz="2000" dirty="0" smtClean="0">
                <a:solidFill>
                  <a:srgbClr val="272777"/>
                </a:solidFill>
                <a:latin typeface="Helvetica"/>
                <a:cs typeface="Helvetica"/>
              </a:rPr>
              <a:t>similarity between expression </a:t>
            </a:r>
            <a:r>
              <a:rPr lang="en-US" sz="2000" dirty="0">
                <a:solidFill>
                  <a:srgbClr val="272777"/>
                </a:solidFill>
                <a:latin typeface="Helvetica"/>
                <a:cs typeface="Helvetica"/>
              </a:rPr>
              <a:t>patterns of the TF pair across all the samples.</a:t>
            </a:r>
          </a:p>
        </p:txBody>
      </p:sp>
    </p:spTree>
    <p:extLst>
      <p:ext uri="{BB962C8B-B14F-4D97-AF65-F5344CB8AC3E}">
        <p14:creationId xmlns:p14="http://schemas.microsoft.com/office/powerpoint/2010/main" val="365913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Helvetica"/>
                <a:cs typeface="Helvetica"/>
              </a:rPr>
              <a:t>Data Sets and Workflow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8288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Choice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of TF-TF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co-expression correlation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cut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-off:</a:t>
            </a:r>
          </a:p>
          <a:p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Trade-Off:	high quality network </a:t>
            </a:r>
          </a:p>
          <a:p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	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	maximum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possible numbers of TF-TF interaction. </a:t>
            </a:r>
            <a:endParaRPr lang="en-US" dirty="0" smtClean="0">
              <a:solidFill>
                <a:srgbClr val="272777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907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Establish edge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between any pair of two nodes (representing TFs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)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810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Constructing the network:</a:t>
            </a:r>
          </a:p>
          <a:p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  <a:p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	co-expression correlation score &gt; cut-off (0.1)</a:t>
            </a:r>
          </a:p>
          <a:p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	significant target overlap (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p–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value &lt; 10</a:t>
            </a:r>
            <a:r>
              <a:rPr lang="en-US" baseline="30000" dirty="0">
                <a:solidFill>
                  <a:srgbClr val="272777"/>
                </a:solidFill>
                <a:latin typeface="Helvetica"/>
                <a:cs typeface="Helvetica"/>
              </a:rPr>
              <a:t>-5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780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Helvetica"/>
                <a:cs typeface="Helvetica"/>
              </a:rPr>
              <a:t>Network Characterization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828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Do the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majority of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interacting TFs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have similar motifs or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not?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6670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Divide all the set of predicted TF-TF interactions into two groups of similar and non-similar motifs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.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8991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Pairwise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TF binding motif similarity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calculated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using </a:t>
            </a:r>
            <a:r>
              <a:rPr lang="en-US" dirty="0" err="1">
                <a:solidFill>
                  <a:srgbClr val="272777"/>
                </a:solidFill>
                <a:latin typeface="Helvetica"/>
                <a:cs typeface="Helvetica"/>
              </a:rPr>
              <a:t>Tomtom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. </a:t>
            </a:r>
          </a:p>
          <a:p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(</a:t>
            </a:r>
            <a:r>
              <a:rPr lang="en-US" dirty="0" err="1">
                <a:solidFill>
                  <a:srgbClr val="272777"/>
                </a:solidFill>
                <a:latin typeface="Helvetica"/>
                <a:cs typeface="Helvetica"/>
              </a:rPr>
              <a:t>ungapped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 alignment of motifs requiring minimum # of overlapping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position)</a:t>
            </a:r>
            <a:endParaRPr lang="en-US" dirty="0">
              <a:solidFill>
                <a:srgbClr val="272777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486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The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smaller the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p–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value, the more similarity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exists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between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motifs of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a TF pair.	</a:t>
            </a:r>
          </a:p>
        </p:txBody>
      </p:sp>
    </p:spTree>
    <p:extLst>
      <p:ext uri="{BB962C8B-B14F-4D97-AF65-F5344CB8AC3E}">
        <p14:creationId xmlns:p14="http://schemas.microsoft.com/office/powerpoint/2010/main" val="65881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1905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F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inal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predicted TF-TF co-regulatory network in Arabidopsis contains </a:t>
            </a:r>
            <a:r>
              <a:rPr lang="en-US" dirty="0" smtClean="0">
                <a:solidFill>
                  <a:srgbClr val="272777"/>
                </a:solidFill>
                <a:latin typeface="Helvetica"/>
                <a:cs typeface="Helvetica"/>
              </a:rPr>
              <a:t>5807 edges </a:t>
            </a:r>
            <a:r>
              <a:rPr lang="en-US" dirty="0">
                <a:solidFill>
                  <a:srgbClr val="272777"/>
                </a:solidFill>
                <a:latin typeface="Helvetica"/>
                <a:cs typeface="Helvetica"/>
              </a:rPr>
              <a:t>among 525 TFs.</a:t>
            </a:r>
          </a:p>
        </p:txBody>
      </p:sp>
      <p:pic>
        <p:nvPicPr>
          <p:cNvPr id="3" name="Picture 2" descr="coRe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63"/>
            <a:ext cx="4968688" cy="487313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2727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Helvetica"/>
                <a:cs typeface="Helvetica"/>
              </a:rPr>
              <a:t>Network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138642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13844</TotalTime>
  <Words>880</Words>
  <Application>Microsoft Macintosh PowerPoint</Application>
  <PresentationFormat>On-screen Show (4:3)</PresentationFormat>
  <Paragraphs>144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Blank Presentation</vt:lpstr>
      <vt:lpstr>Document</vt:lpstr>
      <vt:lpstr>An integrative approach to transcriptional co-regulatory network construction and characterization in Arabidopsis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Relevance to Geminivirus Gene Regulation</vt:lpstr>
      <vt:lpstr>BR1 Promoter</vt:lpstr>
      <vt:lpstr>BR1 Promoter</vt:lpstr>
      <vt:lpstr>Promoter Activity in Phloem</vt:lpstr>
      <vt:lpstr>Binding to Promoter</vt:lpstr>
      <vt:lpstr>TF Binding Sites</vt:lpstr>
      <vt:lpstr>TF Binding Sites</vt:lpstr>
      <vt:lpstr>TF Binding Sites</vt:lpstr>
      <vt:lpstr>TF Binding Sites</vt:lpstr>
      <vt:lpstr>PowerPoint Presentation</vt:lpstr>
      <vt:lpstr>Acknowledgments</vt:lpstr>
    </vt:vector>
  </TitlesOfParts>
  <Company>University of Texas at San Antonio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Garry Sunter</dc:creator>
  <cp:lastModifiedBy>Garry Sunter</cp:lastModifiedBy>
  <cp:revision>313</cp:revision>
  <dcterms:created xsi:type="dcterms:W3CDTF">2007-01-29T23:17:27Z</dcterms:created>
  <dcterms:modified xsi:type="dcterms:W3CDTF">2018-03-25T12:23:43Z</dcterms:modified>
</cp:coreProperties>
</file>