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7" r:id="rId13"/>
    <p:sldId id="302" r:id="rId14"/>
    <p:sldId id="303" r:id="rId15"/>
    <p:sldId id="304" r:id="rId16"/>
    <p:sldId id="30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24" autoAdjust="0"/>
  </p:normalViewPr>
  <p:slideViewPr>
    <p:cSldViewPr snapToGrid="0">
      <p:cViewPr varScale="1">
        <p:scale>
          <a:sx n="77" d="100"/>
          <a:sy n="77" d="100"/>
        </p:scale>
        <p:origin x="-102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063CA-AAD8-49EE-89CE-0C12DFFA8C7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3426C-2F11-4441-A680-8327A132D7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295C-865C-42C3-8D74-2A94667BD916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732E-17C6-4FC6-A48F-720DE10BE2FE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EF47-3179-4A8C-AA35-E2DDE6D7D2BB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2348-138E-49C0-87AB-22068D3F3C65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9EF-49CB-49BA-9F19-BA0AD4774FA5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4FC1-17BD-42B5-950E-BA19A2C58B2E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8603-319D-47D1-9A62-F62BD78F250B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EB9-8E85-4FCB-ABEF-EDC9807D2225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9B66-5920-4F79-A248-3272616A1E52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2729-2929-4210-8880-4A0E880FA4C0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0573-451A-4975-AF21-59D3CDF340F3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5D01-CDF2-4AF6-A854-8AC0155F272C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28B-D301-45A0-8FD3-D3F77684E6A6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E8D6-ECBC-44C7-94FE-7E7591A5279A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810-CDC4-4062-915F-30DC442A0DF9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3AD7-67EF-4845-8FE9-B3893A104741}" type="datetime1">
              <a:rPr lang="en-US" smtClean="0"/>
              <a:t>4/19/2017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506F-F56F-4766-9607-FD4C007D0C7C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837" y="819178"/>
            <a:ext cx="8539317" cy="164630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Social Hash: </a:t>
            </a:r>
            <a:r>
              <a:rPr lang="en-US" sz="3200" dirty="0" smtClean="0">
                <a:solidFill>
                  <a:schemeClr val="tx1"/>
                </a:solidFill>
              </a:rPr>
              <a:t>An Assignment Framework for Optimizing Distributed Systems Operations on Social Networks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789" y="4654552"/>
            <a:ext cx="7766936" cy="1096899"/>
          </a:xfrm>
        </p:spPr>
        <p:txBody>
          <a:bodyPr/>
          <a:lstStyle/>
          <a:p>
            <a:r>
              <a:rPr lang="en-US" dirty="0"/>
              <a:t>Manju </a:t>
            </a:r>
            <a:r>
              <a:rPr lang="en-US" dirty="0" err="1"/>
              <a:t>Priya</a:t>
            </a:r>
            <a:r>
              <a:rPr lang="en-US" dirty="0"/>
              <a:t> Hari Krishnan</a:t>
            </a:r>
          </a:p>
          <a:p>
            <a:r>
              <a:rPr lang="en-US" dirty="0"/>
              <a:t>Computer Science, UTSA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6073" y="2967335"/>
            <a:ext cx="8451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Alon</a:t>
            </a:r>
            <a:r>
              <a:rPr lang="en-GB" dirty="0" smtClean="0"/>
              <a:t> </a:t>
            </a:r>
            <a:r>
              <a:rPr lang="en-GB" dirty="0" err="1" smtClean="0"/>
              <a:t>Shalita</a:t>
            </a:r>
            <a:r>
              <a:rPr lang="en-GB" dirty="0" smtClean="0"/>
              <a:t>, Brian Karrer, Igor </a:t>
            </a:r>
            <a:r>
              <a:rPr lang="en-GB" dirty="0" err="1" smtClean="0"/>
              <a:t>Kabiljo</a:t>
            </a:r>
            <a:r>
              <a:rPr lang="en-GB" dirty="0" smtClean="0"/>
              <a:t>, </a:t>
            </a:r>
            <a:r>
              <a:rPr lang="en-GB" dirty="0" err="1" smtClean="0"/>
              <a:t>Arun</a:t>
            </a:r>
            <a:r>
              <a:rPr lang="en-GB" dirty="0" smtClean="0"/>
              <a:t> Sharma, Alessandro </a:t>
            </a:r>
            <a:r>
              <a:rPr lang="en-GB" dirty="0" err="1" smtClean="0"/>
              <a:t>Presta</a:t>
            </a:r>
            <a:r>
              <a:rPr lang="en-GB" dirty="0" smtClean="0"/>
              <a:t>, Aaron Adcock, Herald </a:t>
            </a:r>
            <a:r>
              <a:rPr lang="en-GB" dirty="0" err="1" smtClean="0"/>
              <a:t>Kllapi</a:t>
            </a:r>
            <a:r>
              <a:rPr lang="en-GB" dirty="0" smtClean="0"/>
              <a:t>, and Michael </a:t>
            </a:r>
            <a:r>
              <a:rPr lang="en-GB" dirty="0" err="1" smtClean="0"/>
              <a:t>Stumm</a:t>
            </a:r>
            <a:r>
              <a:rPr lang="en-GB" dirty="0" smtClean="0"/>
              <a:t> (</a:t>
            </a:r>
            <a:r>
              <a:rPr lang="en-GB" dirty="0" err="1" smtClean="0"/>
              <a:t>Facebook</a:t>
            </a:r>
            <a:r>
              <a:rPr lang="en-GB" dirty="0" smtClean="0"/>
              <a:t>, University of Athens, University of Toronto) </a:t>
            </a:r>
          </a:p>
          <a:p>
            <a:endParaRPr lang="en-GB" b="1" dirty="0" smtClean="0"/>
          </a:p>
          <a:p>
            <a:r>
              <a:rPr lang="en-GB" b="1" dirty="0" smtClean="0"/>
              <a:t>March 2016 in </a:t>
            </a:r>
            <a:r>
              <a:rPr lang="en-GB" dirty="0" smtClean="0"/>
              <a:t>13th USENIX Symposium on Networked Systems Design and Implementation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06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97" y="249382"/>
            <a:ext cx="8596668" cy="1320800"/>
          </a:xfrm>
        </p:spPr>
        <p:txBody>
          <a:bodyPr/>
          <a:lstStyle/>
          <a:p>
            <a:r>
              <a:rPr lang="en-IN" b="1" dirty="0" err="1" smtClean="0">
                <a:solidFill>
                  <a:schemeClr val="tx1"/>
                </a:solidFill>
              </a:rPr>
              <a:t>Facebook’s</a:t>
            </a:r>
            <a:r>
              <a:rPr lang="en-IN" b="1" dirty="0" smtClean="0">
                <a:solidFill>
                  <a:schemeClr val="tx1"/>
                </a:solidFill>
              </a:rPr>
              <a:t> Web Traffic Routing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25" y="1149928"/>
            <a:ext cx="8596668" cy="1787236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Objects: </a:t>
            </a:r>
            <a:r>
              <a:rPr lang="en-GB" dirty="0" smtClean="0"/>
              <a:t>HTTP request identified by user </a:t>
            </a:r>
          </a:p>
          <a:p>
            <a:r>
              <a:rPr lang="en-GB" b="1" dirty="0" smtClean="0"/>
              <a:t>Components: </a:t>
            </a:r>
            <a:r>
              <a:rPr lang="en-GB" dirty="0" smtClean="0"/>
              <a:t>front-end clusters</a:t>
            </a:r>
          </a:p>
          <a:p>
            <a:r>
              <a:rPr lang="en-IN" b="1" dirty="0" smtClean="0"/>
              <a:t>Static Assignment:</a:t>
            </a:r>
            <a:r>
              <a:rPr lang="en-IN" dirty="0" smtClean="0"/>
              <a:t> </a:t>
            </a:r>
            <a:r>
              <a:rPr lang="en-IN" dirty="0" err="1" smtClean="0"/>
              <a:t>Unipartite</a:t>
            </a:r>
            <a:r>
              <a:rPr lang="en-IN" dirty="0" smtClean="0"/>
              <a:t> graph, partitioned (friends and socially similar users tend to consume same data)</a:t>
            </a:r>
            <a:endParaRPr lang="en-GB" dirty="0" smtClean="0"/>
          </a:p>
          <a:p>
            <a:r>
              <a:rPr lang="en-GB" b="1" dirty="0" smtClean="0"/>
              <a:t>Dynamic assignment:</a:t>
            </a:r>
            <a:r>
              <a:rPr lang="en-GB" dirty="0" smtClean="0"/>
              <a:t> </a:t>
            </a:r>
            <a:r>
              <a:rPr lang="en-GB" dirty="0" err="1" smtClean="0"/>
              <a:t>PoP</a:t>
            </a:r>
            <a:r>
              <a:rPr lang="en-GB" dirty="0" smtClean="0"/>
              <a:t> by hash ring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691" y="3158836"/>
            <a:ext cx="7592291" cy="349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24" y="526473"/>
            <a:ext cx="9353357" cy="13208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Web Traffic Routing – Edge Locality Graph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8182" y="1287751"/>
            <a:ext cx="5514109" cy="426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8788" y="5652655"/>
            <a:ext cx="8596668" cy="92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Edge</a:t>
            </a:r>
            <a:r>
              <a:rPr kumimoji="0" lang="en-IN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Locality: </a:t>
            </a:r>
            <a:r>
              <a:rPr kumimoji="0" lang="en-IN" sz="18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Fraction  of “friend” edges connecting two users that are both assigned to the same group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23" y="526473"/>
            <a:ext cx="9921394" cy="13208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Web Traffic Routing – Live traffic experiment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7226" y="5638800"/>
            <a:ext cx="10669538" cy="73507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Red line: Period of test</a:t>
            </a:r>
            <a:r>
              <a:rPr lang="en-GB" dirty="0" smtClean="0"/>
              <a:t>	Orange line: traffic shifts	  Green line: Social hash table update</a:t>
            </a:r>
            <a:endParaRPr lang="en-IN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73" y="1758229"/>
            <a:ext cx="48006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187" y="1734849"/>
            <a:ext cx="49053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Storage </a:t>
            </a:r>
            <a:r>
              <a:rPr lang="en-IN" b="1" dirty="0" err="1" smtClean="0">
                <a:solidFill>
                  <a:schemeClr val="tx1"/>
                </a:solidFill>
              </a:rPr>
              <a:t>Sharding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3035" y="3255818"/>
            <a:ext cx="8210550" cy="33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9625" y="1302326"/>
            <a:ext cx="8596668" cy="178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Objects: </a:t>
            </a:r>
            <a:r>
              <a:rPr lang="en-GB" sz="2000" dirty="0" smtClean="0"/>
              <a:t>Data records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Components: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Storage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machines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Static Assignment: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IN" sz="2000" dirty="0" smtClean="0"/>
              <a:t>Bi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partite graph partitioning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minimize </a:t>
            </a:r>
            <a:r>
              <a:rPr kumimoji="0" lang="en-IN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fanouts</a:t>
            </a:r>
            <a:endParaRPr kumimoji="0" lang="en-IN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N" sz="2000" dirty="0" smtClean="0"/>
              <a:t>L</a:t>
            </a:r>
            <a:r>
              <a:rPr lang="en-GB" sz="2000" dirty="0" err="1" smtClean="0"/>
              <a:t>atency</a:t>
            </a:r>
            <a:r>
              <a:rPr lang="en-GB" sz="2000" dirty="0" smtClean="0"/>
              <a:t> and CPU utilization was reduced by over 50%</a:t>
            </a:r>
            <a:endParaRPr lang="en-GB" sz="2000" b="1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Storage </a:t>
            </a:r>
            <a:r>
              <a:rPr lang="en-IN" b="1" dirty="0" err="1" smtClean="0">
                <a:solidFill>
                  <a:schemeClr val="tx1"/>
                </a:solidFill>
              </a:rPr>
              <a:t>Sharding</a:t>
            </a:r>
            <a:r>
              <a:rPr lang="en-IN" b="1" dirty="0" smtClean="0">
                <a:solidFill>
                  <a:schemeClr val="tx1"/>
                </a:solidFill>
              </a:rPr>
              <a:t> – </a:t>
            </a:r>
            <a:r>
              <a:rPr lang="en-IN" b="1" dirty="0" err="1" smtClean="0">
                <a:solidFill>
                  <a:schemeClr val="tx1"/>
                </a:solidFill>
              </a:rPr>
              <a:t>Fanout</a:t>
            </a:r>
            <a:r>
              <a:rPr lang="en-IN" b="1" dirty="0" smtClean="0">
                <a:solidFill>
                  <a:schemeClr val="tx1"/>
                </a:solidFill>
              </a:rPr>
              <a:t> Graph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752" y="5056188"/>
            <a:ext cx="8596668" cy="1441593"/>
          </a:xfrm>
        </p:spPr>
        <p:txBody>
          <a:bodyPr>
            <a:normAutofit/>
          </a:bodyPr>
          <a:lstStyle/>
          <a:p>
            <a:r>
              <a:rPr lang="en-IN" dirty="0" smtClean="0"/>
              <a:t>Dotted line: Edge-locality optimization</a:t>
            </a:r>
          </a:p>
          <a:p>
            <a:r>
              <a:rPr lang="en-IN" dirty="0" smtClean="0"/>
              <a:t>Solid line: </a:t>
            </a:r>
            <a:r>
              <a:rPr lang="en-IN" dirty="0" err="1" smtClean="0"/>
              <a:t>Fanout</a:t>
            </a:r>
            <a:r>
              <a:rPr lang="en-IN" dirty="0" smtClean="0"/>
              <a:t> optimization</a:t>
            </a:r>
          </a:p>
          <a:p>
            <a:pPr>
              <a:buNone/>
            </a:pPr>
            <a:r>
              <a:rPr lang="en-IN" b="1" dirty="0" err="1" smtClean="0"/>
              <a:t>Fanout</a:t>
            </a:r>
            <a:r>
              <a:rPr lang="en-IN" b="1" dirty="0" smtClean="0"/>
              <a:t>: </a:t>
            </a:r>
            <a:r>
              <a:rPr lang="en-IN" dirty="0" smtClean="0"/>
              <a:t>number of storage systems that must be contacted for multi-get queries </a:t>
            </a:r>
            <a:endParaRPr lang="en-GB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205" y="1453430"/>
            <a:ext cx="4762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80" y="775855"/>
            <a:ext cx="8596668" cy="13208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Conclusion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89" y="1925062"/>
            <a:ext cx="8596668" cy="3880773"/>
          </a:xfrm>
        </p:spPr>
        <p:txBody>
          <a:bodyPr/>
          <a:lstStyle/>
          <a:p>
            <a:r>
              <a:rPr lang="en-IN" dirty="0" smtClean="0"/>
              <a:t>Distributed Systems are required for maintaining, querying the social graph of </a:t>
            </a:r>
            <a:r>
              <a:rPr lang="en-IN" dirty="0" err="1" smtClean="0"/>
              <a:t>Facebook</a:t>
            </a:r>
            <a:endParaRPr lang="en-IN" dirty="0" smtClean="0"/>
          </a:p>
          <a:p>
            <a:r>
              <a:rPr lang="en-IN" dirty="0" smtClean="0"/>
              <a:t>Assignment Problem is common in Distributed Systems</a:t>
            </a:r>
          </a:p>
          <a:p>
            <a:r>
              <a:rPr lang="en-IN" dirty="0" smtClean="0"/>
              <a:t>Social Hash: which is a two-level optimization is introduced, which optimizes the performance</a:t>
            </a:r>
          </a:p>
          <a:p>
            <a:r>
              <a:rPr lang="en-IN" dirty="0" smtClean="0"/>
              <a:t>Two applications of </a:t>
            </a:r>
            <a:r>
              <a:rPr lang="en-IN" dirty="0" err="1" smtClean="0"/>
              <a:t>Facebook</a:t>
            </a:r>
            <a:r>
              <a:rPr lang="en-IN" dirty="0" smtClean="0"/>
              <a:t>, which uses Social Hash is explained</a:t>
            </a:r>
          </a:p>
          <a:p>
            <a:pPr lvl="1"/>
            <a:r>
              <a:rPr lang="en-IN" b="1" dirty="0" smtClean="0"/>
              <a:t>Web Traffic Routing: </a:t>
            </a:r>
            <a:r>
              <a:rPr lang="en-IN" dirty="0" smtClean="0"/>
              <a:t>Social Hash reduced the TAO miss rate by 25%</a:t>
            </a:r>
          </a:p>
          <a:p>
            <a:pPr lvl="1"/>
            <a:r>
              <a:rPr lang="en-IN" b="1" dirty="0" smtClean="0"/>
              <a:t>Storage </a:t>
            </a:r>
            <a:r>
              <a:rPr lang="en-IN" b="1" dirty="0" err="1" smtClean="0"/>
              <a:t>sharding</a:t>
            </a:r>
            <a:r>
              <a:rPr lang="en-IN" b="1" dirty="0" smtClean="0"/>
              <a:t>: </a:t>
            </a:r>
            <a:r>
              <a:rPr lang="en-IN" dirty="0" smtClean="0"/>
              <a:t>Social Hash  reduces L</a:t>
            </a:r>
            <a:r>
              <a:rPr lang="en-GB" dirty="0" err="1" smtClean="0"/>
              <a:t>atency</a:t>
            </a:r>
            <a:r>
              <a:rPr lang="en-GB" dirty="0" smtClean="0"/>
              <a:t> and CPU utilization by over 50%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thank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92" y="830838"/>
            <a:ext cx="8215745" cy="51244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71" y="540327"/>
            <a:ext cx="8596668" cy="13208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Introduction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3479" y="1550989"/>
            <a:ext cx="5266266" cy="4641993"/>
          </a:xfrm>
        </p:spPr>
        <p:txBody>
          <a:bodyPr>
            <a:noAutofit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All User-visible data and information in </a:t>
            </a:r>
            <a:r>
              <a:rPr lang="en-IN" sz="2000" dirty="0" err="1" smtClean="0">
                <a:solidFill>
                  <a:schemeClr val="tx1"/>
                </a:solidFill>
              </a:rPr>
              <a:t>Facebook</a:t>
            </a:r>
            <a:r>
              <a:rPr lang="en-IN" sz="2000" dirty="0" smtClean="0">
                <a:solidFill>
                  <a:schemeClr val="tx1"/>
                </a:solidFill>
              </a:rPr>
              <a:t> is maintained by Social Graph</a:t>
            </a:r>
          </a:p>
          <a:p>
            <a:r>
              <a:rPr lang="en-IN" sz="2000" dirty="0" smtClean="0">
                <a:solidFill>
                  <a:schemeClr val="tx1"/>
                </a:solidFill>
              </a:rPr>
              <a:t>Friends, </a:t>
            </a:r>
            <a:r>
              <a:rPr lang="en-IN" sz="2000" dirty="0" err="1" smtClean="0">
                <a:solidFill>
                  <a:schemeClr val="tx1"/>
                </a:solidFill>
              </a:rPr>
              <a:t>Checkins</a:t>
            </a:r>
            <a:r>
              <a:rPr lang="en-IN" sz="2000" dirty="0" smtClean="0">
                <a:solidFill>
                  <a:schemeClr val="tx1"/>
                </a:solidFill>
              </a:rPr>
              <a:t>, Tags, Posts, Likes and Comments are presented as vertices and edges in graph</a:t>
            </a:r>
          </a:p>
          <a:p>
            <a:r>
              <a:rPr lang="en-IN" sz="2000" dirty="0" smtClean="0">
                <a:solidFill>
                  <a:schemeClr val="tx1"/>
                </a:solidFill>
              </a:rPr>
              <a:t>The information presented to user from </a:t>
            </a:r>
            <a:r>
              <a:rPr lang="en-IN" sz="2000" dirty="0" err="1" smtClean="0">
                <a:solidFill>
                  <a:schemeClr val="tx1"/>
                </a:solidFill>
              </a:rPr>
              <a:t>Facebook</a:t>
            </a:r>
            <a:r>
              <a:rPr lang="en-IN" sz="2000" dirty="0" smtClean="0">
                <a:solidFill>
                  <a:schemeClr val="tx1"/>
                </a:solidFill>
              </a:rPr>
              <a:t> are results of the queries to this graph</a:t>
            </a:r>
          </a:p>
          <a:p>
            <a:r>
              <a:rPr lang="en-IN" sz="2000" dirty="0" smtClean="0">
                <a:solidFill>
                  <a:schemeClr val="tx1"/>
                </a:solidFill>
              </a:rPr>
              <a:t>So the graph contains billions of vertices, trillions of edges. And the Graph must serve billions of queries per second</a:t>
            </a:r>
          </a:p>
          <a:p>
            <a:r>
              <a:rPr lang="en-IN" sz="2000" dirty="0" smtClean="0">
                <a:solidFill>
                  <a:schemeClr val="tx1"/>
                </a:solidFill>
              </a:rPr>
              <a:t>To scale the graph and volume of queries, there is a need for Distributed Systems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3709" y="872836"/>
            <a:ext cx="5791201" cy="534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71" y="568036"/>
            <a:ext cx="8596668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Problem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1273" y="2438400"/>
            <a:ext cx="8077200" cy="42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0353" y="1274617"/>
            <a:ext cx="8596668" cy="16902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200" b="1" dirty="0" smtClean="0"/>
              <a:t>Assignment Problem </a:t>
            </a:r>
            <a:r>
              <a:rPr lang="en-IN" sz="2200" dirty="0" smtClean="0"/>
              <a:t>: Assigning objects to components.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200" b="1" dirty="0" smtClean="0"/>
              <a:t>Example</a:t>
            </a:r>
            <a:r>
              <a:rPr lang="en-IN" sz="2200" dirty="0" smtClean="0"/>
              <a:t> -Assigning user requests to compute servers (HTTP request routing)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31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tx1"/>
                </a:solidFill>
              </a:rPr>
              <a:t>Solution</a:t>
            </a:r>
            <a:endParaRPr lang="en-GB" sz="32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5502" y="1800370"/>
            <a:ext cx="7462025" cy="41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16" y="706582"/>
            <a:ext cx="8596668" cy="13208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tx1"/>
                </a:solidFill>
              </a:rPr>
              <a:t>Solution Requirements</a:t>
            </a:r>
            <a:endParaRPr lang="en-GB" sz="32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79" y="1939636"/>
            <a:ext cx="8596668" cy="4226417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chemeClr val="tx1"/>
                </a:solidFill>
              </a:rPr>
              <a:t>Balance</a:t>
            </a:r>
            <a:r>
              <a:rPr lang="en-IN" sz="2000" dirty="0" smtClean="0">
                <a:solidFill>
                  <a:schemeClr val="tx1"/>
                </a:solidFill>
              </a:rPr>
              <a:t>: Each of the cluster should receive similar traffic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Adaptive: </a:t>
            </a:r>
            <a:r>
              <a:rPr lang="en-IN" sz="2000" dirty="0" smtClean="0">
                <a:solidFill>
                  <a:schemeClr val="tx1"/>
                </a:solidFill>
              </a:rPr>
              <a:t>If one cluster goes down, the requests should be redirected to other clusters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Stable</a:t>
            </a:r>
            <a:r>
              <a:rPr lang="en-IN" sz="2000" dirty="0" smtClean="0">
                <a:solidFill>
                  <a:schemeClr val="tx1"/>
                </a:solidFill>
              </a:rPr>
              <a:t>: The same requests given multiple time should go to the same cluster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Fast Decision</a:t>
            </a:r>
            <a:r>
              <a:rPr lang="en-IN" sz="2000" dirty="0" smtClean="0">
                <a:solidFill>
                  <a:schemeClr val="tx1"/>
                </a:solidFill>
              </a:rPr>
              <a:t>: It cannot take the latency to decide which cluster the request can be routed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Social hash Framework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297" y="1613117"/>
            <a:ext cx="8549297" cy="435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Static assignment</a:t>
            </a:r>
            <a:br>
              <a:rPr lang="en-IN" b="1" dirty="0" smtClean="0">
                <a:solidFill>
                  <a:schemeClr val="tx1"/>
                </a:solidFill>
              </a:rPr>
            </a:b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7737" y="3312030"/>
            <a:ext cx="5203609" cy="29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7332" y="1177637"/>
            <a:ext cx="9491903" cy="156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0"/>
            <a:endParaRPr lang="en-IN" sz="8000" b="1" dirty="0" smtClean="0"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N" sz="9600" dirty="0" smtClean="0"/>
              <a:t>Goal: Assign similar objects to same group</a:t>
            </a:r>
            <a:endParaRPr lang="en-GB" sz="9600" dirty="0" smtClean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9600" dirty="0" smtClean="0"/>
              <a:t>Data access pattern -&gt; represent as graph -&gt; graph partitioning</a:t>
            </a:r>
            <a:endParaRPr lang="en-IN" sz="9600" dirty="0" smtClean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N" sz="9600" dirty="0" smtClean="0"/>
              <a:t>They built custom graph partitioning solution on top of Apache </a:t>
            </a:r>
            <a:r>
              <a:rPr lang="en-IN" sz="9600" dirty="0" err="1" smtClean="0"/>
              <a:t>Giraph</a:t>
            </a:r>
            <a:r>
              <a:rPr lang="en-IN" sz="9600" dirty="0" smtClean="0"/>
              <a:t> graph processing system</a:t>
            </a:r>
            <a:endParaRPr lang="en-GB" sz="9600" dirty="0" smtClean="0"/>
          </a:p>
          <a:p>
            <a:r>
              <a:rPr lang="en-GB" sz="3600" dirty="0" smtClean="0"/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Dynamic Assignment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88" y="1661825"/>
            <a:ext cx="8596668" cy="3880773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chemeClr val="tx1"/>
                </a:solidFill>
              </a:rPr>
              <a:t>Goal: </a:t>
            </a:r>
            <a:r>
              <a:rPr lang="en-IN" sz="2400" dirty="0" smtClean="0">
                <a:solidFill>
                  <a:schemeClr val="tx1"/>
                </a:solidFill>
              </a:rPr>
              <a:t>Keep load balanced despite changes in access patterns and infrastructure</a:t>
            </a:r>
          </a:p>
          <a:p>
            <a:r>
              <a:rPr lang="en-IN" sz="2400" dirty="0" smtClean="0">
                <a:solidFill>
                  <a:schemeClr val="tx1"/>
                </a:solidFill>
              </a:rPr>
              <a:t>Factors affecting Load balancing strategy:</a:t>
            </a:r>
          </a:p>
          <a:p>
            <a:pPr lvl="1"/>
            <a:r>
              <a:rPr lang="en-IN" sz="2400" dirty="0" smtClean="0">
                <a:solidFill>
                  <a:schemeClr val="tx1"/>
                </a:solidFill>
              </a:rPr>
              <a:t>Accuracy in predicting future loads</a:t>
            </a:r>
          </a:p>
          <a:p>
            <a:pPr lvl="1"/>
            <a:r>
              <a:rPr lang="en-IN" sz="2400" dirty="0" smtClean="0">
                <a:solidFill>
                  <a:schemeClr val="tx1"/>
                </a:solidFill>
              </a:rPr>
              <a:t>Dimensionality of loads</a:t>
            </a:r>
          </a:p>
          <a:p>
            <a:pPr lvl="1"/>
            <a:r>
              <a:rPr lang="en-IN" sz="2400" dirty="0" smtClean="0">
                <a:solidFill>
                  <a:schemeClr val="tx1"/>
                </a:solidFill>
              </a:rPr>
              <a:t>Group transfer overhead</a:t>
            </a:r>
          </a:p>
          <a:p>
            <a:pPr lvl="1"/>
            <a:r>
              <a:rPr lang="en-IN" sz="2400" dirty="0" smtClean="0">
                <a:solidFill>
                  <a:schemeClr val="tx1"/>
                </a:solidFill>
              </a:rPr>
              <a:t>Assignment memory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Architecture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7404" y="1384734"/>
            <a:ext cx="7321687" cy="52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4233</TotalTime>
  <Words>519</Words>
  <Application>Microsoft Office PowerPoint</Application>
  <PresentationFormat>Custom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Social Hash: An Assignment Framework for Optimizing Distributed Systems Operations on Social Networks</vt:lpstr>
      <vt:lpstr>Introduction</vt:lpstr>
      <vt:lpstr>Problem  </vt:lpstr>
      <vt:lpstr>Solution</vt:lpstr>
      <vt:lpstr>Solution Requirements</vt:lpstr>
      <vt:lpstr>Social hash Framework</vt:lpstr>
      <vt:lpstr>Static assignment </vt:lpstr>
      <vt:lpstr>Dynamic Assignment</vt:lpstr>
      <vt:lpstr>Architecture</vt:lpstr>
      <vt:lpstr>Facebook’s Web Traffic Routing</vt:lpstr>
      <vt:lpstr>Web Traffic Routing – Edge Locality Graph</vt:lpstr>
      <vt:lpstr>Web Traffic Routing – Live traffic experiment </vt:lpstr>
      <vt:lpstr>Storage Sharding</vt:lpstr>
      <vt:lpstr>Storage Sharding – Fanout Graph</vt:lpstr>
      <vt:lpstr>Conclusion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DataHub: Collaborative Data Science &amp; Dataset Version Management at Scale</dc:title>
  <dc:creator>Manju</dc:creator>
  <cp:lastModifiedBy>xy</cp:lastModifiedBy>
  <cp:revision>344</cp:revision>
  <dcterms:created xsi:type="dcterms:W3CDTF">2016-07-27T17:47:14Z</dcterms:created>
  <dcterms:modified xsi:type="dcterms:W3CDTF">2017-04-19T21:55:25Z</dcterms:modified>
</cp:coreProperties>
</file>