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" y="1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54A25-548C-4746-AB21-B348692A3CF0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9D52D-D496-44DF-AA84-2A3A6200A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2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8B43A-6A15-4880-A34E-B934A3BDBF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40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984F-13FE-4E21-BB95-A2BAAB574B29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8B6-205B-464A-85EB-7BDFA2604472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D7AC-7581-45AB-867D-5E40A9978103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D536-0DF1-4AFD-83F2-C0A1C045C097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8D9-3F65-4BE4-85A0-FB6A658EDCDA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BB96-BF16-4C39-B733-E87620D78C4C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C955-265F-4BD6-B242-78B31890C45F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CBED-890B-49D8-8DFD-5444813A7672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AE52-B68B-4157-BA4A-F453E30C452D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E563-1FE4-4E17-BC3A-E1242E866864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19F9-4851-459E-BAE1-41C5A74AB253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A8B66-5349-40EA-9318-EAFB72BC44B1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134BE-D828-480A-A368-0363BCAA2E2F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1846F-7F36-4B9A-8943-8DCE1EDBCB02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9D730-1365-4776-B1EF-452695E4DBE7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F7ECF-AD70-4E5D-A209-EDC7882F1EA3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EF56B-CB50-4E18-BB60-18776B234FF9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DAC0-C86D-498E-872A-613B5CDA225C}" type="datetime1">
              <a:rPr lang="en-US" smtClean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VAST: A unified Platform for Interactive Network Forensics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2379312"/>
          </a:xfrm>
        </p:spPr>
        <p:txBody>
          <a:bodyPr>
            <a:normAutofit/>
          </a:bodyPr>
          <a:lstStyle/>
          <a:p>
            <a:r>
              <a:rPr lang="en-US" dirty="0"/>
              <a:t>Matthias </a:t>
            </a:r>
            <a:r>
              <a:rPr lang="en-US" dirty="0" err="1"/>
              <a:t>Vallentin</a:t>
            </a:r>
            <a:r>
              <a:rPr lang="en-US" dirty="0"/>
              <a:t>	 Vern </a:t>
            </a:r>
            <a:r>
              <a:rPr lang="en-US" dirty="0" err="1"/>
              <a:t>Paxson</a:t>
            </a:r>
            <a:r>
              <a:rPr lang="en-US" dirty="0"/>
              <a:t>		Robin Sommer</a:t>
            </a:r>
          </a:p>
          <a:p>
            <a:r>
              <a:rPr lang="en-US" dirty="0"/>
              <a:t>UC </a:t>
            </a:r>
            <a:r>
              <a:rPr lang="en-US" dirty="0" err="1"/>
              <a:t>Berkely</a:t>
            </a:r>
            <a:r>
              <a:rPr lang="en-US" dirty="0"/>
              <a:t>	      UC </a:t>
            </a:r>
            <a:r>
              <a:rPr lang="en-US" dirty="0" err="1"/>
              <a:t>Berkely</a:t>
            </a:r>
            <a:r>
              <a:rPr lang="en-US" dirty="0"/>
              <a:t>/ICSI      	ICSI/LBNL</a:t>
            </a:r>
          </a:p>
          <a:p>
            <a:endParaRPr lang="en-US" dirty="0"/>
          </a:p>
          <a:p>
            <a:r>
              <a:rPr lang="en-US" dirty="0"/>
              <a:t>By Roy Guillen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6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Vast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279511"/>
          </a:xfrm>
        </p:spPr>
        <p:txBody>
          <a:bodyPr>
            <a:normAutofit/>
          </a:bodyPr>
          <a:lstStyle/>
          <a:p>
            <a:r>
              <a:rPr lang="en-US" dirty="0"/>
              <a:t>VAST</a:t>
            </a:r>
          </a:p>
          <a:p>
            <a:pPr lvl="1"/>
            <a:r>
              <a:rPr lang="en-US" dirty="0"/>
              <a:t>Visibility Across Space and Time</a:t>
            </a:r>
          </a:p>
          <a:p>
            <a:r>
              <a:rPr lang="en-US" dirty="0"/>
              <a:t>Architecture</a:t>
            </a:r>
          </a:p>
          <a:p>
            <a:pPr lvl="1"/>
            <a:r>
              <a:rPr lang="en-US" dirty="0"/>
              <a:t>Performance: concurrent &amp; modular design</a:t>
            </a:r>
          </a:p>
          <a:p>
            <a:pPr lvl="1"/>
            <a:r>
              <a:rPr lang="en-US" dirty="0"/>
              <a:t>Scaling: intra-machine &amp; inter-machine</a:t>
            </a:r>
          </a:p>
          <a:p>
            <a:pPr lvl="1"/>
            <a:r>
              <a:rPr lang="en-US" dirty="0"/>
              <a:t>Typing: Strong and Rich</a:t>
            </a:r>
          </a:p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Composition: high-level bitmap indexing framework</a:t>
            </a:r>
          </a:p>
          <a:p>
            <a:pPr lvl="1"/>
            <a:r>
              <a:rPr lang="en-US" dirty="0"/>
              <a:t>Adaptation: fine-grained component  flow-control</a:t>
            </a:r>
          </a:p>
          <a:p>
            <a:pPr lvl="1"/>
            <a:r>
              <a:rPr lang="en-US" dirty="0"/>
              <a:t>Asynchrony – finite state machines for query execution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30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to VAST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Import – parses data from source into events and assigns them an unique ID</a:t>
            </a:r>
          </a:p>
          <a:p>
            <a:r>
              <a:rPr lang="en-US" dirty="0"/>
              <a:t>2. Archive – stores compressed events and provides a key-value interface</a:t>
            </a:r>
          </a:p>
          <a:p>
            <a:r>
              <a:rPr lang="en-US" dirty="0"/>
              <a:t>3. Index – to accelerate queries by keeping a partitioned secondary index referencing events in the archive.</a:t>
            </a:r>
          </a:p>
          <a:p>
            <a:r>
              <a:rPr lang="en-US" dirty="0"/>
              <a:t>4. Export – spawns queries and relay them to sinks of various output formats. (Supports JSON, ASCII, PCAP, BRO, KAFKA)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84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used in Ingestion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3806" y="2095500"/>
            <a:ext cx="6134862" cy="3695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in VAST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model consists of types</a:t>
            </a:r>
          </a:p>
          <a:p>
            <a:r>
              <a:rPr lang="en-US" dirty="0"/>
              <a:t>Types define the physical interpretation of data</a:t>
            </a:r>
          </a:p>
          <a:p>
            <a:r>
              <a:rPr lang="en-US" dirty="0"/>
              <a:t>Values combine a type with a data instance</a:t>
            </a:r>
          </a:p>
          <a:p>
            <a:r>
              <a:rPr lang="en-US" dirty="0"/>
              <a:t>An event is a value with additional metadata</a:t>
            </a:r>
          </a:p>
          <a:p>
            <a:pPr lvl="1"/>
            <a:r>
              <a:rPr lang="en-US" dirty="0"/>
              <a:t>Ex time stamp, id, key value pair,. </a:t>
            </a:r>
          </a:p>
          <a:p>
            <a:r>
              <a:rPr lang="en-US" dirty="0"/>
              <a:t>Schemas describe access structure of one or more types</a:t>
            </a:r>
          </a:p>
          <a:p>
            <a:pPr lvl="1"/>
            <a:r>
              <a:rPr lang="en-US" dirty="0"/>
              <a:t>EX. POSTS</a:t>
            </a:r>
          </a:p>
          <a:p>
            <a:r>
              <a:rPr lang="en-US" dirty="0"/>
              <a:t>Utilizes Boolean Algebra to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933" y="1542832"/>
            <a:ext cx="3213265" cy="42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with Vast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255" y="2095500"/>
            <a:ext cx="5591965" cy="3695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30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Features of Vast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Varying Indexes</a:t>
            </a:r>
          </a:p>
          <a:p>
            <a:pPr lvl="1"/>
            <a:r>
              <a:rPr lang="en-US" dirty="0"/>
              <a:t>Integral, Temporal, String, Network, Container</a:t>
            </a:r>
          </a:p>
          <a:p>
            <a:r>
              <a:rPr lang="en-US" dirty="0"/>
              <a:t>Caching</a:t>
            </a:r>
          </a:p>
          <a:p>
            <a:pPr lvl="1"/>
            <a:r>
              <a:rPr lang="en-US" dirty="0"/>
              <a:t>If hits for expression A || B exist then A &amp;&amp; D only needs to look up D</a:t>
            </a:r>
          </a:p>
          <a:p>
            <a:pPr lvl="1"/>
            <a:r>
              <a:rPr lang="en-US" dirty="0"/>
              <a:t>VAST does not consume resources unless needed</a:t>
            </a:r>
          </a:p>
          <a:p>
            <a:r>
              <a:rPr lang="en-US" dirty="0"/>
              <a:t>Continuous Queries</a:t>
            </a:r>
          </a:p>
          <a:p>
            <a:pPr lvl="1"/>
            <a:r>
              <a:rPr lang="en-US" dirty="0"/>
              <a:t>Exporter subscribes to Importer and filters events matching a predefined query.</a:t>
            </a:r>
          </a:p>
          <a:p>
            <a:pPr lvl="2"/>
            <a:r>
              <a:rPr lang="en-US" dirty="0"/>
              <a:t>Can be used to alert operators of potential breaches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0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VAST provides users with many abilities to help with forensics:</a:t>
            </a:r>
          </a:p>
          <a:p>
            <a:pPr lvl="1"/>
            <a:r>
              <a:rPr lang="en-US" dirty="0"/>
              <a:t>Stores and Indexes vast quantities of data</a:t>
            </a:r>
          </a:p>
          <a:p>
            <a:pPr lvl="2"/>
            <a:r>
              <a:rPr lang="en-US" dirty="0"/>
              <a:t>Can archive an entire networks activity with high fidelity</a:t>
            </a:r>
          </a:p>
          <a:p>
            <a:pPr lvl="1"/>
            <a:r>
              <a:rPr lang="en-US" dirty="0"/>
              <a:t>Supports rapid queries through the use of bitmap indexing</a:t>
            </a:r>
          </a:p>
          <a:p>
            <a:pPr lvl="1"/>
            <a:r>
              <a:rPr lang="en-US" dirty="0"/>
              <a:t>Used in conjunction with current tools like SPARK, VAST can greatly decrease the time of forensics after a breach.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52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Current Solutions/Tools for Forensics</a:t>
            </a:r>
          </a:p>
          <a:p>
            <a:r>
              <a:rPr lang="en-US" dirty="0"/>
              <a:t>What is VATS</a:t>
            </a:r>
          </a:p>
          <a:p>
            <a:r>
              <a:rPr lang="en-US" dirty="0"/>
              <a:t>How does VATS work?</a:t>
            </a:r>
          </a:p>
          <a:p>
            <a:r>
              <a:rPr lang="en-US" dirty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4855" y="685801"/>
            <a:ext cx="48196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1" y="-1600200"/>
            <a:ext cx="60864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562725" y="4300537"/>
            <a:ext cx="6248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2514601"/>
            <a:ext cx="4000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6881" y="-3800475"/>
            <a:ext cx="38576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7175" y="6858001"/>
            <a:ext cx="56292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2001" y="6858000"/>
            <a:ext cx="638016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648200" y="-228600"/>
            <a:ext cx="4333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697295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844 0.0756 C 0.17917 0.083 0.2132 0.08994 0.22865 0.09873 C 0.2441 0.10867 0.25174 0.12 0.25834 0.13156 C 0.26719 0.14312 0.25834 0.15306 0.25174 0.16347 C 0.2441 0.17341 0.23195 0.18404 0.20556 0.19283 C 0.18247 0.20185 0.14497 0.20878 0.1033 0.2141 C 0.06476 0.21942 0.01979 0.22289 -0.02639 0.22474 C -0.07153 0.22636 -0.11771 0.22636 -0.15955 0.22474 C -0.20451 0.22289 -0.24635 0.21849 -0.28038 0.21156 C -0.31562 0.20508 -0.34531 0.19722 -0.36076 0.18774 C -0.37934 0.17849 -0.38715 0.16624 -0.38715 0.1563 C -0.39149 0.14705 -0.38715 0.13526 -0.3684 0.12532 C -0.34965 0.11653 -0.31562 0.10959 -0.26944 0.10589 C -0.22326 0.10358 -0.17812 0.10682 -0.14739 0.11283 C -0.121 0.1193 -0.10225 0.12925 -0.09791 0.14058 C -0.09791 0.15214 -0.10225 0.16254 -0.121 0.17133 C -0.1408 0.18034 -0.13646 0.18219 -0.21232 0.19375 C -0.28038 0.20601 -0.34965 0.20277 -0.39149 0.20323 C -0.43212 0.20323 -0.46736 0.19977 -0.50798 0.1963 C -0.55416 0.1919 -0.59271 0.18404 -0.61909 0.17688 C -0.64548 0.16994 -0.65642 0.16092 -0.67187 0.14705 C -0.68281 0.13271 -0.68281 0.12532 -0.68281 0.11468 C -0.68281 0.10404 -0.68281 0.09364 -0.68281 0.083 " pathEditMode="relative" rAng="0" ptsTypes="fffffffffffffffffffffff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56069E-6 L 0.75 -0.26636 " pathEditMode="relative" ptsTypes="AA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27746E-6 L 2.77778E-7 -0.40301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-1.84971E-6 C 0.13681 0.31815 0.23941 0.63607 0.27414 0.67908 C 0.30886 0.72208 0.28091 0.26775 0.24306 0.25942 C 0.20521 0.25087 0.07969 0.56763 0.04688 0.62937 " pathEditMode="relative" rAng="0" ptsTypes="aaaA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465 -0.68509 C -0.5967 -0.70775 -0.60763 -0.74636 -0.60173 -0.78498 C -0.59861 -0.79839 -0.59461 -0.81157 -0.58871 -0.8222 C -0.58472 -0.79168 -0.57065 -0.7637 -0.54965 -0.74636 C -0.54965 -0.78359 -0.53368 -0.81966 -0.50659 -0.83561 C -0.49756 -0.84232 -0.48767 -0.84486 -0.4776 -0.84625 C -0.4927 -0.82359 -0.50069 -0.79168 -0.49756 -0.75839 C -0.47569 -0.7822 -0.44461 -0.78775 -0.4177 -0.77041 C -0.40868 -0.76509 -0.39965 -0.75561 -0.39357 -0.74636 C -0.41666 -0.74891 -0.44062 -0.73711 -0.45763 -0.71307 C -0.43072 -0.70498 -0.40763 -0.677 -0.40069 -0.63839 C -0.39861 -0.62521 -0.39861 -0.6118 -0.40069 -0.59862 C -0.41371 -0.62382 -0.43559 -0.64116 -0.45972 -0.6437 C -0.44756 -0.61041 -0.45069 -0.56925 -0.46857 -0.5385 C -0.47569 -0.52787 -0.48368 -0.51862 -0.4927 -0.5133 C -0.48559 -0.54266 -0.48958 -0.57596 -0.5026 -0.60255 C -0.51458 -0.56925 -0.54062 -0.54659 -0.57065 -0.54659 C -0.58159 -0.54659 -0.59166 -0.54914 -0.60069 -0.55469 C -0.57864 -0.56532 -0.56163 -0.59053 -0.55364 -0.62128 C -0.58159 -0.61318 -0.61059 -0.62521 -0.62968 -0.65573 C -0.63663 -0.66775 -0.64062 -0.67977 -0.64357 -0.69318 C -0.62361 -0.67584 -0.59756 -0.67307 -0.57465 -0.68509 Z " pathEditMode="relative" rAng="0" ptsTypes="ffffffffffffffffffffff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6069E-6 L 0.72656 0.29341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Security Incidents are happening more frequently. </a:t>
            </a:r>
          </a:p>
          <a:p>
            <a:pPr lvl="1"/>
            <a:r>
              <a:rPr lang="en-US" dirty="0"/>
              <a:t>12 Large scale data breaches already in 2017 – Worst So Far (</a:t>
            </a:r>
            <a:r>
              <a:rPr lang="en-US" dirty="0" err="1"/>
              <a:t>IdentityForce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Ex. Xbox, Arby’s, </a:t>
            </a:r>
            <a:r>
              <a:rPr lang="en-US" dirty="0" err="1"/>
              <a:t>Verifone</a:t>
            </a:r>
            <a:r>
              <a:rPr lang="en-US" dirty="0"/>
              <a:t>, UNC Healthcare, FAFSA: IRS Data Retrieval Tool.</a:t>
            </a:r>
          </a:p>
          <a:p>
            <a:pPr lvl="1"/>
            <a:r>
              <a:rPr lang="en-US" dirty="0"/>
              <a:t>2016 – Record year for data breaches (Bloomberg Technology)</a:t>
            </a:r>
          </a:p>
          <a:p>
            <a:pPr lvl="2"/>
            <a:r>
              <a:rPr lang="en-US" dirty="0"/>
              <a:t>1093 data breaches – Costs companies 73.7 billion dollars </a:t>
            </a:r>
          </a:p>
          <a:p>
            <a:pPr lvl="2"/>
            <a:r>
              <a:rPr lang="en-US" dirty="0"/>
              <a:t>Ex. Yahoo, </a:t>
            </a:r>
            <a:r>
              <a:rPr lang="en-US" dirty="0" err="1"/>
              <a:t>Playstation</a:t>
            </a:r>
            <a:r>
              <a:rPr lang="en-US" dirty="0"/>
              <a:t>, HP, Oracle, Verizon, Department of Health, Myspace</a:t>
            </a:r>
          </a:p>
          <a:p>
            <a:pPr lvl="1"/>
            <a:r>
              <a:rPr lang="en-US" dirty="0"/>
              <a:t>It is estimated that it costs companies roughly 20% in revenue for a large scale breach.  (</a:t>
            </a:r>
            <a:r>
              <a:rPr lang="en-US" dirty="0" err="1"/>
              <a:t>CorporateEncryption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2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Breach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39613" y="3486432"/>
            <a:ext cx="4102305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Compromise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1918" y="3486432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56318" y="3486432"/>
            <a:ext cx="4149484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Forensics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6199118" y="2913468"/>
            <a:ext cx="0" cy="572964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219785" y="4855779"/>
            <a:ext cx="7586367" cy="21021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70015" y="5160895"/>
            <a:ext cx="1258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Time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0246" y="2508885"/>
            <a:ext cx="151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428279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that need to be answered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breach occurs companies want the following questions answered:</a:t>
            </a:r>
          </a:p>
          <a:p>
            <a:pPr lvl="1"/>
            <a:r>
              <a:rPr lang="en-US" dirty="0"/>
              <a:t>How did it happen?</a:t>
            </a:r>
          </a:p>
          <a:p>
            <a:pPr lvl="1"/>
            <a:r>
              <a:rPr lang="en-US" dirty="0"/>
              <a:t>Why did it happen?</a:t>
            </a:r>
          </a:p>
          <a:p>
            <a:pPr lvl="1"/>
            <a:r>
              <a:rPr lang="en-US" dirty="0"/>
              <a:t>How long has it been happening for?</a:t>
            </a:r>
          </a:p>
          <a:p>
            <a:pPr lvl="1"/>
            <a:r>
              <a:rPr lang="en-US" dirty="0"/>
              <a:t>Who is responsible for the breach?</a:t>
            </a:r>
          </a:p>
          <a:p>
            <a:pPr lvl="1"/>
            <a:r>
              <a:rPr lang="en-US" dirty="0"/>
              <a:t>How do we prevent this from happening again?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answer those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data exploration</a:t>
            </a:r>
          </a:p>
          <a:p>
            <a:pPr lvl="1"/>
            <a:r>
              <a:rPr lang="en-US" dirty="0"/>
              <a:t>Interactive Query Refinement</a:t>
            </a:r>
          </a:p>
          <a:p>
            <a:pPr lvl="1"/>
            <a:r>
              <a:rPr lang="en-US" dirty="0"/>
              <a:t>High-Dimensional Search</a:t>
            </a:r>
          </a:p>
          <a:p>
            <a:r>
              <a:rPr lang="en-US" dirty="0"/>
              <a:t>Disparate Data access</a:t>
            </a:r>
          </a:p>
          <a:p>
            <a:pPr lvl="1"/>
            <a:r>
              <a:rPr lang="en-US" dirty="0"/>
              <a:t>Temporal </a:t>
            </a:r>
          </a:p>
          <a:p>
            <a:pPr lvl="1"/>
            <a:r>
              <a:rPr lang="en-US" dirty="0"/>
              <a:t>Spatial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8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holding us Back?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data volumes</a:t>
            </a:r>
          </a:p>
          <a:p>
            <a:pPr lvl="1"/>
            <a:r>
              <a:rPr lang="en-US" dirty="0"/>
              <a:t>50-100k events/sec</a:t>
            </a:r>
          </a:p>
          <a:p>
            <a:pPr lvl="1"/>
            <a:r>
              <a:rPr lang="en-US" dirty="0"/>
              <a:t>10s TBs/day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55" y="1755094"/>
            <a:ext cx="6671952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1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MapReduce (Hadoop)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Batch-oriented: no iterative, exploratory analysis</a:t>
            </a:r>
          </a:p>
          <a:p>
            <a:r>
              <a:rPr lang="en-US" dirty="0"/>
              <a:t>In-Memory Cluster Computing (Spark)</a:t>
            </a:r>
          </a:p>
          <a:p>
            <a:pPr lvl="1"/>
            <a:r>
              <a:rPr lang="en-US" dirty="0"/>
              <a:t>Efficient &amp; Complex analysis</a:t>
            </a:r>
          </a:p>
          <a:p>
            <a:pPr lvl="1"/>
            <a:r>
              <a:rPr lang="en-US" dirty="0"/>
              <a:t>Thrashing when working set does not fit in aggregate memory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Graphic 5" descr="Checkmar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909" y="2388994"/>
            <a:ext cx="461411" cy="461411"/>
          </a:xfrm>
          <a:prstGeom prst="rect">
            <a:avLst/>
          </a:prstGeom>
        </p:spPr>
      </p:pic>
      <p:pic>
        <p:nvPicPr>
          <p:cNvPr id="7" name="Graphic 6" descr="Checkmark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908" y="3712926"/>
            <a:ext cx="461411" cy="461411"/>
          </a:xfrm>
          <a:prstGeom prst="rect">
            <a:avLst/>
          </a:prstGeom>
        </p:spPr>
      </p:pic>
      <p:pic>
        <p:nvPicPr>
          <p:cNvPr id="9" name="Graphic 8" descr="Clos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4455" y="2906504"/>
            <a:ext cx="501555" cy="501555"/>
          </a:xfrm>
          <a:prstGeom prst="rect">
            <a:avLst/>
          </a:prstGeom>
        </p:spPr>
      </p:pic>
      <p:pic>
        <p:nvPicPr>
          <p:cNvPr id="10" name="Graphic 9" descr="Clos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4455" y="4174337"/>
            <a:ext cx="501555" cy="5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094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299</TotalTime>
  <Words>588</Words>
  <Application>Microsoft Office PowerPoint</Application>
  <PresentationFormat>Widescreen</PresentationFormat>
  <Paragraphs>109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Rockwell</vt:lpstr>
      <vt:lpstr>Damask</vt:lpstr>
      <vt:lpstr>think-cell Slide</vt:lpstr>
      <vt:lpstr>VAST: A unified Platform for Interactive Network Forensics</vt:lpstr>
      <vt:lpstr>Table of Contents</vt:lpstr>
      <vt:lpstr>PowerPoint Presentation</vt:lpstr>
      <vt:lpstr>Problem</vt:lpstr>
      <vt:lpstr>Breach Timeline</vt:lpstr>
      <vt:lpstr>Questions that need to be answered</vt:lpstr>
      <vt:lpstr>How do we answer those Questions?</vt:lpstr>
      <vt:lpstr>What is holding us Back?</vt:lpstr>
      <vt:lpstr>Existing Solutions</vt:lpstr>
      <vt:lpstr>Introducing Vast</vt:lpstr>
      <vt:lpstr>Key Components to VAST</vt:lpstr>
      <vt:lpstr>Key Components used in Ingestion</vt:lpstr>
      <vt:lpstr>Querying in VAST</vt:lpstr>
      <vt:lpstr>Querying with Vast</vt:lpstr>
      <vt:lpstr>Additional Features of Vast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VAST: A unified Platform for Interactive Network Forensics</dc:title>
  <dc:creator>Roy Guillen</dc:creator>
  <cp:lastModifiedBy>Roy Guillen</cp:lastModifiedBy>
  <cp:revision>19</cp:revision>
  <dcterms:created xsi:type="dcterms:W3CDTF">2017-04-23T20:15:11Z</dcterms:created>
  <dcterms:modified xsi:type="dcterms:W3CDTF">2017-04-26T21:39:35Z</dcterms:modified>
</cp:coreProperties>
</file>