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60" r:id="rId1"/>
  </p:sldMasterIdLst>
  <p:sldIdLst>
    <p:sldId id="256" r:id="rId2"/>
    <p:sldId id="257" r:id="rId3"/>
    <p:sldId id="261" r:id="rId4"/>
    <p:sldId id="262" r:id="rId5"/>
    <p:sldId id="265" r:id="rId6"/>
    <p:sldId id="267" r:id="rId7"/>
    <p:sldId id="263" r:id="rId8"/>
    <p:sldId id="277" r:id="rId9"/>
    <p:sldId id="285" r:id="rId10"/>
    <p:sldId id="286" r:id="rId11"/>
    <p:sldId id="288" r:id="rId12"/>
    <p:sldId id="273" r:id="rId13"/>
    <p:sldId id="275" r:id="rId14"/>
    <p:sldId id="276" r:id="rId15"/>
    <p:sldId id="272" r:id="rId16"/>
    <p:sldId id="278" r:id="rId17"/>
    <p:sldId id="279" r:id="rId18"/>
    <p:sldId id="280" r:id="rId19"/>
    <p:sldId id="281" r:id="rId20"/>
    <p:sldId id="282" r:id="rId21"/>
    <p:sldId id="283" r:id="rId22"/>
    <p:sldId id="284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09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5136515-D092-46DD-AE4B-2462FEAB3D36}" type="datetimeFigureOut">
              <a:rPr lang="en-US" smtClean="0"/>
              <a:pPr/>
              <a:t>3/10/2011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25E522F-DB7B-4936-8772-5A275AE954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136515-D092-46DD-AE4B-2462FEAB3D36}" type="datetimeFigureOut">
              <a:rPr lang="en-US" smtClean="0"/>
              <a:pPr/>
              <a:t>3/10/2011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5E522F-DB7B-4936-8772-5A275AE954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136515-D092-46DD-AE4B-2462FEAB3D36}" type="datetimeFigureOut">
              <a:rPr lang="en-US" smtClean="0"/>
              <a:pPr/>
              <a:t>3/10/2011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5E522F-DB7B-4936-8772-5A275AE954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136515-D092-46DD-AE4B-2462FEAB3D36}" type="datetimeFigureOut">
              <a:rPr lang="en-US" smtClean="0"/>
              <a:pPr/>
              <a:t>3/10/2011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5E522F-DB7B-4936-8772-5A275AE954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136515-D092-46DD-AE4B-2462FEAB3D36}" type="datetimeFigureOut">
              <a:rPr lang="en-US" smtClean="0"/>
              <a:pPr/>
              <a:t>3/10/2011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5E522F-DB7B-4936-8772-5A275AE954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136515-D092-46DD-AE4B-2462FEAB3D36}" type="datetimeFigureOut">
              <a:rPr lang="en-US" smtClean="0"/>
              <a:pPr/>
              <a:t>3/10/2011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5E522F-DB7B-4936-8772-5A275AE954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136515-D092-46DD-AE4B-2462FEAB3D36}" type="datetimeFigureOut">
              <a:rPr lang="en-US" smtClean="0"/>
              <a:pPr/>
              <a:t>3/10/2011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5E522F-DB7B-4936-8772-5A275AE954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5136515-D092-46DD-AE4B-2462FEAB3D36}" type="datetimeFigureOut">
              <a:rPr lang="en-US" smtClean="0"/>
              <a:pPr/>
              <a:t>3/10/2011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5E522F-DB7B-4936-8772-5A275AE954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5136515-D092-46DD-AE4B-2462FEAB3D36}" type="datetimeFigureOut">
              <a:rPr lang="en-US" smtClean="0"/>
              <a:pPr/>
              <a:t>3/10/2011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25E522F-DB7B-4936-8772-5A275AE954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136515-D092-46DD-AE4B-2462FEAB3D36}" type="datetimeFigureOut">
              <a:rPr lang="en-US" smtClean="0"/>
              <a:pPr/>
              <a:t>3/10/2011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5E522F-DB7B-4936-8772-5A275AE954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136515-D092-46DD-AE4B-2462FEAB3D36}" type="datetimeFigureOut">
              <a:rPr lang="en-US" smtClean="0"/>
              <a:pPr/>
              <a:t>3/10/2011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25E522F-DB7B-4936-8772-5A275AE954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5136515-D092-46DD-AE4B-2462FEAB3D36}" type="datetimeFigureOut">
              <a:rPr lang="en-US" smtClean="0"/>
              <a:pPr/>
              <a:t>3/10/2011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25E522F-DB7B-4936-8772-5A275AE9541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62" r:id="rId2"/>
    <p:sldLayoutId id="2147484263" r:id="rId3"/>
    <p:sldLayoutId id="2147484264" r:id="rId4"/>
    <p:sldLayoutId id="2147484265" r:id="rId5"/>
    <p:sldLayoutId id="2147484266" r:id="rId6"/>
    <p:sldLayoutId id="2147484267" r:id="rId7"/>
    <p:sldLayoutId id="2147484268" r:id="rId8"/>
    <p:sldLayoutId id="2147484269" r:id="rId9"/>
    <p:sldLayoutId id="2147484270" r:id="rId10"/>
    <p:sldLayoutId id="21474842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amasutra.com/view/feature/3383/simple_intersection_tests_for_games.php?page=5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Collision Detection and Response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xplosion 1 11"/>
          <p:cNvSpPr/>
          <p:nvPr/>
        </p:nvSpPr>
        <p:spPr>
          <a:xfrm>
            <a:off x="5334000" y="2743200"/>
            <a:ext cx="762000" cy="685800"/>
          </a:xfrm>
          <a:prstGeom prst="irregularSeal1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do this?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066800" y="3200400"/>
            <a:ext cx="1143000" cy="1066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2651760" y="3154680"/>
            <a:ext cx="4389120" cy="265176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1600200" y="2895600"/>
            <a:ext cx="4953000" cy="838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81000" y="26670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Here is where my object is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477000" y="26670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Here is where my object is going to be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 rot="16200000" flipV="1">
            <a:off x="5105400" y="2438400"/>
            <a:ext cx="990600" cy="228600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876800" y="13716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Here is where I want my object to be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5105400" cy="4525963"/>
          </a:xfrm>
        </p:spPr>
        <p:txBody>
          <a:bodyPr/>
          <a:lstStyle/>
          <a:p>
            <a:r>
              <a:rPr lang="en-US" dirty="0" smtClean="0"/>
              <a:t>A box that is </a:t>
            </a:r>
          </a:p>
          <a:p>
            <a:pPr lvl="1"/>
            <a:r>
              <a:rPr lang="en-US" dirty="0" smtClean="0"/>
              <a:t>Defined by the min and max coordinates of an object</a:t>
            </a:r>
          </a:p>
          <a:p>
            <a:pPr lvl="1"/>
            <a:r>
              <a:rPr lang="en-US" dirty="0" smtClean="0"/>
              <a:t>Always aligned with the coordinate axes</a:t>
            </a:r>
          </a:p>
          <a:p>
            <a:r>
              <a:rPr lang="en-US" dirty="0" smtClean="0"/>
              <a:t>How can we tell if a point p is inside the box?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Axis Aligned Bounding Boxes(AABB)</a:t>
            </a:r>
            <a:endParaRPr lang="en-US" dirty="0"/>
          </a:p>
        </p:txBody>
      </p:sp>
      <p:pic>
        <p:nvPicPr>
          <p:cNvPr id="1026" name="Picture 2" descr="C:\Documents and Settings\John\Local Settings\Temporary Internet Files\Content.IE5\RN3B8DVR\MC900320354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1981200"/>
            <a:ext cx="1714114" cy="993775"/>
          </a:xfrm>
          <a:prstGeom prst="rect">
            <a:avLst/>
          </a:prstGeom>
          <a:noFill/>
        </p:spPr>
      </p:pic>
      <p:cxnSp>
        <p:nvCxnSpPr>
          <p:cNvPr id="6" name="Straight Arrow Connector 5"/>
          <p:cNvCxnSpPr/>
          <p:nvPr/>
        </p:nvCxnSpPr>
        <p:spPr>
          <a:xfrm rot="5400000" flipH="1" flipV="1">
            <a:off x="4952206" y="2514600"/>
            <a:ext cx="16771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5791200" y="3352800"/>
            <a:ext cx="1676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096000" y="1981200"/>
            <a:ext cx="1676400" cy="990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 rot="5400000" flipH="1" flipV="1">
            <a:off x="5180806" y="5256212"/>
            <a:ext cx="16771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6019800" y="6094412"/>
            <a:ext cx="1676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2" descr="C:\Documents and Settings\John\Local Settings\Temporary Internet Files\Content.IE5\RN3B8DVR\MC900320354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086743">
            <a:off x="6172200" y="4419600"/>
            <a:ext cx="1714114" cy="993775"/>
          </a:xfrm>
          <a:prstGeom prst="rect">
            <a:avLst/>
          </a:prstGeom>
          <a:noFill/>
        </p:spPr>
      </p:pic>
      <p:sp>
        <p:nvSpPr>
          <p:cNvPr id="16" name="Rectangle 15"/>
          <p:cNvSpPr/>
          <p:nvPr/>
        </p:nvSpPr>
        <p:spPr>
          <a:xfrm>
            <a:off x="6172200" y="4038600"/>
            <a:ext cx="1828800" cy="1752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096000" y="160020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Initial Airplane Orientation 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096000" y="37338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Airplane Orientation 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a bunch of ifs</a:t>
            </a:r>
          </a:p>
          <a:p>
            <a:pPr lvl="1"/>
            <a:r>
              <a:rPr lang="en-US" dirty="0" smtClean="0"/>
              <a:t>if( </a:t>
            </a:r>
            <a:br>
              <a:rPr lang="en-US" dirty="0" smtClean="0"/>
            </a:br>
            <a:r>
              <a:rPr lang="en-US" dirty="0" err="1" smtClean="0"/>
              <a:t>p</a:t>
            </a:r>
            <a:r>
              <a:rPr lang="en-US" baseline="-25000" dirty="0" err="1" smtClean="0"/>
              <a:t>x</a:t>
            </a:r>
            <a:r>
              <a:rPr lang="en-US" dirty="0" smtClean="0"/>
              <a:t>&lt;= </a:t>
            </a:r>
            <a:r>
              <a:rPr lang="en-US" dirty="0" err="1" smtClean="0"/>
              <a:t>max</a:t>
            </a:r>
            <a:r>
              <a:rPr lang="en-US" baseline="-25000" dirty="0" err="1" smtClean="0"/>
              <a:t>x</a:t>
            </a:r>
            <a:r>
              <a:rPr lang="en-US" dirty="0" smtClean="0"/>
              <a:t> &amp;&amp;</a:t>
            </a:r>
            <a:br>
              <a:rPr lang="en-US" dirty="0" smtClean="0"/>
            </a:br>
            <a:r>
              <a:rPr lang="en-US" dirty="0" err="1" smtClean="0"/>
              <a:t>p</a:t>
            </a:r>
            <a:r>
              <a:rPr lang="en-US" baseline="-25000" dirty="0" err="1" smtClean="0"/>
              <a:t>y</a:t>
            </a:r>
            <a:r>
              <a:rPr lang="en-US" dirty="0" smtClean="0"/>
              <a:t>&lt;= </a:t>
            </a:r>
            <a:r>
              <a:rPr lang="en-US" dirty="0" err="1" smtClean="0"/>
              <a:t>max</a:t>
            </a:r>
            <a:r>
              <a:rPr lang="en-US" baseline="-25000" dirty="0" err="1" smtClean="0"/>
              <a:t>y</a:t>
            </a:r>
            <a:r>
              <a:rPr lang="en-US" dirty="0" smtClean="0"/>
              <a:t> &amp;&amp;</a:t>
            </a:r>
            <a:br>
              <a:rPr lang="en-US" dirty="0" smtClean="0"/>
            </a:br>
            <a:r>
              <a:rPr lang="en-US" dirty="0" err="1" smtClean="0"/>
              <a:t>p</a:t>
            </a:r>
            <a:r>
              <a:rPr lang="en-US" baseline="-25000" dirty="0" err="1" smtClean="0"/>
              <a:t>z</a:t>
            </a:r>
            <a:r>
              <a:rPr lang="en-US" dirty="0" smtClean="0"/>
              <a:t>&lt;= </a:t>
            </a:r>
            <a:r>
              <a:rPr lang="en-US" dirty="0" err="1" smtClean="0"/>
              <a:t>max</a:t>
            </a:r>
            <a:r>
              <a:rPr lang="en-US" baseline="-25000" dirty="0" err="1" smtClean="0"/>
              <a:t>z</a:t>
            </a:r>
            <a:r>
              <a:rPr lang="en-US" dirty="0" smtClean="0"/>
              <a:t> &amp;&amp;</a:t>
            </a:r>
            <a:br>
              <a:rPr lang="en-US" dirty="0" smtClean="0"/>
            </a:br>
            <a:r>
              <a:rPr lang="en-US" dirty="0" err="1" smtClean="0"/>
              <a:t>p</a:t>
            </a:r>
            <a:r>
              <a:rPr lang="en-US" baseline="-25000" dirty="0" err="1" smtClean="0"/>
              <a:t>x</a:t>
            </a:r>
            <a:r>
              <a:rPr lang="en-US" dirty="0" smtClean="0"/>
              <a:t>&gt;= </a:t>
            </a:r>
            <a:r>
              <a:rPr lang="en-US" dirty="0" smtClean="0"/>
              <a:t>min</a:t>
            </a:r>
            <a:r>
              <a:rPr lang="en-US" baseline="-25000" dirty="0" smtClean="0"/>
              <a:t>x</a:t>
            </a:r>
            <a:r>
              <a:rPr lang="en-US" dirty="0" smtClean="0"/>
              <a:t> &amp;&amp;</a:t>
            </a:r>
            <a:br>
              <a:rPr lang="en-US" dirty="0" smtClean="0"/>
            </a:br>
            <a:r>
              <a:rPr lang="en-US" dirty="0" err="1" smtClean="0"/>
              <a:t>p</a:t>
            </a:r>
            <a:r>
              <a:rPr lang="en-US" baseline="-25000" dirty="0" err="1" smtClean="0"/>
              <a:t>y</a:t>
            </a:r>
            <a:r>
              <a:rPr lang="en-US" dirty="0" smtClean="0"/>
              <a:t>&gt;= </a:t>
            </a:r>
            <a:r>
              <a:rPr lang="en-US" dirty="0" err="1" smtClean="0"/>
              <a:t>min</a:t>
            </a:r>
            <a:r>
              <a:rPr lang="en-US" baseline="-25000" dirty="0" err="1" smtClean="0"/>
              <a:t>y</a:t>
            </a:r>
            <a:r>
              <a:rPr lang="en-US" dirty="0" smtClean="0"/>
              <a:t> &amp;&amp;</a:t>
            </a:r>
            <a:br>
              <a:rPr lang="en-US" dirty="0" smtClean="0"/>
            </a:br>
            <a:r>
              <a:rPr lang="en-US" dirty="0" err="1" smtClean="0"/>
              <a:t>p</a:t>
            </a:r>
            <a:r>
              <a:rPr lang="en-US" baseline="-25000" dirty="0" err="1" smtClean="0"/>
              <a:t>z</a:t>
            </a:r>
            <a:r>
              <a:rPr lang="en-US" dirty="0" smtClean="0"/>
              <a:t>&gt;= </a:t>
            </a:r>
            <a:r>
              <a:rPr lang="en-US" dirty="0" err="1" smtClean="0"/>
              <a:t>min</a:t>
            </a:r>
            <a:r>
              <a:rPr lang="en-US" baseline="-25000" dirty="0" err="1" smtClean="0"/>
              <a:t>z</a:t>
            </a:r>
            <a:r>
              <a:rPr lang="en-US" dirty="0" smtClean="0"/>
              <a:t> )</a:t>
            </a:r>
          </a:p>
          <a:p>
            <a:pPr lvl="1">
              <a:buNone/>
            </a:pPr>
            <a:r>
              <a:rPr lang="en-US" baseline="-25000" dirty="0" smtClean="0"/>
              <a:t>	</a:t>
            </a:r>
            <a:r>
              <a:rPr lang="en-US" dirty="0" smtClean="0"/>
              <a:t>then collide = true;</a:t>
            </a:r>
          </a:p>
          <a:p>
            <a:pPr lvl="1">
              <a:buNone/>
            </a:pPr>
            <a:r>
              <a:rPr lang="en-US" dirty="0" smtClean="0"/>
              <a:t>	else collide = false</a:t>
            </a:r>
            <a:r>
              <a:rPr lang="en-US" baseline="-25000" dirty="0" smtClean="0"/>
              <a:t/>
            </a:r>
            <a:br>
              <a:rPr lang="en-US" baseline="-25000" dirty="0" smtClean="0"/>
            </a:b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AABB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715000" y="2895600"/>
            <a:ext cx="2286000" cy="2667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4876800" y="2819400"/>
            <a:ext cx="4038600" cy="0"/>
          </a:xfrm>
          <a:prstGeom prst="line">
            <a:avLst/>
          </a:prstGeom>
          <a:ln w="50800"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876800" y="5638800"/>
            <a:ext cx="4038600" cy="0"/>
          </a:xfrm>
          <a:prstGeom prst="line">
            <a:avLst/>
          </a:prstGeom>
          <a:ln w="50800"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3581400" y="4114800"/>
            <a:ext cx="4114800" cy="0"/>
          </a:xfrm>
          <a:prstGeom prst="line">
            <a:avLst/>
          </a:prstGeom>
          <a:ln w="50800"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6019800" y="4114800"/>
            <a:ext cx="4114800" cy="0"/>
          </a:xfrm>
          <a:prstGeom prst="line">
            <a:avLst/>
          </a:prstGeom>
          <a:ln w="50800"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6324600" y="40386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6477000" y="389786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</a:t>
            </a:r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 rot="16200000" flipV="1">
            <a:off x="2362200" y="3886200"/>
            <a:ext cx="44958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648200" y="6172200"/>
            <a:ext cx="411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334000" y="16764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min</a:t>
            </a:r>
            <a:r>
              <a:rPr lang="en-US" baseline="-25000" dirty="0" smtClean="0"/>
              <a:t>x</a:t>
            </a:r>
            <a:endParaRPr lang="en-US" baseline="-25000" dirty="0"/>
          </a:p>
        </p:txBody>
      </p:sp>
      <p:sp>
        <p:nvSpPr>
          <p:cNvPr id="25" name="TextBox 24"/>
          <p:cNvSpPr txBox="1"/>
          <p:nvPr/>
        </p:nvSpPr>
        <p:spPr>
          <a:xfrm>
            <a:off x="7620000" y="16764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max</a:t>
            </a:r>
            <a:r>
              <a:rPr lang="en-US" baseline="-25000" dirty="0" err="1" smtClean="0"/>
              <a:t>x</a:t>
            </a:r>
            <a:endParaRPr lang="en-US" baseline="-25000" dirty="0"/>
          </a:p>
        </p:txBody>
      </p:sp>
      <p:sp>
        <p:nvSpPr>
          <p:cNvPr id="26" name="TextBox 25"/>
          <p:cNvSpPr txBox="1"/>
          <p:nvPr/>
        </p:nvSpPr>
        <p:spPr>
          <a:xfrm>
            <a:off x="4114800" y="25908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max</a:t>
            </a:r>
            <a:r>
              <a:rPr lang="en-US" baseline="-25000" dirty="0" err="1"/>
              <a:t>y</a:t>
            </a:r>
            <a:endParaRPr lang="en-US" baseline="-25000" dirty="0"/>
          </a:p>
        </p:txBody>
      </p:sp>
      <p:sp>
        <p:nvSpPr>
          <p:cNvPr id="27" name="TextBox 26"/>
          <p:cNvSpPr txBox="1"/>
          <p:nvPr/>
        </p:nvSpPr>
        <p:spPr>
          <a:xfrm>
            <a:off x="4114800" y="54102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min</a:t>
            </a:r>
            <a:r>
              <a:rPr lang="en-US" baseline="-25000" dirty="0" err="1" smtClean="0"/>
              <a:t>y</a:t>
            </a:r>
            <a:endParaRPr lang="en-US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</a:t>
            </a:r>
            <a:r>
              <a:rPr lang="en-US" dirty="0" err="1" smtClean="0"/>
              <a:t>mins</a:t>
            </a:r>
            <a:r>
              <a:rPr lang="en-US" dirty="0" smtClean="0"/>
              <a:t>/maxes overlap</a:t>
            </a:r>
            <a:br>
              <a:rPr lang="en-US" dirty="0" smtClean="0"/>
            </a:br>
            <a:r>
              <a:rPr lang="en-US" dirty="0" smtClean="0"/>
              <a:t>then collide = true</a:t>
            </a:r>
            <a:br>
              <a:rPr lang="en-US" dirty="0" smtClean="0"/>
            </a:br>
            <a:r>
              <a:rPr lang="en-US" dirty="0" smtClean="0"/>
              <a:t>else collide = false;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AABBs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715000" y="2895600"/>
            <a:ext cx="2286000" cy="2667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4876800" y="2819400"/>
            <a:ext cx="4038600" cy="0"/>
          </a:xfrm>
          <a:prstGeom prst="line">
            <a:avLst/>
          </a:prstGeom>
          <a:ln w="50800"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876800" y="5638800"/>
            <a:ext cx="4038600" cy="0"/>
          </a:xfrm>
          <a:prstGeom prst="line">
            <a:avLst/>
          </a:prstGeom>
          <a:ln w="50800"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>
            <a:off x="3581400" y="4114800"/>
            <a:ext cx="4114800" cy="0"/>
          </a:xfrm>
          <a:prstGeom prst="line">
            <a:avLst/>
          </a:prstGeom>
          <a:ln w="50800"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5400000">
            <a:off x="6019800" y="4114800"/>
            <a:ext cx="4114800" cy="0"/>
          </a:xfrm>
          <a:prstGeom prst="line">
            <a:avLst/>
          </a:prstGeom>
          <a:ln w="50800"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6200000" flipV="1">
            <a:off x="2362200" y="3886200"/>
            <a:ext cx="44958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648200" y="6172200"/>
            <a:ext cx="411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334000" y="16764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Bmin</a:t>
            </a:r>
            <a:r>
              <a:rPr lang="en-US" baseline="-25000" dirty="0" err="1" smtClean="0"/>
              <a:t>x</a:t>
            </a:r>
            <a:endParaRPr lang="en-US" baseline="-25000" dirty="0"/>
          </a:p>
        </p:txBody>
      </p:sp>
      <p:sp>
        <p:nvSpPr>
          <p:cNvPr id="14" name="TextBox 13"/>
          <p:cNvSpPr txBox="1"/>
          <p:nvPr/>
        </p:nvSpPr>
        <p:spPr>
          <a:xfrm>
            <a:off x="7620000" y="16764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Bmax</a:t>
            </a:r>
            <a:r>
              <a:rPr lang="en-US" baseline="-25000" dirty="0" err="1" smtClean="0"/>
              <a:t>x</a:t>
            </a:r>
            <a:endParaRPr lang="en-US" baseline="-25000" dirty="0"/>
          </a:p>
        </p:txBody>
      </p:sp>
      <p:sp>
        <p:nvSpPr>
          <p:cNvPr id="15" name="TextBox 14"/>
          <p:cNvSpPr txBox="1"/>
          <p:nvPr/>
        </p:nvSpPr>
        <p:spPr>
          <a:xfrm>
            <a:off x="4343400" y="24384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Bmax</a:t>
            </a:r>
            <a:r>
              <a:rPr lang="en-US" baseline="-25000" dirty="0" err="1" smtClean="0"/>
              <a:t>y</a:t>
            </a:r>
            <a:endParaRPr lang="en-US" baseline="-25000" dirty="0"/>
          </a:p>
        </p:txBody>
      </p:sp>
      <p:sp>
        <p:nvSpPr>
          <p:cNvPr id="16" name="TextBox 15"/>
          <p:cNvSpPr txBox="1"/>
          <p:nvPr/>
        </p:nvSpPr>
        <p:spPr>
          <a:xfrm>
            <a:off x="4495800" y="52578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Bmin</a:t>
            </a:r>
            <a:r>
              <a:rPr lang="en-US" baseline="-25000" dirty="0" err="1" smtClean="0"/>
              <a:t>y</a:t>
            </a:r>
            <a:endParaRPr lang="en-US" baseline="-25000" dirty="0"/>
          </a:p>
        </p:txBody>
      </p:sp>
      <p:sp>
        <p:nvSpPr>
          <p:cNvPr id="17" name="Rectangle 16"/>
          <p:cNvSpPr/>
          <p:nvPr/>
        </p:nvSpPr>
        <p:spPr>
          <a:xfrm>
            <a:off x="3962400" y="3886200"/>
            <a:ext cx="2286000" cy="2667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3124200" y="3810000"/>
            <a:ext cx="4038600" cy="0"/>
          </a:xfrm>
          <a:prstGeom prst="line">
            <a:avLst/>
          </a:prstGeom>
          <a:ln w="50800"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124200" y="6629400"/>
            <a:ext cx="4038600" cy="0"/>
          </a:xfrm>
          <a:prstGeom prst="line">
            <a:avLst/>
          </a:prstGeom>
          <a:ln w="50800"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1828800" y="5105400"/>
            <a:ext cx="4114800" cy="0"/>
          </a:xfrm>
          <a:prstGeom prst="line">
            <a:avLst/>
          </a:prstGeom>
          <a:ln w="50800"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>
            <a:off x="4267200" y="5105400"/>
            <a:ext cx="4114800" cy="0"/>
          </a:xfrm>
          <a:prstGeom prst="line">
            <a:avLst/>
          </a:prstGeom>
          <a:ln w="50800"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895600" y="7162800"/>
            <a:ext cx="411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971800" y="3059668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Amin</a:t>
            </a:r>
            <a:r>
              <a:rPr lang="en-US" baseline="-25000" dirty="0" err="1" smtClean="0"/>
              <a:t>x</a:t>
            </a:r>
            <a:endParaRPr lang="en-US" baseline="-25000" dirty="0"/>
          </a:p>
        </p:txBody>
      </p:sp>
      <p:sp>
        <p:nvSpPr>
          <p:cNvPr id="25" name="TextBox 24"/>
          <p:cNvSpPr txBox="1"/>
          <p:nvPr/>
        </p:nvSpPr>
        <p:spPr>
          <a:xfrm>
            <a:off x="6324600" y="30480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Amax</a:t>
            </a:r>
            <a:r>
              <a:rPr lang="en-US" baseline="-25000" dirty="0" err="1" smtClean="0"/>
              <a:t>x</a:t>
            </a:r>
            <a:endParaRPr lang="en-US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AABB Approach</a:t>
            </a:r>
            <a:endParaRPr lang="en-US" dirty="0"/>
          </a:p>
        </p:txBody>
      </p:sp>
      <p:pic>
        <p:nvPicPr>
          <p:cNvPr id="1026" name="Picture 2" descr="C:\Documents and Settings\John\Local Settings\Temporary Internet Files\Content.IE5\RN3B8DVR\MC900320354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794" y="2055812"/>
            <a:ext cx="1714114" cy="993775"/>
          </a:xfrm>
          <a:prstGeom prst="rect">
            <a:avLst/>
          </a:prstGeom>
          <a:noFill/>
        </p:spPr>
      </p:pic>
      <p:cxnSp>
        <p:nvCxnSpPr>
          <p:cNvPr id="6" name="Straight Arrow Connector 5"/>
          <p:cNvCxnSpPr/>
          <p:nvPr/>
        </p:nvCxnSpPr>
        <p:spPr>
          <a:xfrm rot="5400000" flipH="1" flipV="1">
            <a:off x="-381000" y="2589212"/>
            <a:ext cx="16771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57994" y="3427412"/>
            <a:ext cx="1676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762794" y="2055812"/>
            <a:ext cx="1676400" cy="990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52400" y="1219200"/>
            <a:ext cx="4418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Initialization: Iterate through vertices and find </a:t>
            </a:r>
            <a:r>
              <a:rPr lang="en-US" dirty="0" err="1" smtClean="0"/>
              <a:t>mins</a:t>
            </a:r>
            <a:r>
              <a:rPr lang="en-US" dirty="0" smtClean="0"/>
              <a:t> and maxes</a:t>
            </a:r>
            <a:endParaRPr lang="en-US" dirty="0"/>
          </a:p>
        </p:txBody>
      </p:sp>
      <p:grpSp>
        <p:nvGrpSpPr>
          <p:cNvPr id="21" name="Group 20"/>
          <p:cNvGrpSpPr/>
          <p:nvPr/>
        </p:nvGrpSpPr>
        <p:grpSpPr>
          <a:xfrm rot="19785356">
            <a:off x="1352667" y="4250254"/>
            <a:ext cx="1714114" cy="993775"/>
            <a:chOff x="915194" y="2360612"/>
            <a:chExt cx="1714114" cy="993775"/>
          </a:xfrm>
        </p:grpSpPr>
        <p:pic>
          <p:nvPicPr>
            <p:cNvPr id="18" name="Picture 2" descr="C:\Documents and Settings\John\Local Settings\Temporary Internet Files\Content.IE5\RN3B8DVR\MC900320354[1]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15194" y="2360612"/>
              <a:ext cx="1714114" cy="993775"/>
            </a:xfrm>
            <a:prstGeom prst="rect">
              <a:avLst/>
            </a:prstGeom>
            <a:noFill/>
          </p:spPr>
        </p:pic>
        <p:sp>
          <p:nvSpPr>
            <p:cNvPr id="20" name="Rectangle 19"/>
            <p:cNvSpPr/>
            <p:nvPr/>
          </p:nvSpPr>
          <p:spPr>
            <a:xfrm>
              <a:off x="915194" y="2360612"/>
              <a:ext cx="1676400" cy="990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2" name="Straight Arrow Connector 21"/>
          <p:cNvCxnSpPr/>
          <p:nvPr/>
        </p:nvCxnSpPr>
        <p:spPr>
          <a:xfrm rot="5400000" flipH="1" flipV="1">
            <a:off x="208873" y="5165448"/>
            <a:ext cx="16771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1047867" y="6002060"/>
            <a:ext cx="1676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/>
          <p:cNvGrpSpPr/>
          <p:nvPr/>
        </p:nvGrpSpPr>
        <p:grpSpPr>
          <a:xfrm rot="19785356">
            <a:off x="3943617" y="4324865"/>
            <a:ext cx="1714114" cy="993775"/>
            <a:chOff x="915194" y="2360612"/>
            <a:chExt cx="1714114" cy="993775"/>
          </a:xfrm>
        </p:grpSpPr>
        <p:pic>
          <p:nvPicPr>
            <p:cNvPr id="25" name="Picture 2" descr="C:\Documents and Settings\John\Local Settings\Temporary Internet Files\Content.IE5\RN3B8DVR\MC900320354[1]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15194" y="2360612"/>
              <a:ext cx="1714114" cy="993775"/>
            </a:xfrm>
            <a:prstGeom prst="rect">
              <a:avLst/>
            </a:prstGeom>
            <a:noFill/>
          </p:spPr>
        </p:pic>
        <p:sp>
          <p:nvSpPr>
            <p:cNvPr id="26" name="Rectangle 25"/>
            <p:cNvSpPr/>
            <p:nvPr/>
          </p:nvSpPr>
          <p:spPr>
            <a:xfrm>
              <a:off x="915194" y="2360612"/>
              <a:ext cx="1676400" cy="990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7" name="Straight Arrow Connector 26"/>
          <p:cNvCxnSpPr/>
          <p:nvPr/>
        </p:nvCxnSpPr>
        <p:spPr>
          <a:xfrm rot="5400000" flipH="1" flipV="1">
            <a:off x="2667000" y="5180012"/>
            <a:ext cx="16771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3505994" y="6018212"/>
            <a:ext cx="1676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3733800" y="3962400"/>
            <a:ext cx="1981200" cy="1752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2" descr="C:\Documents and Settings\John\Local Settings\Temporary Internet Files\Content.IE5\RN3B8DVR\MC900320354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785356">
            <a:off x="6763019" y="4402654"/>
            <a:ext cx="1714114" cy="993775"/>
          </a:xfrm>
          <a:prstGeom prst="rect">
            <a:avLst/>
          </a:prstGeom>
          <a:noFill/>
        </p:spPr>
      </p:pic>
      <p:cxnSp>
        <p:nvCxnSpPr>
          <p:cNvPr id="33" name="Straight Arrow Connector 32"/>
          <p:cNvCxnSpPr/>
          <p:nvPr/>
        </p:nvCxnSpPr>
        <p:spPr>
          <a:xfrm rot="5400000" flipH="1" flipV="1">
            <a:off x="5486402" y="5257801"/>
            <a:ext cx="16771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6325396" y="6096001"/>
            <a:ext cx="1676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6553200" y="4040189"/>
            <a:ext cx="1981202" cy="1752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228600" y="3544669"/>
            <a:ext cx="716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After Transformations: Iterate through AABB vertices and find </a:t>
            </a:r>
            <a:r>
              <a:rPr lang="en-US" dirty="0" err="1" smtClean="0"/>
              <a:t>mins</a:t>
            </a:r>
            <a:r>
              <a:rPr lang="en-US" dirty="0" smtClean="0"/>
              <a:t> and maxes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76707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Initialization</a:t>
            </a:r>
          </a:p>
          <a:p>
            <a:pPr lvl="1"/>
            <a:r>
              <a:rPr lang="en-US" dirty="0" smtClean="0"/>
              <a:t>iterate through all vertices of your model to find the </a:t>
            </a:r>
            <a:r>
              <a:rPr lang="en-US" dirty="0" err="1" smtClean="0"/>
              <a:t>mins</a:t>
            </a:r>
            <a:r>
              <a:rPr lang="en-US" dirty="0" smtClean="0"/>
              <a:t> and maxes for x, y, and z</a:t>
            </a:r>
          </a:p>
          <a:p>
            <a:r>
              <a:rPr lang="en-US" dirty="0" smtClean="0"/>
              <a:t>During runtime</a:t>
            </a:r>
          </a:p>
          <a:p>
            <a:pPr lvl="1"/>
            <a:r>
              <a:rPr lang="en-US" dirty="0" smtClean="0"/>
              <a:t>Test if any of the AABB </a:t>
            </a:r>
            <a:r>
              <a:rPr lang="en-US" dirty="0" err="1" smtClean="0"/>
              <a:t>mins</a:t>
            </a:r>
            <a:r>
              <a:rPr lang="en-US" dirty="0" smtClean="0"/>
              <a:t>/maxes of one object overlap with another object’s AABB </a:t>
            </a:r>
            <a:r>
              <a:rPr lang="en-US" dirty="0" err="1" smtClean="0"/>
              <a:t>mins</a:t>
            </a:r>
            <a:r>
              <a:rPr lang="en-US" dirty="0" smtClean="0"/>
              <a:t>/maxes</a:t>
            </a:r>
          </a:p>
          <a:p>
            <a:pPr lvl="2"/>
            <a:r>
              <a:rPr lang="en-US" dirty="0" smtClean="0"/>
              <a:t>MAKE SURE THAT THE AABB VALUES ARE IN THE SAME COORDINATE FRAME (e.g., world coordinates)!</a:t>
            </a:r>
          </a:p>
          <a:p>
            <a:pPr lvl="2"/>
            <a:r>
              <a:rPr lang="en-US" dirty="0" smtClean="0"/>
              <a:t>If they aren’t, then manually transform them so they are.</a:t>
            </a:r>
          </a:p>
          <a:p>
            <a:pPr lvl="2"/>
            <a:r>
              <a:rPr lang="en-US" dirty="0" smtClean="0"/>
              <a:t>This is equivalent to multiplying the 8 points by a matrix for each object</a:t>
            </a:r>
          </a:p>
          <a:p>
            <a:pPr lvl="3"/>
            <a:r>
              <a:rPr lang="en-US" dirty="0" smtClean="0"/>
              <a:t> Then make sure to recalculate your </a:t>
            </a:r>
            <a:r>
              <a:rPr lang="en-US" dirty="0" err="1" smtClean="0"/>
              <a:t>mins</a:t>
            </a:r>
            <a:r>
              <a:rPr lang="en-US" dirty="0" smtClean="0"/>
              <a:t>/maxes from the 8 transformed points!</a:t>
            </a:r>
          </a:p>
          <a:p>
            <a:pPr lvl="3"/>
            <a:r>
              <a:rPr lang="en-US" dirty="0" smtClean="0"/>
              <a:t>Note: it is possible to do this with only 2 points from the box: (</a:t>
            </a:r>
            <a:r>
              <a:rPr lang="en-US" dirty="0" err="1" smtClean="0"/>
              <a:t>min</a:t>
            </a:r>
            <a:r>
              <a:rPr lang="en-US" baseline="-25000" dirty="0" err="1" smtClean="0"/>
              <a:t>x,</a:t>
            </a:r>
            <a:r>
              <a:rPr lang="en-US" dirty="0" err="1" smtClean="0"/>
              <a:t>min</a:t>
            </a:r>
            <a:r>
              <a:rPr lang="en-US" baseline="-25000" dirty="0" err="1" smtClean="0"/>
              <a:t>y</a:t>
            </a:r>
            <a:r>
              <a:rPr lang="en-US" dirty="0" err="1" smtClean="0"/>
              <a:t>,min</a:t>
            </a:r>
            <a:r>
              <a:rPr lang="en-US" baseline="-25000" dirty="0" err="1" smtClean="0"/>
              <a:t>z</a:t>
            </a:r>
            <a:r>
              <a:rPr lang="en-US" dirty="0" smtClean="0"/>
              <a:t>), (</a:t>
            </a:r>
            <a:r>
              <a:rPr lang="en-US" dirty="0" err="1" smtClean="0"/>
              <a:t>max</a:t>
            </a:r>
            <a:r>
              <a:rPr lang="en-US" baseline="-25000" dirty="0" err="1" smtClean="0"/>
              <a:t>x</a:t>
            </a:r>
            <a:r>
              <a:rPr lang="en-US" dirty="0" err="1" smtClean="0"/>
              <a:t>,max</a:t>
            </a:r>
            <a:r>
              <a:rPr lang="en-US" baseline="-25000" dirty="0" err="1" smtClean="0"/>
              <a:t>y</a:t>
            </a:r>
            <a:r>
              <a:rPr lang="en-US" dirty="0" err="1" smtClean="0"/>
              <a:t>,max</a:t>
            </a:r>
            <a:r>
              <a:rPr lang="en-US" baseline="-25000" dirty="0" err="1" smtClean="0"/>
              <a:t>z</a:t>
            </a:r>
            <a:r>
              <a:rPr lang="en-US" dirty="0" smtClean="0"/>
              <a:t>), but not required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AABB Approach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Keep a position p and a unit vector v.</a:t>
            </a:r>
          </a:p>
          <a:p>
            <a:r>
              <a:rPr lang="en-US" dirty="0" smtClean="0"/>
              <a:t>Each frame add the vector to the position</a:t>
            </a:r>
          </a:p>
          <a:p>
            <a:r>
              <a:rPr lang="en-US" b="1" dirty="0" err="1" smtClean="0"/>
              <a:t>p</a:t>
            </a:r>
            <a:r>
              <a:rPr lang="en-US" dirty="0" err="1" smtClean="0"/>
              <a:t>+</a:t>
            </a:r>
            <a:r>
              <a:rPr lang="en-US" b="1" dirty="0" err="1" smtClean="0"/>
              <a:t>v</a:t>
            </a:r>
            <a:r>
              <a:rPr lang="en-US" dirty="0" smtClean="0"/>
              <a:t>*speed, </a:t>
            </a:r>
          </a:p>
          <a:p>
            <a:r>
              <a:rPr lang="en-US" dirty="0" smtClean="0"/>
              <a:t>This is essentially how the camera works in my latest code sample on my webpage</a:t>
            </a:r>
          </a:p>
          <a:p>
            <a:r>
              <a:rPr lang="en-US" dirty="0" smtClean="0"/>
              <a:t>How about gravity?</a:t>
            </a:r>
          </a:p>
          <a:p>
            <a:pPr lvl="1"/>
            <a:r>
              <a:rPr lang="en-US" dirty="0" smtClean="0"/>
              <a:t>Add a gravity vector (e.g., g = [0,-1,0]</a:t>
            </a:r>
          </a:p>
          <a:p>
            <a:pPr lvl="1"/>
            <a:r>
              <a:rPr lang="en-US" b="1" dirty="0" smtClean="0"/>
              <a:t>v</a:t>
            </a:r>
            <a:r>
              <a:rPr lang="en-US" b="1" dirty="0" smtClean="0"/>
              <a:t>+=</a:t>
            </a:r>
            <a:r>
              <a:rPr lang="en-US" b="1" dirty="0" err="1" smtClean="0"/>
              <a:t>v+g</a:t>
            </a:r>
            <a:r>
              <a:rPr lang="en-US" b="1" dirty="0" smtClean="0"/>
              <a:t>*gravity</a:t>
            </a:r>
          </a:p>
          <a:p>
            <a:pPr lvl="1"/>
            <a:r>
              <a:rPr lang="en-US" b="1" dirty="0" smtClean="0"/>
              <a:t>p</a:t>
            </a:r>
            <a:r>
              <a:rPr lang="en-US" dirty="0" smtClean="0"/>
              <a:t> +=v*speed</a:t>
            </a:r>
          </a:p>
          <a:p>
            <a:pPr lvl="1"/>
            <a:endParaRPr lang="en-US" dirty="0" smtClean="0"/>
          </a:p>
          <a:p>
            <a:pPr lvl="1"/>
            <a:r>
              <a:rPr lang="en-US" dirty="0" err="1" smtClean="0"/>
              <a:t>glTranslatefv</a:t>
            </a:r>
            <a:r>
              <a:rPr lang="en-US" dirty="0" smtClean="0"/>
              <a:t>(</a:t>
            </a:r>
            <a:r>
              <a:rPr lang="en-US" b="1" dirty="0" smtClean="0"/>
              <a:t>p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where gravity and speed are float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Shoot a projectile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Equation: </a:t>
            </a:r>
            <a:r>
              <a:rPr lang="en-US" dirty="0" err="1" smtClean="0"/>
              <a:t>Ax+By+Cz+D</a:t>
            </a:r>
            <a:r>
              <a:rPr lang="en-US" dirty="0" smtClean="0"/>
              <a:t> = 0 </a:t>
            </a:r>
          </a:p>
          <a:p>
            <a:pPr lvl="1"/>
            <a:r>
              <a:rPr lang="en-US" dirty="0" smtClean="0"/>
              <a:t>[A,B,C] is the normal of the plane</a:t>
            </a:r>
          </a:p>
          <a:p>
            <a:pPr lvl="1"/>
            <a:r>
              <a:rPr lang="en-US" dirty="0" smtClean="0"/>
              <a:t>D is how far from the origin it is</a:t>
            </a:r>
          </a:p>
          <a:p>
            <a:pPr marL="365760" lvl="1" indent="-256032"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en-US" dirty="0" smtClean="0"/>
              <a:t>p = (</a:t>
            </a:r>
            <a:r>
              <a:rPr lang="en-US" dirty="0" err="1" smtClean="0"/>
              <a:t>x</a:t>
            </a:r>
            <a:r>
              <a:rPr lang="en-US" baseline="-25000" dirty="0" err="1" smtClean="0"/>
              <a:t>p</a:t>
            </a:r>
            <a:r>
              <a:rPr lang="en-US" dirty="0" err="1" smtClean="0"/>
              <a:t>,y</a:t>
            </a:r>
            <a:r>
              <a:rPr lang="en-US" baseline="-25000" dirty="0" err="1" smtClean="0"/>
              <a:t>p</a:t>
            </a:r>
            <a:r>
              <a:rPr lang="en-US" dirty="0" err="1" smtClean="0"/>
              <a:t>,z</a:t>
            </a:r>
            <a:r>
              <a:rPr lang="en-US" baseline="-25000" dirty="0" err="1" smtClean="0"/>
              <a:t>p</a:t>
            </a:r>
            <a:r>
              <a:rPr lang="en-US" dirty="0" smtClean="0"/>
              <a:t>)</a:t>
            </a:r>
          </a:p>
          <a:p>
            <a:pPr marL="365760" lvl="1" indent="-256032"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en-US" dirty="0" smtClean="0"/>
              <a:t>What is the shortest distance from p to the</a:t>
            </a:r>
            <a:br>
              <a:rPr lang="en-US" dirty="0" smtClean="0"/>
            </a:br>
            <a:r>
              <a:rPr lang="en-US" dirty="0" smtClean="0"/>
              <a:t>plane?</a:t>
            </a:r>
          </a:p>
          <a:p>
            <a:pPr marL="603504" lvl="2" indent="-256032"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en-US" dirty="0" err="1" smtClean="0"/>
              <a:t>Ax</a:t>
            </a:r>
            <a:r>
              <a:rPr lang="en-US" baseline="-25000" dirty="0" err="1" smtClean="0"/>
              <a:t>p</a:t>
            </a:r>
            <a:r>
              <a:rPr lang="en-US" dirty="0" err="1" smtClean="0"/>
              <a:t>+By</a:t>
            </a:r>
            <a:r>
              <a:rPr lang="en-US" baseline="-25000" dirty="0" err="1" smtClean="0"/>
              <a:t>p</a:t>
            </a:r>
            <a:r>
              <a:rPr lang="en-US" dirty="0" err="1" smtClean="0"/>
              <a:t>+Cz</a:t>
            </a:r>
            <a:r>
              <a:rPr lang="en-US" baseline="-25000" dirty="0" err="1" smtClean="0"/>
              <a:t>p</a:t>
            </a:r>
            <a:r>
              <a:rPr lang="en-US" dirty="0" smtClean="0"/>
              <a:t>+ D = signed distance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b="1" dirty="0" smtClean="0"/>
              <a:t>assuming [A,B,C] is length 1</a:t>
            </a:r>
            <a:r>
              <a:rPr lang="en-US" dirty="0" smtClean="0"/>
              <a:t>)</a:t>
            </a:r>
          </a:p>
          <a:p>
            <a:pPr marL="603504" lvl="2" indent="-256032">
              <a:spcBef>
                <a:spcPts val="400"/>
              </a:spcBef>
              <a:buSzPct val="68000"/>
              <a:buFont typeface="Wingdings 3"/>
              <a:buChar char=""/>
            </a:pPr>
            <a:endParaRPr lang="en-US" dirty="0" smtClean="0"/>
          </a:p>
          <a:p>
            <a:pPr marL="603504" lvl="2" indent="-256032"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en-US" dirty="0" smtClean="0"/>
              <a:t>For AABBs, </a:t>
            </a:r>
            <a:r>
              <a:rPr lang="en-US" dirty="0" err="1" smtClean="0"/>
              <a:t>normals</a:t>
            </a:r>
            <a:r>
              <a:rPr lang="en-US" dirty="0" smtClean="0"/>
              <a:t> are always</a:t>
            </a:r>
            <a:br>
              <a:rPr lang="en-US" dirty="0" smtClean="0"/>
            </a:br>
            <a:r>
              <a:rPr lang="en-US" dirty="0" smtClean="0"/>
              <a:t>going to be parallel to a principle axis</a:t>
            </a:r>
            <a:br>
              <a:rPr lang="en-US" dirty="0" smtClean="0"/>
            </a:br>
            <a:r>
              <a:rPr lang="en-US" dirty="0" smtClean="0"/>
              <a:t>e.g.,  x-axis: [A,B,C] = [1,0,0]</a:t>
            </a:r>
          </a:p>
          <a:p>
            <a:pPr marL="603504" lvl="2" indent="-256032">
              <a:spcBef>
                <a:spcPts val="400"/>
              </a:spcBef>
              <a:buSzPct val="68000"/>
              <a:buFont typeface="Wingdings 3"/>
              <a:buChar char=""/>
            </a:pPr>
            <a:endParaRPr lang="en-US" dirty="0" smtClean="0"/>
          </a:p>
          <a:p>
            <a:pPr marL="603504" lvl="2" indent="-256032">
              <a:spcBef>
                <a:spcPts val="400"/>
              </a:spcBef>
              <a:buSzPct val="68000"/>
              <a:buFont typeface="Wingdings 3"/>
              <a:buChar char=""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Collision Detection: Planes and Points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 rot="5400000">
            <a:off x="4572000" y="2209800"/>
            <a:ext cx="5943600" cy="36576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10800000">
            <a:off x="6553200" y="4419600"/>
            <a:ext cx="5334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172200" y="41148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[A,B,C]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rot="5400000" flipH="1" flipV="1">
            <a:off x="8077200" y="5867400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8458200" y="62484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8229600" y="6248400"/>
            <a:ext cx="2286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848600" y="5105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15" name="Left Brace 14"/>
          <p:cNvSpPr/>
          <p:nvPr/>
        </p:nvSpPr>
        <p:spPr>
          <a:xfrm rot="7520050">
            <a:off x="7628763" y="4656254"/>
            <a:ext cx="381000" cy="1811953"/>
          </a:xfrm>
          <a:prstGeom prst="leftBrac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337171" y="48006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638800" y="4648200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dirty="0" smtClean="0"/>
              <a:t>P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181600" y="5791200"/>
            <a:ext cx="38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+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629400" y="6019800"/>
            <a:ext cx="381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-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47800"/>
            <a:ext cx="74676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Manually (i.e., make your own matrix multiplication functions) transform all things </a:t>
            </a:r>
            <a:r>
              <a:rPr lang="en-US" dirty="0" err="1" smtClean="0"/>
              <a:t>collidable</a:t>
            </a:r>
            <a:r>
              <a:rPr lang="en-US" dirty="0" smtClean="0"/>
              <a:t> into the same coordinate frame (e.g. world coordinates)</a:t>
            </a:r>
          </a:p>
          <a:p>
            <a:r>
              <a:rPr lang="en-US" dirty="0" smtClean="0"/>
              <a:t>E.g., if you have :</a:t>
            </a:r>
          </a:p>
          <a:p>
            <a:endParaRPr lang="en-US" dirty="0" smtClean="0"/>
          </a:p>
          <a:p>
            <a:r>
              <a:rPr lang="en-US" dirty="0" err="1" smtClean="0"/>
              <a:t>gluLookat</a:t>
            </a:r>
            <a:r>
              <a:rPr lang="en-US" dirty="0" smtClean="0"/>
              <a:t>(…)</a:t>
            </a:r>
          </a:p>
          <a:p>
            <a:r>
              <a:rPr lang="en-US" dirty="0" err="1" smtClean="0"/>
              <a:t>glPushMatrix</a:t>
            </a:r>
            <a:r>
              <a:rPr lang="en-US" dirty="0" smtClean="0"/>
              <a:t>()</a:t>
            </a:r>
          </a:p>
          <a:p>
            <a:pPr lvl="1"/>
            <a:r>
              <a:rPr lang="en-US" dirty="0" err="1" smtClean="0"/>
              <a:t>glTranslatefv</a:t>
            </a:r>
            <a:r>
              <a:rPr lang="en-US" dirty="0" smtClean="0"/>
              <a:t>(</a:t>
            </a:r>
            <a:r>
              <a:rPr lang="en-US" b="1" dirty="0" smtClean="0"/>
              <a:t>p</a:t>
            </a:r>
            <a:r>
              <a:rPr lang="en-US" dirty="0" smtClean="0"/>
              <a:t>);</a:t>
            </a:r>
          </a:p>
          <a:p>
            <a:pPr lvl="1"/>
            <a:r>
              <a:rPr lang="en-US" dirty="0" smtClean="0"/>
              <a:t>Draw sphere projectile</a:t>
            </a:r>
          </a:p>
          <a:p>
            <a:r>
              <a:rPr lang="en-US" dirty="0" err="1" smtClean="0"/>
              <a:t>glPopMatrix</a:t>
            </a:r>
            <a:r>
              <a:rPr lang="en-US" dirty="0" smtClean="0"/>
              <a:t>()</a:t>
            </a:r>
          </a:p>
          <a:p>
            <a:pPr lvl="1">
              <a:buNone/>
            </a:pPr>
            <a:r>
              <a:rPr lang="en-US" dirty="0" err="1" smtClean="0"/>
              <a:t>glPushMatrix</a:t>
            </a:r>
            <a:r>
              <a:rPr lang="en-US" dirty="0" smtClean="0"/>
              <a:t>();</a:t>
            </a:r>
          </a:p>
          <a:p>
            <a:pPr lvl="1"/>
            <a:r>
              <a:rPr lang="en-US" dirty="0" err="1" smtClean="0"/>
              <a:t>glRotate</a:t>
            </a:r>
            <a:r>
              <a:rPr lang="en-US" dirty="0" smtClean="0"/>
              <a:t>(</a:t>
            </a:r>
            <a:r>
              <a:rPr lang="en-US" dirty="0" err="1" smtClean="0"/>
              <a:t>a,x,y,z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glTranslate</a:t>
            </a:r>
            <a:r>
              <a:rPr lang="en-US" dirty="0" smtClean="0"/>
              <a:t>(</a:t>
            </a:r>
            <a:r>
              <a:rPr lang="en-US" dirty="0" err="1" smtClean="0"/>
              <a:t>tx,ty,tz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Draw a BB</a:t>
            </a:r>
          </a:p>
          <a:p>
            <a:pPr lvl="1">
              <a:buNone/>
            </a:pPr>
            <a:r>
              <a:rPr lang="en-US" dirty="0" err="1" smtClean="0"/>
              <a:t>glPopMatrix</a:t>
            </a:r>
            <a:r>
              <a:rPr lang="en-US" dirty="0" smtClean="0"/>
              <a:t>()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Manually Transforming Objects for Collisions</a:t>
            </a:r>
            <a:endParaRPr lang="en-US" dirty="0"/>
          </a:p>
        </p:txBody>
      </p:sp>
      <p:cxnSp>
        <p:nvCxnSpPr>
          <p:cNvPr id="9" name="Straight Arrow Connector 8"/>
          <p:cNvCxnSpPr>
            <a:stCxn id="10" idx="1"/>
          </p:cNvCxnSpPr>
          <p:nvPr/>
        </p:nvCxnSpPr>
        <p:spPr>
          <a:xfrm rot="10800000">
            <a:off x="2514600" y="5276675"/>
            <a:ext cx="2590800" cy="205261"/>
          </a:xfrm>
          <a:prstGeom prst="straightConnector1">
            <a:avLst/>
          </a:prstGeom>
          <a:ln w="539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105400" y="4743271"/>
            <a:ext cx="3810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Get the vertices of this BB and multiply them by the RT matrix: e.g., </a:t>
            </a:r>
            <a:r>
              <a:rPr lang="en-US" dirty="0" err="1" smtClean="0"/>
              <a:t>RT</a:t>
            </a:r>
            <a:r>
              <a:rPr lang="en-US" b="1" dirty="0" err="1" smtClean="0"/>
              <a:t>v</a:t>
            </a:r>
            <a:r>
              <a:rPr lang="en-US" b="1" baseline="-25000" dirty="0" err="1" smtClean="0"/>
              <a:t>i</a:t>
            </a:r>
            <a:r>
              <a:rPr lang="en-US" dirty="0" smtClean="0"/>
              <a:t> for each of the 8 vertices, </a:t>
            </a:r>
            <a:r>
              <a:rPr lang="en-US" b="1" dirty="0" smtClean="0"/>
              <a:t>v</a:t>
            </a:r>
            <a:r>
              <a:rPr lang="en-US" b="1" baseline="-25000" dirty="0" smtClean="0"/>
              <a:t>i</a:t>
            </a:r>
            <a:r>
              <a:rPr lang="en-US" dirty="0" smtClean="0"/>
              <a:t>. This will put the BB into world coordinates</a:t>
            </a:r>
            <a:endParaRPr lang="en-US" dirty="0"/>
          </a:p>
        </p:txBody>
      </p:sp>
      <p:sp>
        <p:nvSpPr>
          <p:cNvPr id="11" name="Right Brace 10"/>
          <p:cNvSpPr/>
          <p:nvPr/>
        </p:nvSpPr>
        <p:spPr>
          <a:xfrm>
            <a:off x="3352800" y="4572000"/>
            <a:ext cx="304800" cy="609600"/>
          </a:xfrm>
          <a:prstGeom prst="rightBrac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581400" y="47244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RT matrix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 rot="10800000" flipV="1">
            <a:off x="3048000" y="3505200"/>
            <a:ext cx="1600200" cy="15240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648200" y="3200400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</a:t>
            </a:r>
            <a:r>
              <a:rPr lang="en-US" b="1" dirty="0" smtClean="0"/>
              <a:t>p</a:t>
            </a:r>
            <a:r>
              <a:rPr lang="en-US" dirty="0" smtClean="0"/>
              <a:t> here is already a position in world coordinates! YAY!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47800"/>
            <a:ext cx="74676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Manually transform  the projectile into the BB’s object coordinate frame (less work for </a:t>
            </a:r>
            <a:r>
              <a:rPr lang="en-US" dirty="0" err="1" smtClean="0"/>
              <a:t>cpu</a:t>
            </a:r>
            <a:r>
              <a:rPr lang="en-US" dirty="0" smtClean="0"/>
              <a:t>)</a:t>
            </a:r>
          </a:p>
          <a:p>
            <a:r>
              <a:rPr lang="en-US" dirty="0" smtClean="0"/>
              <a:t>E.g., if you have :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gluLookat</a:t>
            </a:r>
            <a:r>
              <a:rPr lang="en-US" dirty="0" smtClean="0"/>
              <a:t>(…)</a:t>
            </a:r>
          </a:p>
          <a:p>
            <a:r>
              <a:rPr lang="en-US" dirty="0" err="1" smtClean="0"/>
              <a:t>glPushMatrix</a:t>
            </a:r>
            <a:r>
              <a:rPr lang="en-US" dirty="0" smtClean="0"/>
              <a:t>()</a:t>
            </a:r>
          </a:p>
          <a:p>
            <a:pPr lvl="1"/>
            <a:r>
              <a:rPr lang="en-US" dirty="0" err="1" smtClean="0"/>
              <a:t>glTranslatefv</a:t>
            </a:r>
            <a:r>
              <a:rPr lang="en-US" dirty="0" smtClean="0"/>
              <a:t>(</a:t>
            </a:r>
            <a:r>
              <a:rPr lang="en-US" b="1" dirty="0" smtClean="0"/>
              <a:t>p</a:t>
            </a:r>
            <a:r>
              <a:rPr lang="en-US" dirty="0" smtClean="0"/>
              <a:t>);</a:t>
            </a:r>
          </a:p>
          <a:p>
            <a:pPr lvl="1"/>
            <a:r>
              <a:rPr lang="en-US" dirty="0" smtClean="0"/>
              <a:t>Draw sphere projectile</a:t>
            </a:r>
          </a:p>
          <a:p>
            <a:r>
              <a:rPr lang="en-US" dirty="0" err="1" smtClean="0"/>
              <a:t>glPopMatrix</a:t>
            </a:r>
            <a:r>
              <a:rPr lang="en-US" dirty="0" smtClean="0"/>
              <a:t>()</a:t>
            </a:r>
          </a:p>
          <a:p>
            <a:pPr lvl="1">
              <a:buNone/>
            </a:pPr>
            <a:r>
              <a:rPr lang="en-US" dirty="0" err="1" smtClean="0"/>
              <a:t>glPushMatrix</a:t>
            </a:r>
            <a:r>
              <a:rPr lang="en-US" dirty="0" smtClean="0"/>
              <a:t>();</a:t>
            </a:r>
          </a:p>
          <a:p>
            <a:pPr lvl="1"/>
            <a:r>
              <a:rPr lang="en-US" dirty="0" err="1" smtClean="0"/>
              <a:t>glRotate</a:t>
            </a:r>
            <a:r>
              <a:rPr lang="en-US" dirty="0" smtClean="0"/>
              <a:t>(</a:t>
            </a:r>
            <a:r>
              <a:rPr lang="en-US" dirty="0" err="1" smtClean="0"/>
              <a:t>a,x,y,z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glTranslate</a:t>
            </a:r>
            <a:r>
              <a:rPr lang="en-US" dirty="0" smtClean="0"/>
              <a:t>(</a:t>
            </a:r>
            <a:r>
              <a:rPr lang="en-US" dirty="0" err="1" smtClean="0"/>
              <a:t>tx,ty,tz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Draw a BB</a:t>
            </a:r>
          </a:p>
          <a:p>
            <a:pPr lvl="1">
              <a:buNone/>
            </a:pPr>
            <a:r>
              <a:rPr lang="en-US" dirty="0" err="1" smtClean="0"/>
              <a:t>glPopMatrix</a:t>
            </a:r>
            <a:r>
              <a:rPr lang="en-US" dirty="0" smtClean="0"/>
              <a:t>()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Another way to do the transform</a:t>
            </a:r>
            <a:endParaRPr lang="en-US" dirty="0"/>
          </a:p>
        </p:txBody>
      </p:sp>
      <p:sp>
        <p:nvSpPr>
          <p:cNvPr id="11" name="Right Brace 10"/>
          <p:cNvSpPr/>
          <p:nvPr/>
        </p:nvSpPr>
        <p:spPr>
          <a:xfrm>
            <a:off x="3352800" y="4572000"/>
            <a:ext cx="304800" cy="609600"/>
          </a:xfrm>
          <a:prstGeom prst="rightBrac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581400" y="47244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RT matrix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876800" y="2362200"/>
            <a:ext cx="4267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dirty="0" smtClean="0"/>
              <a:t>Multiply </a:t>
            </a:r>
            <a:r>
              <a:rPr lang="en-US" b="1" dirty="0" smtClean="0"/>
              <a:t>p</a:t>
            </a:r>
            <a:r>
              <a:rPr lang="en-US" dirty="0" smtClean="0"/>
              <a:t> by (RT)</a:t>
            </a:r>
            <a:r>
              <a:rPr lang="en-US" baseline="30000" dirty="0" smtClean="0"/>
              <a:t>-1 </a:t>
            </a:r>
            <a:r>
              <a:rPr lang="en-US" dirty="0" smtClean="0"/>
              <a:t>or (-T)(-</a:t>
            </a:r>
            <a:r>
              <a:rPr lang="en-US" dirty="0" smtClean="0"/>
              <a:t>R)</a:t>
            </a:r>
            <a:r>
              <a:rPr lang="en-US" b="1" dirty="0" smtClean="0"/>
              <a:t>p</a:t>
            </a:r>
          </a:p>
          <a:p>
            <a:pPr marL="342900" indent="-342900">
              <a:buAutoNum type="arabicParenR"/>
            </a:pPr>
            <a:r>
              <a:rPr lang="en-US" dirty="0" smtClean="0"/>
              <a:t>And do the same its direction vector </a:t>
            </a:r>
            <a:r>
              <a:rPr lang="en-US" b="1" dirty="0" smtClean="0"/>
              <a:t>v</a:t>
            </a:r>
            <a:endParaRPr lang="en-US" b="1" dirty="0" smtClean="0"/>
          </a:p>
          <a:p>
            <a:r>
              <a:rPr lang="en-US" dirty="0" smtClean="0"/>
              <a:t>2) do collision detection and response calculations with the untransformed BB</a:t>
            </a:r>
          </a:p>
          <a:p>
            <a:r>
              <a:rPr lang="en-US" dirty="0" smtClean="0"/>
              <a:t>3) Put p back into world coordinates with </a:t>
            </a:r>
            <a:r>
              <a:rPr lang="en-US" dirty="0" err="1" smtClean="0"/>
              <a:t>RT</a:t>
            </a:r>
            <a:r>
              <a:rPr lang="en-US" b="1" dirty="0" err="1" smtClean="0"/>
              <a:t>p</a:t>
            </a:r>
            <a:r>
              <a:rPr lang="en-US" b="1" dirty="0" smtClean="0"/>
              <a:t> </a:t>
            </a:r>
            <a:r>
              <a:rPr lang="en-US" dirty="0" smtClean="0"/>
              <a:t>and its direction vector </a:t>
            </a:r>
            <a:r>
              <a:rPr lang="en-US" b="1" dirty="0" smtClean="0"/>
              <a:t>v</a:t>
            </a:r>
          </a:p>
          <a:p>
            <a:endParaRPr lang="en-US" smtClean="0"/>
          </a:p>
          <a:p>
            <a:r>
              <a:rPr lang="en-US" smtClean="0"/>
              <a:t>Watchout</a:t>
            </a:r>
            <a:r>
              <a:rPr lang="en-US" dirty="0" smtClean="0"/>
              <a:t> for non-uniform scaling – for this you would need do </a:t>
            </a:r>
            <a:r>
              <a:rPr lang="en-US" dirty="0" err="1" smtClean="0"/>
              <a:t>do</a:t>
            </a:r>
            <a:r>
              <a:rPr lang="en-US" dirty="0" smtClean="0"/>
              <a:t> multiplications of the form M</a:t>
            </a:r>
            <a:r>
              <a:rPr lang="en-US" baseline="30000" dirty="0" smtClean="0"/>
              <a:t>-1T</a:t>
            </a:r>
            <a:r>
              <a:rPr lang="en-US" b="1" dirty="0" smtClean="0"/>
              <a:t>v</a:t>
            </a:r>
            <a:endParaRPr lang="en-US" b="1" baseline="30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collide = true; // then what?</a:t>
            </a:r>
          </a:p>
          <a:p>
            <a:pPr lvl="1"/>
            <a:r>
              <a:rPr lang="en-US" dirty="0" smtClean="0"/>
              <a:t>Calculate ray intersection with the plane</a:t>
            </a:r>
          </a:p>
          <a:p>
            <a:pPr lvl="1"/>
            <a:r>
              <a:rPr lang="en-US" dirty="0" smtClean="0"/>
              <a:t>Calculate reflection vector (sound familiar?)</a:t>
            </a:r>
          </a:p>
          <a:p>
            <a:pPr lvl="1"/>
            <a:r>
              <a:rPr lang="en-US" dirty="0" smtClean="0"/>
              <a:t>Calculate new position</a:t>
            </a:r>
          </a:p>
          <a:p>
            <a:r>
              <a:rPr lang="en-US" dirty="0" smtClean="0"/>
              <a:t>Rays are made of an origin (a point) and a direction (a vector) </a:t>
            </a:r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Collision Response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200400" y="5181600"/>
            <a:ext cx="1143000" cy="1066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4183380" y="2689860"/>
            <a:ext cx="7437120" cy="44958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3733800" y="4876800"/>
            <a:ext cx="4953000" cy="838200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6200000" flipV="1">
            <a:off x="7239000" y="4419600"/>
            <a:ext cx="990600" cy="228600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0800000">
            <a:off x="6477000" y="4190999"/>
            <a:ext cx="1371600" cy="83820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 rot="20912736">
            <a:off x="4894719" y="5032005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Ray</a:t>
            </a:r>
            <a:r>
              <a:rPr lang="en-US" b="1" baseline="-25000" dirty="0" err="1" smtClean="0"/>
              <a:t>direction</a:t>
            </a:r>
            <a:endParaRPr lang="en-US" b="1" baseline="-25000" dirty="0"/>
          </a:p>
        </p:txBody>
      </p:sp>
      <p:sp>
        <p:nvSpPr>
          <p:cNvPr id="17" name="TextBox 16"/>
          <p:cNvSpPr txBox="1"/>
          <p:nvPr/>
        </p:nvSpPr>
        <p:spPr>
          <a:xfrm>
            <a:off x="3352800" y="53340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Ray</a:t>
            </a:r>
            <a:r>
              <a:rPr lang="en-US" b="1" baseline="-25000" dirty="0" err="1" smtClean="0"/>
              <a:t>origin</a:t>
            </a:r>
            <a:endParaRPr lang="en-US" b="1" baseline="-25000" dirty="0"/>
          </a:p>
        </p:txBody>
      </p:sp>
      <p:sp>
        <p:nvSpPr>
          <p:cNvPr id="18" name="Oval 17"/>
          <p:cNvSpPr/>
          <p:nvPr/>
        </p:nvSpPr>
        <p:spPr>
          <a:xfrm>
            <a:off x="3657600" y="56388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172200" y="3962400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</a:t>
            </a:r>
            <a:endParaRPr lang="en-US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7086600" y="36576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Refl</a:t>
            </a:r>
            <a:r>
              <a:rPr lang="en-US" b="1" baseline="-25000" dirty="0" err="1" smtClean="0"/>
              <a:t>direction</a:t>
            </a:r>
            <a:endParaRPr 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2286000" y="48006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Current Position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8153400" y="49530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Next Position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143000"/>
            <a:ext cx="8915400" cy="4525963"/>
          </a:xfrm>
        </p:spPr>
        <p:txBody>
          <a:bodyPr/>
          <a:lstStyle/>
          <a:p>
            <a:r>
              <a:rPr lang="en-US" sz="2400" dirty="0" smtClean="0"/>
              <a:t>Make sure N and </a:t>
            </a:r>
            <a:r>
              <a:rPr lang="en-US" sz="2400" dirty="0" err="1" smtClean="0"/>
              <a:t>Ray</a:t>
            </a:r>
            <a:r>
              <a:rPr lang="en-US" sz="2400" baseline="-25000" dirty="0" err="1" smtClean="0"/>
              <a:t>direction</a:t>
            </a:r>
            <a:r>
              <a:rPr lang="en-US" sz="2400" dirty="0" smtClean="0"/>
              <a:t> are normalized!</a:t>
            </a:r>
          </a:p>
          <a:p>
            <a:r>
              <a:rPr lang="en-US" sz="2400" dirty="0" smtClean="0"/>
              <a:t>Adjacent = A*</a:t>
            </a:r>
            <a:r>
              <a:rPr lang="en-US" sz="2400" dirty="0" err="1" smtClean="0"/>
              <a:t>Ray</a:t>
            </a:r>
            <a:r>
              <a:rPr lang="en-US" sz="2400" baseline="-25000" dirty="0" err="1" smtClean="0"/>
              <a:t>originX</a:t>
            </a:r>
            <a:r>
              <a:rPr lang="en-US" sz="2400" dirty="0" smtClean="0"/>
              <a:t> + B*</a:t>
            </a:r>
            <a:r>
              <a:rPr lang="en-US" sz="2400" dirty="0" err="1" smtClean="0"/>
              <a:t>Ray</a:t>
            </a:r>
            <a:r>
              <a:rPr lang="en-US" sz="2400" baseline="-25000" dirty="0" err="1" smtClean="0"/>
              <a:t>originY</a:t>
            </a:r>
            <a:r>
              <a:rPr lang="en-US" sz="2400" dirty="0" smtClean="0"/>
              <a:t> + C*</a:t>
            </a:r>
            <a:r>
              <a:rPr lang="en-US" sz="2400" dirty="0" err="1" smtClean="0"/>
              <a:t>Ray</a:t>
            </a:r>
            <a:r>
              <a:rPr lang="en-US" sz="2400" baseline="-25000" dirty="0" err="1" smtClean="0"/>
              <a:t>originZ</a:t>
            </a:r>
            <a:r>
              <a:rPr lang="en-US" sz="2400" baseline="-25000" dirty="0" smtClean="0"/>
              <a:t> </a:t>
            </a:r>
            <a:r>
              <a:rPr lang="en-US" sz="2400" dirty="0" smtClean="0"/>
              <a:t>+D</a:t>
            </a:r>
          </a:p>
          <a:p>
            <a:r>
              <a:rPr lang="en-US" sz="2400" dirty="0" smtClean="0"/>
              <a:t>adjacent / </a:t>
            </a:r>
            <a:r>
              <a:rPr lang="en-US" sz="2400" dirty="0" err="1" smtClean="0"/>
              <a:t>cos</a:t>
            </a:r>
            <a:r>
              <a:rPr lang="en-US" sz="2400" dirty="0" smtClean="0"/>
              <a:t>(</a:t>
            </a:r>
            <a:r>
              <a:rPr lang="el-GR" sz="2400" dirty="0" smtClean="0"/>
              <a:t>θ</a:t>
            </a:r>
            <a:r>
              <a:rPr lang="en-US" sz="2400" dirty="0" smtClean="0"/>
              <a:t>) = hypotenuse</a:t>
            </a:r>
          </a:p>
          <a:p>
            <a:pPr lvl="1"/>
            <a:r>
              <a:rPr lang="en-US" sz="2000" dirty="0" smtClean="0"/>
              <a:t>That is, dot (</a:t>
            </a:r>
            <a:r>
              <a:rPr lang="en-US" sz="2000" dirty="0" err="1" smtClean="0"/>
              <a:t>Ray</a:t>
            </a:r>
            <a:r>
              <a:rPr lang="en-US" sz="2000" baseline="-25000" dirty="0" err="1" smtClean="0"/>
              <a:t>direction</a:t>
            </a:r>
            <a:r>
              <a:rPr lang="en-US" sz="2000" dirty="0" smtClean="0"/>
              <a:t> , N) = </a:t>
            </a:r>
            <a:r>
              <a:rPr lang="en-US" sz="2000" dirty="0" err="1" smtClean="0"/>
              <a:t>cos</a:t>
            </a:r>
            <a:r>
              <a:rPr lang="en-US" sz="2000" dirty="0" smtClean="0"/>
              <a:t>(</a:t>
            </a:r>
            <a:r>
              <a:rPr lang="el-GR" sz="2000" dirty="0" smtClean="0"/>
              <a:t>θ</a:t>
            </a:r>
            <a:r>
              <a:rPr lang="en-US" sz="2000" dirty="0" smtClean="0"/>
              <a:t>)</a:t>
            </a:r>
          </a:p>
          <a:p>
            <a:r>
              <a:rPr lang="en-US" sz="2400" dirty="0" err="1" smtClean="0"/>
              <a:t>Ray</a:t>
            </a:r>
            <a:r>
              <a:rPr lang="en-US" sz="2400" baseline="-25000" dirty="0" err="1" smtClean="0"/>
              <a:t>origin</a:t>
            </a:r>
            <a:r>
              <a:rPr lang="en-US" sz="2400" dirty="0" err="1" smtClean="0"/>
              <a:t>+Ray</a:t>
            </a:r>
            <a:r>
              <a:rPr lang="en-US" sz="2400" baseline="-25000" dirty="0" err="1" smtClean="0"/>
              <a:t>direction</a:t>
            </a:r>
            <a:r>
              <a:rPr lang="en-US" sz="2400" dirty="0" smtClean="0"/>
              <a:t>*hypotenuse = </a:t>
            </a:r>
            <a:r>
              <a:rPr lang="en-US" sz="2400" dirty="0" err="1" smtClean="0"/>
              <a:t>i</a:t>
            </a:r>
            <a:endParaRPr lang="en-US" sz="2400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Ray-Plane Intersections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657600" y="4343400"/>
            <a:ext cx="1143000" cy="1066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4183380" y="2689860"/>
            <a:ext cx="7437120" cy="44958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4191000" y="4038600"/>
            <a:ext cx="4953000" cy="838200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6200000" flipV="1">
            <a:off x="7696200" y="3581400"/>
            <a:ext cx="990600" cy="228600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0800000">
            <a:off x="6934200" y="3352799"/>
            <a:ext cx="1371600" cy="83820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 rot="20912736">
            <a:off x="5351919" y="4193805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Ray</a:t>
            </a:r>
            <a:r>
              <a:rPr lang="en-US" b="1" baseline="-25000" dirty="0" err="1" smtClean="0"/>
              <a:t>direction</a:t>
            </a:r>
            <a:endParaRPr lang="en-US" b="1" baseline="-25000" dirty="0"/>
          </a:p>
        </p:txBody>
      </p:sp>
      <p:sp>
        <p:nvSpPr>
          <p:cNvPr id="17" name="TextBox 16"/>
          <p:cNvSpPr txBox="1"/>
          <p:nvPr/>
        </p:nvSpPr>
        <p:spPr>
          <a:xfrm>
            <a:off x="3810000" y="44958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Ray</a:t>
            </a:r>
            <a:r>
              <a:rPr lang="en-US" b="1" baseline="-25000" dirty="0" err="1" smtClean="0"/>
              <a:t>origin</a:t>
            </a:r>
            <a:endParaRPr lang="en-US" b="1" baseline="-25000" dirty="0"/>
          </a:p>
        </p:txBody>
      </p:sp>
      <p:sp>
        <p:nvSpPr>
          <p:cNvPr id="18" name="Oval 17"/>
          <p:cNvSpPr/>
          <p:nvPr/>
        </p:nvSpPr>
        <p:spPr>
          <a:xfrm>
            <a:off x="4114800" y="48006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629400" y="3124200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</a:t>
            </a:r>
            <a:endParaRPr lang="en-US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7543800" y="28194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Refl</a:t>
            </a:r>
            <a:r>
              <a:rPr lang="en-US" b="1" baseline="-25000" dirty="0" err="1" smtClean="0"/>
              <a:t>direction</a:t>
            </a:r>
            <a:endParaRPr lang="en-US" b="1" dirty="0"/>
          </a:p>
        </p:txBody>
      </p:sp>
      <p:cxnSp>
        <p:nvCxnSpPr>
          <p:cNvPr id="19" name="Straight Connector 18"/>
          <p:cNvCxnSpPr>
            <a:stCxn id="18" idx="4"/>
          </p:cNvCxnSpPr>
          <p:nvPr/>
        </p:nvCxnSpPr>
        <p:spPr>
          <a:xfrm rot="16200000" flipH="1">
            <a:off x="4800600" y="4343400"/>
            <a:ext cx="1524000" cy="2743200"/>
          </a:xfrm>
          <a:prstGeom prst="line">
            <a:avLst/>
          </a:prstGeom>
          <a:ln w="50800">
            <a:solidFill>
              <a:schemeClr val="accent5">
                <a:lumMod val="60000"/>
                <a:lumOff val="4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Arc 23"/>
          <p:cNvSpPr/>
          <p:nvPr/>
        </p:nvSpPr>
        <p:spPr>
          <a:xfrm rot="15429522">
            <a:off x="7100579" y="3747778"/>
            <a:ext cx="914400" cy="914400"/>
          </a:xfrm>
          <a:prstGeom prst="arc">
            <a:avLst/>
          </a:prstGeom>
          <a:ln w="508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c 26"/>
          <p:cNvSpPr/>
          <p:nvPr/>
        </p:nvSpPr>
        <p:spPr>
          <a:xfrm rot="4490215">
            <a:off x="4599471" y="4447071"/>
            <a:ext cx="914400" cy="914400"/>
          </a:xfrm>
          <a:prstGeom prst="arc">
            <a:avLst/>
          </a:prstGeom>
          <a:ln w="508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 rot="5400000" flipH="1" flipV="1">
            <a:off x="6553200" y="5943600"/>
            <a:ext cx="381000" cy="228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858000" y="5867400"/>
            <a:ext cx="381000" cy="228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953000" y="48768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θ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7315200" y="38862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θ</a:t>
            </a:r>
            <a:endParaRPr lang="en-US" dirty="0"/>
          </a:p>
        </p:txBody>
      </p:sp>
      <p:sp>
        <p:nvSpPr>
          <p:cNvPr id="34" name="Left Brace 33"/>
          <p:cNvSpPr/>
          <p:nvPr/>
        </p:nvSpPr>
        <p:spPr>
          <a:xfrm rot="17962645">
            <a:off x="4926713" y="4551301"/>
            <a:ext cx="609600" cy="3119125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 rot="1746059">
            <a:off x="4431705" y="6673335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adjacent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8382000" y="41910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i</a:t>
            </a:r>
            <a:endParaRPr lang="en-US" b="1" dirty="0"/>
          </a:p>
        </p:txBody>
      </p:sp>
      <p:sp>
        <p:nvSpPr>
          <p:cNvPr id="39" name="Oval 38"/>
          <p:cNvSpPr/>
          <p:nvPr/>
        </p:nvSpPr>
        <p:spPr>
          <a:xfrm>
            <a:off x="8229600" y="41148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143000"/>
            <a:ext cx="8915400" cy="4525963"/>
          </a:xfrm>
        </p:spPr>
        <p:txBody>
          <a:bodyPr/>
          <a:lstStyle/>
          <a:p>
            <a:r>
              <a:rPr lang="en-US" sz="2400" dirty="0" smtClean="0"/>
              <a:t>Really we should use physics here but…</a:t>
            </a:r>
          </a:p>
          <a:p>
            <a:r>
              <a:rPr lang="en-US" sz="2400" dirty="0" smtClean="0"/>
              <a:t>Think back to lighting</a:t>
            </a:r>
          </a:p>
          <a:p>
            <a:pPr lvl="1"/>
            <a:r>
              <a:rPr lang="en-US" sz="2000" b="1" dirty="0" err="1" smtClean="0"/>
              <a:t>Refl</a:t>
            </a:r>
            <a:r>
              <a:rPr lang="en-US" sz="2000" b="1" baseline="-25000" dirty="0" err="1" smtClean="0"/>
              <a:t>direction</a:t>
            </a:r>
            <a:r>
              <a:rPr lang="en-US" sz="2000" b="1" baseline="-25000" dirty="0" smtClean="0"/>
              <a:t> </a:t>
            </a:r>
            <a:r>
              <a:rPr lang="en-US" sz="2000" b="1" dirty="0" smtClean="0"/>
              <a:t>=</a:t>
            </a:r>
            <a:r>
              <a:rPr lang="en-US" sz="2000" dirty="0" smtClean="0"/>
              <a:t>-2dot(N, </a:t>
            </a:r>
            <a:r>
              <a:rPr lang="en-US" sz="2000" dirty="0" err="1" smtClean="0"/>
              <a:t>Ray</a:t>
            </a:r>
            <a:r>
              <a:rPr lang="en-US" sz="2000" baseline="-25000" dirty="0" err="1" smtClean="0"/>
              <a:t>direction</a:t>
            </a:r>
            <a:r>
              <a:rPr lang="en-US" sz="2000" dirty="0" smtClean="0"/>
              <a:t>) *N + </a:t>
            </a:r>
            <a:r>
              <a:rPr lang="en-US" sz="2000" dirty="0" err="1" smtClean="0"/>
              <a:t>Ray</a:t>
            </a:r>
            <a:r>
              <a:rPr lang="en-US" sz="2000" baseline="-25000" dirty="0" err="1" smtClean="0"/>
              <a:t>direction</a:t>
            </a:r>
            <a:endParaRPr lang="en-US" sz="2000" baseline="-25000" dirty="0" smtClean="0"/>
          </a:p>
          <a:p>
            <a:pPr>
              <a:buNone/>
            </a:pPr>
            <a:endParaRPr lang="en-US" sz="2400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Calculate a Reflection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657600" y="4343400"/>
            <a:ext cx="1143000" cy="1066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4183380" y="2689860"/>
            <a:ext cx="7437120" cy="44958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4191000" y="4038600"/>
            <a:ext cx="4953000" cy="838200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6200000" flipV="1">
            <a:off x="7696200" y="3581400"/>
            <a:ext cx="990600" cy="228600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0800000">
            <a:off x="6934200" y="3352799"/>
            <a:ext cx="1371600" cy="83820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 rot="20912736">
            <a:off x="5351919" y="4193805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Ray</a:t>
            </a:r>
            <a:r>
              <a:rPr lang="en-US" b="1" baseline="-25000" dirty="0" err="1" smtClean="0"/>
              <a:t>direction</a:t>
            </a:r>
            <a:endParaRPr lang="en-US" b="1" baseline="-25000" dirty="0"/>
          </a:p>
        </p:txBody>
      </p:sp>
      <p:sp>
        <p:nvSpPr>
          <p:cNvPr id="17" name="TextBox 16"/>
          <p:cNvSpPr txBox="1"/>
          <p:nvPr/>
        </p:nvSpPr>
        <p:spPr>
          <a:xfrm>
            <a:off x="3810000" y="44958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Ray</a:t>
            </a:r>
            <a:r>
              <a:rPr lang="en-US" b="1" baseline="-25000" dirty="0" err="1" smtClean="0"/>
              <a:t>origin</a:t>
            </a:r>
            <a:endParaRPr lang="en-US" b="1" baseline="-25000" dirty="0"/>
          </a:p>
        </p:txBody>
      </p:sp>
      <p:sp>
        <p:nvSpPr>
          <p:cNvPr id="18" name="Oval 17"/>
          <p:cNvSpPr/>
          <p:nvPr/>
        </p:nvSpPr>
        <p:spPr>
          <a:xfrm>
            <a:off x="4114800" y="48006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629400" y="3124200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</a:t>
            </a:r>
            <a:endParaRPr lang="en-US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7543800" y="28194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Refl</a:t>
            </a:r>
            <a:r>
              <a:rPr lang="en-US" b="1" baseline="-25000" dirty="0" err="1" smtClean="0"/>
              <a:t>direction</a:t>
            </a:r>
            <a:endParaRPr lang="en-US" b="1" dirty="0"/>
          </a:p>
        </p:txBody>
      </p:sp>
      <p:cxnSp>
        <p:nvCxnSpPr>
          <p:cNvPr id="19" name="Straight Connector 18"/>
          <p:cNvCxnSpPr>
            <a:stCxn id="18" idx="4"/>
          </p:cNvCxnSpPr>
          <p:nvPr/>
        </p:nvCxnSpPr>
        <p:spPr>
          <a:xfrm rot="16200000" flipH="1">
            <a:off x="4800600" y="4343400"/>
            <a:ext cx="1524000" cy="2743200"/>
          </a:xfrm>
          <a:prstGeom prst="line">
            <a:avLst/>
          </a:prstGeom>
          <a:ln w="50800">
            <a:solidFill>
              <a:schemeClr val="accent5">
                <a:lumMod val="60000"/>
                <a:lumOff val="4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Arc 23"/>
          <p:cNvSpPr/>
          <p:nvPr/>
        </p:nvSpPr>
        <p:spPr>
          <a:xfrm rot="15429522">
            <a:off x="7100579" y="3747778"/>
            <a:ext cx="914400" cy="914400"/>
          </a:xfrm>
          <a:prstGeom prst="arc">
            <a:avLst/>
          </a:prstGeom>
          <a:ln w="508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c 26"/>
          <p:cNvSpPr/>
          <p:nvPr/>
        </p:nvSpPr>
        <p:spPr>
          <a:xfrm rot="4490215">
            <a:off x="4599471" y="4447071"/>
            <a:ext cx="914400" cy="914400"/>
          </a:xfrm>
          <a:prstGeom prst="arc">
            <a:avLst/>
          </a:prstGeom>
          <a:ln w="508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 rot="5400000" flipH="1" flipV="1">
            <a:off x="6553200" y="5943600"/>
            <a:ext cx="381000" cy="228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858000" y="5867400"/>
            <a:ext cx="381000" cy="228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953000" y="48768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θ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7315200" y="38862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θ</a:t>
            </a:r>
            <a:endParaRPr lang="en-US" dirty="0"/>
          </a:p>
        </p:txBody>
      </p:sp>
      <p:sp>
        <p:nvSpPr>
          <p:cNvPr id="34" name="Left Brace 33"/>
          <p:cNvSpPr/>
          <p:nvPr/>
        </p:nvSpPr>
        <p:spPr>
          <a:xfrm rot="17962645">
            <a:off x="4926713" y="4551301"/>
            <a:ext cx="609600" cy="3119125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 rot="1746059">
            <a:off x="4431705" y="6673335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adjacent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8382000" y="41910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i</a:t>
            </a:r>
            <a:endParaRPr lang="en-US" b="1" dirty="0"/>
          </a:p>
        </p:txBody>
      </p:sp>
      <p:sp>
        <p:nvSpPr>
          <p:cNvPr id="39" name="Oval 38"/>
          <p:cNvSpPr/>
          <p:nvPr/>
        </p:nvSpPr>
        <p:spPr>
          <a:xfrm>
            <a:off x="8229600" y="41148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1) test collisions and response on untransformed objects before trying it with applied transforms</a:t>
            </a:r>
          </a:p>
          <a:p>
            <a:pPr lvl="1"/>
            <a:r>
              <a:rPr lang="en-US" dirty="0" smtClean="0"/>
              <a:t>Actually, the only </a:t>
            </a:r>
            <a:r>
              <a:rPr lang="en-US" i="1" dirty="0" smtClean="0"/>
              <a:t>requirement  </a:t>
            </a:r>
            <a:r>
              <a:rPr lang="en-US" dirty="0" smtClean="0"/>
              <a:t>is projectile transformations.</a:t>
            </a:r>
          </a:p>
          <a:p>
            <a:r>
              <a:rPr lang="en-US" dirty="0" smtClean="0"/>
              <a:t>2) use spheres for the projectiles ( you can basically treat these as points) and then you do not need to implement separating axes with OBB</a:t>
            </a:r>
          </a:p>
          <a:p>
            <a:r>
              <a:rPr lang="en-US" dirty="0" smtClean="0"/>
              <a:t>3) draw your bounding boxes so you can see them (this is actually required is the project)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4) graduates : Don’t worry, I don’t expect terrain collisions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Tips for making Assignment 3 easier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52578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 box that</a:t>
            </a:r>
          </a:p>
          <a:p>
            <a:pPr lvl="1"/>
            <a:r>
              <a:rPr lang="en-US" dirty="0" smtClean="0"/>
              <a:t>Stays oriented to the model regardless of transformations</a:t>
            </a:r>
          </a:p>
          <a:p>
            <a:pPr lvl="1"/>
            <a:r>
              <a:rPr lang="en-US" dirty="0" smtClean="0"/>
              <a:t>These are often defined by artists in the 3D modeling program</a:t>
            </a:r>
          </a:p>
          <a:p>
            <a:pPr lvl="1"/>
            <a:r>
              <a:rPr lang="en-US" dirty="0" smtClean="0"/>
              <a:t>There are algorithms to compute the minimum OBB, but this is out of scope for this class </a:t>
            </a:r>
          </a:p>
          <a:p>
            <a:pPr lvl="1"/>
            <a:r>
              <a:rPr lang="en-US" dirty="0" smtClean="0"/>
              <a:t>How to create the initial box?</a:t>
            </a:r>
          </a:p>
          <a:p>
            <a:pPr lvl="2"/>
            <a:r>
              <a:rPr lang="en-US" dirty="0" smtClean="0"/>
              <a:t>1) Either:</a:t>
            </a:r>
          </a:p>
          <a:p>
            <a:pPr lvl="3"/>
            <a:r>
              <a:rPr lang="en-US" dirty="0" smtClean="0"/>
              <a:t>Iterate through vertices (same as AABB</a:t>
            </a:r>
          </a:p>
          <a:p>
            <a:pPr lvl="3"/>
            <a:r>
              <a:rPr lang="en-US" dirty="0" smtClean="0"/>
              <a:t>Make a nice box with a modeling program</a:t>
            </a:r>
          </a:p>
          <a:p>
            <a:pPr lvl="2"/>
            <a:r>
              <a:rPr lang="en-US" dirty="0" smtClean="0"/>
              <a:t>2) Convert to plane equations</a:t>
            </a:r>
          </a:p>
          <a:p>
            <a:pPr lvl="1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Oriented Bounding Boxes (OBB)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rot="5400000" flipH="1" flipV="1">
            <a:off x="4952206" y="2514600"/>
            <a:ext cx="16771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5791200" y="3352800"/>
            <a:ext cx="1676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13"/>
          <p:cNvGrpSpPr/>
          <p:nvPr/>
        </p:nvGrpSpPr>
        <p:grpSpPr>
          <a:xfrm rot="1261483">
            <a:off x="6141011" y="2103207"/>
            <a:ext cx="1714114" cy="993775"/>
            <a:chOff x="6096000" y="1981200"/>
            <a:chExt cx="1714114" cy="993775"/>
          </a:xfrm>
        </p:grpSpPr>
        <p:pic>
          <p:nvPicPr>
            <p:cNvPr id="4" name="Picture 2" descr="C:\Documents and Settings\John\Local Settings\Temporary Internet Files\Content.IE5\RN3B8DVR\MC900320354[1]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096000" y="1981200"/>
              <a:ext cx="1714114" cy="993775"/>
            </a:xfrm>
            <a:prstGeom prst="rect">
              <a:avLst/>
            </a:prstGeom>
            <a:noFill/>
          </p:spPr>
        </p:pic>
        <p:sp>
          <p:nvSpPr>
            <p:cNvPr id="7" name="Rectangle 6"/>
            <p:cNvSpPr/>
            <p:nvPr/>
          </p:nvSpPr>
          <p:spPr>
            <a:xfrm>
              <a:off x="6096000" y="1981200"/>
              <a:ext cx="1676400" cy="990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6096000" y="16002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Airplane Orientation 1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 rot="5400000" flipH="1" flipV="1">
            <a:off x="5257006" y="4572000"/>
            <a:ext cx="16771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6096000" y="5410200"/>
            <a:ext cx="1676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324600" y="34290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Airplane Orientation 2</a:t>
            </a:r>
            <a:endParaRPr lang="en-US" dirty="0"/>
          </a:p>
        </p:txBody>
      </p:sp>
      <p:grpSp>
        <p:nvGrpSpPr>
          <p:cNvPr id="12" name="Group 19"/>
          <p:cNvGrpSpPr/>
          <p:nvPr/>
        </p:nvGrpSpPr>
        <p:grpSpPr>
          <a:xfrm rot="19303178">
            <a:off x="6400800" y="4038600"/>
            <a:ext cx="1714114" cy="993775"/>
            <a:chOff x="6096000" y="1981200"/>
            <a:chExt cx="1714114" cy="993775"/>
          </a:xfrm>
        </p:grpSpPr>
        <p:pic>
          <p:nvPicPr>
            <p:cNvPr id="21" name="Picture 2" descr="C:\Documents and Settings\John\Local Settings\Temporary Internet Files\Content.IE5\RN3B8DVR\MC900320354[1]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096000" y="1981200"/>
              <a:ext cx="1714114" cy="993775"/>
            </a:xfrm>
            <a:prstGeom prst="rect">
              <a:avLst/>
            </a:prstGeom>
            <a:noFill/>
          </p:spPr>
        </p:pic>
        <p:sp>
          <p:nvSpPr>
            <p:cNvPr id="22" name="Rectangle 21"/>
            <p:cNvSpPr/>
            <p:nvPr/>
          </p:nvSpPr>
          <p:spPr>
            <a:xfrm>
              <a:off x="6096000" y="1981200"/>
              <a:ext cx="1676400" cy="990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Take 3 vertices from one side of your box</a:t>
            </a:r>
          </a:p>
          <a:p>
            <a:r>
              <a:rPr lang="en-US" dirty="0" smtClean="0"/>
              <a:t>Compute the normal</a:t>
            </a:r>
          </a:p>
          <a:p>
            <a:pPr lvl="1"/>
            <a:r>
              <a:rPr lang="en-US" dirty="0" smtClean="0"/>
              <a:t>[</a:t>
            </a:r>
            <a:r>
              <a:rPr lang="en-US" b="1" dirty="0" smtClean="0"/>
              <a:t>v3</a:t>
            </a:r>
            <a:r>
              <a:rPr lang="en-US" dirty="0" smtClean="0"/>
              <a:t>-</a:t>
            </a:r>
            <a:r>
              <a:rPr lang="en-US" b="1" dirty="0" smtClean="0"/>
              <a:t>v1</a:t>
            </a:r>
            <a:r>
              <a:rPr lang="en-US" dirty="0" smtClean="0"/>
              <a:t>] X [</a:t>
            </a:r>
            <a:r>
              <a:rPr lang="en-US" b="1" dirty="0" smtClean="0"/>
              <a:t>v2</a:t>
            </a:r>
            <a:r>
              <a:rPr lang="en-US" dirty="0" smtClean="0"/>
              <a:t>-</a:t>
            </a:r>
            <a:r>
              <a:rPr lang="en-US" b="1" dirty="0" smtClean="0"/>
              <a:t>v1</a:t>
            </a:r>
            <a:r>
              <a:rPr lang="en-US" dirty="0" smtClean="0"/>
              <a:t>]  = [</a:t>
            </a:r>
            <a:r>
              <a:rPr lang="en-US" dirty="0" err="1" smtClean="0"/>
              <a:t>a,b,c</a:t>
            </a:r>
            <a:r>
              <a:rPr lang="en-US" dirty="0" smtClean="0"/>
              <a:t>]</a:t>
            </a:r>
          </a:p>
          <a:p>
            <a:pPr lvl="1"/>
            <a:r>
              <a:rPr lang="en-US" dirty="0" smtClean="0"/>
              <a:t>Normalize the normal</a:t>
            </a:r>
          </a:p>
          <a:p>
            <a:pPr lvl="1"/>
            <a:r>
              <a:rPr lang="en-US" dirty="0" smtClean="0"/>
              <a:t>[A,B,C] =[</a:t>
            </a:r>
            <a:r>
              <a:rPr lang="en-US" dirty="0" err="1" smtClean="0"/>
              <a:t>a,b,c</a:t>
            </a:r>
            <a:r>
              <a:rPr lang="en-US" dirty="0" smtClean="0"/>
              <a:t>] </a:t>
            </a:r>
            <a:r>
              <a:rPr lang="en-US" b="1" dirty="0" smtClean="0"/>
              <a:t>/  ||</a:t>
            </a:r>
            <a:r>
              <a:rPr lang="en-US" dirty="0" smtClean="0"/>
              <a:t>[</a:t>
            </a:r>
            <a:r>
              <a:rPr lang="en-US" dirty="0" err="1" smtClean="0"/>
              <a:t>a,b,c</a:t>
            </a:r>
            <a:r>
              <a:rPr lang="en-US" dirty="0" smtClean="0"/>
              <a:t>]</a:t>
            </a:r>
            <a:r>
              <a:rPr lang="en-US" b="1" dirty="0" smtClean="0"/>
              <a:t>||</a:t>
            </a:r>
          </a:p>
          <a:p>
            <a:r>
              <a:rPr lang="en-US" dirty="0" smtClean="0"/>
              <a:t>Solve the following:</a:t>
            </a:r>
          </a:p>
          <a:p>
            <a:pPr lvl="1"/>
            <a:r>
              <a:rPr lang="en-US" dirty="0" smtClean="0"/>
              <a:t>Ax +By+ </a:t>
            </a:r>
            <a:r>
              <a:rPr lang="en-US" dirty="0" err="1" smtClean="0"/>
              <a:t>Cz</a:t>
            </a:r>
            <a:r>
              <a:rPr lang="en-US" dirty="0" smtClean="0"/>
              <a:t> + D = 0</a:t>
            </a:r>
          </a:p>
          <a:p>
            <a:r>
              <a:rPr lang="en-US" dirty="0" smtClean="0"/>
              <a:t>Plug in a point we know </a:t>
            </a:r>
            <a:br>
              <a:rPr lang="en-US" dirty="0" smtClean="0"/>
            </a:br>
            <a:r>
              <a:rPr lang="en-US" dirty="0" smtClean="0"/>
              <a:t>is on the plane</a:t>
            </a:r>
          </a:p>
          <a:p>
            <a:pPr lvl="1"/>
            <a:r>
              <a:rPr lang="en-US" dirty="0" smtClean="0"/>
              <a:t>A</a:t>
            </a:r>
            <a:r>
              <a:rPr lang="en-US" b="1" dirty="0" smtClean="0"/>
              <a:t>v1</a:t>
            </a:r>
            <a:r>
              <a:rPr lang="en-US" baseline="-25000" dirty="0" smtClean="0"/>
              <a:t>x</a:t>
            </a:r>
            <a:r>
              <a:rPr lang="en-US" dirty="0" smtClean="0"/>
              <a:t> + B</a:t>
            </a:r>
            <a:r>
              <a:rPr lang="en-US" b="1" dirty="0" smtClean="0"/>
              <a:t>v1</a:t>
            </a:r>
            <a:r>
              <a:rPr lang="en-US" baseline="-25000" dirty="0" smtClean="0"/>
              <a:t>y</a:t>
            </a:r>
            <a:r>
              <a:rPr lang="en-US" dirty="0" smtClean="0"/>
              <a:t> + C</a:t>
            </a:r>
            <a:r>
              <a:rPr lang="en-US" b="1" dirty="0" smtClean="0"/>
              <a:t>v1</a:t>
            </a:r>
            <a:r>
              <a:rPr lang="en-US" baseline="-25000" dirty="0" smtClean="0"/>
              <a:t>z</a:t>
            </a:r>
            <a:r>
              <a:rPr lang="en-US" dirty="0" smtClean="0"/>
              <a:t> = - D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the Plane Equations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391400" y="2907268"/>
            <a:ext cx="1371600" cy="1524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315200" y="2831068"/>
            <a:ext cx="152400" cy="1524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686800" y="2831068"/>
            <a:ext cx="152400" cy="1524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315200" y="4355068"/>
            <a:ext cx="152400" cy="1524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763000" y="2602468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v1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934200" y="24384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v2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086600" y="4507468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Equation: </a:t>
            </a:r>
            <a:r>
              <a:rPr lang="en-US" dirty="0" err="1" smtClean="0"/>
              <a:t>Ax+By+Cz+D</a:t>
            </a:r>
            <a:r>
              <a:rPr lang="en-US" dirty="0" smtClean="0"/>
              <a:t> = 0 </a:t>
            </a:r>
          </a:p>
          <a:p>
            <a:pPr lvl="1"/>
            <a:r>
              <a:rPr lang="en-US" dirty="0" smtClean="0"/>
              <a:t>[A,B,C] is the normal of the plane</a:t>
            </a:r>
          </a:p>
          <a:p>
            <a:pPr lvl="1"/>
            <a:r>
              <a:rPr lang="en-US" dirty="0" smtClean="0"/>
              <a:t>D is how far from the origin it is</a:t>
            </a:r>
          </a:p>
          <a:p>
            <a:pPr marL="365760" lvl="1" indent="-256032"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en-US" dirty="0" smtClean="0"/>
              <a:t>p = (</a:t>
            </a:r>
            <a:r>
              <a:rPr lang="en-US" dirty="0" err="1" smtClean="0"/>
              <a:t>x</a:t>
            </a:r>
            <a:r>
              <a:rPr lang="en-US" baseline="-25000" dirty="0" err="1" smtClean="0"/>
              <a:t>p</a:t>
            </a:r>
            <a:r>
              <a:rPr lang="en-US" dirty="0" err="1" smtClean="0"/>
              <a:t>,y</a:t>
            </a:r>
            <a:r>
              <a:rPr lang="en-US" baseline="-25000" dirty="0" err="1" smtClean="0"/>
              <a:t>p</a:t>
            </a:r>
            <a:r>
              <a:rPr lang="en-US" dirty="0" err="1" smtClean="0"/>
              <a:t>,z</a:t>
            </a:r>
            <a:r>
              <a:rPr lang="en-US" baseline="-25000" dirty="0" err="1" smtClean="0"/>
              <a:t>p</a:t>
            </a:r>
            <a:r>
              <a:rPr lang="en-US" dirty="0" smtClean="0"/>
              <a:t>)</a:t>
            </a:r>
          </a:p>
          <a:p>
            <a:pPr marL="365760" lvl="1" indent="-256032"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en-US" dirty="0" smtClean="0"/>
              <a:t>What is the shortest distance from p to the</a:t>
            </a:r>
            <a:br>
              <a:rPr lang="en-US" dirty="0" smtClean="0"/>
            </a:br>
            <a:r>
              <a:rPr lang="en-US" dirty="0" smtClean="0"/>
              <a:t>plane?</a:t>
            </a:r>
          </a:p>
          <a:p>
            <a:pPr marL="603504" lvl="2" indent="-256032"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en-US" dirty="0" err="1" smtClean="0"/>
              <a:t>Ax</a:t>
            </a:r>
            <a:r>
              <a:rPr lang="en-US" baseline="-25000" dirty="0" err="1" smtClean="0"/>
              <a:t>p</a:t>
            </a:r>
            <a:r>
              <a:rPr lang="en-US" dirty="0" err="1" smtClean="0"/>
              <a:t>+By</a:t>
            </a:r>
            <a:r>
              <a:rPr lang="en-US" baseline="-25000" dirty="0" err="1" smtClean="0"/>
              <a:t>p</a:t>
            </a:r>
            <a:r>
              <a:rPr lang="en-US" dirty="0" err="1" smtClean="0"/>
              <a:t>+Cz</a:t>
            </a:r>
            <a:r>
              <a:rPr lang="en-US" baseline="-25000" dirty="0" err="1" smtClean="0"/>
              <a:t>p</a:t>
            </a:r>
            <a:r>
              <a:rPr lang="en-US" dirty="0" smtClean="0"/>
              <a:t>+ D = signed distance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b="1" dirty="0" smtClean="0"/>
              <a:t>assuming [A,B,C] is length 1</a:t>
            </a:r>
            <a:r>
              <a:rPr lang="en-US" dirty="0" smtClean="0"/>
              <a:t>)</a:t>
            </a:r>
          </a:p>
          <a:p>
            <a:pPr marL="603504" lvl="2" indent="-256032">
              <a:spcBef>
                <a:spcPts val="400"/>
              </a:spcBef>
              <a:buSzPct val="68000"/>
              <a:buFont typeface="Wingdings 3"/>
              <a:buChar char=""/>
            </a:pPr>
            <a:endParaRPr lang="en-US" dirty="0" smtClean="0"/>
          </a:p>
          <a:p>
            <a:pPr marL="603504" lvl="2" indent="-256032">
              <a:spcBef>
                <a:spcPts val="400"/>
              </a:spcBef>
              <a:buSzPct val="68000"/>
              <a:buFont typeface="Wingdings 3"/>
              <a:buChar char=""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Collision Detection: Planes and Points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 rot="5400000">
            <a:off x="4572000" y="2209800"/>
            <a:ext cx="5943600" cy="36576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10800000">
            <a:off x="6553200" y="4419600"/>
            <a:ext cx="5334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172200" y="41148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[A,B,C]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rot="5400000" flipH="1" flipV="1">
            <a:off x="8077200" y="5867400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8458200" y="62484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8229600" y="6248400"/>
            <a:ext cx="2286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848600" y="5105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15" name="Left Brace 14"/>
          <p:cNvSpPr/>
          <p:nvPr/>
        </p:nvSpPr>
        <p:spPr>
          <a:xfrm rot="7520050">
            <a:off x="7628763" y="4656254"/>
            <a:ext cx="381000" cy="1811953"/>
          </a:xfrm>
          <a:prstGeom prst="leftBrac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876800" y="47244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4178429" y="4572000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dirty="0" smtClean="0"/>
              <a:t>P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181600" y="5791200"/>
            <a:ext cx="38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+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629400" y="6019800"/>
            <a:ext cx="381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-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If( a point evaluates to be &lt;=0 distance from all 6 planes that make up the box</a:t>
            </a:r>
          </a:p>
          <a:p>
            <a:r>
              <a:rPr lang="en-US" dirty="0" smtClean="0"/>
              <a:t>Then collide = true</a:t>
            </a:r>
          </a:p>
          <a:p>
            <a:r>
              <a:rPr lang="en-US" dirty="0" smtClean="0"/>
              <a:t>Else collide = false</a:t>
            </a:r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OBB – Point Collision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229600" cy="4525963"/>
          </a:xfrm>
        </p:spPr>
        <p:txBody>
          <a:bodyPr/>
          <a:lstStyle/>
          <a:p>
            <a:r>
              <a:rPr lang="en-US" dirty="0" smtClean="0"/>
              <a:t>Test whether any of the 8 points that make up one box collide with the other</a:t>
            </a:r>
          </a:p>
          <a:p>
            <a:pPr lvl="1"/>
            <a:r>
              <a:rPr lang="en-US" dirty="0" smtClean="0"/>
              <a:t>Do this for both boxes.</a:t>
            </a:r>
          </a:p>
          <a:p>
            <a:pPr lvl="1"/>
            <a:r>
              <a:rPr lang="en-US" dirty="0" smtClean="0"/>
              <a:t>This won’t always work in 3D…</a:t>
            </a:r>
          </a:p>
          <a:p>
            <a:endParaRPr lang="en-US" dirty="0" smtClean="0"/>
          </a:p>
          <a:p>
            <a:pPr marL="603504" lvl="2" indent="-256032">
              <a:spcBef>
                <a:spcPts val="400"/>
              </a:spcBef>
              <a:buSzPct val="68000"/>
              <a:buFont typeface="Wingdings 3"/>
              <a:buChar char=""/>
            </a:pPr>
            <a:endParaRPr lang="en-US" dirty="0" smtClean="0"/>
          </a:p>
          <a:p>
            <a:pPr marL="603504" lvl="2" indent="-256032">
              <a:spcBef>
                <a:spcPts val="400"/>
              </a:spcBef>
              <a:buSzPct val="68000"/>
              <a:buFont typeface="Wingdings 3"/>
              <a:buChar char=""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Collision Detection: OBB and OBB</a:t>
            </a:r>
            <a:endParaRPr lang="en-US" dirty="0"/>
          </a:p>
        </p:txBody>
      </p:sp>
      <p:grpSp>
        <p:nvGrpSpPr>
          <p:cNvPr id="4" name="Group 28"/>
          <p:cNvGrpSpPr/>
          <p:nvPr/>
        </p:nvGrpSpPr>
        <p:grpSpPr>
          <a:xfrm>
            <a:off x="924544" y="3048000"/>
            <a:ext cx="2286000" cy="2514600"/>
            <a:chOff x="1295400" y="3048794"/>
            <a:chExt cx="2286000" cy="2514600"/>
          </a:xfrm>
        </p:grpSpPr>
        <p:sp>
          <p:nvSpPr>
            <p:cNvPr id="16" name="Rectangle 15"/>
            <p:cNvSpPr/>
            <p:nvPr/>
          </p:nvSpPr>
          <p:spPr>
            <a:xfrm>
              <a:off x="1752600" y="3505200"/>
              <a:ext cx="1371600" cy="1524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Arrow Connector 19"/>
            <p:cNvCxnSpPr>
              <a:stCxn id="16" idx="3"/>
            </p:cNvCxnSpPr>
            <p:nvPr/>
          </p:nvCxnSpPr>
          <p:spPr>
            <a:xfrm>
              <a:off x="3124200" y="4267200"/>
              <a:ext cx="4572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6" idx="0"/>
            </p:cNvCxnSpPr>
            <p:nvPr/>
          </p:nvCxnSpPr>
          <p:spPr>
            <a:xfrm rot="5400000" flipH="1" flipV="1">
              <a:off x="2209800" y="3276600"/>
              <a:ext cx="4572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6" idx="1"/>
            </p:cNvCxnSpPr>
            <p:nvPr/>
          </p:nvCxnSpPr>
          <p:spPr>
            <a:xfrm rot="10800000">
              <a:off x="1295400" y="4267200"/>
              <a:ext cx="4572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>
              <a:stCxn id="16" idx="2"/>
            </p:cNvCxnSpPr>
            <p:nvPr/>
          </p:nvCxnSpPr>
          <p:spPr>
            <a:xfrm rot="5400000">
              <a:off x="2171700" y="5295900"/>
              <a:ext cx="5334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29"/>
          <p:cNvGrpSpPr/>
          <p:nvPr/>
        </p:nvGrpSpPr>
        <p:grpSpPr>
          <a:xfrm rot="2040816">
            <a:off x="2176772" y="4042449"/>
            <a:ext cx="1600200" cy="2514600"/>
            <a:chOff x="1295400" y="3048794"/>
            <a:chExt cx="2286000" cy="2514600"/>
          </a:xfrm>
        </p:grpSpPr>
        <p:sp>
          <p:nvSpPr>
            <p:cNvPr id="31" name="Rectangle 30"/>
            <p:cNvSpPr/>
            <p:nvPr/>
          </p:nvSpPr>
          <p:spPr>
            <a:xfrm>
              <a:off x="1752600" y="3505200"/>
              <a:ext cx="1371600" cy="1524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Arrow Connector 31"/>
            <p:cNvCxnSpPr>
              <a:stCxn id="31" idx="3"/>
            </p:cNvCxnSpPr>
            <p:nvPr/>
          </p:nvCxnSpPr>
          <p:spPr>
            <a:xfrm>
              <a:off x="3124200" y="4267200"/>
              <a:ext cx="4572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stCxn id="31" idx="0"/>
            </p:cNvCxnSpPr>
            <p:nvPr/>
          </p:nvCxnSpPr>
          <p:spPr>
            <a:xfrm rot="5400000" flipH="1" flipV="1">
              <a:off x="2209800" y="3276600"/>
              <a:ext cx="4572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>
              <a:stCxn id="31" idx="1"/>
            </p:cNvCxnSpPr>
            <p:nvPr/>
          </p:nvCxnSpPr>
          <p:spPr>
            <a:xfrm rot="10800000">
              <a:off x="1295400" y="4267200"/>
              <a:ext cx="4572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>
              <a:stCxn id="31" idx="2"/>
            </p:cNvCxnSpPr>
            <p:nvPr/>
          </p:nvCxnSpPr>
          <p:spPr>
            <a:xfrm rot="5400000">
              <a:off x="2171700" y="5295900"/>
              <a:ext cx="5334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16"/>
          <p:cNvGrpSpPr/>
          <p:nvPr/>
        </p:nvGrpSpPr>
        <p:grpSpPr>
          <a:xfrm>
            <a:off x="5562600" y="3124200"/>
            <a:ext cx="2286000" cy="2514600"/>
            <a:chOff x="1295400" y="3048794"/>
            <a:chExt cx="2286000" cy="2514600"/>
          </a:xfrm>
        </p:grpSpPr>
        <p:sp>
          <p:nvSpPr>
            <p:cNvPr id="18" name="Rectangle 17"/>
            <p:cNvSpPr/>
            <p:nvPr/>
          </p:nvSpPr>
          <p:spPr>
            <a:xfrm>
              <a:off x="1752600" y="3505200"/>
              <a:ext cx="1371600" cy="1524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Arrow Connector 18"/>
            <p:cNvCxnSpPr>
              <a:stCxn id="18" idx="3"/>
            </p:cNvCxnSpPr>
            <p:nvPr/>
          </p:nvCxnSpPr>
          <p:spPr>
            <a:xfrm>
              <a:off x="3124200" y="4267200"/>
              <a:ext cx="4572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18" idx="0"/>
            </p:cNvCxnSpPr>
            <p:nvPr/>
          </p:nvCxnSpPr>
          <p:spPr>
            <a:xfrm rot="5400000" flipH="1" flipV="1">
              <a:off x="2209800" y="3276600"/>
              <a:ext cx="4572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18" idx="1"/>
            </p:cNvCxnSpPr>
            <p:nvPr/>
          </p:nvCxnSpPr>
          <p:spPr>
            <a:xfrm rot="10800000">
              <a:off x="1295400" y="4267200"/>
              <a:ext cx="4572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8" idx="2"/>
            </p:cNvCxnSpPr>
            <p:nvPr/>
          </p:nvCxnSpPr>
          <p:spPr>
            <a:xfrm rot="5400000">
              <a:off x="2171700" y="5295900"/>
              <a:ext cx="5334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24"/>
          <p:cNvGrpSpPr/>
          <p:nvPr/>
        </p:nvGrpSpPr>
        <p:grpSpPr>
          <a:xfrm rot="5400000">
            <a:off x="5826725" y="2057400"/>
            <a:ext cx="1600201" cy="4495801"/>
            <a:chOff x="1295390" y="2858446"/>
            <a:chExt cx="2286002" cy="2514601"/>
          </a:xfrm>
        </p:grpSpPr>
        <p:sp>
          <p:nvSpPr>
            <p:cNvPr id="27" name="Rectangle 26"/>
            <p:cNvSpPr/>
            <p:nvPr/>
          </p:nvSpPr>
          <p:spPr>
            <a:xfrm>
              <a:off x="1752591" y="3314851"/>
              <a:ext cx="1371600" cy="1524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" name="Straight Arrow Connector 35"/>
            <p:cNvCxnSpPr>
              <a:stCxn id="27" idx="3"/>
            </p:cNvCxnSpPr>
            <p:nvPr/>
          </p:nvCxnSpPr>
          <p:spPr>
            <a:xfrm>
              <a:off x="3124192" y="4076852"/>
              <a:ext cx="4572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>
              <a:stCxn id="27" idx="0"/>
            </p:cNvCxnSpPr>
            <p:nvPr/>
          </p:nvCxnSpPr>
          <p:spPr>
            <a:xfrm rot="5400000" flipH="1" flipV="1">
              <a:off x="2209791" y="3086251"/>
              <a:ext cx="457200" cy="158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>
              <a:stCxn id="27" idx="1"/>
            </p:cNvCxnSpPr>
            <p:nvPr/>
          </p:nvCxnSpPr>
          <p:spPr>
            <a:xfrm rot="10800000">
              <a:off x="1295390" y="4076852"/>
              <a:ext cx="4572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>
              <a:stCxn id="27" idx="2"/>
            </p:cNvCxnSpPr>
            <p:nvPr/>
          </p:nvCxnSpPr>
          <p:spPr>
            <a:xfrm rot="5400000">
              <a:off x="2171691" y="5105552"/>
              <a:ext cx="533400" cy="158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 ANY of the following cases, if all of the collision tests evaluate to positive, then assume no intersection</a:t>
            </a:r>
          </a:p>
          <a:p>
            <a:pPr lvl="1"/>
            <a:r>
              <a:rPr lang="en-US" dirty="0" smtClean="0"/>
              <a:t>1) Test collisions between all the vertices of BB</a:t>
            </a:r>
            <a:r>
              <a:rPr lang="en-US" baseline="-25000" dirty="0" smtClean="0"/>
              <a:t>A</a:t>
            </a:r>
            <a:r>
              <a:rPr lang="en-US" dirty="0" smtClean="0"/>
              <a:t> and all the planes of the BB</a:t>
            </a:r>
            <a:r>
              <a:rPr lang="en-US" baseline="-25000" dirty="0" smtClean="0"/>
              <a:t>B</a:t>
            </a:r>
          </a:p>
          <a:p>
            <a:pPr lvl="1"/>
            <a:r>
              <a:rPr lang="en-US" dirty="0" smtClean="0"/>
              <a:t>2) Test the collisions between all the vertices of BB</a:t>
            </a:r>
            <a:r>
              <a:rPr lang="en-US" baseline="-25000" dirty="0" smtClean="0"/>
              <a:t>B</a:t>
            </a:r>
            <a:r>
              <a:rPr lang="en-US" dirty="0" smtClean="0"/>
              <a:t> and all the planes of the BB</a:t>
            </a:r>
            <a:r>
              <a:rPr lang="en-US" sz="2400" baseline="-25000" dirty="0" smtClean="0"/>
              <a:t>A</a:t>
            </a:r>
            <a:endParaRPr lang="en-US" baseline="-25000" dirty="0" smtClean="0"/>
          </a:p>
          <a:p>
            <a:pPr lvl="1"/>
            <a:r>
              <a:rPr lang="en-US" dirty="0" smtClean="0"/>
              <a:t>3) Then test collisions between all the vertices of BB</a:t>
            </a:r>
            <a:r>
              <a:rPr lang="en-US" baseline="-25000" dirty="0" smtClean="0"/>
              <a:t>A</a:t>
            </a:r>
            <a:r>
              <a:rPr lang="en-US" dirty="0" smtClean="0"/>
              <a:t> and BB</a:t>
            </a:r>
            <a:r>
              <a:rPr lang="en-US" baseline="-25000" dirty="0" smtClean="0"/>
              <a:t>B </a:t>
            </a:r>
            <a:r>
              <a:rPr lang="en-US" dirty="0" smtClean="0"/>
              <a:t>and all cross products of each pair of edge </a:t>
            </a:r>
            <a:r>
              <a:rPr lang="en-US" dirty="0" err="1" smtClean="0"/>
              <a:t>normals</a:t>
            </a:r>
            <a:r>
              <a:rPr lang="en-US" dirty="0" smtClean="0"/>
              <a:t> of BB</a:t>
            </a:r>
            <a:r>
              <a:rPr lang="en-US" baseline="-25000" dirty="0" smtClean="0"/>
              <a:t>A</a:t>
            </a:r>
            <a:r>
              <a:rPr lang="en-US" dirty="0" smtClean="0"/>
              <a:t> and BB</a:t>
            </a:r>
            <a:r>
              <a:rPr lang="en-US" baseline="-25000" dirty="0" smtClean="0"/>
              <a:t>B</a:t>
            </a:r>
          </a:p>
          <a:p>
            <a:pPr lvl="2">
              <a:buNone/>
            </a:pPr>
            <a:endParaRPr lang="en-US" baseline="-25000" dirty="0" smtClean="0"/>
          </a:p>
          <a:p>
            <a:pPr lvl="2">
              <a:buNone/>
            </a:pPr>
            <a:r>
              <a:rPr lang="en-US" dirty="0" smtClean="0"/>
              <a:t>This actually works for any convex polyhedron. There are </a:t>
            </a:r>
            <a:r>
              <a:rPr lang="en-US" dirty="0" smtClean="0">
                <a:hlinkClick r:id="rId2"/>
              </a:rPr>
              <a:t>optimizations</a:t>
            </a:r>
            <a:r>
              <a:rPr lang="en-US" dirty="0" smtClean="0"/>
              <a:t> for OBBs…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Separating Axes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1947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Again, you will have to make sure that all planes, points, etc are in the same coordinate frame when computing collisions.</a:t>
            </a:r>
          </a:p>
          <a:p>
            <a:r>
              <a:rPr lang="en-US" dirty="0" smtClean="0"/>
              <a:t>Think about </a:t>
            </a:r>
            <a:r>
              <a:rPr lang="en-US" dirty="0" err="1" smtClean="0"/>
              <a:t>normals</a:t>
            </a:r>
            <a:endParaRPr lang="en-US" dirty="0" smtClean="0"/>
          </a:p>
          <a:p>
            <a:pPr lvl="1"/>
            <a:r>
              <a:rPr lang="en-US" dirty="0" smtClean="0"/>
              <a:t>Vertex: </a:t>
            </a:r>
            <a:r>
              <a:rPr lang="en-US" dirty="0" err="1" smtClean="0"/>
              <a:t>Mv</a:t>
            </a:r>
            <a:r>
              <a:rPr lang="en-US" dirty="0" smtClean="0"/>
              <a:t> as usual</a:t>
            </a:r>
          </a:p>
          <a:p>
            <a:pPr lvl="1"/>
            <a:r>
              <a:rPr lang="en-US" dirty="0" smtClean="0"/>
              <a:t>Normal: M</a:t>
            </a:r>
            <a:r>
              <a:rPr lang="en-US" baseline="30000" dirty="0" smtClean="0"/>
              <a:t>-1T</a:t>
            </a:r>
            <a:r>
              <a:rPr lang="en-US" dirty="0" smtClean="0"/>
              <a:t>n, n= [A,B,C,0]</a:t>
            </a:r>
            <a:r>
              <a:rPr lang="en-US" baseline="30000" dirty="0" smtClean="0"/>
              <a:t>T</a:t>
            </a:r>
            <a:r>
              <a:rPr lang="en-US" dirty="0" smtClean="0"/>
              <a:t> // this is a vector!</a:t>
            </a:r>
          </a:p>
          <a:p>
            <a:r>
              <a:rPr lang="en-US" dirty="0" smtClean="0"/>
              <a:t>Transform the plane equation</a:t>
            </a:r>
          </a:p>
          <a:p>
            <a:pPr lvl="1"/>
            <a:r>
              <a:rPr lang="en-US" dirty="0" smtClean="0"/>
              <a:t>p = [A,B,C,D]</a:t>
            </a:r>
          </a:p>
          <a:p>
            <a:pPr lvl="1"/>
            <a:r>
              <a:rPr lang="en-US" dirty="0" smtClean="0"/>
              <a:t>Matrix M = arbitrary transforms</a:t>
            </a:r>
          </a:p>
          <a:p>
            <a:pPr lvl="2"/>
            <a:r>
              <a:rPr lang="en-US" dirty="0" smtClean="0"/>
              <a:t>M</a:t>
            </a:r>
            <a:r>
              <a:rPr lang="en-US" baseline="30000" dirty="0" smtClean="0"/>
              <a:t>-1T</a:t>
            </a:r>
            <a:r>
              <a:rPr lang="en-US" dirty="0" smtClean="0"/>
              <a:t>p</a:t>
            </a:r>
          </a:p>
          <a:p>
            <a:pPr lvl="1"/>
            <a:r>
              <a:rPr lang="en-US" dirty="0" smtClean="0"/>
              <a:t>OR, if you don’t have any non-uniform scaling</a:t>
            </a:r>
          </a:p>
          <a:p>
            <a:pPr lvl="2"/>
            <a:r>
              <a:rPr lang="en-US" dirty="0" smtClean="0"/>
              <a:t>Mp</a:t>
            </a:r>
          </a:p>
          <a:p>
            <a:pPr lvl="2"/>
            <a:r>
              <a:rPr lang="en-US" dirty="0" smtClean="0"/>
              <a:t>What would happen if you had non uniform scaling?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Transforming OBB Planes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1518</TotalTime>
  <Words>1265</Words>
  <Application>Microsoft Office PowerPoint</Application>
  <PresentationFormat>On-screen Show (4:3)</PresentationFormat>
  <Paragraphs>223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Concourse</vt:lpstr>
      <vt:lpstr>Collision Detection and Response</vt:lpstr>
      <vt:lpstr>How to do this?</vt:lpstr>
      <vt:lpstr>Axis Aligned Bounding Boxes(AABB)</vt:lpstr>
      <vt:lpstr>AABB</vt:lpstr>
      <vt:lpstr>Comparing AABBs</vt:lpstr>
      <vt:lpstr>AABB Approach</vt:lpstr>
      <vt:lpstr>AABB Approach</vt:lpstr>
      <vt:lpstr>Shoot a projectile</vt:lpstr>
      <vt:lpstr>Collision Detection: Planes and Points</vt:lpstr>
      <vt:lpstr>Manually Transforming Objects for Collisions</vt:lpstr>
      <vt:lpstr>Another way to do the transform</vt:lpstr>
      <vt:lpstr>Simple Collision Response</vt:lpstr>
      <vt:lpstr>Ray-Plane Intersections</vt:lpstr>
      <vt:lpstr>Calculate a Reflection</vt:lpstr>
      <vt:lpstr>Tips for making Assignment 3 easier</vt:lpstr>
      <vt:lpstr>Oriented Bounding Boxes (OBB)</vt:lpstr>
      <vt:lpstr>Creating the Plane Equations</vt:lpstr>
      <vt:lpstr>Collision Detection: Planes and Points</vt:lpstr>
      <vt:lpstr>OBB – Point Collision</vt:lpstr>
      <vt:lpstr>Collision Detection: OBB and OBB</vt:lpstr>
      <vt:lpstr>Separating Axes</vt:lpstr>
      <vt:lpstr>Transforming OBB Planes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Collision Detection and Response</dc:title>
  <dc:creator>John Quarles</dc:creator>
  <cp:lastModifiedBy>John</cp:lastModifiedBy>
  <cp:revision>92</cp:revision>
  <dcterms:created xsi:type="dcterms:W3CDTF">2011-03-08T05:31:41Z</dcterms:created>
  <dcterms:modified xsi:type="dcterms:W3CDTF">2011-03-11T06:12:51Z</dcterms:modified>
</cp:coreProperties>
</file>