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0" r:id="rId3"/>
    <p:sldId id="277" r:id="rId4"/>
    <p:sldId id="279" r:id="rId5"/>
    <p:sldId id="278" r:id="rId6"/>
    <p:sldId id="283" r:id="rId7"/>
    <p:sldId id="299" r:id="rId8"/>
    <p:sldId id="294" r:id="rId9"/>
    <p:sldId id="297" r:id="rId10"/>
    <p:sldId id="285" r:id="rId11"/>
    <p:sldId id="258" r:id="rId12"/>
    <p:sldId id="298" r:id="rId13"/>
    <p:sldId id="291" r:id="rId14"/>
    <p:sldId id="289" r:id="rId15"/>
    <p:sldId id="264" r:id="rId16"/>
    <p:sldId id="292" r:id="rId17"/>
    <p:sldId id="287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81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FF2354-7D07-4E9B-AE93-DAF7E4AA8B9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7252ED-D4FF-4C45-BB0F-3F8BA5EC0BE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E27DC3-9B4C-41CD-883E-0744D6D2CEFE}" type="slidenum">
              <a:rPr lang="en-US"/>
              <a:pPr/>
              <a:t>2</a:t>
            </a:fld>
            <a:endParaRPr lang="en-US"/>
          </a:p>
        </p:txBody>
      </p:sp>
      <p:sp>
        <p:nvSpPr>
          <p:cNvPr id="18435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18436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E5BBF-8110-4FA3-9869-0583C0A8BD55}" type="slidenum">
              <a:rPr lang="en-US"/>
              <a:pPr/>
              <a:t>3</a:t>
            </a:fld>
            <a:endParaRPr lang="en-US"/>
          </a:p>
        </p:txBody>
      </p:sp>
      <p:sp>
        <p:nvSpPr>
          <p:cNvPr id="20483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20484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1EB16B-5D4A-4C84-89A0-E02C06CB4F42}" type="slidenum">
              <a:rPr lang="en-US"/>
              <a:pPr/>
              <a:t>4</a:t>
            </a:fld>
            <a:endParaRPr lang="en-US"/>
          </a:p>
        </p:txBody>
      </p:sp>
      <p:sp>
        <p:nvSpPr>
          <p:cNvPr id="22531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22532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9E98ED-C184-4E8B-9463-5D0A07037545}" type="slidenum">
              <a:rPr lang="en-US"/>
              <a:pPr/>
              <a:t>5</a:t>
            </a:fld>
            <a:endParaRPr lang="en-US"/>
          </a:p>
        </p:txBody>
      </p:sp>
      <p:sp>
        <p:nvSpPr>
          <p:cNvPr id="24579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24580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DBFE80-BEA8-4F21-87D5-E759D9E6613B}" type="slidenum">
              <a:rPr lang="en-US"/>
              <a:pPr/>
              <a:t>6</a:t>
            </a:fld>
            <a:endParaRPr lang="en-US"/>
          </a:p>
        </p:txBody>
      </p:sp>
      <p:sp>
        <p:nvSpPr>
          <p:cNvPr id="26627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26628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902CE4-E23D-4577-ADD2-5032383F074C}" type="slidenum">
              <a:rPr lang="en-US"/>
              <a:pPr/>
              <a:t>9</a:t>
            </a:fld>
            <a:endParaRPr lang="en-US"/>
          </a:p>
        </p:txBody>
      </p:sp>
      <p:sp>
        <p:nvSpPr>
          <p:cNvPr id="29699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r>
              <a:rPr lang="en-US" smtClean="0"/>
              <a:t>If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8DF36-50CB-4EBB-8991-0203179B7705}" type="slidenum">
              <a:rPr lang="en-US"/>
              <a:pPr/>
              <a:t>10</a:t>
            </a:fld>
            <a:endParaRPr lang="en-US"/>
          </a:p>
        </p:txBody>
      </p:sp>
      <p:sp>
        <p:nvSpPr>
          <p:cNvPr id="31747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6899A3-74E6-4143-ABD9-85B23707156A}" type="slidenum">
              <a:rPr lang="en-US"/>
              <a:pPr/>
              <a:t>13</a:t>
            </a:fld>
            <a:endParaRPr lang="en-US"/>
          </a:p>
        </p:txBody>
      </p:sp>
      <p:sp>
        <p:nvSpPr>
          <p:cNvPr id="36867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7A7A0-9FCE-41F4-BCC6-29734975DC02}" type="slidenum">
              <a:rPr lang="en-US"/>
              <a:pPr/>
              <a:t>14</a:t>
            </a:fld>
            <a:endParaRPr lang="en-US"/>
          </a:p>
        </p:txBody>
      </p:sp>
      <p:sp>
        <p:nvSpPr>
          <p:cNvPr id="38915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38916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3B82DF-28FC-4D30-989B-95BDE4C6CA91}" type="slidenum">
              <a:rPr lang="en-US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ChangeArrowheads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solidFill>
            <a:srgbClr val="FFFFFF"/>
          </a:solidFill>
          <a:ln/>
        </p:spPr>
      </p:sp>
      <p:sp>
        <p:nvSpPr>
          <p:cNvPr id="45060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4988"/>
            <a:ext cx="5032375" cy="4114800"/>
          </a:xfrm>
          <a:solidFill>
            <a:srgbClr val="FFFFFF"/>
          </a:solidFill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4EC577-40C1-427F-9B90-541B8EA433E9}" type="slidenum">
              <a:rPr lang="en-US"/>
              <a:pPr/>
              <a:t>17</a:t>
            </a:fld>
            <a:endParaRPr lang="en-US"/>
          </a:p>
        </p:txBody>
      </p:sp>
      <p:sp>
        <p:nvSpPr>
          <p:cNvPr id="53251" name="Rectangle 2"/>
          <p:cNvSpPr>
            <a:spLocks noChangeArrowheads="1"/>
          </p:cNvSpPr>
          <p:nvPr>
            <p:ph type="sldImg"/>
          </p:nvPr>
        </p:nvSpPr>
        <p:spPr>
          <a:xfrm>
            <a:off x="1144588" y="684213"/>
            <a:ext cx="4570412" cy="3427412"/>
          </a:xfrm>
          <a:ln w="12700" cap="flat">
            <a:solidFill>
              <a:schemeClr val="tx1"/>
            </a:solidFill>
          </a:ln>
        </p:spPr>
      </p:sp>
      <p:sp>
        <p:nvSpPr>
          <p:cNvPr id="53252" name="Rectangle 3"/>
          <p:cNvSpPr>
            <a:spLocks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/>
        </p:spPr>
        <p:txBody>
          <a:bodyPr lIns="93456" tIns="46729" rIns="93456" bIns="4672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AF2B1F86-5CE7-472C-B5D7-18F754B54A48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5265E1A3-BA0C-431D-A927-9406B4F7AF66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5DE527C5-A92B-4D1F-B928-EEB2065B9C80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56A8FD8A-8951-4D97-9413-03E47B7B2402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462AA691-660A-4387-B9E5-4F15F3770C0D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43018976-1F64-499B-B489-7FAF9978FC70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73D61B6B-6CAF-42F5-A830-4B2BE54D5FB1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6295BED6-2C11-4B21-89A1-582106CBC1A2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7A58E2B3-FA9A-47BF-B792-27F0277AD378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544404E2-5863-4D9D-8222-C440E85E84B4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2pPr lvl="1">
              <a:defRPr/>
            </a:lvl2pPr>
          </a:lstStyle>
          <a:p>
            <a:pPr lvl="1"/>
            <a:fld id="{96FD5A8D-0C56-479A-BE49-B98BD3B8B6DB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228600"/>
            <a:ext cx="6248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D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324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2pPr lvl="1" algn="r">
              <a:defRPr sz="1000">
                <a:latin typeface="Arial" charset="0"/>
              </a:defRPr>
            </a:lvl2pPr>
          </a:lstStyle>
          <a:p>
            <a:pPr lvl="1"/>
            <a:fld id="{E370EB6A-6464-42F8-9D2D-F4536D4BDB99}" type="slidenum">
              <a:rPr lang="es-ES"/>
              <a:pPr lvl="1"/>
              <a:t>‹#›</a:t>
            </a:fld>
            <a:endParaRPr lang="es-ES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609600" y="1447800"/>
            <a:ext cx="6172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152400" y="228600"/>
          <a:ext cx="1371600" cy="990600"/>
        </p:xfrm>
        <a:graphic>
          <a:graphicData uri="http://schemas.openxmlformats.org/presentationml/2006/ole">
            <p:oleObj spid="_x0000_s1026" name="ClipArt" r:id="rId14" imgW="2354040" imgH="1792080" progId="MS_ClipArt_Gallery.2">
              <p:embed/>
            </p:oleObj>
          </a:graphicData>
        </a:graphic>
      </p:graphicFrame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00800"/>
            <a:ext cx="563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Angel: Interactive Computer Graphics 45E © Addison-Wesley 2009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  <a:ea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571500" indent="-190500" algn="l" rtl="0" eaLnBrk="0" fontAlgn="base" hangingPunct="0">
        <a:spcBef>
          <a:spcPct val="20000"/>
        </a:spcBef>
        <a:spcAft>
          <a:spcPct val="0"/>
        </a:spcAft>
        <a:buChar char="­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52500" indent="-1905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752600"/>
            <a:ext cx="7772400" cy="1143000"/>
          </a:xfrm>
        </p:spPr>
        <p:txBody>
          <a:bodyPr/>
          <a:lstStyle/>
          <a:p>
            <a:r>
              <a:rPr lang="en-US" smtClean="0"/>
              <a:t>OpenGL Texture Mapping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24D3759B-A608-45CB-8C28-6B483C65D231}" type="slidenum">
              <a:rPr lang="es-ES"/>
              <a:pPr lvl="1"/>
              <a:t>2</a:t>
            </a:fld>
            <a:endParaRPr lang="es-ES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Basic Stragegy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90550" indent="-590550">
              <a:buFontTx/>
              <a:buNone/>
            </a:pPr>
            <a:r>
              <a:rPr lang="en-US" smtClean="0"/>
              <a:t>Three steps to applying a texture</a:t>
            </a:r>
          </a:p>
          <a:p>
            <a:pPr marL="952500" lvl="1" indent="-495300">
              <a:buFontTx/>
              <a:buAutoNum type="arabicPeriod"/>
            </a:pPr>
            <a:r>
              <a:rPr lang="en-US" smtClean="0"/>
              <a:t>specify the texture</a:t>
            </a:r>
          </a:p>
          <a:p>
            <a:pPr marL="1295400" lvl="2" indent="-381000"/>
            <a:r>
              <a:rPr lang="en-US" sz="2400" smtClean="0"/>
              <a:t>read or generate image</a:t>
            </a:r>
          </a:p>
          <a:p>
            <a:pPr marL="1295400" lvl="2" indent="-381000"/>
            <a:r>
              <a:rPr lang="en-US" sz="2400" smtClean="0"/>
              <a:t>assign to texture</a:t>
            </a:r>
          </a:p>
          <a:p>
            <a:pPr marL="1295400" lvl="2" indent="-381000"/>
            <a:r>
              <a:rPr lang="en-US" sz="2400" smtClean="0"/>
              <a:t>enable texturing</a:t>
            </a:r>
          </a:p>
          <a:p>
            <a:pPr marL="952500" lvl="1" indent="-495300">
              <a:buFontTx/>
              <a:buAutoNum type="arabicPeriod"/>
            </a:pPr>
            <a:r>
              <a:rPr lang="en-US" smtClean="0"/>
              <a:t>assign texture coordinates to vertices</a:t>
            </a:r>
          </a:p>
          <a:p>
            <a:pPr marL="1295400" lvl="2" indent="-381000">
              <a:buClr>
                <a:schemeClr val="tx1"/>
              </a:buClr>
            </a:pPr>
            <a:r>
              <a:rPr lang="en-US" sz="2400" smtClean="0"/>
              <a:t>Proper mapping function is left to application</a:t>
            </a:r>
          </a:p>
          <a:p>
            <a:pPr marL="952500" lvl="1" indent="-495300">
              <a:buFontTx/>
              <a:buAutoNum type="arabicPeriod"/>
            </a:pPr>
            <a:r>
              <a:rPr lang="en-US" smtClean="0"/>
              <a:t>specify texture parameters</a:t>
            </a:r>
          </a:p>
          <a:p>
            <a:pPr marL="1295400" lvl="2" indent="-381000"/>
            <a:r>
              <a:rPr lang="en-US" sz="2400" smtClean="0"/>
              <a:t>wrapping, filtering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59858998-5D07-47B0-BAF0-1E1E5D6A666B}" type="slidenum">
              <a:rPr lang="es-ES"/>
              <a:pPr lvl="1"/>
              <a:t>3</a:t>
            </a:fld>
            <a:endParaRPr lang="es-ES"/>
          </a:p>
        </p:txBody>
      </p:sp>
      <p:sp>
        <p:nvSpPr>
          <p:cNvPr id="1945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Angel: Interactive Computer Graphics 45E © Addison-Wesley 2009</a:t>
            </a: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Texture Mapping</a:t>
            </a:r>
          </a:p>
        </p:txBody>
      </p:sp>
      <p:sp>
        <p:nvSpPr>
          <p:cNvPr id="19461" name="Rectangle 3" descr="P2060066"/>
          <p:cNvSpPr>
            <a:spLocks noChangeArrowheads="1"/>
          </p:cNvSpPr>
          <p:nvPr/>
        </p:nvSpPr>
        <p:spPr bwMode="ltGray">
          <a:xfrm>
            <a:off x="1838325" y="4540250"/>
            <a:ext cx="1901825" cy="155098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62" name="AutoShape 4" descr="P2060066"/>
          <p:cNvSpPr>
            <a:spLocks noChangeArrowheads="1"/>
          </p:cNvSpPr>
          <p:nvPr/>
        </p:nvSpPr>
        <p:spPr bwMode="ltGray">
          <a:xfrm>
            <a:off x="5948363" y="1893888"/>
            <a:ext cx="2471737" cy="1323975"/>
          </a:xfrm>
          <a:prstGeom prst="parallelogram">
            <a:avLst>
              <a:gd name="adj" fmla="val 46673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63" name="Group 5"/>
          <p:cNvGrpSpPr>
            <a:grpSpLocks/>
          </p:cNvGrpSpPr>
          <p:nvPr/>
        </p:nvGrpSpPr>
        <p:grpSpPr bwMode="auto">
          <a:xfrm>
            <a:off x="1258888" y="3795713"/>
            <a:ext cx="2630487" cy="2736850"/>
            <a:chOff x="793" y="2538"/>
            <a:chExt cx="1657" cy="1724"/>
          </a:xfrm>
        </p:grpSpPr>
        <p:sp>
          <p:nvSpPr>
            <p:cNvPr id="19480" name="Line 6"/>
            <p:cNvSpPr>
              <a:spLocks noChangeShapeType="1"/>
            </p:cNvSpPr>
            <p:nvPr/>
          </p:nvSpPr>
          <p:spPr bwMode="auto">
            <a:xfrm flipV="1">
              <a:off x="1148" y="2538"/>
              <a:ext cx="0" cy="14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Line 7"/>
            <p:cNvSpPr>
              <a:spLocks noChangeShapeType="1"/>
            </p:cNvSpPr>
            <p:nvPr/>
          </p:nvSpPr>
          <p:spPr bwMode="auto">
            <a:xfrm>
              <a:off x="1159" y="3995"/>
              <a:ext cx="12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Text Box 8"/>
            <p:cNvSpPr txBox="1">
              <a:spLocks noChangeArrowheads="1"/>
            </p:cNvSpPr>
            <p:nvPr/>
          </p:nvSpPr>
          <p:spPr bwMode="auto">
            <a:xfrm>
              <a:off x="1522" y="3974"/>
              <a:ext cx="19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9483" name="Text Box 9"/>
            <p:cNvSpPr txBox="1">
              <a:spLocks noChangeArrowheads="1"/>
            </p:cNvSpPr>
            <p:nvPr/>
          </p:nvSpPr>
          <p:spPr bwMode="auto">
            <a:xfrm>
              <a:off x="793" y="3174"/>
              <a:ext cx="169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t</a:t>
              </a:r>
            </a:p>
          </p:txBody>
        </p:sp>
      </p:grpSp>
      <p:grpSp>
        <p:nvGrpSpPr>
          <p:cNvPr id="19464" name="Group 10"/>
          <p:cNvGrpSpPr>
            <a:grpSpLocks/>
          </p:cNvGrpSpPr>
          <p:nvPr/>
        </p:nvGrpSpPr>
        <p:grpSpPr bwMode="auto">
          <a:xfrm>
            <a:off x="1112838" y="1860550"/>
            <a:ext cx="1876425" cy="2119313"/>
            <a:chOff x="2482" y="1457"/>
            <a:chExt cx="1182" cy="1335"/>
          </a:xfrm>
        </p:grpSpPr>
        <p:sp>
          <p:nvSpPr>
            <p:cNvPr id="19474" name="Line 11"/>
            <p:cNvSpPr>
              <a:spLocks noChangeShapeType="1"/>
            </p:cNvSpPr>
            <p:nvPr/>
          </p:nvSpPr>
          <p:spPr bwMode="auto">
            <a:xfrm flipV="1">
              <a:off x="2913" y="1457"/>
              <a:ext cx="0" cy="9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Line 12"/>
            <p:cNvSpPr>
              <a:spLocks noChangeShapeType="1"/>
            </p:cNvSpPr>
            <p:nvPr/>
          </p:nvSpPr>
          <p:spPr bwMode="auto">
            <a:xfrm>
              <a:off x="2908" y="2384"/>
              <a:ext cx="7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Line 13"/>
            <p:cNvSpPr>
              <a:spLocks noChangeShapeType="1"/>
            </p:cNvSpPr>
            <p:nvPr/>
          </p:nvSpPr>
          <p:spPr bwMode="auto">
            <a:xfrm flipH="1">
              <a:off x="2510" y="2389"/>
              <a:ext cx="403" cy="4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Text Box 14"/>
            <p:cNvSpPr txBox="1">
              <a:spLocks noChangeArrowheads="1"/>
            </p:cNvSpPr>
            <p:nvPr/>
          </p:nvSpPr>
          <p:spPr bwMode="auto">
            <a:xfrm>
              <a:off x="3138" y="2324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x</a:t>
              </a:r>
            </a:p>
          </p:txBody>
        </p:sp>
        <p:sp>
          <p:nvSpPr>
            <p:cNvPr id="19478" name="Text Box 15"/>
            <p:cNvSpPr txBox="1">
              <a:spLocks noChangeArrowheads="1"/>
            </p:cNvSpPr>
            <p:nvPr/>
          </p:nvSpPr>
          <p:spPr bwMode="auto">
            <a:xfrm>
              <a:off x="2631" y="1651"/>
              <a:ext cx="212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y</a:t>
              </a:r>
            </a:p>
          </p:txBody>
        </p:sp>
        <p:sp>
          <p:nvSpPr>
            <p:cNvPr id="19479" name="Text Box 16"/>
            <p:cNvSpPr txBox="1">
              <a:spLocks noChangeArrowheads="1"/>
            </p:cNvSpPr>
            <p:nvPr/>
          </p:nvSpPr>
          <p:spPr bwMode="auto">
            <a:xfrm>
              <a:off x="2482" y="2313"/>
              <a:ext cx="20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z</a:t>
              </a:r>
            </a:p>
          </p:txBody>
        </p:sp>
      </p:grpSp>
      <p:sp useBgFill="1">
        <p:nvSpPr>
          <p:cNvPr id="19465" name="Oval 17"/>
          <p:cNvSpPr>
            <a:spLocks noChangeArrowheads="1"/>
          </p:cNvSpPr>
          <p:nvPr/>
        </p:nvSpPr>
        <p:spPr bwMode="auto">
          <a:xfrm>
            <a:off x="2278063" y="4724400"/>
            <a:ext cx="87312" cy="87313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 useBgFill="1">
        <p:nvSpPr>
          <p:cNvPr id="19466" name="Oval 18"/>
          <p:cNvSpPr>
            <a:spLocks noChangeArrowheads="1"/>
          </p:cNvSpPr>
          <p:nvPr/>
        </p:nvSpPr>
        <p:spPr bwMode="auto">
          <a:xfrm>
            <a:off x="6880225" y="2065338"/>
            <a:ext cx="87313" cy="87312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67" name="AutoShape 19"/>
          <p:cNvCxnSpPr>
            <a:cxnSpLocks noChangeShapeType="1"/>
          </p:cNvCxnSpPr>
          <p:nvPr/>
        </p:nvCxnSpPr>
        <p:spPr bwMode="auto">
          <a:xfrm rot="-5400000">
            <a:off x="3263106" y="1127919"/>
            <a:ext cx="2646363" cy="4632325"/>
          </a:xfrm>
          <a:prstGeom prst="curvedConnector3">
            <a:avLst>
              <a:gd name="adj1" fmla="val 23032"/>
            </a:avLst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</p:spPr>
      </p:cxnSp>
      <p:sp>
        <p:nvSpPr>
          <p:cNvPr id="19468" name="AutoShape 20"/>
          <p:cNvSpPr>
            <a:spLocks noChangeArrowheads="1"/>
          </p:cNvSpPr>
          <p:nvPr/>
        </p:nvSpPr>
        <p:spPr bwMode="auto">
          <a:xfrm>
            <a:off x="2001838" y="2192338"/>
            <a:ext cx="1376362" cy="887412"/>
          </a:xfrm>
          <a:prstGeom prst="parallelogram">
            <a:avLst>
              <a:gd name="adj" fmla="val 3877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Text Box 21"/>
          <p:cNvSpPr txBox="1">
            <a:spLocks noChangeArrowheads="1"/>
          </p:cNvSpPr>
          <p:nvPr/>
        </p:nvSpPr>
        <p:spPr bwMode="auto">
          <a:xfrm>
            <a:off x="4041775" y="5083175"/>
            <a:ext cx="9271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image</a:t>
            </a:r>
          </a:p>
        </p:txBody>
      </p:sp>
      <p:sp>
        <p:nvSpPr>
          <p:cNvPr id="19470" name="Text Box 22"/>
          <p:cNvSpPr txBox="1">
            <a:spLocks noChangeArrowheads="1"/>
          </p:cNvSpPr>
          <p:nvPr/>
        </p:nvSpPr>
        <p:spPr bwMode="auto">
          <a:xfrm>
            <a:off x="3189288" y="3429000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geometry</a:t>
            </a:r>
          </a:p>
        </p:txBody>
      </p:sp>
      <p:sp>
        <p:nvSpPr>
          <p:cNvPr id="19471" name="Text Box 23"/>
          <p:cNvSpPr txBox="1">
            <a:spLocks noChangeArrowheads="1"/>
          </p:cNvSpPr>
          <p:nvPr/>
        </p:nvSpPr>
        <p:spPr bwMode="auto">
          <a:xfrm>
            <a:off x="6324600" y="3395663"/>
            <a:ext cx="10636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display</a:t>
            </a:r>
          </a:p>
        </p:txBody>
      </p:sp>
      <p:cxnSp>
        <p:nvCxnSpPr>
          <p:cNvPr id="19472" name="AutoShape 24"/>
          <p:cNvCxnSpPr>
            <a:cxnSpLocks noChangeShapeType="1"/>
            <a:stCxn id="19473" idx="6"/>
            <a:endCxn id="19466" idx="2"/>
          </p:cNvCxnSpPr>
          <p:nvPr/>
        </p:nvCxnSpPr>
        <p:spPr bwMode="auto">
          <a:xfrm flipV="1">
            <a:off x="2579688" y="2109788"/>
            <a:ext cx="4300537" cy="314325"/>
          </a:xfrm>
          <a:prstGeom prst="curvedConnector3">
            <a:avLst>
              <a:gd name="adj1" fmla="val 50162"/>
            </a:avLst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</p:spPr>
      </p:cxnSp>
      <p:sp useBgFill="1">
        <p:nvSpPr>
          <p:cNvPr id="19473" name="Oval 25"/>
          <p:cNvSpPr>
            <a:spLocks noChangeArrowheads="1"/>
          </p:cNvSpPr>
          <p:nvPr/>
        </p:nvSpPr>
        <p:spPr bwMode="auto">
          <a:xfrm>
            <a:off x="2492375" y="2379663"/>
            <a:ext cx="87313" cy="87312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FE0E6F9B-2188-4E51-A317-8B39B5517A15}" type="slidenum">
              <a:rPr lang="es-ES"/>
              <a:pPr lvl="1"/>
              <a:t>4</a:t>
            </a:fld>
            <a:endParaRPr lang="es-ES"/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Texture Example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5003800" cy="4724400"/>
          </a:xfrm>
        </p:spPr>
        <p:txBody>
          <a:bodyPr/>
          <a:lstStyle/>
          <a:p>
            <a:r>
              <a:rPr lang="en-US" smtClean="0"/>
              <a:t>The texture (below) is a 256 x 256 image that has been mapped to a rectangular polygon which is viewed in perspective</a:t>
            </a:r>
          </a:p>
          <a:p>
            <a:endParaRPr lang="en-US" smtClean="0"/>
          </a:p>
        </p:txBody>
      </p:sp>
      <p:pic>
        <p:nvPicPr>
          <p:cNvPr id="21510" name="Picture 4" descr="F:\SIGGRAPH\SIGGRAPH 2000\t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7250" y="1600200"/>
            <a:ext cx="2432050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093C2B7E-9183-4F5E-B572-188329BF6447}" type="slidenum">
              <a:rPr lang="es-ES"/>
              <a:pPr lvl="1"/>
              <a:t>5</a:t>
            </a:fld>
            <a:endParaRPr lang="es-ES"/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Angel: Interactive Computer Graphics 45E © Addison-Wesley 2009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Texture Mapping and the OpenGL Pipeline</a:t>
            </a:r>
          </a:p>
        </p:txBody>
      </p:sp>
      <p:grpSp>
        <p:nvGrpSpPr>
          <p:cNvPr id="23557" name="Group 3"/>
          <p:cNvGrpSpPr>
            <a:grpSpLocks/>
          </p:cNvGrpSpPr>
          <p:nvPr/>
        </p:nvGrpSpPr>
        <p:grpSpPr bwMode="auto">
          <a:xfrm>
            <a:off x="1279525" y="4287838"/>
            <a:ext cx="6645275" cy="1606550"/>
            <a:chOff x="878" y="2312"/>
            <a:chExt cx="4186" cy="1012"/>
          </a:xfrm>
        </p:grpSpPr>
        <p:sp useBgFill="1">
          <p:nvSpPr>
            <p:cNvPr id="23559" name="Rectangle 4"/>
            <p:cNvSpPr>
              <a:spLocks noChangeArrowheads="1"/>
            </p:cNvSpPr>
            <p:nvPr/>
          </p:nvSpPr>
          <p:spPr bwMode="auto">
            <a:xfrm>
              <a:off x="4248" y="2683"/>
              <a:ext cx="816" cy="576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 useBgFill="1">
          <p:nvSpPr>
            <p:cNvPr id="23560" name="Rectangle 5"/>
            <p:cNvSpPr>
              <a:spLocks noChangeArrowheads="1"/>
            </p:cNvSpPr>
            <p:nvPr/>
          </p:nvSpPr>
          <p:spPr bwMode="auto">
            <a:xfrm>
              <a:off x="2059" y="2312"/>
              <a:ext cx="1479" cy="293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Text Box 6"/>
            <p:cNvSpPr txBox="1">
              <a:spLocks noChangeArrowheads="1"/>
            </p:cNvSpPr>
            <p:nvPr/>
          </p:nvSpPr>
          <p:spPr bwMode="auto">
            <a:xfrm>
              <a:off x="2049" y="2324"/>
              <a:ext cx="1505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geometry pipeline</a:t>
              </a:r>
            </a:p>
          </p:txBody>
        </p:sp>
        <p:sp>
          <p:nvSpPr>
            <p:cNvPr id="23562" name="Text Box 7"/>
            <p:cNvSpPr txBox="1">
              <a:spLocks noChangeArrowheads="1"/>
            </p:cNvSpPr>
            <p:nvPr/>
          </p:nvSpPr>
          <p:spPr bwMode="auto">
            <a:xfrm>
              <a:off x="878" y="2329"/>
              <a:ext cx="712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vertices</a:t>
              </a:r>
            </a:p>
          </p:txBody>
        </p:sp>
        <p:sp useBgFill="1">
          <p:nvSpPr>
            <p:cNvPr id="23563" name="Rectangle 8"/>
            <p:cNvSpPr>
              <a:spLocks noChangeArrowheads="1"/>
            </p:cNvSpPr>
            <p:nvPr/>
          </p:nvSpPr>
          <p:spPr bwMode="auto">
            <a:xfrm>
              <a:off x="2071" y="3031"/>
              <a:ext cx="1479" cy="293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pixel pipeline</a:t>
              </a:r>
            </a:p>
          </p:txBody>
        </p:sp>
        <p:sp>
          <p:nvSpPr>
            <p:cNvPr id="23564" name="Text Box 9"/>
            <p:cNvSpPr txBox="1">
              <a:spLocks noChangeArrowheads="1"/>
            </p:cNvSpPr>
            <p:nvPr/>
          </p:nvSpPr>
          <p:spPr bwMode="auto">
            <a:xfrm>
              <a:off x="1001" y="2981"/>
              <a:ext cx="58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/>
                <a:t>image</a:t>
              </a:r>
            </a:p>
          </p:txBody>
        </p:sp>
        <p:sp>
          <p:nvSpPr>
            <p:cNvPr id="23565" name="Text Box 10"/>
            <p:cNvSpPr txBox="1">
              <a:spLocks noChangeArrowheads="1"/>
            </p:cNvSpPr>
            <p:nvPr/>
          </p:nvSpPr>
          <p:spPr bwMode="auto">
            <a:xfrm>
              <a:off x="4200" y="2731"/>
              <a:ext cx="864" cy="52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fragmentprocessor</a:t>
              </a:r>
            </a:p>
          </p:txBody>
        </p:sp>
        <p:sp>
          <p:nvSpPr>
            <p:cNvPr id="23566" name="Line 11"/>
            <p:cNvSpPr>
              <a:spLocks noChangeShapeType="1"/>
            </p:cNvSpPr>
            <p:nvPr/>
          </p:nvSpPr>
          <p:spPr bwMode="auto">
            <a:xfrm>
              <a:off x="3548" y="2439"/>
              <a:ext cx="629" cy="3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2"/>
            <p:cNvSpPr>
              <a:spLocks noChangeShapeType="1"/>
            </p:cNvSpPr>
            <p:nvPr/>
          </p:nvSpPr>
          <p:spPr bwMode="auto">
            <a:xfrm flipV="1">
              <a:off x="3548" y="2897"/>
              <a:ext cx="634" cy="2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Line 13"/>
            <p:cNvSpPr>
              <a:spLocks noChangeShapeType="1"/>
            </p:cNvSpPr>
            <p:nvPr/>
          </p:nvSpPr>
          <p:spPr bwMode="auto">
            <a:xfrm>
              <a:off x="1639" y="2466"/>
              <a:ext cx="4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Line 14"/>
            <p:cNvSpPr>
              <a:spLocks noChangeShapeType="1"/>
            </p:cNvSpPr>
            <p:nvPr/>
          </p:nvSpPr>
          <p:spPr bwMode="auto">
            <a:xfrm>
              <a:off x="1672" y="3156"/>
              <a:ext cx="38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8" name="Rectangle 1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7772400" cy="4724400"/>
          </a:xfrm>
        </p:spPr>
        <p:txBody>
          <a:bodyPr/>
          <a:lstStyle/>
          <a:p>
            <a:r>
              <a:rPr lang="en-US" smtClean="0"/>
              <a:t>Images and geometry flow through separate pipelines that join during fragment processing</a:t>
            </a:r>
          </a:p>
          <a:p>
            <a:pPr lvl="1"/>
            <a:r>
              <a:rPr lang="en-US" smtClean="0"/>
              <a:t>“complex” textures do not affect geometric complexity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B9CD2BB1-5753-450C-9226-2B0584C105F9}" type="slidenum">
              <a:rPr lang="es-ES"/>
              <a:pPr lvl="1"/>
              <a:t>6</a:t>
            </a:fld>
            <a:endParaRPr lang="es-ES"/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153400" cy="4191000"/>
          </a:xfrm>
          <a:noFill/>
        </p:spPr>
        <p:txBody>
          <a:bodyPr lIns="90488" tIns="44450" rIns="90488" bIns="44450"/>
          <a:lstStyle/>
          <a:p>
            <a:r>
              <a:rPr lang="en-US" sz="2700" dirty="0" smtClean="0"/>
              <a:t>Define a texture image from an array of </a:t>
            </a:r>
            <a:br>
              <a:rPr lang="en-US" sz="2700" dirty="0" smtClean="0"/>
            </a:br>
            <a:r>
              <a:rPr lang="en-US" sz="2700" dirty="0" smtClean="0"/>
              <a:t>   </a:t>
            </a:r>
            <a:r>
              <a:rPr lang="en-US" sz="2700" i="1" dirty="0" err="1" smtClean="0"/>
              <a:t>texels</a:t>
            </a:r>
            <a:r>
              <a:rPr lang="en-US" sz="2700" dirty="0" smtClean="0"/>
              <a:t> (texture elements) in CPU memory</a:t>
            </a:r>
          </a:p>
          <a:p>
            <a:pPr lvl="1">
              <a:buFontTx/>
              <a:buNone/>
            </a:pPr>
            <a:r>
              <a:rPr lang="en-US" sz="2200" b="1" dirty="0" smtClean="0">
                <a:latin typeface="Courier New" charset="0"/>
              </a:rPr>
              <a:t>   </a:t>
            </a:r>
            <a:r>
              <a:rPr lang="en-US" sz="2200" b="1" dirty="0" err="1" smtClean="0">
                <a:latin typeface="Courier New" charset="0"/>
              </a:rPr>
              <a:t>Glubyte</a:t>
            </a:r>
            <a:r>
              <a:rPr lang="en-US" sz="2200" b="1" dirty="0" smtClean="0">
                <a:latin typeface="Courier New" charset="0"/>
              </a:rPr>
              <a:t> </a:t>
            </a:r>
            <a:r>
              <a:rPr lang="en-US" sz="2200" b="1" dirty="0" err="1" smtClean="0">
                <a:latin typeface="Courier New" charset="0"/>
              </a:rPr>
              <a:t>my_texels</a:t>
            </a:r>
            <a:r>
              <a:rPr lang="en-US" sz="2200" b="1" dirty="0" smtClean="0">
                <a:latin typeface="Courier New" charset="0"/>
              </a:rPr>
              <a:t>[512][512];</a:t>
            </a:r>
          </a:p>
          <a:p>
            <a:r>
              <a:rPr lang="en-US" sz="2700" dirty="0" smtClean="0"/>
              <a:t>This array can be filled with RGB </a:t>
            </a:r>
            <a:r>
              <a:rPr lang="en-US" sz="2700" dirty="0" smtClean="0"/>
              <a:t>values</a:t>
            </a:r>
            <a:r>
              <a:rPr lang="en-US" sz="2700" dirty="0" smtClean="0"/>
              <a:t> (for example) from</a:t>
            </a:r>
            <a:endParaRPr lang="en-US" sz="2700" dirty="0" smtClean="0"/>
          </a:p>
          <a:p>
            <a:pPr lvl="1"/>
            <a:r>
              <a:rPr lang="en-US" sz="2200" dirty="0" smtClean="0"/>
              <a:t>Loaded from a scanned </a:t>
            </a:r>
            <a:r>
              <a:rPr lang="en-US" sz="2200" dirty="0" smtClean="0"/>
              <a:t>image</a:t>
            </a:r>
          </a:p>
          <a:p>
            <a:pPr lvl="1"/>
            <a:r>
              <a:rPr lang="en-US" sz="2200" dirty="0" smtClean="0"/>
              <a:t>Generate by application code</a:t>
            </a:r>
          </a:p>
          <a:p>
            <a:r>
              <a:rPr lang="en-US" sz="2700" dirty="0" smtClean="0"/>
              <a:t>Enable texture mapping</a:t>
            </a:r>
          </a:p>
          <a:p>
            <a:pPr lvl="1"/>
            <a:r>
              <a:rPr lang="en-US" sz="2200" b="1" dirty="0" err="1" smtClean="0">
                <a:latin typeface="Courier New" charset="0"/>
              </a:rPr>
              <a:t>glEnable</a:t>
            </a:r>
            <a:r>
              <a:rPr lang="en-US" sz="2200" b="1" dirty="0" smtClean="0">
                <a:latin typeface="Courier New" charset="0"/>
              </a:rPr>
              <a:t>(GL_TEXTURE_2D)</a:t>
            </a:r>
          </a:p>
          <a:p>
            <a:pPr lvl="1"/>
            <a:r>
              <a:rPr lang="en-US" sz="2200" dirty="0" smtClean="0"/>
              <a:t>OpenGL supports 1-4 dimensional texture maps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086600" cy="1066800"/>
          </a:xfrm>
        </p:spPr>
        <p:txBody>
          <a:bodyPr/>
          <a:lstStyle/>
          <a:p>
            <a:r>
              <a:rPr lang="en-US" smtClean="0"/>
              <a:t>Specifying a Texture Image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Names and 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All textures are assigned an index as a name.</a:t>
            </a:r>
          </a:p>
          <a:p>
            <a:r>
              <a:rPr lang="en-US" sz="2000" dirty="0" smtClean="0"/>
              <a:t>For convenience, you can generate many at the same time</a:t>
            </a:r>
          </a:p>
          <a:p>
            <a:pPr lvl="1"/>
            <a:r>
              <a:rPr lang="en-US" sz="2000" b="1" dirty="0" smtClean="0">
                <a:latin typeface="Courier New" charset="0"/>
                <a:cs typeface="+mn-cs"/>
              </a:rPr>
              <a:t>void </a:t>
            </a:r>
            <a:r>
              <a:rPr lang="en-US" sz="2000" b="1" dirty="0" err="1" smtClean="0">
                <a:latin typeface="Courier New" charset="0"/>
                <a:cs typeface="+mn-cs"/>
              </a:rPr>
              <a:t>glGenTextures</a:t>
            </a:r>
            <a:r>
              <a:rPr lang="en-US" sz="2000" b="1" dirty="0" smtClean="0">
                <a:latin typeface="Courier New" charset="0"/>
                <a:cs typeface="+mn-cs"/>
              </a:rPr>
              <a:t>(</a:t>
            </a:r>
            <a:r>
              <a:rPr lang="en-US" sz="2000" b="1" dirty="0" err="1" smtClean="0">
                <a:latin typeface="Courier New" charset="0"/>
                <a:cs typeface="+mn-cs"/>
              </a:rPr>
              <a:t>GLsizei</a:t>
            </a:r>
            <a:r>
              <a:rPr lang="en-US" sz="2000" b="1" dirty="0" smtClean="0">
                <a:latin typeface="Courier New" charset="0"/>
                <a:cs typeface="+mn-cs"/>
              </a:rPr>
              <a:t> n, </a:t>
            </a:r>
            <a:r>
              <a:rPr lang="en-US" sz="2000" b="1" dirty="0" err="1" smtClean="0">
                <a:latin typeface="Courier New" charset="0"/>
                <a:cs typeface="+mn-cs"/>
              </a:rPr>
              <a:t>GLuint</a:t>
            </a:r>
            <a:r>
              <a:rPr lang="en-US" sz="2000" b="1" dirty="0" smtClean="0">
                <a:latin typeface="Courier New" charset="0"/>
                <a:cs typeface="+mn-cs"/>
              </a:rPr>
              <a:t> *  textures);</a:t>
            </a:r>
          </a:p>
          <a:p>
            <a:pPr lvl="1"/>
            <a:r>
              <a:rPr lang="en-US" sz="1500" i="1" dirty="0" smtClean="0"/>
              <a:t>n </a:t>
            </a:r>
            <a:r>
              <a:rPr lang="en-US" sz="1500" dirty="0" smtClean="0"/>
              <a:t>is the number of textures to generate at this time (can make more later)</a:t>
            </a:r>
          </a:p>
          <a:p>
            <a:pPr lvl="1"/>
            <a:r>
              <a:rPr lang="en-US" sz="1500" i="1" dirty="0" smtClean="0"/>
              <a:t>t</a:t>
            </a:r>
            <a:r>
              <a:rPr lang="en-US" sz="1500" i="1" dirty="0" smtClean="0"/>
              <a:t>extures</a:t>
            </a:r>
            <a:r>
              <a:rPr lang="en-US" sz="1500" dirty="0" smtClean="0"/>
              <a:t> is a pointer to a place to store the names (i.e., indexes)</a:t>
            </a:r>
          </a:p>
          <a:p>
            <a:r>
              <a:rPr lang="en-US" sz="2000" dirty="0" smtClean="0"/>
              <a:t>Once you have a name, you bind the name to set the OpenGL state.</a:t>
            </a:r>
          </a:p>
          <a:p>
            <a:pPr lvl="1"/>
            <a:r>
              <a:rPr lang="en-US" sz="2000" b="1" dirty="0" smtClean="0">
                <a:latin typeface="Courier New" charset="0"/>
                <a:cs typeface="+mn-cs"/>
              </a:rPr>
              <a:t>void </a:t>
            </a:r>
            <a:r>
              <a:rPr lang="en-US" sz="2000" b="1" dirty="0" err="1" smtClean="0">
                <a:latin typeface="Courier New" charset="0"/>
                <a:cs typeface="+mn-cs"/>
              </a:rPr>
              <a:t>glBindTexture</a:t>
            </a:r>
            <a:r>
              <a:rPr lang="en-US" sz="2000" b="1" dirty="0" smtClean="0">
                <a:latin typeface="Courier New" charset="0"/>
                <a:cs typeface="+mn-cs"/>
              </a:rPr>
              <a:t>(</a:t>
            </a:r>
            <a:r>
              <a:rPr lang="en-US" sz="2000" b="1" dirty="0" err="1" smtClean="0">
                <a:latin typeface="Courier New" charset="0"/>
                <a:cs typeface="+mn-cs"/>
              </a:rPr>
              <a:t>GLenum</a:t>
            </a:r>
            <a:r>
              <a:rPr lang="en-US" sz="2000" b="1" dirty="0" smtClean="0">
                <a:latin typeface="Courier New" charset="0"/>
                <a:cs typeface="+mn-cs"/>
              </a:rPr>
              <a:t> target, </a:t>
            </a:r>
            <a:r>
              <a:rPr lang="en-US" sz="2000" b="1" dirty="0" err="1" smtClean="0">
                <a:latin typeface="Courier New" charset="0"/>
                <a:cs typeface="+mn-cs"/>
              </a:rPr>
              <a:t>GLuint</a:t>
            </a:r>
            <a:r>
              <a:rPr lang="en-US" sz="2000" b="1" dirty="0" smtClean="0">
                <a:latin typeface="Courier New" charset="0"/>
                <a:cs typeface="+mn-cs"/>
              </a:rPr>
              <a:t> texture);</a:t>
            </a:r>
          </a:p>
          <a:p>
            <a:pPr lvl="1"/>
            <a:r>
              <a:rPr lang="en-US" sz="1500" i="1" dirty="0" smtClean="0"/>
              <a:t>texture</a:t>
            </a:r>
            <a:r>
              <a:rPr lang="en-US" sz="1500" dirty="0" smtClean="0"/>
              <a:t> is the name of the texture</a:t>
            </a:r>
          </a:p>
          <a:p>
            <a:pPr lvl="1"/>
            <a:r>
              <a:rPr lang="en-US" sz="1500" dirty="0" smtClean="0"/>
              <a:t>Target is the type of texture – usually GL_TEXTURE_2D</a:t>
            </a:r>
          </a:p>
          <a:p>
            <a:r>
              <a:rPr lang="en-US" sz="2000" dirty="0" smtClean="0"/>
              <a:t>Now this texture is your current texture</a:t>
            </a:r>
          </a:p>
          <a:p>
            <a:pPr lvl="1"/>
            <a:r>
              <a:rPr lang="en-US" sz="1500" dirty="0" smtClean="0"/>
              <a:t>Remember: OpenGL is a state machine!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5265E1A3-BA0C-431D-A927-9406B4F7AF66}" type="slidenum">
              <a:rPr lang="es-ES" smtClean="0"/>
              <a:pPr lvl="1"/>
              <a:t>7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2B643DFA-1136-45AC-BE79-8D8376D33909}" type="slidenum">
              <a:rPr lang="es-ES"/>
              <a:pPr lvl="1"/>
              <a:t>8</a:t>
            </a:fld>
            <a:endParaRPr lang="es-E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smtClean="0"/>
              <a:t>Define  Image as a Texture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3810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glTexImage2D( target, level, components,</a:t>
            </a:r>
            <a:br>
              <a:rPr lang="en-US" sz="2000" b="1" dirty="0" smtClean="0">
                <a:latin typeface="Courier New" charset="0"/>
              </a:rPr>
            </a:br>
            <a:r>
              <a:rPr lang="en-US" sz="2000" b="1" dirty="0" smtClean="0">
                <a:latin typeface="Courier New" charset="0"/>
              </a:rPr>
              <a:t>   w, h, border, format, type, </a:t>
            </a:r>
            <a:r>
              <a:rPr lang="en-US" sz="2000" b="1" dirty="0" err="1" smtClean="0">
                <a:latin typeface="Courier New" charset="0"/>
              </a:rPr>
              <a:t>texels</a:t>
            </a:r>
            <a:r>
              <a:rPr lang="en-US" sz="2400" b="1" dirty="0" smtClean="0">
                <a:latin typeface="Courier New" charset="0"/>
              </a:rPr>
              <a:t> </a:t>
            </a:r>
            <a:r>
              <a:rPr lang="en-US" sz="2400" b="1" dirty="0" smtClean="0">
                <a:latin typeface="Courier New" charset="0"/>
              </a:rPr>
              <a:t>);</a:t>
            </a:r>
            <a:endParaRPr lang="en-US" sz="1400" b="1" dirty="0" smtClean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charset="0"/>
              </a:rPr>
              <a:t>	</a:t>
            </a:r>
            <a:r>
              <a:rPr lang="en-US" sz="2000" b="1" dirty="0" smtClean="0">
                <a:latin typeface="Courier New" charset="0"/>
              </a:rPr>
              <a:t>target: </a:t>
            </a:r>
            <a:r>
              <a:rPr lang="en-US" sz="2400" dirty="0" smtClean="0"/>
              <a:t>type of texture, e.g.</a:t>
            </a:r>
            <a:r>
              <a:rPr lang="en-US" sz="2000" b="1" dirty="0" smtClean="0">
                <a:latin typeface="Courier New" charset="0"/>
              </a:rPr>
              <a:t> GL_TEXTURE_2D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level: </a:t>
            </a:r>
            <a:r>
              <a:rPr lang="en-US" sz="2400" dirty="0" smtClean="0"/>
              <a:t>used </a:t>
            </a:r>
            <a:r>
              <a:rPr lang="en-US" sz="2400" dirty="0" smtClean="0"/>
              <a:t>for </a:t>
            </a:r>
            <a:r>
              <a:rPr lang="en-US" sz="2400" dirty="0" err="1" smtClean="0"/>
              <a:t>mipmapping</a:t>
            </a:r>
            <a:r>
              <a:rPr lang="en-US" sz="2400" dirty="0" smtClean="0"/>
              <a:t> (discussed later</a:t>
            </a:r>
            <a:r>
              <a:rPr lang="en-US" sz="2400" dirty="0" smtClean="0"/>
              <a:t>), should be 0 otherwise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components: </a:t>
            </a:r>
            <a:r>
              <a:rPr lang="en-US" sz="2400" dirty="0" smtClean="0"/>
              <a:t>elements per </a:t>
            </a:r>
            <a:r>
              <a:rPr lang="en-US" sz="2400" dirty="0" err="1" smtClean="0"/>
              <a:t>texel</a:t>
            </a:r>
            <a:r>
              <a:rPr lang="en-US" sz="2400" dirty="0" smtClean="0"/>
              <a:t>, usually 3 (RGB) or 4 (RGBA)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w, h: </a:t>
            </a:r>
            <a:r>
              <a:rPr lang="en-US" sz="2400" dirty="0" smtClean="0"/>
              <a:t>width and height of</a:t>
            </a:r>
            <a:r>
              <a:rPr lang="en-US" sz="2000" b="1" dirty="0" smtClean="0">
                <a:latin typeface="Courier New" charset="0"/>
              </a:rPr>
              <a:t> </a:t>
            </a:r>
            <a:r>
              <a:rPr lang="en-US" sz="2000" b="1" dirty="0" err="1" smtClean="0">
                <a:latin typeface="Courier New" charset="0"/>
              </a:rPr>
              <a:t>texels</a:t>
            </a:r>
            <a:r>
              <a:rPr lang="en-US" sz="2000" b="1" dirty="0" smtClean="0">
                <a:latin typeface="Courier New" charset="0"/>
              </a:rPr>
              <a:t> </a:t>
            </a:r>
            <a:r>
              <a:rPr lang="en-US" sz="2400" dirty="0" smtClean="0"/>
              <a:t>in pixels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border: </a:t>
            </a:r>
            <a:r>
              <a:rPr lang="en-US" sz="2400" dirty="0" smtClean="0"/>
              <a:t>used for smoothing (discussed later)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format and type: </a:t>
            </a:r>
            <a:r>
              <a:rPr lang="en-US" sz="2400" dirty="0" smtClean="0"/>
              <a:t>describe </a:t>
            </a:r>
            <a:r>
              <a:rPr lang="en-US" sz="2400" dirty="0" err="1" smtClean="0"/>
              <a:t>texels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	</a:t>
            </a:r>
            <a:r>
              <a:rPr lang="en-US" sz="2000" b="1" dirty="0" err="1" smtClean="0">
                <a:latin typeface="Courier New" charset="0"/>
              </a:rPr>
              <a:t>texels</a:t>
            </a:r>
            <a:r>
              <a:rPr lang="en-US" sz="2000" b="1" dirty="0" smtClean="0">
                <a:latin typeface="Courier New" charset="0"/>
              </a:rPr>
              <a:t>: </a:t>
            </a:r>
            <a:r>
              <a:rPr lang="en-US" sz="2400" dirty="0" smtClean="0"/>
              <a:t>pointer to </a:t>
            </a:r>
            <a:r>
              <a:rPr lang="en-US" sz="2400" dirty="0" err="1" smtClean="0"/>
              <a:t>texel</a:t>
            </a:r>
            <a:r>
              <a:rPr lang="en-US" sz="2400" dirty="0" smtClean="0"/>
              <a:t> </a:t>
            </a:r>
            <a:r>
              <a:rPr lang="en-US" sz="2400" dirty="0" smtClean="0"/>
              <a:t>array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Courier New" charset="0"/>
              </a:rPr>
              <a:t>glTexImage2D(GL_TEXTURE_2D, 0, 3, 512, 512, 0, GL_RGB, GL_UNSIGNED_BYTE, </a:t>
            </a:r>
            <a:r>
              <a:rPr lang="en-US" sz="2000" b="1" dirty="0" err="1" smtClean="0">
                <a:latin typeface="Courier New" charset="0"/>
              </a:rPr>
              <a:t>my_texels</a:t>
            </a:r>
            <a:r>
              <a:rPr lang="en-US" sz="2000" b="1" dirty="0" smtClean="0"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 smtClean="0">
              <a:latin typeface="Courier New" charset="0"/>
            </a:endParaRPr>
          </a:p>
          <a:p>
            <a:pPr>
              <a:lnSpc>
                <a:spcPct val="90000"/>
              </a:lnSpc>
            </a:pPr>
            <a:endParaRPr lang="en-US" sz="27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82E1BE30-FC81-45B5-BA7E-B87E69B2EE71}" type="slidenum">
              <a:rPr lang="es-ES"/>
              <a:pPr lvl="1"/>
              <a:t>9</a:t>
            </a:fld>
            <a:endParaRPr lang="es-ES"/>
          </a:p>
        </p:txBody>
      </p:sp>
      <p:sp>
        <p:nvSpPr>
          <p:cNvPr id="286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Angel: </a:t>
            </a:r>
            <a:r>
              <a:rPr lang="en-US" dirty="0" smtClean="0"/>
              <a:t>Interactive </a:t>
            </a:r>
            <a:r>
              <a:rPr lang="en-US" dirty="0"/>
              <a:t>Computer Graphics 45E © Addison-Wesley 2009</a:t>
            </a: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Converting A Texture Image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91000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OpenGL requires texture dimensions to be powers of 2</a:t>
            </a:r>
          </a:p>
          <a:p>
            <a:r>
              <a:rPr lang="en-US" sz="2800" smtClean="0"/>
              <a:t>If dimensions of image are not powers of 2</a:t>
            </a:r>
            <a:endParaRPr lang="en-US" smtClean="0"/>
          </a:p>
          <a:p>
            <a:pPr algn="ctr"/>
            <a:r>
              <a:rPr lang="en-US" sz="2600" b="1" smtClean="0">
                <a:latin typeface="Courier New" charset="0"/>
              </a:rPr>
              <a:t>gluScaleImage( </a:t>
            </a:r>
            <a:r>
              <a:rPr lang="en-US" sz="2400" b="1" smtClean="0">
                <a:latin typeface="Courier New" charset="0"/>
              </a:rPr>
              <a:t>format, w_in, h_in,</a:t>
            </a:r>
            <a:br>
              <a:rPr lang="en-US" sz="2400" b="1" smtClean="0">
                <a:latin typeface="Courier New" charset="0"/>
              </a:rPr>
            </a:br>
            <a:r>
              <a:rPr lang="en-US" sz="2400" b="1" smtClean="0">
                <a:latin typeface="Courier New" charset="0"/>
              </a:rPr>
              <a:t>   type_in, *data_in, w_out, h_out,</a:t>
            </a:r>
            <a:br>
              <a:rPr lang="en-US" sz="2400" b="1" smtClean="0">
                <a:latin typeface="Courier New" charset="0"/>
              </a:rPr>
            </a:br>
            <a:r>
              <a:rPr lang="en-US" sz="2400" b="1" smtClean="0">
                <a:latin typeface="Courier New" charset="0"/>
              </a:rPr>
              <a:t>   type_out, *data_out</a:t>
            </a:r>
            <a:r>
              <a:rPr lang="en-US" sz="2600" b="1" smtClean="0">
                <a:latin typeface="Courier New" charset="0"/>
              </a:rPr>
              <a:t> );</a:t>
            </a:r>
            <a:endParaRPr lang="en-US" sz="2800" b="1" smtClean="0">
              <a:latin typeface="Courier New" charset="0"/>
            </a:endParaRPr>
          </a:p>
          <a:p>
            <a:pPr lvl="1"/>
            <a:r>
              <a:rPr lang="en-US" b="1" smtClean="0">
                <a:latin typeface="Courier New" charset="0"/>
              </a:rPr>
              <a:t>data_in</a:t>
            </a:r>
            <a:r>
              <a:rPr lang="en-US" b="1" i="1" smtClean="0"/>
              <a:t> </a:t>
            </a:r>
            <a:r>
              <a:rPr lang="en-US" smtClean="0"/>
              <a:t>is source image</a:t>
            </a:r>
          </a:p>
          <a:p>
            <a:pPr lvl="1"/>
            <a:r>
              <a:rPr lang="en-US" b="1" smtClean="0">
                <a:latin typeface="Courier New" charset="0"/>
              </a:rPr>
              <a:t>data_out</a:t>
            </a:r>
            <a:r>
              <a:rPr lang="en-US" b="1" i="1" smtClean="0"/>
              <a:t> </a:t>
            </a:r>
            <a:r>
              <a:rPr lang="en-US" smtClean="0"/>
              <a:t>is for destination image</a:t>
            </a:r>
          </a:p>
          <a:p>
            <a:r>
              <a:rPr lang="en-US" sz="2800" smtClean="0"/>
              <a:t>Image interpolated and filtered during scaling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7F102BC3-59CE-4B05-9605-EBCAE060705D}" type="slidenum">
              <a:rPr lang="es-ES"/>
              <a:pPr lvl="1"/>
              <a:t>10</a:t>
            </a:fld>
            <a:endParaRPr lang="es-ES"/>
          </a:p>
        </p:txBody>
      </p:sp>
      <p:sp>
        <p:nvSpPr>
          <p:cNvPr id="307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Based on parametric texture coordinates</a:t>
            </a:r>
          </a:p>
          <a:p>
            <a:r>
              <a:rPr lang="en-US" sz="2400" b="1" smtClean="0">
                <a:latin typeface="Courier New" charset="0"/>
              </a:rPr>
              <a:t>glTexCoord*()</a:t>
            </a:r>
            <a:r>
              <a:rPr lang="en-US" sz="2800" smtClean="0"/>
              <a:t> specified at each vertex</a:t>
            </a:r>
          </a:p>
        </p:txBody>
      </p:sp>
      <p:grpSp>
        <p:nvGrpSpPr>
          <p:cNvPr id="30725" name="Group 3"/>
          <p:cNvGrpSpPr>
            <a:grpSpLocks/>
          </p:cNvGrpSpPr>
          <p:nvPr/>
        </p:nvGrpSpPr>
        <p:grpSpPr bwMode="auto">
          <a:xfrm>
            <a:off x="1377950" y="4052888"/>
            <a:ext cx="1811338" cy="1804987"/>
            <a:chOff x="868" y="2553"/>
            <a:chExt cx="1141" cy="1137"/>
          </a:xfrm>
        </p:grpSpPr>
        <p:sp>
          <p:nvSpPr>
            <p:cNvPr id="30762" name="Rectangle 4"/>
            <p:cNvSpPr>
              <a:spLocks noChangeArrowheads="1"/>
            </p:cNvSpPr>
            <p:nvPr/>
          </p:nvSpPr>
          <p:spPr bwMode="auto">
            <a:xfrm>
              <a:off x="868" y="3124"/>
              <a:ext cx="566" cy="56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3" name="Rectangle 5"/>
            <p:cNvSpPr>
              <a:spLocks noChangeArrowheads="1"/>
            </p:cNvSpPr>
            <p:nvPr/>
          </p:nvSpPr>
          <p:spPr bwMode="auto">
            <a:xfrm>
              <a:off x="1446" y="3126"/>
              <a:ext cx="563" cy="561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64" name="Rectangle 6"/>
            <p:cNvSpPr>
              <a:spLocks noChangeArrowheads="1"/>
            </p:cNvSpPr>
            <p:nvPr/>
          </p:nvSpPr>
          <p:spPr bwMode="auto">
            <a:xfrm>
              <a:off x="870" y="2553"/>
              <a:ext cx="1139" cy="561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1377950" y="4044950"/>
            <a:ext cx="1816100" cy="1816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8"/>
          <p:cNvSpPr>
            <a:spLocks noChangeShapeType="1"/>
          </p:cNvSpPr>
          <p:nvPr/>
        </p:nvSpPr>
        <p:spPr bwMode="auto">
          <a:xfrm>
            <a:off x="1371600" y="3581400"/>
            <a:ext cx="0" cy="2286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9"/>
          <p:cNvSpPr>
            <a:spLocks noChangeShapeType="1"/>
          </p:cNvSpPr>
          <p:nvPr/>
        </p:nvSpPr>
        <p:spPr bwMode="auto">
          <a:xfrm>
            <a:off x="1371600" y="5867400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10"/>
          <p:cNvSpPr>
            <a:spLocks noChangeShapeType="1"/>
          </p:cNvSpPr>
          <p:nvPr/>
        </p:nvSpPr>
        <p:spPr bwMode="auto">
          <a:xfrm>
            <a:off x="1371600" y="4953000"/>
            <a:ext cx="1828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Line 11"/>
          <p:cNvSpPr>
            <a:spLocks noChangeShapeType="1"/>
          </p:cNvSpPr>
          <p:nvPr/>
        </p:nvSpPr>
        <p:spPr bwMode="auto">
          <a:xfrm>
            <a:off x="2286000" y="4953000"/>
            <a:ext cx="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Rectangle 12"/>
          <p:cNvSpPr>
            <a:spLocks noChangeArrowheads="1"/>
          </p:cNvSpPr>
          <p:nvPr/>
        </p:nvSpPr>
        <p:spPr bwMode="auto">
          <a:xfrm>
            <a:off x="3425825" y="5851525"/>
            <a:ext cx="312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>
                <a:latin typeface="Book Antiqua" charset="0"/>
              </a:rPr>
              <a:t>s</a:t>
            </a:r>
          </a:p>
        </p:txBody>
      </p:sp>
      <p:sp>
        <p:nvSpPr>
          <p:cNvPr id="30732" name="Rectangle 13"/>
          <p:cNvSpPr>
            <a:spLocks noChangeArrowheads="1"/>
          </p:cNvSpPr>
          <p:nvPr/>
        </p:nvSpPr>
        <p:spPr bwMode="auto">
          <a:xfrm>
            <a:off x="1001713" y="3413125"/>
            <a:ext cx="284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>
                <a:latin typeface="Book Antiqua" charset="0"/>
              </a:rPr>
              <a:t>t</a:t>
            </a:r>
          </a:p>
        </p:txBody>
      </p:sp>
      <p:sp>
        <p:nvSpPr>
          <p:cNvPr id="30733" name="Rectangle 14"/>
          <p:cNvSpPr>
            <a:spLocks noChangeArrowheads="1"/>
          </p:cNvSpPr>
          <p:nvPr/>
        </p:nvSpPr>
        <p:spPr bwMode="auto">
          <a:xfrm>
            <a:off x="2994025" y="3611563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1, 1</a:t>
            </a:r>
          </a:p>
        </p:txBody>
      </p:sp>
      <p:sp>
        <p:nvSpPr>
          <p:cNvPr id="30734" name="Rectangle 15"/>
          <p:cNvSpPr>
            <a:spLocks noChangeArrowheads="1"/>
          </p:cNvSpPr>
          <p:nvPr/>
        </p:nvSpPr>
        <p:spPr bwMode="auto">
          <a:xfrm>
            <a:off x="708025" y="3840163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0, 1</a:t>
            </a:r>
          </a:p>
        </p:txBody>
      </p:sp>
      <p:sp>
        <p:nvSpPr>
          <p:cNvPr id="30735" name="Rectangle 16"/>
          <p:cNvSpPr>
            <a:spLocks noChangeArrowheads="1"/>
          </p:cNvSpPr>
          <p:nvPr/>
        </p:nvSpPr>
        <p:spPr bwMode="auto">
          <a:xfrm>
            <a:off x="1012825" y="5897563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0, 0</a:t>
            </a:r>
          </a:p>
        </p:txBody>
      </p:sp>
      <p:sp>
        <p:nvSpPr>
          <p:cNvPr id="30736" name="Rectangle 17"/>
          <p:cNvSpPr>
            <a:spLocks noChangeArrowheads="1"/>
          </p:cNvSpPr>
          <p:nvPr/>
        </p:nvSpPr>
        <p:spPr bwMode="auto">
          <a:xfrm>
            <a:off x="2917825" y="5897563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1, 0</a:t>
            </a:r>
          </a:p>
        </p:txBody>
      </p:sp>
      <p:sp>
        <p:nvSpPr>
          <p:cNvPr id="30737" name="Freeform 18"/>
          <p:cNvSpPr>
            <a:spLocks/>
          </p:cNvSpPr>
          <p:nvPr/>
        </p:nvSpPr>
        <p:spPr bwMode="auto">
          <a:xfrm>
            <a:off x="5486400" y="4038600"/>
            <a:ext cx="1830388" cy="1754188"/>
          </a:xfrm>
          <a:custGeom>
            <a:avLst/>
            <a:gdLst>
              <a:gd name="T0" fmla="*/ 864 w 1153"/>
              <a:gd name="T1" fmla="*/ 0 h 1105"/>
              <a:gd name="T2" fmla="*/ 0 w 1153"/>
              <a:gd name="T3" fmla="*/ 864 h 1105"/>
              <a:gd name="T4" fmla="*/ 1152 w 1153"/>
              <a:gd name="T5" fmla="*/ 1104 h 1105"/>
              <a:gd name="T6" fmla="*/ 864 w 1153"/>
              <a:gd name="T7" fmla="*/ 0 h 1105"/>
              <a:gd name="T8" fmla="*/ 0 60000 65536"/>
              <a:gd name="T9" fmla="*/ 0 60000 65536"/>
              <a:gd name="T10" fmla="*/ 0 60000 65536"/>
              <a:gd name="T11" fmla="*/ 0 60000 65536"/>
              <a:gd name="T12" fmla="*/ 0 w 1153"/>
              <a:gd name="T13" fmla="*/ 0 h 1105"/>
              <a:gd name="T14" fmla="*/ 1153 w 1153"/>
              <a:gd name="T15" fmla="*/ 1105 h 1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3" h="1105">
                <a:moveTo>
                  <a:pt x="864" y="0"/>
                </a:moveTo>
                <a:lnTo>
                  <a:pt x="0" y="864"/>
                </a:lnTo>
                <a:lnTo>
                  <a:pt x="1152" y="1104"/>
                </a:lnTo>
                <a:lnTo>
                  <a:pt x="86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38" name="Line 19"/>
          <p:cNvSpPr>
            <a:spLocks noChangeShapeType="1"/>
          </p:cNvSpPr>
          <p:nvPr/>
        </p:nvSpPr>
        <p:spPr bwMode="auto">
          <a:xfrm>
            <a:off x="6124575" y="4776788"/>
            <a:ext cx="1033463" cy="403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Line 20"/>
          <p:cNvSpPr>
            <a:spLocks noChangeShapeType="1"/>
          </p:cNvSpPr>
          <p:nvPr/>
        </p:nvSpPr>
        <p:spPr bwMode="auto">
          <a:xfrm flipH="1">
            <a:off x="6210300" y="4965700"/>
            <a:ext cx="398463" cy="592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Freeform 21"/>
          <p:cNvSpPr>
            <a:spLocks/>
          </p:cNvSpPr>
          <p:nvPr/>
        </p:nvSpPr>
        <p:spPr bwMode="auto">
          <a:xfrm>
            <a:off x="1739900" y="4356100"/>
            <a:ext cx="979488" cy="979488"/>
          </a:xfrm>
          <a:custGeom>
            <a:avLst/>
            <a:gdLst>
              <a:gd name="T0" fmla="*/ 0 w 617"/>
              <a:gd name="T1" fmla="*/ 0 h 617"/>
              <a:gd name="T2" fmla="*/ 248 w 617"/>
              <a:gd name="T3" fmla="*/ 616 h 617"/>
              <a:gd name="T4" fmla="*/ 616 w 617"/>
              <a:gd name="T5" fmla="*/ 432 h 617"/>
              <a:gd name="T6" fmla="*/ 0 w 617"/>
              <a:gd name="T7" fmla="*/ 0 h 617"/>
              <a:gd name="T8" fmla="*/ 0 60000 65536"/>
              <a:gd name="T9" fmla="*/ 0 60000 65536"/>
              <a:gd name="T10" fmla="*/ 0 60000 65536"/>
              <a:gd name="T11" fmla="*/ 0 60000 65536"/>
              <a:gd name="T12" fmla="*/ 0 w 617"/>
              <a:gd name="T13" fmla="*/ 0 h 617"/>
              <a:gd name="T14" fmla="*/ 617 w 617"/>
              <a:gd name="T15" fmla="*/ 617 h 6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7" h="617">
                <a:moveTo>
                  <a:pt x="0" y="0"/>
                </a:moveTo>
                <a:lnTo>
                  <a:pt x="248" y="616"/>
                </a:lnTo>
                <a:lnTo>
                  <a:pt x="616" y="432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chemeClr val="bg2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41" name="Line 22"/>
          <p:cNvSpPr>
            <a:spLocks noChangeShapeType="1"/>
          </p:cNvSpPr>
          <p:nvPr/>
        </p:nvSpPr>
        <p:spPr bwMode="auto">
          <a:xfrm flipV="1">
            <a:off x="3195638" y="4038600"/>
            <a:ext cx="3662362" cy="219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Line 23"/>
          <p:cNvSpPr>
            <a:spLocks noChangeShapeType="1"/>
          </p:cNvSpPr>
          <p:nvPr/>
        </p:nvSpPr>
        <p:spPr bwMode="auto">
          <a:xfrm>
            <a:off x="3195638" y="5362575"/>
            <a:ext cx="2290762" cy="476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Line 24"/>
          <p:cNvSpPr>
            <a:spLocks noChangeShapeType="1"/>
          </p:cNvSpPr>
          <p:nvPr/>
        </p:nvSpPr>
        <p:spPr bwMode="auto">
          <a:xfrm>
            <a:off x="2743200" y="5029200"/>
            <a:ext cx="457200" cy="85725"/>
          </a:xfrm>
          <a:prstGeom prst="line">
            <a:avLst/>
          </a:prstGeom>
          <a:noFill/>
          <a:ln w="12700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Rectangle 25"/>
          <p:cNvSpPr>
            <a:spLocks noChangeArrowheads="1"/>
          </p:cNvSpPr>
          <p:nvPr/>
        </p:nvSpPr>
        <p:spPr bwMode="auto">
          <a:xfrm>
            <a:off x="5922963" y="3611563"/>
            <a:ext cx="18811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(s, t) = (0.2, 0.8)</a:t>
            </a:r>
          </a:p>
        </p:txBody>
      </p:sp>
      <p:sp>
        <p:nvSpPr>
          <p:cNvPr id="30745" name="Rectangle 26"/>
          <p:cNvSpPr>
            <a:spLocks noChangeArrowheads="1"/>
          </p:cNvSpPr>
          <p:nvPr/>
        </p:nvSpPr>
        <p:spPr bwMode="auto">
          <a:xfrm>
            <a:off x="4471988" y="4983163"/>
            <a:ext cx="111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(0.4, 0.2)</a:t>
            </a:r>
          </a:p>
        </p:txBody>
      </p:sp>
      <p:sp>
        <p:nvSpPr>
          <p:cNvPr id="30746" name="Rectangle 27"/>
          <p:cNvSpPr>
            <a:spLocks noChangeArrowheads="1"/>
          </p:cNvSpPr>
          <p:nvPr/>
        </p:nvSpPr>
        <p:spPr bwMode="auto">
          <a:xfrm>
            <a:off x="6834188" y="5821363"/>
            <a:ext cx="1114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(0.8, 0.4)</a:t>
            </a:r>
          </a:p>
        </p:txBody>
      </p:sp>
      <p:sp>
        <p:nvSpPr>
          <p:cNvPr id="30747" name="Rectangle 28"/>
          <p:cNvSpPr>
            <a:spLocks noChangeArrowheads="1"/>
          </p:cNvSpPr>
          <p:nvPr/>
        </p:nvSpPr>
        <p:spPr bwMode="auto">
          <a:xfrm>
            <a:off x="6896100" y="3916363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A</a:t>
            </a:r>
          </a:p>
        </p:txBody>
      </p:sp>
      <p:sp>
        <p:nvSpPr>
          <p:cNvPr id="30748" name="Rectangle 29"/>
          <p:cNvSpPr>
            <a:spLocks noChangeArrowheads="1"/>
          </p:cNvSpPr>
          <p:nvPr/>
        </p:nvSpPr>
        <p:spPr bwMode="auto">
          <a:xfrm>
            <a:off x="5240338" y="5516563"/>
            <a:ext cx="33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B</a:t>
            </a:r>
          </a:p>
        </p:txBody>
      </p:sp>
      <p:sp>
        <p:nvSpPr>
          <p:cNvPr id="30749" name="Rectangle 30"/>
          <p:cNvSpPr>
            <a:spLocks noChangeArrowheads="1"/>
          </p:cNvSpPr>
          <p:nvPr/>
        </p:nvSpPr>
        <p:spPr bwMode="auto">
          <a:xfrm>
            <a:off x="7362825" y="5516563"/>
            <a:ext cx="363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latin typeface="Book Antiqua" charset="0"/>
              </a:rPr>
              <a:t>C</a:t>
            </a:r>
          </a:p>
        </p:txBody>
      </p:sp>
      <p:sp>
        <p:nvSpPr>
          <p:cNvPr id="30750" name="Rectangle 31"/>
          <p:cNvSpPr>
            <a:spLocks noChangeArrowheads="1"/>
          </p:cNvSpPr>
          <p:nvPr/>
        </p:nvSpPr>
        <p:spPr bwMode="auto">
          <a:xfrm>
            <a:off x="1446213" y="4098925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solidFill>
                  <a:schemeClr val="bg2"/>
                </a:solidFill>
                <a:latin typeface="Book Antiqua" charset="0"/>
              </a:rPr>
              <a:t>a</a:t>
            </a:r>
          </a:p>
        </p:txBody>
      </p:sp>
      <p:sp>
        <p:nvSpPr>
          <p:cNvPr id="30751" name="Rectangle 32"/>
          <p:cNvSpPr>
            <a:spLocks noChangeArrowheads="1"/>
          </p:cNvSpPr>
          <p:nvPr/>
        </p:nvSpPr>
        <p:spPr bwMode="auto">
          <a:xfrm>
            <a:off x="1895475" y="5287963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charset="0"/>
              </a:rPr>
              <a:t>b</a:t>
            </a:r>
          </a:p>
        </p:txBody>
      </p:sp>
      <p:sp>
        <p:nvSpPr>
          <p:cNvPr id="30752" name="Rectangle 33"/>
          <p:cNvSpPr>
            <a:spLocks noChangeArrowheads="1"/>
          </p:cNvSpPr>
          <p:nvPr/>
        </p:nvSpPr>
        <p:spPr bwMode="auto">
          <a:xfrm>
            <a:off x="2595563" y="4983163"/>
            <a:ext cx="296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charset="0"/>
              </a:rPr>
              <a:t>c</a:t>
            </a:r>
          </a:p>
        </p:txBody>
      </p:sp>
      <p:sp>
        <p:nvSpPr>
          <p:cNvPr id="30753" name="Rectangle 34"/>
          <p:cNvSpPr>
            <a:spLocks noChangeArrowheads="1"/>
          </p:cNvSpPr>
          <p:nvPr/>
        </p:nvSpPr>
        <p:spPr bwMode="auto">
          <a:xfrm>
            <a:off x="1466850" y="3192463"/>
            <a:ext cx="1644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/>
              <a:t>Texture Space</a:t>
            </a:r>
          </a:p>
        </p:txBody>
      </p:sp>
      <p:sp>
        <p:nvSpPr>
          <p:cNvPr id="30754" name="Rectangle 35"/>
          <p:cNvSpPr>
            <a:spLocks noChangeArrowheads="1"/>
          </p:cNvSpPr>
          <p:nvPr/>
        </p:nvSpPr>
        <p:spPr bwMode="auto">
          <a:xfrm>
            <a:off x="5562600" y="3192463"/>
            <a:ext cx="1531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2000"/>
              <a:t>Object Space</a:t>
            </a:r>
          </a:p>
        </p:txBody>
      </p:sp>
      <p:sp>
        <p:nvSpPr>
          <p:cNvPr id="30755" name="Freeform 36"/>
          <p:cNvSpPr>
            <a:spLocks/>
          </p:cNvSpPr>
          <p:nvPr/>
        </p:nvSpPr>
        <p:spPr bwMode="auto">
          <a:xfrm>
            <a:off x="5489575" y="4781550"/>
            <a:ext cx="1111250" cy="777875"/>
          </a:xfrm>
          <a:custGeom>
            <a:avLst/>
            <a:gdLst>
              <a:gd name="T0" fmla="*/ 397 w 700"/>
              <a:gd name="T1" fmla="*/ 0 h 490"/>
              <a:gd name="T2" fmla="*/ 699 w 700"/>
              <a:gd name="T3" fmla="*/ 115 h 490"/>
              <a:gd name="T4" fmla="*/ 452 w 700"/>
              <a:gd name="T5" fmla="*/ 489 h 490"/>
              <a:gd name="T6" fmla="*/ 0 w 700"/>
              <a:gd name="T7" fmla="*/ 396 h 490"/>
              <a:gd name="T8" fmla="*/ 397 w 700"/>
              <a:gd name="T9" fmla="*/ 0 h 4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0"/>
              <a:gd name="T16" fmla="*/ 0 h 490"/>
              <a:gd name="T17" fmla="*/ 700 w 700"/>
              <a:gd name="T18" fmla="*/ 490 h 4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0" h="490">
                <a:moveTo>
                  <a:pt x="397" y="0"/>
                </a:moveTo>
                <a:lnTo>
                  <a:pt x="699" y="115"/>
                </a:lnTo>
                <a:lnTo>
                  <a:pt x="452" y="489"/>
                </a:lnTo>
                <a:lnTo>
                  <a:pt x="0" y="396"/>
                </a:lnTo>
                <a:lnTo>
                  <a:pt x="397" y="0"/>
                </a:lnTo>
              </a:path>
            </a:pathLst>
          </a:custGeom>
          <a:solidFill>
            <a:schemeClr val="accent2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6" name="Freeform 37"/>
          <p:cNvSpPr>
            <a:spLocks/>
          </p:cNvSpPr>
          <p:nvPr/>
        </p:nvSpPr>
        <p:spPr bwMode="auto">
          <a:xfrm>
            <a:off x="6210300" y="4968875"/>
            <a:ext cx="1106488" cy="820738"/>
          </a:xfrm>
          <a:custGeom>
            <a:avLst/>
            <a:gdLst>
              <a:gd name="T0" fmla="*/ 247 w 697"/>
              <a:gd name="T1" fmla="*/ 0 h 517"/>
              <a:gd name="T2" fmla="*/ 593 w 697"/>
              <a:gd name="T3" fmla="*/ 131 h 517"/>
              <a:gd name="T4" fmla="*/ 696 w 697"/>
              <a:gd name="T5" fmla="*/ 516 h 517"/>
              <a:gd name="T6" fmla="*/ 0 w 697"/>
              <a:gd name="T7" fmla="*/ 372 h 517"/>
              <a:gd name="T8" fmla="*/ 247 w 697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7"/>
              <a:gd name="T16" fmla="*/ 0 h 517"/>
              <a:gd name="T17" fmla="*/ 697 w 697"/>
              <a:gd name="T18" fmla="*/ 517 h 5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7" h="517">
                <a:moveTo>
                  <a:pt x="247" y="0"/>
                </a:moveTo>
                <a:lnTo>
                  <a:pt x="593" y="131"/>
                </a:lnTo>
                <a:lnTo>
                  <a:pt x="696" y="516"/>
                </a:lnTo>
                <a:lnTo>
                  <a:pt x="0" y="372"/>
                </a:lnTo>
                <a:lnTo>
                  <a:pt x="247" y="0"/>
                </a:lnTo>
              </a:path>
            </a:pathLst>
          </a:custGeom>
          <a:solidFill>
            <a:schemeClr val="accent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7" name="Freeform 38"/>
          <p:cNvSpPr>
            <a:spLocks/>
          </p:cNvSpPr>
          <p:nvPr/>
        </p:nvSpPr>
        <p:spPr bwMode="auto">
          <a:xfrm>
            <a:off x="6130925" y="4046538"/>
            <a:ext cx="1022350" cy="1122362"/>
          </a:xfrm>
          <a:custGeom>
            <a:avLst/>
            <a:gdLst>
              <a:gd name="T0" fmla="*/ 0 w 644"/>
              <a:gd name="T1" fmla="*/ 458 h 707"/>
              <a:gd name="T2" fmla="*/ 456 w 644"/>
              <a:gd name="T3" fmla="*/ 0 h 707"/>
              <a:gd name="T4" fmla="*/ 643 w 644"/>
              <a:gd name="T5" fmla="*/ 706 h 707"/>
              <a:gd name="T6" fmla="*/ 0 w 644"/>
              <a:gd name="T7" fmla="*/ 458 h 707"/>
              <a:gd name="T8" fmla="*/ 0 60000 65536"/>
              <a:gd name="T9" fmla="*/ 0 60000 65536"/>
              <a:gd name="T10" fmla="*/ 0 60000 65536"/>
              <a:gd name="T11" fmla="*/ 0 60000 65536"/>
              <a:gd name="T12" fmla="*/ 0 w 644"/>
              <a:gd name="T13" fmla="*/ 0 h 707"/>
              <a:gd name="T14" fmla="*/ 644 w 644"/>
              <a:gd name="T15" fmla="*/ 707 h 7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44" h="707">
                <a:moveTo>
                  <a:pt x="0" y="458"/>
                </a:moveTo>
                <a:lnTo>
                  <a:pt x="456" y="0"/>
                </a:lnTo>
                <a:lnTo>
                  <a:pt x="643" y="706"/>
                </a:lnTo>
                <a:lnTo>
                  <a:pt x="0" y="458"/>
                </a:lnTo>
              </a:path>
            </a:pathLst>
          </a:custGeom>
          <a:solidFill>
            <a:schemeClr val="tx2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8" name="Line 39"/>
          <p:cNvSpPr>
            <a:spLocks noChangeShapeType="1"/>
          </p:cNvSpPr>
          <p:nvPr/>
        </p:nvSpPr>
        <p:spPr bwMode="auto">
          <a:xfrm flipV="1">
            <a:off x="1752600" y="4262438"/>
            <a:ext cx="1447800" cy="85725"/>
          </a:xfrm>
          <a:prstGeom prst="line">
            <a:avLst/>
          </a:prstGeom>
          <a:noFill/>
          <a:ln w="12700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9" name="Line 40"/>
          <p:cNvSpPr>
            <a:spLocks noChangeShapeType="1"/>
          </p:cNvSpPr>
          <p:nvPr/>
        </p:nvSpPr>
        <p:spPr bwMode="auto">
          <a:xfrm>
            <a:off x="3200400" y="5110163"/>
            <a:ext cx="4110038" cy="6810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60" name="Line 41"/>
          <p:cNvSpPr>
            <a:spLocks noChangeShapeType="1"/>
          </p:cNvSpPr>
          <p:nvPr/>
        </p:nvSpPr>
        <p:spPr bwMode="auto">
          <a:xfrm>
            <a:off x="2133600" y="5329238"/>
            <a:ext cx="1057275" cy="33337"/>
          </a:xfrm>
          <a:prstGeom prst="line">
            <a:avLst/>
          </a:prstGeom>
          <a:noFill/>
          <a:ln w="12700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61" name="Rectangle 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Mapping a Texture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C8F653D1-3E0A-4D1B-A0F9-6B442A8D9116}" type="slidenum">
              <a:rPr lang="es-ES"/>
              <a:pPr lvl="1"/>
              <a:t>11</a:t>
            </a:fld>
            <a:endParaRPr lang="es-ES"/>
          </a:p>
        </p:txBody>
      </p:sp>
      <p:sp>
        <p:nvSpPr>
          <p:cNvPr id="337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Interpolation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700" smtClean="0"/>
              <a:t>OpenGL uses interpolation to find proper texels from specified texture coordinates</a:t>
            </a:r>
          </a:p>
          <a:p>
            <a:pPr>
              <a:buFontTx/>
              <a:buNone/>
            </a:pPr>
            <a:r>
              <a:rPr lang="en-US" sz="2700" smtClean="0"/>
              <a:t>Can be distortions</a:t>
            </a:r>
          </a:p>
        </p:txBody>
      </p:sp>
      <p:pic>
        <p:nvPicPr>
          <p:cNvPr id="33798" name="Picture 5" descr="AN07F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038600"/>
            <a:ext cx="7640638" cy="2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457200" y="3200400"/>
            <a:ext cx="25908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>
                <a:latin typeface="Arial" charset="0"/>
              </a:rPr>
              <a:t>good selection</a:t>
            </a:r>
          </a:p>
          <a:p>
            <a:r>
              <a:rPr lang="en-US">
                <a:latin typeface="Arial" charset="0"/>
              </a:rPr>
              <a:t>of tex coordinates</a:t>
            </a:r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3352800" y="3200400"/>
            <a:ext cx="25908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>
                <a:latin typeface="Arial" charset="0"/>
              </a:rPr>
              <a:t>poor selection</a:t>
            </a:r>
          </a:p>
          <a:p>
            <a:r>
              <a:rPr lang="en-US">
                <a:latin typeface="Arial" charset="0"/>
              </a:rPr>
              <a:t>of tex coordinates</a:t>
            </a:r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6226175" y="2514600"/>
            <a:ext cx="2917825" cy="1552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>
                <a:latin typeface="Arial" charset="0"/>
              </a:rPr>
              <a:t>texture stretched</a:t>
            </a:r>
          </a:p>
          <a:p>
            <a:r>
              <a:rPr lang="en-US">
                <a:latin typeface="Arial" charset="0"/>
              </a:rPr>
              <a:t>over trapezoid </a:t>
            </a:r>
          </a:p>
          <a:p>
            <a:r>
              <a:rPr lang="en-US">
                <a:latin typeface="Arial" charset="0"/>
              </a:rPr>
              <a:t>showing effects of </a:t>
            </a:r>
          </a:p>
          <a:p>
            <a:r>
              <a:rPr lang="en-US">
                <a:latin typeface="Arial" charset="0"/>
              </a:rPr>
              <a:t>bilinear interpolation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EEAE1E93-C703-42FD-BC83-F56B41B1EF5C}" type="slidenum">
              <a:rPr lang="es-ES"/>
              <a:pPr lvl="1"/>
              <a:t>12</a:t>
            </a:fld>
            <a:endParaRPr lang="es-ES"/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Typical Code</a:t>
            </a:r>
          </a:p>
        </p:txBody>
      </p:sp>
      <p:sp>
        <p:nvSpPr>
          <p:cNvPr id="32773" name="Text Box 6"/>
          <p:cNvSpPr>
            <a:spLocks noChangeArrowheads="1"/>
          </p:cNvSpPr>
          <p:nvPr>
            <p:ph type="body" idx="1"/>
          </p:nvPr>
        </p:nvSpPr>
        <p:spPr>
          <a:xfrm>
            <a:off x="685800" y="1600200"/>
            <a:ext cx="7772400" cy="3962400"/>
          </a:xfrm>
          <a:noFill/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000" b="1" dirty="0" err="1" smtClean="0">
                <a:latin typeface="Courier New" charset="0"/>
              </a:rPr>
              <a:t>glBegin</a:t>
            </a:r>
            <a:r>
              <a:rPr lang="en-US" sz="2000" b="1" dirty="0" smtClean="0">
                <a:latin typeface="Courier New" charset="0"/>
              </a:rPr>
              <a:t>(GL_POLYGON);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glColor3f(r0, g0, b0); //if no shading used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glNormal3f(u0, v0, w0); // if shading used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glTexCoord2f(s0, t0);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glVertex3f(x0, y0, z0);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glColor3f(r1, g1, b1);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glNormal3f(u1, v1, w1);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glTexCoord2f(s1, t1);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glVertex3f(x1, y1, z1);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	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		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err="1" smtClean="0">
                <a:latin typeface="Courier New" charset="0"/>
              </a:rPr>
              <a:t>glEnd</a:t>
            </a:r>
            <a:r>
              <a:rPr lang="en-US" sz="2000" b="1" dirty="0" smtClean="0">
                <a:latin typeface="Courier New" charset="0"/>
              </a:rPr>
              <a:t>();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000" b="1" dirty="0" smtClean="0">
              <a:latin typeface="Courier New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b="1" dirty="0" smtClean="0">
                <a:latin typeface="Courier New" charset="0"/>
              </a:rPr>
              <a:t>//show demos</a:t>
            </a:r>
            <a:endParaRPr lang="en-US" sz="2000" b="1" dirty="0" smtClean="0">
              <a:latin typeface="Courier New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sz="2000" b="1" dirty="0" smtClean="0">
              <a:latin typeface="Courier New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3EBE53E2-4512-46F4-BC2D-539487844D00}" type="slidenum">
              <a:rPr lang="es-ES"/>
              <a:pPr lvl="1"/>
              <a:t>13</a:t>
            </a:fld>
            <a:endParaRPr lang="es-ES"/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Wrapping Mode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089775" cy="2347913"/>
          </a:xfrm>
          <a:noFill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buFontTx/>
              <a:buNone/>
            </a:pPr>
            <a:r>
              <a:rPr lang="en-US" sz="2800" smtClean="0"/>
              <a:t>Clamping: if </a:t>
            </a:r>
            <a:r>
              <a:rPr lang="en-US" sz="2800" smtClean="0">
                <a:latin typeface="Times New Roman" charset="0"/>
              </a:rPr>
              <a:t>s,t &gt; 1</a:t>
            </a:r>
            <a:r>
              <a:rPr lang="en-US" sz="2800" smtClean="0"/>
              <a:t> use 1, if </a:t>
            </a:r>
            <a:r>
              <a:rPr lang="en-US" sz="2800" smtClean="0">
                <a:latin typeface="Times New Roman" charset="0"/>
              </a:rPr>
              <a:t>s,t &lt;0</a:t>
            </a:r>
            <a:r>
              <a:rPr lang="en-US" sz="2800" smtClean="0"/>
              <a:t> use 0</a:t>
            </a:r>
          </a:p>
          <a:p>
            <a:pPr marL="342900" indent="-342900">
              <a:lnSpc>
                <a:spcPct val="90000"/>
              </a:lnSpc>
              <a:buFontTx/>
              <a:buNone/>
            </a:pPr>
            <a:r>
              <a:rPr lang="en-US" sz="2800" smtClean="0"/>
              <a:t>Wrapping: use </a:t>
            </a:r>
            <a:r>
              <a:rPr lang="en-US" sz="2800" smtClean="0">
                <a:latin typeface="Times New Roman" charset="0"/>
              </a:rPr>
              <a:t>s,t</a:t>
            </a:r>
            <a:r>
              <a:rPr lang="en-US" sz="2800" smtClean="0"/>
              <a:t> modulo 1</a:t>
            </a:r>
          </a:p>
          <a:p>
            <a:pPr marL="742950" lvl="1" indent="-285750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charset="0"/>
              </a:rPr>
              <a:t>glTexParameteri( GL_TEXTURE_2D, </a:t>
            </a:r>
            <a:br>
              <a:rPr lang="en-US" sz="2000" b="1" smtClean="0">
                <a:latin typeface="Courier New" charset="0"/>
              </a:rPr>
            </a:br>
            <a:r>
              <a:rPr lang="en-US" sz="2000" b="1" smtClean="0">
                <a:latin typeface="Courier New" charset="0"/>
              </a:rPr>
              <a:t>   GL_TEXTURE_WRAP_S, GL_CLAMP )</a:t>
            </a:r>
            <a:endParaRPr lang="en-US" sz="2000" b="1" i="1" smtClean="0">
              <a:latin typeface="Courier New" charset="0"/>
            </a:endParaRPr>
          </a:p>
          <a:p>
            <a:pPr marL="742950" lvl="1" indent="-285750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charset="0"/>
              </a:rPr>
              <a:t>glTexParameteri( GL_TEXTURE_2D, </a:t>
            </a:r>
            <a:br>
              <a:rPr lang="en-US" sz="2000" b="1" smtClean="0">
                <a:latin typeface="Courier New" charset="0"/>
              </a:rPr>
            </a:br>
            <a:r>
              <a:rPr lang="en-US" sz="2000" b="1" smtClean="0">
                <a:latin typeface="Courier New" charset="0"/>
              </a:rPr>
              <a:t>   GL_TEXTURE_WRAP_T, GL_REPEAT )</a:t>
            </a:r>
            <a:endParaRPr lang="en-US" sz="2000" b="1" i="1" smtClean="0">
              <a:latin typeface="Courier New" charset="0"/>
            </a:endParaRPr>
          </a:p>
          <a:p>
            <a:pPr marL="342900" indent="-342900">
              <a:lnSpc>
                <a:spcPct val="90000"/>
              </a:lnSpc>
            </a:pPr>
            <a:endParaRPr lang="en-US" smtClean="0"/>
          </a:p>
        </p:txBody>
      </p:sp>
      <p:grpSp>
        <p:nvGrpSpPr>
          <p:cNvPr id="35846" name="Group 4"/>
          <p:cNvGrpSpPr>
            <a:grpSpLocks/>
          </p:cNvGrpSpPr>
          <p:nvPr/>
        </p:nvGrpSpPr>
        <p:grpSpPr bwMode="auto">
          <a:xfrm>
            <a:off x="1616075" y="4313238"/>
            <a:ext cx="5119688" cy="1989137"/>
            <a:chOff x="1018" y="2717"/>
            <a:chExt cx="3225" cy="1253"/>
          </a:xfrm>
        </p:grpSpPr>
        <p:grpSp>
          <p:nvGrpSpPr>
            <p:cNvPr id="35847" name="Group 5"/>
            <p:cNvGrpSpPr>
              <a:grpSpLocks/>
            </p:cNvGrpSpPr>
            <p:nvPr/>
          </p:nvGrpSpPr>
          <p:grpSpPr bwMode="auto">
            <a:xfrm>
              <a:off x="1018" y="2717"/>
              <a:ext cx="864" cy="1205"/>
              <a:chOff x="771" y="2611"/>
              <a:chExt cx="864" cy="1205"/>
            </a:xfrm>
          </p:grpSpPr>
          <p:sp>
            <p:nvSpPr>
              <p:cNvPr id="35854" name="Rectangle 6"/>
              <p:cNvSpPr>
                <a:spLocks noChangeArrowheads="1"/>
              </p:cNvSpPr>
              <p:nvPr/>
            </p:nvSpPr>
            <p:spPr bwMode="auto">
              <a:xfrm>
                <a:off x="872" y="3566"/>
                <a:ext cx="55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2000"/>
                  <a:t>texture</a:t>
                </a:r>
              </a:p>
            </p:txBody>
          </p:sp>
          <p:sp>
            <p:nvSpPr>
              <p:cNvPr id="35855" name="Line 7"/>
              <p:cNvSpPr>
                <a:spLocks noChangeShapeType="1"/>
              </p:cNvSpPr>
              <p:nvPr/>
            </p:nvSpPr>
            <p:spPr bwMode="auto">
              <a:xfrm>
                <a:off x="925" y="3379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6" name="Line 8"/>
              <p:cNvSpPr>
                <a:spLocks noChangeShapeType="1"/>
              </p:cNvSpPr>
              <p:nvPr/>
            </p:nvSpPr>
            <p:spPr bwMode="auto">
              <a:xfrm flipV="1">
                <a:off x="851" y="2899"/>
                <a:ext cx="0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7" name="Rectangle 9"/>
              <p:cNvSpPr>
                <a:spLocks noChangeArrowheads="1"/>
              </p:cNvSpPr>
              <p:nvPr/>
            </p:nvSpPr>
            <p:spPr bwMode="auto">
              <a:xfrm>
                <a:off x="1443" y="3254"/>
                <a:ext cx="17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2000"/>
                  <a:t>s</a:t>
                </a:r>
              </a:p>
            </p:txBody>
          </p:sp>
          <p:sp>
            <p:nvSpPr>
              <p:cNvPr id="35858" name="Rectangle 10"/>
              <p:cNvSpPr>
                <a:spLocks noChangeArrowheads="1"/>
              </p:cNvSpPr>
              <p:nvPr/>
            </p:nvSpPr>
            <p:spPr bwMode="auto">
              <a:xfrm>
                <a:off x="771" y="2630"/>
                <a:ext cx="16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r>
                  <a:rPr lang="en-US" sz="2000"/>
                  <a:t>t</a:t>
                </a:r>
              </a:p>
            </p:txBody>
          </p:sp>
          <p:pic>
            <p:nvPicPr>
              <p:cNvPr id="35859" name="Picture 11" descr="C:\SIGGRAPH\tex1x1.jpg"/>
              <p:cNvPicPr>
                <a:picLocks noChangeAspect="1" noChangeArrowheads="1"/>
              </p:cNvPicPr>
              <p:nvPr/>
            </p:nvPicPr>
            <p:blipFill>
              <a:blip r:embed="rId3"/>
              <a:srcRect l="21428" t="21428" r="21429" b="21429"/>
              <a:stretch>
                <a:fillRect/>
              </a:stretch>
            </p:blipFill>
            <p:spPr bwMode="auto">
              <a:xfrm>
                <a:off x="915" y="2611"/>
                <a:ext cx="72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48" name="Group 12"/>
            <p:cNvGrpSpPr>
              <a:grpSpLocks/>
            </p:cNvGrpSpPr>
            <p:nvPr/>
          </p:nvGrpSpPr>
          <p:grpSpPr bwMode="auto">
            <a:xfrm>
              <a:off x="3281" y="2717"/>
              <a:ext cx="962" cy="1253"/>
              <a:chOff x="3752" y="2659"/>
              <a:chExt cx="962" cy="1253"/>
            </a:xfrm>
          </p:grpSpPr>
          <p:sp>
            <p:nvSpPr>
              <p:cNvPr id="35852" name="Rectangle 13"/>
              <p:cNvSpPr>
                <a:spLocks noChangeArrowheads="1"/>
              </p:cNvSpPr>
              <p:nvPr/>
            </p:nvSpPr>
            <p:spPr bwMode="auto">
              <a:xfrm>
                <a:off x="3752" y="3470"/>
                <a:ext cx="96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r>
                  <a:rPr lang="en-US" sz="2000"/>
                  <a:t>GL_CLAMP</a:t>
                </a:r>
              </a:p>
              <a:p>
                <a:pPr algn="ctr"/>
                <a:r>
                  <a:rPr lang="en-US" sz="2000"/>
                  <a:t>wrapping</a:t>
                </a:r>
              </a:p>
            </p:txBody>
          </p:sp>
          <p:pic>
            <p:nvPicPr>
              <p:cNvPr id="35853" name="Picture 14" descr="C:\SIGGRAPH\tex2x2c.jpg"/>
              <p:cNvPicPr>
                <a:picLocks noChangeAspect="1" noChangeArrowheads="1"/>
              </p:cNvPicPr>
              <p:nvPr/>
            </p:nvPicPr>
            <p:blipFill>
              <a:blip r:embed="rId4"/>
              <a:srcRect l="23599" t="23599" r="23601" b="23601"/>
              <a:stretch>
                <a:fillRect/>
              </a:stretch>
            </p:blipFill>
            <p:spPr bwMode="auto">
              <a:xfrm>
                <a:off x="3843" y="2659"/>
                <a:ext cx="72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849" name="Group 15"/>
            <p:cNvGrpSpPr>
              <a:grpSpLocks/>
            </p:cNvGrpSpPr>
            <p:nvPr/>
          </p:nvGrpSpPr>
          <p:grpSpPr bwMode="auto">
            <a:xfrm>
              <a:off x="2073" y="2717"/>
              <a:ext cx="1016" cy="1253"/>
              <a:chOff x="2150" y="2659"/>
              <a:chExt cx="1016" cy="1253"/>
            </a:xfrm>
          </p:grpSpPr>
          <p:sp>
            <p:nvSpPr>
              <p:cNvPr id="35850" name="Rectangle 16"/>
              <p:cNvSpPr>
                <a:spLocks noChangeArrowheads="1"/>
              </p:cNvSpPr>
              <p:nvPr/>
            </p:nvSpPr>
            <p:spPr bwMode="auto">
              <a:xfrm>
                <a:off x="2150" y="3470"/>
                <a:ext cx="1016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/>
                <a:r>
                  <a:rPr lang="en-US" sz="2000"/>
                  <a:t>GL_REPEAT</a:t>
                </a:r>
              </a:p>
              <a:p>
                <a:pPr algn="ctr"/>
                <a:r>
                  <a:rPr lang="en-US" sz="2000"/>
                  <a:t>wrapping</a:t>
                </a:r>
              </a:p>
            </p:txBody>
          </p:sp>
          <p:pic>
            <p:nvPicPr>
              <p:cNvPr id="35851" name="Picture 17" descr="C:\SIGGRAPH\tex2x2r.jpg"/>
              <p:cNvPicPr>
                <a:picLocks noChangeAspect="1" noChangeArrowheads="1"/>
              </p:cNvPicPr>
              <p:nvPr/>
            </p:nvPicPr>
            <p:blipFill>
              <a:blip r:embed="rId5"/>
              <a:srcRect l="24001" t="24001" r="23199" b="23199"/>
              <a:stretch>
                <a:fillRect/>
              </a:stretch>
            </p:blipFill>
            <p:spPr bwMode="auto">
              <a:xfrm>
                <a:off x="2307" y="2659"/>
                <a:ext cx="72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A0A27A9C-B30D-4A9E-A936-4C77D103DA81}" type="slidenum">
              <a:rPr lang="es-ES"/>
              <a:pPr lvl="1"/>
              <a:t>14</a:t>
            </a:fld>
            <a:endParaRPr lang="es-ES"/>
          </a:p>
        </p:txBody>
      </p:sp>
      <p:sp>
        <p:nvSpPr>
          <p:cNvPr id="378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6553200" cy="10668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Magnification and Minification</a:t>
            </a:r>
          </a:p>
        </p:txBody>
      </p:sp>
      <p:grpSp>
        <p:nvGrpSpPr>
          <p:cNvPr id="37893" name="Group 3"/>
          <p:cNvGrpSpPr>
            <a:grpSpLocks/>
          </p:cNvGrpSpPr>
          <p:nvPr/>
        </p:nvGrpSpPr>
        <p:grpSpPr bwMode="auto">
          <a:xfrm>
            <a:off x="685800" y="3429000"/>
            <a:ext cx="7659688" cy="2743200"/>
            <a:chOff x="468" y="2208"/>
            <a:chExt cx="4825" cy="1728"/>
          </a:xfrm>
        </p:grpSpPr>
        <p:sp>
          <p:nvSpPr>
            <p:cNvPr id="37895" name="Rectangle 4"/>
            <p:cNvSpPr>
              <a:spLocks noChangeArrowheads="1"/>
            </p:cNvSpPr>
            <p:nvPr/>
          </p:nvSpPr>
          <p:spPr bwMode="auto">
            <a:xfrm>
              <a:off x="636" y="2784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37896" name="Group 5"/>
            <p:cNvGrpSpPr>
              <a:grpSpLocks/>
            </p:cNvGrpSpPr>
            <p:nvPr/>
          </p:nvGrpSpPr>
          <p:grpSpPr bwMode="auto">
            <a:xfrm>
              <a:off x="1438" y="2208"/>
              <a:ext cx="1152" cy="1152"/>
              <a:chOff x="1438" y="2208"/>
              <a:chExt cx="1152" cy="1152"/>
            </a:xfrm>
          </p:grpSpPr>
          <p:sp>
            <p:nvSpPr>
              <p:cNvPr id="37942" name="Rectangle 6"/>
              <p:cNvSpPr>
                <a:spLocks noChangeArrowheads="1"/>
              </p:cNvSpPr>
              <p:nvPr/>
            </p:nvSpPr>
            <p:spPr bwMode="auto">
              <a:xfrm>
                <a:off x="1442" y="2212"/>
                <a:ext cx="1144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3" name="Line 7"/>
              <p:cNvSpPr>
                <a:spLocks noChangeShapeType="1"/>
              </p:cNvSpPr>
              <p:nvPr/>
            </p:nvSpPr>
            <p:spPr bwMode="auto">
              <a:xfrm>
                <a:off x="1438" y="2640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4" name="Line 8"/>
              <p:cNvSpPr>
                <a:spLocks noChangeShapeType="1"/>
              </p:cNvSpPr>
              <p:nvPr/>
            </p:nvSpPr>
            <p:spPr bwMode="auto">
              <a:xfrm>
                <a:off x="1870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5" name="Line 9"/>
              <p:cNvSpPr>
                <a:spLocks noChangeShapeType="1"/>
              </p:cNvSpPr>
              <p:nvPr/>
            </p:nvSpPr>
            <p:spPr bwMode="auto">
              <a:xfrm>
                <a:off x="1582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6" name="Line 10"/>
              <p:cNvSpPr>
                <a:spLocks noChangeShapeType="1"/>
              </p:cNvSpPr>
              <p:nvPr/>
            </p:nvSpPr>
            <p:spPr bwMode="auto">
              <a:xfrm>
                <a:off x="1726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7" name="Line 11"/>
              <p:cNvSpPr>
                <a:spLocks noChangeShapeType="1"/>
              </p:cNvSpPr>
              <p:nvPr/>
            </p:nvSpPr>
            <p:spPr bwMode="auto">
              <a:xfrm>
                <a:off x="2014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8" name="Line 12"/>
              <p:cNvSpPr>
                <a:spLocks noChangeShapeType="1"/>
              </p:cNvSpPr>
              <p:nvPr/>
            </p:nvSpPr>
            <p:spPr bwMode="auto">
              <a:xfrm>
                <a:off x="2158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9" name="Line 13"/>
              <p:cNvSpPr>
                <a:spLocks noChangeShapeType="1"/>
              </p:cNvSpPr>
              <p:nvPr/>
            </p:nvSpPr>
            <p:spPr bwMode="auto">
              <a:xfrm>
                <a:off x="1438" y="2496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0" name="Line 14"/>
              <p:cNvSpPr>
                <a:spLocks noChangeShapeType="1"/>
              </p:cNvSpPr>
              <p:nvPr/>
            </p:nvSpPr>
            <p:spPr bwMode="auto">
              <a:xfrm>
                <a:off x="1438" y="2352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1" name="Line 15"/>
              <p:cNvSpPr>
                <a:spLocks noChangeShapeType="1"/>
              </p:cNvSpPr>
              <p:nvPr/>
            </p:nvSpPr>
            <p:spPr bwMode="auto">
              <a:xfrm>
                <a:off x="1438" y="2784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2" name="Line 16"/>
              <p:cNvSpPr>
                <a:spLocks noChangeShapeType="1"/>
              </p:cNvSpPr>
              <p:nvPr/>
            </p:nvSpPr>
            <p:spPr bwMode="auto">
              <a:xfrm>
                <a:off x="1438" y="2928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3" name="Line 17"/>
              <p:cNvSpPr>
                <a:spLocks noChangeShapeType="1"/>
              </p:cNvSpPr>
              <p:nvPr/>
            </p:nvSpPr>
            <p:spPr bwMode="auto">
              <a:xfrm>
                <a:off x="2302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4" name="Line 18"/>
              <p:cNvSpPr>
                <a:spLocks noChangeShapeType="1"/>
              </p:cNvSpPr>
              <p:nvPr/>
            </p:nvSpPr>
            <p:spPr bwMode="auto">
              <a:xfrm>
                <a:off x="2446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5" name="Line 19"/>
              <p:cNvSpPr>
                <a:spLocks noChangeShapeType="1"/>
              </p:cNvSpPr>
              <p:nvPr/>
            </p:nvSpPr>
            <p:spPr bwMode="auto">
              <a:xfrm>
                <a:off x="1438" y="3072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56" name="Line 20"/>
              <p:cNvSpPr>
                <a:spLocks noChangeShapeType="1"/>
              </p:cNvSpPr>
              <p:nvPr/>
            </p:nvSpPr>
            <p:spPr bwMode="auto">
              <a:xfrm>
                <a:off x="1438" y="3216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897" name="Group 21"/>
            <p:cNvGrpSpPr>
              <a:grpSpLocks/>
            </p:cNvGrpSpPr>
            <p:nvPr/>
          </p:nvGrpSpPr>
          <p:grpSpPr bwMode="auto">
            <a:xfrm>
              <a:off x="631" y="2784"/>
              <a:ext cx="288" cy="288"/>
              <a:chOff x="631" y="2784"/>
              <a:chExt cx="288" cy="288"/>
            </a:xfrm>
          </p:grpSpPr>
          <p:sp>
            <p:nvSpPr>
              <p:cNvPr id="37936" name="Line 22"/>
              <p:cNvSpPr>
                <a:spLocks noChangeShapeType="1"/>
              </p:cNvSpPr>
              <p:nvPr/>
            </p:nvSpPr>
            <p:spPr bwMode="auto">
              <a:xfrm>
                <a:off x="775" y="2784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7" name="Line 23"/>
              <p:cNvSpPr>
                <a:spLocks noChangeShapeType="1"/>
              </p:cNvSpPr>
              <p:nvPr/>
            </p:nvSpPr>
            <p:spPr bwMode="auto">
              <a:xfrm>
                <a:off x="631" y="2784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8" name="Line 24"/>
              <p:cNvSpPr>
                <a:spLocks noChangeShapeType="1"/>
              </p:cNvSpPr>
              <p:nvPr/>
            </p:nvSpPr>
            <p:spPr bwMode="auto">
              <a:xfrm>
                <a:off x="919" y="2784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9" name="Line 25"/>
              <p:cNvSpPr>
                <a:spLocks noChangeShapeType="1"/>
              </p:cNvSpPr>
              <p:nvPr/>
            </p:nvSpPr>
            <p:spPr bwMode="auto">
              <a:xfrm flipH="1">
                <a:off x="631" y="2784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0" name="Line 26"/>
              <p:cNvSpPr>
                <a:spLocks noChangeShapeType="1"/>
              </p:cNvSpPr>
              <p:nvPr/>
            </p:nvSpPr>
            <p:spPr bwMode="auto">
              <a:xfrm flipH="1">
                <a:off x="631" y="292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41" name="Line 27"/>
              <p:cNvSpPr>
                <a:spLocks noChangeShapeType="1"/>
              </p:cNvSpPr>
              <p:nvPr/>
            </p:nvSpPr>
            <p:spPr bwMode="auto">
              <a:xfrm flipH="1">
                <a:off x="631" y="3072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898" name="Group 28"/>
            <p:cNvGrpSpPr>
              <a:grpSpLocks/>
            </p:cNvGrpSpPr>
            <p:nvPr/>
          </p:nvGrpSpPr>
          <p:grpSpPr bwMode="auto">
            <a:xfrm>
              <a:off x="3262" y="2208"/>
              <a:ext cx="1152" cy="1152"/>
              <a:chOff x="3262" y="2208"/>
              <a:chExt cx="1152" cy="1152"/>
            </a:xfrm>
          </p:grpSpPr>
          <p:sp>
            <p:nvSpPr>
              <p:cNvPr id="37921" name="Rectangle 29"/>
              <p:cNvSpPr>
                <a:spLocks noChangeArrowheads="1"/>
              </p:cNvSpPr>
              <p:nvPr/>
            </p:nvSpPr>
            <p:spPr bwMode="auto">
              <a:xfrm>
                <a:off x="3266" y="2212"/>
                <a:ext cx="1144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2" name="Line 30"/>
              <p:cNvSpPr>
                <a:spLocks noChangeShapeType="1"/>
              </p:cNvSpPr>
              <p:nvPr/>
            </p:nvSpPr>
            <p:spPr bwMode="auto">
              <a:xfrm>
                <a:off x="3262" y="2640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3" name="Line 31"/>
              <p:cNvSpPr>
                <a:spLocks noChangeShapeType="1"/>
              </p:cNvSpPr>
              <p:nvPr/>
            </p:nvSpPr>
            <p:spPr bwMode="auto">
              <a:xfrm>
                <a:off x="3694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4" name="Line 32"/>
              <p:cNvSpPr>
                <a:spLocks noChangeShapeType="1"/>
              </p:cNvSpPr>
              <p:nvPr/>
            </p:nvSpPr>
            <p:spPr bwMode="auto">
              <a:xfrm>
                <a:off x="3406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5" name="Line 33"/>
              <p:cNvSpPr>
                <a:spLocks noChangeShapeType="1"/>
              </p:cNvSpPr>
              <p:nvPr/>
            </p:nvSpPr>
            <p:spPr bwMode="auto">
              <a:xfrm>
                <a:off x="3550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6" name="Line 34"/>
              <p:cNvSpPr>
                <a:spLocks noChangeShapeType="1"/>
              </p:cNvSpPr>
              <p:nvPr/>
            </p:nvSpPr>
            <p:spPr bwMode="auto">
              <a:xfrm>
                <a:off x="3838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7" name="Line 35"/>
              <p:cNvSpPr>
                <a:spLocks noChangeShapeType="1"/>
              </p:cNvSpPr>
              <p:nvPr/>
            </p:nvSpPr>
            <p:spPr bwMode="auto">
              <a:xfrm>
                <a:off x="3982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8" name="Line 36"/>
              <p:cNvSpPr>
                <a:spLocks noChangeShapeType="1"/>
              </p:cNvSpPr>
              <p:nvPr/>
            </p:nvSpPr>
            <p:spPr bwMode="auto">
              <a:xfrm>
                <a:off x="3262" y="2496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9" name="Line 37"/>
              <p:cNvSpPr>
                <a:spLocks noChangeShapeType="1"/>
              </p:cNvSpPr>
              <p:nvPr/>
            </p:nvSpPr>
            <p:spPr bwMode="auto">
              <a:xfrm>
                <a:off x="3262" y="2352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0" name="Line 38"/>
              <p:cNvSpPr>
                <a:spLocks noChangeShapeType="1"/>
              </p:cNvSpPr>
              <p:nvPr/>
            </p:nvSpPr>
            <p:spPr bwMode="auto">
              <a:xfrm>
                <a:off x="3262" y="2784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1" name="Line 39"/>
              <p:cNvSpPr>
                <a:spLocks noChangeShapeType="1"/>
              </p:cNvSpPr>
              <p:nvPr/>
            </p:nvSpPr>
            <p:spPr bwMode="auto">
              <a:xfrm>
                <a:off x="3262" y="2928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2" name="Line 40"/>
              <p:cNvSpPr>
                <a:spLocks noChangeShapeType="1"/>
              </p:cNvSpPr>
              <p:nvPr/>
            </p:nvSpPr>
            <p:spPr bwMode="auto">
              <a:xfrm>
                <a:off x="4126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3" name="Line 41"/>
              <p:cNvSpPr>
                <a:spLocks noChangeShapeType="1"/>
              </p:cNvSpPr>
              <p:nvPr/>
            </p:nvSpPr>
            <p:spPr bwMode="auto">
              <a:xfrm>
                <a:off x="4270" y="2208"/>
                <a:ext cx="0" cy="11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4" name="Line 42"/>
              <p:cNvSpPr>
                <a:spLocks noChangeShapeType="1"/>
              </p:cNvSpPr>
              <p:nvPr/>
            </p:nvSpPr>
            <p:spPr bwMode="auto">
              <a:xfrm>
                <a:off x="3262" y="3072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35" name="Line 43"/>
              <p:cNvSpPr>
                <a:spLocks noChangeShapeType="1"/>
              </p:cNvSpPr>
              <p:nvPr/>
            </p:nvSpPr>
            <p:spPr bwMode="auto">
              <a:xfrm>
                <a:off x="3262" y="3216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899" name="Group 44"/>
            <p:cNvGrpSpPr>
              <a:grpSpLocks/>
            </p:cNvGrpSpPr>
            <p:nvPr/>
          </p:nvGrpSpPr>
          <p:grpSpPr bwMode="auto">
            <a:xfrm>
              <a:off x="4824" y="2640"/>
              <a:ext cx="288" cy="288"/>
              <a:chOff x="4824" y="2640"/>
              <a:chExt cx="288" cy="288"/>
            </a:xfrm>
          </p:grpSpPr>
          <p:sp>
            <p:nvSpPr>
              <p:cNvPr id="37915" name="Line 45"/>
              <p:cNvSpPr>
                <a:spLocks noChangeShapeType="1"/>
              </p:cNvSpPr>
              <p:nvPr/>
            </p:nvSpPr>
            <p:spPr bwMode="auto">
              <a:xfrm>
                <a:off x="4968" y="26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6" name="Line 46"/>
              <p:cNvSpPr>
                <a:spLocks noChangeShapeType="1"/>
              </p:cNvSpPr>
              <p:nvPr/>
            </p:nvSpPr>
            <p:spPr bwMode="auto">
              <a:xfrm>
                <a:off x="4824" y="26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7" name="Line 47"/>
              <p:cNvSpPr>
                <a:spLocks noChangeShapeType="1"/>
              </p:cNvSpPr>
              <p:nvPr/>
            </p:nvSpPr>
            <p:spPr bwMode="auto">
              <a:xfrm>
                <a:off x="5112" y="2640"/>
                <a:ext cx="0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8" name="Line 48"/>
              <p:cNvSpPr>
                <a:spLocks noChangeShapeType="1"/>
              </p:cNvSpPr>
              <p:nvPr/>
            </p:nvSpPr>
            <p:spPr bwMode="auto">
              <a:xfrm flipH="1">
                <a:off x="4824" y="2640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9" name="Line 49"/>
              <p:cNvSpPr>
                <a:spLocks noChangeShapeType="1"/>
              </p:cNvSpPr>
              <p:nvPr/>
            </p:nvSpPr>
            <p:spPr bwMode="auto">
              <a:xfrm flipH="1">
                <a:off x="4824" y="2784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20" name="Line 50"/>
              <p:cNvSpPr>
                <a:spLocks noChangeShapeType="1"/>
              </p:cNvSpPr>
              <p:nvPr/>
            </p:nvSpPr>
            <p:spPr bwMode="auto">
              <a:xfrm flipH="1">
                <a:off x="4824" y="2928"/>
                <a:ext cx="2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00" name="Rectangle 51"/>
            <p:cNvSpPr>
              <a:spLocks noChangeArrowheads="1"/>
            </p:cNvSpPr>
            <p:nvPr/>
          </p:nvSpPr>
          <p:spPr bwMode="auto">
            <a:xfrm>
              <a:off x="468" y="3456"/>
              <a:ext cx="6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Texture</a:t>
              </a:r>
            </a:p>
          </p:txBody>
        </p:sp>
        <p:sp>
          <p:nvSpPr>
            <p:cNvPr id="37901" name="Rectangle 52"/>
            <p:cNvSpPr>
              <a:spLocks noChangeArrowheads="1"/>
            </p:cNvSpPr>
            <p:nvPr/>
          </p:nvSpPr>
          <p:spPr bwMode="auto">
            <a:xfrm>
              <a:off x="1690" y="3456"/>
              <a:ext cx="6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Polygon</a:t>
              </a:r>
            </a:p>
          </p:txBody>
        </p:sp>
        <p:sp>
          <p:nvSpPr>
            <p:cNvPr id="37902" name="Rectangle 53"/>
            <p:cNvSpPr>
              <a:spLocks noChangeArrowheads="1"/>
            </p:cNvSpPr>
            <p:nvPr/>
          </p:nvSpPr>
          <p:spPr bwMode="auto">
            <a:xfrm>
              <a:off x="812" y="3686"/>
              <a:ext cx="10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Magnification</a:t>
              </a:r>
            </a:p>
          </p:txBody>
        </p:sp>
        <p:sp>
          <p:nvSpPr>
            <p:cNvPr id="37903" name="Rectangle 54"/>
            <p:cNvSpPr>
              <a:spLocks noChangeArrowheads="1"/>
            </p:cNvSpPr>
            <p:nvPr/>
          </p:nvSpPr>
          <p:spPr bwMode="auto">
            <a:xfrm>
              <a:off x="4028" y="3686"/>
              <a:ext cx="9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Minification</a:t>
              </a:r>
            </a:p>
          </p:txBody>
        </p:sp>
        <p:sp>
          <p:nvSpPr>
            <p:cNvPr id="37904" name="Rectangle 55"/>
            <p:cNvSpPr>
              <a:spLocks noChangeArrowheads="1"/>
            </p:cNvSpPr>
            <p:nvPr/>
          </p:nvSpPr>
          <p:spPr bwMode="auto">
            <a:xfrm>
              <a:off x="3406" y="2352"/>
              <a:ext cx="288" cy="28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Rectangle 56"/>
            <p:cNvSpPr>
              <a:spLocks noChangeArrowheads="1"/>
            </p:cNvSpPr>
            <p:nvPr/>
          </p:nvSpPr>
          <p:spPr bwMode="auto">
            <a:xfrm>
              <a:off x="4644" y="3456"/>
              <a:ext cx="6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Polygon</a:t>
              </a:r>
            </a:p>
          </p:txBody>
        </p:sp>
        <p:sp>
          <p:nvSpPr>
            <p:cNvPr id="37906" name="Rectangle 57"/>
            <p:cNvSpPr>
              <a:spLocks noChangeArrowheads="1"/>
            </p:cNvSpPr>
            <p:nvPr/>
          </p:nvSpPr>
          <p:spPr bwMode="auto">
            <a:xfrm>
              <a:off x="3531" y="3456"/>
              <a:ext cx="6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sz="2000"/>
                <a:t>Texture</a:t>
              </a:r>
            </a:p>
          </p:txBody>
        </p:sp>
        <p:sp>
          <p:nvSpPr>
            <p:cNvPr id="37907" name="Line 58"/>
            <p:cNvSpPr>
              <a:spLocks noChangeShapeType="1"/>
            </p:cNvSpPr>
            <p:nvPr/>
          </p:nvSpPr>
          <p:spPr bwMode="auto">
            <a:xfrm flipV="1">
              <a:off x="622" y="2208"/>
              <a:ext cx="816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8" name="Line 59"/>
            <p:cNvSpPr>
              <a:spLocks noChangeShapeType="1"/>
            </p:cNvSpPr>
            <p:nvPr/>
          </p:nvSpPr>
          <p:spPr bwMode="auto">
            <a:xfrm flipV="1">
              <a:off x="766" y="2208"/>
              <a:ext cx="1248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9" name="Line 60"/>
            <p:cNvSpPr>
              <a:spLocks noChangeShapeType="1"/>
            </p:cNvSpPr>
            <p:nvPr/>
          </p:nvSpPr>
          <p:spPr bwMode="auto">
            <a:xfrm flipV="1">
              <a:off x="622" y="2784"/>
              <a:ext cx="816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0" name="Line 61"/>
            <p:cNvSpPr>
              <a:spLocks noChangeShapeType="1"/>
            </p:cNvSpPr>
            <p:nvPr/>
          </p:nvSpPr>
          <p:spPr bwMode="auto">
            <a:xfrm flipV="1">
              <a:off x="814" y="2784"/>
              <a:ext cx="120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1" name="Line 62"/>
            <p:cNvSpPr>
              <a:spLocks noChangeShapeType="1"/>
            </p:cNvSpPr>
            <p:nvPr/>
          </p:nvSpPr>
          <p:spPr bwMode="auto">
            <a:xfrm>
              <a:off x="3694" y="2352"/>
              <a:ext cx="1296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2" name="Line 63"/>
            <p:cNvSpPr>
              <a:spLocks noChangeShapeType="1"/>
            </p:cNvSpPr>
            <p:nvPr/>
          </p:nvSpPr>
          <p:spPr bwMode="auto">
            <a:xfrm>
              <a:off x="3694" y="2640"/>
              <a:ext cx="1296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3" name="Line 64"/>
            <p:cNvSpPr>
              <a:spLocks noChangeShapeType="1"/>
            </p:cNvSpPr>
            <p:nvPr/>
          </p:nvSpPr>
          <p:spPr bwMode="auto">
            <a:xfrm>
              <a:off x="3406" y="2352"/>
              <a:ext cx="144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4" name="Line 65"/>
            <p:cNvSpPr>
              <a:spLocks noChangeShapeType="1"/>
            </p:cNvSpPr>
            <p:nvPr/>
          </p:nvSpPr>
          <p:spPr bwMode="auto">
            <a:xfrm>
              <a:off x="3406" y="2640"/>
              <a:ext cx="1392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894" name="Text Box 68"/>
          <p:cNvSpPr txBox="1">
            <a:spLocks noChangeArrowheads="1"/>
          </p:cNvSpPr>
          <p:nvPr/>
        </p:nvSpPr>
        <p:spPr bwMode="auto">
          <a:xfrm>
            <a:off x="533400" y="1447800"/>
            <a:ext cx="7662863" cy="2282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>
                <a:latin typeface="Arial" charset="0"/>
              </a:rPr>
              <a:t>More than one texel can cover a pixel (</a:t>
            </a:r>
            <a:r>
              <a:rPr lang="en-US" i="1">
                <a:latin typeface="Arial" charset="0"/>
              </a:rPr>
              <a:t>minification</a:t>
            </a:r>
            <a:r>
              <a:rPr lang="en-US">
                <a:latin typeface="Arial" charset="0"/>
              </a:rPr>
              <a:t>) or</a:t>
            </a:r>
          </a:p>
          <a:p>
            <a:r>
              <a:rPr lang="en-US">
                <a:latin typeface="Arial" charset="0"/>
              </a:rPr>
              <a:t>more than one pixel can cover a texel (</a:t>
            </a:r>
            <a:r>
              <a:rPr lang="en-US" i="1">
                <a:latin typeface="Arial" charset="0"/>
              </a:rPr>
              <a:t>magnification</a:t>
            </a:r>
            <a:r>
              <a:rPr lang="en-US">
                <a:latin typeface="Arial" charset="0"/>
              </a:rPr>
              <a:t>)</a:t>
            </a: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Can use point sampling (nearest texel) or linear filtering</a:t>
            </a:r>
          </a:p>
          <a:p>
            <a:r>
              <a:rPr lang="en-US">
                <a:latin typeface="Arial" charset="0"/>
              </a:rPr>
              <a:t>( 2 x 2 filter) to obtain texture values</a:t>
            </a:r>
          </a:p>
          <a:p>
            <a:endParaRPr lang="en-US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985D0215-91DB-4BB2-B393-31E3060D6629}" type="slidenum">
              <a:rPr lang="es-ES"/>
              <a:pPr lvl="1"/>
              <a:t>15</a:t>
            </a:fld>
            <a:endParaRPr lang="es-ES"/>
          </a:p>
        </p:txBody>
      </p:sp>
      <p:sp>
        <p:nvSpPr>
          <p:cNvPr id="399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Filter Modes</a:t>
            </a:r>
          </a:p>
        </p:txBody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1219200"/>
          </a:xfrm>
        </p:spPr>
        <p:txBody>
          <a:bodyPr/>
          <a:lstStyle/>
          <a:p>
            <a:pPr>
              <a:buFontTx/>
              <a:buNone/>
            </a:pPr>
            <a:r>
              <a:rPr lang="en-US" sz="2700" smtClean="0"/>
              <a:t>Modes determined by</a:t>
            </a:r>
          </a:p>
          <a:p>
            <a:pPr lvl="1"/>
            <a:r>
              <a:rPr lang="en-US" sz="2400" b="1" smtClean="0">
                <a:latin typeface="Courier New" charset="0"/>
              </a:rPr>
              <a:t>glTexParameteri( target, type, mode )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9942" name="Text Box 5"/>
          <p:cNvSpPr txBox="1">
            <a:spLocks noChangeArrowheads="1"/>
          </p:cNvSpPr>
          <p:nvPr/>
        </p:nvSpPr>
        <p:spPr bwMode="auto">
          <a:xfrm>
            <a:off x="533400" y="2971800"/>
            <a:ext cx="81089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 sz="2000" b="1">
                <a:latin typeface="Courier New" charset="0"/>
              </a:rPr>
              <a:t>glTexParameteri(GL_TEXTURE_2D, GL_TEXURE_MAG_FILTER,</a:t>
            </a:r>
          </a:p>
          <a:p>
            <a:r>
              <a:rPr lang="en-US" sz="2000" b="1">
                <a:latin typeface="Courier New" charset="0"/>
              </a:rPr>
              <a:t>             GL_NEAREST);</a:t>
            </a: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533400" y="3962400"/>
            <a:ext cx="81089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 sz="2000" b="1">
                <a:latin typeface="Courier New" charset="0"/>
              </a:rPr>
              <a:t>glTexParameteri(GL_TEXTURE_2D, GL_TEXURE_MIN_FILTER,</a:t>
            </a:r>
          </a:p>
          <a:p>
            <a:r>
              <a:rPr lang="en-US" sz="2000" b="1">
                <a:latin typeface="Courier New" charset="0"/>
              </a:rPr>
              <a:t>             GL_LINEAR);</a:t>
            </a:r>
          </a:p>
        </p:txBody>
      </p:sp>
      <p:sp>
        <p:nvSpPr>
          <p:cNvPr id="39944" name="Text Box 7"/>
          <p:cNvSpPr txBox="1">
            <a:spLocks noChangeArrowheads="1"/>
          </p:cNvSpPr>
          <p:nvPr/>
        </p:nvSpPr>
        <p:spPr bwMode="auto">
          <a:xfrm>
            <a:off x="990600" y="5029200"/>
            <a:ext cx="657542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Ctr="1">
            <a:spAutoFit/>
          </a:bodyPr>
          <a:lstStyle/>
          <a:p>
            <a:r>
              <a:rPr lang="en-US">
                <a:latin typeface="Arial" charset="0"/>
              </a:rPr>
              <a:t>Note that linear filtering requires a border of an </a:t>
            </a:r>
          </a:p>
          <a:p>
            <a:r>
              <a:rPr lang="en-US">
                <a:latin typeface="Arial" charset="0"/>
              </a:rPr>
              <a:t>extra texel for filtering at edges (border =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B93E9494-72B8-4485-99C5-29DA0700917F}" type="slidenum">
              <a:rPr lang="es-ES"/>
              <a:pPr lvl="1"/>
              <a:t>16</a:t>
            </a:fld>
            <a:endParaRPr lang="es-ES"/>
          </a:p>
        </p:txBody>
      </p:sp>
      <p:sp>
        <p:nvSpPr>
          <p:cNvPr id="440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Texture Functions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marL="342900" indent="-342900"/>
            <a:r>
              <a:rPr lang="en-US" sz="2700" smtClean="0"/>
              <a:t>Controls how texture is applied</a:t>
            </a:r>
            <a:endParaRPr lang="en-US" sz="2000" b="1" i="1" smtClean="0">
              <a:latin typeface="Courier New" charset="0"/>
            </a:endParaRPr>
          </a:p>
          <a:p>
            <a:pPr marL="342900" indent="-342900" algn="ctr"/>
            <a:r>
              <a:rPr lang="en-US" sz="2400" b="1" smtClean="0">
                <a:latin typeface="Courier New" charset="0"/>
              </a:rPr>
              <a:t>glTexEnv{fi}[v](</a:t>
            </a:r>
            <a:r>
              <a:rPr lang="en-US" sz="1200" b="1" smtClean="0">
                <a:latin typeface="Courier New" charset="0"/>
              </a:rPr>
              <a:t> </a:t>
            </a:r>
            <a:r>
              <a:rPr lang="en-US" sz="2400" b="1" smtClean="0">
                <a:latin typeface="Courier New" charset="0"/>
              </a:rPr>
              <a:t>GL_TEXTURE_ENV, prop, param )</a:t>
            </a:r>
            <a:r>
              <a:rPr lang="en-US" sz="2600" b="1" smtClean="0">
                <a:latin typeface="Courier New" charset="0"/>
              </a:rPr>
              <a:t> </a:t>
            </a:r>
            <a:endParaRPr lang="en-US" b="1" smtClean="0"/>
          </a:p>
          <a:p>
            <a:pPr marL="342900" indent="-342900"/>
            <a:r>
              <a:rPr lang="en-US" sz="2400" b="1" smtClean="0">
                <a:latin typeface="Courier New" charset="0"/>
              </a:rPr>
              <a:t>GL_TEXTURE_ENV_MODE</a:t>
            </a:r>
            <a:r>
              <a:rPr lang="en-US" smtClean="0"/>
              <a:t>  </a:t>
            </a:r>
            <a:r>
              <a:rPr lang="en-US" sz="2700" smtClean="0"/>
              <a:t>modes</a:t>
            </a:r>
          </a:p>
          <a:p>
            <a:pPr marL="742950" lvl="1" indent="-285750"/>
            <a:r>
              <a:rPr lang="en-US" sz="2200" b="1" smtClean="0">
                <a:latin typeface="Courier New" charset="0"/>
              </a:rPr>
              <a:t>GL_MODULATE: </a:t>
            </a:r>
            <a:r>
              <a:rPr lang="en-US" sz="2200" smtClean="0"/>
              <a:t>modulates with computed shade	</a:t>
            </a:r>
            <a:endParaRPr lang="en-US" sz="2000" i="1" smtClean="0"/>
          </a:p>
          <a:p>
            <a:pPr marL="742950" lvl="1" indent="-285750"/>
            <a:r>
              <a:rPr lang="en-US" sz="2200" b="1" smtClean="0">
                <a:latin typeface="Courier New" charset="0"/>
              </a:rPr>
              <a:t>GL_BLEND: </a:t>
            </a:r>
            <a:r>
              <a:rPr lang="en-US" sz="2200" smtClean="0"/>
              <a:t>blends with an environmental color	</a:t>
            </a:r>
            <a:endParaRPr lang="en-US" sz="2000" i="1" smtClean="0"/>
          </a:p>
          <a:p>
            <a:pPr marL="742950" lvl="1" indent="-285750"/>
            <a:r>
              <a:rPr lang="en-US" sz="2200" b="1" smtClean="0">
                <a:latin typeface="Courier New" charset="0"/>
              </a:rPr>
              <a:t>GL_REPLACE: </a:t>
            </a:r>
            <a:r>
              <a:rPr lang="en-US" sz="2200" smtClean="0"/>
              <a:t>use only texture color</a:t>
            </a:r>
          </a:p>
          <a:p>
            <a:pPr marL="742950" lvl="1" indent="-285750"/>
            <a:r>
              <a:rPr lang="en-US" sz="2000" b="1" smtClean="0">
                <a:latin typeface="Courier New" charset="0"/>
              </a:rPr>
              <a:t>GL(GL_TEXTURE_ENV, GL_TEXTURE_ENV_MODE, GL_MODULATE);</a:t>
            </a:r>
            <a:endParaRPr lang="en-US" sz="1800" b="1" i="1" smtClean="0">
              <a:latin typeface="Courier New" charset="0"/>
            </a:endParaRPr>
          </a:p>
          <a:p>
            <a:pPr marL="342900" indent="-342900"/>
            <a:r>
              <a:rPr lang="en-US" sz="2700" smtClean="0"/>
              <a:t>Set blend color with</a:t>
            </a:r>
            <a:r>
              <a:rPr lang="en-US" smtClean="0"/>
              <a:t> </a:t>
            </a:r>
            <a:r>
              <a:rPr lang="en-US" sz="2500" b="1" smtClean="0">
                <a:latin typeface="Courier New" charset="0"/>
              </a:rPr>
              <a:t>GL_TEXTURE_ENV_COLOR</a:t>
            </a:r>
          </a:p>
          <a:p>
            <a:pPr marL="342900" indent="-342900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1"/>
            <a:fld id="{284610ED-7906-45B0-99BA-26B76EAACBE6}" type="slidenum">
              <a:rPr lang="es-ES"/>
              <a:pPr lvl="1"/>
              <a:t>17</a:t>
            </a:fld>
            <a:endParaRPr lang="es-ES"/>
          </a:p>
        </p:txBody>
      </p:sp>
      <p:sp>
        <p:nvSpPr>
          <p:cNvPr id="522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Angel: Interactive Computer Graphics 45E © Addison-Wesley 2009</a:t>
            </a:r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Applying Textures II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specify textures in texture objects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set texture filter 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set texture function 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set texture wrap mode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set optional perspective correction hint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bind texture object 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enable texturing</a:t>
            </a:r>
          </a:p>
          <a:p>
            <a:pPr marL="590550" indent="-590550">
              <a:lnSpc>
                <a:spcPct val="90000"/>
              </a:lnSpc>
              <a:buFontTx/>
              <a:buAutoNum type="arabicPeriod"/>
            </a:pPr>
            <a:r>
              <a:rPr lang="en-US" sz="2700" smtClean="0"/>
              <a:t>supply texture coordinates for vertex</a:t>
            </a:r>
          </a:p>
          <a:p>
            <a:pPr marL="876300" lvl="1" indent="-495300"/>
            <a:r>
              <a:rPr lang="en-US" sz="2200" smtClean="0"/>
              <a:t>coordinates can also be generated</a:t>
            </a:r>
          </a:p>
          <a:p>
            <a:pPr marL="590550" indent="-590550"/>
            <a:endParaRPr lang="en-US" smtClean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ULA1">
  <a:themeElements>
    <a:clrScheme name="ULA1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ULA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ULA1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LA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LA1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LA1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LA1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LA1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LA1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C:\PPT\VENEZUELA\ULA1.PPT</Template>
  <TotalTime>21614</TotalTime>
  <Words>724</Words>
  <Application>Microsoft Office PowerPoint</Application>
  <PresentationFormat>On-screen Show (4:3)</PresentationFormat>
  <Paragraphs>207</Paragraphs>
  <Slides>17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Times New Roman</vt:lpstr>
      <vt:lpstr>ＭＳ Ｐゴシック</vt:lpstr>
      <vt:lpstr>Arial</vt:lpstr>
      <vt:lpstr>Wingdings</vt:lpstr>
      <vt:lpstr>Courier New</vt:lpstr>
      <vt:lpstr>Book Antiqua</vt:lpstr>
      <vt:lpstr>ULA1</vt:lpstr>
      <vt:lpstr>ClipArt</vt:lpstr>
      <vt:lpstr>OpenGL Texture Mapping</vt:lpstr>
      <vt:lpstr>Basic Stragegy</vt:lpstr>
      <vt:lpstr>Texture Mapping</vt:lpstr>
      <vt:lpstr>Texture Example</vt:lpstr>
      <vt:lpstr>Texture Mapping and the OpenGL Pipeline</vt:lpstr>
      <vt:lpstr>Specifying a Texture Image</vt:lpstr>
      <vt:lpstr>Names and Binding</vt:lpstr>
      <vt:lpstr>Define  Image as a Texture</vt:lpstr>
      <vt:lpstr>Converting A Texture Image</vt:lpstr>
      <vt:lpstr>Mapping a Texture</vt:lpstr>
      <vt:lpstr>Interpolation</vt:lpstr>
      <vt:lpstr>Typical Code</vt:lpstr>
      <vt:lpstr>Wrapping Mode</vt:lpstr>
      <vt:lpstr>Magnification and Minification</vt:lpstr>
      <vt:lpstr>Filter Modes</vt:lpstr>
      <vt:lpstr>Texture Functions</vt:lpstr>
      <vt:lpstr>Applying Textures II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Angel</dc:creator>
  <cp:lastModifiedBy>John Quarles</cp:lastModifiedBy>
  <cp:revision>210</cp:revision>
  <dcterms:created xsi:type="dcterms:W3CDTF">2002-08-02T19:17:07Z</dcterms:created>
  <dcterms:modified xsi:type="dcterms:W3CDTF">2011-03-08T03:03:48Z</dcterms:modified>
</cp:coreProperties>
</file>