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Default Extension="emf" ContentType="image/x-emf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xls" ContentType="application/vnd.ms-exce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notesMasterIdLst>
    <p:notesMasterId r:id="rId92"/>
  </p:notesMasterIdLst>
  <p:handoutMasterIdLst>
    <p:handoutMasterId r:id="rId93"/>
  </p:handoutMasterIdLst>
  <p:sldIdLst>
    <p:sldId id="256" r:id="rId2"/>
    <p:sldId id="1037" r:id="rId3"/>
    <p:sldId id="1034" r:id="rId4"/>
    <p:sldId id="869" r:id="rId5"/>
    <p:sldId id="852" r:id="rId6"/>
    <p:sldId id="814" r:id="rId7"/>
    <p:sldId id="375" r:id="rId8"/>
    <p:sldId id="740" r:id="rId9"/>
    <p:sldId id="866" r:id="rId10"/>
    <p:sldId id="830" r:id="rId11"/>
    <p:sldId id="831" r:id="rId12"/>
    <p:sldId id="821" r:id="rId13"/>
    <p:sldId id="822" r:id="rId14"/>
    <p:sldId id="1038" r:id="rId15"/>
    <p:sldId id="1041" r:id="rId16"/>
    <p:sldId id="1040" r:id="rId17"/>
    <p:sldId id="825" r:id="rId18"/>
    <p:sldId id="787" r:id="rId19"/>
    <p:sldId id="762" r:id="rId20"/>
    <p:sldId id="868" r:id="rId21"/>
    <p:sldId id="949" r:id="rId22"/>
    <p:sldId id="769" r:id="rId23"/>
    <p:sldId id="770" r:id="rId24"/>
    <p:sldId id="771" r:id="rId25"/>
    <p:sldId id="953" r:id="rId26"/>
    <p:sldId id="826" r:id="rId27"/>
    <p:sldId id="957" r:id="rId28"/>
    <p:sldId id="958" r:id="rId29"/>
    <p:sldId id="959" r:id="rId30"/>
    <p:sldId id="963" r:id="rId31"/>
    <p:sldId id="964" r:id="rId32"/>
    <p:sldId id="1073" r:id="rId33"/>
    <p:sldId id="1074" r:id="rId34"/>
    <p:sldId id="1075" r:id="rId35"/>
    <p:sldId id="1076" r:id="rId36"/>
    <p:sldId id="996" r:id="rId37"/>
    <p:sldId id="1043" r:id="rId38"/>
    <p:sldId id="972" r:id="rId39"/>
    <p:sldId id="975" r:id="rId40"/>
    <p:sldId id="977" r:id="rId41"/>
    <p:sldId id="978" r:id="rId42"/>
    <p:sldId id="979" r:id="rId43"/>
    <p:sldId id="980" r:id="rId44"/>
    <p:sldId id="1022" r:id="rId45"/>
    <p:sldId id="1035" r:id="rId46"/>
    <p:sldId id="1068" r:id="rId47"/>
    <p:sldId id="1069" r:id="rId48"/>
    <p:sldId id="1070" r:id="rId49"/>
    <p:sldId id="1045" r:id="rId50"/>
    <p:sldId id="1046" r:id="rId51"/>
    <p:sldId id="1050" r:id="rId52"/>
    <p:sldId id="1007" r:id="rId53"/>
    <p:sldId id="1009" r:id="rId54"/>
    <p:sldId id="1051" r:id="rId55"/>
    <p:sldId id="1052" r:id="rId56"/>
    <p:sldId id="1010" r:id="rId57"/>
    <p:sldId id="1018" r:id="rId58"/>
    <p:sldId id="1019" r:id="rId59"/>
    <p:sldId id="1020" r:id="rId60"/>
    <p:sldId id="997" r:id="rId61"/>
    <p:sldId id="1023" r:id="rId62"/>
    <p:sldId id="983" r:id="rId63"/>
    <p:sldId id="984" r:id="rId64"/>
    <p:sldId id="939" r:id="rId65"/>
    <p:sldId id="952" r:id="rId66"/>
    <p:sldId id="1072" r:id="rId67"/>
    <p:sldId id="950" r:id="rId68"/>
    <p:sldId id="951" r:id="rId69"/>
    <p:sldId id="1053" r:id="rId70"/>
    <p:sldId id="1054" r:id="rId71"/>
    <p:sldId id="1055" r:id="rId72"/>
    <p:sldId id="1056" r:id="rId73"/>
    <p:sldId id="1057" r:id="rId74"/>
    <p:sldId id="1058" r:id="rId75"/>
    <p:sldId id="1059" r:id="rId76"/>
    <p:sldId id="1060" r:id="rId77"/>
    <p:sldId id="1061" r:id="rId78"/>
    <p:sldId id="1062" r:id="rId79"/>
    <p:sldId id="1026" r:id="rId80"/>
    <p:sldId id="1065" r:id="rId81"/>
    <p:sldId id="1066" r:id="rId82"/>
    <p:sldId id="1067" r:id="rId83"/>
    <p:sldId id="1027" r:id="rId84"/>
    <p:sldId id="1028" r:id="rId85"/>
    <p:sldId id="1029" r:id="rId86"/>
    <p:sldId id="1030" r:id="rId87"/>
    <p:sldId id="1031" r:id="rId88"/>
    <p:sldId id="1064" r:id="rId89"/>
    <p:sldId id="1071" r:id="rId90"/>
    <p:sldId id="1012" r:id="rId91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20000"/>
      </a:spcBef>
      <a:spcAft>
        <a:spcPct val="0"/>
      </a:spcAft>
      <a:buSzPct val="75000"/>
      <a:buFont typeface="Wingdings" panose="05000000000000000000" pitchFamily="2" charset="2"/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20000"/>
      </a:spcBef>
      <a:spcAft>
        <a:spcPct val="0"/>
      </a:spcAft>
      <a:buSzPct val="75000"/>
      <a:buFont typeface="Wingdings" panose="05000000000000000000" pitchFamily="2" charset="2"/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20000"/>
      </a:spcBef>
      <a:spcAft>
        <a:spcPct val="0"/>
      </a:spcAft>
      <a:buSzPct val="75000"/>
      <a:buFont typeface="Wingdings" panose="05000000000000000000" pitchFamily="2" charset="2"/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20000"/>
      </a:spcBef>
      <a:spcAft>
        <a:spcPct val="0"/>
      </a:spcAft>
      <a:buSzPct val="75000"/>
      <a:buFont typeface="Wingdings" panose="05000000000000000000" pitchFamily="2" charset="2"/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20000"/>
      </a:spcBef>
      <a:spcAft>
        <a:spcPct val="0"/>
      </a:spcAft>
      <a:buSzPct val="75000"/>
      <a:buFont typeface="Wingdings" panose="05000000000000000000" pitchFamily="2" charset="2"/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0099"/>
    <a:srgbClr val="0033CC"/>
    <a:srgbClr val="FF9999"/>
    <a:srgbClr val="0000FF"/>
    <a:srgbClr val="990000"/>
    <a:srgbClr val="FF0000"/>
    <a:srgbClr val="00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9" autoAdjust="0"/>
    <p:restoredTop sz="95221" autoAdjust="0"/>
  </p:normalViewPr>
  <p:slideViewPr>
    <p:cSldViewPr>
      <p:cViewPr varScale="1">
        <p:scale>
          <a:sx n="74" d="100"/>
          <a:sy n="74" d="100"/>
        </p:scale>
        <p:origin x="-4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1980" y="7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SzTx/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SzTx/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11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SzTx/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11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SzTx/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fld id="{9A7DADC4-2624-4078-8199-53231A44ED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782596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SzTx/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SzTx/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SzTx/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SzTx/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fld id="{0EB87C67-1DF6-4B54-9288-31E27AF7AD4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4732744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DD5973-D0DE-4115-AA32-9AC4FFAFF304}" type="slidenum">
              <a:rPr lang="en-US" altLang="zh-CN"/>
              <a:pPr/>
              <a:t>1</a:t>
            </a:fld>
            <a:endParaRPr lang="en-US" altLang="zh-CN"/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719837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C71682-1A32-482B-A8E5-C5E9A0C2C5AA}" type="slidenum">
              <a:rPr lang="en-US" altLang="zh-CN"/>
              <a:pPr/>
              <a:t>12</a:t>
            </a:fld>
            <a:endParaRPr lang="en-US" altLang="zh-CN"/>
          </a:p>
        </p:txBody>
      </p:sp>
      <p:sp>
        <p:nvSpPr>
          <p:cNvPr id="120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83613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1980D2-1981-43EC-AF5C-C715CE2B39BE}" type="slidenum">
              <a:rPr lang="en-US" altLang="zh-CN"/>
              <a:pPr/>
              <a:t>13</a:t>
            </a:fld>
            <a:endParaRPr lang="en-US" altLang="zh-CN"/>
          </a:p>
        </p:txBody>
      </p:sp>
      <p:sp>
        <p:nvSpPr>
          <p:cNvPr id="120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5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715459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D47375-2D02-47A1-9039-E57F1445659B}" type="slidenum">
              <a:rPr lang="en-US" altLang="zh-CN"/>
              <a:pPr/>
              <a:t>14</a:t>
            </a:fld>
            <a:endParaRPr lang="en-US" altLang="zh-CN"/>
          </a:p>
        </p:txBody>
      </p:sp>
      <p:sp>
        <p:nvSpPr>
          <p:cNvPr id="1233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3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829652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87C67-1DF6-4B54-9288-31E27AF7AD49}" type="slidenum">
              <a:rPr lang="en-US" altLang="zh-CN" smtClean="0"/>
              <a:pPr/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805784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B4F4E-7050-4055-91C6-E89970227FBC}" type="slidenum">
              <a:rPr lang="en-US" altLang="zh-CN"/>
              <a:pPr/>
              <a:t>17</a:t>
            </a:fld>
            <a:endParaRPr lang="en-US" altLang="zh-CN"/>
          </a:p>
        </p:txBody>
      </p:sp>
      <p:sp>
        <p:nvSpPr>
          <p:cNvPr id="1211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1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605664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B28B16-2045-4BDE-A69C-C0356FCED569}" type="slidenum">
              <a:rPr lang="en-US" altLang="zh-CN"/>
              <a:pPr/>
              <a:t>18</a:t>
            </a:fld>
            <a:endParaRPr lang="en-US" altLang="zh-CN"/>
          </a:p>
        </p:txBody>
      </p:sp>
      <p:sp>
        <p:nvSpPr>
          <p:cNvPr id="113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708059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19F1CF-65A8-4650-9F8A-9E3F0E6B75BA}" type="slidenum">
              <a:rPr lang="en-US" altLang="zh-CN"/>
              <a:pPr/>
              <a:t>19</a:t>
            </a:fld>
            <a:endParaRPr lang="en-US" altLang="zh-CN"/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4276341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1F023E-0A88-46DA-9403-72D5E238911B}" type="slidenum">
              <a:rPr lang="en-US" altLang="zh-CN"/>
              <a:pPr/>
              <a:t>20</a:t>
            </a:fld>
            <a:endParaRPr lang="en-US" altLang="zh-CN"/>
          </a:p>
        </p:txBody>
      </p:sp>
      <p:sp>
        <p:nvSpPr>
          <p:cNvPr id="129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824953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817C4F-6D7A-4219-9881-E4B318932C75}" type="slidenum">
              <a:rPr lang="en-US" altLang="zh-CN"/>
              <a:pPr/>
              <a:t>21</a:t>
            </a:fld>
            <a:endParaRPr lang="en-US" altLang="zh-CN"/>
          </a:p>
        </p:txBody>
      </p:sp>
      <p:sp>
        <p:nvSpPr>
          <p:cNvPr id="131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2211180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9BE105-1646-442C-9061-B92B498F8B5B}" type="slidenum">
              <a:rPr lang="en-US" altLang="zh-CN"/>
              <a:pPr/>
              <a:t>22</a:t>
            </a:fld>
            <a:endParaRPr lang="en-US" altLang="zh-CN"/>
          </a:p>
        </p:txBody>
      </p:sp>
      <p:sp>
        <p:nvSpPr>
          <p:cNvPr id="109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4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732616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8E0AE7-86CA-4FDC-82BD-A00D1CB995D8}" type="slidenum">
              <a:rPr lang="en-US" altLang="zh-CN"/>
              <a:pPr/>
              <a:t>4</a:t>
            </a:fld>
            <a:endParaRPr lang="en-US" altLang="zh-CN"/>
          </a:p>
        </p:txBody>
      </p:sp>
      <p:sp>
        <p:nvSpPr>
          <p:cNvPr id="129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1995400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817BD4-8E6A-4A75-97D3-20937BFAB6C1}" type="slidenum">
              <a:rPr lang="en-US" altLang="zh-CN"/>
              <a:pPr/>
              <a:t>23</a:t>
            </a:fld>
            <a:endParaRPr lang="en-US" altLang="zh-CN"/>
          </a:p>
        </p:txBody>
      </p:sp>
      <p:sp>
        <p:nvSpPr>
          <p:cNvPr id="1096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0913771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669197-A755-477D-88DC-84D0180AFC7E}" type="slidenum">
              <a:rPr lang="en-US" altLang="zh-CN"/>
              <a:pPr/>
              <a:t>24</a:t>
            </a:fld>
            <a:endParaRPr lang="en-US" altLang="zh-CN"/>
          </a:p>
        </p:txBody>
      </p:sp>
      <p:sp>
        <p:nvSpPr>
          <p:cNvPr id="109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5641480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EC1766-F84C-431C-AFD5-4F7840C4D0E3}" type="slidenum">
              <a:rPr lang="en-US" altLang="zh-CN"/>
              <a:pPr/>
              <a:t>26</a:t>
            </a:fld>
            <a:endParaRPr lang="en-US" altLang="zh-CN"/>
          </a:p>
        </p:txBody>
      </p:sp>
      <p:sp>
        <p:nvSpPr>
          <p:cNvPr id="121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5937942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2292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85813" indent="-303213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208088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92275" indent="-242888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174875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6320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30892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5464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40036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132A27A-A637-4234-AF88-7D2038DA8BF9}" type="slidenum">
              <a:rPr lang="en-US" altLang="en-US" sz="1300"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27</a:t>
            </a:fld>
            <a:endParaRPr lang="en-US" altLang="en-US" sz="13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12266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4340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85813" indent="-303213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208088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92275" indent="-242888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174875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6320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30892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5464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40036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39E8ED-5C32-4093-90C4-CEA0BB65CF24}" type="slidenum">
              <a:rPr lang="en-US" altLang="en-US" sz="1300"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28</a:t>
            </a:fld>
            <a:endParaRPr lang="en-US" altLang="en-US" sz="13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42337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57668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27564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32772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85813" indent="-303213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208088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92275" indent="-242888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174875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6320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30892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5464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40036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9E0D7A9-7747-4020-91F5-7999E20D972E}" type="slidenum">
              <a:rPr lang="en-US" altLang="en-US" sz="1300"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31</a:t>
            </a:fld>
            <a:endParaRPr lang="en-US" altLang="en-US" sz="13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49072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6868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85813" indent="-303213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208088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92275" indent="-242888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174875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6320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30892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5464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40036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60CEDA0-613F-4869-994F-637915521D8D}" type="slidenum">
              <a:rPr lang="en-US" altLang="en-US" sz="1300"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32</a:t>
            </a:fld>
            <a:endParaRPr lang="en-US" altLang="en-US" sz="13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0942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3202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350509-E659-4A7D-A0C3-EE85E3004F0B}" type="slidenum">
              <a:rPr lang="en-US" altLang="zh-CN"/>
              <a:pPr/>
              <a:t>5</a:t>
            </a:fld>
            <a:endParaRPr lang="en-US" altLang="zh-CN"/>
          </a:p>
        </p:txBody>
      </p:sp>
      <p:sp>
        <p:nvSpPr>
          <p:cNvPr id="1267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7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4384159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28814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78062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64445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85817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85813" indent="-303213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208088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92275" indent="-242888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174875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6320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30892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5464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40036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26B7FE-B9E1-4543-B1A7-E79A49E739E1}" type="slidenum">
              <a:rPr lang="en-US" altLang="en-US" sz="1300"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38</a:t>
            </a:fld>
            <a:endParaRPr lang="en-US" altLang="en-US" sz="13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50785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614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85813" indent="-303213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208088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92275" indent="-242888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174875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6320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30892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5464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40036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28AE648-A41A-411F-B07F-E68E13965515}" type="slidenum">
              <a:rPr lang="en-US" altLang="en-US" sz="1300"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39</a:t>
            </a:fld>
            <a:endParaRPr lang="en-US" altLang="en-US" sz="13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20050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65540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85813" indent="-303213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208088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92275" indent="-242888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174875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6320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30892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5464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40036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E1AB597-E2FD-4280-9304-514F577240C6}" type="slidenum">
              <a:rPr lang="en-US" altLang="en-US" sz="1300"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41</a:t>
            </a:fld>
            <a:endParaRPr lang="en-US" altLang="en-US" sz="13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73058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54838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40228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EC1766-F84C-431C-AFD5-4F7840C4D0E3}" type="slidenum">
              <a:rPr lang="en-US" altLang="zh-CN"/>
              <a:pPr/>
              <a:t>44</a:t>
            </a:fld>
            <a:endParaRPr lang="en-US" altLang="zh-CN"/>
          </a:p>
        </p:txBody>
      </p:sp>
      <p:sp>
        <p:nvSpPr>
          <p:cNvPr id="121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95740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EFDEA1-02D7-4D87-91E8-E4B409D68370}" type="slidenum">
              <a:rPr lang="en-US" altLang="zh-CN"/>
              <a:pPr/>
              <a:t>6</a:t>
            </a:fld>
            <a:endParaRPr lang="en-US" altLang="zh-CN"/>
          </a:p>
        </p:txBody>
      </p:sp>
      <p:sp>
        <p:nvSpPr>
          <p:cNvPr id="118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8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358944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58820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6320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30892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5464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40036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fld id="{60B16643-B00F-4880-BC68-6CEAF2355B77}" type="slidenum">
              <a:rPr lang="en-US" altLang="zh-CN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SzTx/>
                <a:buFontTx/>
                <a:buNone/>
              </a:pPr>
              <a:t>46</a:t>
            </a:fld>
            <a:endParaRPr lang="en-US" altLang="zh-CN" sz="1300">
              <a:latin typeface="Arial" panose="020B0604020202020204" pitchFamily="34" charset="0"/>
            </a:endParaRPr>
          </a:p>
        </p:txBody>
      </p:sp>
      <p:sp>
        <p:nvSpPr>
          <p:cNvPr id="244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62888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6320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30892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5464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40036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fld id="{BF8B76D1-D88A-4B3C-94B2-4F281E209A0B}" type="slidenum">
              <a:rPr lang="en-US" altLang="zh-CN">
                <a:latin typeface="Arial" panose="020B0604020202020204" pitchFamily="34" charset="0"/>
              </a:rPr>
              <a:pPr eaLnBrk="1" hangingPunct="1"/>
              <a:t>47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72982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6320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30892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5464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40036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fld id="{6138599F-62F7-410E-94A3-ECF4C38673B7}" type="slidenum">
              <a:rPr lang="en-US" altLang="zh-CN">
                <a:latin typeface="Arial" panose="020B0604020202020204" pitchFamily="34" charset="0"/>
              </a:rPr>
              <a:pPr eaLnBrk="1" hangingPunct="1"/>
              <a:t>48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03597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6320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30892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5464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40036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fld id="{EC99E53B-4801-4DF5-8143-213A92C6F459}" type="slidenum">
              <a:rPr lang="en-US" altLang="zh-CN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SzTx/>
                <a:buFontTx/>
                <a:buNone/>
              </a:pPr>
              <a:t>49</a:t>
            </a:fld>
            <a:endParaRPr lang="en-US" altLang="zh-CN" sz="1300">
              <a:latin typeface="Arial" panose="020B0604020202020204" pitchFamily="34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48705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6320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30892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5464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40036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fld id="{C9163A8E-F75F-47A0-BFB6-58BE8C7CC715}" type="slidenum">
              <a:rPr lang="en-US" altLang="zh-CN">
                <a:latin typeface="Arial" panose="020B0604020202020204" pitchFamily="34" charset="0"/>
              </a:rPr>
              <a:pPr eaLnBrk="1" hangingPunct="1"/>
              <a:t>50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28911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6320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30892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5464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40036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fld id="{2441AA20-C89C-4EED-859C-EF074873654C}" type="slidenum">
              <a:rPr lang="en-US" altLang="zh-CN">
                <a:latin typeface="Arial" panose="020B0604020202020204" pitchFamily="34" charset="0"/>
              </a:rPr>
              <a:pPr eaLnBrk="1" hangingPunct="1"/>
              <a:t>51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17331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6320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30892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5464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40036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fld id="{5262C533-B6BD-4438-98E0-2F301F0365B8}" type="slidenum">
              <a:rPr lang="en-US" altLang="zh-CN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SzTx/>
                <a:buFontTx/>
                <a:buNone/>
              </a:pPr>
              <a:t>52</a:t>
            </a:fld>
            <a:endParaRPr lang="en-US" altLang="zh-CN" sz="1300">
              <a:latin typeface="Arial" panose="020B0604020202020204" pitchFamily="34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35730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6320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30892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5464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40036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fld id="{027F9C84-F35F-446F-8BB3-09C35DD90D79}" type="slidenum">
              <a:rPr lang="en-US" altLang="zh-CN">
                <a:latin typeface="Arial" panose="020B0604020202020204" pitchFamily="34" charset="0"/>
              </a:rPr>
              <a:pPr eaLnBrk="1" hangingPunct="1"/>
              <a:t>53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49639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6320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30892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5464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40036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fld id="{159B93E1-6C76-43D7-B323-A13C18E6DD6A}" type="slidenum">
              <a:rPr lang="en-US" altLang="zh-CN">
                <a:latin typeface="Arial" panose="020B0604020202020204" pitchFamily="34" charset="0"/>
              </a:rPr>
              <a:pPr eaLnBrk="1" hangingPunct="1"/>
              <a:t>54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5947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B9D279-2A46-470C-AB8F-F9139A9977A3}" type="slidenum">
              <a:rPr lang="en-US" altLang="zh-CN"/>
              <a:pPr/>
              <a:t>7</a:t>
            </a:fld>
            <a:endParaRPr lang="en-US" altLang="zh-CN"/>
          </a:p>
        </p:txBody>
      </p:sp>
      <p:sp>
        <p:nvSpPr>
          <p:cNvPr id="51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3349699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6320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30892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5464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40036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fld id="{790F98F7-BECC-414F-879F-FB145ED154C3}" type="slidenum">
              <a:rPr lang="en-US" altLang="zh-CN">
                <a:latin typeface="Arial" panose="020B0604020202020204" pitchFamily="34" charset="0"/>
              </a:rPr>
              <a:pPr eaLnBrk="1" hangingPunct="1"/>
              <a:t>55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600743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6320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30892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5464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40036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fld id="{2CE6037C-5216-4152-B88E-ECC87E7E22F6}" type="slidenum">
              <a:rPr lang="en-US" altLang="zh-CN">
                <a:latin typeface="Arial" panose="020B0604020202020204" pitchFamily="34" charset="0"/>
              </a:rPr>
              <a:pPr eaLnBrk="1" hangingPunct="1"/>
              <a:t>56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00854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6320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30892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5464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40036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fld id="{2976B653-D788-4D5B-9D9C-A7F94AAADCB6}" type="slidenum">
              <a:rPr lang="en-US" altLang="zh-CN">
                <a:latin typeface="Arial" panose="020B0604020202020204" pitchFamily="34" charset="0"/>
              </a:rPr>
              <a:pPr eaLnBrk="1" hangingPunct="1"/>
              <a:t>57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795409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6320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30892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5464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40036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fld id="{DB854FA8-7566-4553-9994-0E0A14DAD901}" type="slidenum">
              <a:rPr lang="en-US" altLang="zh-CN">
                <a:latin typeface="Arial" panose="020B0604020202020204" pitchFamily="34" charset="0"/>
              </a:rPr>
              <a:pPr eaLnBrk="1" hangingPunct="1"/>
              <a:t>58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71856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6320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30892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5464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40036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fld id="{598781CA-85A5-43AD-B9D6-A01E63304644}" type="slidenum">
              <a:rPr lang="en-US" altLang="zh-CN">
                <a:latin typeface="Arial" panose="020B0604020202020204" pitchFamily="34" charset="0"/>
              </a:rPr>
              <a:pPr eaLnBrk="1" hangingPunct="1"/>
              <a:t>59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050571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F2C07C-82C6-43EC-88C1-F8986A4266D8}" type="slidenum">
              <a:rPr lang="en-US" altLang="zh-CN"/>
              <a:pPr/>
              <a:t>60</a:t>
            </a:fld>
            <a:endParaRPr lang="en-US" altLang="zh-CN"/>
          </a:p>
        </p:txBody>
      </p:sp>
      <p:sp>
        <p:nvSpPr>
          <p:cNvPr id="129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9033076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921729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129283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85813" indent="-303213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208088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92275" indent="-242888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174875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6320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30892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5464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40036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3EF6EAFE-C1E2-43E8-B530-A946972C03F1}" type="slidenum">
              <a:rPr lang="en-US" altLang="zh-CN" sz="1300"/>
              <a:pPr>
                <a:spcBef>
                  <a:spcPct val="0"/>
                </a:spcBef>
              </a:pPr>
              <a:t>63</a:t>
            </a:fld>
            <a:endParaRPr lang="en-US" altLang="zh-CN" sz="13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755236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898AB8-BDA9-4B80-8C73-E3E80DBC415C}" type="slidenum">
              <a:rPr lang="en-US" altLang="zh-CN"/>
              <a:pPr/>
              <a:t>64</a:t>
            </a:fld>
            <a:endParaRPr lang="en-US" altLang="zh-CN"/>
          </a:p>
        </p:txBody>
      </p:sp>
      <p:sp>
        <p:nvSpPr>
          <p:cNvPr id="545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031627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1A5327-C0ED-4859-8E4F-CF64D16D03D2}" type="slidenum">
              <a:rPr lang="en-US" altLang="zh-CN"/>
              <a:pPr/>
              <a:t>8</a:t>
            </a:fld>
            <a:endParaRPr lang="en-US" altLang="zh-CN"/>
          </a:p>
        </p:txBody>
      </p:sp>
      <p:sp>
        <p:nvSpPr>
          <p:cNvPr id="102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91033153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967012-24B2-4092-A833-F9664DD6591D}" type="slidenum">
              <a:rPr lang="en-US" altLang="zh-CN"/>
              <a:pPr/>
              <a:t>67</a:t>
            </a:fld>
            <a:endParaRPr lang="en-US" altLang="zh-CN"/>
          </a:p>
        </p:txBody>
      </p:sp>
      <p:sp>
        <p:nvSpPr>
          <p:cNvPr id="86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68792641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29DD84-98E2-4DB8-AC93-6A4CCD0FA443}" type="slidenum">
              <a:rPr lang="en-US" altLang="zh-CN"/>
              <a:pPr/>
              <a:t>68</a:t>
            </a:fld>
            <a:endParaRPr lang="en-US" altLang="zh-CN"/>
          </a:p>
        </p:txBody>
      </p:sp>
      <p:sp>
        <p:nvSpPr>
          <p:cNvPr id="108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04936966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9B2858-CCCC-4E24-A821-7071162A02ED}" type="slidenum">
              <a:rPr lang="en-US" altLang="zh-CN"/>
              <a:pPr/>
              <a:t>69</a:t>
            </a:fld>
            <a:endParaRPr lang="en-US" altLang="zh-CN"/>
          </a:p>
        </p:txBody>
      </p:sp>
      <p:sp>
        <p:nvSpPr>
          <p:cNvPr id="110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79077937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C73C95-F0B6-4B48-998E-FD47F75C709F}" type="slidenum">
              <a:rPr lang="en-US" altLang="zh-CN"/>
              <a:pPr/>
              <a:t>70</a:t>
            </a:fld>
            <a:endParaRPr lang="en-US" altLang="zh-CN"/>
          </a:p>
        </p:txBody>
      </p:sp>
      <p:sp>
        <p:nvSpPr>
          <p:cNvPr id="1106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73860489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6F61AE-FE10-4A2A-A8DD-58CA762C25B8}" type="slidenum">
              <a:rPr lang="en-US" altLang="zh-CN"/>
              <a:pPr/>
              <a:t>71</a:t>
            </a:fld>
            <a:endParaRPr lang="en-US" altLang="zh-CN"/>
          </a:p>
        </p:txBody>
      </p:sp>
      <p:sp>
        <p:nvSpPr>
          <p:cNvPr id="1108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8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23276996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43337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556432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651783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6868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85813" indent="-303213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208088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92275" indent="-242888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174875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6320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30892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5464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40036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60CEDA0-613F-4869-994F-637915521D8D}" type="slidenum">
              <a:rPr lang="en-US" altLang="en-US" sz="1300"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75</a:t>
            </a:fld>
            <a:endParaRPr lang="en-US" altLang="en-US" sz="13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09421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3202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E69D13-63A6-46C2-9270-DA276B256B6E}" type="slidenum">
              <a:rPr lang="en-US" altLang="zh-CN"/>
              <a:pPr/>
              <a:t>9</a:t>
            </a:fld>
            <a:endParaRPr lang="en-US" altLang="zh-CN"/>
          </a:p>
        </p:txBody>
      </p:sp>
      <p:sp>
        <p:nvSpPr>
          <p:cNvPr id="128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98265968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288143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780622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189630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733120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919311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600649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9876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85813" indent="-303213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208088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92275" indent="-242888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174875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6320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30892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5464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40036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A583CE6-FC92-47EA-80CE-8576FD0C8B7D}" type="slidenum">
              <a:rPr lang="en-US" altLang="en-US" sz="1300"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83</a:t>
            </a:fld>
            <a:endParaRPr lang="en-US" altLang="en-US" sz="13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616694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8192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85813" indent="-303213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208088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92275" indent="-242888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174875" indent="-2413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6320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30892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5464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4003675" indent="-2413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BD7A30A-2DD6-40CE-9FBA-29EB2FEFBCCD}" type="slidenum">
              <a:rPr lang="en-US" altLang="en-US" sz="1300"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84</a:t>
            </a:fld>
            <a:endParaRPr lang="en-US" altLang="en-US" sz="13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680418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008334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9487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D2E18D-8D8A-4836-89DC-98724B879ECC}" type="slidenum">
              <a:rPr lang="en-US" altLang="zh-CN"/>
              <a:pPr/>
              <a:t>10</a:t>
            </a:fld>
            <a:endParaRPr lang="en-US" altLang="zh-CN"/>
          </a:p>
        </p:txBody>
      </p:sp>
      <p:sp>
        <p:nvSpPr>
          <p:cNvPr id="122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9944632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326362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09236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853516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6320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30892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5464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4003675" indent="-241300" defTabSz="966788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fld id="{F416BFB8-9644-49A6-8EFF-4340C30FEED3}" type="slidenum">
              <a:rPr lang="en-US" altLang="zh-CN">
                <a:latin typeface="Arial" panose="020B0604020202020204" pitchFamily="34" charset="0"/>
              </a:rPr>
              <a:pPr eaLnBrk="1" hangingPunct="1"/>
              <a:t>90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1187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58A0FE-C196-4D6A-861F-56F7632CDF81}" type="slidenum">
              <a:rPr lang="en-US" altLang="zh-CN"/>
              <a:pPr/>
              <a:t>11</a:t>
            </a:fld>
            <a:endParaRPr lang="en-US" altLang="zh-CN"/>
          </a:p>
        </p:txBody>
      </p:sp>
      <p:sp>
        <p:nvSpPr>
          <p:cNvPr id="1223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3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580323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6950"/>
            <a:ext cx="7772400" cy="2127250"/>
          </a:xfrm>
        </p:spPr>
        <p:txBody>
          <a:bodyPr/>
          <a:lstStyle>
            <a:lvl1pPr algn="ctr">
              <a:defRPr sz="5800"/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</a:p>
        </p:txBody>
      </p:sp>
      <p:sp>
        <p:nvSpPr>
          <p:cNvPr id="455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10000"/>
            <a:ext cx="6400800" cy="22098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3000"/>
            </a:lvl1pPr>
          </a:lstStyle>
          <a:p>
            <a:pPr lvl="0"/>
            <a:r>
              <a:rPr lang="en-US" altLang="en-US" noProof="0" dirty="0" smtClean="0"/>
              <a:t>Click to edit Master subtitle style</a:t>
            </a:r>
          </a:p>
        </p:txBody>
      </p:sp>
      <p:grpSp>
        <p:nvGrpSpPr>
          <p:cNvPr id="455687" name="Group 7"/>
          <p:cNvGrpSpPr>
            <a:grpSpLocks/>
          </p:cNvGrpSpPr>
          <p:nvPr/>
        </p:nvGrpSpPr>
        <p:grpSpPr bwMode="auto">
          <a:xfrm>
            <a:off x="228600" y="3429000"/>
            <a:ext cx="8610600" cy="201613"/>
            <a:chOff x="144" y="1680"/>
            <a:chExt cx="5424" cy="144"/>
          </a:xfrm>
        </p:grpSpPr>
        <p:sp>
          <p:nvSpPr>
            <p:cNvPr id="455688" name="Rectangle 8"/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5689" name="Rectangle 9"/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5690" name="Rectangle 10"/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8713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61991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61991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7281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28202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27475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70191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97328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97790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43970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15932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09245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1616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90970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554976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5994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2208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6626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88764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180262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27502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54663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54665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54666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54668" name="Rectangle 12"/>
          <p:cNvSpPr>
            <a:spLocks noChangeArrowheads="1"/>
          </p:cNvSpPr>
          <p:nvPr userDrawn="1"/>
        </p:nvSpPr>
        <p:spPr bwMode="auto">
          <a:xfrm>
            <a:off x="0" y="6577013"/>
            <a:ext cx="9144000" cy="282575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zh-CN" sz="1400" b="1" i="1" dirty="0">
                <a:solidFill>
                  <a:schemeClr val="bg1"/>
                </a:solidFill>
              </a:rPr>
              <a:t>    </a:t>
            </a:r>
            <a:fld id="{2E8E8983-5C15-463B-A9D6-C28E255A869D}" type="slidenum">
              <a:rPr lang="en-US" altLang="zh-CN" sz="1400" b="1" i="1">
                <a:solidFill>
                  <a:schemeClr val="bg1"/>
                </a:solidFill>
              </a:rPr>
              <a:pPr eaLnBrk="0" hangingPunct="0">
                <a:spcBef>
                  <a:spcPct val="0"/>
                </a:spcBef>
                <a:buSzTx/>
                <a:buFontTx/>
                <a:buNone/>
              </a:pPr>
              <a:t>‹#›</a:t>
            </a:fld>
            <a:r>
              <a:rPr lang="en-US" altLang="zh-CN" sz="1400" b="1" i="1" dirty="0">
                <a:solidFill>
                  <a:schemeClr val="bg1"/>
                </a:solidFill>
              </a:rPr>
              <a:t> - </a:t>
            </a:r>
            <a:r>
              <a:rPr lang="en-US" altLang="zh-CN" sz="1400" b="1" i="1" dirty="0" err="1">
                <a:solidFill>
                  <a:schemeClr val="bg1"/>
                </a:solidFill>
              </a:rPr>
              <a:t>Jianhua</a:t>
            </a:r>
            <a:r>
              <a:rPr lang="en-US" altLang="zh-CN" sz="1400" b="1" i="1" dirty="0">
                <a:solidFill>
                  <a:schemeClr val="bg1"/>
                </a:solidFill>
              </a:rPr>
              <a:t> </a:t>
            </a:r>
            <a:r>
              <a:rPr lang="en-US" altLang="zh-CN" sz="1400" b="1" i="1" dirty="0" err="1">
                <a:solidFill>
                  <a:schemeClr val="bg1"/>
                </a:solidFill>
              </a:rPr>
              <a:t>Ruan</a:t>
            </a:r>
            <a:r>
              <a:rPr lang="en-US" altLang="zh-CN" sz="1400" b="1" i="1" dirty="0">
                <a:solidFill>
                  <a:schemeClr val="bg1"/>
                </a:solidFill>
              </a:rPr>
              <a:t> – </a:t>
            </a:r>
            <a:r>
              <a:rPr lang="en-US" altLang="en-US" sz="1400" b="1" i="1" dirty="0" smtClean="0">
                <a:solidFill>
                  <a:schemeClr val="bg1"/>
                </a:solidFill>
              </a:rPr>
              <a:t>4/5/2016</a:t>
            </a:r>
            <a:r>
              <a:rPr lang="en-US" altLang="en-US" sz="1400" b="1" i="1" dirty="0">
                <a:solidFill>
                  <a:schemeClr val="bg1"/>
                </a:solidFill>
              </a:rPr>
              <a:t>	</a:t>
            </a:r>
            <a:endParaRPr lang="en-US" altLang="zh-CN" sz="1400" b="1" i="1" dirty="0">
              <a:solidFill>
                <a:schemeClr val="bg1"/>
              </a:solidFill>
            </a:endParaRPr>
          </a:p>
        </p:txBody>
      </p:sp>
      <p:sp>
        <p:nvSpPr>
          <p:cNvPr id="454670" name="Rectangle 14"/>
          <p:cNvSpPr>
            <a:spLocks noChangeArrowheads="1"/>
          </p:cNvSpPr>
          <p:nvPr userDrawn="1"/>
        </p:nvSpPr>
        <p:spPr bwMode="auto">
          <a:xfrm>
            <a:off x="7467600" y="6553200"/>
            <a:ext cx="1676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Tahoma" panose="020B0604030504040204" pitchFamily="34" charset="0"/>
                <a:ea typeface="MS Gothic" panose="020B0609070205080204" pitchFamily="49" charset="-128"/>
              </a:rPr>
              <a:t>UTSA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8" r:id="rId12"/>
    <p:sldLayoutId id="2147483761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9" r:id="rId19"/>
    <p:sldLayoutId id="2147483770" r:id="rId20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b="1" kern="1200">
          <a:solidFill>
            <a:srgbClr val="00009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rgbClr val="000099"/>
          </a:solidFill>
          <a:latin typeface="Garamond" panose="02020404030301010803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rgbClr val="000099"/>
          </a:solidFill>
          <a:latin typeface="Garamond" panose="02020404030301010803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rgbClr val="000099"/>
          </a:solidFill>
          <a:latin typeface="Garamond" panose="02020404030301010803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rgbClr val="000099"/>
          </a:solidFill>
          <a:latin typeface="Garamond" panose="020204040303010108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000099"/>
          </a:solidFill>
          <a:latin typeface="Garamond" panose="020204040303010108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000099"/>
          </a:solidFill>
          <a:latin typeface="Garamond" panose="020204040303010108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000099"/>
          </a:solidFill>
          <a:latin typeface="Garamond" panose="020204040303010108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000099"/>
          </a:solidFill>
          <a:latin typeface="Garamond" panose="02020404030301010803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p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65000"/>
        <a:buFont typeface="Wingdings" panose="05000000000000000000" pitchFamily="2" charset="2"/>
        <a:buChar char="p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tsa.edu/~jrua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28.png"/><Relationship Id="rId7" Type="http://schemas.openxmlformats.org/officeDocument/2006/relationships/image" Target="../media/image32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7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wmf"/><Relationship Id="rId4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Microsoft_Office_Excel_97-2003_Worksheet1.xls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11" Type="http://schemas.openxmlformats.org/officeDocument/2006/relationships/image" Target="../media/image99.jpe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wmf"/><Relationship Id="rId4" Type="http://schemas.openxmlformats.org/officeDocument/2006/relationships/image" Target="../media/image108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wm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0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7.wmf"/><Relationship Id="rId12" Type="http://schemas.openxmlformats.org/officeDocument/2006/relationships/image" Target="../media/image22.png"/><Relationship Id="rId1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wmf"/><Relationship Id="rId14" Type="http://schemas.openxmlformats.org/officeDocument/2006/relationships/image" Target="../media/image2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149350"/>
            <a:ext cx="8077200" cy="2127250"/>
          </a:xfrm>
        </p:spPr>
        <p:txBody>
          <a:bodyPr/>
          <a:lstStyle/>
          <a:p>
            <a:r>
              <a:rPr lang="en-US" sz="4400" b="0" dirty="0" smtClean="0"/>
              <a:t>Network algorithms in biology: </a:t>
            </a:r>
            <a:r>
              <a:rPr lang="en-US" sz="4400" b="0" dirty="0" smtClean="0"/>
              <a:t>from </a:t>
            </a:r>
            <a:r>
              <a:rPr lang="en-US" sz="4400" b="0" dirty="0"/>
              <a:t>accurate </a:t>
            </a:r>
            <a:r>
              <a:rPr lang="en-US" sz="4400" b="0" dirty="0" smtClean="0"/>
              <a:t>genome </a:t>
            </a:r>
            <a:r>
              <a:rPr lang="en-US" sz="4400" b="0" dirty="0" smtClean="0"/>
              <a:t>annotations </a:t>
            </a:r>
            <a:r>
              <a:rPr lang="en-US" sz="4400" b="0" dirty="0" smtClean="0"/>
              <a:t>to personalized medicine</a:t>
            </a:r>
            <a:endParaRPr lang="en-US" altLang="zh-CN" sz="4400" dirty="0">
              <a:ea typeface="宋体" panose="02010600030101010101" pitchFamily="2" charset="-122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975100"/>
            <a:ext cx="7772400" cy="19685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altLang="zh-CN" sz="2800" dirty="0" smtClean="0"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r>
              <a:rPr lang="en-US" altLang="zh-CN" sz="2800" dirty="0" err="1" smtClean="0">
                <a:ea typeface="宋体" panose="02010600030101010101" pitchFamily="2" charset="-122"/>
              </a:rPr>
              <a:t>Jianhua</a:t>
            </a:r>
            <a:r>
              <a:rPr lang="en-US" altLang="zh-CN" sz="2800" dirty="0" smtClean="0">
                <a:ea typeface="宋体" panose="02010600030101010101" pitchFamily="2" charset="-122"/>
              </a:rPr>
              <a:t> </a:t>
            </a:r>
            <a:r>
              <a:rPr lang="en-US" altLang="zh-CN" sz="2800" dirty="0" err="1" smtClean="0">
                <a:ea typeface="宋体" panose="02010600030101010101" pitchFamily="2" charset="-122"/>
              </a:rPr>
              <a:t>Ruan</a:t>
            </a:r>
            <a:r>
              <a:rPr lang="en-US" altLang="zh-CN" sz="2800" dirty="0">
                <a:ea typeface="宋体" panose="02010600030101010101" pitchFamily="2" charset="-122"/>
              </a:rPr>
              <a:t>, PhD</a:t>
            </a:r>
          </a:p>
          <a:p>
            <a:pPr>
              <a:lnSpc>
                <a:spcPct val="80000"/>
              </a:lnSpc>
            </a:pPr>
            <a:r>
              <a:rPr lang="en-US" altLang="zh-CN" sz="2800" dirty="0">
                <a:ea typeface="宋体" panose="02010600030101010101" pitchFamily="2" charset="-122"/>
              </a:rPr>
              <a:t>Computer Science Department</a:t>
            </a:r>
          </a:p>
          <a:p>
            <a:pPr>
              <a:lnSpc>
                <a:spcPct val="80000"/>
              </a:lnSpc>
            </a:pPr>
            <a:r>
              <a:rPr lang="en-US" altLang="zh-CN" sz="2800" dirty="0">
                <a:ea typeface="宋体" panose="02010600030101010101" pitchFamily="2" charset="-122"/>
              </a:rPr>
              <a:t>University of Texas at San Antonio</a:t>
            </a:r>
          </a:p>
          <a:p>
            <a:pPr>
              <a:lnSpc>
                <a:spcPct val="80000"/>
              </a:lnSpc>
            </a:pPr>
            <a:r>
              <a:rPr lang="en-US" altLang="zh-CN" sz="2800" dirty="0">
                <a:ea typeface="宋体" panose="02010600030101010101" pitchFamily="2" charset="-122"/>
                <a:hlinkClick r:id="rId3"/>
              </a:rPr>
              <a:t>http://www.cs.utsa.edu/~</a:t>
            </a:r>
            <a:r>
              <a:rPr lang="en-US" altLang="zh-CN" sz="2800" dirty="0" smtClean="0">
                <a:ea typeface="宋体" panose="02010600030101010101" pitchFamily="2" charset="-122"/>
                <a:hlinkClick r:id="rId3"/>
              </a:rPr>
              <a:t>jruan</a:t>
            </a:r>
            <a:endParaRPr lang="en-US" altLang="zh-CN" sz="28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Real-world networks</a:t>
            </a:r>
          </a:p>
        </p:txBody>
      </p:sp>
      <p:graphicFrame>
        <p:nvGraphicFramePr>
          <p:cNvPr id="1220611" name="Group 3"/>
          <p:cNvGraphicFramePr>
            <a:graphicFrameLocks noGrp="1"/>
          </p:cNvGraphicFramePr>
          <p:nvPr/>
        </p:nvGraphicFramePr>
        <p:xfrm>
          <a:off x="685800" y="1943100"/>
          <a:ext cx="7848600" cy="4084320"/>
        </p:xfrm>
        <a:graphic>
          <a:graphicData uri="http://schemas.openxmlformats.org/drawingml/2006/table">
            <a:tbl>
              <a:tblPr/>
              <a:tblGrid>
                <a:gridCol w="1524000"/>
                <a:gridCol w="1447800"/>
                <a:gridCol w="1219200"/>
                <a:gridCol w="1295400"/>
                <a:gridCol w="1143000"/>
                <a:gridCol w="1219200"/>
              </a:tblGrid>
              <a:tr h="457200">
                <a:tc rowSpan="2"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#Vertices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#Edges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</a:rPr>
                        <a:t>Modularity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Newman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SA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Qcut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Social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67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142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0.573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0.608</a:t>
                      </a:r>
                      <a:endParaRPr kumimoji="0" lang="en-US" altLang="zh-CN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0.587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Neuron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297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2359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0.396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0.408</a:t>
                      </a:r>
                      <a:endParaRPr kumimoji="0" lang="en-US" altLang="zh-CN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0.398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Ecoli Reg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418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519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0.766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0.752</a:t>
                      </a:r>
                      <a:endParaRPr kumimoji="0" lang="en-US" altLang="zh-CN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0.776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Circuit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512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819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0.804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0.670</a:t>
                      </a:r>
                      <a:endParaRPr kumimoji="0" lang="en-US" altLang="zh-CN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0.815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Yeast Reg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688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1079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0.759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0.740</a:t>
                      </a:r>
                      <a:endParaRPr kumimoji="0" lang="en-US" altLang="zh-CN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0.766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Ecoli PPI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1440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5871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0.367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0.387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0.387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Internet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3015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5156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0.611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0.624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0.632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</a:rPr>
                        <a:t>Physicists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</a:rPr>
                        <a:t>27519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</a:rPr>
                        <a:t>116181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</a:rPr>
                        <a:t>--</a:t>
                      </a:r>
                      <a:endParaRPr kumimoji="0" lang="en-US" altLang="zh-CN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</a:rPr>
                        <a:t>--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</a:rPr>
                        <a:t>0.744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20685" name="Text Box 77"/>
          <p:cNvSpPr txBox="1">
            <a:spLocks noChangeArrowheads="1"/>
          </p:cNvSpPr>
          <p:nvPr/>
        </p:nvSpPr>
        <p:spPr bwMode="auto">
          <a:xfrm>
            <a:off x="685800" y="114300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0513" indent="-290513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altLang="zh-CN" sz="2000">
                <a:latin typeface="Verdana" panose="020B0604030504040204" pitchFamily="34" charset="0"/>
              </a:rPr>
              <a:t>SA: Simulated annealing, Guimera &amp; Amaral, Nature 2005</a:t>
            </a:r>
          </a:p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altLang="zh-CN" sz="2000">
                <a:latin typeface="Verdana" panose="020B0604030504040204" pitchFamily="34" charset="0"/>
              </a:rPr>
              <a:t>Newman: Newman, PNAS 2006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5134" y="6096000"/>
            <a:ext cx="3914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Ruan</a:t>
            </a:r>
            <a:r>
              <a:rPr lang="en-US" dirty="0" smtClean="0"/>
              <a:t> &amp; Zhang, </a:t>
            </a:r>
            <a:r>
              <a:rPr lang="en-US" dirty="0" err="1" smtClean="0"/>
              <a:t>Phy</a:t>
            </a:r>
            <a:r>
              <a:rPr lang="en-US" dirty="0" smtClean="0"/>
              <a:t> Rev E. 2008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宋体" panose="02010600030101010101" pitchFamily="2" charset="-122"/>
              </a:rPr>
              <a:t>Running time (seconds)</a:t>
            </a:r>
          </a:p>
        </p:txBody>
      </p:sp>
      <p:graphicFrame>
        <p:nvGraphicFramePr>
          <p:cNvPr id="1222659" name="Group 3"/>
          <p:cNvGraphicFramePr>
            <a:graphicFrameLocks noGrp="1"/>
          </p:cNvGraphicFramePr>
          <p:nvPr/>
        </p:nvGraphicFramePr>
        <p:xfrm>
          <a:off x="762000" y="1720850"/>
          <a:ext cx="7620000" cy="4077654"/>
        </p:xfrm>
        <a:graphic>
          <a:graphicData uri="http://schemas.openxmlformats.org/drawingml/2006/table">
            <a:tbl>
              <a:tblPr/>
              <a:tblGrid>
                <a:gridCol w="1524000"/>
                <a:gridCol w="1447800"/>
                <a:gridCol w="1219200"/>
                <a:gridCol w="1295400"/>
                <a:gridCol w="1143000"/>
                <a:gridCol w="990600"/>
              </a:tblGrid>
              <a:tr h="381000">
                <a:tc rowSpan="2"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#vertices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#Edges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</a:rPr>
                        <a:t>Running time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Newman</a:t>
                      </a:r>
                      <a:endParaRPr kumimoji="0" lang="en-US" altLang="zh-CN" sz="20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SA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Qcut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Social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67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142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5.4</a:t>
                      </a:r>
                      <a:endParaRPr kumimoji="0" lang="en-US" altLang="zh-CN" sz="20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Neuron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297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2359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139</a:t>
                      </a:r>
                      <a:endParaRPr kumimoji="0" lang="en-US" altLang="zh-CN" sz="20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1.9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Ecoli Reg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418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519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147</a:t>
                      </a:r>
                      <a:endParaRPr kumimoji="0" lang="en-US" altLang="zh-CN" sz="20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12.7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Circuit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512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819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1.8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143</a:t>
                      </a:r>
                      <a:endParaRPr kumimoji="0" lang="en-US" altLang="zh-CN" sz="20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6.1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Yeast Reg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688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1079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3.0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1350</a:t>
                      </a:r>
                      <a:endParaRPr kumimoji="0" lang="en-US" altLang="zh-CN" sz="20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anose="020B060403050404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13.4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9738"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Ecoli PPI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1440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5871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33.2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5868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41.5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638"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Internet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3015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5156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253.7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11040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43.0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638"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Physicists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27519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116181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--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--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Verdana" panose="020B060403050404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2852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05134" y="6096000"/>
            <a:ext cx="3914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Ruan</a:t>
            </a:r>
            <a:r>
              <a:rPr lang="en-US" dirty="0" smtClean="0"/>
              <a:t> &amp; Zhang, </a:t>
            </a:r>
            <a:r>
              <a:rPr lang="en-US" dirty="0" err="1" smtClean="0"/>
              <a:t>Phy</a:t>
            </a:r>
            <a:r>
              <a:rPr lang="en-US" dirty="0" smtClean="0"/>
              <a:t> Rev E. 2008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Agenda</a:t>
            </a:r>
            <a:endParaRPr lang="en-US" altLang="en-US" dirty="0"/>
          </a:p>
        </p:txBody>
      </p:sp>
      <p:sp>
        <p:nvSpPr>
          <p:cNvPr id="120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Community structure in </a:t>
            </a:r>
            <a:r>
              <a:rPr lang="en-US" altLang="en-US" dirty="0" smtClean="0"/>
              <a:t>networks</a:t>
            </a:r>
            <a:endParaRPr lang="en-US" altLang="en-US" dirty="0"/>
          </a:p>
          <a:p>
            <a:pPr lvl="1"/>
            <a:r>
              <a:rPr lang="en-US" altLang="en-US" dirty="0" smtClean="0"/>
              <a:t>Community discovery via modularity optimization</a:t>
            </a:r>
          </a:p>
          <a:p>
            <a:pPr lvl="1"/>
            <a:r>
              <a:rPr lang="en-US" altLang="en-US" b="1" dirty="0" smtClean="0">
                <a:solidFill>
                  <a:srgbClr val="0000FF"/>
                </a:solidFill>
              </a:rPr>
              <a:t>Protein </a:t>
            </a:r>
            <a:r>
              <a:rPr lang="en-US" altLang="en-US" b="1" dirty="0">
                <a:solidFill>
                  <a:srgbClr val="0000FF"/>
                </a:solidFill>
              </a:rPr>
              <a:t>complex </a:t>
            </a:r>
            <a:r>
              <a:rPr lang="en-US" altLang="en-US" b="1" dirty="0" smtClean="0">
                <a:solidFill>
                  <a:srgbClr val="0000FF"/>
                </a:solidFill>
              </a:rPr>
              <a:t>prediction </a:t>
            </a:r>
            <a:endParaRPr lang="en-US" altLang="en-US" b="1" dirty="0">
              <a:solidFill>
                <a:srgbClr val="0000FF"/>
              </a:solidFill>
            </a:endParaRPr>
          </a:p>
          <a:p>
            <a:pPr lvl="1"/>
            <a:r>
              <a:rPr lang="en-US" altLang="en-US" dirty="0"/>
              <a:t>Network-based </a:t>
            </a:r>
            <a:r>
              <a:rPr lang="en-US" altLang="en-US" dirty="0" smtClean="0"/>
              <a:t>data clustering</a:t>
            </a:r>
            <a:endParaRPr lang="en-US" altLang="en-US" dirty="0"/>
          </a:p>
          <a:p>
            <a:r>
              <a:rPr lang="en-US" altLang="en-US" dirty="0" smtClean="0"/>
              <a:t>Network-based cancer prognosis</a:t>
            </a: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2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71800"/>
            <a:ext cx="3910013" cy="358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4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宋体" panose="02010600030101010101" pitchFamily="2" charset="-122"/>
              </a:rPr>
              <a:t>Protein complex </a:t>
            </a:r>
            <a:r>
              <a:rPr lang="en-US" altLang="zh-CN" dirty="0" smtClean="0">
                <a:ea typeface="宋体" panose="02010600030101010101" pitchFamily="2" charset="-122"/>
              </a:rPr>
              <a:t>prediction</a:t>
            </a:r>
            <a:endParaRPr lang="en-US" altLang="zh-CN" dirty="0">
              <a:ea typeface="宋体" panose="02010600030101010101" pitchFamily="2" charset="-122"/>
            </a:endParaRPr>
          </a:p>
        </p:txBody>
      </p:sp>
      <p:sp>
        <p:nvSpPr>
          <p:cNvPr id="120422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2057400"/>
          </a:xfrm>
        </p:spPr>
        <p:txBody>
          <a:bodyPr/>
          <a:lstStyle/>
          <a:p>
            <a:r>
              <a:rPr lang="en-US" altLang="zh-CN" sz="2000" dirty="0">
                <a:ea typeface="宋体" panose="02010600030101010101" pitchFamily="2" charset="-122"/>
              </a:rPr>
              <a:t>Protein complex: a group of associated proteins performing a discrete biological function</a:t>
            </a:r>
          </a:p>
          <a:p>
            <a:r>
              <a:rPr lang="en-US" altLang="zh-CN" sz="2000" dirty="0">
                <a:ea typeface="宋体" panose="02010600030101010101" pitchFamily="2" charset="-122"/>
              </a:rPr>
              <a:t>Input: a </a:t>
            </a:r>
            <a:r>
              <a:rPr lang="en-US" altLang="zh-CN" sz="2000" dirty="0" smtClean="0">
                <a:ea typeface="宋体" panose="02010600030101010101" pitchFamily="2" charset="-122"/>
              </a:rPr>
              <a:t>PPI </a:t>
            </a:r>
            <a:r>
              <a:rPr lang="en-US" altLang="zh-CN" sz="2000" dirty="0">
                <a:ea typeface="宋体" panose="02010600030101010101" pitchFamily="2" charset="-122"/>
              </a:rPr>
              <a:t>network</a:t>
            </a:r>
          </a:p>
          <a:p>
            <a:pPr lvl="1"/>
            <a:r>
              <a:rPr lang="en-US" altLang="zh-CN" sz="1600" dirty="0">
                <a:ea typeface="宋体" panose="02010600030101010101" pitchFamily="2" charset="-122"/>
              </a:rPr>
              <a:t>Data from </a:t>
            </a:r>
            <a:r>
              <a:rPr lang="en-US" altLang="zh-CN" sz="1600" dirty="0" err="1">
                <a:ea typeface="宋体" panose="02010600030101010101" pitchFamily="2" charset="-122"/>
              </a:rPr>
              <a:t>Krogan</a:t>
            </a:r>
            <a:r>
              <a:rPr lang="en-US" altLang="zh-CN" sz="1600" dirty="0">
                <a:ea typeface="宋体" panose="02010600030101010101" pitchFamily="2" charset="-122"/>
              </a:rPr>
              <a:t> et.al., </a:t>
            </a:r>
            <a:r>
              <a:rPr lang="en-US" altLang="zh-CN" sz="1600" i="1" dirty="0">
                <a:ea typeface="宋体" panose="02010600030101010101" pitchFamily="2" charset="-122"/>
              </a:rPr>
              <a:t>Nature</a:t>
            </a:r>
            <a:r>
              <a:rPr lang="en-US" altLang="zh-CN" sz="1600" dirty="0">
                <a:ea typeface="宋体" panose="02010600030101010101" pitchFamily="2" charset="-122"/>
              </a:rPr>
              <a:t>. 2006;440:637-43 </a:t>
            </a:r>
            <a:endParaRPr lang="en-US" altLang="zh-CN" sz="1800" dirty="0">
              <a:ea typeface="宋体" panose="02010600030101010101" pitchFamily="2" charset="-122"/>
            </a:endParaRPr>
          </a:p>
          <a:p>
            <a:pPr lvl="1"/>
            <a:r>
              <a:rPr lang="en-US" altLang="zh-CN" sz="1600" dirty="0">
                <a:ea typeface="宋体" panose="02010600030101010101" pitchFamily="2" charset="-122"/>
              </a:rPr>
              <a:t>2708 vertices (proteins), 7123 </a:t>
            </a:r>
            <a:r>
              <a:rPr lang="en-US" altLang="zh-CN" sz="1600" dirty="0" smtClean="0">
                <a:ea typeface="宋体" panose="02010600030101010101" pitchFamily="2" charset="-122"/>
              </a:rPr>
              <a:t>interactions</a:t>
            </a:r>
          </a:p>
          <a:p>
            <a:r>
              <a:rPr lang="en-US" altLang="zh-CN" sz="2000" dirty="0" smtClean="0">
                <a:ea typeface="宋体" panose="02010600030101010101" pitchFamily="2" charset="-122"/>
              </a:rPr>
              <a:t>Output: communities as complexes</a:t>
            </a:r>
            <a:endParaRPr lang="en-US" altLang="zh-CN" sz="2000" dirty="0">
              <a:ea typeface="宋体" panose="02010600030101010101" pitchFamily="2" charset="-122"/>
            </a:endParaRPr>
          </a:p>
        </p:txBody>
      </p:sp>
      <p:sp>
        <p:nvSpPr>
          <p:cNvPr id="1204229" name="Rectangle 5"/>
          <p:cNvSpPr>
            <a:spLocks noChangeArrowheads="1"/>
          </p:cNvSpPr>
          <p:nvPr/>
        </p:nvSpPr>
        <p:spPr bwMode="auto">
          <a:xfrm>
            <a:off x="4114800" y="3505200"/>
            <a:ext cx="44958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buClr>
                <a:schemeClr val="bg2"/>
              </a:buClr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buClr>
                <a:schemeClr val="tx2"/>
              </a:buClr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buClr>
                <a:srgbClr val="000099"/>
              </a:buClr>
              <a:buSzPct val="65000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buClr>
                <a:schemeClr val="bg2"/>
              </a:buClr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buClr>
                <a:schemeClr val="tx2"/>
              </a:buClr>
              <a:buSzPct val="80000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zh-CN" sz="2300" dirty="0" smtClean="0"/>
              <a:t>Problems: </a:t>
            </a:r>
          </a:p>
          <a:p>
            <a:pPr lvl="1"/>
            <a:r>
              <a:rPr lang="en-US" altLang="zh-CN" sz="1800" dirty="0"/>
              <a:t>Resolution limit problem of </a:t>
            </a:r>
            <a:r>
              <a:rPr lang="en-US" altLang="zh-CN" sz="1800" dirty="0" smtClean="0"/>
              <a:t>modularity (solved by </a:t>
            </a:r>
            <a:r>
              <a:rPr lang="en-US" altLang="zh-CN" sz="1800" dirty="0" err="1" smtClean="0"/>
              <a:t>HQcut</a:t>
            </a:r>
            <a:r>
              <a:rPr lang="en-US" altLang="zh-CN" sz="1800" dirty="0" smtClean="0"/>
              <a:t>)</a:t>
            </a:r>
            <a:endParaRPr lang="en-US" altLang="en-US" sz="1400" dirty="0" smtClean="0"/>
          </a:p>
          <a:p>
            <a:pPr lvl="1"/>
            <a:r>
              <a:rPr lang="en-US" altLang="en-US" sz="1800" dirty="0" smtClean="0"/>
              <a:t>PPI </a:t>
            </a:r>
            <a:r>
              <a:rPr lang="en-US" altLang="en-US" sz="1800" dirty="0"/>
              <a:t>network often </a:t>
            </a:r>
            <a:r>
              <a:rPr lang="en-US" altLang="en-US" sz="1800" dirty="0" smtClean="0"/>
              <a:t>has </a:t>
            </a:r>
            <a:r>
              <a:rPr lang="en-US" altLang="en-US" sz="1800" dirty="0"/>
              <a:t>both false positive and false negative edges</a:t>
            </a:r>
          </a:p>
          <a:p>
            <a:pPr lvl="1"/>
            <a:r>
              <a:rPr lang="en-US" altLang="en-US" sz="1800" dirty="0"/>
              <a:t>Hub </a:t>
            </a:r>
            <a:r>
              <a:rPr lang="en-US" altLang="en-US" sz="1800" dirty="0" smtClean="0"/>
              <a:t>nodes (sticky proteins) prevent </a:t>
            </a:r>
            <a:r>
              <a:rPr lang="en-US" altLang="en-US" sz="1800" dirty="0"/>
              <a:t>good </a:t>
            </a:r>
            <a:r>
              <a:rPr lang="en-US" altLang="en-US" sz="1800" dirty="0" smtClean="0"/>
              <a:t>partitioning</a:t>
            </a:r>
            <a:endParaRPr lang="en-US" altLang="zh-CN" sz="1900" dirty="0" smtClean="0"/>
          </a:p>
          <a:p>
            <a:pPr>
              <a:lnSpc>
                <a:spcPct val="90000"/>
              </a:lnSpc>
            </a:pPr>
            <a:endParaRPr lang="en-US" altLang="zh-CN" sz="2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PPI as a link prediction problem</a:t>
            </a:r>
          </a:p>
        </p:txBody>
      </p:sp>
      <p:pic>
        <p:nvPicPr>
          <p:cNvPr id="123290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9900" y="1905000"/>
            <a:ext cx="2654300" cy="1990725"/>
          </a:xfrm>
          <a:noFill/>
          <a:ln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9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43400"/>
            <a:ext cx="2751138" cy="206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9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138363"/>
            <a:ext cx="2770188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9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3813" y="2136776"/>
            <a:ext cx="2770187" cy="207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2907" name="Text Box 11"/>
          <p:cNvSpPr txBox="1">
            <a:spLocks noChangeArrowheads="1"/>
          </p:cNvSpPr>
          <p:nvPr/>
        </p:nvSpPr>
        <p:spPr bwMode="auto">
          <a:xfrm>
            <a:off x="3638550" y="1933575"/>
            <a:ext cx="1874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/>
              <a:t>Initial </a:t>
            </a:r>
            <a:r>
              <a:rPr lang="en-US" altLang="en-US" sz="1400" dirty="0" err="1"/>
              <a:t>prob</a:t>
            </a:r>
            <a:r>
              <a:rPr lang="en-US" altLang="en-US" sz="1400" dirty="0"/>
              <a:t> vectors</a:t>
            </a:r>
          </a:p>
        </p:txBody>
      </p:sp>
      <p:sp>
        <p:nvSpPr>
          <p:cNvPr id="1232908" name="Text Box 12"/>
          <p:cNvSpPr txBox="1">
            <a:spLocks noChangeArrowheads="1"/>
          </p:cNvSpPr>
          <p:nvPr/>
        </p:nvSpPr>
        <p:spPr bwMode="auto">
          <a:xfrm>
            <a:off x="6616700" y="1928813"/>
            <a:ext cx="23701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/>
              <a:t>Equilibrium </a:t>
            </a:r>
            <a:r>
              <a:rPr lang="en-US" altLang="en-US" sz="1400" dirty="0" err="1"/>
              <a:t>prob</a:t>
            </a:r>
            <a:r>
              <a:rPr lang="en-US" altLang="en-US" sz="1400" dirty="0"/>
              <a:t> vectors</a:t>
            </a:r>
          </a:p>
        </p:txBody>
      </p:sp>
      <p:pic>
        <p:nvPicPr>
          <p:cNvPr id="1232909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419600"/>
            <a:ext cx="2770188" cy="207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2910" name="Text Box 14"/>
          <p:cNvSpPr txBox="1">
            <a:spLocks noChangeArrowheads="1"/>
          </p:cNvSpPr>
          <p:nvPr/>
        </p:nvSpPr>
        <p:spPr bwMode="auto">
          <a:xfrm>
            <a:off x="7011988" y="6248400"/>
            <a:ext cx="16748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/>
              <a:t>Similarity matrix</a:t>
            </a:r>
          </a:p>
        </p:txBody>
      </p:sp>
      <p:pic>
        <p:nvPicPr>
          <p:cNvPr id="1232911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343400"/>
            <a:ext cx="2751138" cy="206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2912" name="Text Box 16"/>
          <p:cNvSpPr txBox="1">
            <a:spLocks noChangeArrowheads="1"/>
          </p:cNvSpPr>
          <p:nvPr/>
        </p:nvSpPr>
        <p:spPr bwMode="auto">
          <a:xfrm>
            <a:off x="779463" y="6178550"/>
            <a:ext cx="17351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Adjacency matrix</a:t>
            </a:r>
          </a:p>
        </p:txBody>
      </p:sp>
      <p:sp>
        <p:nvSpPr>
          <p:cNvPr id="1232913" name="Text Box 17"/>
          <p:cNvSpPr txBox="1">
            <a:spLocks noChangeArrowheads="1"/>
          </p:cNvSpPr>
          <p:nvPr/>
        </p:nvSpPr>
        <p:spPr bwMode="auto">
          <a:xfrm>
            <a:off x="3521075" y="6172200"/>
            <a:ext cx="1355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/>
              <a:t>New network</a:t>
            </a:r>
          </a:p>
        </p:txBody>
      </p:sp>
      <p:sp>
        <p:nvSpPr>
          <p:cNvPr id="1232915" name="Text Box 19"/>
          <p:cNvSpPr txBox="1">
            <a:spLocks noChangeArrowheads="1"/>
          </p:cNvSpPr>
          <p:nvPr/>
        </p:nvSpPr>
        <p:spPr bwMode="auto">
          <a:xfrm>
            <a:off x="1263650" y="3962400"/>
            <a:ext cx="7937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dirty="0"/>
              <a:t>=</a:t>
            </a:r>
          </a:p>
        </p:txBody>
      </p:sp>
      <p:sp>
        <p:nvSpPr>
          <p:cNvPr id="1232916" name="Line 20"/>
          <p:cNvSpPr>
            <a:spLocks noChangeShapeType="1"/>
          </p:cNvSpPr>
          <p:nvPr/>
        </p:nvSpPr>
        <p:spPr bwMode="auto">
          <a:xfrm>
            <a:off x="5943600" y="3300413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2917" name="Text Box 21"/>
          <p:cNvSpPr txBox="1">
            <a:spLocks noChangeArrowheads="1"/>
          </p:cNvSpPr>
          <p:nvPr/>
        </p:nvSpPr>
        <p:spPr bwMode="auto">
          <a:xfrm>
            <a:off x="5638800" y="2563238"/>
            <a:ext cx="102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600" dirty="0"/>
              <a:t>Random walk </a:t>
            </a:r>
          </a:p>
        </p:txBody>
      </p:sp>
      <p:sp>
        <p:nvSpPr>
          <p:cNvPr id="1232918" name="Line 22"/>
          <p:cNvSpPr>
            <a:spLocks noChangeShapeType="1"/>
          </p:cNvSpPr>
          <p:nvPr/>
        </p:nvSpPr>
        <p:spPr bwMode="auto">
          <a:xfrm>
            <a:off x="7620000" y="4038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2920" name="Line 24"/>
          <p:cNvSpPr>
            <a:spLocks noChangeShapeType="1"/>
          </p:cNvSpPr>
          <p:nvPr/>
        </p:nvSpPr>
        <p:spPr bwMode="auto">
          <a:xfrm flipH="1">
            <a:off x="5411788" y="5462587"/>
            <a:ext cx="1217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2921" name="Text Box 25"/>
          <p:cNvSpPr txBox="1">
            <a:spLocks noChangeArrowheads="1"/>
          </p:cNvSpPr>
          <p:nvPr/>
        </p:nvSpPr>
        <p:spPr bwMode="auto">
          <a:xfrm>
            <a:off x="5411788" y="5062537"/>
            <a:ext cx="11414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threshold</a:t>
            </a:r>
          </a:p>
        </p:txBody>
      </p:sp>
      <p:sp>
        <p:nvSpPr>
          <p:cNvPr id="1232925" name="Text Box 29"/>
          <p:cNvSpPr txBox="1">
            <a:spLocks noChangeArrowheads="1"/>
          </p:cNvSpPr>
          <p:nvPr/>
        </p:nvSpPr>
        <p:spPr bwMode="auto">
          <a:xfrm>
            <a:off x="5453063" y="5545137"/>
            <a:ext cx="12065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/>
              <a:t>(guided by </a:t>
            </a:r>
            <a:br>
              <a:rPr lang="en-US" altLang="en-US" sz="1400"/>
            </a:br>
            <a:r>
              <a:rPr lang="en-US" altLang="en-US" sz="1400"/>
              <a:t>topology)</a:t>
            </a:r>
          </a:p>
        </p:txBody>
      </p:sp>
      <p:sp>
        <p:nvSpPr>
          <p:cNvPr id="2" name="Rectangle 1"/>
          <p:cNvSpPr/>
          <p:nvPr/>
        </p:nvSpPr>
        <p:spPr>
          <a:xfrm>
            <a:off x="2443162" y="990600"/>
            <a:ext cx="672782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 smtClean="0"/>
              <a:t>Existing methods: True PPIs share common neighbors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 smtClean="0"/>
              <a:t>Our method: true PPIs have similar network topology</a:t>
            </a:r>
            <a:endParaRPr lang="en-US" altLang="en-US" dirty="0"/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609600" y="1444823"/>
            <a:ext cx="167866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Original </a:t>
            </a:r>
            <a:r>
              <a:rPr lang="en-US" altLang="en-US" sz="1400" dirty="0"/>
              <a:t>network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0" y="4114800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Correlation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7100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200" dirty="0"/>
              <a:t>Predicted edges are bona fide physical </a:t>
            </a:r>
            <a:r>
              <a:rPr lang="en-US" sz="3200" dirty="0" smtClean="0"/>
              <a:t>interactions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949646"/>
            <a:ext cx="6272213" cy="54511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00813" y="2255630"/>
            <a:ext cx="21859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Improved human PPI coverage by &gt;100% while maintaining the same quality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6695710" y="5774689"/>
            <a:ext cx="2448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Lei et al. Proteome science 2013</a:t>
            </a:r>
          </a:p>
        </p:txBody>
      </p:sp>
    </p:spTree>
    <p:extLst>
      <p:ext uri="{BB962C8B-B14F-4D97-AF65-F5344CB8AC3E}">
        <p14:creationId xmlns:p14="http://schemas.microsoft.com/office/powerpoint/2010/main" xmlns="" val="21064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085922"/>
            <a:ext cx="4572000" cy="3305735"/>
          </a:xfrm>
          <a:prstGeom prst="rect">
            <a:avLst/>
          </a:prstGeom>
        </p:spPr>
      </p:pic>
      <p:pic>
        <p:nvPicPr>
          <p:cNvPr id="6" name="Picture 2" descr="An external file that holds a picture, illustration, etc.&#10;Object name is bts688f5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09314"/>
            <a:ext cx="4631676" cy="353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Reconstructed </a:t>
            </a:r>
            <a:r>
              <a:rPr lang="en-US" sz="3200" dirty="0"/>
              <a:t>PPI network improves accuracy of protein complex </a:t>
            </a:r>
            <a:r>
              <a:rPr lang="en-US" sz="3200" dirty="0" smtClean="0"/>
              <a:t>prediction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56388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Lei &amp; </a:t>
            </a:r>
            <a:r>
              <a:rPr lang="en-US" dirty="0" err="1" smtClean="0"/>
              <a:t>Ruan</a:t>
            </a:r>
            <a:r>
              <a:rPr lang="en-US" dirty="0" smtClean="0"/>
              <a:t>, Bioinformatics 2013</a:t>
            </a:r>
          </a:p>
        </p:txBody>
      </p:sp>
    </p:spTree>
    <p:extLst>
      <p:ext uri="{BB962C8B-B14F-4D97-AF65-F5344CB8AC3E}">
        <p14:creationId xmlns:p14="http://schemas.microsoft.com/office/powerpoint/2010/main" xmlns="" val="402998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Agenda</a:t>
            </a:r>
          </a:p>
        </p:txBody>
      </p:sp>
      <p:sp>
        <p:nvSpPr>
          <p:cNvPr id="1210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Community structure in biological networks</a:t>
            </a:r>
          </a:p>
          <a:p>
            <a:pPr lvl="1"/>
            <a:r>
              <a:rPr lang="en-US" altLang="en-US" dirty="0"/>
              <a:t>Community discovery via modularity optimization</a:t>
            </a:r>
          </a:p>
          <a:p>
            <a:pPr lvl="1"/>
            <a:r>
              <a:rPr lang="en-US" altLang="en-US" dirty="0" smtClean="0"/>
              <a:t>Protein complex prediction</a:t>
            </a:r>
            <a:endParaRPr lang="en-US" altLang="en-US" dirty="0"/>
          </a:p>
          <a:p>
            <a:pPr lvl="1"/>
            <a:r>
              <a:rPr lang="en-US" altLang="en-US" b="1" dirty="0">
                <a:solidFill>
                  <a:srgbClr val="0000FF"/>
                </a:solidFill>
              </a:rPr>
              <a:t>Network-based </a:t>
            </a:r>
            <a:r>
              <a:rPr lang="en-US" altLang="en-US" b="1" dirty="0" smtClean="0">
                <a:solidFill>
                  <a:srgbClr val="0000FF"/>
                </a:solidFill>
              </a:rPr>
              <a:t>data clustering</a:t>
            </a:r>
            <a:endParaRPr lang="en-US" altLang="en-US" b="1" dirty="0">
              <a:solidFill>
                <a:srgbClr val="0000FF"/>
              </a:solidFill>
            </a:endParaRPr>
          </a:p>
          <a:p>
            <a:r>
              <a:rPr lang="en-US" altLang="en-US" dirty="0"/>
              <a:t>Network-based </a:t>
            </a:r>
            <a:r>
              <a:rPr lang="en-US" altLang="en-US" dirty="0" smtClean="0"/>
              <a:t>cancer prognosis</a:t>
            </a: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382000" cy="712787"/>
          </a:xfrm>
        </p:spPr>
        <p:txBody>
          <a:bodyPr/>
          <a:lstStyle/>
          <a:p>
            <a:r>
              <a:rPr lang="en-US" altLang="en-US" sz="3600" dirty="0"/>
              <a:t>Network-based </a:t>
            </a:r>
            <a:r>
              <a:rPr lang="en-US" altLang="en-US" sz="3600" dirty="0" smtClean="0"/>
              <a:t>expression data clustering</a:t>
            </a:r>
            <a:endParaRPr lang="en-US" altLang="zh-CN" sz="3600" dirty="0">
              <a:ea typeface="宋体" panose="02010600030101010101" pitchFamily="2" charset="-122"/>
            </a:endParaRPr>
          </a:p>
        </p:txBody>
      </p:sp>
      <p:sp>
        <p:nvSpPr>
          <p:cNvPr id="1130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650" y="3733800"/>
            <a:ext cx="8150225" cy="2514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2400" dirty="0">
                <a:ea typeface="宋体" panose="02010600030101010101" pitchFamily="2" charset="-122"/>
              </a:rPr>
              <a:t>Genes </a:t>
            </a:r>
            <a:r>
              <a:rPr lang="en-US" altLang="zh-CN" sz="2400" dirty="0" err="1">
                <a:latin typeface="Monotype Corsiva" panose="03010101010201010101" pitchFamily="66" charset="0"/>
                <a:ea typeface="宋体" panose="02010600030101010101" pitchFamily="2" charset="-122"/>
              </a:rPr>
              <a:t>i</a:t>
            </a:r>
            <a:r>
              <a:rPr lang="en-US" altLang="zh-CN" sz="2400" dirty="0">
                <a:ea typeface="宋体" panose="02010600030101010101" pitchFamily="2" charset="-122"/>
              </a:rPr>
              <a:t> and </a:t>
            </a:r>
            <a:r>
              <a:rPr lang="en-US" altLang="zh-CN" sz="2400" dirty="0">
                <a:latin typeface="Monotype Corsiva" panose="03010101010201010101" pitchFamily="66" charset="0"/>
                <a:ea typeface="宋体" panose="02010600030101010101" pitchFamily="2" charset="-122"/>
              </a:rPr>
              <a:t>j</a:t>
            </a:r>
            <a:r>
              <a:rPr lang="en-US" altLang="zh-CN" sz="2400" dirty="0">
                <a:ea typeface="宋体" panose="02010600030101010101" pitchFamily="2" charset="-122"/>
              </a:rPr>
              <a:t> connected if their expression patterns are “</a:t>
            </a:r>
            <a:r>
              <a:rPr lang="en-US" altLang="zh-CN" sz="2400" dirty="0">
                <a:solidFill>
                  <a:srgbClr val="0000FF"/>
                </a:solidFill>
                <a:ea typeface="宋体" panose="02010600030101010101" pitchFamily="2" charset="-122"/>
              </a:rPr>
              <a:t>sufficiently similar</a:t>
            </a:r>
            <a:r>
              <a:rPr lang="en-US" altLang="zh-CN" sz="2400" dirty="0">
                <a:ea typeface="宋体" panose="02010600030101010101" pitchFamily="2" charset="-122"/>
              </a:rPr>
              <a:t>”</a:t>
            </a:r>
          </a:p>
          <a:p>
            <a:pPr lvl="1">
              <a:lnSpc>
                <a:spcPct val="90000"/>
              </a:lnSpc>
            </a:pPr>
            <a:r>
              <a:rPr lang="en-US" altLang="zh-CN" sz="2000" dirty="0">
                <a:ea typeface="宋体" panose="02010600030101010101" pitchFamily="2" charset="-122"/>
              </a:rPr>
              <a:t>Pearson correlation coefficient &gt; arbitrary threshold</a:t>
            </a:r>
          </a:p>
          <a:p>
            <a:pPr lvl="1">
              <a:lnSpc>
                <a:spcPct val="90000"/>
              </a:lnSpc>
            </a:pPr>
            <a:r>
              <a:rPr lang="en-US" altLang="zh-CN" sz="2000" dirty="0">
                <a:solidFill>
                  <a:srgbClr val="990000"/>
                </a:solidFill>
                <a:ea typeface="宋体" panose="02010600030101010101" pitchFamily="2" charset="-122"/>
              </a:rPr>
              <a:t>K nearest neighbors (KNN</a:t>
            </a:r>
            <a:r>
              <a:rPr lang="en-US" altLang="zh-CN" sz="2000" dirty="0" smtClean="0">
                <a:solidFill>
                  <a:srgbClr val="990000"/>
                </a:solidFill>
                <a:ea typeface="宋体" panose="02010600030101010101" pitchFamily="2" charset="-122"/>
              </a:rPr>
              <a:t>)-based co-expression network</a:t>
            </a:r>
          </a:p>
          <a:p>
            <a:pPr lvl="1">
              <a:lnSpc>
                <a:spcPct val="90000"/>
              </a:lnSpc>
            </a:pPr>
            <a:r>
              <a:rPr lang="en-US" altLang="zh-CN" sz="2000" dirty="0" err="1" smtClean="0">
                <a:solidFill>
                  <a:srgbClr val="990000"/>
                </a:solidFill>
                <a:ea typeface="宋体" panose="02010600030101010101" pitchFamily="2" charset="-122"/>
              </a:rPr>
              <a:t>Ruan</a:t>
            </a:r>
            <a:r>
              <a:rPr lang="en-US" altLang="zh-CN" sz="2000" dirty="0" smtClean="0">
                <a:solidFill>
                  <a:srgbClr val="990000"/>
                </a:solidFill>
                <a:ea typeface="宋体" panose="02010600030101010101" pitchFamily="2" charset="-122"/>
              </a:rPr>
              <a:t> et. al., BMC Sys Biology, 2010</a:t>
            </a:r>
            <a:endParaRPr lang="en-US" altLang="zh-CN" sz="2000" dirty="0">
              <a:solidFill>
                <a:srgbClr val="990000"/>
              </a:solidFill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ea typeface="宋体" panose="02010600030101010101" pitchFamily="2" charset="-122"/>
              </a:rPr>
              <a:t>Key: how to get the “best” </a:t>
            </a:r>
            <a:r>
              <a:rPr lang="en-US" altLang="zh-CN" sz="2400" dirty="0" smtClean="0">
                <a:ea typeface="宋体" panose="02010600030101010101" pitchFamily="2" charset="-122"/>
              </a:rPr>
              <a:t>network?</a:t>
            </a:r>
            <a:endParaRPr lang="en-US" altLang="zh-CN" sz="2400" dirty="0">
              <a:ea typeface="宋体" panose="02010600030101010101" pitchFamily="2" charset="-122"/>
            </a:endParaRPr>
          </a:p>
        </p:txBody>
      </p:sp>
      <p:pic>
        <p:nvPicPr>
          <p:cNvPr id="11305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238" y="1295400"/>
            <a:ext cx="13716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0501" name="Line 5"/>
          <p:cNvSpPr>
            <a:spLocks noChangeShapeType="1"/>
          </p:cNvSpPr>
          <p:nvPr/>
        </p:nvSpPr>
        <p:spPr bwMode="auto">
          <a:xfrm>
            <a:off x="1905000" y="2438400"/>
            <a:ext cx="152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30502" name="Picture 6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41425"/>
            <a:ext cx="2741613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0503" name="Text Box 7"/>
          <p:cNvSpPr txBox="1">
            <a:spLocks noChangeArrowheads="1"/>
          </p:cNvSpPr>
          <p:nvPr/>
        </p:nvSpPr>
        <p:spPr bwMode="auto">
          <a:xfrm rot="-5400000">
            <a:off x="56357" y="2355056"/>
            <a:ext cx="804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Gene</a:t>
            </a:r>
          </a:p>
        </p:txBody>
      </p:sp>
      <p:sp>
        <p:nvSpPr>
          <p:cNvPr id="1130504" name="Text Box 8"/>
          <p:cNvSpPr txBox="1">
            <a:spLocks noChangeArrowheads="1"/>
          </p:cNvSpPr>
          <p:nvPr/>
        </p:nvSpPr>
        <p:spPr bwMode="auto">
          <a:xfrm>
            <a:off x="655638" y="1066800"/>
            <a:ext cx="1046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Sample</a:t>
            </a:r>
          </a:p>
        </p:txBody>
      </p:sp>
      <p:sp>
        <p:nvSpPr>
          <p:cNvPr id="1130505" name="Text Box 9"/>
          <p:cNvSpPr txBox="1">
            <a:spLocks noChangeArrowheads="1"/>
          </p:cNvSpPr>
          <p:nvPr/>
        </p:nvSpPr>
        <p:spPr bwMode="auto">
          <a:xfrm>
            <a:off x="1828800" y="1370013"/>
            <a:ext cx="18986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zh-CN"/>
              <a:t>Construct</a:t>
            </a:r>
          </a:p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zh-CN"/>
              <a:t>Co-expression </a:t>
            </a:r>
          </a:p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zh-CN"/>
              <a:t>network</a:t>
            </a:r>
          </a:p>
        </p:txBody>
      </p:sp>
      <p:sp>
        <p:nvSpPr>
          <p:cNvPr id="1130506" name="Rectangle 10"/>
          <p:cNvSpPr>
            <a:spLocks noChangeArrowheads="1"/>
          </p:cNvSpPr>
          <p:nvPr/>
        </p:nvSpPr>
        <p:spPr bwMode="auto">
          <a:xfrm>
            <a:off x="488950" y="1600200"/>
            <a:ext cx="1371600" cy="7620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0507" name="Rectangle 11"/>
          <p:cNvSpPr>
            <a:spLocks noChangeArrowheads="1"/>
          </p:cNvSpPr>
          <p:nvPr/>
        </p:nvSpPr>
        <p:spPr bwMode="auto">
          <a:xfrm>
            <a:off x="488950" y="1828800"/>
            <a:ext cx="1371600" cy="7620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0508" name="Text Box 12"/>
          <p:cNvSpPr txBox="1">
            <a:spLocks noChangeArrowheads="1"/>
          </p:cNvSpPr>
          <p:nvPr/>
        </p:nvSpPr>
        <p:spPr bwMode="auto">
          <a:xfrm>
            <a:off x="228600" y="1404938"/>
            <a:ext cx="244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latin typeface="Monotype Corsiva" panose="03010101010201010101" pitchFamily="66" charset="0"/>
              </a:rPr>
              <a:t>i</a:t>
            </a:r>
          </a:p>
        </p:txBody>
      </p:sp>
      <p:sp>
        <p:nvSpPr>
          <p:cNvPr id="1130509" name="Text Box 13"/>
          <p:cNvSpPr txBox="1">
            <a:spLocks noChangeArrowheads="1"/>
          </p:cNvSpPr>
          <p:nvPr/>
        </p:nvSpPr>
        <p:spPr bwMode="auto">
          <a:xfrm>
            <a:off x="233363" y="1668463"/>
            <a:ext cx="239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latin typeface="Monotype Corsiva" panose="03010101010201010101" pitchFamily="66" charset="0"/>
              </a:rPr>
              <a:t>j</a:t>
            </a:r>
          </a:p>
        </p:txBody>
      </p:sp>
      <p:pic>
        <p:nvPicPr>
          <p:cNvPr id="1130510" name="Picture 14" descr="30nodes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524000"/>
            <a:ext cx="2514600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30511" name="Text Box 15"/>
          <p:cNvSpPr txBox="1">
            <a:spLocks noChangeArrowheads="1"/>
          </p:cNvSpPr>
          <p:nvPr/>
        </p:nvSpPr>
        <p:spPr bwMode="auto">
          <a:xfrm>
            <a:off x="6096000" y="2057400"/>
            <a:ext cx="45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SzTx/>
              <a:buFontTx/>
              <a:buNone/>
            </a:pPr>
            <a:r>
              <a:rPr lang="en-US" altLang="en-US" sz="4000"/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Our idea</a:t>
            </a:r>
          </a:p>
        </p:txBody>
      </p:sp>
      <p:sp>
        <p:nvSpPr>
          <p:cNvPr id="1076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5638800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r>
              <a:rPr lang="en-US" altLang="en-US" sz="2400" dirty="0"/>
              <a:t>Intuition: the real network is naturally modular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Can be measured by modularity (Q)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If constructed right, should have </a:t>
            </a:r>
            <a:r>
              <a:rPr lang="en-US" altLang="en-US" sz="2000" dirty="0" smtClean="0"/>
              <a:t>much higher Q than random</a:t>
            </a:r>
            <a:endParaRPr lang="en-US" altLang="en-US" sz="2000" dirty="0"/>
          </a:p>
        </p:txBody>
      </p:sp>
      <p:sp>
        <p:nvSpPr>
          <p:cNvPr id="1076230" name="Line 6"/>
          <p:cNvSpPr>
            <a:spLocks noChangeShapeType="1"/>
          </p:cNvSpPr>
          <p:nvPr/>
        </p:nvSpPr>
        <p:spPr bwMode="auto">
          <a:xfrm>
            <a:off x="2133600" y="341471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76238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8338" y="4938713"/>
            <a:ext cx="1879600" cy="151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6240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2138" y="1357313"/>
            <a:ext cx="1879600" cy="151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6241" name="Line 17"/>
          <p:cNvSpPr>
            <a:spLocks noChangeShapeType="1"/>
          </p:cNvSpPr>
          <p:nvPr/>
        </p:nvSpPr>
        <p:spPr bwMode="auto">
          <a:xfrm flipV="1">
            <a:off x="5181600" y="2133600"/>
            <a:ext cx="533400" cy="823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6242" name="Line 18"/>
          <p:cNvSpPr>
            <a:spLocks noChangeShapeType="1"/>
          </p:cNvSpPr>
          <p:nvPr/>
        </p:nvSpPr>
        <p:spPr bwMode="auto">
          <a:xfrm>
            <a:off x="5181600" y="4100513"/>
            <a:ext cx="53340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6244" name="Text Box 20"/>
          <p:cNvSpPr txBox="1">
            <a:spLocks noChangeArrowheads="1"/>
          </p:cNvSpPr>
          <p:nvPr/>
        </p:nvSpPr>
        <p:spPr bwMode="auto">
          <a:xfrm>
            <a:off x="6281738" y="3109913"/>
            <a:ext cx="10985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anchor="ctr">
            <a:spAutoFit/>
          </a:bodyPr>
          <a:lstStyle/>
          <a:p>
            <a:pPr algn="ctr" eaLnBrk="0" hangingPunct="0">
              <a:spcBef>
                <a:spcPct val="50000"/>
              </a:spcBef>
              <a:buSzTx/>
              <a:buFontTx/>
              <a:buNone/>
            </a:pPr>
            <a:r>
              <a:rPr lang="en-US" altLang="en-US" sz="6000"/>
              <a:t>……</a:t>
            </a:r>
          </a:p>
        </p:txBody>
      </p:sp>
      <p:sp>
        <p:nvSpPr>
          <p:cNvPr id="1076245" name="Text Box 21"/>
          <p:cNvSpPr txBox="1">
            <a:spLocks noChangeArrowheads="1"/>
          </p:cNvSpPr>
          <p:nvPr/>
        </p:nvSpPr>
        <p:spPr bwMode="auto">
          <a:xfrm>
            <a:off x="7348538" y="1674813"/>
            <a:ext cx="95726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/>
              <a:t>Net_1,</a:t>
            </a:r>
          </a:p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/>
              <a:t>Most </a:t>
            </a:r>
            <a:br>
              <a:rPr lang="en-US" altLang="en-US"/>
            </a:br>
            <a:r>
              <a:rPr lang="en-US" altLang="en-US"/>
              <a:t>dense</a:t>
            </a:r>
          </a:p>
        </p:txBody>
      </p:sp>
      <p:sp>
        <p:nvSpPr>
          <p:cNvPr id="1076246" name="Text Box 22"/>
          <p:cNvSpPr txBox="1">
            <a:spLocks noChangeArrowheads="1"/>
          </p:cNvSpPr>
          <p:nvPr/>
        </p:nvSpPr>
        <p:spPr bwMode="auto">
          <a:xfrm>
            <a:off x="7424738" y="5181600"/>
            <a:ext cx="1033462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/>
              <a:t>Net_m,</a:t>
            </a:r>
          </a:p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/>
              <a:t>Most </a:t>
            </a:r>
            <a:br>
              <a:rPr lang="en-US" altLang="en-US"/>
            </a:br>
            <a:r>
              <a:rPr lang="en-US" altLang="en-US"/>
              <a:t>sparse</a:t>
            </a:r>
          </a:p>
        </p:txBody>
      </p:sp>
      <p:pic>
        <p:nvPicPr>
          <p:cNvPr id="1076251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63750"/>
            <a:ext cx="1879600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6252" name="Picture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057400"/>
            <a:ext cx="2976563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6253" name="Text Box 29"/>
          <p:cNvSpPr txBox="1">
            <a:spLocks noChangeArrowheads="1"/>
          </p:cNvSpPr>
          <p:nvPr/>
        </p:nvSpPr>
        <p:spPr bwMode="auto">
          <a:xfrm>
            <a:off x="565190" y="1600200"/>
            <a:ext cx="14366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 dirty="0" smtClean="0"/>
              <a:t>Expression</a:t>
            </a:r>
            <a:endParaRPr lang="en-US" altLang="en-US" dirty="0"/>
          </a:p>
          <a:p>
            <a:pPr algn="ctr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 dirty="0"/>
              <a:t>data</a:t>
            </a:r>
          </a:p>
        </p:txBody>
      </p:sp>
      <p:sp>
        <p:nvSpPr>
          <p:cNvPr id="1076254" name="Text Box 30"/>
          <p:cNvSpPr txBox="1">
            <a:spLocks noChangeArrowheads="1"/>
          </p:cNvSpPr>
          <p:nvPr/>
        </p:nvSpPr>
        <p:spPr bwMode="auto">
          <a:xfrm>
            <a:off x="3200400" y="1600200"/>
            <a:ext cx="12747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/>
              <a:t>Similarity</a:t>
            </a:r>
          </a:p>
          <a:p>
            <a:pPr algn="ctr"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/>
              <a:t>matrix</a:t>
            </a:r>
          </a:p>
        </p:txBody>
      </p:sp>
      <p:sp>
        <p:nvSpPr>
          <p:cNvPr id="1076255" name="Text Box 31"/>
          <p:cNvSpPr txBox="1">
            <a:spLocks noChangeArrowheads="1"/>
          </p:cNvSpPr>
          <p:nvPr/>
        </p:nvSpPr>
        <p:spPr bwMode="auto">
          <a:xfrm>
            <a:off x="5672138" y="1066800"/>
            <a:ext cx="1892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/>
              <a:t>Network series</a:t>
            </a:r>
          </a:p>
        </p:txBody>
      </p:sp>
      <p:sp>
        <p:nvSpPr>
          <p:cNvPr id="1076257" name="Line 33"/>
          <p:cNvSpPr>
            <a:spLocks noChangeShapeType="1"/>
          </p:cNvSpPr>
          <p:nvPr/>
        </p:nvSpPr>
        <p:spPr bwMode="auto">
          <a:xfrm>
            <a:off x="8305800" y="2133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6258" name="Text Box 34"/>
          <p:cNvSpPr txBox="1">
            <a:spLocks noChangeArrowheads="1"/>
          </p:cNvSpPr>
          <p:nvPr/>
        </p:nvSpPr>
        <p:spPr bwMode="auto">
          <a:xfrm>
            <a:off x="8229600" y="1631950"/>
            <a:ext cx="717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/>
              <a:t>Qcut</a:t>
            </a:r>
          </a:p>
        </p:txBody>
      </p:sp>
      <p:sp>
        <p:nvSpPr>
          <p:cNvPr id="1076259" name="Line 35"/>
          <p:cNvSpPr>
            <a:spLocks noChangeShapeType="1"/>
          </p:cNvSpPr>
          <p:nvPr/>
        </p:nvSpPr>
        <p:spPr bwMode="auto">
          <a:xfrm>
            <a:off x="8305800" y="583565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6260" name="Text Box 36"/>
          <p:cNvSpPr txBox="1">
            <a:spLocks noChangeArrowheads="1"/>
          </p:cNvSpPr>
          <p:nvPr/>
        </p:nvSpPr>
        <p:spPr bwMode="auto">
          <a:xfrm>
            <a:off x="8229600" y="5334000"/>
            <a:ext cx="717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 dirty="0" err="1"/>
              <a:t>Qcut</a:t>
            </a:r>
            <a:endParaRPr lang="en-US" altLang="en-US" dirty="0"/>
          </a:p>
        </p:txBody>
      </p:sp>
      <p:sp>
        <p:nvSpPr>
          <p:cNvPr id="1076261" name="Rectangle 37"/>
          <p:cNvSpPr>
            <a:spLocks noChangeArrowheads="1"/>
          </p:cNvSpPr>
          <p:nvPr/>
        </p:nvSpPr>
        <p:spPr bwMode="auto">
          <a:xfrm>
            <a:off x="368300" y="1066800"/>
            <a:ext cx="22225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Clr>
                <a:schemeClr val="tx2"/>
              </a:buClr>
            </a:pPr>
            <a:r>
              <a:rPr lang="en-US" altLang="en-US" dirty="0" err="1"/>
              <a:t>Ruan</a:t>
            </a:r>
            <a:r>
              <a:rPr lang="en-US" altLang="en-US" dirty="0"/>
              <a:t>, ICDM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Molecular biology in a nutshell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534400" cy="5334000"/>
          </a:xfrm>
        </p:spPr>
        <p:txBody>
          <a:bodyPr/>
          <a:lstStyle/>
          <a:p>
            <a:r>
              <a:rPr lang="en-US" sz="2400" dirty="0" smtClean="0"/>
              <a:t>Biology </a:t>
            </a:r>
            <a:r>
              <a:rPr lang="en-US" sz="2400" dirty="0"/>
              <a:t>central </a:t>
            </a:r>
            <a:r>
              <a:rPr lang="en-US" sz="2400" dirty="0" smtClean="0"/>
              <a:t>dogma: DNA =&gt; RNA =&gt; Protein</a:t>
            </a:r>
            <a:endParaRPr lang="en-US" sz="2000" dirty="0"/>
          </a:p>
          <a:p>
            <a:pPr lvl="1"/>
            <a:r>
              <a:rPr lang="en-US" sz="2000" dirty="0"/>
              <a:t>DNA: </a:t>
            </a:r>
            <a:r>
              <a:rPr lang="en-US" sz="2000" dirty="0" smtClean="0"/>
              <a:t>hereditary material </a:t>
            </a:r>
            <a:r>
              <a:rPr lang="en-US" sz="2000" dirty="0"/>
              <a:t>of </a:t>
            </a:r>
            <a:r>
              <a:rPr lang="en-US" sz="2000" dirty="0" smtClean="0"/>
              <a:t>life (static) </a:t>
            </a:r>
            <a:endParaRPr lang="en-US" sz="2000" dirty="0"/>
          </a:p>
          <a:p>
            <a:pPr lvl="1"/>
            <a:r>
              <a:rPr lang="en-US" sz="2000" dirty="0" smtClean="0"/>
              <a:t>Protein: real workhorse in the cell (dynamic)</a:t>
            </a:r>
          </a:p>
          <a:p>
            <a:pPr lvl="1"/>
            <a:r>
              <a:rPr lang="en-US" sz="2000" dirty="0" smtClean="0"/>
              <a:t>RNA: information carrier (and </a:t>
            </a:r>
            <a:r>
              <a:rPr lang="en-US" sz="2000" dirty="0" smtClean="0"/>
              <a:t>other </a:t>
            </a:r>
            <a:r>
              <a:rPr lang="en-US" sz="2000" dirty="0" smtClean="0"/>
              <a:t>functions)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/>
              <a:t>Gene: a segment of DNA that encodes a functional </a:t>
            </a:r>
            <a:r>
              <a:rPr lang="en-US" sz="2000" dirty="0" smtClean="0"/>
              <a:t>protein or RNA</a:t>
            </a:r>
            <a:endParaRPr lang="en-US" sz="2000" dirty="0" smtClean="0"/>
          </a:p>
          <a:p>
            <a:pPr lvl="1"/>
            <a:r>
              <a:rPr lang="en-US" sz="2000" dirty="0" smtClean="0"/>
              <a:t>Gene expression: the process by which information from a gene is used to make a functional product </a:t>
            </a:r>
            <a:r>
              <a:rPr lang="en-US" sz="2000" dirty="0" smtClean="0"/>
              <a:t>(e.g. protein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Transcription: first step of gene expression (DNA =&gt; RNA)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6379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Our idea (cont’d)</a:t>
            </a:r>
          </a:p>
        </p:txBody>
      </p:sp>
      <p:sp>
        <p:nvSpPr>
          <p:cNvPr id="1290243" name="Line 3"/>
          <p:cNvSpPr>
            <a:spLocks noChangeShapeType="1"/>
          </p:cNvSpPr>
          <p:nvPr/>
        </p:nvSpPr>
        <p:spPr bwMode="auto">
          <a:xfrm>
            <a:off x="2209800" y="4191000"/>
            <a:ext cx="502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244" name="Line 4"/>
          <p:cNvSpPr>
            <a:spLocks noChangeShapeType="1"/>
          </p:cNvSpPr>
          <p:nvPr/>
        </p:nvSpPr>
        <p:spPr bwMode="auto">
          <a:xfrm flipV="1">
            <a:off x="2209800" y="1179513"/>
            <a:ext cx="0" cy="3011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245" name="Text Box 5"/>
          <p:cNvSpPr txBox="1">
            <a:spLocks noChangeArrowheads="1"/>
          </p:cNvSpPr>
          <p:nvPr/>
        </p:nvSpPr>
        <p:spPr bwMode="auto">
          <a:xfrm>
            <a:off x="3181350" y="4205288"/>
            <a:ext cx="2678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zh-CN" sz="2400"/>
              <a:t>Network density</a:t>
            </a:r>
          </a:p>
        </p:txBody>
      </p:sp>
      <p:sp>
        <p:nvSpPr>
          <p:cNvPr id="1290246" name="Text Box 6"/>
          <p:cNvSpPr txBox="1">
            <a:spLocks noChangeArrowheads="1"/>
          </p:cNvSpPr>
          <p:nvPr/>
        </p:nvSpPr>
        <p:spPr bwMode="auto">
          <a:xfrm rot="10800000">
            <a:off x="1574800" y="2254250"/>
            <a:ext cx="549275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zh-CN" sz="2400"/>
              <a:t>Modularity</a:t>
            </a:r>
          </a:p>
        </p:txBody>
      </p:sp>
      <p:pic>
        <p:nvPicPr>
          <p:cNvPr id="129024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25" y="954088"/>
            <a:ext cx="5019675" cy="384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024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09600"/>
            <a:ext cx="5019675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024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54226"/>
            <a:ext cx="5019675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90250" name="Text Box 10"/>
          <p:cNvSpPr txBox="1">
            <a:spLocks noChangeArrowheads="1"/>
          </p:cNvSpPr>
          <p:nvPr/>
        </p:nvSpPr>
        <p:spPr bwMode="auto">
          <a:xfrm>
            <a:off x="2968625" y="1905000"/>
            <a:ext cx="2136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zh-CN">
                <a:solidFill>
                  <a:srgbClr val="008000"/>
                </a:solidFill>
              </a:rPr>
              <a:t>Random network</a:t>
            </a:r>
          </a:p>
        </p:txBody>
      </p:sp>
      <p:sp>
        <p:nvSpPr>
          <p:cNvPr id="1290251" name="Text Box 11"/>
          <p:cNvSpPr txBox="1">
            <a:spLocks noChangeArrowheads="1"/>
          </p:cNvSpPr>
          <p:nvPr/>
        </p:nvSpPr>
        <p:spPr bwMode="auto">
          <a:xfrm>
            <a:off x="4022725" y="1211263"/>
            <a:ext cx="17129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zh-CN">
                <a:solidFill>
                  <a:srgbClr val="0000FF"/>
                </a:solidFill>
              </a:rPr>
              <a:t>True network</a:t>
            </a:r>
          </a:p>
        </p:txBody>
      </p:sp>
      <p:sp>
        <p:nvSpPr>
          <p:cNvPr id="1290252" name="Text Box 12"/>
          <p:cNvSpPr txBox="1">
            <a:spLocks noChangeArrowheads="1"/>
          </p:cNvSpPr>
          <p:nvPr/>
        </p:nvSpPr>
        <p:spPr bwMode="auto">
          <a:xfrm>
            <a:off x="6340475" y="2551113"/>
            <a:ext cx="1355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zh-CN">
                <a:solidFill>
                  <a:srgbClr val="FF0000"/>
                </a:solidFill>
              </a:rPr>
              <a:t>Difference</a:t>
            </a:r>
          </a:p>
        </p:txBody>
      </p:sp>
      <p:sp>
        <p:nvSpPr>
          <p:cNvPr id="1290253" name="Text Box 13"/>
          <p:cNvSpPr txBox="1">
            <a:spLocks noChangeArrowheads="1"/>
          </p:cNvSpPr>
          <p:nvPr/>
        </p:nvSpPr>
        <p:spPr bwMode="auto">
          <a:xfrm>
            <a:off x="304800" y="4892675"/>
            <a:ext cx="8763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buSzTx/>
              <a:buFontTx/>
              <a:buChar char="•"/>
            </a:pPr>
            <a:r>
              <a:rPr lang="en-US" altLang="zh-CN" sz="2200">
                <a:latin typeface="Verdana" panose="020B0604030504040204" pitchFamily="34" charset="0"/>
              </a:rPr>
              <a:t>Therefore, use </a:t>
            </a:r>
            <a:r>
              <a:rPr lang="en-US" altLang="zh-CN" sz="2200">
                <a:solidFill>
                  <a:srgbClr val="FF0000"/>
                </a:solidFill>
                <a:latin typeface="Verdana" panose="020B0604030504040204" pitchFamily="34" charset="0"/>
              </a:rPr>
              <a:t>∆Q </a:t>
            </a:r>
            <a:r>
              <a:rPr lang="en-US" altLang="zh-CN" sz="2200">
                <a:latin typeface="Verdana" panose="020B0604030504040204" pitchFamily="34" charset="0"/>
              </a:rPr>
              <a:t>to determine the best network parameter and obtain the best community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50" grpId="0"/>
      <p:bldP spid="1290251" grpId="0"/>
      <p:bldP spid="1290252" grpId="0"/>
      <p:bldP spid="12902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 smtClean="0">
                <a:ea typeface="宋体" panose="02010600030101010101" pitchFamily="2" charset="-122"/>
              </a:rPr>
              <a:t>Network-based clustering - advantages</a:t>
            </a:r>
            <a:endParaRPr lang="en-US" altLang="zh-CN" sz="3600" dirty="0">
              <a:ea typeface="宋体" panose="02010600030101010101" pitchFamily="2" charset="-122"/>
            </a:endParaRPr>
          </a:p>
        </p:txBody>
      </p:sp>
      <p:sp>
        <p:nvSpPr>
          <p:cNvPr id="131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14350" indent="-457200"/>
            <a:r>
              <a:rPr lang="en-US" altLang="zh-CN" sz="2000" dirty="0" smtClean="0">
                <a:ea typeface="宋体" panose="02010600030101010101" pitchFamily="2" charset="-122"/>
              </a:rPr>
              <a:t>Completely parameter </a:t>
            </a:r>
            <a:r>
              <a:rPr lang="en-US" altLang="zh-CN" sz="2000" dirty="0">
                <a:ea typeface="宋体" panose="02010600030101010101" pitchFamily="2" charset="-122"/>
              </a:rPr>
              <a:t>free</a:t>
            </a:r>
          </a:p>
          <a:p>
            <a:pPr marL="514350" indent="-457200"/>
            <a:r>
              <a:rPr lang="en-US" altLang="zh-CN" sz="2000" dirty="0" smtClean="0">
                <a:ea typeface="宋体" panose="02010600030101010101" pitchFamily="2" charset="-122"/>
              </a:rPr>
              <a:t>Aware of network topology</a:t>
            </a:r>
            <a:endParaRPr lang="en-US" altLang="zh-CN" sz="2000" dirty="0">
              <a:ea typeface="宋体" panose="02010600030101010101" pitchFamily="2" charset="-122"/>
            </a:endParaRPr>
          </a:p>
          <a:p>
            <a:pPr marL="514350" indent="-457200"/>
            <a:r>
              <a:rPr lang="en-US" altLang="zh-CN" sz="2000" dirty="0" smtClean="0">
                <a:ea typeface="宋体" panose="02010600030101010101" pitchFamily="2" charset="-122"/>
              </a:rPr>
              <a:t>Network </a:t>
            </a:r>
            <a:r>
              <a:rPr lang="en-US" altLang="zh-CN" sz="2000" dirty="0">
                <a:ea typeface="宋体" panose="02010600030101010101" pitchFamily="2" charset="-122"/>
              </a:rPr>
              <a:t>may have other </a:t>
            </a:r>
            <a:r>
              <a:rPr lang="en-US" altLang="zh-CN" sz="2000" dirty="0" smtClean="0">
                <a:ea typeface="宋体" panose="02010600030101010101" pitchFamily="2" charset="-122"/>
              </a:rPr>
              <a:t>applications </a:t>
            </a:r>
            <a:r>
              <a:rPr lang="en-US" altLang="zh-CN" sz="2000" dirty="0">
                <a:ea typeface="宋体" panose="02010600030101010101" pitchFamily="2" charset="-122"/>
              </a:rPr>
              <a:t>beyond clustering</a:t>
            </a: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79763"/>
            <a:ext cx="4343400" cy="337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ine 11"/>
          <p:cNvSpPr>
            <a:spLocks noChangeShapeType="1"/>
          </p:cNvSpPr>
          <p:nvPr/>
        </p:nvSpPr>
        <p:spPr bwMode="auto">
          <a:xfrm flipV="1">
            <a:off x="1493838" y="4114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295400" y="4603750"/>
            <a:ext cx="503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∆Q</a:t>
            </a: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H="1" flipV="1">
            <a:off x="1981200" y="35814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514600" y="3581400"/>
            <a:ext cx="1209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Accuracy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238911"/>
            <a:ext cx="5267325" cy="309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Line 5"/>
          <p:cNvSpPr>
            <a:spLocks noChangeShapeType="1"/>
          </p:cNvSpPr>
          <p:nvPr/>
        </p:nvSpPr>
        <p:spPr bwMode="auto">
          <a:xfrm flipH="1">
            <a:off x="5432714" y="3044124"/>
            <a:ext cx="263934" cy="3895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724527" y="2667000"/>
            <a:ext cx="2590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 dirty="0" err="1">
                <a:solidFill>
                  <a:srgbClr val="0000FF"/>
                </a:solidFill>
              </a:rPr>
              <a:t>mKNN-HQcut</a:t>
            </a:r>
            <a:r>
              <a:rPr lang="en-US" altLang="en-US" dirty="0">
                <a:solidFill>
                  <a:srgbClr val="0000FF"/>
                </a:solidFill>
              </a:rPr>
              <a:t> with </a:t>
            </a:r>
            <a:r>
              <a:rPr lang="en-US" altLang="en-US" dirty="0" smtClean="0">
                <a:solidFill>
                  <a:srgbClr val="0000FF"/>
                </a:solidFill>
              </a:rPr>
              <a:t>optimal k (# edges)</a:t>
            </a:r>
            <a:endParaRPr lang="en-US" altLang="en-US" dirty="0">
              <a:solidFill>
                <a:srgbClr val="0000FF"/>
              </a:solidFill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072445" y="3486478"/>
            <a:ext cx="39466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 dirty="0" err="1">
                <a:solidFill>
                  <a:srgbClr val="0000FF"/>
                </a:solidFill>
              </a:rPr>
              <a:t>mKNN-HQcut</a:t>
            </a:r>
            <a:r>
              <a:rPr lang="en-US" altLang="en-US" dirty="0">
                <a:solidFill>
                  <a:srgbClr val="0000FF"/>
                </a:solidFill>
              </a:rPr>
              <a:t> with automatically </a:t>
            </a:r>
            <a:br>
              <a:rPr lang="en-US" altLang="en-US" dirty="0">
                <a:solidFill>
                  <a:srgbClr val="0000FF"/>
                </a:solidFill>
              </a:rPr>
            </a:br>
            <a:r>
              <a:rPr lang="en-US" altLang="en-US" dirty="0">
                <a:solidFill>
                  <a:srgbClr val="0000FF"/>
                </a:solidFill>
              </a:rPr>
              <a:t>determined k</a:t>
            </a: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 flipV="1">
            <a:off x="4945410" y="3755971"/>
            <a:ext cx="263934" cy="1669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972122" y="4380131"/>
            <a:ext cx="35718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 dirty="0" smtClean="0">
                <a:solidFill>
                  <a:srgbClr val="0000FF"/>
                </a:solidFill>
              </a:rPr>
              <a:t>K-means with true number of clusters</a:t>
            </a:r>
            <a:endParaRPr lang="en-US" altLang="en-US" dirty="0">
              <a:solidFill>
                <a:srgbClr val="0000FF"/>
              </a:solidFill>
            </a:endParaRP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H="1" flipV="1">
            <a:off x="4980521" y="4248203"/>
            <a:ext cx="263934" cy="1669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956861" y="6287768"/>
            <a:ext cx="2240678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Clr>
                <a:schemeClr val="tx2"/>
              </a:buClr>
            </a:pPr>
            <a:r>
              <a:rPr lang="en-US" altLang="en-US" dirty="0" err="1"/>
              <a:t>Ruan</a:t>
            </a:r>
            <a:r>
              <a:rPr lang="en-US" altLang="en-US" dirty="0"/>
              <a:t>, ICDM 2009</a:t>
            </a:r>
          </a:p>
        </p:txBody>
      </p:sp>
    </p:spTree>
    <p:extLst>
      <p:ext uri="{BB962C8B-B14F-4D97-AF65-F5344CB8AC3E}">
        <p14:creationId xmlns:p14="http://schemas.microsoft.com/office/powerpoint/2010/main" xmlns="" val="354733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636" name="Picture 4" descr="annotatedNetwor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81112"/>
            <a:ext cx="5191122" cy="481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9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 smtClean="0"/>
              <a:t>Case study: Arabidopsis array data</a:t>
            </a:r>
            <a:endParaRPr lang="en-US" altLang="en-US" sz="4000" dirty="0"/>
          </a:p>
        </p:txBody>
      </p:sp>
      <p:sp>
        <p:nvSpPr>
          <p:cNvPr id="109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3505200" cy="5334000"/>
          </a:xfrm>
        </p:spPr>
        <p:txBody>
          <a:bodyPr/>
          <a:lstStyle/>
          <a:p>
            <a:r>
              <a:rPr lang="en-US" altLang="en-US" sz="2400" dirty="0"/>
              <a:t>~22000 genes, 1138 samples</a:t>
            </a:r>
          </a:p>
          <a:p>
            <a:r>
              <a:rPr lang="en-US" altLang="en-US" sz="2400" dirty="0"/>
              <a:t>1150 singletons</a:t>
            </a:r>
          </a:p>
          <a:p>
            <a:r>
              <a:rPr lang="en-US" altLang="en-US" sz="2400" dirty="0"/>
              <a:t>800 </a:t>
            </a:r>
            <a:r>
              <a:rPr lang="en-US" altLang="en-US" sz="2400" dirty="0" smtClean="0"/>
              <a:t>modules </a:t>
            </a:r>
            <a:r>
              <a:rPr lang="en-US" altLang="en-US" sz="2400" dirty="0"/>
              <a:t>of size &gt;= </a:t>
            </a:r>
            <a:r>
              <a:rPr lang="en-US" altLang="en-US" sz="2400" dirty="0" smtClean="0"/>
              <a:t>10</a:t>
            </a:r>
            <a:endParaRPr lang="en-US" altLang="en-US" sz="2400" dirty="0"/>
          </a:p>
          <a:p>
            <a:r>
              <a:rPr lang="en-US" altLang="en-US" sz="2400" dirty="0"/>
              <a:t>&gt; 80% </a:t>
            </a:r>
            <a:r>
              <a:rPr lang="en-US" altLang="en-US" sz="2400" dirty="0" smtClean="0"/>
              <a:t>of </a:t>
            </a:r>
            <a:r>
              <a:rPr lang="en-US" altLang="en-US" sz="2400" dirty="0"/>
              <a:t>modules have enriched functions</a:t>
            </a:r>
          </a:p>
          <a:p>
            <a:r>
              <a:rPr lang="en-US" altLang="en-US" sz="2400" dirty="0"/>
              <a:t>Much more significant than all five existing studies on the same data set</a:t>
            </a:r>
          </a:p>
        </p:txBody>
      </p:sp>
      <p:sp>
        <p:nvSpPr>
          <p:cNvPr id="1093637" name="Text Box 5"/>
          <p:cNvSpPr txBox="1">
            <a:spLocks noChangeArrowheads="1"/>
          </p:cNvSpPr>
          <p:nvPr/>
        </p:nvSpPr>
        <p:spPr bwMode="auto">
          <a:xfrm>
            <a:off x="4608394" y="914400"/>
            <a:ext cx="3927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 dirty="0"/>
              <a:t>Top 40 most significant modules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928049" y="6248400"/>
            <a:ext cx="321595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dirty="0" err="1"/>
              <a:t>Ruan</a:t>
            </a:r>
            <a:r>
              <a:rPr lang="en-US" altLang="en-US" sz="1400" dirty="0"/>
              <a:t> et al., </a:t>
            </a:r>
            <a:r>
              <a:rPr lang="en-US" altLang="en-US" sz="1400" dirty="0" smtClean="0"/>
              <a:t>BMC </a:t>
            </a:r>
            <a:r>
              <a:rPr lang="en-US" altLang="en-US" sz="1400" dirty="0" err="1"/>
              <a:t>Bioinfo</a:t>
            </a:r>
            <a:r>
              <a:rPr lang="en-US" altLang="en-US" sz="1400" dirty="0"/>
              <a:t>, </a:t>
            </a:r>
            <a:r>
              <a:rPr lang="en-US" altLang="en-US" sz="1400" dirty="0" smtClean="0"/>
              <a:t>2011</a:t>
            </a:r>
            <a:endParaRPr lang="en-US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9568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326563" cy="658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800" dirty="0"/>
              <a:t>R</a:t>
            </a:r>
            <a:r>
              <a:rPr lang="en-US" altLang="en-US" sz="3800" dirty="0" smtClean="0"/>
              <a:t>egulatory </a:t>
            </a:r>
            <a:r>
              <a:rPr lang="en-US" altLang="en-US" sz="3800" dirty="0"/>
              <a:t>network of Arabidopsis</a:t>
            </a:r>
          </a:p>
        </p:txBody>
      </p:sp>
      <p:pic>
        <p:nvPicPr>
          <p:cNvPr id="1097733" name="Picture 5" descr="cisn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19200"/>
            <a:ext cx="5257800" cy="524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97734" name="Line 6"/>
          <p:cNvSpPr>
            <a:spLocks noChangeShapeType="1"/>
          </p:cNvSpPr>
          <p:nvPr/>
        </p:nvSpPr>
        <p:spPr bwMode="auto">
          <a:xfrm>
            <a:off x="1371600" y="5697538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735" name="Text Box 7"/>
          <p:cNvSpPr txBox="1">
            <a:spLocks noChangeArrowheads="1"/>
          </p:cNvSpPr>
          <p:nvPr/>
        </p:nvSpPr>
        <p:spPr bwMode="auto">
          <a:xfrm>
            <a:off x="457200" y="5181600"/>
            <a:ext cx="19094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 dirty="0" smtClean="0"/>
              <a:t>Cis-regulatory </a:t>
            </a:r>
          </a:p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 dirty="0" smtClean="0"/>
              <a:t>motif</a:t>
            </a:r>
            <a:endParaRPr lang="en-US" altLang="en-US" dirty="0"/>
          </a:p>
        </p:txBody>
      </p:sp>
      <p:sp>
        <p:nvSpPr>
          <p:cNvPr id="1097736" name="Line 8"/>
          <p:cNvSpPr>
            <a:spLocks noChangeShapeType="1"/>
          </p:cNvSpPr>
          <p:nvPr/>
        </p:nvSpPr>
        <p:spPr bwMode="auto">
          <a:xfrm>
            <a:off x="1600200" y="6096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737" name="Text Box 9"/>
          <p:cNvSpPr txBox="1">
            <a:spLocks noChangeArrowheads="1"/>
          </p:cNvSpPr>
          <p:nvPr/>
        </p:nvSpPr>
        <p:spPr bwMode="auto">
          <a:xfrm>
            <a:off x="609600" y="5791200"/>
            <a:ext cx="10406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 dirty="0" smtClean="0"/>
              <a:t>Gene </a:t>
            </a:r>
          </a:p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 dirty="0" smtClean="0"/>
              <a:t>module</a:t>
            </a:r>
            <a:endParaRPr lang="en-US" altLang="en-US" dirty="0"/>
          </a:p>
        </p:txBody>
      </p:sp>
      <p:sp>
        <p:nvSpPr>
          <p:cNvPr id="1097738" name="Text Box 10"/>
          <p:cNvSpPr txBox="1">
            <a:spLocks noChangeArrowheads="1"/>
          </p:cNvSpPr>
          <p:nvPr/>
        </p:nvSpPr>
        <p:spPr bwMode="auto">
          <a:xfrm>
            <a:off x="6934200" y="6096000"/>
            <a:ext cx="18443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err="1"/>
              <a:t>Ruan</a:t>
            </a:r>
            <a:r>
              <a:rPr lang="en-US" altLang="en-US" sz="1400" dirty="0"/>
              <a:t> et al., </a:t>
            </a:r>
            <a:br>
              <a:rPr lang="en-US" altLang="en-US" sz="1400" dirty="0"/>
            </a:br>
            <a:r>
              <a:rPr lang="en-US" altLang="en-US" sz="1400" dirty="0"/>
              <a:t>BMC </a:t>
            </a:r>
            <a:r>
              <a:rPr lang="en-US" altLang="en-US" sz="1400" dirty="0" err="1"/>
              <a:t>Bioinfo</a:t>
            </a:r>
            <a:r>
              <a:rPr lang="en-US" altLang="en-US" sz="1400" dirty="0"/>
              <a:t>, </a:t>
            </a:r>
            <a:r>
              <a:rPr lang="en-US" altLang="en-US" sz="1400" dirty="0" smtClean="0"/>
              <a:t>2011</a:t>
            </a:r>
            <a:endParaRPr lang="en-US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communities to individuals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458200" cy="5334000"/>
          </a:xfrm>
        </p:spPr>
        <p:txBody>
          <a:bodyPr/>
          <a:lstStyle/>
          <a:p>
            <a:r>
              <a:rPr lang="en-US" dirty="0" smtClean="0"/>
              <a:t>Biologists care more about individual genes than (large) groups of genes</a:t>
            </a:r>
          </a:p>
          <a:p>
            <a:pPr lvl="1"/>
            <a:r>
              <a:rPr lang="en-US" dirty="0" smtClean="0"/>
              <a:t>Opposite for biostatistician / </a:t>
            </a:r>
            <a:r>
              <a:rPr lang="en-US" dirty="0" err="1" smtClean="0"/>
              <a:t>bioinformatician</a:t>
            </a:r>
            <a:endParaRPr lang="en-US" dirty="0" smtClean="0"/>
          </a:p>
          <a:p>
            <a:r>
              <a:rPr lang="en-US" dirty="0" smtClean="0"/>
              <a:t>Goal: use group characteristics to better understand/predict individual characteristics</a:t>
            </a:r>
          </a:p>
          <a:p>
            <a:pPr lvl="1"/>
            <a:r>
              <a:rPr lang="en-US" sz="2000" dirty="0" smtClean="0"/>
              <a:t>Gao </a:t>
            </a:r>
            <a:r>
              <a:rPr lang="en-US" sz="2000" dirty="0"/>
              <a:t>et al. BMC Genomics. </a:t>
            </a:r>
            <a:r>
              <a:rPr lang="en-US" sz="2000" dirty="0" smtClean="0"/>
              <a:t>2013, “</a:t>
            </a:r>
            <a:r>
              <a:rPr lang="en-US" sz="2000" dirty="0"/>
              <a:t>A genome-wide cis-regulatory element discovery method based on promoter sequences and gene co-expression networks</a:t>
            </a:r>
            <a:r>
              <a:rPr lang="en-US" sz="2000" dirty="0" smtClean="0"/>
              <a:t>.”</a:t>
            </a:r>
          </a:p>
          <a:p>
            <a:pPr lvl="1"/>
            <a:r>
              <a:rPr lang="en-US" sz="2000" dirty="0" err="1" smtClean="0"/>
              <a:t>Jahid</a:t>
            </a:r>
            <a:r>
              <a:rPr lang="en-US" sz="2000" dirty="0" smtClean="0"/>
              <a:t> et al. Bioinformatics 2014, “</a:t>
            </a:r>
            <a:r>
              <a:rPr lang="en-US" sz="2000" b="1" dirty="0"/>
              <a:t>A personalized committee classification approach to improving prediction of breast cancer metastasis</a:t>
            </a:r>
            <a:r>
              <a:rPr lang="en-US" sz="2000" dirty="0" smtClean="0"/>
              <a:t>.“</a:t>
            </a:r>
          </a:p>
          <a:p>
            <a:pPr lvl="1"/>
            <a:r>
              <a:rPr lang="en-US" sz="2000" dirty="0" err="1" smtClean="0"/>
              <a:t>Jahid</a:t>
            </a:r>
            <a:r>
              <a:rPr lang="en-US" sz="2000" dirty="0" smtClean="0"/>
              <a:t> &amp; </a:t>
            </a:r>
            <a:r>
              <a:rPr lang="en-US" sz="2000" dirty="0" err="1" smtClean="0"/>
              <a:t>Ruan</a:t>
            </a:r>
            <a:r>
              <a:rPr lang="en-US" sz="2000" dirty="0" smtClean="0"/>
              <a:t>, IJCBDD 2016, “</a:t>
            </a:r>
            <a:r>
              <a:rPr lang="en-US" sz="2000" dirty="0"/>
              <a:t>An Ensemble Approach for Drug Side Effect Prediction</a:t>
            </a:r>
            <a:r>
              <a:rPr lang="en-US" sz="2000" dirty="0" smtClean="0"/>
              <a:t>.”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6675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Agenda</a:t>
            </a:r>
          </a:p>
        </p:txBody>
      </p:sp>
      <p:sp>
        <p:nvSpPr>
          <p:cNvPr id="1212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Community structure in biological networks</a:t>
            </a:r>
          </a:p>
          <a:p>
            <a:pPr lvl="1"/>
            <a:r>
              <a:rPr lang="en-US" altLang="en-US" dirty="0"/>
              <a:t>Community discovery via modularity optimization</a:t>
            </a:r>
          </a:p>
          <a:p>
            <a:pPr lvl="1"/>
            <a:r>
              <a:rPr lang="en-US" altLang="en-US" dirty="0"/>
              <a:t>Protein complex prediction </a:t>
            </a:r>
          </a:p>
          <a:p>
            <a:pPr lvl="1"/>
            <a:r>
              <a:rPr lang="en-US" altLang="en-US" dirty="0"/>
              <a:t>Network-based data </a:t>
            </a:r>
            <a:r>
              <a:rPr lang="en-US" altLang="en-US" dirty="0" smtClean="0"/>
              <a:t>clustering</a:t>
            </a:r>
            <a:endParaRPr lang="en-US" altLang="en-US" dirty="0"/>
          </a:p>
          <a:p>
            <a:r>
              <a:rPr lang="en-US" altLang="en-US" b="1" dirty="0">
                <a:solidFill>
                  <a:srgbClr val="3333FF"/>
                </a:solidFill>
              </a:rPr>
              <a:t>Network-based </a:t>
            </a:r>
            <a:r>
              <a:rPr lang="en-US" altLang="en-US" b="1" dirty="0" smtClean="0">
                <a:solidFill>
                  <a:srgbClr val="3333FF"/>
                </a:solidFill>
              </a:rPr>
              <a:t>cancer prognosis</a:t>
            </a:r>
          </a:p>
          <a:p>
            <a:pPr lvl="1"/>
            <a:r>
              <a:rPr lang="en-US" altLang="en-US" b="1" dirty="0" smtClean="0">
                <a:solidFill>
                  <a:srgbClr val="3333FF"/>
                </a:solidFill>
              </a:rPr>
              <a:t>Personalized models for cancer prognosis (using patient-patient network)</a:t>
            </a:r>
          </a:p>
          <a:p>
            <a:pPr lvl="1"/>
            <a:r>
              <a:rPr lang="en-US" altLang="en-US" dirty="0" smtClean="0"/>
              <a:t>Network-based cancer biomarker discovery and prognosis (using gene-gene network)</a:t>
            </a:r>
          </a:p>
          <a:p>
            <a:pPr lvl="1"/>
            <a:endParaRPr lang="en-US" altLang="en-US" dirty="0"/>
          </a:p>
          <a:p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en-US" altLang="en-US" sz="4000" dirty="0" smtClean="0"/>
              <a:t>Cancer metastasis prediction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457199" y="1447800"/>
            <a:ext cx="7299325" cy="5029200"/>
          </a:xfrm>
        </p:spPr>
        <p:txBody>
          <a:bodyPr/>
          <a:lstStyle/>
          <a:p>
            <a:r>
              <a:rPr lang="en-US" altLang="en-US" sz="2400" dirty="0"/>
              <a:t>Metastasis </a:t>
            </a:r>
            <a:r>
              <a:rPr lang="en-US" altLang="en-US" sz="2400" dirty="0" smtClean="0"/>
              <a:t>is </a:t>
            </a:r>
            <a:r>
              <a:rPr lang="en-US" altLang="en-US" sz="2400" dirty="0"/>
              <a:t>the spread of cancer from one organ </a:t>
            </a:r>
            <a:r>
              <a:rPr lang="en-US" altLang="en-US" sz="2400" dirty="0" smtClean="0"/>
              <a:t>(</a:t>
            </a:r>
            <a:r>
              <a:rPr lang="en-US" altLang="en-US" sz="2400" i="1" dirty="0" smtClean="0"/>
              <a:t>primary</a:t>
            </a:r>
            <a:r>
              <a:rPr lang="en-US" altLang="en-US" sz="2400" dirty="0" smtClean="0"/>
              <a:t>) to </a:t>
            </a:r>
            <a:r>
              <a:rPr lang="en-US" altLang="en-US" sz="2400" dirty="0"/>
              <a:t>another (</a:t>
            </a:r>
            <a:r>
              <a:rPr lang="en-US" altLang="en-US" sz="2400" i="1" dirty="0"/>
              <a:t>secondary</a:t>
            </a:r>
            <a:r>
              <a:rPr lang="en-US" altLang="en-US" sz="2400" dirty="0"/>
              <a:t>)</a:t>
            </a:r>
          </a:p>
          <a:p>
            <a:r>
              <a:rPr lang="en-US" altLang="en-US" sz="2400" dirty="0"/>
              <a:t>Majority of cancer-related death </a:t>
            </a:r>
            <a:r>
              <a:rPr lang="en-US" altLang="en-US" sz="2400" dirty="0" smtClean="0"/>
              <a:t>is due </a:t>
            </a:r>
            <a:r>
              <a:rPr lang="en-US" altLang="en-US" sz="2400" dirty="0"/>
              <a:t>to </a:t>
            </a:r>
            <a:r>
              <a:rPr lang="en-US" altLang="en-US" sz="2400" dirty="0" smtClean="0"/>
              <a:t>metastasis (M) or over-treatment of M</a:t>
            </a:r>
            <a:endParaRPr lang="en-US" altLang="en-US" sz="2400" dirty="0" smtClean="0"/>
          </a:p>
          <a:p>
            <a:pPr>
              <a:lnSpc>
                <a:spcPct val="80000"/>
              </a:lnSpc>
            </a:pPr>
            <a:r>
              <a:rPr lang="en-US" altLang="en-US" sz="2400" dirty="0"/>
              <a:t>Accurate prediction of </a:t>
            </a:r>
            <a:r>
              <a:rPr lang="en-US" altLang="en-US" sz="2400" dirty="0" smtClean="0"/>
              <a:t>M </a:t>
            </a:r>
            <a:r>
              <a:rPr lang="en-US" altLang="en-US" sz="2400" dirty="0" smtClean="0"/>
              <a:t>is </a:t>
            </a:r>
            <a:r>
              <a:rPr lang="en-US" altLang="en-US" sz="2400" dirty="0"/>
              <a:t>important for </a:t>
            </a:r>
            <a:r>
              <a:rPr lang="en-US" altLang="en-US" sz="2400" dirty="0" smtClean="0"/>
              <a:t>optimal treatment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/>
              <a:t>Recent </a:t>
            </a:r>
            <a:r>
              <a:rPr lang="en-US" altLang="en-US" sz="2400" dirty="0"/>
              <a:t>models rely on high-throughput </a:t>
            </a:r>
            <a:r>
              <a:rPr lang="en-US" altLang="en-US" sz="2400" dirty="0" smtClean="0"/>
              <a:t>gene expression profiling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 smtClean="0"/>
              <a:t>Genes as predictor variables (</a:t>
            </a:r>
            <a:r>
              <a:rPr lang="en-US" altLang="en-US" sz="2000" dirty="0" smtClean="0">
                <a:solidFill>
                  <a:srgbClr val="FF0000"/>
                </a:solidFill>
              </a:rPr>
              <a:t>biomarkers</a:t>
            </a:r>
            <a:r>
              <a:rPr lang="en-US" altLang="en-US" sz="2000" dirty="0" smtClean="0"/>
              <a:t>)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 smtClean="0"/>
              <a:t>Disease outcome as response variable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/>
              <a:t>Clinically approved kits available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 err="1" smtClean="0"/>
              <a:t>Mammaprint</a:t>
            </a:r>
            <a:endParaRPr lang="en-US" altLang="en-US" sz="2000" dirty="0" smtClean="0"/>
          </a:p>
          <a:p>
            <a:pPr lvl="1">
              <a:lnSpc>
                <a:spcPct val="80000"/>
              </a:lnSpc>
            </a:pPr>
            <a:r>
              <a:rPr lang="en-US" altLang="en-US" sz="2000" dirty="0" err="1" smtClean="0"/>
              <a:t>Oncotype</a:t>
            </a:r>
            <a:r>
              <a:rPr lang="en-US" altLang="en-US" sz="2000" dirty="0" smtClean="0"/>
              <a:t> DX</a:t>
            </a:r>
          </a:p>
        </p:txBody>
      </p:sp>
      <p:pic>
        <p:nvPicPr>
          <p:cNvPr id="1126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6525" y="1066800"/>
            <a:ext cx="8540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rot="5400000">
            <a:off x="7735888" y="2628900"/>
            <a:ext cx="68421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9513" y="3124200"/>
            <a:ext cx="151923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Box 8"/>
          <p:cNvSpPr txBox="1">
            <a:spLocks noChangeArrowheads="1"/>
          </p:cNvSpPr>
          <p:nvPr/>
        </p:nvSpPr>
        <p:spPr bwMode="auto">
          <a:xfrm>
            <a:off x="7543800" y="2895600"/>
            <a:ext cx="609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 smtClean="0">
                <a:latin typeface="Calibri" panose="020F0502020204030204" pitchFamily="34" charset="0"/>
                <a:cs typeface="Arial" panose="020B0604020202020204" pitchFamily="34" charset="0"/>
              </a:rPr>
              <a:t>M</a:t>
            </a:r>
            <a:endParaRPr lang="en-US" altLang="en-US" sz="11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272" name="TextBox 9"/>
          <p:cNvSpPr txBox="1">
            <a:spLocks noChangeArrowheads="1"/>
          </p:cNvSpPr>
          <p:nvPr/>
        </p:nvSpPr>
        <p:spPr bwMode="auto">
          <a:xfrm>
            <a:off x="8077200" y="2895600"/>
            <a:ext cx="685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 smtClean="0">
                <a:latin typeface="Calibri" panose="020F0502020204030204" pitchFamily="34" charset="0"/>
                <a:cs typeface="Arial" panose="020B0604020202020204" pitchFamily="34" charset="0"/>
              </a:rPr>
              <a:t>NM</a:t>
            </a:r>
            <a:endParaRPr lang="en-US" altLang="en-US" sz="11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6244431" y="4804569"/>
            <a:ext cx="33607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2428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 anchor="ctr">
            <a:normAutofit fontScale="90000"/>
          </a:bodyPr>
          <a:lstStyle/>
          <a:p>
            <a:pPr>
              <a:defRPr/>
            </a:pPr>
            <a:r>
              <a:rPr lang="en-US" altLang="en-US" sz="4000" dirty="0" smtClean="0"/>
              <a:t>Limitations of current molecule-based methods for cancer metastasis prediction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7924800" cy="5181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 smtClean="0"/>
              <a:t>Accuracy lower than using clinical variables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/>
              <a:t>Unstable biomarkers / models among different studies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/>
              <a:t>Possible causes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 smtClean="0"/>
              <a:t>Noisy data 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 smtClean="0"/>
              <a:t>Small sample size vs large number of genes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 smtClean="0"/>
              <a:t>Downstream changes vs true causal factors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 smtClean="0"/>
              <a:t>Heterogeneous experimental platforms</a:t>
            </a:r>
          </a:p>
          <a:p>
            <a:pPr lvl="1">
              <a:lnSpc>
                <a:spcPct val="80000"/>
              </a:lnSpc>
            </a:pPr>
            <a:r>
              <a:rPr lang="en-US" altLang="en-US" sz="2800" dirty="0" smtClean="0">
                <a:solidFill>
                  <a:srgbClr val="FF0000"/>
                </a:solidFill>
              </a:rPr>
              <a:t>Heterogeneous cancer subtypes</a:t>
            </a:r>
            <a:endParaRPr lang="en-US" altLang="en-US" sz="2800" dirty="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altLang="en-US" sz="2000" dirty="0" smtClean="0">
                <a:solidFill>
                  <a:srgbClr val="FF0000"/>
                </a:solidFill>
              </a:rPr>
              <a:t>Gene-gene interactions</a:t>
            </a:r>
            <a:endParaRPr lang="en-US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08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220px-Bc-classific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143000"/>
            <a:ext cx="1981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en-US" altLang="en-US" sz="4000" smtClean="0"/>
              <a:t>Breast cancer subtypes</a:t>
            </a:r>
          </a:p>
        </p:txBody>
      </p:sp>
      <p:sp>
        <p:nvSpPr>
          <p:cNvPr id="15364" name="Content Placeholder 2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6553200" cy="5334000"/>
          </a:xfrm>
        </p:spPr>
        <p:txBody>
          <a:bodyPr/>
          <a:lstStyle/>
          <a:p>
            <a:r>
              <a:rPr lang="en-US" altLang="en-US" sz="2600" dirty="0" smtClean="0"/>
              <a:t>Peru and colleagues defined five subtypes for breast cancer:</a:t>
            </a:r>
          </a:p>
          <a:p>
            <a:pPr lvl="1"/>
            <a:r>
              <a:rPr lang="en-US" altLang="en-US" sz="2000" dirty="0" smtClean="0"/>
              <a:t>Luminal A, Luminal B, ErbB2, Basal, Normal</a:t>
            </a:r>
          </a:p>
          <a:p>
            <a:pPr lvl="1"/>
            <a:r>
              <a:rPr lang="en-US" altLang="en-US" sz="2000" dirty="0" smtClean="0"/>
              <a:t>Different prognosis / treatment options</a:t>
            </a:r>
          </a:p>
          <a:p>
            <a:r>
              <a:rPr lang="en-US" altLang="en-US" sz="2600" dirty="0" smtClean="0"/>
              <a:t>One model per subtype?  </a:t>
            </a:r>
            <a:endParaRPr lang="en-US" altLang="en-US" sz="2600" dirty="0" smtClean="0">
              <a:solidFill>
                <a:srgbClr val="FF0000"/>
              </a:solidFill>
            </a:endParaRPr>
          </a:p>
          <a:p>
            <a:pPr lvl="1"/>
            <a:r>
              <a:rPr lang="en-US" altLang="en-US" sz="2200" dirty="0" smtClean="0"/>
              <a:t>Definition of subtype not consistent between </a:t>
            </a:r>
            <a:r>
              <a:rPr lang="en-US" altLang="en-US" sz="2200" dirty="0" smtClean="0"/>
              <a:t>different studies</a:t>
            </a:r>
          </a:p>
          <a:p>
            <a:pPr lvl="1"/>
            <a:r>
              <a:rPr lang="en-US" altLang="en-US" sz="2200" dirty="0" smtClean="0"/>
              <a:t>Recent studies suggest that molecular subtype of cancer may be a continuum </a:t>
            </a:r>
            <a:br>
              <a:rPr lang="en-US" altLang="en-US" sz="2200" dirty="0" smtClean="0"/>
            </a:br>
            <a:r>
              <a:rPr lang="en-US" altLang="en-US" sz="2200" dirty="0" smtClean="0"/>
              <a:t>rather than discrete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7800" y="266700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x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62912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as a complex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Biological system is extremely complex</a:t>
            </a:r>
          </a:p>
          <a:p>
            <a:pPr lvl="1"/>
            <a:r>
              <a:rPr lang="en-US" sz="2000" dirty="0" smtClean="0"/>
              <a:t>1T </a:t>
            </a:r>
            <a:r>
              <a:rPr lang="en-US" sz="2000" dirty="0" smtClean="0"/>
              <a:t>– 10T cells in human body</a:t>
            </a:r>
          </a:p>
          <a:p>
            <a:pPr lvl="1"/>
            <a:r>
              <a:rPr lang="en-US" sz="2000" dirty="0" smtClean="0"/>
              <a:t>3B chemical bases (A, C, G, or T) </a:t>
            </a:r>
            <a:r>
              <a:rPr lang="en-US" sz="2000" dirty="0" smtClean="0"/>
              <a:t>in DNA of each cell</a:t>
            </a:r>
          </a:p>
          <a:p>
            <a:r>
              <a:rPr lang="en-US" sz="2400" dirty="0" smtClean="0"/>
              <a:t>Such </a:t>
            </a:r>
            <a:r>
              <a:rPr lang="en-US" sz="2400" dirty="0" smtClean="0"/>
              <a:t>a complex system, so few genes</a:t>
            </a:r>
          </a:p>
          <a:p>
            <a:pPr lvl="1"/>
            <a:r>
              <a:rPr lang="en-US" sz="2000" dirty="0" smtClean="0"/>
              <a:t>Human DNA encodes between N = 30K to 100K genes </a:t>
            </a:r>
            <a:r>
              <a:rPr lang="en-US" sz="2000" dirty="0" smtClean="0"/>
              <a:t>depending </a:t>
            </a:r>
            <a:r>
              <a:rPr lang="en-US" sz="2000" dirty="0" smtClean="0"/>
              <a:t>on </a:t>
            </a:r>
            <a:r>
              <a:rPr lang="en-US" sz="2000" dirty="0" smtClean="0"/>
              <a:t>definition of gene</a:t>
            </a:r>
            <a:endParaRPr lang="en-US" sz="2000" dirty="0" smtClean="0"/>
          </a:p>
          <a:p>
            <a:pPr lvl="2"/>
            <a:r>
              <a:rPr lang="en-US" sz="1600" dirty="0" smtClean="0"/>
              <a:t>roughly </a:t>
            </a:r>
            <a:r>
              <a:rPr lang="en-US" sz="1600" dirty="0" smtClean="0"/>
              <a:t>the same </a:t>
            </a:r>
            <a:r>
              <a:rPr lang="en-US" sz="1600" dirty="0" smtClean="0"/>
              <a:t>number of genes as </a:t>
            </a:r>
            <a:r>
              <a:rPr lang="en-US" sz="1600" dirty="0" smtClean="0"/>
              <a:t>mouse and rice, 2-3 times of worm or bug, 5 times of yeast, 10 times of e. coli</a:t>
            </a:r>
            <a:r>
              <a:rPr lang="en-US" sz="1600" dirty="0" smtClean="0"/>
              <a:t>.</a:t>
            </a:r>
            <a:endParaRPr lang="en-US" sz="1600" dirty="0" smtClean="0"/>
          </a:p>
          <a:p>
            <a:pPr lvl="1"/>
            <a:r>
              <a:rPr lang="en-US" sz="2000" dirty="0" smtClean="0"/>
              <a:t>Highly complex interaction network</a:t>
            </a:r>
          </a:p>
          <a:p>
            <a:pPr lvl="2"/>
            <a:r>
              <a:rPr lang="en-US" sz="1800" dirty="0" smtClean="0"/>
              <a:t>Maximum pairwise interactions: N^2</a:t>
            </a:r>
          </a:p>
          <a:p>
            <a:pPr lvl="2"/>
            <a:r>
              <a:rPr lang="en-US" sz="1800" dirty="0" smtClean="0"/>
              <a:t>Interaction may involve more than 2 genes at a time</a:t>
            </a:r>
          </a:p>
          <a:p>
            <a:pPr lvl="2"/>
            <a:r>
              <a:rPr lang="en-US" sz="1800" dirty="0" smtClean="0"/>
              <a:t>Interaction is dynamic rather that static </a:t>
            </a:r>
          </a:p>
        </p:txBody>
      </p:sp>
    </p:spTree>
    <p:extLst>
      <p:ext uri="{BB962C8B-B14F-4D97-AF65-F5344CB8AC3E}">
        <p14:creationId xmlns:p14="http://schemas.microsoft.com/office/powerpoint/2010/main" xmlns="" val="7706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 idx="4294967295"/>
          </p:nvPr>
        </p:nvSpPr>
        <p:spPr>
          <a:xfrm>
            <a:off x="457200" y="277813"/>
            <a:ext cx="8534400" cy="712787"/>
          </a:xfrm>
        </p:spPr>
        <p:txBody>
          <a:bodyPr anchor="ctr"/>
          <a:lstStyle/>
          <a:p>
            <a:r>
              <a:rPr lang="en-US" altLang="en-US" sz="4000" dirty="0" smtClean="0"/>
              <a:t>Personalized cancer </a:t>
            </a:r>
            <a:r>
              <a:rPr lang="en-US" altLang="en-US" sz="4000" dirty="0" smtClean="0"/>
              <a:t>prognosis</a:t>
            </a:r>
            <a:endParaRPr lang="en-US" altLang="en-US" sz="4000" dirty="0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 dirty="0" smtClean="0"/>
              <a:t>Personalized model construction 	</a:t>
            </a:r>
          </a:p>
          <a:p>
            <a:pPr lvl="1"/>
            <a:r>
              <a:rPr lang="en-US" altLang="en-US" dirty="0" smtClean="0"/>
              <a:t>Build an ensemble of models trained on selected subsets of </a:t>
            </a:r>
            <a:r>
              <a:rPr lang="en-US" altLang="en-US" dirty="0" smtClean="0"/>
              <a:t>patients similar to some target patients</a:t>
            </a:r>
            <a:endParaRPr lang="en-US" altLang="en-US" dirty="0" smtClean="0"/>
          </a:p>
          <a:p>
            <a:pPr lvl="1"/>
            <a:r>
              <a:rPr lang="en-US" altLang="en-US" dirty="0" smtClean="0"/>
              <a:t>(Train doctors specialized for different patient characteristics)</a:t>
            </a:r>
          </a:p>
          <a:p>
            <a:r>
              <a:rPr lang="en-US" altLang="en-US" dirty="0" smtClean="0"/>
              <a:t>Personalized model selection </a:t>
            </a:r>
          </a:p>
          <a:p>
            <a:pPr lvl="1"/>
            <a:r>
              <a:rPr lang="en-US" altLang="en-US" dirty="0" smtClean="0"/>
              <a:t>Find a subset of models best for an individual</a:t>
            </a:r>
          </a:p>
          <a:p>
            <a:pPr lvl="1"/>
            <a:r>
              <a:rPr lang="en-US" altLang="en-US" dirty="0" smtClean="0"/>
              <a:t>(Doctor-patient matching) </a:t>
            </a:r>
          </a:p>
          <a:p>
            <a:r>
              <a:rPr lang="en-US" altLang="en-US" dirty="0" smtClean="0"/>
              <a:t>Committee-based decision making</a:t>
            </a:r>
          </a:p>
          <a:p>
            <a:pPr lvl="1"/>
            <a:r>
              <a:rPr lang="en-US" altLang="en-US" dirty="0" smtClean="0"/>
              <a:t>e.g. confidence-weighted voting</a:t>
            </a:r>
          </a:p>
          <a:p>
            <a:pPr lvl="1"/>
            <a:endParaRPr lang="en-US" altLang="en-US" sz="16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566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2748" y="2438400"/>
            <a:ext cx="2937308" cy="405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itle 1"/>
          <p:cNvSpPr>
            <a:spLocks noGrp="1"/>
          </p:cNvSpPr>
          <p:nvPr>
            <p:ph type="title" idx="4294967295"/>
          </p:nvPr>
        </p:nvSpPr>
        <p:spPr>
          <a:xfrm>
            <a:off x="457200" y="228600"/>
            <a:ext cx="8686800" cy="712787"/>
          </a:xfrm>
        </p:spPr>
        <p:txBody>
          <a:bodyPr anchor="ctr"/>
          <a:lstStyle/>
          <a:p>
            <a:r>
              <a:rPr lang="en-US" altLang="en-US" sz="4000" dirty="0" smtClean="0"/>
              <a:t>Personalized model construction</a:t>
            </a: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98787"/>
            <a:ext cx="434340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858000" y="2446752"/>
            <a:ext cx="1524000" cy="138706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800" y="2971800"/>
            <a:ext cx="4267200" cy="344487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953000" y="2446752"/>
            <a:ext cx="1915427" cy="55203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953001" y="3833814"/>
            <a:ext cx="1915426" cy="256698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0998" y="993774"/>
            <a:ext cx="6438901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en-US" sz="2000" b="1" dirty="0" smtClean="0"/>
              <a:t>Training data selection</a:t>
            </a:r>
          </a:p>
          <a:p>
            <a:pPr lvl="1"/>
            <a:r>
              <a:rPr lang="en-US" altLang="en-US" sz="2000" dirty="0" smtClean="0"/>
              <a:t>Each </a:t>
            </a:r>
            <a:r>
              <a:rPr lang="en-US" altLang="en-US" sz="2000" dirty="0"/>
              <a:t>patient (P) is considered as a different subtype </a:t>
            </a:r>
          </a:p>
          <a:p>
            <a:pPr lvl="2"/>
            <a:r>
              <a:rPr lang="en-US" altLang="en-US" sz="1600" dirty="0"/>
              <a:t>Implicitly defined by a group of similar </a:t>
            </a:r>
            <a:r>
              <a:rPr lang="en-US" altLang="en-US" sz="1600" dirty="0" smtClean="0"/>
              <a:t>patients, which are </a:t>
            </a:r>
            <a:r>
              <a:rPr lang="en-US" altLang="en-US" sz="1600" dirty="0" smtClean="0">
                <a:solidFill>
                  <a:srgbClr val="C00000"/>
                </a:solidFill>
              </a:rPr>
              <a:t>selected </a:t>
            </a:r>
            <a:r>
              <a:rPr lang="en-US" altLang="en-US" sz="1600" dirty="0">
                <a:solidFill>
                  <a:srgbClr val="C00000"/>
                </a:solidFill>
              </a:rPr>
              <a:t>using random walk on </a:t>
            </a:r>
            <a:r>
              <a:rPr lang="en-US" altLang="en-US" sz="1600" dirty="0" smtClean="0">
                <a:solidFill>
                  <a:srgbClr val="C00000"/>
                </a:solidFill>
              </a:rPr>
              <a:t>the patient-patient </a:t>
            </a:r>
            <a:r>
              <a:rPr lang="en-US" altLang="en-US" sz="1600" dirty="0">
                <a:solidFill>
                  <a:srgbClr val="C00000"/>
                </a:solidFill>
              </a:rPr>
              <a:t>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367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4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F3081E1-8626-4036-9E54-BC67F54BC455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5843" name="Picture 6" descr="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4275" y="0"/>
            <a:ext cx="5648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76200"/>
            <a:ext cx="56388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E95901"/>
                </a:solidFill>
                <a:latin typeface="+mj-lt"/>
                <a:ea typeface="+mj-ea"/>
                <a:cs typeface="+mj-cs"/>
              </a:rPr>
              <a:t>Random walk based neighbor selection</a:t>
            </a:r>
            <a:endParaRPr lang="en-US" sz="3200" b="1" dirty="0">
              <a:solidFill>
                <a:srgbClr val="E9590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Line 18"/>
          <p:cNvSpPr>
            <a:spLocks noChangeShapeType="1"/>
          </p:cNvSpPr>
          <p:nvPr/>
        </p:nvSpPr>
        <p:spPr bwMode="auto">
          <a:xfrm>
            <a:off x="698501" y="2241550"/>
            <a:ext cx="3492499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28600" y="3135888"/>
            <a:ext cx="386035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ClrTx/>
              <a:buFont typeface="Wingdings" panose="05000000000000000000" pitchFamily="2" charset="2"/>
              <a:buNone/>
            </a:pPr>
            <a:r>
              <a:rPr lang="en-US" altLang="en-US" sz="2200" dirty="0">
                <a:cs typeface="Arial" panose="020B0604020202020204" pitchFamily="34" charset="0"/>
              </a:rPr>
              <a:t>P = (1-c) * A * P + c * P</a:t>
            </a:r>
            <a:r>
              <a:rPr lang="en-US" altLang="en-US" sz="2200" baseline="-25000" dirty="0">
                <a:cs typeface="Arial" panose="020B0604020202020204" pitchFamily="34" charset="0"/>
              </a:rPr>
              <a:t>0</a:t>
            </a: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44601"/>
            <a:ext cx="2249488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50950"/>
            <a:ext cx="466725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95275" y="1211263"/>
            <a:ext cx="466725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228600" y="982663"/>
            <a:ext cx="419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ClrTx/>
              <a:buFont typeface="Wingdings" panose="05000000000000000000" pitchFamily="2" charset="2"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P</a:t>
            </a:r>
            <a:r>
              <a:rPr lang="en-US" altLang="en-US" sz="1800" baseline="-25000" dirty="0">
                <a:cs typeface="Arial" panose="020B0604020202020204" pitchFamily="34" charset="0"/>
              </a:rPr>
              <a:t>0</a:t>
            </a: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2362200" y="1058863"/>
            <a:ext cx="339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ClrTx/>
              <a:buFont typeface="Wingdings" panose="05000000000000000000" pitchFamily="2" charset="2"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A</a:t>
            </a:r>
            <a:endParaRPr lang="en-US" altLang="en-US" sz="1800" baseline="-25000" dirty="0">
              <a:cs typeface="Arial" panose="020B0604020202020204" pitchFamily="34" charset="0"/>
            </a:endParaRP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4419600" y="1058863"/>
            <a:ext cx="322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ClrTx/>
              <a:buFont typeface="Wingdings" panose="05000000000000000000" pitchFamily="2" charset="2"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P</a:t>
            </a:r>
            <a:endParaRPr lang="en-US" altLang="en-US" sz="1800" baseline="-25000" dirty="0"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52401" y="3699667"/>
            <a:ext cx="472440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200" dirty="0"/>
              <a:t>Takes into account </a:t>
            </a:r>
            <a:r>
              <a:rPr lang="en-US" altLang="en-US" sz="2200" dirty="0" smtClean="0"/>
              <a:t>distance </a:t>
            </a:r>
            <a:r>
              <a:rPr lang="en-US" altLang="en-US" sz="2200" dirty="0"/>
              <a:t>and topology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200" dirty="0"/>
              <a:t>Automatically identify neighbors in the same “cluster”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200" dirty="0"/>
              <a:t>Popular and validated method in machine learning</a:t>
            </a:r>
          </a:p>
        </p:txBody>
      </p:sp>
    </p:spTree>
    <p:extLst>
      <p:ext uri="{BB962C8B-B14F-4D97-AF65-F5344CB8AC3E}">
        <p14:creationId xmlns:p14="http://schemas.microsoft.com/office/powerpoint/2010/main" xmlns="" val="82514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4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BA62B90B-EC04-4A60-8852-538C2F84E403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7891" name="Picture 5" descr="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5675" y="0"/>
            <a:ext cx="5648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76200"/>
            <a:ext cx="56388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E95901"/>
                </a:solidFill>
                <a:latin typeface="+mj-lt"/>
                <a:ea typeface="+mj-ea"/>
                <a:cs typeface="+mj-cs"/>
              </a:rPr>
              <a:t>Random walk based neighbor selection</a:t>
            </a:r>
            <a:endParaRPr lang="en-US" sz="3200" b="1" dirty="0">
              <a:solidFill>
                <a:srgbClr val="E9590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7893" name="TextBox 5"/>
          <p:cNvSpPr txBox="1">
            <a:spLocks noChangeArrowheads="1"/>
          </p:cNvSpPr>
          <p:nvPr/>
        </p:nvSpPr>
        <p:spPr bwMode="auto">
          <a:xfrm>
            <a:off x="457200" y="1524000"/>
            <a:ext cx="4724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  <a:cs typeface="Arial" panose="020B0604020202020204" pitchFamily="34" charset="0"/>
              </a:rPr>
              <a:t>Different cutoffs lead to different number of selected neighbors</a:t>
            </a:r>
          </a:p>
        </p:txBody>
      </p:sp>
    </p:spTree>
    <p:extLst>
      <p:ext uri="{BB962C8B-B14F-4D97-AF65-F5344CB8AC3E}">
        <p14:creationId xmlns:p14="http://schemas.microsoft.com/office/powerpoint/2010/main" xmlns="" val="185141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4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0475A208-AB89-4594-802F-A51B9B7C421D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9939" name="Picture 5" descr="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5675" y="0"/>
            <a:ext cx="5648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Box 5"/>
          <p:cNvSpPr txBox="1">
            <a:spLocks noChangeArrowheads="1"/>
          </p:cNvSpPr>
          <p:nvPr/>
        </p:nvSpPr>
        <p:spPr bwMode="auto">
          <a:xfrm>
            <a:off x="457200" y="1524000"/>
            <a:ext cx="4724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  <a:cs typeface="Arial" panose="020B0604020202020204" pitchFamily="34" charset="0"/>
              </a:rPr>
              <a:t>Different cutoffs lead to different number of selected neighbors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76200"/>
            <a:ext cx="56388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E95901"/>
                </a:solidFill>
                <a:latin typeface="+mj-lt"/>
                <a:ea typeface="+mj-ea"/>
                <a:cs typeface="+mj-cs"/>
              </a:rPr>
              <a:t>Random walk based neighbor selection</a:t>
            </a:r>
            <a:endParaRPr lang="en-US" sz="3200" b="1" dirty="0">
              <a:solidFill>
                <a:srgbClr val="E9590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917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4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4F0CA81-DDE6-45A8-AD46-D2C46A832291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1987" name="Picture 5" descr="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5675" y="0"/>
            <a:ext cx="5648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5"/>
          <p:cNvSpPr txBox="1">
            <a:spLocks noChangeArrowheads="1"/>
          </p:cNvSpPr>
          <p:nvPr/>
        </p:nvSpPr>
        <p:spPr bwMode="auto">
          <a:xfrm>
            <a:off x="457200" y="1524000"/>
            <a:ext cx="4724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  <a:cs typeface="Arial" panose="020B0604020202020204" pitchFamily="34" charset="0"/>
              </a:rPr>
              <a:t>Different cutoffs lead to different number of selected neighbors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76200"/>
            <a:ext cx="56388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E95901"/>
                </a:solidFill>
                <a:latin typeface="+mj-lt"/>
                <a:ea typeface="+mj-ea"/>
                <a:cs typeface="+mj-cs"/>
              </a:rPr>
              <a:t>Random walk based neighbor selection</a:t>
            </a:r>
            <a:endParaRPr lang="en-US" sz="3200" b="1" dirty="0">
              <a:solidFill>
                <a:srgbClr val="E9590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047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1143000"/>
          </a:xfrm>
        </p:spPr>
        <p:txBody>
          <a:bodyPr anchor="ctr"/>
          <a:lstStyle/>
          <a:p>
            <a:r>
              <a:rPr lang="en-US" altLang="en-US" dirty="0"/>
              <a:t>Personalized model construction</a:t>
            </a:r>
            <a:endParaRPr lang="en-US" altLang="en-US" dirty="0" smtClean="0"/>
          </a:p>
        </p:txBody>
      </p:sp>
      <p:cxnSp>
        <p:nvCxnSpPr>
          <p:cNvPr id="6" name="Straight Connector 5"/>
          <p:cNvCxnSpPr>
            <a:stCxn id="50" idx="3"/>
            <a:endCxn id="52" idx="7"/>
          </p:cNvCxnSpPr>
          <p:nvPr/>
        </p:nvCxnSpPr>
        <p:spPr>
          <a:xfrm rot="5400000">
            <a:off x="1200151" y="1943100"/>
            <a:ext cx="182562" cy="3317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56" idx="5"/>
            <a:endCxn id="58" idx="1"/>
          </p:cNvCxnSpPr>
          <p:nvPr/>
        </p:nvCxnSpPr>
        <p:spPr>
          <a:xfrm rot="5400000" flipH="1" flipV="1">
            <a:off x="1431132" y="2609056"/>
            <a:ext cx="38100" cy="3317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52" idx="5"/>
            <a:endCxn id="51" idx="2"/>
          </p:cNvCxnSpPr>
          <p:nvPr/>
        </p:nvCxnSpPr>
        <p:spPr>
          <a:xfrm rot="5400000" flipH="1" flipV="1">
            <a:off x="1301750" y="1933576"/>
            <a:ext cx="130175" cy="482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47" idx="6"/>
            <a:endCxn id="62" idx="1"/>
          </p:cNvCxnSpPr>
          <p:nvPr/>
        </p:nvCxnSpPr>
        <p:spPr>
          <a:xfrm>
            <a:off x="1608138" y="1498600"/>
            <a:ext cx="114300" cy="1476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57" idx="5"/>
            <a:endCxn id="55" idx="7"/>
          </p:cNvCxnSpPr>
          <p:nvPr/>
        </p:nvCxnSpPr>
        <p:spPr>
          <a:xfrm rot="5400000">
            <a:off x="1747045" y="2415381"/>
            <a:ext cx="182562" cy="539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62" idx="3"/>
            <a:endCxn id="49" idx="7"/>
          </p:cNvCxnSpPr>
          <p:nvPr/>
        </p:nvCxnSpPr>
        <p:spPr>
          <a:xfrm rot="5400000">
            <a:off x="1652588" y="1631950"/>
            <a:ext cx="17462" cy="1222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583" idx="7"/>
            <a:endCxn id="582" idx="3"/>
          </p:cNvCxnSpPr>
          <p:nvPr/>
        </p:nvCxnSpPr>
        <p:spPr>
          <a:xfrm rot="5400000" flipH="1" flipV="1">
            <a:off x="4909344" y="2682081"/>
            <a:ext cx="84138" cy="2381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64" idx="6"/>
            <a:endCxn id="579" idx="1"/>
          </p:cNvCxnSpPr>
          <p:nvPr/>
        </p:nvCxnSpPr>
        <p:spPr>
          <a:xfrm>
            <a:off x="4100513" y="1468438"/>
            <a:ext cx="125412" cy="152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573" idx="5"/>
            <a:endCxn id="575" idx="1"/>
          </p:cNvCxnSpPr>
          <p:nvPr/>
        </p:nvCxnSpPr>
        <p:spPr>
          <a:xfrm rot="5400000" flipH="1" flipV="1">
            <a:off x="3922713" y="2586038"/>
            <a:ext cx="39687" cy="3317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576" idx="6"/>
            <a:endCxn id="574" idx="5"/>
          </p:cNvCxnSpPr>
          <p:nvPr/>
        </p:nvCxnSpPr>
        <p:spPr>
          <a:xfrm flipH="1" flipV="1">
            <a:off x="4357688" y="2328863"/>
            <a:ext cx="219075" cy="3683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574" idx="5"/>
            <a:endCxn id="572" idx="7"/>
          </p:cNvCxnSpPr>
          <p:nvPr/>
        </p:nvCxnSpPr>
        <p:spPr>
          <a:xfrm rot="5400000">
            <a:off x="4239420" y="2393156"/>
            <a:ext cx="182562" cy="539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579" idx="3"/>
            <a:endCxn id="566" idx="7"/>
          </p:cNvCxnSpPr>
          <p:nvPr/>
        </p:nvCxnSpPr>
        <p:spPr>
          <a:xfrm rot="5400000">
            <a:off x="4147344" y="1597819"/>
            <a:ext cx="26987" cy="1301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567" idx="3"/>
            <a:endCxn id="569" idx="7"/>
          </p:cNvCxnSpPr>
          <p:nvPr/>
        </p:nvCxnSpPr>
        <p:spPr>
          <a:xfrm rot="5400000">
            <a:off x="3690938" y="1908175"/>
            <a:ext cx="196850" cy="342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569" idx="5"/>
            <a:endCxn id="568" idx="2"/>
          </p:cNvCxnSpPr>
          <p:nvPr/>
        </p:nvCxnSpPr>
        <p:spPr>
          <a:xfrm rot="5400000" flipH="1" flipV="1">
            <a:off x="3796506" y="1901032"/>
            <a:ext cx="138113" cy="4953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59" idx="6"/>
            <a:endCxn id="57" idx="5"/>
          </p:cNvCxnSpPr>
          <p:nvPr/>
        </p:nvCxnSpPr>
        <p:spPr>
          <a:xfrm flipH="1" flipV="1">
            <a:off x="1865313" y="2351088"/>
            <a:ext cx="217487" cy="3683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64" idx="3"/>
            <a:endCxn id="59" idx="0"/>
          </p:cNvCxnSpPr>
          <p:nvPr/>
        </p:nvCxnSpPr>
        <p:spPr>
          <a:xfrm rot="5400000">
            <a:off x="1959769" y="2559844"/>
            <a:ext cx="228600" cy="333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48" idx="7"/>
            <a:endCxn id="46" idx="3"/>
          </p:cNvCxnSpPr>
          <p:nvPr/>
        </p:nvCxnSpPr>
        <p:spPr>
          <a:xfrm rot="5400000" flipH="1" flipV="1">
            <a:off x="1414463" y="1658938"/>
            <a:ext cx="71437" cy="142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49" idx="3"/>
            <a:endCxn id="50" idx="7"/>
          </p:cNvCxnSpPr>
          <p:nvPr/>
        </p:nvCxnSpPr>
        <p:spPr>
          <a:xfrm rot="5400000">
            <a:off x="1410494" y="1824831"/>
            <a:ext cx="238125" cy="682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46" idx="5"/>
            <a:endCxn id="50" idx="7"/>
          </p:cNvCxnSpPr>
          <p:nvPr/>
        </p:nvCxnSpPr>
        <p:spPr>
          <a:xfrm rot="5400000">
            <a:off x="1320800" y="1804988"/>
            <a:ext cx="3492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51" idx="5"/>
            <a:endCxn id="54" idx="2"/>
          </p:cNvCxnSpPr>
          <p:nvPr/>
        </p:nvCxnSpPr>
        <p:spPr>
          <a:xfrm rot="5400000" flipH="1" flipV="1">
            <a:off x="1751012" y="1901826"/>
            <a:ext cx="130175" cy="3238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51" idx="3"/>
            <a:endCxn id="53" idx="0"/>
          </p:cNvCxnSpPr>
          <p:nvPr/>
        </p:nvCxnSpPr>
        <p:spPr>
          <a:xfrm rot="5400000">
            <a:off x="1456532" y="2255044"/>
            <a:ext cx="285750" cy="333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6" idx="1"/>
            <a:endCxn id="53" idx="4"/>
          </p:cNvCxnSpPr>
          <p:nvPr/>
        </p:nvCxnSpPr>
        <p:spPr>
          <a:xfrm rot="5400000" flipH="1" flipV="1">
            <a:off x="1271588" y="2444750"/>
            <a:ext cx="285750" cy="3365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53" idx="5"/>
            <a:endCxn id="55" idx="2"/>
          </p:cNvCxnSpPr>
          <p:nvPr/>
        </p:nvCxnSpPr>
        <p:spPr>
          <a:xfrm rot="16200000" flipH="1">
            <a:off x="1638300" y="2424113"/>
            <a:ext cx="90487" cy="1666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63" idx="5"/>
            <a:endCxn id="67" idx="1"/>
          </p:cNvCxnSpPr>
          <p:nvPr/>
        </p:nvCxnSpPr>
        <p:spPr>
          <a:xfrm rot="16200000" flipH="1">
            <a:off x="1783556" y="2936082"/>
            <a:ext cx="71437" cy="120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65" idx="1"/>
            <a:endCxn id="60" idx="5"/>
          </p:cNvCxnSpPr>
          <p:nvPr/>
        </p:nvCxnSpPr>
        <p:spPr>
          <a:xfrm rot="16200000" flipV="1">
            <a:off x="2415382" y="2604294"/>
            <a:ext cx="128587" cy="1746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66" idx="7"/>
            <a:endCxn id="60" idx="4"/>
          </p:cNvCxnSpPr>
          <p:nvPr/>
        </p:nvCxnSpPr>
        <p:spPr>
          <a:xfrm rot="5400000" flipH="1" flipV="1">
            <a:off x="2242344" y="2734469"/>
            <a:ext cx="228600" cy="333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46" idx="5"/>
            <a:endCxn id="49" idx="4"/>
          </p:cNvCxnSpPr>
          <p:nvPr/>
        </p:nvCxnSpPr>
        <p:spPr>
          <a:xfrm rot="16200000" flipH="1">
            <a:off x="1479551" y="1646237"/>
            <a:ext cx="119062" cy="873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48" idx="4"/>
            <a:endCxn id="50" idx="0"/>
          </p:cNvCxnSpPr>
          <p:nvPr/>
        </p:nvCxnSpPr>
        <p:spPr>
          <a:xfrm rot="16200000" flipH="1">
            <a:off x="1339850" y="1833563"/>
            <a:ext cx="220663" cy="523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48" idx="4"/>
            <a:endCxn id="52" idx="0"/>
          </p:cNvCxnSpPr>
          <p:nvPr/>
        </p:nvCxnSpPr>
        <p:spPr>
          <a:xfrm rot="5400000">
            <a:off x="1043781" y="1812132"/>
            <a:ext cx="442913" cy="3175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51" idx="5"/>
            <a:endCxn id="49" idx="4"/>
          </p:cNvCxnSpPr>
          <p:nvPr/>
        </p:nvCxnSpPr>
        <p:spPr>
          <a:xfrm rot="5400000" flipH="1">
            <a:off x="1428750" y="1903413"/>
            <a:ext cx="379413" cy="714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49" idx="5"/>
            <a:endCxn id="47" idx="4"/>
          </p:cNvCxnSpPr>
          <p:nvPr/>
        </p:nvCxnSpPr>
        <p:spPr>
          <a:xfrm rot="5400000" flipH="1">
            <a:off x="1485106" y="1624807"/>
            <a:ext cx="212725" cy="174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58" idx="5"/>
            <a:endCxn id="55" idx="3"/>
          </p:cNvCxnSpPr>
          <p:nvPr/>
        </p:nvCxnSpPr>
        <p:spPr>
          <a:xfrm rot="5400000" flipH="1" flipV="1">
            <a:off x="1603375" y="2622550"/>
            <a:ext cx="222250" cy="120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57" idx="7"/>
            <a:endCxn id="64" idx="1"/>
          </p:cNvCxnSpPr>
          <p:nvPr/>
        </p:nvCxnSpPr>
        <p:spPr>
          <a:xfrm rot="16200000" flipH="1">
            <a:off x="1922463" y="2254250"/>
            <a:ext cx="111125" cy="2254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58" idx="5"/>
            <a:endCxn id="63" idx="1"/>
          </p:cNvCxnSpPr>
          <p:nvPr/>
        </p:nvCxnSpPr>
        <p:spPr>
          <a:xfrm rot="16200000" flipH="1">
            <a:off x="1624807" y="2823368"/>
            <a:ext cx="127000" cy="682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58" idx="3"/>
            <a:endCxn id="61" idx="0"/>
          </p:cNvCxnSpPr>
          <p:nvPr/>
        </p:nvCxnSpPr>
        <p:spPr>
          <a:xfrm rot="5400000">
            <a:off x="1375568" y="2894807"/>
            <a:ext cx="341313" cy="1397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59" idx="7"/>
            <a:endCxn id="60" idx="3"/>
          </p:cNvCxnSpPr>
          <p:nvPr/>
        </p:nvCxnSpPr>
        <p:spPr>
          <a:xfrm rot="5400000" flipH="1" flipV="1">
            <a:off x="2179637" y="2524126"/>
            <a:ext cx="73025" cy="279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59" idx="5"/>
            <a:endCxn id="66" idx="6"/>
          </p:cNvCxnSpPr>
          <p:nvPr/>
        </p:nvCxnSpPr>
        <p:spPr>
          <a:xfrm rot="16200000" flipH="1">
            <a:off x="2138363" y="2676525"/>
            <a:ext cx="147637" cy="2714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59" idx="5"/>
            <a:endCxn id="65" idx="2"/>
          </p:cNvCxnSpPr>
          <p:nvPr/>
        </p:nvCxnSpPr>
        <p:spPr>
          <a:xfrm rot="16200000" flipH="1">
            <a:off x="2299494" y="2515394"/>
            <a:ext cx="36512" cy="482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63" idx="5"/>
            <a:endCxn id="55" idx="3"/>
          </p:cNvCxnSpPr>
          <p:nvPr/>
        </p:nvCxnSpPr>
        <p:spPr>
          <a:xfrm rot="5400000" flipH="1" flipV="1">
            <a:off x="1572419" y="2758281"/>
            <a:ext cx="388938" cy="158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61" idx="5"/>
            <a:endCxn id="67" idx="3"/>
          </p:cNvCxnSpPr>
          <p:nvPr/>
        </p:nvCxnSpPr>
        <p:spPr>
          <a:xfrm rot="5400000" flipH="1" flipV="1">
            <a:off x="1631950" y="2935288"/>
            <a:ext cx="111125" cy="3841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Flowchart: Connector 45"/>
          <p:cNvSpPr/>
          <p:nvPr/>
        </p:nvSpPr>
        <p:spPr>
          <a:xfrm>
            <a:off x="1450975" y="1582738"/>
            <a:ext cx="52388" cy="5556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Flowchart: Connector 46"/>
          <p:cNvSpPr/>
          <p:nvPr/>
        </p:nvSpPr>
        <p:spPr>
          <a:xfrm>
            <a:off x="1555750" y="1471613"/>
            <a:ext cx="52388" cy="5556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Flowchart: Connector 47"/>
          <p:cNvSpPr/>
          <p:nvPr/>
        </p:nvSpPr>
        <p:spPr>
          <a:xfrm>
            <a:off x="1397000" y="1693863"/>
            <a:ext cx="53975" cy="5556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Flowchart: Connector 48"/>
          <p:cNvSpPr/>
          <p:nvPr/>
        </p:nvSpPr>
        <p:spPr>
          <a:xfrm>
            <a:off x="1555750" y="1693863"/>
            <a:ext cx="52388" cy="5556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Flowchart: Connector 49"/>
          <p:cNvSpPr/>
          <p:nvPr/>
        </p:nvSpPr>
        <p:spPr>
          <a:xfrm>
            <a:off x="1450975" y="1970088"/>
            <a:ext cx="52388" cy="5556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Flowchart: Connector 50"/>
          <p:cNvSpPr/>
          <p:nvPr/>
        </p:nvSpPr>
        <p:spPr>
          <a:xfrm>
            <a:off x="1608138" y="2081213"/>
            <a:ext cx="53975" cy="5556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Flowchart: Connector 51"/>
          <p:cNvSpPr/>
          <p:nvPr/>
        </p:nvSpPr>
        <p:spPr>
          <a:xfrm>
            <a:off x="1081088" y="2192338"/>
            <a:ext cx="52387" cy="5556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Flowchart: Connector 52"/>
          <p:cNvSpPr/>
          <p:nvPr/>
        </p:nvSpPr>
        <p:spPr>
          <a:xfrm>
            <a:off x="1555750" y="2414588"/>
            <a:ext cx="52388" cy="5556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Flowchart: Connector 53"/>
          <p:cNvSpPr/>
          <p:nvPr/>
        </p:nvSpPr>
        <p:spPr>
          <a:xfrm>
            <a:off x="1978025" y="1970088"/>
            <a:ext cx="52388" cy="5556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Flowchart: Connector 54"/>
          <p:cNvSpPr/>
          <p:nvPr/>
        </p:nvSpPr>
        <p:spPr>
          <a:xfrm>
            <a:off x="1766888" y="2525713"/>
            <a:ext cx="52387" cy="5556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Flowchart: Connector 55"/>
          <p:cNvSpPr/>
          <p:nvPr/>
        </p:nvSpPr>
        <p:spPr>
          <a:xfrm>
            <a:off x="1239838" y="2746375"/>
            <a:ext cx="52387" cy="55563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Flowchart: Connector 56"/>
          <p:cNvSpPr/>
          <p:nvPr/>
        </p:nvSpPr>
        <p:spPr>
          <a:xfrm>
            <a:off x="1819275" y="2303463"/>
            <a:ext cx="52388" cy="5556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Flowchart: Connector 57"/>
          <p:cNvSpPr/>
          <p:nvPr/>
        </p:nvSpPr>
        <p:spPr>
          <a:xfrm>
            <a:off x="1608138" y="2746375"/>
            <a:ext cx="53975" cy="55563"/>
          </a:xfrm>
          <a:prstGeom prst="flowChartConnector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Flowchart: Connector 58"/>
          <p:cNvSpPr/>
          <p:nvPr/>
        </p:nvSpPr>
        <p:spPr>
          <a:xfrm>
            <a:off x="2030413" y="2690813"/>
            <a:ext cx="52387" cy="5556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Flowchart: Connector 59"/>
          <p:cNvSpPr/>
          <p:nvPr/>
        </p:nvSpPr>
        <p:spPr>
          <a:xfrm>
            <a:off x="2347913" y="2581275"/>
            <a:ext cx="52387" cy="55563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Flowchart: Connector 60"/>
          <p:cNvSpPr/>
          <p:nvPr/>
        </p:nvSpPr>
        <p:spPr>
          <a:xfrm>
            <a:off x="1450975" y="3135313"/>
            <a:ext cx="52388" cy="5556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Flowchart: Connector 61"/>
          <p:cNvSpPr/>
          <p:nvPr/>
        </p:nvSpPr>
        <p:spPr>
          <a:xfrm>
            <a:off x="1714500" y="1638300"/>
            <a:ext cx="52388" cy="55563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Flowchart: Connector 62"/>
          <p:cNvSpPr/>
          <p:nvPr/>
        </p:nvSpPr>
        <p:spPr>
          <a:xfrm>
            <a:off x="1714500" y="2913063"/>
            <a:ext cx="52388" cy="5556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Flowchart: Connector 63"/>
          <p:cNvSpPr/>
          <p:nvPr/>
        </p:nvSpPr>
        <p:spPr>
          <a:xfrm>
            <a:off x="2082800" y="2414588"/>
            <a:ext cx="53975" cy="5556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Flowchart: Connector 64"/>
          <p:cNvSpPr/>
          <p:nvPr/>
        </p:nvSpPr>
        <p:spPr>
          <a:xfrm>
            <a:off x="2559050" y="2746375"/>
            <a:ext cx="52388" cy="55563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Flowchart: Connector 65"/>
          <p:cNvSpPr/>
          <p:nvPr/>
        </p:nvSpPr>
        <p:spPr>
          <a:xfrm>
            <a:off x="2293938" y="2857500"/>
            <a:ext cx="53975" cy="55563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Flowchart: Connector 66"/>
          <p:cNvSpPr/>
          <p:nvPr/>
        </p:nvSpPr>
        <p:spPr>
          <a:xfrm>
            <a:off x="1871663" y="3024188"/>
            <a:ext cx="53975" cy="5556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8" name="Straight Connector 67"/>
          <p:cNvCxnSpPr>
            <a:stCxn id="66" idx="7"/>
            <a:endCxn id="65" idx="3"/>
          </p:cNvCxnSpPr>
          <p:nvPr/>
        </p:nvCxnSpPr>
        <p:spPr>
          <a:xfrm rot="5400000" flipH="1" flipV="1">
            <a:off x="2417763" y="2716212"/>
            <a:ext cx="71438" cy="2270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84740" name="Group 327"/>
          <p:cNvGrpSpPr>
            <a:grpSpLocks/>
          </p:cNvGrpSpPr>
          <p:nvPr/>
        </p:nvGrpSpPr>
        <p:grpSpPr bwMode="auto">
          <a:xfrm>
            <a:off x="6005513" y="1952625"/>
            <a:ext cx="865187" cy="595313"/>
            <a:chOff x="1828800" y="2362200"/>
            <a:chExt cx="2362200" cy="1905000"/>
          </a:xfrm>
        </p:grpSpPr>
        <p:cxnSp>
          <p:nvCxnSpPr>
            <p:cNvPr id="70" name="Straight Connector 69"/>
            <p:cNvCxnSpPr/>
            <p:nvPr/>
          </p:nvCxnSpPr>
          <p:spPr>
            <a:xfrm rot="5400000">
              <a:off x="2363108" y="3125249"/>
              <a:ext cx="1371599" cy="45510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>
              <a:off x="2599329" y="3138322"/>
              <a:ext cx="1371599" cy="45943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>
              <a:off x="2126890" y="3112921"/>
              <a:ext cx="1371599" cy="45943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lowchart: Connector 72"/>
            <p:cNvSpPr/>
            <p:nvPr/>
          </p:nvSpPr>
          <p:spPr>
            <a:xfrm>
              <a:off x="3276461" y="3810000"/>
              <a:ext cx="78018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Flowchart: Connector 73"/>
            <p:cNvSpPr/>
            <p:nvPr/>
          </p:nvSpPr>
          <p:spPr>
            <a:xfrm>
              <a:off x="2591639" y="2819400"/>
              <a:ext cx="73682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Flowchart: Connector 74"/>
            <p:cNvSpPr/>
            <p:nvPr/>
          </p:nvSpPr>
          <p:spPr>
            <a:xfrm>
              <a:off x="3215781" y="3428999"/>
              <a:ext cx="78018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Flowchart: Connector 75"/>
            <p:cNvSpPr/>
            <p:nvPr/>
          </p:nvSpPr>
          <p:spPr>
            <a:xfrm>
              <a:off x="3809580" y="3810000"/>
              <a:ext cx="78018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Flowchart: Connector 76"/>
            <p:cNvSpPr/>
            <p:nvPr/>
          </p:nvSpPr>
          <p:spPr>
            <a:xfrm>
              <a:off x="3961283" y="3276599"/>
              <a:ext cx="78018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Flowchart: Connector 77"/>
            <p:cNvSpPr/>
            <p:nvPr/>
          </p:nvSpPr>
          <p:spPr>
            <a:xfrm>
              <a:off x="3579863" y="3124199"/>
              <a:ext cx="78018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Flowchart: Connector 78"/>
            <p:cNvSpPr/>
            <p:nvPr/>
          </p:nvSpPr>
          <p:spPr>
            <a:xfrm>
              <a:off x="3657881" y="3581399"/>
              <a:ext cx="78018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Flowchart: Connector 79"/>
            <p:cNvSpPr/>
            <p:nvPr/>
          </p:nvSpPr>
          <p:spPr>
            <a:xfrm>
              <a:off x="2513622" y="3124199"/>
              <a:ext cx="78018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Flowchart: Connector 80"/>
            <p:cNvSpPr/>
            <p:nvPr/>
          </p:nvSpPr>
          <p:spPr>
            <a:xfrm>
              <a:off x="2283902" y="3352801"/>
              <a:ext cx="78018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Flowchart: Connector 81"/>
            <p:cNvSpPr/>
            <p:nvPr/>
          </p:nvSpPr>
          <p:spPr>
            <a:xfrm>
              <a:off x="2665321" y="3581399"/>
              <a:ext cx="78018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Flowchart: Connector 82"/>
            <p:cNvSpPr/>
            <p:nvPr/>
          </p:nvSpPr>
          <p:spPr>
            <a:xfrm>
              <a:off x="2132202" y="2819400"/>
              <a:ext cx="78018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Flowchart: Connector 83"/>
            <p:cNvSpPr/>
            <p:nvPr/>
          </p:nvSpPr>
          <p:spPr>
            <a:xfrm>
              <a:off x="2283902" y="3733799"/>
              <a:ext cx="78018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Flowchart: Connector 84"/>
            <p:cNvSpPr/>
            <p:nvPr/>
          </p:nvSpPr>
          <p:spPr>
            <a:xfrm>
              <a:off x="2873368" y="2971799"/>
              <a:ext cx="78018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Flowchart: Connector 85"/>
            <p:cNvSpPr/>
            <p:nvPr/>
          </p:nvSpPr>
          <p:spPr>
            <a:xfrm>
              <a:off x="1906818" y="3581399"/>
              <a:ext cx="73682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Flowchart: Connector 86"/>
            <p:cNvSpPr/>
            <p:nvPr/>
          </p:nvSpPr>
          <p:spPr>
            <a:xfrm>
              <a:off x="2283902" y="3124199"/>
              <a:ext cx="78018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Flowchart: Connector 87"/>
            <p:cNvSpPr/>
            <p:nvPr/>
          </p:nvSpPr>
          <p:spPr>
            <a:xfrm>
              <a:off x="2838694" y="2931160"/>
              <a:ext cx="151702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Flowchart: Connector 88"/>
            <p:cNvSpPr/>
            <p:nvPr/>
          </p:nvSpPr>
          <p:spPr>
            <a:xfrm>
              <a:off x="2626314" y="3540759"/>
              <a:ext cx="151700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Flowchart: Connector 89"/>
            <p:cNvSpPr/>
            <p:nvPr/>
          </p:nvSpPr>
          <p:spPr>
            <a:xfrm>
              <a:off x="3185439" y="3388359"/>
              <a:ext cx="151702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828800" y="2362200"/>
              <a:ext cx="2362200" cy="1905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4763" name="Group 350"/>
          <p:cNvGrpSpPr>
            <a:grpSpLocks/>
          </p:cNvGrpSpPr>
          <p:nvPr/>
        </p:nvGrpSpPr>
        <p:grpSpPr bwMode="auto">
          <a:xfrm>
            <a:off x="7092950" y="1549400"/>
            <a:ext cx="865188" cy="593725"/>
            <a:chOff x="4648200" y="2362200"/>
            <a:chExt cx="2362200" cy="1905000"/>
          </a:xfrm>
        </p:grpSpPr>
        <p:cxnSp>
          <p:nvCxnSpPr>
            <p:cNvPr id="93" name="Straight Connector 92"/>
            <p:cNvCxnSpPr/>
            <p:nvPr/>
          </p:nvCxnSpPr>
          <p:spPr>
            <a:xfrm rot="5400000">
              <a:off x="5183222" y="3125351"/>
              <a:ext cx="1370175" cy="4551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rot="5400000">
              <a:off x="5419443" y="3138465"/>
              <a:ext cx="1370172" cy="45943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>
              <a:off x="4947002" y="3112996"/>
              <a:ext cx="1370175" cy="45943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Flowchart: Connector 95"/>
            <p:cNvSpPr/>
            <p:nvPr/>
          </p:nvSpPr>
          <p:spPr>
            <a:xfrm>
              <a:off x="6095859" y="3808778"/>
              <a:ext cx="78018" cy="76405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Flowchart: Connector 96"/>
            <p:cNvSpPr/>
            <p:nvPr/>
          </p:nvSpPr>
          <p:spPr>
            <a:xfrm>
              <a:off x="5411038" y="2820622"/>
              <a:ext cx="73685" cy="76405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Flowchart: Connector 97"/>
            <p:cNvSpPr/>
            <p:nvPr/>
          </p:nvSpPr>
          <p:spPr>
            <a:xfrm>
              <a:off x="6035179" y="3426760"/>
              <a:ext cx="78018" cy="764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Flowchart: Connector 98"/>
            <p:cNvSpPr/>
            <p:nvPr/>
          </p:nvSpPr>
          <p:spPr>
            <a:xfrm>
              <a:off x="6628981" y="3808778"/>
              <a:ext cx="78018" cy="76405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Flowchart: Connector 99"/>
            <p:cNvSpPr/>
            <p:nvPr/>
          </p:nvSpPr>
          <p:spPr>
            <a:xfrm>
              <a:off x="6780680" y="3279045"/>
              <a:ext cx="78018" cy="71310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Flowchart: Connector 100"/>
            <p:cNvSpPr/>
            <p:nvPr/>
          </p:nvSpPr>
          <p:spPr>
            <a:xfrm>
              <a:off x="6399261" y="3126237"/>
              <a:ext cx="78018" cy="76405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Flowchart: Connector 101"/>
            <p:cNvSpPr/>
            <p:nvPr/>
          </p:nvSpPr>
          <p:spPr>
            <a:xfrm>
              <a:off x="6477279" y="3579568"/>
              <a:ext cx="78018" cy="764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Flowchart: Connector 102"/>
            <p:cNvSpPr/>
            <p:nvPr/>
          </p:nvSpPr>
          <p:spPr>
            <a:xfrm>
              <a:off x="5333021" y="3126237"/>
              <a:ext cx="78018" cy="76405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Flowchart: Connector 103"/>
            <p:cNvSpPr/>
            <p:nvPr/>
          </p:nvSpPr>
          <p:spPr>
            <a:xfrm>
              <a:off x="5103304" y="3350355"/>
              <a:ext cx="78018" cy="76405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Flowchart: Connector 104"/>
            <p:cNvSpPr/>
            <p:nvPr/>
          </p:nvSpPr>
          <p:spPr>
            <a:xfrm>
              <a:off x="5484723" y="3579568"/>
              <a:ext cx="78018" cy="764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Flowchart: Connector 105"/>
            <p:cNvSpPr/>
            <p:nvPr/>
          </p:nvSpPr>
          <p:spPr>
            <a:xfrm>
              <a:off x="4951602" y="2820622"/>
              <a:ext cx="78018" cy="76405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Flowchart: Connector 106"/>
            <p:cNvSpPr/>
            <p:nvPr/>
          </p:nvSpPr>
          <p:spPr>
            <a:xfrm>
              <a:off x="5103304" y="3732375"/>
              <a:ext cx="78018" cy="764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Flowchart: Connector 107"/>
            <p:cNvSpPr/>
            <p:nvPr/>
          </p:nvSpPr>
          <p:spPr>
            <a:xfrm>
              <a:off x="5692770" y="2973430"/>
              <a:ext cx="78018" cy="76405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Flowchart: Connector 108"/>
            <p:cNvSpPr/>
            <p:nvPr/>
          </p:nvSpPr>
          <p:spPr>
            <a:xfrm>
              <a:off x="4726218" y="3579568"/>
              <a:ext cx="73685" cy="764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Flowchart: Connector 109"/>
            <p:cNvSpPr/>
            <p:nvPr/>
          </p:nvSpPr>
          <p:spPr>
            <a:xfrm>
              <a:off x="5103304" y="3126237"/>
              <a:ext cx="78018" cy="76405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Flowchart: Connector 110"/>
            <p:cNvSpPr/>
            <p:nvPr/>
          </p:nvSpPr>
          <p:spPr>
            <a:xfrm>
              <a:off x="5658095" y="2927589"/>
              <a:ext cx="151699" cy="152807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Flowchart: Connector 111"/>
            <p:cNvSpPr/>
            <p:nvPr/>
          </p:nvSpPr>
          <p:spPr>
            <a:xfrm>
              <a:off x="5445713" y="3538819"/>
              <a:ext cx="151702" cy="152807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Flowchart: Connector 112"/>
            <p:cNvSpPr/>
            <p:nvPr/>
          </p:nvSpPr>
          <p:spPr>
            <a:xfrm>
              <a:off x="6004840" y="3386012"/>
              <a:ext cx="151699" cy="152807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4648200" y="2362200"/>
              <a:ext cx="2362200" cy="1905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Flowchart: Connector 114"/>
            <p:cNvSpPr/>
            <p:nvPr/>
          </p:nvSpPr>
          <p:spPr>
            <a:xfrm>
              <a:off x="6628981" y="3579568"/>
              <a:ext cx="78018" cy="764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Flowchart: Connector 115"/>
            <p:cNvSpPr/>
            <p:nvPr/>
          </p:nvSpPr>
          <p:spPr>
            <a:xfrm>
              <a:off x="6247562" y="3655970"/>
              <a:ext cx="78018" cy="76405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Flowchart: Connector 116"/>
            <p:cNvSpPr/>
            <p:nvPr/>
          </p:nvSpPr>
          <p:spPr>
            <a:xfrm>
              <a:off x="6113197" y="3202643"/>
              <a:ext cx="78018" cy="764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" name="Flowchart: Connector 117"/>
            <p:cNvSpPr/>
            <p:nvPr/>
          </p:nvSpPr>
          <p:spPr>
            <a:xfrm>
              <a:off x="6078522" y="3156799"/>
              <a:ext cx="151702" cy="152807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Flowchart: Connector 118"/>
            <p:cNvSpPr/>
            <p:nvPr/>
          </p:nvSpPr>
          <p:spPr>
            <a:xfrm>
              <a:off x="5259339" y="3503163"/>
              <a:ext cx="73682" cy="76405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Flowchart: Connector 119"/>
            <p:cNvSpPr/>
            <p:nvPr/>
          </p:nvSpPr>
          <p:spPr>
            <a:xfrm>
              <a:off x="5333021" y="3279045"/>
              <a:ext cx="78018" cy="71310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Flowchart: Connector 120"/>
            <p:cNvSpPr/>
            <p:nvPr/>
          </p:nvSpPr>
          <p:spPr>
            <a:xfrm>
              <a:off x="5411038" y="3808778"/>
              <a:ext cx="73685" cy="76405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Flowchart: Connector 121"/>
            <p:cNvSpPr/>
            <p:nvPr/>
          </p:nvSpPr>
          <p:spPr>
            <a:xfrm>
              <a:off x="4877920" y="3426760"/>
              <a:ext cx="73682" cy="764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Flowchart: Connector 122"/>
            <p:cNvSpPr/>
            <p:nvPr/>
          </p:nvSpPr>
          <p:spPr>
            <a:xfrm>
              <a:off x="5029619" y="3961585"/>
              <a:ext cx="73685" cy="76405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Flowchart: Connector 123"/>
            <p:cNvSpPr/>
            <p:nvPr/>
          </p:nvSpPr>
          <p:spPr>
            <a:xfrm>
              <a:off x="5367695" y="3773124"/>
              <a:ext cx="151702" cy="152807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4796" name="Group 383"/>
          <p:cNvGrpSpPr>
            <a:grpSpLocks/>
          </p:cNvGrpSpPr>
          <p:nvPr/>
        </p:nvGrpSpPr>
        <p:grpSpPr bwMode="auto">
          <a:xfrm>
            <a:off x="6804025" y="2066925"/>
            <a:ext cx="865188" cy="595313"/>
            <a:chOff x="762000" y="3581400"/>
            <a:chExt cx="2362200" cy="1905000"/>
          </a:xfrm>
        </p:grpSpPr>
        <p:cxnSp>
          <p:nvCxnSpPr>
            <p:cNvPr id="126" name="Straight Connector 125"/>
            <p:cNvCxnSpPr/>
            <p:nvPr/>
          </p:nvCxnSpPr>
          <p:spPr>
            <a:xfrm rot="5400000">
              <a:off x="1296309" y="4344449"/>
              <a:ext cx="1371599" cy="4551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rot="5400000">
              <a:off x="1532530" y="4357522"/>
              <a:ext cx="1371599" cy="45943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rot="5400000">
              <a:off x="1060089" y="4332121"/>
              <a:ext cx="1371599" cy="45943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Flowchart: Connector 128"/>
            <p:cNvSpPr/>
            <p:nvPr/>
          </p:nvSpPr>
          <p:spPr>
            <a:xfrm>
              <a:off x="2209659" y="5029200"/>
              <a:ext cx="78018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" name="Flowchart: Connector 129"/>
            <p:cNvSpPr/>
            <p:nvPr/>
          </p:nvSpPr>
          <p:spPr>
            <a:xfrm>
              <a:off x="2148979" y="4648199"/>
              <a:ext cx="78018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Flowchart: Connector 130"/>
            <p:cNvSpPr/>
            <p:nvPr/>
          </p:nvSpPr>
          <p:spPr>
            <a:xfrm>
              <a:off x="2894480" y="4495799"/>
              <a:ext cx="78018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Flowchart: Connector 131"/>
            <p:cNvSpPr/>
            <p:nvPr/>
          </p:nvSpPr>
          <p:spPr>
            <a:xfrm>
              <a:off x="1598523" y="4800599"/>
              <a:ext cx="78018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Flowchart: Connector 132"/>
            <p:cNvSpPr/>
            <p:nvPr/>
          </p:nvSpPr>
          <p:spPr>
            <a:xfrm>
              <a:off x="1065402" y="4038600"/>
              <a:ext cx="78018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Flowchart: Connector 133"/>
            <p:cNvSpPr/>
            <p:nvPr/>
          </p:nvSpPr>
          <p:spPr>
            <a:xfrm>
              <a:off x="1806570" y="4190999"/>
              <a:ext cx="78018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Flowchart: Connector 134"/>
            <p:cNvSpPr/>
            <p:nvPr/>
          </p:nvSpPr>
          <p:spPr>
            <a:xfrm>
              <a:off x="840018" y="4800599"/>
              <a:ext cx="73685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Flowchart: Connector 135"/>
            <p:cNvSpPr/>
            <p:nvPr/>
          </p:nvSpPr>
          <p:spPr>
            <a:xfrm>
              <a:off x="1217104" y="4343399"/>
              <a:ext cx="78018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Flowchart: Connector 136"/>
            <p:cNvSpPr/>
            <p:nvPr/>
          </p:nvSpPr>
          <p:spPr>
            <a:xfrm>
              <a:off x="1771895" y="4150360"/>
              <a:ext cx="151699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Flowchart: Connector 137"/>
            <p:cNvSpPr/>
            <p:nvPr/>
          </p:nvSpPr>
          <p:spPr>
            <a:xfrm>
              <a:off x="1559513" y="4759959"/>
              <a:ext cx="151702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Flowchart: Connector 138"/>
            <p:cNvSpPr/>
            <p:nvPr/>
          </p:nvSpPr>
          <p:spPr>
            <a:xfrm>
              <a:off x="2118640" y="4607559"/>
              <a:ext cx="151699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762000" y="3581400"/>
              <a:ext cx="2362200" cy="1905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4812" name="Group 399"/>
          <p:cNvGrpSpPr>
            <a:grpSpLocks/>
          </p:cNvGrpSpPr>
          <p:nvPr/>
        </p:nvGrpSpPr>
        <p:grpSpPr bwMode="auto">
          <a:xfrm>
            <a:off x="6176963" y="2528888"/>
            <a:ext cx="865187" cy="595312"/>
            <a:chOff x="6248400" y="990600"/>
            <a:chExt cx="2362200" cy="1905000"/>
          </a:xfrm>
        </p:grpSpPr>
        <p:cxnSp>
          <p:nvCxnSpPr>
            <p:cNvPr id="142" name="Straight Connector 141"/>
            <p:cNvCxnSpPr/>
            <p:nvPr/>
          </p:nvCxnSpPr>
          <p:spPr>
            <a:xfrm rot="5400000">
              <a:off x="6782707" y="1753650"/>
              <a:ext cx="1371601" cy="45510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rot="5400000">
              <a:off x="7018928" y="1766721"/>
              <a:ext cx="1371601" cy="45943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rot="5400000">
              <a:off x="6546489" y="1741322"/>
              <a:ext cx="1371601" cy="45943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Flowchart: Connector 144"/>
            <p:cNvSpPr/>
            <p:nvPr/>
          </p:nvSpPr>
          <p:spPr>
            <a:xfrm>
              <a:off x="7696061" y="2438400"/>
              <a:ext cx="78018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6" name="Flowchart: Connector 145"/>
            <p:cNvSpPr/>
            <p:nvPr/>
          </p:nvSpPr>
          <p:spPr>
            <a:xfrm>
              <a:off x="7011239" y="1447800"/>
              <a:ext cx="73682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7" name="Flowchart: Connector 146"/>
            <p:cNvSpPr/>
            <p:nvPr/>
          </p:nvSpPr>
          <p:spPr>
            <a:xfrm>
              <a:off x="7635381" y="2057401"/>
              <a:ext cx="78018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8" name="Flowchart: Connector 147"/>
            <p:cNvSpPr/>
            <p:nvPr/>
          </p:nvSpPr>
          <p:spPr>
            <a:xfrm>
              <a:off x="8229180" y="2438400"/>
              <a:ext cx="78018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" name="Flowchart: Connector 148"/>
            <p:cNvSpPr/>
            <p:nvPr/>
          </p:nvSpPr>
          <p:spPr>
            <a:xfrm>
              <a:off x="8380883" y="1905001"/>
              <a:ext cx="78018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0" name="Flowchart: Connector 149"/>
            <p:cNvSpPr/>
            <p:nvPr/>
          </p:nvSpPr>
          <p:spPr>
            <a:xfrm>
              <a:off x="7999463" y="1752601"/>
              <a:ext cx="78018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1" name="Flowchart: Connector 150"/>
            <p:cNvSpPr/>
            <p:nvPr/>
          </p:nvSpPr>
          <p:spPr>
            <a:xfrm>
              <a:off x="8077481" y="2209801"/>
              <a:ext cx="78018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Flowchart: Connector 151"/>
            <p:cNvSpPr/>
            <p:nvPr/>
          </p:nvSpPr>
          <p:spPr>
            <a:xfrm>
              <a:off x="6933222" y="1752601"/>
              <a:ext cx="78018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" name="Flowchart: Connector 152"/>
            <p:cNvSpPr/>
            <p:nvPr/>
          </p:nvSpPr>
          <p:spPr>
            <a:xfrm>
              <a:off x="6703502" y="1981199"/>
              <a:ext cx="78018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Flowchart: Connector 153"/>
            <p:cNvSpPr/>
            <p:nvPr/>
          </p:nvSpPr>
          <p:spPr>
            <a:xfrm>
              <a:off x="7084921" y="2209801"/>
              <a:ext cx="78018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5" name="Flowchart: Connector 154"/>
            <p:cNvSpPr/>
            <p:nvPr/>
          </p:nvSpPr>
          <p:spPr>
            <a:xfrm>
              <a:off x="6551802" y="1447800"/>
              <a:ext cx="78018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6" name="Flowchart: Connector 155"/>
            <p:cNvSpPr/>
            <p:nvPr/>
          </p:nvSpPr>
          <p:spPr>
            <a:xfrm>
              <a:off x="6703502" y="2362201"/>
              <a:ext cx="78018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7" name="Flowchart: Connector 156"/>
            <p:cNvSpPr/>
            <p:nvPr/>
          </p:nvSpPr>
          <p:spPr>
            <a:xfrm>
              <a:off x="7292968" y="1600201"/>
              <a:ext cx="78018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8" name="Flowchart: Connector 157"/>
            <p:cNvSpPr/>
            <p:nvPr/>
          </p:nvSpPr>
          <p:spPr>
            <a:xfrm>
              <a:off x="6326418" y="2209801"/>
              <a:ext cx="73682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9" name="Flowchart: Connector 158"/>
            <p:cNvSpPr/>
            <p:nvPr/>
          </p:nvSpPr>
          <p:spPr>
            <a:xfrm>
              <a:off x="6703502" y="1752601"/>
              <a:ext cx="78018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0" name="Flowchart: Connector 159"/>
            <p:cNvSpPr/>
            <p:nvPr/>
          </p:nvSpPr>
          <p:spPr>
            <a:xfrm>
              <a:off x="7258294" y="1559560"/>
              <a:ext cx="151702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" name="Flowchart: Connector 160"/>
            <p:cNvSpPr/>
            <p:nvPr/>
          </p:nvSpPr>
          <p:spPr>
            <a:xfrm>
              <a:off x="7045914" y="2169161"/>
              <a:ext cx="151700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" name="Flowchart: Connector 161"/>
            <p:cNvSpPr/>
            <p:nvPr/>
          </p:nvSpPr>
          <p:spPr>
            <a:xfrm>
              <a:off x="7605039" y="2016761"/>
              <a:ext cx="151702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6248400" y="990600"/>
              <a:ext cx="2362200" cy="1905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" name="Flowchart: Connector 163"/>
            <p:cNvSpPr/>
            <p:nvPr/>
          </p:nvSpPr>
          <p:spPr>
            <a:xfrm>
              <a:off x="8229180" y="2209801"/>
              <a:ext cx="78018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" name="Flowchart: Connector 164"/>
            <p:cNvSpPr/>
            <p:nvPr/>
          </p:nvSpPr>
          <p:spPr>
            <a:xfrm>
              <a:off x="7847761" y="2285999"/>
              <a:ext cx="78018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6" name="Flowchart: Connector 165"/>
            <p:cNvSpPr/>
            <p:nvPr/>
          </p:nvSpPr>
          <p:spPr>
            <a:xfrm>
              <a:off x="7713398" y="1828799"/>
              <a:ext cx="78018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7" name="Flowchart: Connector 166"/>
            <p:cNvSpPr/>
            <p:nvPr/>
          </p:nvSpPr>
          <p:spPr>
            <a:xfrm>
              <a:off x="7678724" y="1788159"/>
              <a:ext cx="151700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8" name="Flowchart: Connector 167"/>
            <p:cNvSpPr/>
            <p:nvPr/>
          </p:nvSpPr>
          <p:spPr>
            <a:xfrm>
              <a:off x="6859537" y="2133599"/>
              <a:ext cx="73685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9" name="Flowchart: Connector 168"/>
            <p:cNvSpPr/>
            <p:nvPr/>
          </p:nvSpPr>
          <p:spPr>
            <a:xfrm>
              <a:off x="6933222" y="1905001"/>
              <a:ext cx="78018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0" name="Flowchart: Connector 169"/>
            <p:cNvSpPr/>
            <p:nvPr/>
          </p:nvSpPr>
          <p:spPr>
            <a:xfrm>
              <a:off x="7011239" y="2438400"/>
              <a:ext cx="73682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Flowchart: Connector 170"/>
            <p:cNvSpPr/>
            <p:nvPr/>
          </p:nvSpPr>
          <p:spPr>
            <a:xfrm>
              <a:off x="6478117" y="2057401"/>
              <a:ext cx="73685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2" name="Flowchart: Connector 171"/>
            <p:cNvSpPr/>
            <p:nvPr/>
          </p:nvSpPr>
          <p:spPr>
            <a:xfrm>
              <a:off x="6629820" y="2590800"/>
              <a:ext cx="73682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3" name="Flowchart: Connector 172"/>
            <p:cNvSpPr/>
            <p:nvPr/>
          </p:nvSpPr>
          <p:spPr>
            <a:xfrm>
              <a:off x="6967896" y="2402841"/>
              <a:ext cx="151700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" name="Flowchart: Connector 173"/>
            <p:cNvSpPr/>
            <p:nvPr/>
          </p:nvSpPr>
          <p:spPr>
            <a:xfrm>
              <a:off x="7999463" y="2438400"/>
              <a:ext cx="78018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5" name="Flowchart: Connector 174"/>
            <p:cNvSpPr/>
            <p:nvPr/>
          </p:nvSpPr>
          <p:spPr>
            <a:xfrm>
              <a:off x="7925778" y="2590800"/>
              <a:ext cx="73685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6" name="Flowchart: Connector 175"/>
            <p:cNvSpPr/>
            <p:nvPr/>
          </p:nvSpPr>
          <p:spPr>
            <a:xfrm>
              <a:off x="8155498" y="1981199"/>
              <a:ext cx="73682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7" name="Flowchart: Connector 176"/>
            <p:cNvSpPr/>
            <p:nvPr/>
          </p:nvSpPr>
          <p:spPr>
            <a:xfrm>
              <a:off x="7999463" y="1371599"/>
              <a:ext cx="78018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Flowchart: Connector 177"/>
            <p:cNvSpPr/>
            <p:nvPr/>
          </p:nvSpPr>
          <p:spPr>
            <a:xfrm>
              <a:off x="7483678" y="2514601"/>
              <a:ext cx="78018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" name="Flowchart: Connector 178"/>
            <p:cNvSpPr/>
            <p:nvPr/>
          </p:nvSpPr>
          <p:spPr>
            <a:xfrm>
              <a:off x="7449004" y="2473961"/>
              <a:ext cx="151702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0" name="Flowchart: Connector 179"/>
            <p:cNvSpPr/>
            <p:nvPr/>
          </p:nvSpPr>
          <p:spPr>
            <a:xfrm>
              <a:off x="7084921" y="1965961"/>
              <a:ext cx="78018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1" name="Flowchart: Connector 180"/>
            <p:cNvSpPr/>
            <p:nvPr/>
          </p:nvSpPr>
          <p:spPr>
            <a:xfrm>
              <a:off x="6781519" y="1600201"/>
              <a:ext cx="78018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2" name="Flowchart: Connector 181"/>
            <p:cNvSpPr/>
            <p:nvPr/>
          </p:nvSpPr>
          <p:spPr>
            <a:xfrm>
              <a:off x="6478117" y="1143000"/>
              <a:ext cx="73685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" name="Flowchart: Connector 182"/>
            <p:cNvSpPr/>
            <p:nvPr/>
          </p:nvSpPr>
          <p:spPr>
            <a:xfrm>
              <a:off x="6400100" y="1828799"/>
              <a:ext cx="78018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" name="Flowchart: Connector 183"/>
            <p:cNvSpPr/>
            <p:nvPr/>
          </p:nvSpPr>
          <p:spPr>
            <a:xfrm>
              <a:off x="6512792" y="1691641"/>
              <a:ext cx="73685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" name="Flowchart: Connector 184"/>
            <p:cNvSpPr/>
            <p:nvPr/>
          </p:nvSpPr>
          <p:spPr>
            <a:xfrm>
              <a:off x="7162939" y="1219199"/>
              <a:ext cx="78018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4857" name="Group 444"/>
          <p:cNvGrpSpPr>
            <a:grpSpLocks/>
          </p:cNvGrpSpPr>
          <p:nvPr/>
        </p:nvGrpSpPr>
        <p:grpSpPr bwMode="auto">
          <a:xfrm>
            <a:off x="7277100" y="2605088"/>
            <a:ext cx="931863" cy="595312"/>
            <a:chOff x="5334000" y="3276600"/>
            <a:chExt cx="2895600" cy="1905000"/>
          </a:xfrm>
        </p:grpSpPr>
        <p:cxnSp>
          <p:nvCxnSpPr>
            <p:cNvPr id="187" name="Straight Connector 186"/>
            <p:cNvCxnSpPr/>
            <p:nvPr/>
          </p:nvCxnSpPr>
          <p:spPr>
            <a:xfrm rot="5400000">
              <a:off x="6142861" y="3986027"/>
              <a:ext cx="1371601" cy="5623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5400000">
              <a:off x="6433902" y="4001265"/>
              <a:ext cx="1371601" cy="56234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5400000">
              <a:off x="5854287" y="3978334"/>
              <a:ext cx="1371601" cy="5574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Flowchart: Connector 189"/>
            <p:cNvSpPr/>
            <p:nvPr/>
          </p:nvSpPr>
          <p:spPr>
            <a:xfrm>
              <a:off x="7109836" y="4724400"/>
              <a:ext cx="93726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" name="Flowchart: Connector 190"/>
            <p:cNvSpPr/>
            <p:nvPr/>
          </p:nvSpPr>
          <p:spPr>
            <a:xfrm>
              <a:off x="6266315" y="3733800"/>
              <a:ext cx="93723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2" name="Flowchart: Connector 191"/>
            <p:cNvSpPr/>
            <p:nvPr/>
          </p:nvSpPr>
          <p:spPr>
            <a:xfrm>
              <a:off x="7035844" y="4343401"/>
              <a:ext cx="93723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3" name="Flowchart: Connector 192"/>
            <p:cNvSpPr/>
            <p:nvPr/>
          </p:nvSpPr>
          <p:spPr>
            <a:xfrm>
              <a:off x="7760975" y="4724400"/>
              <a:ext cx="93726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" name="Flowchart: Connector 193"/>
            <p:cNvSpPr/>
            <p:nvPr/>
          </p:nvSpPr>
          <p:spPr>
            <a:xfrm>
              <a:off x="7948424" y="4191001"/>
              <a:ext cx="93726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5" name="Flowchart: Connector 194"/>
            <p:cNvSpPr/>
            <p:nvPr/>
          </p:nvSpPr>
          <p:spPr>
            <a:xfrm>
              <a:off x="7484734" y="4038601"/>
              <a:ext cx="88792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6" name="Flowchart: Connector 195"/>
            <p:cNvSpPr/>
            <p:nvPr/>
          </p:nvSpPr>
          <p:spPr>
            <a:xfrm>
              <a:off x="7573526" y="4495801"/>
              <a:ext cx="93726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7" name="Flowchart: Connector 196"/>
            <p:cNvSpPr/>
            <p:nvPr/>
          </p:nvSpPr>
          <p:spPr>
            <a:xfrm>
              <a:off x="6172589" y="4038601"/>
              <a:ext cx="93726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8" name="Flowchart: Connector 197"/>
            <p:cNvSpPr/>
            <p:nvPr/>
          </p:nvSpPr>
          <p:spPr>
            <a:xfrm>
              <a:off x="5896348" y="4267199"/>
              <a:ext cx="93726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9" name="Flowchart: Connector 198"/>
            <p:cNvSpPr/>
            <p:nvPr/>
          </p:nvSpPr>
          <p:spPr>
            <a:xfrm>
              <a:off x="6360038" y="4495801"/>
              <a:ext cx="93726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0" name="Flowchart: Connector 199"/>
            <p:cNvSpPr/>
            <p:nvPr/>
          </p:nvSpPr>
          <p:spPr>
            <a:xfrm>
              <a:off x="5708899" y="3733800"/>
              <a:ext cx="93726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1" name="Flowchart: Connector 200"/>
            <p:cNvSpPr/>
            <p:nvPr/>
          </p:nvSpPr>
          <p:spPr>
            <a:xfrm>
              <a:off x="5896348" y="4648201"/>
              <a:ext cx="93726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2" name="Flowchart: Connector 201"/>
            <p:cNvSpPr/>
            <p:nvPr/>
          </p:nvSpPr>
          <p:spPr>
            <a:xfrm>
              <a:off x="6616548" y="3886201"/>
              <a:ext cx="93726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3" name="Flowchart: Connector 202"/>
            <p:cNvSpPr/>
            <p:nvPr/>
          </p:nvSpPr>
          <p:spPr>
            <a:xfrm>
              <a:off x="5427726" y="4495801"/>
              <a:ext cx="93723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4" name="Flowchart: Connector 203"/>
            <p:cNvSpPr/>
            <p:nvPr/>
          </p:nvSpPr>
          <p:spPr>
            <a:xfrm>
              <a:off x="5896348" y="4038601"/>
              <a:ext cx="93726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" name="Flowchart: Connector 204"/>
            <p:cNvSpPr/>
            <p:nvPr/>
          </p:nvSpPr>
          <p:spPr>
            <a:xfrm>
              <a:off x="6567219" y="3845560"/>
              <a:ext cx="187449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" name="Flowchart: Connector 205"/>
            <p:cNvSpPr/>
            <p:nvPr/>
          </p:nvSpPr>
          <p:spPr>
            <a:xfrm>
              <a:off x="6310710" y="4455161"/>
              <a:ext cx="187449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" name="Flowchart: Connector 206"/>
            <p:cNvSpPr/>
            <p:nvPr/>
          </p:nvSpPr>
          <p:spPr>
            <a:xfrm>
              <a:off x="6483362" y="4079241"/>
              <a:ext cx="187449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5334000" y="3276600"/>
              <a:ext cx="2895600" cy="1905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9" name="Flowchart: Connector 208"/>
            <p:cNvSpPr/>
            <p:nvPr/>
          </p:nvSpPr>
          <p:spPr>
            <a:xfrm>
              <a:off x="7760975" y="4495801"/>
              <a:ext cx="93726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0" name="Flowchart: Connector 209"/>
            <p:cNvSpPr/>
            <p:nvPr/>
          </p:nvSpPr>
          <p:spPr>
            <a:xfrm>
              <a:off x="7297285" y="4571999"/>
              <a:ext cx="93726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1" name="Flowchart: Connector 210"/>
            <p:cNvSpPr/>
            <p:nvPr/>
          </p:nvSpPr>
          <p:spPr>
            <a:xfrm>
              <a:off x="7129567" y="4114799"/>
              <a:ext cx="93726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2" name="Flowchart: Connector 211"/>
            <p:cNvSpPr/>
            <p:nvPr/>
          </p:nvSpPr>
          <p:spPr>
            <a:xfrm>
              <a:off x="7085173" y="4074159"/>
              <a:ext cx="187449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3" name="Flowchart: Connector 212"/>
            <p:cNvSpPr/>
            <p:nvPr/>
          </p:nvSpPr>
          <p:spPr>
            <a:xfrm>
              <a:off x="6078866" y="4419599"/>
              <a:ext cx="93723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4" name="Flowchart: Connector 213"/>
            <p:cNvSpPr/>
            <p:nvPr/>
          </p:nvSpPr>
          <p:spPr>
            <a:xfrm>
              <a:off x="6172589" y="4191001"/>
              <a:ext cx="93726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5" name="Flowchart: Connector 214"/>
            <p:cNvSpPr/>
            <p:nvPr/>
          </p:nvSpPr>
          <p:spPr>
            <a:xfrm>
              <a:off x="6266315" y="4724400"/>
              <a:ext cx="93723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6" name="Flowchart: Connector 215"/>
            <p:cNvSpPr/>
            <p:nvPr/>
          </p:nvSpPr>
          <p:spPr>
            <a:xfrm>
              <a:off x="5615176" y="4343401"/>
              <a:ext cx="93723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7" name="Flowchart: Connector 216"/>
            <p:cNvSpPr/>
            <p:nvPr/>
          </p:nvSpPr>
          <p:spPr>
            <a:xfrm>
              <a:off x="5802625" y="4876800"/>
              <a:ext cx="93723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8" name="Flowchart: Connector 217"/>
            <p:cNvSpPr/>
            <p:nvPr/>
          </p:nvSpPr>
          <p:spPr>
            <a:xfrm>
              <a:off x="6216986" y="4688841"/>
              <a:ext cx="187449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9" name="Flowchart: Connector 218"/>
            <p:cNvSpPr/>
            <p:nvPr/>
          </p:nvSpPr>
          <p:spPr>
            <a:xfrm>
              <a:off x="7484734" y="4724400"/>
              <a:ext cx="88792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0" name="Flowchart: Connector 219"/>
            <p:cNvSpPr/>
            <p:nvPr/>
          </p:nvSpPr>
          <p:spPr>
            <a:xfrm>
              <a:off x="7391011" y="4876800"/>
              <a:ext cx="93723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1" name="Flowchart: Connector 220"/>
            <p:cNvSpPr/>
            <p:nvPr/>
          </p:nvSpPr>
          <p:spPr>
            <a:xfrm>
              <a:off x="7667252" y="4267199"/>
              <a:ext cx="93723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2" name="Flowchart: Connector 221"/>
            <p:cNvSpPr/>
            <p:nvPr/>
          </p:nvSpPr>
          <p:spPr>
            <a:xfrm>
              <a:off x="7484734" y="3657599"/>
              <a:ext cx="88792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3" name="Flowchart: Connector 222"/>
            <p:cNvSpPr/>
            <p:nvPr/>
          </p:nvSpPr>
          <p:spPr>
            <a:xfrm>
              <a:off x="6848395" y="4800601"/>
              <a:ext cx="93723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4" name="Flowchart: Connector 223"/>
            <p:cNvSpPr/>
            <p:nvPr/>
          </p:nvSpPr>
          <p:spPr>
            <a:xfrm>
              <a:off x="6808932" y="4759961"/>
              <a:ext cx="187449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5" name="Flowchart: Connector 224"/>
            <p:cNvSpPr/>
            <p:nvPr/>
          </p:nvSpPr>
          <p:spPr>
            <a:xfrm>
              <a:off x="6360038" y="4251961"/>
              <a:ext cx="93726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6" name="Flowchart: Connector 225"/>
            <p:cNvSpPr/>
            <p:nvPr/>
          </p:nvSpPr>
          <p:spPr>
            <a:xfrm>
              <a:off x="5990074" y="3886201"/>
              <a:ext cx="88792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7" name="Flowchart: Connector 226"/>
            <p:cNvSpPr/>
            <p:nvPr/>
          </p:nvSpPr>
          <p:spPr>
            <a:xfrm>
              <a:off x="5615176" y="3429000"/>
              <a:ext cx="93723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8" name="Flowchart: Connector 227"/>
            <p:cNvSpPr/>
            <p:nvPr/>
          </p:nvSpPr>
          <p:spPr>
            <a:xfrm>
              <a:off x="5521449" y="4114799"/>
              <a:ext cx="93726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9" name="Flowchart: Connector 228"/>
            <p:cNvSpPr/>
            <p:nvPr/>
          </p:nvSpPr>
          <p:spPr>
            <a:xfrm>
              <a:off x="5654639" y="3977641"/>
              <a:ext cx="93723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" name="Flowchart: Connector 229"/>
            <p:cNvSpPr/>
            <p:nvPr/>
          </p:nvSpPr>
          <p:spPr>
            <a:xfrm>
              <a:off x="6453764" y="3505199"/>
              <a:ext cx="93723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1" name="Flowchart: Connector 230"/>
            <p:cNvSpPr/>
            <p:nvPr/>
          </p:nvSpPr>
          <p:spPr>
            <a:xfrm>
              <a:off x="6453764" y="3733800"/>
              <a:ext cx="93723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2" name="Flowchart: Connector 231"/>
            <p:cNvSpPr/>
            <p:nvPr/>
          </p:nvSpPr>
          <p:spPr>
            <a:xfrm>
              <a:off x="6078866" y="3657599"/>
              <a:ext cx="93723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3" name="Flowchart: Connector 232"/>
            <p:cNvSpPr/>
            <p:nvPr/>
          </p:nvSpPr>
          <p:spPr>
            <a:xfrm>
              <a:off x="6360038" y="3962399"/>
              <a:ext cx="93726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4" name="Flowchart: Connector 233"/>
            <p:cNvSpPr/>
            <p:nvPr/>
          </p:nvSpPr>
          <p:spPr>
            <a:xfrm>
              <a:off x="6172589" y="3505199"/>
              <a:ext cx="93726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5" name="Flowchart: Connector 234"/>
            <p:cNvSpPr/>
            <p:nvPr/>
          </p:nvSpPr>
          <p:spPr>
            <a:xfrm>
              <a:off x="5896348" y="3581400"/>
              <a:ext cx="93726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6" name="Flowchart: Connector 235"/>
            <p:cNvSpPr/>
            <p:nvPr/>
          </p:nvSpPr>
          <p:spPr>
            <a:xfrm>
              <a:off x="6527756" y="4114799"/>
              <a:ext cx="93726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" name="Flowchart: Connector 236"/>
            <p:cNvSpPr/>
            <p:nvPr/>
          </p:nvSpPr>
          <p:spPr>
            <a:xfrm>
              <a:off x="6641214" y="3657599"/>
              <a:ext cx="93723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8" name="Flowchart: Connector 237"/>
            <p:cNvSpPr/>
            <p:nvPr/>
          </p:nvSpPr>
          <p:spPr>
            <a:xfrm>
              <a:off x="6360038" y="4114799"/>
              <a:ext cx="93726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" name="Flowchart: Connector 238"/>
            <p:cNvSpPr/>
            <p:nvPr/>
          </p:nvSpPr>
          <p:spPr>
            <a:xfrm>
              <a:off x="5708899" y="4191001"/>
              <a:ext cx="93726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0" name="Flowchart: Connector 239"/>
            <p:cNvSpPr/>
            <p:nvPr/>
          </p:nvSpPr>
          <p:spPr>
            <a:xfrm>
              <a:off x="7854701" y="4038601"/>
              <a:ext cx="93723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1" name="Flowchart: Connector 240"/>
            <p:cNvSpPr/>
            <p:nvPr/>
          </p:nvSpPr>
          <p:spPr>
            <a:xfrm>
              <a:off x="7948424" y="4419599"/>
              <a:ext cx="93726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2" name="Flowchart: Connector 241"/>
            <p:cNvSpPr/>
            <p:nvPr/>
          </p:nvSpPr>
          <p:spPr>
            <a:xfrm>
              <a:off x="7391011" y="4343401"/>
              <a:ext cx="93723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3" name="Flowchart: Connector 242"/>
            <p:cNvSpPr/>
            <p:nvPr/>
          </p:nvSpPr>
          <p:spPr>
            <a:xfrm>
              <a:off x="7854701" y="4876800"/>
              <a:ext cx="93723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4" name="Flowchart: Connector 243"/>
            <p:cNvSpPr/>
            <p:nvPr/>
          </p:nvSpPr>
          <p:spPr>
            <a:xfrm>
              <a:off x="7573526" y="4876800"/>
              <a:ext cx="93726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5" name="Flowchart: Connector 244"/>
            <p:cNvSpPr/>
            <p:nvPr/>
          </p:nvSpPr>
          <p:spPr>
            <a:xfrm>
              <a:off x="7627789" y="4648201"/>
              <a:ext cx="93723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" name="Flowchart: Connector 245"/>
            <p:cNvSpPr/>
            <p:nvPr/>
          </p:nvSpPr>
          <p:spPr>
            <a:xfrm>
              <a:off x="7203562" y="4419599"/>
              <a:ext cx="93723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7" name="Flowchart: Connector 246"/>
            <p:cNvSpPr/>
            <p:nvPr/>
          </p:nvSpPr>
          <p:spPr>
            <a:xfrm>
              <a:off x="7573526" y="3886201"/>
              <a:ext cx="93726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8" name="Flowchart: Connector 247"/>
            <p:cNvSpPr/>
            <p:nvPr/>
          </p:nvSpPr>
          <p:spPr>
            <a:xfrm>
              <a:off x="7203562" y="4876800"/>
              <a:ext cx="93723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9" name="Flowchart: Connector 248"/>
            <p:cNvSpPr/>
            <p:nvPr/>
          </p:nvSpPr>
          <p:spPr>
            <a:xfrm>
              <a:off x="6981581" y="4302761"/>
              <a:ext cx="187449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4921" name="TextBox 249"/>
          <p:cNvSpPr txBox="1">
            <a:spLocks noChangeArrowheads="1"/>
          </p:cNvSpPr>
          <p:nvPr/>
        </p:nvSpPr>
        <p:spPr bwMode="auto">
          <a:xfrm>
            <a:off x="958850" y="3246438"/>
            <a:ext cx="206216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Patient-patient network</a:t>
            </a:r>
          </a:p>
        </p:txBody>
      </p:sp>
      <p:sp>
        <p:nvSpPr>
          <p:cNvPr id="284922" name="TextBox 250"/>
          <p:cNvSpPr txBox="1">
            <a:spLocks noChangeArrowheads="1"/>
          </p:cNvSpPr>
          <p:nvPr/>
        </p:nvSpPr>
        <p:spPr bwMode="auto">
          <a:xfrm>
            <a:off x="3076575" y="3235325"/>
            <a:ext cx="3062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n-US" sz="1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’s training samples at different cutoffs</a:t>
            </a:r>
          </a:p>
        </p:txBody>
      </p:sp>
      <p:cxnSp>
        <p:nvCxnSpPr>
          <p:cNvPr id="252" name="Straight Arrow Connector 251"/>
          <p:cNvCxnSpPr/>
          <p:nvPr/>
        </p:nvCxnSpPr>
        <p:spPr>
          <a:xfrm>
            <a:off x="2146300" y="2265363"/>
            <a:ext cx="1330325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4924" name="TextBox 252"/>
          <p:cNvSpPr txBox="1">
            <a:spLocks noChangeArrowheads="1"/>
          </p:cNvSpPr>
          <p:nvPr/>
        </p:nvSpPr>
        <p:spPr bwMode="auto">
          <a:xfrm>
            <a:off x="2178050" y="2020888"/>
            <a:ext cx="12652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Training sample           selection</a:t>
            </a:r>
          </a:p>
        </p:txBody>
      </p:sp>
      <p:cxnSp>
        <p:nvCxnSpPr>
          <p:cNvPr id="254" name="Straight Arrow Connector 253"/>
          <p:cNvCxnSpPr/>
          <p:nvPr/>
        </p:nvCxnSpPr>
        <p:spPr>
          <a:xfrm>
            <a:off x="4740275" y="2314575"/>
            <a:ext cx="113188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/>
          <p:nvPr/>
        </p:nvCxnSpPr>
        <p:spPr>
          <a:xfrm rot="10800000" flipV="1">
            <a:off x="5938838" y="3322638"/>
            <a:ext cx="1265237" cy="7270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4930" name="Group 590"/>
          <p:cNvGrpSpPr>
            <a:grpSpLocks/>
          </p:cNvGrpSpPr>
          <p:nvPr/>
        </p:nvGrpSpPr>
        <p:grpSpPr bwMode="auto">
          <a:xfrm>
            <a:off x="5780086" y="3940175"/>
            <a:ext cx="1458913" cy="1692275"/>
            <a:chOff x="1911350" y="3810000"/>
            <a:chExt cx="1670050" cy="1950204"/>
          </a:xfrm>
        </p:grpSpPr>
        <p:sp>
          <p:nvSpPr>
            <p:cNvPr id="260" name="Rectangle 259"/>
            <p:cNvSpPr/>
            <p:nvPr/>
          </p:nvSpPr>
          <p:spPr>
            <a:xfrm>
              <a:off x="2209378" y="4038682"/>
              <a:ext cx="228973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2438351" y="4038682"/>
              <a:ext cx="228973" cy="1518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2667324" y="4038682"/>
              <a:ext cx="228973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2896298" y="4038682"/>
              <a:ext cx="227156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3123454" y="4038682"/>
              <a:ext cx="228973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2209378" y="4190528"/>
              <a:ext cx="228973" cy="15367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2438351" y="4190528"/>
              <a:ext cx="228973" cy="1536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2667324" y="4190528"/>
              <a:ext cx="228973" cy="15367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3123454" y="4190528"/>
              <a:ext cx="228973" cy="15367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2438351" y="4344202"/>
              <a:ext cx="228973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2896298" y="4190528"/>
              <a:ext cx="227156" cy="1536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2667324" y="4344202"/>
              <a:ext cx="228973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2896298" y="4344202"/>
              <a:ext cx="227156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3123454" y="4344202"/>
              <a:ext cx="228973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2209378" y="4496047"/>
              <a:ext cx="228973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5" name="Rectangle 274"/>
            <p:cNvSpPr/>
            <p:nvPr/>
          </p:nvSpPr>
          <p:spPr>
            <a:xfrm>
              <a:off x="2209378" y="4344202"/>
              <a:ext cx="228973" cy="1518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76" name="Rectangle 275"/>
            <p:cNvSpPr/>
            <p:nvPr/>
          </p:nvSpPr>
          <p:spPr>
            <a:xfrm>
              <a:off x="2438351" y="4647893"/>
              <a:ext cx="228973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2896298" y="4496047"/>
              <a:ext cx="227156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3123454" y="4496047"/>
              <a:ext cx="228973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2209378" y="4647893"/>
              <a:ext cx="228973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2667324" y="4647893"/>
              <a:ext cx="228973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2896298" y="4647893"/>
              <a:ext cx="227156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2209378" y="4799737"/>
              <a:ext cx="228973" cy="15367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2896298" y="4647893"/>
              <a:ext cx="227156" cy="1518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2438351" y="4496047"/>
              <a:ext cx="228973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2896298" y="4799737"/>
              <a:ext cx="227156" cy="15367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3123454" y="4799737"/>
              <a:ext cx="228973" cy="15367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2438351" y="4953412"/>
              <a:ext cx="228973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3123454" y="4953412"/>
              <a:ext cx="228973" cy="1518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3123454" y="4647893"/>
              <a:ext cx="228973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2209378" y="5410777"/>
              <a:ext cx="228973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2667324" y="4640575"/>
              <a:ext cx="228973" cy="1518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2667324" y="5410777"/>
              <a:ext cx="228973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2438351" y="5410777"/>
              <a:ext cx="228973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3123454" y="5410777"/>
              <a:ext cx="228973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2209378" y="5562622"/>
              <a:ext cx="228973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2438351" y="5562622"/>
              <a:ext cx="228973" cy="1518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2667324" y="5562622"/>
              <a:ext cx="228973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2896298" y="5562622"/>
              <a:ext cx="227156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3123454" y="5562622"/>
              <a:ext cx="228973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2667324" y="4488729"/>
              <a:ext cx="228973" cy="1518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2896298" y="5410777"/>
              <a:ext cx="227156" cy="1518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2438351" y="4799737"/>
              <a:ext cx="228973" cy="15367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2667324" y="4799737"/>
              <a:ext cx="228973" cy="15367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2209378" y="4647893"/>
              <a:ext cx="228973" cy="1518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84976" name="TextBox 304"/>
            <p:cNvSpPr txBox="1">
              <a:spLocks noChangeArrowheads="1"/>
            </p:cNvSpPr>
            <p:nvPr/>
          </p:nvSpPr>
          <p:spPr bwMode="auto">
            <a:xfrm>
              <a:off x="2133600" y="3810000"/>
              <a:ext cx="144780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l-GR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l-GR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l-GR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l-GR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l-GR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284977" name="TextBox 305"/>
            <p:cNvSpPr txBox="1">
              <a:spLocks noChangeArrowheads="1"/>
            </p:cNvSpPr>
            <p:nvPr/>
          </p:nvSpPr>
          <p:spPr bwMode="auto">
            <a:xfrm>
              <a:off x="1911350" y="3975100"/>
              <a:ext cx="457200" cy="1785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N-1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  <p:sp>
        <p:nvSpPr>
          <p:cNvPr id="522" name="Right Brace 521"/>
          <p:cNvSpPr/>
          <p:nvPr/>
        </p:nvSpPr>
        <p:spPr>
          <a:xfrm>
            <a:off x="7105649" y="4270375"/>
            <a:ext cx="133350" cy="132238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5194" name="TextBox 522"/>
          <p:cNvSpPr txBox="1">
            <a:spLocks noChangeArrowheads="1"/>
          </p:cNvSpPr>
          <p:nvPr/>
        </p:nvSpPr>
        <p:spPr bwMode="auto">
          <a:xfrm rot="5400000">
            <a:off x="6742111" y="4608512"/>
            <a:ext cx="1719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Base classifiers constructed in similar way as P1</a:t>
            </a:r>
          </a:p>
        </p:txBody>
      </p:sp>
      <p:sp>
        <p:nvSpPr>
          <p:cNvPr id="285195" name="TextBox 523"/>
          <p:cNvSpPr txBox="1">
            <a:spLocks noChangeArrowheads="1"/>
          </p:cNvSpPr>
          <p:nvPr/>
        </p:nvSpPr>
        <p:spPr bwMode="auto">
          <a:xfrm>
            <a:off x="1412875" y="2554288"/>
            <a:ext cx="400050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n-US" sz="1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5196" name="TextBox 524"/>
          <p:cNvSpPr txBox="1">
            <a:spLocks noChangeArrowheads="1"/>
          </p:cNvSpPr>
          <p:nvPr/>
        </p:nvSpPr>
        <p:spPr bwMode="auto">
          <a:xfrm>
            <a:off x="4846638" y="2070100"/>
            <a:ext cx="93186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Base classifiers</a:t>
            </a:r>
          </a:p>
        </p:txBody>
      </p:sp>
      <p:sp>
        <p:nvSpPr>
          <p:cNvPr id="285197" name="TextBox 525"/>
          <p:cNvSpPr txBox="1">
            <a:spLocks noChangeArrowheads="1"/>
          </p:cNvSpPr>
          <p:nvPr/>
        </p:nvSpPr>
        <p:spPr bwMode="auto">
          <a:xfrm>
            <a:off x="7602538" y="2232025"/>
            <a:ext cx="3333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l-GR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en-US" sz="10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5198" name="TextBox 526"/>
          <p:cNvSpPr txBox="1">
            <a:spLocks noChangeArrowheads="1"/>
          </p:cNvSpPr>
          <p:nvPr/>
        </p:nvSpPr>
        <p:spPr bwMode="auto">
          <a:xfrm>
            <a:off x="5934075" y="1776413"/>
            <a:ext cx="3317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l-GR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en-US" sz="10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5199" name="TextBox 527"/>
          <p:cNvSpPr txBox="1">
            <a:spLocks noChangeArrowheads="1"/>
          </p:cNvSpPr>
          <p:nvPr/>
        </p:nvSpPr>
        <p:spPr bwMode="auto">
          <a:xfrm>
            <a:off x="6908800" y="1509713"/>
            <a:ext cx="33337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l-GR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en-US" sz="10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5200" name="TextBox 528"/>
          <p:cNvSpPr txBox="1">
            <a:spLocks noChangeArrowheads="1"/>
          </p:cNvSpPr>
          <p:nvPr/>
        </p:nvSpPr>
        <p:spPr bwMode="auto">
          <a:xfrm>
            <a:off x="5994400" y="2892425"/>
            <a:ext cx="33337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l-GR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en-US" sz="10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5201" name="TextBox 529"/>
          <p:cNvSpPr txBox="1">
            <a:spLocks noChangeArrowheads="1"/>
          </p:cNvSpPr>
          <p:nvPr/>
        </p:nvSpPr>
        <p:spPr bwMode="auto">
          <a:xfrm>
            <a:off x="7086600" y="3027363"/>
            <a:ext cx="3333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l-GR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en-US" sz="10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538" name="Straight Connector 537"/>
          <p:cNvCxnSpPr>
            <a:stCxn id="581" idx="3"/>
            <a:endCxn id="576" idx="0"/>
          </p:cNvCxnSpPr>
          <p:nvPr/>
        </p:nvCxnSpPr>
        <p:spPr>
          <a:xfrm rot="5400000">
            <a:off x="4451350" y="2536825"/>
            <a:ext cx="230188" cy="333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9" name="Straight Connector 538"/>
          <p:cNvCxnSpPr>
            <a:stCxn id="565" idx="7"/>
            <a:endCxn id="563" idx="3"/>
          </p:cNvCxnSpPr>
          <p:nvPr/>
        </p:nvCxnSpPr>
        <p:spPr>
          <a:xfrm rot="5400000" flipH="1" flipV="1">
            <a:off x="3907632" y="1623218"/>
            <a:ext cx="82550" cy="238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0" name="Straight Connector 539"/>
          <p:cNvCxnSpPr>
            <a:stCxn id="566" idx="3"/>
            <a:endCxn id="567" idx="7"/>
          </p:cNvCxnSpPr>
          <p:nvPr/>
        </p:nvCxnSpPr>
        <p:spPr>
          <a:xfrm rot="5400000">
            <a:off x="3903663" y="1790700"/>
            <a:ext cx="249238" cy="777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1" name="Straight Connector 540"/>
          <p:cNvCxnSpPr>
            <a:stCxn id="563" idx="5"/>
            <a:endCxn id="567" idx="7"/>
          </p:cNvCxnSpPr>
          <p:nvPr/>
        </p:nvCxnSpPr>
        <p:spPr>
          <a:xfrm rot="5400000">
            <a:off x="3810000" y="1773238"/>
            <a:ext cx="360363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2" name="Straight Connector 541"/>
          <p:cNvCxnSpPr>
            <a:stCxn id="568" idx="5"/>
            <a:endCxn id="571" idx="2"/>
          </p:cNvCxnSpPr>
          <p:nvPr/>
        </p:nvCxnSpPr>
        <p:spPr>
          <a:xfrm rot="5400000" flipH="1" flipV="1">
            <a:off x="4251325" y="1873251"/>
            <a:ext cx="115887" cy="3222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3" name="Straight Connector 542"/>
          <p:cNvCxnSpPr>
            <a:stCxn id="568" idx="3"/>
            <a:endCxn id="570" idx="0"/>
          </p:cNvCxnSpPr>
          <p:nvPr/>
        </p:nvCxnSpPr>
        <p:spPr>
          <a:xfrm rot="5400000">
            <a:off x="3947319" y="2220119"/>
            <a:ext cx="300038" cy="444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4" name="Straight Connector 543"/>
          <p:cNvCxnSpPr>
            <a:stCxn id="573" idx="1"/>
            <a:endCxn id="570" idx="4"/>
          </p:cNvCxnSpPr>
          <p:nvPr/>
        </p:nvCxnSpPr>
        <p:spPr>
          <a:xfrm rot="5400000" flipH="1" flipV="1">
            <a:off x="3764756" y="2421732"/>
            <a:ext cx="284163" cy="3365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5" name="Straight Connector 544"/>
          <p:cNvCxnSpPr>
            <a:stCxn id="570" idx="5"/>
            <a:endCxn id="572" idx="2"/>
          </p:cNvCxnSpPr>
          <p:nvPr/>
        </p:nvCxnSpPr>
        <p:spPr>
          <a:xfrm rot="16200000" flipH="1">
            <a:off x="4129881" y="2401094"/>
            <a:ext cx="92075" cy="1666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6" name="Straight Connector 545"/>
          <p:cNvCxnSpPr>
            <a:stCxn id="580" idx="5"/>
            <a:endCxn id="584" idx="1"/>
          </p:cNvCxnSpPr>
          <p:nvPr/>
        </p:nvCxnSpPr>
        <p:spPr>
          <a:xfrm rot="16200000" flipH="1">
            <a:off x="4275931" y="2913857"/>
            <a:ext cx="71437" cy="120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7" name="Straight Connector 546"/>
          <p:cNvCxnSpPr>
            <a:stCxn id="582" idx="1"/>
            <a:endCxn id="577" idx="5"/>
          </p:cNvCxnSpPr>
          <p:nvPr/>
        </p:nvCxnSpPr>
        <p:spPr>
          <a:xfrm rot="16200000" flipV="1">
            <a:off x="4914901" y="2574925"/>
            <a:ext cx="125412" cy="1857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8" name="Straight Connector 547"/>
          <p:cNvCxnSpPr>
            <a:stCxn id="583" idx="7"/>
            <a:endCxn id="577" idx="4"/>
          </p:cNvCxnSpPr>
          <p:nvPr/>
        </p:nvCxnSpPr>
        <p:spPr>
          <a:xfrm rot="5400000" flipH="1" flipV="1">
            <a:off x="4733925" y="2711450"/>
            <a:ext cx="230188" cy="333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9" name="Straight Connector 548"/>
          <p:cNvCxnSpPr>
            <a:stCxn id="563" idx="5"/>
            <a:endCxn id="566" idx="4"/>
          </p:cNvCxnSpPr>
          <p:nvPr/>
        </p:nvCxnSpPr>
        <p:spPr>
          <a:xfrm rot="16200000" flipH="1">
            <a:off x="3977482" y="1605756"/>
            <a:ext cx="115888" cy="920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0" name="Straight Connector 549"/>
          <p:cNvCxnSpPr>
            <a:stCxn id="565" idx="4"/>
            <a:endCxn id="567" idx="0"/>
          </p:cNvCxnSpPr>
          <p:nvPr/>
        </p:nvCxnSpPr>
        <p:spPr>
          <a:xfrm rot="16200000" flipH="1">
            <a:off x="3829844" y="1802607"/>
            <a:ext cx="238125" cy="523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1" name="Straight Connector 550"/>
          <p:cNvCxnSpPr>
            <a:stCxn id="565" idx="4"/>
            <a:endCxn id="569" idx="0"/>
          </p:cNvCxnSpPr>
          <p:nvPr/>
        </p:nvCxnSpPr>
        <p:spPr>
          <a:xfrm rot="5400000">
            <a:off x="3530600" y="1778001"/>
            <a:ext cx="460375" cy="3238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2" name="Straight Connector 551"/>
          <p:cNvCxnSpPr>
            <a:stCxn id="568" idx="5"/>
            <a:endCxn id="566" idx="4"/>
          </p:cNvCxnSpPr>
          <p:nvPr/>
        </p:nvCxnSpPr>
        <p:spPr>
          <a:xfrm rot="5400000" flipH="1">
            <a:off x="3923507" y="1867694"/>
            <a:ext cx="382587" cy="666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3" name="Straight Connector 552"/>
          <p:cNvCxnSpPr>
            <a:stCxn id="566" idx="5"/>
            <a:endCxn id="564" idx="4"/>
          </p:cNvCxnSpPr>
          <p:nvPr/>
        </p:nvCxnSpPr>
        <p:spPr>
          <a:xfrm rot="5400000" flipH="1">
            <a:off x="3980657" y="1589881"/>
            <a:ext cx="215900" cy="142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4" name="Straight Connector 553"/>
          <p:cNvCxnSpPr>
            <a:stCxn id="575" idx="5"/>
            <a:endCxn id="572" idx="3"/>
          </p:cNvCxnSpPr>
          <p:nvPr/>
        </p:nvCxnSpPr>
        <p:spPr>
          <a:xfrm rot="5400000" flipH="1" flipV="1">
            <a:off x="4095750" y="2600325"/>
            <a:ext cx="222250" cy="120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5" name="Straight Connector 554"/>
          <p:cNvCxnSpPr>
            <a:stCxn id="574" idx="7"/>
            <a:endCxn id="581" idx="1"/>
          </p:cNvCxnSpPr>
          <p:nvPr/>
        </p:nvCxnSpPr>
        <p:spPr>
          <a:xfrm rot="16200000" flipH="1">
            <a:off x="4414838" y="2232025"/>
            <a:ext cx="111125" cy="2254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6" name="Straight Connector 555"/>
          <p:cNvCxnSpPr>
            <a:stCxn id="575" idx="5"/>
            <a:endCxn id="580" idx="1"/>
          </p:cNvCxnSpPr>
          <p:nvPr/>
        </p:nvCxnSpPr>
        <p:spPr>
          <a:xfrm rot="16200000" flipH="1">
            <a:off x="4117182" y="2801143"/>
            <a:ext cx="127000" cy="682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7" name="Straight Connector 556"/>
          <p:cNvCxnSpPr>
            <a:stCxn id="575" idx="3"/>
            <a:endCxn id="578" idx="0"/>
          </p:cNvCxnSpPr>
          <p:nvPr/>
        </p:nvCxnSpPr>
        <p:spPr>
          <a:xfrm rot="5400000">
            <a:off x="3867943" y="2872582"/>
            <a:ext cx="341313" cy="1397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8" name="Straight Connector 557"/>
          <p:cNvCxnSpPr>
            <a:stCxn id="576" idx="7"/>
            <a:endCxn id="577" idx="3"/>
          </p:cNvCxnSpPr>
          <p:nvPr/>
        </p:nvCxnSpPr>
        <p:spPr>
          <a:xfrm rot="5400000" flipH="1" flipV="1">
            <a:off x="4672806" y="2501107"/>
            <a:ext cx="71437" cy="279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9" name="Straight Connector 558"/>
          <p:cNvCxnSpPr>
            <a:stCxn id="576" idx="5"/>
            <a:endCxn id="583" idx="6"/>
          </p:cNvCxnSpPr>
          <p:nvPr/>
        </p:nvCxnSpPr>
        <p:spPr>
          <a:xfrm rot="16200000" flipH="1">
            <a:off x="4630738" y="2654300"/>
            <a:ext cx="147637" cy="2714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0" name="Straight Connector 559"/>
          <p:cNvCxnSpPr>
            <a:stCxn id="576" idx="5"/>
            <a:endCxn id="582" idx="2"/>
          </p:cNvCxnSpPr>
          <p:nvPr/>
        </p:nvCxnSpPr>
        <p:spPr>
          <a:xfrm rot="16200000" flipH="1">
            <a:off x="4802187" y="2482851"/>
            <a:ext cx="28575" cy="4953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1" name="Straight Connector 560"/>
          <p:cNvCxnSpPr>
            <a:stCxn id="580" idx="5"/>
            <a:endCxn id="572" idx="3"/>
          </p:cNvCxnSpPr>
          <p:nvPr/>
        </p:nvCxnSpPr>
        <p:spPr>
          <a:xfrm rot="5400000" flipH="1" flipV="1">
            <a:off x="4064794" y="2736056"/>
            <a:ext cx="388938" cy="158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2" name="Straight Connector 561"/>
          <p:cNvCxnSpPr>
            <a:stCxn id="578" idx="5"/>
            <a:endCxn id="584" idx="3"/>
          </p:cNvCxnSpPr>
          <p:nvPr/>
        </p:nvCxnSpPr>
        <p:spPr>
          <a:xfrm rot="5400000" flipH="1" flipV="1">
            <a:off x="4124325" y="2913063"/>
            <a:ext cx="111125" cy="3841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3" name="Flowchart: Connector 562"/>
          <p:cNvSpPr/>
          <p:nvPr/>
        </p:nvSpPr>
        <p:spPr>
          <a:xfrm>
            <a:off x="3956050" y="1560513"/>
            <a:ext cx="39688" cy="39687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4" name="Flowchart: Connector 563"/>
          <p:cNvSpPr/>
          <p:nvPr/>
        </p:nvSpPr>
        <p:spPr>
          <a:xfrm>
            <a:off x="4060825" y="1449388"/>
            <a:ext cx="39688" cy="39687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5" name="Flowchart: Connector 564"/>
          <p:cNvSpPr/>
          <p:nvPr/>
        </p:nvSpPr>
        <p:spPr>
          <a:xfrm>
            <a:off x="3902075" y="1670050"/>
            <a:ext cx="41275" cy="39688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6" name="Flowchart: Connector 565"/>
          <p:cNvSpPr/>
          <p:nvPr/>
        </p:nvSpPr>
        <p:spPr>
          <a:xfrm>
            <a:off x="4060825" y="1670050"/>
            <a:ext cx="39688" cy="39688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7" name="Flowchart: Connector 566"/>
          <p:cNvSpPr/>
          <p:nvPr/>
        </p:nvSpPr>
        <p:spPr>
          <a:xfrm>
            <a:off x="3956050" y="1947863"/>
            <a:ext cx="39688" cy="39687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8" name="Flowchart: Connector 567"/>
          <p:cNvSpPr/>
          <p:nvPr/>
        </p:nvSpPr>
        <p:spPr>
          <a:xfrm>
            <a:off x="4113213" y="2058988"/>
            <a:ext cx="41275" cy="39687"/>
          </a:xfrm>
          <a:prstGeom prst="flowChartConnector">
            <a:avLst/>
          </a:prstGeom>
          <a:solidFill>
            <a:srgbClr val="C0504D"/>
          </a:solidFill>
          <a:ln>
            <a:solidFill>
              <a:srgbClr val="C05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9" name="Flowchart: Connector 568"/>
          <p:cNvSpPr/>
          <p:nvPr/>
        </p:nvSpPr>
        <p:spPr>
          <a:xfrm>
            <a:off x="3573463" y="2170113"/>
            <a:ext cx="52387" cy="55562"/>
          </a:xfrm>
          <a:prstGeom prst="flowChartConnector">
            <a:avLst/>
          </a:prstGeom>
          <a:solidFill>
            <a:srgbClr val="4F81BD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0" name="Flowchart: Connector 569"/>
          <p:cNvSpPr/>
          <p:nvPr/>
        </p:nvSpPr>
        <p:spPr>
          <a:xfrm>
            <a:off x="4048125" y="2392363"/>
            <a:ext cx="52388" cy="55562"/>
          </a:xfrm>
          <a:prstGeom prst="flowChartConnector">
            <a:avLst/>
          </a:prstGeom>
          <a:solidFill>
            <a:srgbClr val="9BBB59"/>
          </a:solidFill>
          <a:ln>
            <a:solidFill>
              <a:srgbClr val="9BB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1" name="Flowchart: Connector 570"/>
          <p:cNvSpPr/>
          <p:nvPr/>
        </p:nvSpPr>
        <p:spPr>
          <a:xfrm>
            <a:off x="4470400" y="1947863"/>
            <a:ext cx="52388" cy="55562"/>
          </a:xfrm>
          <a:prstGeom prst="flowChartConnector">
            <a:avLst/>
          </a:prstGeom>
          <a:solidFill>
            <a:srgbClr val="4F81BD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2" name="Flowchart: Connector 571"/>
          <p:cNvSpPr/>
          <p:nvPr/>
        </p:nvSpPr>
        <p:spPr>
          <a:xfrm>
            <a:off x="4259263" y="2503488"/>
            <a:ext cx="52387" cy="53975"/>
          </a:xfrm>
          <a:prstGeom prst="flowChartConnector">
            <a:avLst/>
          </a:prstGeom>
          <a:solidFill>
            <a:srgbClr val="4BACC6"/>
          </a:solidFill>
          <a:ln>
            <a:solidFill>
              <a:srgbClr val="4BA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" name="Flowchart: Connector 572"/>
          <p:cNvSpPr/>
          <p:nvPr/>
        </p:nvSpPr>
        <p:spPr>
          <a:xfrm>
            <a:off x="3732213" y="2724150"/>
            <a:ext cx="52387" cy="55563"/>
          </a:xfrm>
          <a:prstGeom prst="flowChartConnector">
            <a:avLst/>
          </a:prstGeom>
          <a:solidFill>
            <a:srgbClr val="8064A2"/>
          </a:solidFill>
          <a:ln>
            <a:solidFill>
              <a:srgbClr val="8064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4" name="Flowchart: Connector 573"/>
          <p:cNvSpPr/>
          <p:nvPr/>
        </p:nvSpPr>
        <p:spPr>
          <a:xfrm>
            <a:off x="4311650" y="2281238"/>
            <a:ext cx="53975" cy="55562"/>
          </a:xfrm>
          <a:prstGeom prst="flowChartConnector">
            <a:avLst/>
          </a:prstGeom>
          <a:solidFill>
            <a:srgbClr val="9BBB59"/>
          </a:solidFill>
          <a:ln>
            <a:solidFill>
              <a:srgbClr val="9BB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5" name="Flowchart: Connector 574"/>
          <p:cNvSpPr/>
          <p:nvPr/>
        </p:nvSpPr>
        <p:spPr>
          <a:xfrm>
            <a:off x="4100513" y="2724150"/>
            <a:ext cx="53975" cy="55563"/>
          </a:xfrm>
          <a:prstGeom prst="flowChartConnector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6" name="Flowchart: Connector 575"/>
          <p:cNvSpPr/>
          <p:nvPr/>
        </p:nvSpPr>
        <p:spPr>
          <a:xfrm>
            <a:off x="4522788" y="2668588"/>
            <a:ext cx="53975" cy="55562"/>
          </a:xfrm>
          <a:prstGeom prst="flowChartConnector">
            <a:avLst/>
          </a:prstGeom>
          <a:solidFill>
            <a:srgbClr val="C0504D"/>
          </a:solidFill>
          <a:ln>
            <a:solidFill>
              <a:srgbClr val="C05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7" name="Flowchart: Connector 576"/>
          <p:cNvSpPr/>
          <p:nvPr/>
        </p:nvSpPr>
        <p:spPr>
          <a:xfrm>
            <a:off x="4840288" y="2557463"/>
            <a:ext cx="52387" cy="55562"/>
          </a:xfrm>
          <a:prstGeom prst="flowChartConnector">
            <a:avLst/>
          </a:prstGeom>
          <a:solidFill>
            <a:srgbClr val="4F81BD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8" name="Flowchart: Connector 577"/>
          <p:cNvSpPr/>
          <p:nvPr/>
        </p:nvSpPr>
        <p:spPr>
          <a:xfrm>
            <a:off x="3943350" y="3113088"/>
            <a:ext cx="52388" cy="55562"/>
          </a:xfrm>
          <a:prstGeom prst="flowChartConnector">
            <a:avLst/>
          </a:prstGeom>
          <a:solidFill>
            <a:srgbClr val="8064A2"/>
          </a:solidFill>
          <a:ln>
            <a:solidFill>
              <a:srgbClr val="8064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9" name="Flowchart: Connector 578"/>
          <p:cNvSpPr/>
          <p:nvPr/>
        </p:nvSpPr>
        <p:spPr>
          <a:xfrm>
            <a:off x="4219575" y="1616075"/>
            <a:ext cx="39688" cy="39688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0" name="Flowchart: Connector 579"/>
          <p:cNvSpPr/>
          <p:nvPr/>
        </p:nvSpPr>
        <p:spPr>
          <a:xfrm>
            <a:off x="4206875" y="2890838"/>
            <a:ext cx="52388" cy="55562"/>
          </a:xfrm>
          <a:prstGeom prst="flowChartConnector">
            <a:avLst/>
          </a:prstGeom>
          <a:solidFill>
            <a:srgbClr val="4BACC6"/>
          </a:solidFill>
          <a:ln>
            <a:solidFill>
              <a:srgbClr val="4BA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1" name="Flowchart: Connector 580"/>
          <p:cNvSpPr/>
          <p:nvPr/>
        </p:nvSpPr>
        <p:spPr>
          <a:xfrm>
            <a:off x="4576763" y="2392363"/>
            <a:ext cx="52387" cy="55562"/>
          </a:xfrm>
          <a:prstGeom prst="flowChartConnector">
            <a:avLst/>
          </a:prstGeom>
          <a:solidFill>
            <a:srgbClr val="C0504D"/>
          </a:solidFill>
          <a:ln>
            <a:solidFill>
              <a:srgbClr val="C05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2" name="Flowchart: Connector 581"/>
          <p:cNvSpPr/>
          <p:nvPr/>
        </p:nvSpPr>
        <p:spPr>
          <a:xfrm>
            <a:off x="5064125" y="2724150"/>
            <a:ext cx="39688" cy="39688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" name="Flowchart: Connector 582"/>
          <p:cNvSpPr/>
          <p:nvPr/>
        </p:nvSpPr>
        <p:spPr>
          <a:xfrm>
            <a:off x="4787900" y="2835275"/>
            <a:ext cx="52388" cy="55563"/>
          </a:xfrm>
          <a:prstGeom prst="flowChartConnector">
            <a:avLst/>
          </a:prstGeom>
          <a:solidFill>
            <a:srgbClr val="4F81BD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4" name="Flowchart: Connector 583"/>
          <p:cNvSpPr/>
          <p:nvPr/>
        </p:nvSpPr>
        <p:spPr>
          <a:xfrm>
            <a:off x="4365625" y="3001963"/>
            <a:ext cx="52388" cy="55562"/>
          </a:xfrm>
          <a:prstGeom prst="flowChartConnector">
            <a:avLst/>
          </a:prstGeom>
          <a:solidFill>
            <a:srgbClr val="8064A2"/>
          </a:solidFill>
          <a:ln>
            <a:solidFill>
              <a:srgbClr val="8064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5253" name="TextBox 584"/>
          <p:cNvSpPr txBox="1">
            <a:spLocks noChangeArrowheads="1"/>
          </p:cNvSpPr>
          <p:nvPr/>
        </p:nvSpPr>
        <p:spPr bwMode="auto">
          <a:xfrm>
            <a:off x="3905250" y="2530475"/>
            <a:ext cx="4000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n-US" sz="1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03" name="Rectangle 602"/>
          <p:cNvSpPr/>
          <p:nvPr/>
        </p:nvSpPr>
        <p:spPr>
          <a:xfrm>
            <a:off x="6440486" y="4932362"/>
            <a:ext cx="200025" cy="1317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04" name="Rectangle 603"/>
          <p:cNvSpPr/>
          <p:nvPr/>
        </p:nvSpPr>
        <p:spPr>
          <a:xfrm>
            <a:off x="6040436" y="4932362"/>
            <a:ext cx="200025" cy="1317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5" name="Rectangle 604"/>
          <p:cNvSpPr/>
          <p:nvPr/>
        </p:nvSpPr>
        <p:spPr>
          <a:xfrm>
            <a:off x="6640511" y="4932362"/>
            <a:ext cx="198438" cy="1317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6" name="Rectangle 605"/>
          <p:cNvSpPr/>
          <p:nvPr/>
        </p:nvSpPr>
        <p:spPr>
          <a:xfrm>
            <a:off x="6040436" y="4932362"/>
            <a:ext cx="200025" cy="1317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07" name="Rectangle 606"/>
          <p:cNvSpPr/>
          <p:nvPr/>
        </p:nvSpPr>
        <p:spPr>
          <a:xfrm>
            <a:off x="6240461" y="4932362"/>
            <a:ext cx="200025" cy="1317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85344" name="TextBox 675"/>
          <p:cNvSpPr txBox="1">
            <a:spLocks noChangeArrowheads="1"/>
          </p:cNvSpPr>
          <p:nvPr/>
        </p:nvSpPr>
        <p:spPr bwMode="auto">
          <a:xfrm>
            <a:off x="4530725" y="1563688"/>
            <a:ext cx="266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l-GR" alt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en-US" sz="7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700">
              <a:latin typeface="Calibri" panose="020F0502020204030204" pitchFamily="34" charset="0"/>
            </a:endParaRPr>
          </a:p>
        </p:txBody>
      </p:sp>
      <p:grpSp>
        <p:nvGrpSpPr>
          <p:cNvPr id="285345" name="Group 676"/>
          <p:cNvGrpSpPr>
            <a:grpSpLocks/>
          </p:cNvGrpSpPr>
          <p:nvPr/>
        </p:nvGrpSpPr>
        <p:grpSpPr bwMode="auto">
          <a:xfrm>
            <a:off x="4533900" y="1222375"/>
            <a:ext cx="865188" cy="981075"/>
            <a:chOff x="4410974" y="169653"/>
            <a:chExt cx="990971" cy="1131615"/>
          </a:xfrm>
        </p:grpSpPr>
        <p:sp>
          <p:nvSpPr>
            <p:cNvPr id="678" name="Flowchart: Connector 677"/>
            <p:cNvSpPr/>
            <p:nvPr/>
          </p:nvSpPr>
          <p:spPr>
            <a:xfrm>
              <a:off x="4678264" y="266701"/>
              <a:ext cx="76368" cy="76906"/>
            </a:xfrm>
            <a:prstGeom prst="flowChartConnector">
              <a:avLst/>
            </a:prstGeom>
            <a:solidFill>
              <a:srgbClr val="4BACC6"/>
            </a:solidFill>
            <a:ln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9" name="Rectangle 678"/>
            <p:cNvSpPr/>
            <p:nvPr/>
          </p:nvSpPr>
          <p:spPr>
            <a:xfrm>
              <a:off x="4640079" y="228248"/>
              <a:ext cx="152737" cy="15198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0" name="Flowchart: Connector 679"/>
            <p:cNvSpPr/>
            <p:nvPr/>
          </p:nvSpPr>
          <p:spPr>
            <a:xfrm>
              <a:off x="4680082" y="469952"/>
              <a:ext cx="76368" cy="76906"/>
            </a:xfrm>
            <a:prstGeom prst="flowChartConnector">
              <a:avLst/>
            </a:prstGeom>
            <a:solidFill>
              <a:srgbClr val="4BACC6"/>
            </a:solidFill>
            <a:ln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1" name="Rectangle 680"/>
            <p:cNvSpPr/>
            <p:nvPr/>
          </p:nvSpPr>
          <p:spPr>
            <a:xfrm>
              <a:off x="4641898" y="431500"/>
              <a:ext cx="150918" cy="153812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2" name="Flowchart: Connector 681"/>
            <p:cNvSpPr/>
            <p:nvPr/>
          </p:nvSpPr>
          <p:spPr>
            <a:xfrm>
              <a:off x="4831001" y="469952"/>
              <a:ext cx="76368" cy="76906"/>
            </a:xfrm>
            <a:prstGeom prst="flowChartConnector">
              <a:avLst/>
            </a:prstGeom>
            <a:solidFill>
              <a:srgbClr val="8064A2"/>
            </a:solidFill>
            <a:ln>
              <a:solidFill>
                <a:srgbClr val="8064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3" name="Rectangle 682"/>
            <p:cNvSpPr/>
            <p:nvPr/>
          </p:nvSpPr>
          <p:spPr>
            <a:xfrm>
              <a:off x="4792816" y="431500"/>
              <a:ext cx="152737" cy="153812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4" name="Flowchart: Connector 683"/>
            <p:cNvSpPr/>
            <p:nvPr/>
          </p:nvSpPr>
          <p:spPr>
            <a:xfrm>
              <a:off x="4983737" y="675034"/>
              <a:ext cx="74549" cy="75075"/>
            </a:xfrm>
            <a:prstGeom prst="flowChartConnector">
              <a:avLst/>
            </a:prstGeom>
            <a:solidFill>
              <a:srgbClr val="9BBB59"/>
            </a:solidFill>
            <a:ln>
              <a:solidFill>
                <a:srgbClr val="9BBB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5" name="Rectangle 684"/>
            <p:cNvSpPr/>
            <p:nvPr/>
          </p:nvSpPr>
          <p:spPr>
            <a:xfrm>
              <a:off x="4945553" y="636582"/>
              <a:ext cx="150919" cy="15198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6" name="Flowchart: Connector 685"/>
            <p:cNvSpPr/>
            <p:nvPr/>
          </p:nvSpPr>
          <p:spPr>
            <a:xfrm>
              <a:off x="5134655" y="869130"/>
              <a:ext cx="76368" cy="76906"/>
            </a:xfrm>
            <a:prstGeom prst="flowChartConnector">
              <a:avLst/>
            </a:prstGeom>
            <a:solidFill>
              <a:srgbClr val="C0504D"/>
            </a:solidFill>
            <a:ln>
              <a:solidFill>
                <a:srgbClr val="C050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" name="Rectangle 686"/>
            <p:cNvSpPr/>
            <p:nvPr/>
          </p:nvSpPr>
          <p:spPr>
            <a:xfrm>
              <a:off x="5096472" y="832508"/>
              <a:ext cx="152737" cy="15198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8" name="Flowchart: Connector 687"/>
            <p:cNvSpPr/>
            <p:nvPr/>
          </p:nvSpPr>
          <p:spPr>
            <a:xfrm>
              <a:off x="5287392" y="1055902"/>
              <a:ext cx="76368" cy="76906"/>
            </a:xfrm>
            <a:prstGeom prst="flowChartConnector">
              <a:avLst/>
            </a:prstGeom>
            <a:solidFill>
              <a:srgbClr val="4F81BD"/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9" name="Rectangle 688"/>
            <p:cNvSpPr/>
            <p:nvPr/>
          </p:nvSpPr>
          <p:spPr>
            <a:xfrm>
              <a:off x="5249208" y="1019280"/>
              <a:ext cx="152737" cy="15198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0" name="Flowchart: Connector 689"/>
            <p:cNvSpPr/>
            <p:nvPr/>
          </p:nvSpPr>
          <p:spPr>
            <a:xfrm>
              <a:off x="5134655" y="1055902"/>
              <a:ext cx="76368" cy="76906"/>
            </a:xfrm>
            <a:prstGeom prst="flowChartConnector">
              <a:avLst/>
            </a:prstGeom>
            <a:solidFill>
              <a:srgbClr val="C0504D"/>
            </a:solidFill>
            <a:ln>
              <a:solidFill>
                <a:srgbClr val="C050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1" name="Rectangle 690"/>
            <p:cNvSpPr/>
            <p:nvPr/>
          </p:nvSpPr>
          <p:spPr>
            <a:xfrm>
              <a:off x="5096472" y="1019280"/>
              <a:ext cx="152737" cy="15198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2" name="Flowchart: Connector 691"/>
            <p:cNvSpPr/>
            <p:nvPr/>
          </p:nvSpPr>
          <p:spPr>
            <a:xfrm>
              <a:off x="4678264" y="675034"/>
              <a:ext cx="76368" cy="75075"/>
            </a:xfrm>
            <a:prstGeom prst="flowChartConnector">
              <a:avLst/>
            </a:prstGeom>
            <a:solidFill>
              <a:srgbClr val="4BACC6"/>
            </a:solidFill>
            <a:ln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3" name="Rectangle 692"/>
            <p:cNvSpPr/>
            <p:nvPr/>
          </p:nvSpPr>
          <p:spPr>
            <a:xfrm>
              <a:off x="4640079" y="636582"/>
              <a:ext cx="152737" cy="15198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4" name="Flowchart: Connector 693"/>
            <p:cNvSpPr/>
            <p:nvPr/>
          </p:nvSpPr>
          <p:spPr>
            <a:xfrm>
              <a:off x="4831001" y="675034"/>
              <a:ext cx="76368" cy="75075"/>
            </a:xfrm>
            <a:prstGeom prst="flowChartConnector">
              <a:avLst/>
            </a:prstGeom>
            <a:solidFill>
              <a:srgbClr val="8064A2"/>
            </a:solidFill>
            <a:ln>
              <a:solidFill>
                <a:srgbClr val="8064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5" name="Rectangle 694"/>
            <p:cNvSpPr/>
            <p:nvPr/>
          </p:nvSpPr>
          <p:spPr>
            <a:xfrm>
              <a:off x="4792816" y="636582"/>
              <a:ext cx="152737" cy="15198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6" name="Flowchart: Connector 695"/>
            <p:cNvSpPr/>
            <p:nvPr/>
          </p:nvSpPr>
          <p:spPr>
            <a:xfrm>
              <a:off x="4983737" y="869130"/>
              <a:ext cx="74549" cy="76906"/>
            </a:xfrm>
            <a:prstGeom prst="flowChartConnector">
              <a:avLst/>
            </a:prstGeom>
            <a:solidFill>
              <a:srgbClr val="9BBB59"/>
            </a:solidFill>
            <a:ln>
              <a:solidFill>
                <a:srgbClr val="9BBB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7" name="Rectangle 696"/>
            <p:cNvSpPr/>
            <p:nvPr/>
          </p:nvSpPr>
          <p:spPr>
            <a:xfrm>
              <a:off x="4945553" y="832508"/>
              <a:ext cx="150919" cy="15198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8" name="Flowchart: Connector 697"/>
            <p:cNvSpPr/>
            <p:nvPr/>
          </p:nvSpPr>
          <p:spPr>
            <a:xfrm>
              <a:off x="4678264" y="869130"/>
              <a:ext cx="76368" cy="76906"/>
            </a:xfrm>
            <a:prstGeom prst="flowChartConnector">
              <a:avLst/>
            </a:prstGeom>
            <a:solidFill>
              <a:srgbClr val="4BACC6"/>
            </a:solidFill>
            <a:ln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9" name="Rectangle 698"/>
            <p:cNvSpPr/>
            <p:nvPr/>
          </p:nvSpPr>
          <p:spPr>
            <a:xfrm>
              <a:off x="4640079" y="832508"/>
              <a:ext cx="152737" cy="15198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0" name="Flowchart: Connector 699"/>
            <p:cNvSpPr/>
            <p:nvPr/>
          </p:nvSpPr>
          <p:spPr>
            <a:xfrm>
              <a:off x="4831001" y="869130"/>
              <a:ext cx="76368" cy="76906"/>
            </a:xfrm>
            <a:prstGeom prst="flowChartConnector">
              <a:avLst/>
            </a:prstGeom>
            <a:solidFill>
              <a:srgbClr val="8064A2"/>
            </a:solidFill>
            <a:ln>
              <a:solidFill>
                <a:srgbClr val="8064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1" name="Rectangle 700"/>
            <p:cNvSpPr/>
            <p:nvPr/>
          </p:nvSpPr>
          <p:spPr>
            <a:xfrm>
              <a:off x="4792816" y="832508"/>
              <a:ext cx="152737" cy="15198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2" name="Flowchart: Connector 701"/>
            <p:cNvSpPr/>
            <p:nvPr/>
          </p:nvSpPr>
          <p:spPr>
            <a:xfrm>
              <a:off x="4983737" y="1055902"/>
              <a:ext cx="74549" cy="76906"/>
            </a:xfrm>
            <a:prstGeom prst="flowChartConnector">
              <a:avLst/>
            </a:prstGeom>
            <a:solidFill>
              <a:srgbClr val="9BBB59"/>
            </a:solidFill>
            <a:ln>
              <a:solidFill>
                <a:srgbClr val="9BBB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3" name="Rectangle 702"/>
            <p:cNvSpPr/>
            <p:nvPr/>
          </p:nvSpPr>
          <p:spPr>
            <a:xfrm>
              <a:off x="4945553" y="1019280"/>
              <a:ext cx="150919" cy="15198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4" name="Flowchart: Connector 703"/>
            <p:cNvSpPr/>
            <p:nvPr/>
          </p:nvSpPr>
          <p:spPr>
            <a:xfrm>
              <a:off x="4678264" y="1055902"/>
              <a:ext cx="76368" cy="76906"/>
            </a:xfrm>
            <a:prstGeom prst="flowChartConnector">
              <a:avLst/>
            </a:prstGeom>
            <a:solidFill>
              <a:srgbClr val="4BACC6"/>
            </a:solidFill>
            <a:ln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5" name="Rectangle 704"/>
            <p:cNvSpPr/>
            <p:nvPr/>
          </p:nvSpPr>
          <p:spPr>
            <a:xfrm>
              <a:off x="4640079" y="1019280"/>
              <a:ext cx="152737" cy="15198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6" name="Flowchart: Connector 705"/>
            <p:cNvSpPr/>
            <p:nvPr/>
          </p:nvSpPr>
          <p:spPr>
            <a:xfrm>
              <a:off x="4831001" y="1055902"/>
              <a:ext cx="76368" cy="76906"/>
            </a:xfrm>
            <a:prstGeom prst="flowChartConnector">
              <a:avLst/>
            </a:prstGeom>
            <a:solidFill>
              <a:srgbClr val="8064A2"/>
            </a:solidFill>
            <a:ln>
              <a:solidFill>
                <a:srgbClr val="8064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" name="Rectangle 706"/>
            <p:cNvSpPr/>
            <p:nvPr/>
          </p:nvSpPr>
          <p:spPr>
            <a:xfrm>
              <a:off x="4792816" y="1019280"/>
              <a:ext cx="152737" cy="15198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5376" name="TextBox 707"/>
            <p:cNvSpPr txBox="1">
              <a:spLocks noChangeArrowheads="1"/>
            </p:cNvSpPr>
            <p:nvPr/>
          </p:nvSpPr>
          <p:spPr bwMode="auto">
            <a:xfrm>
              <a:off x="4413842" y="169653"/>
              <a:ext cx="304799" cy="354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l-GR" altLang="en-US" sz="70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altLang="en-US" sz="7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700">
                <a:latin typeface="Calibri" panose="020F0502020204030204" pitchFamily="34" charset="0"/>
              </a:endParaRPr>
            </a:p>
          </p:txBody>
        </p:sp>
        <p:sp>
          <p:nvSpPr>
            <p:cNvPr id="285377" name="TextBox 708"/>
            <p:cNvSpPr txBox="1">
              <a:spLocks noChangeArrowheads="1"/>
            </p:cNvSpPr>
            <p:nvPr/>
          </p:nvSpPr>
          <p:spPr bwMode="auto">
            <a:xfrm>
              <a:off x="4410974" y="356557"/>
              <a:ext cx="304799" cy="354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l-GR" altLang="en-US" sz="70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altLang="en-US" sz="7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700">
                <a:latin typeface="Calibri" panose="020F0502020204030204" pitchFamily="34" charset="0"/>
              </a:endParaRPr>
            </a:p>
          </p:txBody>
        </p:sp>
        <p:sp>
          <p:nvSpPr>
            <p:cNvPr id="285378" name="TextBox 709"/>
            <p:cNvSpPr txBox="1">
              <a:spLocks noChangeArrowheads="1"/>
            </p:cNvSpPr>
            <p:nvPr/>
          </p:nvSpPr>
          <p:spPr bwMode="auto">
            <a:xfrm>
              <a:off x="4413864" y="759713"/>
              <a:ext cx="304799" cy="354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l-GR" altLang="en-US" sz="70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altLang="en-US" sz="7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700">
                <a:latin typeface="Calibri" panose="020F0502020204030204" pitchFamily="34" charset="0"/>
              </a:endParaRPr>
            </a:p>
          </p:txBody>
        </p:sp>
        <p:sp>
          <p:nvSpPr>
            <p:cNvPr id="285379" name="TextBox 710"/>
            <p:cNvSpPr txBox="1">
              <a:spLocks noChangeArrowheads="1"/>
            </p:cNvSpPr>
            <p:nvPr/>
          </p:nvSpPr>
          <p:spPr bwMode="auto">
            <a:xfrm>
              <a:off x="4419622" y="946617"/>
              <a:ext cx="304799" cy="354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l-GR" altLang="en-US" sz="70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altLang="en-US" sz="7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700">
                <a:latin typeface="Calibri" panose="020F050202020403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000658" y="6157952"/>
            <a:ext cx="3930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Jahid</a:t>
            </a:r>
            <a:r>
              <a:rPr lang="en-US" dirty="0" smtClean="0"/>
              <a:t> et al., Bioinformatics 2014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4253805"/>
            <a:ext cx="55190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Multiple models </a:t>
            </a:r>
            <a:r>
              <a:rPr lang="en-US" altLang="en-US" sz="2000" dirty="0"/>
              <a:t>trained for </a:t>
            </a:r>
            <a:r>
              <a:rPr lang="en-US" altLang="en-US" sz="2000" dirty="0" smtClean="0"/>
              <a:t>each patient </a:t>
            </a:r>
            <a:r>
              <a:rPr lang="en-US" altLang="en-US" sz="2000" dirty="0"/>
              <a:t>P using </a:t>
            </a:r>
            <a:r>
              <a:rPr lang="en-US" altLang="en-US" sz="2000" dirty="0" smtClean="0"/>
              <a:t>selected neighbors</a:t>
            </a:r>
            <a:endParaRPr lang="en-US" altLang="en-US" sz="2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C00000"/>
                </a:solidFill>
              </a:rPr>
              <a:t>Incorrect/inaccurate models removed</a:t>
            </a:r>
          </a:p>
        </p:txBody>
      </p:sp>
    </p:spTree>
    <p:extLst>
      <p:ext uri="{BB962C8B-B14F-4D97-AF65-F5344CB8AC3E}">
        <p14:creationId xmlns:p14="http://schemas.microsoft.com/office/powerpoint/2010/main" xmlns="" val="17043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1143000"/>
          </a:xfrm>
        </p:spPr>
        <p:txBody>
          <a:bodyPr anchor="ctr"/>
          <a:lstStyle/>
          <a:p>
            <a:r>
              <a:rPr lang="en-US" altLang="en-US" dirty="0" smtClean="0"/>
              <a:t>Personalized model selection and decision making</a:t>
            </a:r>
          </a:p>
        </p:txBody>
      </p:sp>
      <p:grpSp>
        <p:nvGrpSpPr>
          <p:cNvPr id="284927" name="Group 824"/>
          <p:cNvGrpSpPr>
            <a:grpSpLocks/>
          </p:cNvGrpSpPr>
          <p:nvPr/>
        </p:nvGrpSpPr>
        <p:grpSpPr bwMode="auto">
          <a:xfrm>
            <a:off x="3810000" y="1408113"/>
            <a:ext cx="598488" cy="296862"/>
            <a:chOff x="7315200" y="3810000"/>
            <a:chExt cx="685800" cy="342900"/>
          </a:xfrm>
        </p:grpSpPr>
        <p:sp>
          <p:nvSpPr>
            <p:cNvPr id="284928" name="TextBox 256"/>
            <p:cNvSpPr txBox="1">
              <a:spLocks noChangeArrowheads="1"/>
            </p:cNvSpPr>
            <p:nvPr/>
          </p:nvSpPr>
          <p:spPr bwMode="auto">
            <a:xfrm>
              <a:off x="7467600" y="3810000"/>
              <a:ext cx="533400" cy="319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2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Test</a:t>
              </a:r>
            </a:p>
          </p:txBody>
        </p:sp>
        <p:cxnSp>
          <p:nvCxnSpPr>
            <p:cNvPr id="258" name="Straight Arrow Connector 257"/>
            <p:cNvCxnSpPr/>
            <p:nvPr/>
          </p:nvCxnSpPr>
          <p:spPr>
            <a:xfrm rot="10800000" flipV="1">
              <a:off x="7315200" y="4039211"/>
              <a:ext cx="229206" cy="11368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930" name="Group 590"/>
          <p:cNvGrpSpPr>
            <a:grpSpLocks/>
          </p:cNvGrpSpPr>
          <p:nvPr/>
        </p:nvGrpSpPr>
        <p:grpSpPr bwMode="auto">
          <a:xfrm>
            <a:off x="4613275" y="1652588"/>
            <a:ext cx="1458913" cy="1692275"/>
            <a:chOff x="1911350" y="3810000"/>
            <a:chExt cx="1670050" cy="1950204"/>
          </a:xfrm>
        </p:grpSpPr>
        <p:sp>
          <p:nvSpPr>
            <p:cNvPr id="260" name="Rectangle 259"/>
            <p:cNvSpPr/>
            <p:nvPr/>
          </p:nvSpPr>
          <p:spPr>
            <a:xfrm>
              <a:off x="2209378" y="4038682"/>
              <a:ext cx="228973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2438351" y="4038682"/>
              <a:ext cx="228973" cy="1518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2667324" y="4038682"/>
              <a:ext cx="228973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2896298" y="4038682"/>
              <a:ext cx="227156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3123454" y="4038682"/>
              <a:ext cx="228973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2209378" y="4190528"/>
              <a:ext cx="228973" cy="15367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2438351" y="4190528"/>
              <a:ext cx="228973" cy="1536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2667324" y="4190528"/>
              <a:ext cx="228973" cy="15367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3123454" y="4190528"/>
              <a:ext cx="228973" cy="15367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2438351" y="4344202"/>
              <a:ext cx="228973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2896298" y="4190528"/>
              <a:ext cx="227156" cy="1536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2667324" y="4344202"/>
              <a:ext cx="228973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2896298" y="4344202"/>
              <a:ext cx="227156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3123454" y="4344202"/>
              <a:ext cx="228973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2209378" y="4496047"/>
              <a:ext cx="228973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5" name="Rectangle 274"/>
            <p:cNvSpPr/>
            <p:nvPr/>
          </p:nvSpPr>
          <p:spPr>
            <a:xfrm>
              <a:off x="2209378" y="4344202"/>
              <a:ext cx="228973" cy="1518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76" name="Rectangle 275"/>
            <p:cNvSpPr/>
            <p:nvPr/>
          </p:nvSpPr>
          <p:spPr>
            <a:xfrm>
              <a:off x="2438351" y="4647893"/>
              <a:ext cx="228973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2896298" y="4496047"/>
              <a:ext cx="227156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3123454" y="4496047"/>
              <a:ext cx="228973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2209378" y="4647893"/>
              <a:ext cx="228973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2667324" y="4647893"/>
              <a:ext cx="228973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2896298" y="4647893"/>
              <a:ext cx="227156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2209378" y="4799737"/>
              <a:ext cx="228973" cy="15367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2896298" y="4647893"/>
              <a:ext cx="227156" cy="1518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2438351" y="4496047"/>
              <a:ext cx="228973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2896298" y="4799737"/>
              <a:ext cx="227156" cy="15367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3123454" y="4799737"/>
              <a:ext cx="228973" cy="15367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2438351" y="4953412"/>
              <a:ext cx="228973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3123454" y="4953412"/>
              <a:ext cx="228973" cy="1518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3123454" y="4647893"/>
              <a:ext cx="228973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2209378" y="5410777"/>
              <a:ext cx="228973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2667324" y="4640575"/>
              <a:ext cx="228973" cy="1518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2667324" y="5410777"/>
              <a:ext cx="228973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2438351" y="5410777"/>
              <a:ext cx="228973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3123454" y="5410777"/>
              <a:ext cx="228973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2209378" y="5562622"/>
              <a:ext cx="228973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2438351" y="5562622"/>
              <a:ext cx="228973" cy="1518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2667324" y="5562622"/>
              <a:ext cx="228973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2896298" y="5562622"/>
              <a:ext cx="227156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3123454" y="5562622"/>
              <a:ext cx="228973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2667324" y="4488729"/>
              <a:ext cx="228973" cy="1518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2896298" y="5410777"/>
              <a:ext cx="227156" cy="1518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2438351" y="4799737"/>
              <a:ext cx="228973" cy="15367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2667324" y="4799737"/>
              <a:ext cx="228973" cy="15367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2209378" y="4647893"/>
              <a:ext cx="228973" cy="1518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84976" name="TextBox 304"/>
            <p:cNvSpPr txBox="1">
              <a:spLocks noChangeArrowheads="1"/>
            </p:cNvSpPr>
            <p:nvPr/>
          </p:nvSpPr>
          <p:spPr bwMode="auto">
            <a:xfrm>
              <a:off x="2133600" y="3810000"/>
              <a:ext cx="144780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l-GR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l-GR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l-GR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l-GR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l-GR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284977" name="TextBox 305"/>
            <p:cNvSpPr txBox="1">
              <a:spLocks noChangeArrowheads="1"/>
            </p:cNvSpPr>
            <p:nvPr/>
          </p:nvSpPr>
          <p:spPr bwMode="auto">
            <a:xfrm>
              <a:off x="1911350" y="3975100"/>
              <a:ext cx="457200" cy="1785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N-1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  <p:cxnSp>
        <p:nvCxnSpPr>
          <p:cNvPr id="307" name="Straight Arrow Connector 306"/>
          <p:cNvCxnSpPr/>
          <p:nvPr/>
        </p:nvCxnSpPr>
        <p:spPr>
          <a:xfrm rot="10800000">
            <a:off x="3810000" y="1784350"/>
            <a:ext cx="1130300" cy="236538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Arrow Connector 307"/>
          <p:cNvCxnSpPr/>
          <p:nvPr/>
        </p:nvCxnSpPr>
        <p:spPr>
          <a:xfrm rot="10800000" flipV="1">
            <a:off x="3810000" y="2049463"/>
            <a:ext cx="1530350" cy="13176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Arrow Connector 308"/>
          <p:cNvCxnSpPr>
            <a:stCxn id="268" idx="0"/>
          </p:cNvCxnSpPr>
          <p:nvPr/>
        </p:nvCxnSpPr>
        <p:spPr>
          <a:xfrm rot="16200000" flipH="1" flipV="1">
            <a:off x="4559300" y="1233488"/>
            <a:ext cx="463550" cy="196215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Arrow Connector 309"/>
          <p:cNvCxnSpPr>
            <a:stCxn id="276" idx="0"/>
          </p:cNvCxnSpPr>
          <p:nvPr/>
        </p:nvCxnSpPr>
        <p:spPr>
          <a:xfrm rot="16200000" flipH="1" flipV="1">
            <a:off x="4260057" y="1929606"/>
            <a:ext cx="463550" cy="1363663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Arrow Connector 310"/>
          <p:cNvCxnSpPr>
            <a:stCxn id="605" idx="2"/>
            <a:endCxn id="601" idx="3"/>
          </p:cNvCxnSpPr>
          <p:nvPr/>
        </p:nvCxnSpPr>
        <p:spPr>
          <a:xfrm rot="5400000">
            <a:off x="4221957" y="2364581"/>
            <a:ext cx="938212" cy="176212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4983" name="Group 616"/>
          <p:cNvGrpSpPr>
            <a:grpSpLocks/>
          </p:cNvGrpSpPr>
          <p:nvPr/>
        </p:nvGrpSpPr>
        <p:grpSpPr bwMode="auto">
          <a:xfrm>
            <a:off x="3276600" y="1519238"/>
            <a:ext cx="533400" cy="331787"/>
            <a:chOff x="762002" y="3581400"/>
            <a:chExt cx="2362202" cy="1905000"/>
          </a:xfrm>
        </p:grpSpPr>
        <p:cxnSp>
          <p:nvCxnSpPr>
            <p:cNvPr id="313" name="Straight Connector 312"/>
            <p:cNvCxnSpPr/>
            <p:nvPr/>
          </p:nvCxnSpPr>
          <p:spPr>
            <a:xfrm rot="5400000">
              <a:off x="1293599" y="4341874"/>
              <a:ext cx="1376345" cy="45697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/>
            <p:cNvCxnSpPr/>
            <p:nvPr/>
          </p:nvCxnSpPr>
          <p:spPr>
            <a:xfrm rot="5400000">
              <a:off x="1537190" y="4355545"/>
              <a:ext cx="1367227" cy="4569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/>
            <p:cNvCxnSpPr/>
            <p:nvPr/>
          </p:nvCxnSpPr>
          <p:spPr>
            <a:xfrm rot="5400000">
              <a:off x="1054572" y="4332756"/>
              <a:ext cx="1376339" cy="4569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6" name="Flowchart: Connector 315"/>
            <p:cNvSpPr/>
            <p:nvPr/>
          </p:nvSpPr>
          <p:spPr>
            <a:xfrm>
              <a:off x="2210257" y="5030658"/>
              <a:ext cx="77336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7" name="Flowchart: Connector 316"/>
            <p:cNvSpPr/>
            <p:nvPr/>
          </p:nvSpPr>
          <p:spPr>
            <a:xfrm>
              <a:off x="2146986" y="4647834"/>
              <a:ext cx="77332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8" name="Flowchart: Connector 317"/>
            <p:cNvSpPr/>
            <p:nvPr/>
          </p:nvSpPr>
          <p:spPr>
            <a:xfrm>
              <a:off x="2892204" y="4492885"/>
              <a:ext cx="77332" cy="82031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9" name="Flowchart: Connector 318"/>
            <p:cNvSpPr/>
            <p:nvPr/>
          </p:nvSpPr>
          <p:spPr>
            <a:xfrm>
              <a:off x="1598617" y="4802789"/>
              <a:ext cx="77332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0" name="Flowchart: Connector 319"/>
            <p:cNvSpPr/>
            <p:nvPr/>
          </p:nvSpPr>
          <p:spPr>
            <a:xfrm>
              <a:off x="1064310" y="4037142"/>
              <a:ext cx="77332" cy="82031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1" name="Flowchart: Connector 320"/>
            <p:cNvSpPr/>
            <p:nvPr/>
          </p:nvSpPr>
          <p:spPr>
            <a:xfrm>
              <a:off x="1809528" y="4192092"/>
              <a:ext cx="77332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2" name="Flowchart: Connector 321"/>
            <p:cNvSpPr/>
            <p:nvPr/>
          </p:nvSpPr>
          <p:spPr>
            <a:xfrm>
              <a:off x="839338" y="4802789"/>
              <a:ext cx="77332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3" name="Flowchart: Connector 322"/>
            <p:cNvSpPr/>
            <p:nvPr/>
          </p:nvSpPr>
          <p:spPr>
            <a:xfrm>
              <a:off x="1218978" y="4347047"/>
              <a:ext cx="77332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4" name="Flowchart: Connector 323"/>
            <p:cNvSpPr/>
            <p:nvPr/>
          </p:nvSpPr>
          <p:spPr>
            <a:xfrm>
              <a:off x="1767346" y="4146520"/>
              <a:ext cx="154668" cy="15495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5" name="Flowchart: Connector 324"/>
            <p:cNvSpPr/>
            <p:nvPr/>
          </p:nvSpPr>
          <p:spPr>
            <a:xfrm>
              <a:off x="1556435" y="4757212"/>
              <a:ext cx="154668" cy="154955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6" name="Flowchart: Connector 325"/>
            <p:cNvSpPr/>
            <p:nvPr/>
          </p:nvSpPr>
          <p:spPr>
            <a:xfrm>
              <a:off x="2118864" y="4602263"/>
              <a:ext cx="154668" cy="15495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762002" y="3581400"/>
              <a:ext cx="2362202" cy="1905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4999" name="Group 632"/>
          <p:cNvGrpSpPr>
            <a:grpSpLocks/>
          </p:cNvGrpSpPr>
          <p:nvPr/>
        </p:nvGrpSpPr>
        <p:grpSpPr bwMode="auto">
          <a:xfrm>
            <a:off x="3276600" y="1916113"/>
            <a:ext cx="533400" cy="331787"/>
            <a:chOff x="1828800" y="2362200"/>
            <a:chExt cx="2362200" cy="1905000"/>
          </a:xfrm>
        </p:grpSpPr>
        <p:cxnSp>
          <p:nvCxnSpPr>
            <p:cNvPr id="329" name="Straight Connector 328"/>
            <p:cNvCxnSpPr/>
            <p:nvPr/>
          </p:nvCxnSpPr>
          <p:spPr>
            <a:xfrm rot="5400000">
              <a:off x="2360396" y="3122674"/>
              <a:ext cx="1376345" cy="45697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/>
            <p:cNvCxnSpPr/>
            <p:nvPr/>
          </p:nvCxnSpPr>
          <p:spPr>
            <a:xfrm rot="5400000">
              <a:off x="2603987" y="3136345"/>
              <a:ext cx="1367227" cy="4569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/>
            <p:nvPr/>
          </p:nvCxnSpPr>
          <p:spPr>
            <a:xfrm rot="5400000">
              <a:off x="2121369" y="3113556"/>
              <a:ext cx="1376339" cy="4569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2" name="Flowchart: Connector 331"/>
            <p:cNvSpPr/>
            <p:nvPr/>
          </p:nvSpPr>
          <p:spPr>
            <a:xfrm>
              <a:off x="3277054" y="3811458"/>
              <a:ext cx="77336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3" name="Flowchart: Connector 332"/>
            <p:cNvSpPr/>
            <p:nvPr/>
          </p:nvSpPr>
          <p:spPr>
            <a:xfrm>
              <a:off x="2588079" y="2817942"/>
              <a:ext cx="77336" cy="82031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4" name="Flowchart: Connector 333"/>
            <p:cNvSpPr/>
            <p:nvPr/>
          </p:nvSpPr>
          <p:spPr>
            <a:xfrm>
              <a:off x="3213783" y="3428634"/>
              <a:ext cx="77332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5" name="Flowchart: Connector 334"/>
            <p:cNvSpPr/>
            <p:nvPr/>
          </p:nvSpPr>
          <p:spPr>
            <a:xfrm>
              <a:off x="3811361" y="3811458"/>
              <a:ext cx="77336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6" name="Flowchart: Connector 335"/>
            <p:cNvSpPr/>
            <p:nvPr/>
          </p:nvSpPr>
          <p:spPr>
            <a:xfrm>
              <a:off x="3959000" y="3273685"/>
              <a:ext cx="77332" cy="82031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7" name="Flowchart: Connector 336"/>
            <p:cNvSpPr/>
            <p:nvPr/>
          </p:nvSpPr>
          <p:spPr>
            <a:xfrm>
              <a:off x="3579361" y="3127847"/>
              <a:ext cx="77332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8" name="Flowchart: Connector 337"/>
            <p:cNvSpPr/>
            <p:nvPr/>
          </p:nvSpPr>
          <p:spPr>
            <a:xfrm>
              <a:off x="3656693" y="3583589"/>
              <a:ext cx="77336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9" name="Flowchart: Connector 338"/>
            <p:cNvSpPr/>
            <p:nvPr/>
          </p:nvSpPr>
          <p:spPr>
            <a:xfrm>
              <a:off x="2517775" y="3127847"/>
              <a:ext cx="70304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0" name="Flowchart: Connector 339"/>
            <p:cNvSpPr/>
            <p:nvPr/>
          </p:nvSpPr>
          <p:spPr>
            <a:xfrm>
              <a:off x="2285775" y="3355715"/>
              <a:ext cx="77332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1" name="Flowchart: Connector 340"/>
            <p:cNvSpPr/>
            <p:nvPr/>
          </p:nvSpPr>
          <p:spPr>
            <a:xfrm>
              <a:off x="2665415" y="3583589"/>
              <a:ext cx="77332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2" name="Flowchart: Connector 341"/>
            <p:cNvSpPr/>
            <p:nvPr/>
          </p:nvSpPr>
          <p:spPr>
            <a:xfrm>
              <a:off x="2131108" y="2817942"/>
              <a:ext cx="77332" cy="82031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3" name="Flowchart: Connector 342"/>
            <p:cNvSpPr/>
            <p:nvPr/>
          </p:nvSpPr>
          <p:spPr>
            <a:xfrm>
              <a:off x="2285775" y="3729427"/>
              <a:ext cx="77332" cy="82031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4" name="Flowchart: Connector 343"/>
            <p:cNvSpPr/>
            <p:nvPr/>
          </p:nvSpPr>
          <p:spPr>
            <a:xfrm>
              <a:off x="2876325" y="2972892"/>
              <a:ext cx="77332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5" name="Flowchart: Connector 344"/>
            <p:cNvSpPr/>
            <p:nvPr/>
          </p:nvSpPr>
          <p:spPr>
            <a:xfrm>
              <a:off x="1906136" y="3583589"/>
              <a:ext cx="77332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6" name="Flowchart: Connector 345"/>
            <p:cNvSpPr/>
            <p:nvPr/>
          </p:nvSpPr>
          <p:spPr>
            <a:xfrm>
              <a:off x="2285775" y="3127847"/>
              <a:ext cx="77332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7" name="Flowchart: Connector 346"/>
            <p:cNvSpPr/>
            <p:nvPr/>
          </p:nvSpPr>
          <p:spPr>
            <a:xfrm>
              <a:off x="2834143" y="2927320"/>
              <a:ext cx="154668" cy="15495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" name="Flowchart: Connector 347"/>
            <p:cNvSpPr/>
            <p:nvPr/>
          </p:nvSpPr>
          <p:spPr>
            <a:xfrm>
              <a:off x="2623233" y="3538012"/>
              <a:ext cx="154668" cy="154955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" name="Flowchart: Connector 348"/>
            <p:cNvSpPr/>
            <p:nvPr/>
          </p:nvSpPr>
          <p:spPr>
            <a:xfrm>
              <a:off x="3185661" y="3383063"/>
              <a:ext cx="154668" cy="15495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0" name="Rectangle 349"/>
            <p:cNvSpPr/>
            <p:nvPr/>
          </p:nvSpPr>
          <p:spPr>
            <a:xfrm>
              <a:off x="1828800" y="2362200"/>
              <a:ext cx="2362200" cy="1905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5022" name="Group 655"/>
          <p:cNvGrpSpPr>
            <a:grpSpLocks/>
          </p:cNvGrpSpPr>
          <p:nvPr/>
        </p:nvGrpSpPr>
        <p:grpSpPr bwMode="auto">
          <a:xfrm>
            <a:off x="3276600" y="2327275"/>
            <a:ext cx="533400" cy="330200"/>
            <a:chOff x="5334000" y="3276600"/>
            <a:chExt cx="2895600" cy="1905000"/>
          </a:xfrm>
        </p:grpSpPr>
        <p:cxnSp>
          <p:nvCxnSpPr>
            <p:cNvPr id="352" name="Straight Connector 351"/>
            <p:cNvCxnSpPr/>
            <p:nvPr/>
          </p:nvCxnSpPr>
          <p:spPr>
            <a:xfrm rot="5400000">
              <a:off x="6142301" y="3985659"/>
              <a:ext cx="1373798" cy="56015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/>
            <p:nvPr/>
          </p:nvCxnSpPr>
          <p:spPr>
            <a:xfrm rot="5400000">
              <a:off x="6435308" y="4003976"/>
              <a:ext cx="1373798" cy="56015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/>
            <p:cNvCxnSpPr/>
            <p:nvPr/>
          </p:nvCxnSpPr>
          <p:spPr>
            <a:xfrm rot="5400000">
              <a:off x="5849293" y="3976497"/>
              <a:ext cx="1373798" cy="56015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5" name="Flowchart: Connector 354"/>
            <p:cNvSpPr/>
            <p:nvPr/>
          </p:nvSpPr>
          <p:spPr>
            <a:xfrm>
              <a:off x="7109279" y="4723667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6" name="Flowchart: Connector 355"/>
            <p:cNvSpPr/>
            <p:nvPr/>
          </p:nvSpPr>
          <p:spPr>
            <a:xfrm>
              <a:off x="6264729" y="3734533"/>
              <a:ext cx="9479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7" name="Flowchart: Connector 356"/>
            <p:cNvSpPr/>
            <p:nvPr/>
          </p:nvSpPr>
          <p:spPr>
            <a:xfrm>
              <a:off x="7031721" y="4339004"/>
              <a:ext cx="94794" cy="82431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8" name="Flowchart: Connector 357"/>
            <p:cNvSpPr/>
            <p:nvPr/>
          </p:nvSpPr>
          <p:spPr>
            <a:xfrm>
              <a:off x="7764236" y="4723667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9" name="Flowchart: Connector 358"/>
            <p:cNvSpPr/>
            <p:nvPr/>
          </p:nvSpPr>
          <p:spPr>
            <a:xfrm>
              <a:off x="7945213" y="4192465"/>
              <a:ext cx="94794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0" name="Flowchart: Connector 359"/>
            <p:cNvSpPr/>
            <p:nvPr/>
          </p:nvSpPr>
          <p:spPr>
            <a:xfrm>
              <a:off x="7479849" y="4036771"/>
              <a:ext cx="94794" cy="82425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1" name="Flowchart: Connector 360"/>
            <p:cNvSpPr/>
            <p:nvPr/>
          </p:nvSpPr>
          <p:spPr>
            <a:xfrm>
              <a:off x="7574643" y="4494704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2" name="Flowchart: Connector 361"/>
            <p:cNvSpPr/>
            <p:nvPr/>
          </p:nvSpPr>
          <p:spPr>
            <a:xfrm>
              <a:off x="6178550" y="4036771"/>
              <a:ext cx="86179" cy="82425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3" name="Flowchart: Connector 362"/>
            <p:cNvSpPr/>
            <p:nvPr/>
          </p:nvSpPr>
          <p:spPr>
            <a:xfrm>
              <a:off x="5894163" y="4265735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4" name="Flowchart: Connector 363"/>
            <p:cNvSpPr/>
            <p:nvPr/>
          </p:nvSpPr>
          <p:spPr>
            <a:xfrm>
              <a:off x="6359528" y="4494704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5" name="Flowchart: Connector 364"/>
            <p:cNvSpPr/>
            <p:nvPr/>
          </p:nvSpPr>
          <p:spPr>
            <a:xfrm>
              <a:off x="5704571" y="3734533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6" name="Flowchart: Connector 365"/>
            <p:cNvSpPr/>
            <p:nvPr/>
          </p:nvSpPr>
          <p:spPr>
            <a:xfrm>
              <a:off x="5894163" y="4650398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7" name="Flowchart: Connector 366"/>
            <p:cNvSpPr/>
            <p:nvPr/>
          </p:nvSpPr>
          <p:spPr>
            <a:xfrm>
              <a:off x="6618063" y="3890233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8" name="Flowchart: Connector 367"/>
            <p:cNvSpPr/>
            <p:nvPr/>
          </p:nvSpPr>
          <p:spPr>
            <a:xfrm>
              <a:off x="5428799" y="4494704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9" name="Flowchart: Connector 368"/>
            <p:cNvSpPr/>
            <p:nvPr/>
          </p:nvSpPr>
          <p:spPr>
            <a:xfrm>
              <a:off x="5894163" y="4036771"/>
              <a:ext cx="94794" cy="82425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0" name="Flowchart: Connector 369"/>
            <p:cNvSpPr/>
            <p:nvPr/>
          </p:nvSpPr>
          <p:spPr>
            <a:xfrm>
              <a:off x="6566356" y="3844437"/>
              <a:ext cx="189593" cy="1557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1" name="Flowchart: Connector 370"/>
            <p:cNvSpPr/>
            <p:nvPr/>
          </p:nvSpPr>
          <p:spPr>
            <a:xfrm>
              <a:off x="6307821" y="4458069"/>
              <a:ext cx="189593" cy="146538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2" name="Flowchart: Connector 371"/>
            <p:cNvSpPr/>
            <p:nvPr/>
          </p:nvSpPr>
          <p:spPr>
            <a:xfrm>
              <a:off x="6488793" y="4082562"/>
              <a:ext cx="180978" cy="146538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5334000" y="3276600"/>
              <a:ext cx="2895600" cy="1905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4" name="Flowchart: Connector 373"/>
            <p:cNvSpPr/>
            <p:nvPr/>
          </p:nvSpPr>
          <p:spPr>
            <a:xfrm>
              <a:off x="7764236" y="4494704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5" name="Flowchart: Connector 374"/>
            <p:cNvSpPr/>
            <p:nvPr/>
          </p:nvSpPr>
          <p:spPr>
            <a:xfrm>
              <a:off x="7298871" y="4567973"/>
              <a:ext cx="86179" cy="82425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6" name="Flowchart: Connector 375"/>
            <p:cNvSpPr/>
            <p:nvPr/>
          </p:nvSpPr>
          <p:spPr>
            <a:xfrm>
              <a:off x="7126514" y="4119196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7" name="Flowchart: Connector 376"/>
            <p:cNvSpPr/>
            <p:nvPr/>
          </p:nvSpPr>
          <p:spPr>
            <a:xfrm>
              <a:off x="7083428" y="4073406"/>
              <a:ext cx="189593" cy="155694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8" name="Flowchart: Connector 377"/>
            <p:cNvSpPr/>
            <p:nvPr/>
          </p:nvSpPr>
          <p:spPr>
            <a:xfrm>
              <a:off x="6083756" y="4421435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9" name="Flowchart: Connector 378"/>
            <p:cNvSpPr/>
            <p:nvPr/>
          </p:nvSpPr>
          <p:spPr>
            <a:xfrm>
              <a:off x="6178550" y="4192465"/>
              <a:ext cx="8617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" name="Flowchart: Connector 379"/>
            <p:cNvSpPr/>
            <p:nvPr/>
          </p:nvSpPr>
          <p:spPr>
            <a:xfrm>
              <a:off x="6264729" y="4723667"/>
              <a:ext cx="9479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1" name="Flowchart: Connector 380"/>
            <p:cNvSpPr/>
            <p:nvPr/>
          </p:nvSpPr>
          <p:spPr>
            <a:xfrm>
              <a:off x="5618392" y="4339004"/>
              <a:ext cx="86179" cy="82431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2" name="Flowchart: Connector 381"/>
            <p:cNvSpPr/>
            <p:nvPr/>
          </p:nvSpPr>
          <p:spPr>
            <a:xfrm>
              <a:off x="5799364" y="4879367"/>
              <a:ext cx="9479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3" name="Flowchart: Connector 382"/>
            <p:cNvSpPr/>
            <p:nvPr/>
          </p:nvSpPr>
          <p:spPr>
            <a:xfrm>
              <a:off x="6213021" y="4687033"/>
              <a:ext cx="189593" cy="1557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4" name="Flowchart: Connector 383"/>
            <p:cNvSpPr/>
            <p:nvPr/>
          </p:nvSpPr>
          <p:spPr>
            <a:xfrm>
              <a:off x="7479849" y="4723667"/>
              <a:ext cx="94794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5" name="Flowchart: Connector 384"/>
            <p:cNvSpPr/>
            <p:nvPr/>
          </p:nvSpPr>
          <p:spPr>
            <a:xfrm>
              <a:off x="7385050" y="4879367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6" name="Flowchart: Connector 385"/>
            <p:cNvSpPr/>
            <p:nvPr/>
          </p:nvSpPr>
          <p:spPr>
            <a:xfrm>
              <a:off x="7669442" y="4265735"/>
              <a:ext cx="94794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7" name="Flowchart: Connector 386"/>
            <p:cNvSpPr/>
            <p:nvPr/>
          </p:nvSpPr>
          <p:spPr>
            <a:xfrm>
              <a:off x="7479849" y="3661263"/>
              <a:ext cx="94794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8" name="Flowchart: Connector 387"/>
            <p:cNvSpPr/>
            <p:nvPr/>
          </p:nvSpPr>
          <p:spPr>
            <a:xfrm>
              <a:off x="6850743" y="4796937"/>
              <a:ext cx="94799" cy="82431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9" name="Flowchart: Connector 388"/>
            <p:cNvSpPr/>
            <p:nvPr/>
          </p:nvSpPr>
          <p:spPr>
            <a:xfrm>
              <a:off x="6807656" y="4760302"/>
              <a:ext cx="189593" cy="146538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0" name="Flowchart: Connector 389"/>
            <p:cNvSpPr/>
            <p:nvPr/>
          </p:nvSpPr>
          <p:spPr>
            <a:xfrm>
              <a:off x="6359528" y="4247417"/>
              <a:ext cx="94794" cy="82431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1" name="Flowchart: Connector 390"/>
            <p:cNvSpPr/>
            <p:nvPr/>
          </p:nvSpPr>
          <p:spPr>
            <a:xfrm>
              <a:off x="5988957" y="3890233"/>
              <a:ext cx="9479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2" name="Flowchart: Connector 391"/>
            <p:cNvSpPr/>
            <p:nvPr/>
          </p:nvSpPr>
          <p:spPr>
            <a:xfrm>
              <a:off x="5618392" y="3432300"/>
              <a:ext cx="8617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3" name="Flowchart: Connector 392"/>
            <p:cNvSpPr/>
            <p:nvPr/>
          </p:nvSpPr>
          <p:spPr>
            <a:xfrm>
              <a:off x="5523593" y="4119196"/>
              <a:ext cx="9479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4" name="Flowchart: Connector 393"/>
            <p:cNvSpPr/>
            <p:nvPr/>
          </p:nvSpPr>
          <p:spPr>
            <a:xfrm>
              <a:off x="5652863" y="3981819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5" name="Flowchart: Connector 394"/>
            <p:cNvSpPr/>
            <p:nvPr/>
          </p:nvSpPr>
          <p:spPr>
            <a:xfrm>
              <a:off x="6454321" y="3505569"/>
              <a:ext cx="9479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6" name="Flowchart: Connector 395"/>
            <p:cNvSpPr/>
            <p:nvPr/>
          </p:nvSpPr>
          <p:spPr>
            <a:xfrm>
              <a:off x="6454321" y="3734533"/>
              <a:ext cx="9479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7" name="Flowchart: Connector 396"/>
            <p:cNvSpPr/>
            <p:nvPr/>
          </p:nvSpPr>
          <p:spPr>
            <a:xfrm>
              <a:off x="6083756" y="3661263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8" name="Flowchart: Connector 397"/>
            <p:cNvSpPr/>
            <p:nvPr/>
          </p:nvSpPr>
          <p:spPr>
            <a:xfrm>
              <a:off x="6359528" y="3963502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9" name="Flowchart: Connector 398"/>
            <p:cNvSpPr/>
            <p:nvPr/>
          </p:nvSpPr>
          <p:spPr>
            <a:xfrm>
              <a:off x="6178550" y="3505569"/>
              <a:ext cx="8617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0" name="Flowchart: Connector 399"/>
            <p:cNvSpPr/>
            <p:nvPr/>
          </p:nvSpPr>
          <p:spPr>
            <a:xfrm>
              <a:off x="5894163" y="3578838"/>
              <a:ext cx="94794" cy="82425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1" name="Flowchart: Connector 400"/>
            <p:cNvSpPr/>
            <p:nvPr/>
          </p:nvSpPr>
          <p:spPr>
            <a:xfrm>
              <a:off x="6531885" y="4119196"/>
              <a:ext cx="8617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2" name="Flowchart: Connector 401"/>
            <p:cNvSpPr/>
            <p:nvPr/>
          </p:nvSpPr>
          <p:spPr>
            <a:xfrm>
              <a:off x="6643914" y="3661263"/>
              <a:ext cx="9479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3" name="Flowchart: Connector 402"/>
            <p:cNvSpPr/>
            <p:nvPr/>
          </p:nvSpPr>
          <p:spPr>
            <a:xfrm>
              <a:off x="6359528" y="4119196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4" name="Flowchart: Connector 403"/>
            <p:cNvSpPr/>
            <p:nvPr/>
          </p:nvSpPr>
          <p:spPr>
            <a:xfrm>
              <a:off x="5704571" y="4192465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Flowchart: Connector 404"/>
            <p:cNvSpPr/>
            <p:nvPr/>
          </p:nvSpPr>
          <p:spPr>
            <a:xfrm>
              <a:off x="7859035" y="4036771"/>
              <a:ext cx="86179" cy="82425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Flowchart: Connector 405"/>
            <p:cNvSpPr/>
            <p:nvPr/>
          </p:nvSpPr>
          <p:spPr>
            <a:xfrm>
              <a:off x="7945213" y="4421435"/>
              <a:ext cx="94794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7" name="Flowchart: Connector 406"/>
            <p:cNvSpPr/>
            <p:nvPr/>
          </p:nvSpPr>
          <p:spPr>
            <a:xfrm>
              <a:off x="7385050" y="4339004"/>
              <a:ext cx="94799" cy="82431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8" name="Flowchart: Connector 407"/>
            <p:cNvSpPr/>
            <p:nvPr/>
          </p:nvSpPr>
          <p:spPr>
            <a:xfrm>
              <a:off x="7859035" y="4879367"/>
              <a:ext cx="8617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9" name="Flowchart: Connector 408"/>
            <p:cNvSpPr/>
            <p:nvPr/>
          </p:nvSpPr>
          <p:spPr>
            <a:xfrm>
              <a:off x="7574643" y="4879367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0" name="Flowchart: Connector 409"/>
            <p:cNvSpPr/>
            <p:nvPr/>
          </p:nvSpPr>
          <p:spPr>
            <a:xfrm>
              <a:off x="7626350" y="4650398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1" name="Flowchart: Connector 410"/>
            <p:cNvSpPr/>
            <p:nvPr/>
          </p:nvSpPr>
          <p:spPr>
            <a:xfrm>
              <a:off x="7204078" y="4421435"/>
              <a:ext cx="94794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2" name="Flowchart: Connector 411"/>
            <p:cNvSpPr/>
            <p:nvPr/>
          </p:nvSpPr>
          <p:spPr>
            <a:xfrm>
              <a:off x="7574643" y="3890233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3" name="Flowchart: Connector 412"/>
            <p:cNvSpPr/>
            <p:nvPr/>
          </p:nvSpPr>
          <p:spPr>
            <a:xfrm>
              <a:off x="7204078" y="4879367"/>
              <a:ext cx="94794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4" name="Flowchart: Connector 413"/>
            <p:cNvSpPr/>
            <p:nvPr/>
          </p:nvSpPr>
          <p:spPr>
            <a:xfrm>
              <a:off x="6980013" y="4302369"/>
              <a:ext cx="189593" cy="146538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5086" name="Group 719"/>
          <p:cNvGrpSpPr>
            <a:grpSpLocks/>
          </p:cNvGrpSpPr>
          <p:nvPr/>
        </p:nvGrpSpPr>
        <p:grpSpPr bwMode="auto">
          <a:xfrm>
            <a:off x="3276600" y="3154363"/>
            <a:ext cx="533400" cy="331787"/>
            <a:chOff x="5334003" y="3276600"/>
            <a:chExt cx="2895602" cy="1905000"/>
          </a:xfrm>
        </p:grpSpPr>
        <p:cxnSp>
          <p:nvCxnSpPr>
            <p:cNvPr id="416" name="Straight Connector 415"/>
            <p:cNvCxnSpPr/>
            <p:nvPr/>
          </p:nvCxnSpPr>
          <p:spPr>
            <a:xfrm rot="5400000">
              <a:off x="6141031" y="3985480"/>
              <a:ext cx="1376345" cy="56015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/>
            <p:cNvCxnSpPr/>
            <p:nvPr/>
          </p:nvCxnSpPr>
          <p:spPr>
            <a:xfrm rot="5400000">
              <a:off x="6438597" y="3999151"/>
              <a:ext cx="1367227" cy="56015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/>
            <p:cNvCxnSpPr/>
            <p:nvPr/>
          </p:nvCxnSpPr>
          <p:spPr>
            <a:xfrm rot="5400000">
              <a:off x="5848030" y="3976362"/>
              <a:ext cx="1376339" cy="56015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9" name="Flowchart: Connector 418"/>
            <p:cNvSpPr/>
            <p:nvPr/>
          </p:nvSpPr>
          <p:spPr>
            <a:xfrm>
              <a:off x="7109283" y="4725858"/>
              <a:ext cx="94799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0" name="Flowchart: Connector 419"/>
            <p:cNvSpPr/>
            <p:nvPr/>
          </p:nvSpPr>
          <p:spPr>
            <a:xfrm>
              <a:off x="6264732" y="3732342"/>
              <a:ext cx="94799" cy="82031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1" name="Flowchart: Connector 420"/>
            <p:cNvSpPr/>
            <p:nvPr/>
          </p:nvSpPr>
          <p:spPr>
            <a:xfrm>
              <a:off x="7031725" y="4343034"/>
              <a:ext cx="94794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2" name="Flowchart: Connector 421"/>
            <p:cNvSpPr/>
            <p:nvPr/>
          </p:nvSpPr>
          <p:spPr>
            <a:xfrm>
              <a:off x="7764240" y="4725858"/>
              <a:ext cx="94799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3" name="Flowchart: Connector 422"/>
            <p:cNvSpPr/>
            <p:nvPr/>
          </p:nvSpPr>
          <p:spPr>
            <a:xfrm>
              <a:off x="7945218" y="4188085"/>
              <a:ext cx="94794" cy="82031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4" name="Flowchart: Connector 423"/>
            <p:cNvSpPr/>
            <p:nvPr/>
          </p:nvSpPr>
          <p:spPr>
            <a:xfrm>
              <a:off x="7479854" y="4042247"/>
              <a:ext cx="94794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5" name="Flowchart: Connector 424"/>
            <p:cNvSpPr/>
            <p:nvPr/>
          </p:nvSpPr>
          <p:spPr>
            <a:xfrm>
              <a:off x="7574647" y="4497989"/>
              <a:ext cx="94799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6" name="Flowchart: Connector 425"/>
            <p:cNvSpPr/>
            <p:nvPr/>
          </p:nvSpPr>
          <p:spPr>
            <a:xfrm>
              <a:off x="6178554" y="4042247"/>
              <a:ext cx="86179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7" name="Flowchart: Connector 426"/>
            <p:cNvSpPr/>
            <p:nvPr/>
          </p:nvSpPr>
          <p:spPr>
            <a:xfrm>
              <a:off x="5894167" y="4270115"/>
              <a:ext cx="94794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8" name="Flowchart: Connector 427"/>
            <p:cNvSpPr/>
            <p:nvPr/>
          </p:nvSpPr>
          <p:spPr>
            <a:xfrm>
              <a:off x="6359531" y="4497989"/>
              <a:ext cx="94794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9" name="Flowchart: Connector 428"/>
            <p:cNvSpPr/>
            <p:nvPr/>
          </p:nvSpPr>
          <p:spPr>
            <a:xfrm>
              <a:off x="5704574" y="3732342"/>
              <a:ext cx="94794" cy="82031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0" name="Flowchart: Connector 429"/>
            <p:cNvSpPr/>
            <p:nvPr/>
          </p:nvSpPr>
          <p:spPr>
            <a:xfrm>
              <a:off x="5894167" y="4643827"/>
              <a:ext cx="94794" cy="82031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1" name="Flowchart: Connector 430"/>
            <p:cNvSpPr/>
            <p:nvPr/>
          </p:nvSpPr>
          <p:spPr>
            <a:xfrm>
              <a:off x="6618067" y="3887292"/>
              <a:ext cx="94794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2" name="Flowchart: Connector 431"/>
            <p:cNvSpPr/>
            <p:nvPr/>
          </p:nvSpPr>
          <p:spPr>
            <a:xfrm>
              <a:off x="5428802" y="4497989"/>
              <a:ext cx="94794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3" name="Flowchart: Connector 432"/>
            <p:cNvSpPr/>
            <p:nvPr/>
          </p:nvSpPr>
          <p:spPr>
            <a:xfrm>
              <a:off x="5894167" y="4042247"/>
              <a:ext cx="94794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4" name="Flowchart: Connector 433"/>
            <p:cNvSpPr/>
            <p:nvPr/>
          </p:nvSpPr>
          <p:spPr>
            <a:xfrm>
              <a:off x="6566360" y="3841720"/>
              <a:ext cx="189593" cy="15495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5" name="Flowchart: Connector 434"/>
            <p:cNvSpPr/>
            <p:nvPr/>
          </p:nvSpPr>
          <p:spPr>
            <a:xfrm>
              <a:off x="6307824" y="4452412"/>
              <a:ext cx="189593" cy="154955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6" name="Flowchart: Connector 435"/>
            <p:cNvSpPr/>
            <p:nvPr/>
          </p:nvSpPr>
          <p:spPr>
            <a:xfrm>
              <a:off x="6488797" y="4078706"/>
              <a:ext cx="180978" cy="15495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5334003" y="3276600"/>
              <a:ext cx="2895602" cy="1905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8" name="Flowchart: Connector 437"/>
            <p:cNvSpPr/>
            <p:nvPr/>
          </p:nvSpPr>
          <p:spPr>
            <a:xfrm>
              <a:off x="7764240" y="4497989"/>
              <a:ext cx="94799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9" name="Flowchart: Connector 438"/>
            <p:cNvSpPr/>
            <p:nvPr/>
          </p:nvSpPr>
          <p:spPr>
            <a:xfrm>
              <a:off x="7298876" y="4570908"/>
              <a:ext cx="86179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0" name="Flowchart: Connector 439"/>
            <p:cNvSpPr/>
            <p:nvPr/>
          </p:nvSpPr>
          <p:spPr>
            <a:xfrm>
              <a:off x="7126519" y="4115166"/>
              <a:ext cx="94799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1" name="Flowchart: Connector 440"/>
            <p:cNvSpPr/>
            <p:nvPr/>
          </p:nvSpPr>
          <p:spPr>
            <a:xfrm>
              <a:off x="7083432" y="4069589"/>
              <a:ext cx="189593" cy="154955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2" name="Flowchart: Connector 441"/>
            <p:cNvSpPr/>
            <p:nvPr/>
          </p:nvSpPr>
          <p:spPr>
            <a:xfrm>
              <a:off x="6083760" y="4415953"/>
              <a:ext cx="94794" cy="82036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3" name="Flowchart: Connector 442"/>
            <p:cNvSpPr/>
            <p:nvPr/>
          </p:nvSpPr>
          <p:spPr>
            <a:xfrm>
              <a:off x="6178554" y="4188085"/>
              <a:ext cx="86179" cy="82031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4" name="Flowchart: Connector 443"/>
            <p:cNvSpPr/>
            <p:nvPr/>
          </p:nvSpPr>
          <p:spPr>
            <a:xfrm>
              <a:off x="6264732" y="4725858"/>
              <a:ext cx="94799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5" name="Flowchart: Connector 444"/>
            <p:cNvSpPr/>
            <p:nvPr/>
          </p:nvSpPr>
          <p:spPr>
            <a:xfrm>
              <a:off x="5618395" y="4343034"/>
              <a:ext cx="86179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6" name="Flowchart: Connector 445"/>
            <p:cNvSpPr/>
            <p:nvPr/>
          </p:nvSpPr>
          <p:spPr>
            <a:xfrm>
              <a:off x="5799368" y="4880813"/>
              <a:ext cx="94799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7" name="Flowchart: Connector 446"/>
            <p:cNvSpPr/>
            <p:nvPr/>
          </p:nvSpPr>
          <p:spPr>
            <a:xfrm>
              <a:off x="6213025" y="4689398"/>
              <a:ext cx="189593" cy="154955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8" name="Flowchart: Connector 447"/>
            <p:cNvSpPr/>
            <p:nvPr/>
          </p:nvSpPr>
          <p:spPr>
            <a:xfrm>
              <a:off x="7479854" y="4725858"/>
              <a:ext cx="94794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9" name="Flowchart: Connector 448"/>
            <p:cNvSpPr/>
            <p:nvPr/>
          </p:nvSpPr>
          <p:spPr>
            <a:xfrm>
              <a:off x="7385054" y="4880813"/>
              <a:ext cx="94799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0" name="Flowchart: Connector 449"/>
            <p:cNvSpPr/>
            <p:nvPr/>
          </p:nvSpPr>
          <p:spPr>
            <a:xfrm>
              <a:off x="7669447" y="4270115"/>
              <a:ext cx="94794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1" name="Flowchart: Connector 450"/>
            <p:cNvSpPr/>
            <p:nvPr/>
          </p:nvSpPr>
          <p:spPr>
            <a:xfrm>
              <a:off x="7479854" y="3659424"/>
              <a:ext cx="94794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2" name="Flowchart: Connector 451"/>
            <p:cNvSpPr/>
            <p:nvPr/>
          </p:nvSpPr>
          <p:spPr>
            <a:xfrm>
              <a:off x="6850747" y="4798776"/>
              <a:ext cx="94799" cy="82036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3" name="Flowchart: Connector 452"/>
            <p:cNvSpPr/>
            <p:nvPr/>
          </p:nvSpPr>
          <p:spPr>
            <a:xfrm>
              <a:off x="6807660" y="4753205"/>
              <a:ext cx="189593" cy="15495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4" name="Flowchart: Connector 453"/>
            <p:cNvSpPr/>
            <p:nvPr/>
          </p:nvSpPr>
          <p:spPr>
            <a:xfrm>
              <a:off x="6359531" y="4251886"/>
              <a:ext cx="94794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5" name="Flowchart: Connector 454"/>
            <p:cNvSpPr/>
            <p:nvPr/>
          </p:nvSpPr>
          <p:spPr>
            <a:xfrm>
              <a:off x="5988961" y="3887292"/>
              <a:ext cx="94799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6" name="Flowchart: Connector 455"/>
            <p:cNvSpPr/>
            <p:nvPr/>
          </p:nvSpPr>
          <p:spPr>
            <a:xfrm>
              <a:off x="5618395" y="3431550"/>
              <a:ext cx="86179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7" name="Flowchart: Connector 456"/>
            <p:cNvSpPr/>
            <p:nvPr/>
          </p:nvSpPr>
          <p:spPr>
            <a:xfrm>
              <a:off x="5523596" y="4115166"/>
              <a:ext cx="94799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8" name="Flowchart: Connector 457"/>
            <p:cNvSpPr/>
            <p:nvPr/>
          </p:nvSpPr>
          <p:spPr>
            <a:xfrm>
              <a:off x="5652867" y="3978440"/>
              <a:ext cx="94794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9" name="Flowchart: Connector 458"/>
            <p:cNvSpPr/>
            <p:nvPr/>
          </p:nvSpPr>
          <p:spPr>
            <a:xfrm>
              <a:off x="6454325" y="3504468"/>
              <a:ext cx="94799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0" name="Flowchart: Connector 459"/>
            <p:cNvSpPr/>
            <p:nvPr/>
          </p:nvSpPr>
          <p:spPr>
            <a:xfrm>
              <a:off x="6454325" y="3732342"/>
              <a:ext cx="94799" cy="82031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1" name="Flowchart: Connector 460"/>
            <p:cNvSpPr/>
            <p:nvPr/>
          </p:nvSpPr>
          <p:spPr>
            <a:xfrm>
              <a:off x="6083760" y="3659424"/>
              <a:ext cx="94794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2" name="Flowchart: Connector 461"/>
            <p:cNvSpPr/>
            <p:nvPr/>
          </p:nvSpPr>
          <p:spPr>
            <a:xfrm>
              <a:off x="6359531" y="3960211"/>
              <a:ext cx="94794" cy="82036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3" name="Flowchart: Connector 462"/>
            <p:cNvSpPr/>
            <p:nvPr/>
          </p:nvSpPr>
          <p:spPr>
            <a:xfrm>
              <a:off x="6178554" y="3504468"/>
              <a:ext cx="86179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4" name="Flowchart: Connector 463"/>
            <p:cNvSpPr/>
            <p:nvPr/>
          </p:nvSpPr>
          <p:spPr>
            <a:xfrm>
              <a:off x="5894167" y="3577387"/>
              <a:ext cx="94794" cy="82036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5" name="Flowchart: Connector 464"/>
            <p:cNvSpPr/>
            <p:nvPr/>
          </p:nvSpPr>
          <p:spPr>
            <a:xfrm>
              <a:off x="6531889" y="4115166"/>
              <a:ext cx="86179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6" name="Flowchart: Connector 465"/>
            <p:cNvSpPr/>
            <p:nvPr/>
          </p:nvSpPr>
          <p:spPr>
            <a:xfrm>
              <a:off x="6643918" y="3659424"/>
              <a:ext cx="94799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7" name="Flowchart: Connector 466"/>
            <p:cNvSpPr/>
            <p:nvPr/>
          </p:nvSpPr>
          <p:spPr>
            <a:xfrm>
              <a:off x="6359531" y="4115166"/>
              <a:ext cx="94794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8" name="Flowchart: Connector 467"/>
            <p:cNvSpPr/>
            <p:nvPr/>
          </p:nvSpPr>
          <p:spPr>
            <a:xfrm>
              <a:off x="5704574" y="4188085"/>
              <a:ext cx="94794" cy="82031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9" name="Flowchart: Connector 468"/>
            <p:cNvSpPr/>
            <p:nvPr/>
          </p:nvSpPr>
          <p:spPr>
            <a:xfrm>
              <a:off x="7859040" y="4042247"/>
              <a:ext cx="86179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0" name="Flowchart: Connector 469"/>
            <p:cNvSpPr/>
            <p:nvPr/>
          </p:nvSpPr>
          <p:spPr>
            <a:xfrm>
              <a:off x="7945218" y="4415953"/>
              <a:ext cx="94794" cy="82036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1" name="Flowchart: Connector 470"/>
            <p:cNvSpPr/>
            <p:nvPr/>
          </p:nvSpPr>
          <p:spPr>
            <a:xfrm>
              <a:off x="7385054" y="4343034"/>
              <a:ext cx="94799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2" name="Flowchart: Connector 471"/>
            <p:cNvSpPr/>
            <p:nvPr/>
          </p:nvSpPr>
          <p:spPr>
            <a:xfrm>
              <a:off x="7859040" y="4880813"/>
              <a:ext cx="86179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3" name="Flowchart: Connector 472"/>
            <p:cNvSpPr/>
            <p:nvPr/>
          </p:nvSpPr>
          <p:spPr>
            <a:xfrm>
              <a:off x="7574647" y="4880813"/>
              <a:ext cx="94799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4" name="Flowchart: Connector 473"/>
            <p:cNvSpPr/>
            <p:nvPr/>
          </p:nvSpPr>
          <p:spPr>
            <a:xfrm>
              <a:off x="7626355" y="4643827"/>
              <a:ext cx="94799" cy="82031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5" name="Flowchart: Connector 474"/>
            <p:cNvSpPr/>
            <p:nvPr/>
          </p:nvSpPr>
          <p:spPr>
            <a:xfrm>
              <a:off x="7204082" y="4415953"/>
              <a:ext cx="94794" cy="82036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6" name="Flowchart: Connector 475"/>
            <p:cNvSpPr/>
            <p:nvPr/>
          </p:nvSpPr>
          <p:spPr>
            <a:xfrm>
              <a:off x="7574647" y="3887292"/>
              <a:ext cx="94799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7" name="Flowchart: Connector 476"/>
            <p:cNvSpPr/>
            <p:nvPr/>
          </p:nvSpPr>
          <p:spPr>
            <a:xfrm>
              <a:off x="7204082" y="4880813"/>
              <a:ext cx="94794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8" name="Flowchart: Connector 477"/>
            <p:cNvSpPr/>
            <p:nvPr/>
          </p:nvSpPr>
          <p:spPr>
            <a:xfrm>
              <a:off x="6980018" y="4297463"/>
              <a:ext cx="189593" cy="15495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5150" name="Group 783"/>
          <p:cNvGrpSpPr>
            <a:grpSpLocks/>
          </p:cNvGrpSpPr>
          <p:nvPr/>
        </p:nvGrpSpPr>
        <p:grpSpPr bwMode="auto">
          <a:xfrm>
            <a:off x="3276600" y="2744788"/>
            <a:ext cx="533400" cy="330200"/>
            <a:chOff x="1828800" y="2362200"/>
            <a:chExt cx="2362200" cy="1905000"/>
          </a:xfrm>
        </p:grpSpPr>
        <p:cxnSp>
          <p:nvCxnSpPr>
            <p:cNvPr id="480" name="Straight Connector 479"/>
            <p:cNvCxnSpPr/>
            <p:nvPr/>
          </p:nvCxnSpPr>
          <p:spPr>
            <a:xfrm rot="5400000">
              <a:off x="2361669" y="3122846"/>
              <a:ext cx="1373798" cy="45697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Connector 480"/>
            <p:cNvCxnSpPr/>
            <p:nvPr/>
          </p:nvCxnSpPr>
          <p:spPr>
            <a:xfrm rot="5400000">
              <a:off x="2600701" y="3141164"/>
              <a:ext cx="1373798" cy="4569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Connector 481"/>
            <p:cNvCxnSpPr/>
            <p:nvPr/>
          </p:nvCxnSpPr>
          <p:spPr>
            <a:xfrm rot="5400000">
              <a:off x="2122637" y="3113690"/>
              <a:ext cx="1373798" cy="4569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3" name="Flowchart: Connector 482"/>
            <p:cNvSpPr/>
            <p:nvPr/>
          </p:nvSpPr>
          <p:spPr>
            <a:xfrm>
              <a:off x="3277054" y="3809267"/>
              <a:ext cx="77336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4" name="Flowchart: Connector 483"/>
            <p:cNvSpPr/>
            <p:nvPr/>
          </p:nvSpPr>
          <p:spPr>
            <a:xfrm>
              <a:off x="2588079" y="2820133"/>
              <a:ext cx="77336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5" name="Flowchart: Connector 484"/>
            <p:cNvSpPr/>
            <p:nvPr/>
          </p:nvSpPr>
          <p:spPr>
            <a:xfrm>
              <a:off x="3213783" y="3424604"/>
              <a:ext cx="77332" cy="82425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6" name="Flowchart: Connector 485"/>
            <p:cNvSpPr/>
            <p:nvPr/>
          </p:nvSpPr>
          <p:spPr>
            <a:xfrm>
              <a:off x="3811361" y="3809267"/>
              <a:ext cx="77336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7" name="Flowchart: Connector 486"/>
            <p:cNvSpPr/>
            <p:nvPr/>
          </p:nvSpPr>
          <p:spPr>
            <a:xfrm>
              <a:off x="3959000" y="3278065"/>
              <a:ext cx="77332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8" name="Flowchart: Connector 487"/>
            <p:cNvSpPr/>
            <p:nvPr/>
          </p:nvSpPr>
          <p:spPr>
            <a:xfrm>
              <a:off x="3579361" y="3122365"/>
              <a:ext cx="77332" cy="82431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9" name="Flowchart: Connector 488"/>
            <p:cNvSpPr/>
            <p:nvPr/>
          </p:nvSpPr>
          <p:spPr>
            <a:xfrm>
              <a:off x="3656693" y="3580298"/>
              <a:ext cx="77336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0" name="Flowchart: Connector 489"/>
            <p:cNvSpPr/>
            <p:nvPr/>
          </p:nvSpPr>
          <p:spPr>
            <a:xfrm>
              <a:off x="2517775" y="3122365"/>
              <a:ext cx="70304" cy="82431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1" name="Flowchart: Connector 490"/>
            <p:cNvSpPr/>
            <p:nvPr/>
          </p:nvSpPr>
          <p:spPr>
            <a:xfrm>
              <a:off x="2285775" y="3351335"/>
              <a:ext cx="77332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2" name="Flowchart: Connector 491"/>
            <p:cNvSpPr/>
            <p:nvPr/>
          </p:nvSpPr>
          <p:spPr>
            <a:xfrm>
              <a:off x="2665415" y="3580298"/>
              <a:ext cx="77332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3" name="Flowchart: Connector 492"/>
            <p:cNvSpPr/>
            <p:nvPr/>
          </p:nvSpPr>
          <p:spPr>
            <a:xfrm>
              <a:off x="2131108" y="2820133"/>
              <a:ext cx="77332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4" name="Flowchart: Connector 493"/>
            <p:cNvSpPr/>
            <p:nvPr/>
          </p:nvSpPr>
          <p:spPr>
            <a:xfrm>
              <a:off x="2285775" y="3735998"/>
              <a:ext cx="77332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5" name="Flowchart: Connector 494"/>
            <p:cNvSpPr/>
            <p:nvPr/>
          </p:nvSpPr>
          <p:spPr>
            <a:xfrm>
              <a:off x="2876325" y="2975827"/>
              <a:ext cx="77332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6" name="Flowchart: Connector 495"/>
            <p:cNvSpPr/>
            <p:nvPr/>
          </p:nvSpPr>
          <p:spPr>
            <a:xfrm>
              <a:off x="1906136" y="3580298"/>
              <a:ext cx="77332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7" name="Flowchart: Connector 496"/>
            <p:cNvSpPr/>
            <p:nvPr/>
          </p:nvSpPr>
          <p:spPr>
            <a:xfrm>
              <a:off x="2285775" y="3122365"/>
              <a:ext cx="77332" cy="82431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8" name="Flowchart: Connector 497"/>
            <p:cNvSpPr/>
            <p:nvPr/>
          </p:nvSpPr>
          <p:spPr>
            <a:xfrm>
              <a:off x="2834143" y="2930037"/>
              <a:ext cx="154668" cy="155694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9" name="Flowchart: Connector 498"/>
            <p:cNvSpPr/>
            <p:nvPr/>
          </p:nvSpPr>
          <p:spPr>
            <a:xfrm>
              <a:off x="2623233" y="3543663"/>
              <a:ext cx="154668" cy="146538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0" name="Flowchart: Connector 499"/>
            <p:cNvSpPr/>
            <p:nvPr/>
          </p:nvSpPr>
          <p:spPr>
            <a:xfrm>
              <a:off x="3185661" y="3387969"/>
              <a:ext cx="154668" cy="155694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1" name="Rectangle 500"/>
            <p:cNvSpPr/>
            <p:nvPr/>
          </p:nvSpPr>
          <p:spPr>
            <a:xfrm>
              <a:off x="1828800" y="2362200"/>
              <a:ext cx="2362200" cy="1905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5173" name="Group 827"/>
          <p:cNvGrpSpPr>
            <a:grpSpLocks/>
          </p:cNvGrpSpPr>
          <p:nvPr/>
        </p:nvGrpSpPr>
        <p:grpSpPr bwMode="auto">
          <a:xfrm>
            <a:off x="3810000" y="1784350"/>
            <a:ext cx="598488" cy="298450"/>
            <a:chOff x="7315200" y="3810000"/>
            <a:chExt cx="685800" cy="342900"/>
          </a:xfrm>
        </p:grpSpPr>
        <p:sp>
          <p:nvSpPr>
            <p:cNvPr id="285174" name="TextBox 502"/>
            <p:cNvSpPr txBox="1">
              <a:spLocks noChangeArrowheads="1"/>
            </p:cNvSpPr>
            <p:nvPr/>
          </p:nvSpPr>
          <p:spPr bwMode="auto">
            <a:xfrm>
              <a:off x="7467600" y="3810000"/>
              <a:ext cx="533400" cy="319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2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Test</a:t>
              </a:r>
            </a:p>
          </p:txBody>
        </p:sp>
        <p:cxnSp>
          <p:nvCxnSpPr>
            <p:cNvPr id="504" name="Straight Arrow Connector 503"/>
            <p:cNvCxnSpPr/>
            <p:nvPr/>
          </p:nvCxnSpPr>
          <p:spPr>
            <a:xfrm rot="10800000" flipV="1">
              <a:off x="7315200" y="4037993"/>
              <a:ext cx="229206" cy="11490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176" name="Group 830"/>
          <p:cNvGrpSpPr>
            <a:grpSpLocks/>
          </p:cNvGrpSpPr>
          <p:nvPr/>
        </p:nvGrpSpPr>
        <p:grpSpPr bwMode="auto">
          <a:xfrm>
            <a:off x="3810000" y="2281238"/>
            <a:ext cx="598488" cy="296862"/>
            <a:chOff x="7315200" y="3810000"/>
            <a:chExt cx="685800" cy="342900"/>
          </a:xfrm>
        </p:grpSpPr>
        <p:sp>
          <p:nvSpPr>
            <p:cNvPr id="285177" name="TextBox 505"/>
            <p:cNvSpPr txBox="1">
              <a:spLocks noChangeArrowheads="1"/>
            </p:cNvSpPr>
            <p:nvPr/>
          </p:nvSpPr>
          <p:spPr bwMode="auto">
            <a:xfrm>
              <a:off x="7467600" y="3810000"/>
              <a:ext cx="533400" cy="319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2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Test</a:t>
              </a:r>
            </a:p>
          </p:txBody>
        </p:sp>
        <p:cxnSp>
          <p:nvCxnSpPr>
            <p:cNvPr id="507" name="Straight Arrow Connector 506"/>
            <p:cNvCxnSpPr/>
            <p:nvPr/>
          </p:nvCxnSpPr>
          <p:spPr>
            <a:xfrm rot="10800000" flipV="1">
              <a:off x="7315200" y="4039211"/>
              <a:ext cx="229206" cy="11368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179" name="Group 833"/>
          <p:cNvGrpSpPr>
            <a:grpSpLocks/>
          </p:cNvGrpSpPr>
          <p:nvPr/>
        </p:nvGrpSpPr>
        <p:grpSpPr bwMode="auto">
          <a:xfrm>
            <a:off x="3810000" y="2716213"/>
            <a:ext cx="598488" cy="298450"/>
            <a:chOff x="7315200" y="3810000"/>
            <a:chExt cx="685800" cy="342900"/>
          </a:xfrm>
        </p:grpSpPr>
        <p:sp>
          <p:nvSpPr>
            <p:cNvPr id="285180" name="TextBox 508"/>
            <p:cNvSpPr txBox="1">
              <a:spLocks noChangeArrowheads="1"/>
            </p:cNvSpPr>
            <p:nvPr/>
          </p:nvSpPr>
          <p:spPr bwMode="auto">
            <a:xfrm>
              <a:off x="7467600" y="3810000"/>
              <a:ext cx="533400" cy="319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2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Test</a:t>
              </a:r>
            </a:p>
          </p:txBody>
        </p:sp>
        <p:cxnSp>
          <p:nvCxnSpPr>
            <p:cNvPr id="510" name="Straight Arrow Connector 509"/>
            <p:cNvCxnSpPr/>
            <p:nvPr/>
          </p:nvCxnSpPr>
          <p:spPr>
            <a:xfrm rot="10800000" flipV="1">
              <a:off x="7315200" y="4037991"/>
              <a:ext cx="229206" cy="11490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182" name="Group 836"/>
          <p:cNvGrpSpPr>
            <a:grpSpLocks/>
          </p:cNvGrpSpPr>
          <p:nvPr/>
        </p:nvGrpSpPr>
        <p:grpSpPr bwMode="auto">
          <a:xfrm>
            <a:off x="3810000" y="3127375"/>
            <a:ext cx="598488" cy="296863"/>
            <a:chOff x="7315200" y="3810000"/>
            <a:chExt cx="685800" cy="342900"/>
          </a:xfrm>
        </p:grpSpPr>
        <p:sp>
          <p:nvSpPr>
            <p:cNvPr id="285183" name="TextBox 511"/>
            <p:cNvSpPr txBox="1">
              <a:spLocks noChangeArrowheads="1"/>
            </p:cNvSpPr>
            <p:nvPr/>
          </p:nvSpPr>
          <p:spPr bwMode="auto">
            <a:xfrm>
              <a:off x="7467600" y="3810000"/>
              <a:ext cx="533400" cy="319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2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Test</a:t>
              </a:r>
            </a:p>
          </p:txBody>
        </p:sp>
        <p:cxnSp>
          <p:nvCxnSpPr>
            <p:cNvPr id="513" name="Straight Arrow Connector 512"/>
            <p:cNvCxnSpPr/>
            <p:nvPr/>
          </p:nvCxnSpPr>
          <p:spPr>
            <a:xfrm rot="10800000" flipV="1">
              <a:off x="7315200" y="4039211"/>
              <a:ext cx="229206" cy="11368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4" name="Flowchart: Connector 513"/>
          <p:cNvSpPr/>
          <p:nvPr/>
        </p:nvSpPr>
        <p:spPr>
          <a:xfrm>
            <a:off x="2079625" y="2709863"/>
            <a:ext cx="331788" cy="265112"/>
          </a:xfrm>
          <a:prstGeom prst="flowChartConnector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5" name="Straight Arrow Connector 514"/>
          <p:cNvCxnSpPr>
            <a:stCxn id="327" idx="1"/>
            <a:endCxn id="514" idx="6"/>
          </p:cNvCxnSpPr>
          <p:nvPr/>
        </p:nvCxnSpPr>
        <p:spPr>
          <a:xfrm rot="10800000" flipV="1">
            <a:off x="2411413" y="1685925"/>
            <a:ext cx="865187" cy="11572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" name="Straight Arrow Connector 515"/>
          <p:cNvCxnSpPr>
            <a:stCxn id="350" idx="1"/>
            <a:endCxn id="514" idx="6"/>
          </p:cNvCxnSpPr>
          <p:nvPr/>
        </p:nvCxnSpPr>
        <p:spPr>
          <a:xfrm rot="10800000" flipV="1">
            <a:off x="2411413" y="2082800"/>
            <a:ext cx="865187" cy="7604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7" name="Straight Arrow Connector 516"/>
          <p:cNvCxnSpPr>
            <a:stCxn id="393" idx="2"/>
            <a:endCxn id="514" idx="6"/>
          </p:cNvCxnSpPr>
          <p:nvPr/>
        </p:nvCxnSpPr>
        <p:spPr>
          <a:xfrm rot="10800000" flipV="1">
            <a:off x="2411413" y="2478088"/>
            <a:ext cx="900112" cy="3651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8" name="Straight Arrow Connector 517"/>
          <p:cNvCxnSpPr>
            <a:stCxn id="501" idx="1"/>
            <a:endCxn id="514" idx="6"/>
          </p:cNvCxnSpPr>
          <p:nvPr/>
        </p:nvCxnSpPr>
        <p:spPr>
          <a:xfrm rot="10800000">
            <a:off x="2411413" y="2843213"/>
            <a:ext cx="865187" cy="666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9" name="Straight Arrow Connector 518"/>
          <p:cNvCxnSpPr>
            <a:stCxn id="437" idx="1"/>
            <a:endCxn id="514" idx="6"/>
          </p:cNvCxnSpPr>
          <p:nvPr/>
        </p:nvCxnSpPr>
        <p:spPr>
          <a:xfrm rot="10800000">
            <a:off x="2411413" y="2843213"/>
            <a:ext cx="865187" cy="4762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5191" name="TextBox 519"/>
          <p:cNvSpPr txBox="1">
            <a:spLocks noChangeArrowheads="1"/>
          </p:cNvSpPr>
          <p:nvPr/>
        </p:nvSpPr>
        <p:spPr bwMode="auto">
          <a:xfrm>
            <a:off x="927100" y="2690813"/>
            <a:ext cx="731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cxnSp>
        <p:nvCxnSpPr>
          <p:cNvPr id="521" name="Straight Arrow Connector 520"/>
          <p:cNvCxnSpPr>
            <a:stCxn id="514" idx="2"/>
          </p:cNvCxnSpPr>
          <p:nvPr/>
        </p:nvCxnSpPr>
        <p:spPr>
          <a:xfrm rot="10800000">
            <a:off x="1546225" y="2843213"/>
            <a:ext cx="533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" name="Right Brace 521"/>
          <p:cNvSpPr/>
          <p:nvPr/>
        </p:nvSpPr>
        <p:spPr>
          <a:xfrm>
            <a:off x="5938838" y="1982788"/>
            <a:ext cx="133350" cy="132238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5194" name="TextBox 522"/>
          <p:cNvSpPr txBox="1">
            <a:spLocks noChangeArrowheads="1"/>
          </p:cNvSpPr>
          <p:nvPr/>
        </p:nvSpPr>
        <p:spPr bwMode="auto">
          <a:xfrm rot="5400000">
            <a:off x="5575300" y="2320925"/>
            <a:ext cx="1719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Base classifiers constructed in similar way as P1</a:t>
            </a:r>
          </a:p>
        </p:txBody>
      </p:sp>
      <p:grpSp>
        <p:nvGrpSpPr>
          <p:cNvPr id="285202" name="Group 1090"/>
          <p:cNvGrpSpPr>
            <a:grpSpLocks/>
          </p:cNvGrpSpPr>
          <p:nvPr/>
        </p:nvGrpSpPr>
        <p:grpSpPr bwMode="auto">
          <a:xfrm>
            <a:off x="6861174" y="1519238"/>
            <a:ext cx="1444625" cy="619125"/>
            <a:chOff x="7076501" y="3776246"/>
            <a:chExt cx="1653315" cy="712262"/>
          </a:xfrm>
        </p:grpSpPr>
        <p:sp>
          <p:nvSpPr>
            <p:cNvPr id="534" name="Flowchart: Connector 533"/>
            <p:cNvSpPr/>
            <p:nvPr/>
          </p:nvSpPr>
          <p:spPr>
            <a:xfrm>
              <a:off x="7772348" y="4267524"/>
              <a:ext cx="76307" cy="76705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5204" name="TextBox 535"/>
            <p:cNvSpPr txBox="1">
              <a:spLocks noChangeArrowheads="1"/>
            </p:cNvSpPr>
            <p:nvPr/>
          </p:nvSpPr>
          <p:spPr bwMode="auto">
            <a:xfrm>
              <a:off x="7195174" y="4133857"/>
              <a:ext cx="653479" cy="354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4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Test</a:t>
              </a:r>
            </a:p>
          </p:txBody>
        </p:sp>
        <p:sp>
          <p:nvSpPr>
            <p:cNvPr id="285205" name="TextBox 536"/>
            <p:cNvSpPr txBox="1">
              <a:spLocks noChangeArrowheads="1"/>
            </p:cNvSpPr>
            <p:nvPr/>
          </p:nvSpPr>
          <p:spPr bwMode="auto">
            <a:xfrm>
              <a:off x="7076501" y="3776246"/>
              <a:ext cx="1653315" cy="389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Testing patient</a:t>
              </a:r>
              <a:endPara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5254" name="Group 616"/>
          <p:cNvGrpSpPr>
            <a:grpSpLocks/>
          </p:cNvGrpSpPr>
          <p:nvPr/>
        </p:nvGrpSpPr>
        <p:grpSpPr bwMode="auto">
          <a:xfrm>
            <a:off x="3276600" y="3549650"/>
            <a:ext cx="533400" cy="331788"/>
            <a:chOff x="762002" y="3581400"/>
            <a:chExt cx="2362202" cy="1905000"/>
          </a:xfrm>
        </p:grpSpPr>
        <p:cxnSp>
          <p:nvCxnSpPr>
            <p:cNvPr id="587" name="Straight Connector 586"/>
            <p:cNvCxnSpPr/>
            <p:nvPr/>
          </p:nvCxnSpPr>
          <p:spPr>
            <a:xfrm rot="5400000">
              <a:off x="1293606" y="4341871"/>
              <a:ext cx="1376335" cy="45697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8" name="Straight Connector 587"/>
            <p:cNvCxnSpPr/>
            <p:nvPr/>
          </p:nvCxnSpPr>
          <p:spPr>
            <a:xfrm rot="5400000">
              <a:off x="1537192" y="4355547"/>
              <a:ext cx="1367223" cy="4569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9" name="Straight Connector 588"/>
            <p:cNvCxnSpPr/>
            <p:nvPr/>
          </p:nvCxnSpPr>
          <p:spPr>
            <a:xfrm rot="5400000">
              <a:off x="1054569" y="4332759"/>
              <a:ext cx="1376341" cy="4569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0" name="Flowchart: Connector 589"/>
            <p:cNvSpPr/>
            <p:nvPr/>
          </p:nvSpPr>
          <p:spPr>
            <a:xfrm>
              <a:off x="2210257" y="5030659"/>
              <a:ext cx="77336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1" name="Flowchart: Connector 590"/>
            <p:cNvSpPr/>
            <p:nvPr/>
          </p:nvSpPr>
          <p:spPr>
            <a:xfrm>
              <a:off x="2146986" y="4647837"/>
              <a:ext cx="77332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2" name="Flowchart: Connector 591"/>
            <p:cNvSpPr/>
            <p:nvPr/>
          </p:nvSpPr>
          <p:spPr>
            <a:xfrm>
              <a:off x="2892204" y="4492882"/>
              <a:ext cx="77332" cy="82036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3" name="Flowchart: Connector 592"/>
            <p:cNvSpPr/>
            <p:nvPr/>
          </p:nvSpPr>
          <p:spPr>
            <a:xfrm>
              <a:off x="1598617" y="4802786"/>
              <a:ext cx="77332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" name="Flowchart: Connector 593"/>
            <p:cNvSpPr/>
            <p:nvPr/>
          </p:nvSpPr>
          <p:spPr>
            <a:xfrm>
              <a:off x="1064310" y="4037141"/>
              <a:ext cx="77332" cy="82036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5" name="Flowchart: Connector 594"/>
            <p:cNvSpPr/>
            <p:nvPr/>
          </p:nvSpPr>
          <p:spPr>
            <a:xfrm>
              <a:off x="1809528" y="4192096"/>
              <a:ext cx="77332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6" name="Flowchart: Connector 595"/>
            <p:cNvSpPr/>
            <p:nvPr/>
          </p:nvSpPr>
          <p:spPr>
            <a:xfrm>
              <a:off x="839338" y="4802786"/>
              <a:ext cx="77332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7" name="Flowchart: Connector 596"/>
            <p:cNvSpPr/>
            <p:nvPr/>
          </p:nvSpPr>
          <p:spPr>
            <a:xfrm>
              <a:off x="1218978" y="4347045"/>
              <a:ext cx="77332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8" name="Flowchart: Connector 597"/>
            <p:cNvSpPr/>
            <p:nvPr/>
          </p:nvSpPr>
          <p:spPr>
            <a:xfrm>
              <a:off x="1767346" y="4146519"/>
              <a:ext cx="154668" cy="154955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9" name="Flowchart: Connector 598"/>
            <p:cNvSpPr/>
            <p:nvPr/>
          </p:nvSpPr>
          <p:spPr>
            <a:xfrm>
              <a:off x="1556435" y="4757214"/>
              <a:ext cx="154668" cy="154949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0" name="Flowchart: Connector 599"/>
            <p:cNvSpPr/>
            <p:nvPr/>
          </p:nvSpPr>
          <p:spPr>
            <a:xfrm>
              <a:off x="2118864" y="4602260"/>
              <a:ext cx="154668" cy="154955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1" name="Rectangle 600"/>
            <p:cNvSpPr/>
            <p:nvPr/>
          </p:nvSpPr>
          <p:spPr>
            <a:xfrm>
              <a:off x="762002" y="3581400"/>
              <a:ext cx="2362202" cy="1905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602" name="Straight Arrow Connector 601"/>
          <p:cNvCxnSpPr>
            <a:stCxn id="289" idx="1"/>
            <a:endCxn id="437" idx="3"/>
          </p:cNvCxnSpPr>
          <p:nvPr/>
        </p:nvCxnSpPr>
        <p:spPr>
          <a:xfrm rot="10800000" flipV="1">
            <a:off x="3810000" y="2446338"/>
            <a:ext cx="1862138" cy="87312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3" name="Rectangle 602"/>
          <p:cNvSpPr/>
          <p:nvPr/>
        </p:nvSpPr>
        <p:spPr>
          <a:xfrm>
            <a:off x="5273675" y="2644775"/>
            <a:ext cx="200025" cy="1317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04" name="Rectangle 603"/>
          <p:cNvSpPr/>
          <p:nvPr/>
        </p:nvSpPr>
        <p:spPr>
          <a:xfrm>
            <a:off x="4873625" y="2644775"/>
            <a:ext cx="200025" cy="1317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5" name="Rectangle 604"/>
          <p:cNvSpPr/>
          <p:nvPr/>
        </p:nvSpPr>
        <p:spPr>
          <a:xfrm>
            <a:off x="5473700" y="2644775"/>
            <a:ext cx="198438" cy="1317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6" name="Rectangle 605"/>
          <p:cNvSpPr/>
          <p:nvPr/>
        </p:nvSpPr>
        <p:spPr>
          <a:xfrm>
            <a:off x="4873625" y="2644775"/>
            <a:ext cx="200025" cy="1317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07" name="Rectangle 606"/>
          <p:cNvSpPr/>
          <p:nvPr/>
        </p:nvSpPr>
        <p:spPr>
          <a:xfrm>
            <a:off x="5073650" y="2644775"/>
            <a:ext cx="200025" cy="1317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85276" name="TextBox 607"/>
          <p:cNvSpPr txBox="1">
            <a:spLocks noChangeArrowheads="1"/>
          </p:cNvSpPr>
          <p:nvPr/>
        </p:nvSpPr>
        <p:spPr bwMode="auto">
          <a:xfrm>
            <a:off x="3443288" y="3860800"/>
            <a:ext cx="2667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⁞</a:t>
            </a:r>
          </a:p>
        </p:txBody>
      </p:sp>
      <p:grpSp>
        <p:nvGrpSpPr>
          <p:cNvPr id="285277" name="Group 719"/>
          <p:cNvGrpSpPr>
            <a:grpSpLocks/>
          </p:cNvGrpSpPr>
          <p:nvPr/>
        </p:nvGrpSpPr>
        <p:grpSpPr bwMode="auto">
          <a:xfrm>
            <a:off x="3276600" y="4092575"/>
            <a:ext cx="533400" cy="330200"/>
            <a:chOff x="5334003" y="3276600"/>
            <a:chExt cx="2895602" cy="1905000"/>
          </a:xfrm>
        </p:grpSpPr>
        <p:cxnSp>
          <p:nvCxnSpPr>
            <p:cNvPr id="610" name="Straight Connector 609"/>
            <p:cNvCxnSpPr/>
            <p:nvPr/>
          </p:nvCxnSpPr>
          <p:spPr>
            <a:xfrm rot="5400000">
              <a:off x="6142305" y="3985658"/>
              <a:ext cx="1373798" cy="56015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1" name="Straight Connector 610"/>
            <p:cNvCxnSpPr/>
            <p:nvPr/>
          </p:nvCxnSpPr>
          <p:spPr>
            <a:xfrm rot="5400000">
              <a:off x="6435312" y="4003976"/>
              <a:ext cx="1373798" cy="56015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2" name="Straight Connector 611"/>
            <p:cNvCxnSpPr/>
            <p:nvPr/>
          </p:nvCxnSpPr>
          <p:spPr>
            <a:xfrm rot="5400000">
              <a:off x="5849297" y="3976497"/>
              <a:ext cx="1373798" cy="56015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3" name="Flowchart: Connector 612"/>
            <p:cNvSpPr/>
            <p:nvPr/>
          </p:nvSpPr>
          <p:spPr>
            <a:xfrm>
              <a:off x="7109283" y="4723667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4" name="Flowchart: Connector 613"/>
            <p:cNvSpPr/>
            <p:nvPr/>
          </p:nvSpPr>
          <p:spPr>
            <a:xfrm>
              <a:off x="6264732" y="3734533"/>
              <a:ext cx="9479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" name="Flowchart: Connector 614"/>
            <p:cNvSpPr/>
            <p:nvPr/>
          </p:nvSpPr>
          <p:spPr>
            <a:xfrm>
              <a:off x="7031725" y="4339004"/>
              <a:ext cx="94794" cy="82431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6" name="Flowchart: Connector 615"/>
            <p:cNvSpPr/>
            <p:nvPr/>
          </p:nvSpPr>
          <p:spPr>
            <a:xfrm>
              <a:off x="7764240" y="4723667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7" name="Flowchart: Connector 616"/>
            <p:cNvSpPr/>
            <p:nvPr/>
          </p:nvSpPr>
          <p:spPr>
            <a:xfrm>
              <a:off x="7945218" y="4192465"/>
              <a:ext cx="94794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8" name="Flowchart: Connector 617"/>
            <p:cNvSpPr/>
            <p:nvPr/>
          </p:nvSpPr>
          <p:spPr>
            <a:xfrm>
              <a:off x="7479854" y="4036771"/>
              <a:ext cx="94794" cy="82425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9" name="Flowchart: Connector 618"/>
            <p:cNvSpPr/>
            <p:nvPr/>
          </p:nvSpPr>
          <p:spPr>
            <a:xfrm>
              <a:off x="7574647" y="4494704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0" name="Flowchart: Connector 619"/>
            <p:cNvSpPr/>
            <p:nvPr/>
          </p:nvSpPr>
          <p:spPr>
            <a:xfrm>
              <a:off x="6178554" y="4036771"/>
              <a:ext cx="86179" cy="82425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1" name="Flowchart: Connector 620"/>
            <p:cNvSpPr/>
            <p:nvPr/>
          </p:nvSpPr>
          <p:spPr>
            <a:xfrm>
              <a:off x="5894167" y="4265735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2" name="Flowchart: Connector 621"/>
            <p:cNvSpPr/>
            <p:nvPr/>
          </p:nvSpPr>
          <p:spPr>
            <a:xfrm>
              <a:off x="6359531" y="4494704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3" name="Flowchart: Connector 622"/>
            <p:cNvSpPr/>
            <p:nvPr/>
          </p:nvSpPr>
          <p:spPr>
            <a:xfrm>
              <a:off x="5704574" y="3734533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4" name="Flowchart: Connector 623"/>
            <p:cNvSpPr/>
            <p:nvPr/>
          </p:nvSpPr>
          <p:spPr>
            <a:xfrm>
              <a:off x="5894167" y="4650398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5" name="Flowchart: Connector 624"/>
            <p:cNvSpPr/>
            <p:nvPr/>
          </p:nvSpPr>
          <p:spPr>
            <a:xfrm>
              <a:off x="6618067" y="3890233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6" name="Flowchart: Connector 625"/>
            <p:cNvSpPr/>
            <p:nvPr/>
          </p:nvSpPr>
          <p:spPr>
            <a:xfrm>
              <a:off x="5428802" y="4494704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7" name="Flowchart: Connector 626"/>
            <p:cNvSpPr/>
            <p:nvPr/>
          </p:nvSpPr>
          <p:spPr>
            <a:xfrm>
              <a:off x="5894167" y="4036771"/>
              <a:ext cx="94794" cy="82425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8" name="Flowchart: Connector 627"/>
            <p:cNvSpPr/>
            <p:nvPr/>
          </p:nvSpPr>
          <p:spPr>
            <a:xfrm>
              <a:off x="6566360" y="3844437"/>
              <a:ext cx="189593" cy="1557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9" name="Flowchart: Connector 628"/>
            <p:cNvSpPr/>
            <p:nvPr/>
          </p:nvSpPr>
          <p:spPr>
            <a:xfrm>
              <a:off x="6307824" y="4458069"/>
              <a:ext cx="189593" cy="146538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0" name="Flowchart: Connector 629"/>
            <p:cNvSpPr/>
            <p:nvPr/>
          </p:nvSpPr>
          <p:spPr>
            <a:xfrm>
              <a:off x="6488797" y="4082562"/>
              <a:ext cx="180978" cy="146538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1" name="Rectangle 630"/>
            <p:cNvSpPr/>
            <p:nvPr/>
          </p:nvSpPr>
          <p:spPr>
            <a:xfrm>
              <a:off x="5334003" y="3276600"/>
              <a:ext cx="2895602" cy="1905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2" name="Flowchart: Connector 631"/>
            <p:cNvSpPr/>
            <p:nvPr/>
          </p:nvSpPr>
          <p:spPr>
            <a:xfrm>
              <a:off x="7764240" y="4494704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3" name="Flowchart: Connector 632"/>
            <p:cNvSpPr/>
            <p:nvPr/>
          </p:nvSpPr>
          <p:spPr>
            <a:xfrm>
              <a:off x="7298876" y="4567973"/>
              <a:ext cx="86179" cy="82425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4" name="Flowchart: Connector 633"/>
            <p:cNvSpPr/>
            <p:nvPr/>
          </p:nvSpPr>
          <p:spPr>
            <a:xfrm>
              <a:off x="7126519" y="4119196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" name="Flowchart: Connector 634"/>
            <p:cNvSpPr/>
            <p:nvPr/>
          </p:nvSpPr>
          <p:spPr>
            <a:xfrm>
              <a:off x="7083432" y="4073406"/>
              <a:ext cx="189593" cy="155694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6" name="Flowchart: Connector 635"/>
            <p:cNvSpPr/>
            <p:nvPr/>
          </p:nvSpPr>
          <p:spPr>
            <a:xfrm>
              <a:off x="6083760" y="4421435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7" name="Flowchart: Connector 636"/>
            <p:cNvSpPr/>
            <p:nvPr/>
          </p:nvSpPr>
          <p:spPr>
            <a:xfrm>
              <a:off x="6178554" y="4192465"/>
              <a:ext cx="8617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8" name="Flowchart: Connector 637"/>
            <p:cNvSpPr/>
            <p:nvPr/>
          </p:nvSpPr>
          <p:spPr>
            <a:xfrm>
              <a:off x="6264732" y="4723667"/>
              <a:ext cx="9479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9" name="Flowchart: Connector 638"/>
            <p:cNvSpPr/>
            <p:nvPr/>
          </p:nvSpPr>
          <p:spPr>
            <a:xfrm>
              <a:off x="5618395" y="4339004"/>
              <a:ext cx="86179" cy="82431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0" name="Flowchart: Connector 639"/>
            <p:cNvSpPr/>
            <p:nvPr/>
          </p:nvSpPr>
          <p:spPr>
            <a:xfrm>
              <a:off x="5799368" y="4879367"/>
              <a:ext cx="9479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1" name="Flowchart: Connector 640"/>
            <p:cNvSpPr/>
            <p:nvPr/>
          </p:nvSpPr>
          <p:spPr>
            <a:xfrm>
              <a:off x="6213025" y="4687033"/>
              <a:ext cx="189593" cy="1557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2" name="Flowchart: Connector 641"/>
            <p:cNvSpPr/>
            <p:nvPr/>
          </p:nvSpPr>
          <p:spPr>
            <a:xfrm>
              <a:off x="7479854" y="4723667"/>
              <a:ext cx="94794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3" name="Flowchart: Connector 642"/>
            <p:cNvSpPr/>
            <p:nvPr/>
          </p:nvSpPr>
          <p:spPr>
            <a:xfrm>
              <a:off x="7385054" y="4879367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4" name="Flowchart: Connector 643"/>
            <p:cNvSpPr/>
            <p:nvPr/>
          </p:nvSpPr>
          <p:spPr>
            <a:xfrm>
              <a:off x="7669447" y="4265735"/>
              <a:ext cx="94794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5" name="Flowchart: Connector 644"/>
            <p:cNvSpPr/>
            <p:nvPr/>
          </p:nvSpPr>
          <p:spPr>
            <a:xfrm>
              <a:off x="7479854" y="3661263"/>
              <a:ext cx="94794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" name="Flowchart: Connector 645"/>
            <p:cNvSpPr/>
            <p:nvPr/>
          </p:nvSpPr>
          <p:spPr>
            <a:xfrm>
              <a:off x="6850747" y="4796937"/>
              <a:ext cx="94799" cy="82431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7" name="Flowchart: Connector 646"/>
            <p:cNvSpPr/>
            <p:nvPr/>
          </p:nvSpPr>
          <p:spPr>
            <a:xfrm>
              <a:off x="6807660" y="4760302"/>
              <a:ext cx="189593" cy="146538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" name="Flowchart: Connector 647"/>
            <p:cNvSpPr/>
            <p:nvPr/>
          </p:nvSpPr>
          <p:spPr>
            <a:xfrm>
              <a:off x="6359531" y="4247417"/>
              <a:ext cx="94794" cy="82431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9" name="Flowchart: Connector 648"/>
            <p:cNvSpPr/>
            <p:nvPr/>
          </p:nvSpPr>
          <p:spPr>
            <a:xfrm>
              <a:off x="5988961" y="3890233"/>
              <a:ext cx="9479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0" name="Flowchart: Connector 649"/>
            <p:cNvSpPr/>
            <p:nvPr/>
          </p:nvSpPr>
          <p:spPr>
            <a:xfrm>
              <a:off x="5618395" y="3432300"/>
              <a:ext cx="8617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1" name="Flowchart: Connector 650"/>
            <p:cNvSpPr/>
            <p:nvPr/>
          </p:nvSpPr>
          <p:spPr>
            <a:xfrm>
              <a:off x="5523596" y="4119196"/>
              <a:ext cx="9479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2" name="Flowchart: Connector 651"/>
            <p:cNvSpPr/>
            <p:nvPr/>
          </p:nvSpPr>
          <p:spPr>
            <a:xfrm>
              <a:off x="5652867" y="3981819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3" name="Flowchart: Connector 652"/>
            <p:cNvSpPr/>
            <p:nvPr/>
          </p:nvSpPr>
          <p:spPr>
            <a:xfrm>
              <a:off x="6454325" y="3505569"/>
              <a:ext cx="9479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4" name="Flowchart: Connector 653"/>
            <p:cNvSpPr/>
            <p:nvPr/>
          </p:nvSpPr>
          <p:spPr>
            <a:xfrm>
              <a:off x="6454325" y="3734533"/>
              <a:ext cx="9479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5" name="Flowchart: Connector 654"/>
            <p:cNvSpPr/>
            <p:nvPr/>
          </p:nvSpPr>
          <p:spPr>
            <a:xfrm>
              <a:off x="6083760" y="3661263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6" name="Flowchart: Connector 655"/>
            <p:cNvSpPr/>
            <p:nvPr/>
          </p:nvSpPr>
          <p:spPr>
            <a:xfrm>
              <a:off x="6359531" y="3963502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7" name="Flowchart: Connector 656"/>
            <p:cNvSpPr/>
            <p:nvPr/>
          </p:nvSpPr>
          <p:spPr>
            <a:xfrm>
              <a:off x="6178554" y="3505569"/>
              <a:ext cx="8617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8" name="Flowchart: Connector 657"/>
            <p:cNvSpPr/>
            <p:nvPr/>
          </p:nvSpPr>
          <p:spPr>
            <a:xfrm>
              <a:off x="5894167" y="3578838"/>
              <a:ext cx="94794" cy="82425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9" name="Flowchart: Connector 658"/>
            <p:cNvSpPr/>
            <p:nvPr/>
          </p:nvSpPr>
          <p:spPr>
            <a:xfrm>
              <a:off x="6531889" y="4119196"/>
              <a:ext cx="8617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0" name="Flowchart: Connector 659"/>
            <p:cNvSpPr/>
            <p:nvPr/>
          </p:nvSpPr>
          <p:spPr>
            <a:xfrm>
              <a:off x="6643918" y="3661263"/>
              <a:ext cx="9479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1" name="Flowchart: Connector 660"/>
            <p:cNvSpPr/>
            <p:nvPr/>
          </p:nvSpPr>
          <p:spPr>
            <a:xfrm>
              <a:off x="6359531" y="4119196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2" name="Flowchart: Connector 661"/>
            <p:cNvSpPr/>
            <p:nvPr/>
          </p:nvSpPr>
          <p:spPr>
            <a:xfrm>
              <a:off x="5704574" y="4192465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3" name="Flowchart: Connector 662"/>
            <p:cNvSpPr/>
            <p:nvPr/>
          </p:nvSpPr>
          <p:spPr>
            <a:xfrm>
              <a:off x="7859040" y="4036771"/>
              <a:ext cx="86179" cy="82425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4" name="Flowchart: Connector 663"/>
            <p:cNvSpPr/>
            <p:nvPr/>
          </p:nvSpPr>
          <p:spPr>
            <a:xfrm>
              <a:off x="7945218" y="4421435"/>
              <a:ext cx="94794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5" name="Flowchart: Connector 664"/>
            <p:cNvSpPr/>
            <p:nvPr/>
          </p:nvSpPr>
          <p:spPr>
            <a:xfrm>
              <a:off x="7385054" y="4339004"/>
              <a:ext cx="94799" cy="82431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" name="Flowchart: Connector 665"/>
            <p:cNvSpPr/>
            <p:nvPr/>
          </p:nvSpPr>
          <p:spPr>
            <a:xfrm>
              <a:off x="7859040" y="4879367"/>
              <a:ext cx="8617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7" name="Flowchart: Connector 666"/>
            <p:cNvSpPr/>
            <p:nvPr/>
          </p:nvSpPr>
          <p:spPr>
            <a:xfrm>
              <a:off x="7574647" y="4879367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8" name="Flowchart: Connector 667"/>
            <p:cNvSpPr/>
            <p:nvPr/>
          </p:nvSpPr>
          <p:spPr>
            <a:xfrm>
              <a:off x="7626355" y="4650398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9" name="Flowchart: Connector 668"/>
            <p:cNvSpPr/>
            <p:nvPr/>
          </p:nvSpPr>
          <p:spPr>
            <a:xfrm>
              <a:off x="7204082" y="4421435"/>
              <a:ext cx="94794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0" name="Flowchart: Connector 669"/>
            <p:cNvSpPr/>
            <p:nvPr/>
          </p:nvSpPr>
          <p:spPr>
            <a:xfrm>
              <a:off x="7574647" y="3890233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1" name="Flowchart: Connector 670"/>
            <p:cNvSpPr/>
            <p:nvPr/>
          </p:nvSpPr>
          <p:spPr>
            <a:xfrm>
              <a:off x="7204082" y="4879367"/>
              <a:ext cx="94794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2" name="Flowchart: Connector 671"/>
            <p:cNvSpPr/>
            <p:nvPr/>
          </p:nvSpPr>
          <p:spPr>
            <a:xfrm>
              <a:off x="6980018" y="4302369"/>
              <a:ext cx="189593" cy="146538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673" name="Straight Arrow Connector 672"/>
          <p:cNvCxnSpPr>
            <a:stCxn id="294" idx="3"/>
            <a:endCxn id="631" idx="3"/>
          </p:cNvCxnSpPr>
          <p:nvPr/>
        </p:nvCxnSpPr>
        <p:spPr>
          <a:xfrm flipH="1">
            <a:off x="3810000" y="3106738"/>
            <a:ext cx="2062163" cy="1150937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000658" y="4024352"/>
            <a:ext cx="3930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Jahid</a:t>
            </a:r>
            <a:r>
              <a:rPr lang="en-US" dirty="0" smtClean="0"/>
              <a:t> et al., Bioinformatics 2014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4847927"/>
            <a:ext cx="8229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Identify </a:t>
            </a:r>
            <a:r>
              <a:rPr lang="en-US" altLang="en-US" sz="2000" dirty="0" smtClean="0">
                <a:solidFill>
                  <a:srgbClr val="C00000"/>
                </a:solidFill>
              </a:rPr>
              <a:t>past patients</a:t>
            </a:r>
            <a:r>
              <a:rPr lang="en-US" altLang="en-US" sz="2000" dirty="0" smtClean="0"/>
              <a:t> (with known outcomes) that have similar molecular characteristics as the testing patient</a:t>
            </a:r>
            <a:endParaRPr lang="en-US" alt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990000"/>
                </a:solidFill>
              </a:rPr>
              <a:t>Reuse the models that worked </a:t>
            </a:r>
            <a:r>
              <a:rPr lang="en-US" altLang="en-US" sz="2000" dirty="0" smtClean="0">
                <a:solidFill>
                  <a:srgbClr val="990000"/>
                </a:solidFill>
              </a:rPr>
              <a:t>on </a:t>
            </a:r>
            <a:r>
              <a:rPr lang="en-US" altLang="en-US" sz="2000" dirty="0">
                <a:solidFill>
                  <a:srgbClr val="990000"/>
                </a:solidFill>
              </a:rPr>
              <a:t>these patients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Final </a:t>
            </a:r>
            <a:r>
              <a:rPr lang="en-US" altLang="en-US" sz="2000" dirty="0" smtClean="0"/>
              <a:t>prediction made </a:t>
            </a:r>
            <a:r>
              <a:rPr lang="en-US" altLang="en-US" sz="2000" dirty="0"/>
              <a:t>via weighted voting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8447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en-US" altLang="en-US" smtClean="0"/>
              <a:t>Cross-validation on NKI Dataset</a:t>
            </a: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8985250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Box 6"/>
          <p:cNvSpPr txBox="1">
            <a:spLocks noChangeArrowheads="1"/>
          </p:cNvSpPr>
          <p:nvPr/>
        </p:nvSpPr>
        <p:spPr bwMode="auto">
          <a:xfrm>
            <a:off x="457200" y="4648200"/>
            <a:ext cx="8534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 Improvement for all subtypes</a:t>
            </a:r>
          </a:p>
          <a:p>
            <a:pPr lvl="1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Calibri" panose="020F0502020204030204" pitchFamily="34" charset="0"/>
                <a:cs typeface="Arial" panose="020B0604020202020204" pitchFamily="34" charset="0"/>
              </a:rPr>
              <a:t>Most significant improvement for Basal and Normal – hardest cases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For luminal subtype, known </a:t>
            </a:r>
            <a:r>
              <a:rPr lang="en-US" alt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to be the least lethal </a:t>
            </a:r>
            <a:r>
              <a:rPr lang="en-US" alt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one,  at </a:t>
            </a:r>
            <a:r>
              <a:rPr lang="en-US" alt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75% sensitivity </a:t>
            </a:r>
          </a:p>
          <a:p>
            <a:pPr lvl="1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31.5</a:t>
            </a:r>
            <a:r>
              <a:rPr lang="en-US" alt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% FPR </a:t>
            </a:r>
            <a:r>
              <a:rPr lang="en-US" alt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for PC-classifier </a:t>
            </a:r>
            <a:r>
              <a:rPr lang="en-US" altLang="en-US" sz="2000" dirty="0" err="1" smtClean="0">
                <a:latin typeface="Calibri" panose="020F0502020204030204" pitchFamily="34" charset="0"/>
                <a:cs typeface="Arial" panose="020B0604020202020204" pitchFamily="34" charset="0"/>
              </a:rPr>
              <a:t>vs</a:t>
            </a:r>
            <a:r>
              <a:rPr lang="en-US" alt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43.1% FPR for </a:t>
            </a:r>
            <a:r>
              <a:rPr lang="en-US" alt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standard SVM</a:t>
            </a:r>
            <a:endParaRPr lang="en-US" altLang="en-US" sz="20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11.6% of luminal patients can avoid unnecessary adjuvant chemotherapy</a:t>
            </a:r>
          </a:p>
        </p:txBody>
      </p:sp>
    </p:spTree>
    <p:extLst>
      <p:ext uri="{BB962C8B-B14F-4D97-AF65-F5344CB8AC3E}">
        <p14:creationId xmlns:p14="http://schemas.microsoft.com/office/powerpoint/2010/main" xmlns="" val="112476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en-US" altLang="en-US" dirty="0" smtClean="0"/>
              <a:t>Cross-dataset Performance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229600" cy="1795463"/>
          </a:xfrm>
        </p:spPr>
        <p:txBody>
          <a:bodyPr/>
          <a:lstStyle/>
          <a:p>
            <a:r>
              <a:rPr lang="en-US" altLang="en-US" sz="2400" smtClean="0"/>
              <a:t>Performance on Wang and UNC datasets using models trained from NKI dataset</a:t>
            </a:r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0"/>
            <a:ext cx="759460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Box 6"/>
          <p:cNvSpPr txBox="1">
            <a:spLocks noChangeArrowheads="1"/>
          </p:cNvSpPr>
          <p:nvPr/>
        </p:nvSpPr>
        <p:spPr bwMode="auto">
          <a:xfrm>
            <a:off x="2286000" y="5216525"/>
            <a:ext cx="2895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Calibri" panose="020F0502020204030204" pitchFamily="34" charset="0"/>
                <a:cs typeface="Arial" panose="020B0604020202020204" pitchFamily="34" charset="0"/>
              </a:rPr>
              <a:t>Wang dataset</a:t>
            </a:r>
          </a:p>
        </p:txBody>
      </p:sp>
      <p:sp>
        <p:nvSpPr>
          <p:cNvPr id="60422" name="TextBox 7"/>
          <p:cNvSpPr txBox="1">
            <a:spLocks noChangeArrowheads="1"/>
          </p:cNvSpPr>
          <p:nvPr/>
        </p:nvSpPr>
        <p:spPr bwMode="auto">
          <a:xfrm>
            <a:off x="6172200" y="5237163"/>
            <a:ext cx="2895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Calibri" panose="020F0502020204030204" pitchFamily="34" charset="0"/>
                <a:cs typeface="Arial" panose="020B0604020202020204" pitchFamily="34" charset="0"/>
              </a:rPr>
              <a:t>UNC dataset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0658" y="6157952"/>
            <a:ext cx="3930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Jahid</a:t>
            </a:r>
            <a:r>
              <a:rPr lang="en-US" dirty="0" smtClean="0"/>
              <a:t> et al., Bioinformatics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8264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143000"/>
            <a:ext cx="32004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943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>
                <a:ea typeface="宋体" panose="02010600030101010101" pitchFamily="2" charset="-122"/>
              </a:rPr>
              <a:t>Graph model of biological networks</a:t>
            </a:r>
          </a:p>
        </p:txBody>
      </p:sp>
      <p:sp>
        <p:nvSpPr>
          <p:cNvPr id="12943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7834313" cy="5334000"/>
          </a:xfrm>
        </p:spPr>
        <p:txBody>
          <a:bodyPr/>
          <a:lstStyle/>
          <a:p>
            <a:r>
              <a:rPr lang="en-US" altLang="en-US" sz="2400" dirty="0"/>
              <a:t>An abstract of the complex relationships among molecules in the cell</a:t>
            </a:r>
            <a:endParaRPr lang="en-US" altLang="zh-CN" sz="2400" dirty="0">
              <a:ea typeface="宋体" panose="02010600030101010101" pitchFamily="2" charset="-122"/>
            </a:endParaRPr>
          </a:p>
          <a:p>
            <a:r>
              <a:rPr lang="en-US" altLang="zh-CN" sz="2400" dirty="0">
                <a:ea typeface="宋体" panose="02010600030101010101" pitchFamily="2" charset="-122"/>
              </a:rPr>
              <a:t>Vertex</a:t>
            </a:r>
            <a:r>
              <a:rPr lang="en-US" altLang="zh-CN" sz="2400" dirty="0" smtClean="0">
                <a:ea typeface="宋体" panose="02010600030101010101" pitchFamily="2" charset="-122"/>
              </a:rPr>
              <a:t>:</a:t>
            </a:r>
            <a:endParaRPr lang="en-US" altLang="zh-CN" sz="2400" dirty="0">
              <a:ea typeface="宋体" panose="02010600030101010101" pitchFamily="2" charset="-122"/>
            </a:endParaRPr>
          </a:p>
          <a:p>
            <a:pPr lvl="1"/>
            <a:r>
              <a:rPr lang="en-US" altLang="zh-CN" sz="2000" dirty="0" smtClean="0">
                <a:ea typeface="宋体" panose="02010600030101010101" pitchFamily="2" charset="-122"/>
              </a:rPr>
              <a:t>Gene / protein / metabolite</a:t>
            </a:r>
          </a:p>
          <a:p>
            <a:r>
              <a:rPr lang="en-US" altLang="zh-CN" sz="2400" dirty="0" smtClean="0">
                <a:ea typeface="宋体" panose="02010600030101010101" pitchFamily="2" charset="-122"/>
              </a:rPr>
              <a:t>Edge</a:t>
            </a:r>
            <a:r>
              <a:rPr lang="en-US" altLang="zh-CN" sz="2400" dirty="0" smtClean="0">
                <a:ea typeface="宋体" panose="02010600030101010101" pitchFamily="2" charset="-122"/>
              </a:rPr>
              <a:t>: pairwise relationship</a:t>
            </a:r>
            <a:endParaRPr lang="en-US" altLang="zh-CN" sz="2400" dirty="0">
              <a:ea typeface="宋体" panose="02010600030101010101" pitchFamily="2" charset="-122"/>
            </a:endParaRPr>
          </a:p>
          <a:p>
            <a:pPr lvl="1"/>
            <a:r>
              <a:rPr lang="en-US" altLang="zh-CN" sz="2000" dirty="0">
                <a:ea typeface="宋体" panose="02010600030101010101" pitchFamily="2" charset="-122"/>
              </a:rPr>
              <a:t>Physical interaction</a:t>
            </a:r>
          </a:p>
          <a:p>
            <a:pPr lvl="1"/>
            <a:r>
              <a:rPr lang="en-US" altLang="zh-CN" sz="2000" dirty="0">
                <a:ea typeface="宋体" panose="02010600030101010101" pitchFamily="2" charset="-122"/>
              </a:rPr>
              <a:t>Functional </a:t>
            </a:r>
            <a:r>
              <a:rPr lang="en-US" altLang="zh-CN" sz="2000" dirty="0" smtClean="0">
                <a:ea typeface="宋体" panose="02010600030101010101" pitchFamily="2" charset="-122"/>
              </a:rPr>
              <a:t>association / similarity </a:t>
            </a:r>
            <a:endParaRPr lang="en-US" altLang="zh-CN" sz="2000" dirty="0">
              <a:ea typeface="宋体" panose="02010600030101010101" pitchFamily="2" charset="-122"/>
            </a:endParaRPr>
          </a:p>
          <a:p>
            <a:r>
              <a:rPr lang="en-US" altLang="zh-CN" sz="2400" dirty="0">
                <a:ea typeface="宋体" panose="02010600030101010101" pitchFamily="2" charset="-122"/>
              </a:rPr>
              <a:t>Share many common statistical properties with real-world networks</a:t>
            </a:r>
          </a:p>
          <a:p>
            <a:pPr lvl="1"/>
            <a:r>
              <a:rPr lang="en-US" altLang="zh-CN" sz="2000" dirty="0">
                <a:ea typeface="宋体" panose="02010600030101010101" pitchFamily="2" charset="-122"/>
              </a:rPr>
              <a:t>Small-world</a:t>
            </a:r>
          </a:p>
          <a:p>
            <a:pPr lvl="1"/>
            <a:r>
              <a:rPr lang="en-US" altLang="zh-CN" sz="2000" dirty="0">
                <a:ea typeface="宋体" panose="02010600030101010101" pitchFamily="2" charset="-122"/>
              </a:rPr>
              <a:t>Scale-free</a:t>
            </a:r>
          </a:p>
          <a:p>
            <a:pPr lvl="1"/>
            <a:r>
              <a:rPr lang="en-US" altLang="zh-CN" sz="2000" dirty="0">
                <a:ea typeface="宋体" panose="02010600030101010101" pitchFamily="2" charset="-122"/>
              </a:rPr>
              <a:t>Hierarchical</a:t>
            </a:r>
          </a:p>
          <a:p>
            <a:pPr lvl="1"/>
            <a:r>
              <a:rPr lang="en-US" altLang="zh-CN" sz="2000" dirty="0">
                <a:ea typeface="宋体" panose="02010600030101010101" pitchFamily="2" charset="-122"/>
              </a:rPr>
              <a:t>Modular (community structure)</a:t>
            </a:r>
          </a:p>
        </p:txBody>
      </p:sp>
      <p:sp>
        <p:nvSpPr>
          <p:cNvPr id="1294341" name="Rectangle 5"/>
          <p:cNvSpPr>
            <a:spLocks noChangeArrowheads="1"/>
          </p:cNvSpPr>
          <p:nvPr/>
        </p:nvSpPr>
        <p:spPr bwMode="auto">
          <a:xfrm>
            <a:off x="7162800" y="4114800"/>
            <a:ext cx="1936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zh-CN" sz="1600" dirty="0">
                <a:latin typeface="Arial" panose="020B0604020202020204" pitchFamily="34" charset="0"/>
              </a:rPr>
              <a:t>(</a:t>
            </a:r>
            <a:r>
              <a:rPr lang="en-US" altLang="zh-CN" sz="1600" dirty="0" err="1">
                <a:latin typeface="Arial" panose="020B0604020202020204" pitchFamily="34" charset="0"/>
              </a:rPr>
              <a:t>Jeong</a:t>
            </a:r>
            <a:r>
              <a:rPr lang="en-US" altLang="zh-CN" sz="1600" dirty="0">
                <a:latin typeface="Arial" panose="020B0604020202020204" pitchFamily="34" charset="0"/>
              </a:rPr>
              <a:t> et al., 2001)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3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3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3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3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3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4340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-76200"/>
            <a:ext cx="8763000" cy="712787"/>
          </a:xfrm>
        </p:spPr>
        <p:txBody>
          <a:bodyPr/>
          <a:lstStyle/>
          <a:p>
            <a:r>
              <a:rPr lang="en-US" sz="4000" dirty="0" smtClean="0"/>
              <a:t>Gene weights in different models</a:t>
            </a:r>
            <a:endParaRPr lang="en-US" sz="4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14400"/>
            <a:ext cx="6019800" cy="559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2971800"/>
            <a:ext cx="13163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</a:t>
            </a:r>
          </a:p>
          <a:p>
            <a:r>
              <a:rPr lang="en-US" dirty="0" smtClean="0"/>
              <a:t>clustering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245470" y="666690"/>
            <a:ext cx="2612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Patient clustering 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5029200"/>
            <a:ext cx="21884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Metastasis status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5802868"/>
            <a:ext cx="1966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Known subtype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5825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en-US" altLang="en-US" sz="4000" smtClean="0"/>
              <a:t>Significance of Top-Ranked Genes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4953000" cy="4648200"/>
          </a:xfrm>
        </p:spPr>
        <p:txBody>
          <a:bodyPr/>
          <a:lstStyle/>
          <a:p>
            <a:r>
              <a:rPr lang="en-US" altLang="en-US" sz="2000" smtClean="0"/>
              <a:t>Identify top genes in different clusters</a:t>
            </a:r>
          </a:p>
          <a:p>
            <a:endParaRPr lang="en-US" altLang="en-US" sz="2000" smtClean="0"/>
          </a:p>
          <a:p>
            <a:r>
              <a:rPr lang="en-US" altLang="en-US" sz="2000" smtClean="0"/>
              <a:t>Identify their association with cancer using literature mining</a:t>
            </a:r>
          </a:p>
          <a:p>
            <a:pPr lvl="1"/>
            <a:r>
              <a:rPr lang="en-US" altLang="en-US" sz="1600" smtClean="0"/>
              <a:t>Search keyword in PubMed abstracts </a:t>
            </a:r>
          </a:p>
          <a:p>
            <a:pPr lvl="1"/>
            <a:endParaRPr lang="en-US" altLang="en-US" sz="1600" smtClean="0"/>
          </a:p>
          <a:p>
            <a:r>
              <a:rPr lang="en-US" altLang="en-US" sz="2000" smtClean="0"/>
              <a:t>Many top genes already known to be metastasis related</a:t>
            </a:r>
          </a:p>
          <a:p>
            <a:pPr lvl="1"/>
            <a:r>
              <a:rPr lang="en-US" altLang="en-US" sz="1600" smtClean="0"/>
              <a:t>MMP9, PDGFRA, CCL21 etc</a:t>
            </a:r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19200"/>
            <a:ext cx="321151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6040438" y="6019800"/>
            <a:ext cx="533400" cy="228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013450" y="5243513"/>
            <a:ext cx="533400" cy="228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019800" y="4405313"/>
            <a:ext cx="533400" cy="228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216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en-US" altLang="en-US" sz="4000" smtClean="0"/>
              <a:t>Significance of Top-Ranked Genes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4953000" cy="4648200"/>
          </a:xfrm>
        </p:spPr>
        <p:txBody>
          <a:bodyPr/>
          <a:lstStyle/>
          <a:p>
            <a:r>
              <a:rPr lang="en-US" altLang="en-US" sz="2000" smtClean="0"/>
              <a:t>Observation:</a:t>
            </a:r>
          </a:p>
          <a:p>
            <a:pPr lvl="1"/>
            <a:r>
              <a:rPr lang="en-US" altLang="en-US" sz="1600" smtClean="0"/>
              <a:t>Many genes shows subtype specificity and cannot be identified by standard SVM classifier</a:t>
            </a:r>
          </a:p>
          <a:p>
            <a:pPr lvl="1"/>
            <a:endParaRPr lang="en-US" altLang="en-US" sz="1600" smtClean="0"/>
          </a:p>
          <a:p>
            <a:pPr lvl="1"/>
            <a:r>
              <a:rPr lang="en-US" altLang="en-US" sz="1600" smtClean="0"/>
              <a:t>ID1, HEY1, MST1R have high rank in Basal group but low rank in standard SVM classifier</a:t>
            </a:r>
          </a:p>
          <a:p>
            <a:pPr lvl="1"/>
            <a:r>
              <a:rPr lang="en-US" altLang="en-US" sz="1600" smtClean="0"/>
              <a:t>ID1: well known mediator of breast cancer lung metastatic patient for Basal group</a:t>
            </a:r>
          </a:p>
          <a:p>
            <a:pPr lvl="1"/>
            <a:r>
              <a:rPr lang="en-US" altLang="en-US" sz="1600" smtClean="0"/>
              <a:t>HEY1: target gene for Notch signaling inhibitor for basal group</a:t>
            </a:r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19200"/>
            <a:ext cx="321151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7265988" y="1828800"/>
            <a:ext cx="479425" cy="1295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243513" y="1954213"/>
            <a:ext cx="304800" cy="76200"/>
          </a:xfrm>
          <a:prstGeom prst="straightConnector1">
            <a:avLst/>
          </a:prstGeom>
          <a:ln w="317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222875" y="2335213"/>
            <a:ext cx="304800" cy="76200"/>
          </a:xfrm>
          <a:prstGeom prst="straightConnector1">
            <a:avLst/>
          </a:prstGeom>
          <a:ln w="317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222875" y="2487613"/>
            <a:ext cx="304800" cy="76200"/>
          </a:xfrm>
          <a:prstGeom prst="straightConnector1">
            <a:avLst/>
          </a:prstGeom>
          <a:ln w="317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5047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en-US" altLang="en-US" sz="4000" smtClean="0"/>
              <a:t>Significance of Top-Ranked Genes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4953000" cy="4648200"/>
          </a:xfrm>
        </p:spPr>
        <p:txBody>
          <a:bodyPr/>
          <a:lstStyle/>
          <a:p>
            <a:r>
              <a:rPr lang="en-US" altLang="en-US" sz="2000" smtClean="0"/>
              <a:t>Observation:</a:t>
            </a:r>
          </a:p>
          <a:p>
            <a:pPr lvl="1"/>
            <a:r>
              <a:rPr lang="en-US" altLang="en-US" sz="1600" smtClean="0"/>
              <a:t>NDGR1: Known to be related to Luminal subtype</a:t>
            </a:r>
          </a:p>
          <a:p>
            <a:pPr lvl="1"/>
            <a:r>
              <a:rPr lang="en-US" altLang="en-US" sz="1600" smtClean="0"/>
              <a:t>TFF1: Known to be related to luminal stability</a:t>
            </a:r>
          </a:p>
          <a:p>
            <a:pPr lvl="1"/>
            <a:endParaRPr lang="en-US" altLang="en-US" sz="1600" smtClean="0"/>
          </a:p>
          <a:p>
            <a:pPr lvl="1"/>
            <a:endParaRPr lang="en-US" altLang="en-US" sz="1600" smtClean="0"/>
          </a:p>
          <a:p>
            <a:pPr lvl="1"/>
            <a:r>
              <a:rPr lang="en-US" altLang="en-US" sz="1600" smtClean="0"/>
              <a:t>PDGFRA: Drug-target for basal like tumor</a:t>
            </a:r>
          </a:p>
          <a:p>
            <a:pPr lvl="1"/>
            <a:r>
              <a:rPr lang="en-US" altLang="en-US" sz="1600" smtClean="0"/>
              <a:t>BMPR1B: Associated with ER-positive breast cancer subtype</a:t>
            </a:r>
          </a:p>
          <a:p>
            <a:pPr lvl="1"/>
            <a:endParaRPr lang="en-US" altLang="en-US" sz="1600" smtClean="0"/>
          </a:p>
          <a:p>
            <a:pPr lvl="1"/>
            <a:endParaRPr lang="en-US" altLang="en-US" sz="1600" smtClean="0"/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19200"/>
            <a:ext cx="321151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5243513" y="3173413"/>
            <a:ext cx="304800" cy="76200"/>
          </a:xfrm>
          <a:prstGeom prst="straightConnector1">
            <a:avLst/>
          </a:prstGeom>
          <a:ln w="317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243513" y="3532188"/>
            <a:ext cx="304800" cy="76200"/>
          </a:xfrm>
          <a:prstGeom prst="straightConnector1">
            <a:avLst/>
          </a:prstGeom>
          <a:ln w="317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243513" y="4419600"/>
            <a:ext cx="304800" cy="76200"/>
          </a:xfrm>
          <a:prstGeom prst="straightConnector1">
            <a:avLst/>
          </a:prstGeom>
          <a:ln w="317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243513" y="5140325"/>
            <a:ext cx="304800" cy="76200"/>
          </a:xfrm>
          <a:prstGeom prst="straightConnector1">
            <a:avLst/>
          </a:prstGeom>
          <a:ln w="317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4835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Agenda</a:t>
            </a:r>
          </a:p>
        </p:txBody>
      </p:sp>
      <p:sp>
        <p:nvSpPr>
          <p:cNvPr id="1212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Community structure in biological networks</a:t>
            </a:r>
          </a:p>
          <a:p>
            <a:pPr lvl="1"/>
            <a:r>
              <a:rPr lang="en-US" altLang="en-US" dirty="0"/>
              <a:t>Community discovery via modularity optimization</a:t>
            </a:r>
          </a:p>
          <a:p>
            <a:pPr lvl="1"/>
            <a:r>
              <a:rPr lang="en-US" altLang="en-US" dirty="0"/>
              <a:t>Protein complex prediction </a:t>
            </a:r>
          </a:p>
          <a:p>
            <a:pPr lvl="1"/>
            <a:r>
              <a:rPr lang="en-US" altLang="en-US" dirty="0"/>
              <a:t>Network-based data </a:t>
            </a:r>
            <a:r>
              <a:rPr lang="en-US" altLang="en-US" dirty="0" smtClean="0"/>
              <a:t>clustering</a:t>
            </a:r>
            <a:endParaRPr lang="en-US" altLang="en-US" dirty="0"/>
          </a:p>
          <a:p>
            <a:r>
              <a:rPr lang="en-US" altLang="en-US" dirty="0"/>
              <a:t>Network-based </a:t>
            </a:r>
            <a:r>
              <a:rPr lang="en-US" altLang="en-US" dirty="0" smtClean="0"/>
              <a:t>cancer prognosis</a:t>
            </a:r>
          </a:p>
          <a:p>
            <a:pPr lvl="1"/>
            <a:r>
              <a:rPr lang="en-US" altLang="en-US" dirty="0"/>
              <a:t>Personalized models for cancer prognosis (using patient-patient network)</a:t>
            </a:r>
          </a:p>
          <a:p>
            <a:pPr lvl="1"/>
            <a:r>
              <a:rPr lang="en-US" altLang="en-US" b="1" dirty="0" smtClean="0">
                <a:solidFill>
                  <a:srgbClr val="3333FF"/>
                </a:solidFill>
              </a:rPr>
              <a:t>Network-based biomarker </a:t>
            </a:r>
            <a:r>
              <a:rPr lang="en-US" altLang="en-US" b="1" dirty="0">
                <a:solidFill>
                  <a:srgbClr val="3333FF"/>
                </a:solidFill>
              </a:rPr>
              <a:t>discovery and prognosis (using gene-gene network)</a:t>
            </a:r>
          </a:p>
          <a:p>
            <a:pPr lvl="1"/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26182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 smtClean="0"/>
              <a:t>Why use gene networks for cancer?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High-throughput profiling generating tremendous data in cancer studies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“Candidate genes” </a:t>
            </a:r>
          </a:p>
          <a:p>
            <a:pPr lvl="1"/>
            <a:r>
              <a:rPr lang="en-US" altLang="en-US" dirty="0" smtClean="0"/>
              <a:t>Too many to understand the biology</a:t>
            </a:r>
          </a:p>
          <a:p>
            <a:pPr lvl="1"/>
            <a:r>
              <a:rPr lang="en-US" altLang="en-US" dirty="0" smtClean="0"/>
              <a:t>Driver </a:t>
            </a:r>
            <a:r>
              <a:rPr lang="en-US" altLang="en-US" i="1" dirty="0" smtClean="0"/>
              <a:t>vs.</a:t>
            </a:r>
            <a:r>
              <a:rPr lang="en-US" altLang="en-US" dirty="0" smtClean="0"/>
              <a:t> passenger</a:t>
            </a:r>
            <a:br>
              <a:rPr lang="en-US" altLang="en-US" dirty="0" smtClean="0"/>
            </a:br>
            <a:endParaRPr lang="en-US" altLang="en-US" dirty="0" smtClean="0"/>
          </a:p>
          <a:p>
            <a:r>
              <a:rPr lang="en-US" altLang="en-US" dirty="0" smtClean="0"/>
              <a:t>Predictive models</a:t>
            </a:r>
          </a:p>
          <a:p>
            <a:pPr lvl="1"/>
            <a:r>
              <a:rPr lang="en-US" altLang="en-US" dirty="0" smtClean="0"/>
              <a:t>Not robust</a:t>
            </a:r>
          </a:p>
          <a:p>
            <a:pPr lvl="1"/>
            <a:r>
              <a:rPr lang="en-US" altLang="en-US" dirty="0" smtClean="0"/>
              <a:t>Biological insight?</a:t>
            </a:r>
          </a:p>
          <a:p>
            <a:pPr lvl="1"/>
            <a:endParaRPr lang="en-US" altLang="en-US" dirty="0" smtClean="0"/>
          </a:p>
        </p:txBody>
      </p:sp>
      <p:pic>
        <p:nvPicPr>
          <p:cNvPr id="239620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733800"/>
            <a:ext cx="36576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621" name="Text Box 5"/>
          <p:cNvSpPr txBox="1">
            <a:spLocks noChangeArrowheads="1"/>
          </p:cNvSpPr>
          <p:nvPr/>
        </p:nvSpPr>
        <p:spPr bwMode="auto">
          <a:xfrm>
            <a:off x="4419600" y="4381500"/>
            <a:ext cx="1071563" cy="102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Disease</a:t>
            </a:r>
          </a:p>
          <a:p>
            <a:endParaRPr lang="en-US" altLang="en-US"/>
          </a:p>
          <a:p>
            <a:r>
              <a:rPr lang="en-US" altLang="en-US"/>
              <a:t>Normal</a:t>
            </a:r>
          </a:p>
        </p:txBody>
      </p:sp>
      <p:sp>
        <p:nvSpPr>
          <p:cNvPr id="239622" name="Rectangle 6"/>
          <p:cNvSpPr>
            <a:spLocks noChangeArrowheads="1"/>
          </p:cNvSpPr>
          <p:nvPr/>
        </p:nvSpPr>
        <p:spPr bwMode="auto">
          <a:xfrm>
            <a:off x="5486400" y="4037013"/>
            <a:ext cx="76200" cy="838200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9623" name="Rectangle 7"/>
          <p:cNvSpPr>
            <a:spLocks noChangeArrowheads="1"/>
          </p:cNvSpPr>
          <p:nvPr/>
        </p:nvSpPr>
        <p:spPr bwMode="auto">
          <a:xfrm>
            <a:off x="5486400" y="4875213"/>
            <a:ext cx="82550" cy="9144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819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 descr="tumor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3450" y="1870075"/>
            <a:ext cx="34099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15" name="Picture 3" descr="tumor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870075"/>
            <a:ext cx="34099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16" name="Picture 4" descr="tumor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91000"/>
            <a:ext cx="34099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17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Network-based classification</a:t>
            </a:r>
          </a:p>
        </p:txBody>
      </p:sp>
      <p:sp>
        <p:nvSpPr>
          <p:cNvPr id="243718" name="Rectangle 6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Motivation</a:t>
            </a:r>
          </a:p>
        </p:txBody>
      </p:sp>
      <p:sp>
        <p:nvSpPr>
          <p:cNvPr id="243719" name="Text Box 7"/>
          <p:cNvSpPr txBox="1">
            <a:spLocks noChangeArrowheads="1"/>
          </p:cNvSpPr>
          <p:nvPr/>
        </p:nvSpPr>
        <p:spPr bwMode="auto">
          <a:xfrm>
            <a:off x="5029200" y="27432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243720" name="Text Box 8"/>
          <p:cNvSpPr txBox="1">
            <a:spLocks noChangeArrowheads="1"/>
          </p:cNvSpPr>
          <p:nvPr/>
        </p:nvSpPr>
        <p:spPr bwMode="auto">
          <a:xfrm>
            <a:off x="381000" y="28194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43721" name="Text Box 9"/>
          <p:cNvSpPr txBox="1">
            <a:spLocks noChangeArrowheads="1"/>
          </p:cNvSpPr>
          <p:nvPr/>
        </p:nvSpPr>
        <p:spPr bwMode="auto">
          <a:xfrm>
            <a:off x="357188" y="5216525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243722" name="Text Box 10"/>
          <p:cNvSpPr txBox="1">
            <a:spLocks noChangeArrowheads="1"/>
          </p:cNvSpPr>
          <p:nvPr/>
        </p:nvSpPr>
        <p:spPr bwMode="auto">
          <a:xfrm>
            <a:off x="5410200" y="4414838"/>
            <a:ext cx="2652713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2400"/>
              <a:t>Want: A </a:t>
            </a:r>
            <a:r>
              <a:rPr lang="en-US" altLang="en-US" sz="2400">
                <a:sym typeface="Symbol" panose="05050102010706020507" pitchFamily="18" charset="2"/>
              </a:rPr>
              <a:t></a:t>
            </a:r>
            <a:r>
              <a:rPr lang="en-US" altLang="en-US" sz="2400"/>
              <a:t> B </a:t>
            </a:r>
            <a:r>
              <a:rPr lang="en-US" altLang="en-US" sz="2800" b="1">
                <a:latin typeface="Symbol" panose="05050102010706020507" pitchFamily="18" charset="2"/>
                <a:sym typeface="Symbol" panose="05050102010706020507" pitchFamily="18" charset="2"/>
              </a:rPr>
              <a:t></a:t>
            </a:r>
            <a:r>
              <a:rPr lang="en-US" altLang="en-US" sz="2400">
                <a:sym typeface="Symbol" panose="05050102010706020507" pitchFamily="18" charset="2"/>
              </a:rPr>
              <a:t> C</a:t>
            </a:r>
          </a:p>
          <a:p>
            <a:pPr eaLnBrk="1" hangingPunct="1"/>
            <a:r>
              <a:rPr lang="en-US" altLang="en-US" sz="2400">
                <a:sym typeface="Symbol" panose="05050102010706020507" pitchFamily="18" charset="2"/>
              </a:rPr>
              <a:t>But: 	A </a:t>
            </a:r>
            <a:r>
              <a:rPr lang="en-US" altLang="en-US">
                <a:sym typeface="Symbol" panose="05050102010706020507" pitchFamily="18" charset="2"/>
              </a:rPr>
              <a:t> </a:t>
            </a:r>
            <a:r>
              <a:rPr lang="en-US" altLang="en-US" sz="2400">
                <a:sym typeface="Symbol" panose="05050102010706020507" pitchFamily="18" charset="2"/>
              </a:rPr>
              <a:t>B = 5</a:t>
            </a:r>
          </a:p>
          <a:p>
            <a:pPr eaLnBrk="1" hangingPunct="1"/>
            <a:r>
              <a:rPr lang="en-US" altLang="en-US" sz="2400">
                <a:sym typeface="Symbol" panose="05050102010706020507" pitchFamily="18" charset="2"/>
              </a:rPr>
              <a:t>	A </a:t>
            </a:r>
            <a:r>
              <a:rPr lang="en-US" altLang="en-US">
                <a:sym typeface="Symbol" panose="05050102010706020507" pitchFamily="18" charset="2"/>
              </a:rPr>
              <a:t> </a:t>
            </a:r>
            <a:r>
              <a:rPr lang="en-US" altLang="en-US" sz="2400">
                <a:sym typeface="Symbol" panose="05050102010706020507" pitchFamily="18" charset="2"/>
              </a:rPr>
              <a:t>C = 5</a:t>
            </a:r>
          </a:p>
          <a:p>
            <a:pPr eaLnBrk="1" hangingPunct="1"/>
            <a:r>
              <a:rPr lang="en-US" altLang="en-US" sz="2400">
                <a:sym typeface="Symbol" panose="05050102010706020507" pitchFamily="18" charset="2"/>
              </a:rPr>
              <a:t>	B </a:t>
            </a:r>
            <a:r>
              <a:rPr lang="en-US" altLang="en-US">
                <a:sym typeface="Symbol" panose="05050102010706020507" pitchFamily="18" charset="2"/>
              </a:rPr>
              <a:t> </a:t>
            </a:r>
            <a:r>
              <a:rPr lang="en-US" altLang="en-US" sz="2400">
                <a:sym typeface="Symbol" panose="05050102010706020507" pitchFamily="18" charset="2"/>
              </a:rPr>
              <a:t>C = 4</a:t>
            </a:r>
          </a:p>
        </p:txBody>
      </p:sp>
    </p:spTree>
    <p:extLst>
      <p:ext uri="{BB962C8B-B14F-4D97-AF65-F5344CB8AC3E}">
        <p14:creationId xmlns:p14="http://schemas.microsoft.com/office/powerpoint/2010/main" xmlns="" val="221224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Line 18"/>
          <p:cNvSpPr>
            <a:spLocks noChangeShapeType="1"/>
          </p:cNvSpPr>
          <p:nvPr/>
        </p:nvSpPr>
        <p:spPr bwMode="auto">
          <a:xfrm>
            <a:off x="2581275" y="3048000"/>
            <a:ext cx="3962400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smtClean="0"/>
              <a:t>Strategy: information diffusion</a:t>
            </a:r>
          </a:p>
        </p:txBody>
      </p:sp>
      <p:sp>
        <p:nvSpPr>
          <p:cNvPr id="28677" name="Text Box 8"/>
          <p:cNvSpPr txBox="1">
            <a:spLocks noChangeArrowheads="1"/>
          </p:cNvSpPr>
          <p:nvPr/>
        </p:nvSpPr>
        <p:spPr bwMode="auto">
          <a:xfrm>
            <a:off x="2057400" y="1295400"/>
            <a:ext cx="48180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2800"/>
              <a:t>P = (1-c) * A * P + c * P</a:t>
            </a:r>
            <a:r>
              <a:rPr lang="en-US" altLang="en-US" sz="2800" baseline="-25000"/>
              <a:t>0</a:t>
            </a:r>
          </a:p>
        </p:txBody>
      </p:sp>
      <p:pic>
        <p:nvPicPr>
          <p:cNvPr id="2867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5675" y="2090738"/>
            <a:ext cx="2249488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9875" y="2057400"/>
            <a:ext cx="466725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047875" y="2017713"/>
            <a:ext cx="466725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19" descr="node6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340042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Text Box 20"/>
          <p:cNvSpPr txBox="1">
            <a:spLocks noChangeArrowheads="1"/>
          </p:cNvSpPr>
          <p:nvPr/>
        </p:nvSpPr>
        <p:spPr bwMode="auto">
          <a:xfrm>
            <a:off x="2041525" y="3841750"/>
            <a:ext cx="419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P</a:t>
            </a:r>
            <a:r>
              <a:rPr lang="en-US" altLang="en-US" baseline="-25000"/>
              <a:t>0</a:t>
            </a:r>
          </a:p>
        </p:txBody>
      </p:sp>
      <p:sp>
        <p:nvSpPr>
          <p:cNvPr id="28683" name="Text Box 21"/>
          <p:cNvSpPr txBox="1">
            <a:spLocks noChangeArrowheads="1"/>
          </p:cNvSpPr>
          <p:nvPr/>
        </p:nvSpPr>
        <p:spPr bwMode="auto">
          <a:xfrm>
            <a:off x="4457700" y="3886200"/>
            <a:ext cx="339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A</a:t>
            </a:r>
            <a:endParaRPr lang="en-US" altLang="en-US" baseline="-25000"/>
          </a:p>
        </p:txBody>
      </p:sp>
      <p:sp>
        <p:nvSpPr>
          <p:cNvPr id="28684" name="Text Box 22"/>
          <p:cNvSpPr txBox="1">
            <a:spLocks noChangeArrowheads="1"/>
          </p:cNvSpPr>
          <p:nvPr/>
        </p:nvSpPr>
        <p:spPr bwMode="auto">
          <a:xfrm>
            <a:off x="6705600" y="3886200"/>
            <a:ext cx="322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P</a:t>
            </a:r>
            <a:endParaRPr lang="en-US" altLang="en-US" baseline="-25000"/>
          </a:p>
        </p:txBody>
      </p:sp>
      <p:pic>
        <p:nvPicPr>
          <p:cNvPr id="28685" name="Picture 23" descr="node64aft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91000"/>
            <a:ext cx="34099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6" name="Line 24"/>
          <p:cNvSpPr>
            <a:spLocks noChangeShapeType="1"/>
          </p:cNvSpPr>
          <p:nvPr/>
        </p:nvSpPr>
        <p:spPr bwMode="auto">
          <a:xfrm>
            <a:off x="3733800" y="5334000"/>
            <a:ext cx="1447800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573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ChangeArrowheads="1"/>
          </p:cNvSpPr>
          <p:nvPr/>
        </p:nvSpPr>
        <p:spPr bwMode="auto">
          <a:xfrm>
            <a:off x="381000" y="838200"/>
            <a:ext cx="8229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9699" name="Picture 5" descr="tumor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"/>
            <a:ext cx="34099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7" descr="tumor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74875"/>
            <a:ext cx="34099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9" descr="tumor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84675"/>
            <a:ext cx="34099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0" descr="tumor3af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3050" y="4419600"/>
            <a:ext cx="34099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Line 18"/>
          <p:cNvSpPr>
            <a:spLocks noChangeShapeType="1"/>
          </p:cNvSpPr>
          <p:nvPr/>
        </p:nvSpPr>
        <p:spPr bwMode="auto">
          <a:xfrm>
            <a:off x="3733800" y="5334000"/>
            <a:ext cx="1447800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4" name="Line 19"/>
          <p:cNvSpPr>
            <a:spLocks noChangeShapeType="1"/>
          </p:cNvSpPr>
          <p:nvPr/>
        </p:nvSpPr>
        <p:spPr bwMode="auto">
          <a:xfrm>
            <a:off x="3733800" y="3352800"/>
            <a:ext cx="1447800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5" name="Line 20"/>
          <p:cNvSpPr>
            <a:spLocks noChangeShapeType="1"/>
          </p:cNvSpPr>
          <p:nvPr/>
        </p:nvSpPr>
        <p:spPr bwMode="auto">
          <a:xfrm>
            <a:off x="3733800" y="1295400"/>
            <a:ext cx="1447800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9706" name="Picture 21" descr="tumor2aft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3050" y="2286000"/>
            <a:ext cx="34099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22" descr="tumor1aft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5450" y="117475"/>
            <a:ext cx="34099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0194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zh-CN" sz="3600" dirty="0">
                <a:ea typeface="SimSun" panose="02010600030101010101" pitchFamily="2" charset="-122"/>
              </a:rPr>
              <a:t>Connectors as </a:t>
            </a:r>
            <a:r>
              <a:rPr lang="en-US" altLang="zh-CN" sz="3600" dirty="0" smtClean="0">
                <a:ea typeface="SimSun" panose="02010600030101010101" pitchFamily="2" charset="-122"/>
              </a:rPr>
              <a:t>additional </a:t>
            </a:r>
            <a:r>
              <a:rPr lang="en-US" altLang="zh-CN" sz="3600" dirty="0">
                <a:ea typeface="SimSun" panose="02010600030101010101" pitchFamily="2" charset="-122"/>
              </a:rPr>
              <a:t>biomarkers</a:t>
            </a:r>
            <a:endParaRPr lang="en-US" altLang="en-US" sz="3600" dirty="0" smtClean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Many cancer genes are in close proximity to disrupted subnetworks</a:t>
            </a:r>
          </a:p>
          <a:p>
            <a:pPr eaLnBrk="1" hangingPunct="1"/>
            <a:r>
              <a:rPr lang="en-US" altLang="en-US" smtClean="0"/>
              <a:t>Goal: given list of genes disrupted in cancer, find a </a:t>
            </a:r>
            <a:r>
              <a:rPr lang="en-US" altLang="en-US" i="1" smtClean="0">
                <a:solidFill>
                  <a:srgbClr val="FF0000"/>
                </a:solidFill>
              </a:rPr>
              <a:t>small</a:t>
            </a:r>
            <a:r>
              <a:rPr lang="en-US" altLang="en-US" smtClean="0"/>
              <a:t> subnetwork that connects them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  <p:pic>
        <p:nvPicPr>
          <p:cNvPr id="122884" name="Picture 4" descr="a_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9788" y="3352800"/>
            <a:ext cx="7596187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4886" name="Picture 6" descr="a_de_st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54388"/>
            <a:ext cx="7596188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6" name="Rectangle 6"/>
          <p:cNvSpPr>
            <a:spLocks noChangeArrowheads="1"/>
          </p:cNvSpPr>
          <p:nvPr/>
        </p:nvSpPr>
        <p:spPr bwMode="auto">
          <a:xfrm>
            <a:off x="6400800" y="3352800"/>
            <a:ext cx="2573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990000"/>
                </a:solidFill>
              </a:rPr>
              <a:t>Steiner tree problem</a:t>
            </a:r>
          </a:p>
        </p:txBody>
      </p:sp>
    </p:spTree>
    <p:extLst>
      <p:ext uri="{BB962C8B-B14F-4D97-AF65-F5344CB8AC3E}">
        <p14:creationId xmlns:p14="http://schemas.microsoft.com/office/powerpoint/2010/main" xmlns="" val="185338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7" name="Rectangle 9"/>
          <p:cNvSpPr>
            <a:spLocks noChangeArrowheads="1"/>
          </p:cNvSpPr>
          <p:nvPr/>
        </p:nvSpPr>
        <p:spPr bwMode="auto">
          <a:xfrm>
            <a:off x="5486400" y="228600"/>
            <a:ext cx="3657600" cy="32766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66720" name="Picture 32" descr="annotatedNetwor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33400"/>
            <a:ext cx="3124200" cy="289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66690" name="Rectangle 2"/>
          <p:cNvSpPr>
            <a:spLocks noChangeArrowheads="1"/>
          </p:cNvSpPr>
          <p:nvPr/>
        </p:nvSpPr>
        <p:spPr bwMode="auto">
          <a:xfrm>
            <a:off x="2362200" y="3581400"/>
            <a:ext cx="6705600" cy="2667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1266719" name="Picture 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040188"/>
            <a:ext cx="3352800" cy="251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66691" name="Text Box 3"/>
          <p:cNvSpPr txBox="1">
            <a:spLocks noChangeArrowheads="1"/>
          </p:cNvSpPr>
          <p:nvPr/>
        </p:nvSpPr>
        <p:spPr bwMode="auto">
          <a:xfrm>
            <a:off x="2362200" y="3581400"/>
            <a:ext cx="67056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SzTx/>
              <a:buFontTx/>
              <a:buNone/>
            </a:pPr>
            <a:r>
              <a:rPr lang="en-US" altLang="zh-CN" sz="2200" dirty="0" smtClean="0">
                <a:latin typeface="Arial" panose="020B0604020202020204" pitchFamily="34" charset="0"/>
              </a:rPr>
              <a:t>Network-based data mining &amp; knowledge discovery</a:t>
            </a:r>
            <a:endParaRPr lang="en-US" altLang="zh-CN" sz="2200" dirty="0">
              <a:latin typeface="Arial" panose="020B0604020202020204" pitchFamily="34" charset="0"/>
            </a:endParaRPr>
          </a:p>
        </p:txBody>
      </p:sp>
      <p:sp>
        <p:nvSpPr>
          <p:cNvPr id="1266694" name="Rectangle 6"/>
          <p:cNvSpPr>
            <a:spLocks noChangeArrowheads="1"/>
          </p:cNvSpPr>
          <p:nvPr/>
        </p:nvSpPr>
        <p:spPr bwMode="auto">
          <a:xfrm>
            <a:off x="304800" y="228600"/>
            <a:ext cx="5105400" cy="32766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66695" name="Text Box 7"/>
          <p:cNvSpPr txBox="1">
            <a:spLocks noChangeArrowheads="1"/>
          </p:cNvSpPr>
          <p:nvPr/>
        </p:nvSpPr>
        <p:spPr bwMode="auto">
          <a:xfrm>
            <a:off x="990600" y="258763"/>
            <a:ext cx="381226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zh-CN" sz="2200" dirty="0" smtClean="0">
                <a:latin typeface="Arial" panose="020B0604020202020204" pitchFamily="34" charset="0"/>
              </a:rPr>
              <a:t>Network reverse-</a:t>
            </a:r>
            <a:r>
              <a:rPr lang="en-US" altLang="zh-CN" sz="2200" dirty="0" err="1" smtClean="0">
                <a:latin typeface="Arial" panose="020B0604020202020204" pitchFamily="34" charset="0"/>
              </a:rPr>
              <a:t>enginnering</a:t>
            </a:r>
            <a:endParaRPr lang="en-US" altLang="zh-CN" sz="2200" dirty="0">
              <a:latin typeface="Arial" panose="020B0604020202020204" pitchFamily="34" charset="0"/>
            </a:endParaRPr>
          </a:p>
        </p:txBody>
      </p:sp>
      <p:sp>
        <p:nvSpPr>
          <p:cNvPr id="1266698" name="Text Box 10"/>
          <p:cNvSpPr txBox="1">
            <a:spLocks noChangeArrowheads="1"/>
          </p:cNvSpPr>
          <p:nvPr/>
        </p:nvSpPr>
        <p:spPr bwMode="auto">
          <a:xfrm>
            <a:off x="5791200" y="152400"/>
            <a:ext cx="291458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zh-CN" sz="2200" dirty="0">
                <a:latin typeface="Arial" panose="020B0604020202020204" pitchFamily="34" charset="0"/>
              </a:rPr>
              <a:t>Network </a:t>
            </a:r>
            <a:r>
              <a:rPr lang="en-US" altLang="zh-CN" sz="2200" dirty="0" smtClean="0">
                <a:latin typeface="Arial" panose="020B0604020202020204" pitchFamily="34" charset="0"/>
              </a:rPr>
              <a:t>analysis </a:t>
            </a:r>
            <a:r>
              <a:rPr lang="en-US" altLang="zh-CN" sz="2200" dirty="0" err="1" smtClean="0">
                <a:latin typeface="Arial" panose="020B0604020202020204" pitchFamily="34" charset="0"/>
              </a:rPr>
              <a:t>algs</a:t>
            </a:r>
            <a:endParaRPr lang="en-US" altLang="zh-CN" sz="2200" dirty="0">
              <a:latin typeface="Arial" panose="020B0604020202020204" pitchFamily="34" charset="0"/>
            </a:endParaRPr>
          </a:p>
        </p:txBody>
      </p:sp>
      <p:pic>
        <p:nvPicPr>
          <p:cNvPr id="1266701" name="Picture 13" descr="stress_matri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25908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66703" name="Text Box 15"/>
          <p:cNvSpPr txBox="1">
            <a:spLocks noChangeArrowheads="1"/>
          </p:cNvSpPr>
          <p:nvPr/>
        </p:nvSpPr>
        <p:spPr bwMode="auto">
          <a:xfrm>
            <a:off x="76200" y="4309408"/>
            <a:ext cx="2514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SzTx/>
              <a:buFontTx/>
              <a:buNone/>
            </a:pPr>
            <a:r>
              <a:rPr lang="en-US" altLang="zh-CN" sz="2400" dirty="0" err="1" smtClean="0">
                <a:solidFill>
                  <a:srgbClr val="000099"/>
                </a:solidFill>
              </a:rPr>
              <a:t>Ruan</a:t>
            </a:r>
            <a:r>
              <a:rPr lang="en-US" altLang="zh-CN" sz="2400" dirty="0" smtClean="0">
                <a:solidFill>
                  <a:srgbClr val="000099"/>
                </a:solidFill>
              </a:rPr>
              <a:t> Lab</a:t>
            </a:r>
          </a:p>
          <a:p>
            <a:pPr algn="ctr">
              <a:spcBef>
                <a:spcPct val="50000"/>
              </a:spcBef>
              <a:buSzTx/>
              <a:buFontTx/>
              <a:buNone/>
            </a:pPr>
            <a:r>
              <a:rPr lang="en-US" altLang="zh-CN" sz="2400" dirty="0" smtClean="0">
                <a:solidFill>
                  <a:srgbClr val="000099"/>
                </a:solidFill>
              </a:rPr>
              <a:t>“</a:t>
            </a:r>
            <a:r>
              <a:rPr lang="en-US" altLang="zh-CN" sz="2400" dirty="0" err="1" smtClean="0">
                <a:solidFill>
                  <a:srgbClr val="000099"/>
                </a:solidFill>
              </a:rPr>
              <a:t>B</a:t>
            </a:r>
            <a:r>
              <a:rPr lang="en-US" altLang="zh-CN" sz="1400" dirty="0" err="1" smtClean="0">
                <a:solidFill>
                  <a:srgbClr val="000099"/>
                </a:solidFill>
              </a:rPr>
              <a:t>info</a:t>
            </a:r>
            <a:r>
              <a:rPr lang="en-US" altLang="zh-CN" sz="2400" dirty="0" err="1" smtClean="0">
                <a:solidFill>
                  <a:srgbClr val="000099"/>
                </a:solidFill>
              </a:rPr>
              <a:t>R</a:t>
            </a:r>
            <a:r>
              <a:rPr lang="en-US" altLang="zh-CN" sz="1400" dirty="0" err="1" smtClean="0">
                <a:solidFill>
                  <a:srgbClr val="000099"/>
                </a:solidFill>
              </a:rPr>
              <a:t>es</a:t>
            </a:r>
            <a:r>
              <a:rPr lang="en-US" altLang="zh-CN" sz="2400" dirty="0" err="1" smtClean="0">
                <a:solidFill>
                  <a:srgbClr val="000099"/>
                </a:solidFill>
              </a:rPr>
              <a:t>D</a:t>
            </a:r>
            <a:r>
              <a:rPr lang="en-US" altLang="zh-CN" sz="1400" dirty="0" err="1" smtClean="0">
                <a:solidFill>
                  <a:srgbClr val="000099"/>
                </a:solidFill>
              </a:rPr>
              <a:t>ev</a:t>
            </a:r>
            <a:r>
              <a:rPr lang="en-US" altLang="zh-CN" sz="2400" dirty="0" err="1" smtClean="0">
                <a:solidFill>
                  <a:srgbClr val="000099"/>
                </a:solidFill>
              </a:rPr>
              <a:t>G</a:t>
            </a:r>
            <a:r>
              <a:rPr lang="en-US" altLang="zh-CN" sz="1400" dirty="0" err="1" smtClean="0">
                <a:solidFill>
                  <a:srgbClr val="000099"/>
                </a:solidFill>
              </a:rPr>
              <a:t>rp</a:t>
            </a:r>
            <a:r>
              <a:rPr lang="en-US" altLang="zh-CN" sz="2400" dirty="0" smtClean="0">
                <a:solidFill>
                  <a:srgbClr val="000099"/>
                </a:solidFill>
              </a:rPr>
              <a:t>”</a:t>
            </a:r>
          </a:p>
          <a:p>
            <a:pPr algn="ctr">
              <a:spcBef>
                <a:spcPct val="50000"/>
              </a:spcBef>
              <a:buSzTx/>
              <a:buFontTx/>
              <a:buNone/>
            </a:pPr>
            <a:r>
              <a:rPr lang="en-US" altLang="zh-CN" sz="2400" dirty="0" smtClean="0">
                <a:solidFill>
                  <a:srgbClr val="000099"/>
                </a:solidFill>
              </a:rPr>
              <a:t>Research </a:t>
            </a:r>
            <a:r>
              <a:rPr lang="en-US" altLang="zh-CN" sz="2400" dirty="0">
                <a:solidFill>
                  <a:srgbClr val="000099"/>
                </a:solidFill>
              </a:rPr>
              <a:t>Overview</a:t>
            </a:r>
          </a:p>
        </p:txBody>
      </p:sp>
      <p:pic>
        <p:nvPicPr>
          <p:cNvPr id="1266705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10185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6706" name="Picture 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2590800" cy="124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6712" name="Text Box 24"/>
          <p:cNvSpPr txBox="1">
            <a:spLocks noChangeArrowheads="1"/>
          </p:cNvSpPr>
          <p:nvPr/>
        </p:nvSpPr>
        <p:spPr bwMode="auto">
          <a:xfrm>
            <a:off x="457200" y="3092450"/>
            <a:ext cx="4800600" cy="3365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SzTx/>
              <a:buFontTx/>
              <a:buNone/>
            </a:pPr>
            <a:r>
              <a:rPr lang="en-US" altLang="zh-CN" sz="1600" dirty="0" smtClean="0">
                <a:solidFill>
                  <a:srgbClr val="990000"/>
                </a:solidFill>
              </a:rPr>
              <a:t>Machine learning, pattern recognition</a:t>
            </a:r>
            <a:endParaRPr lang="en-US" altLang="zh-CN" sz="1600" dirty="0">
              <a:solidFill>
                <a:srgbClr val="990000"/>
              </a:solidFill>
            </a:endParaRPr>
          </a:p>
        </p:txBody>
      </p:sp>
      <p:sp>
        <p:nvSpPr>
          <p:cNvPr id="1266713" name="Text Box 25"/>
          <p:cNvSpPr txBox="1">
            <a:spLocks noChangeArrowheads="1"/>
          </p:cNvSpPr>
          <p:nvPr/>
        </p:nvSpPr>
        <p:spPr bwMode="auto">
          <a:xfrm>
            <a:off x="6019800" y="3092450"/>
            <a:ext cx="2590800" cy="3385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buSzTx/>
              <a:buFontTx/>
              <a:buNone/>
            </a:pPr>
            <a:r>
              <a:rPr lang="en-US" altLang="zh-CN" sz="1600" dirty="0" smtClean="0">
                <a:solidFill>
                  <a:srgbClr val="990000"/>
                </a:solidFill>
              </a:rPr>
              <a:t>Optimization, </a:t>
            </a:r>
            <a:r>
              <a:rPr lang="en-US" altLang="zh-CN" sz="1600" dirty="0" smtClean="0">
                <a:solidFill>
                  <a:srgbClr val="990000"/>
                </a:solidFill>
              </a:rPr>
              <a:t>metrics</a:t>
            </a:r>
            <a:endParaRPr lang="en-US" altLang="zh-CN" sz="1600" dirty="0">
              <a:solidFill>
                <a:srgbClr val="990000"/>
              </a:solidFill>
            </a:endParaRPr>
          </a:p>
        </p:txBody>
      </p:sp>
      <p:pic>
        <p:nvPicPr>
          <p:cNvPr id="1266716" name="Picture 2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038600"/>
            <a:ext cx="3352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6717" name="Text Box 29"/>
          <p:cNvSpPr txBox="1">
            <a:spLocks noChangeArrowheads="1"/>
          </p:cNvSpPr>
          <p:nvPr/>
        </p:nvSpPr>
        <p:spPr bwMode="auto">
          <a:xfrm>
            <a:off x="2971800" y="6214646"/>
            <a:ext cx="5562600" cy="3385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buSzTx/>
              <a:buFontTx/>
              <a:buNone/>
            </a:pPr>
            <a:r>
              <a:rPr lang="en-US" altLang="zh-CN" sz="1600" dirty="0">
                <a:solidFill>
                  <a:srgbClr val="990000"/>
                </a:solidFill>
              </a:rPr>
              <a:t>Data integration, </a:t>
            </a:r>
            <a:r>
              <a:rPr lang="en-US" altLang="zh-CN" sz="1600" dirty="0" smtClean="0">
                <a:solidFill>
                  <a:srgbClr val="990000"/>
                </a:solidFill>
              </a:rPr>
              <a:t>classification, clustering, database</a:t>
            </a:r>
            <a:endParaRPr lang="en-US" altLang="zh-CN" sz="1600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6697" grpId="0" animBg="1"/>
      <p:bldP spid="1266690" grpId="0" animBg="1"/>
      <p:bldP spid="1266691" grpId="0"/>
      <p:bldP spid="1266698" grpId="0"/>
      <p:bldP spid="1266713" grpId="0" animBg="1"/>
      <p:bldP spid="12667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93825"/>
            <a:ext cx="883920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686800" cy="712787"/>
          </a:xfrm>
        </p:spPr>
        <p:txBody>
          <a:bodyPr/>
          <a:lstStyle/>
          <a:p>
            <a:pPr eaLnBrk="1" hangingPunct="1"/>
            <a:r>
              <a:rPr lang="en-US" altLang="zh-CN" sz="4000" dirty="0" smtClean="0">
                <a:ea typeface="SimSun" panose="02010600030101010101" pitchFamily="2" charset="-122"/>
              </a:rPr>
              <a:t>Biomarker subnetwork discovery</a:t>
            </a:r>
          </a:p>
        </p:txBody>
      </p:sp>
    </p:spTree>
    <p:extLst>
      <p:ext uri="{BB962C8B-B14F-4D97-AF65-F5344CB8AC3E}">
        <p14:creationId xmlns:p14="http://schemas.microsoft.com/office/powerpoint/2010/main" xmlns="" val="421277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at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4625" y="4572000"/>
            <a:ext cx="7397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pat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2763" y="4522788"/>
            <a:ext cx="731837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Utilizes subnetworks for classification</a:t>
            </a:r>
          </a:p>
        </p:txBody>
      </p:sp>
      <p:sp>
        <p:nvSpPr>
          <p:cNvPr id="26629" name="Oval 5"/>
          <p:cNvSpPr>
            <a:spLocks noChangeArrowheads="1"/>
          </p:cNvSpPr>
          <p:nvPr/>
        </p:nvSpPr>
        <p:spPr bwMode="auto">
          <a:xfrm>
            <a:off x="2438400" y="3429000"/>
            <a:ext cx="1905000" cy="990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</a:rPr>
              <a:t>Network-based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</a:rPr>
              <a:t>classification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2736850" y="1143000"/>
            <a:ext cx="1073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</a:rPr>
              <a:t>Selected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</a:rPr>
              <a:t>Genes</a:t>
            </a:r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>
            <a:off x="3352800" y="2743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 flipH="1">
            <a:off x="3810000" y="2438400"/>
            <a:ext cx="2590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1524000" y="1752600"/>
            <a:ext cx="14668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</a:rPr>
              <a:t>All patients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</a:rPr>
              <a:t>with known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</a:rPr>
              <a:t>outcomes</a:t>
            </a:r>
          </a:p>
        </p:txBody>
      </p:sp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76400"/>
            <a:ext cx="1222375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3886200" y="1782763"/>
            <a:ext cx="76200" cy="6858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3886200" y="2486025"/>
            <a:ext cx="76200" cy="38417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3733800" y="1385888"/>
            <a:ext cx="1225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</a:rPr>
              <a:t>Outcomes</a:t>
            </a:r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 flipH="1">
            <a:off x="1905000" y="4419600"/>
            <a:ext cx="1143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9" name="Line 15"/>
          <p:cNvSpPr>
            <a:spLocks noChangeShapeType="1"/>
          </p:cNvSpPr>
          <p:nvPr/>
        </p:nvSpPr>
        <p:spPr bwMode="auto">
          <a:xfrm>
            <a:off x="3505200" y="4419600"/>
            <a:ext cx="8382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1676400" y="5791200"/>
            <a:ext cx="381000" cy="381000"/>
          </a:xfrm>
          <a:prstGeom prst="rect">
            <a:avLst/>
          </a:prstGeom>
          <a:solidFill>
            <a:srgbClr val="0066FF"/>
          </a:solidFill>
          <a:ln w="9525" algn="ctr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4191000" y="5867400"/>
            <a:ext cx="381000" cy="381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6642" name="Picture 18" descr="generi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43000"/>
            <a:ext cx="2438400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3" name="Picture 19" descr="pat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0625" y="3581400"/>
            <a:ext cx="1425575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4" name="Picture 20" descr="pat4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105400"/>
            <a:ext cx="14351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5" name="Rectangle 21"/>
          <p:cNvSpPr>
            <a:spLocks noChangeArrowheads="1"/>
          </p:cNvSpPr>
          <p:nvPr/>
        </p:nvSpPr>
        <p:spPr bwMode="auto">
          <a:xfrm>
            <a:off x="2819400" y="1905000"/>
            <a:ext cx="1295400" cy="76200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6646" name="Line 22"/>
          <p:cNvSpPr>
            <a:spLocks noChangeShapeType="1"/>
          </p:cNvSpPr>
          <p:nvPr/>
        </p:nvSpPr>
        <p:spPr bwMode="auto">
          <a:xfrm>
            <a:off x="4114800" y="1981200"/>
            <a:ext cx="2133600" cy="2133600"/>
          </a:xfrm>
          <a:prstGeom prst="line">
            <a:avLst/>
          </a:prstGeom>
          <a:noFill/>
          <a:ln w="9525">
            <a:solidFill>
              <a:srgbClr val="00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7" name="Rectangle 23"/>
          <p:cNvSpPr>
            <a:spLocks noChangeArrowheads="1"/>
          </p:cNvSpPr>
          <p:nvPr/>
        </p:nvSpPr>
        <p:spPr bwMode="auto">
          <a:xfrm>
            <a:off x="2819400" y="2667000"/>
            <a:ext cx="1295400" cy="76200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6648" name="Line 24"/>
          <p:cNvSpPr>
            <a:spLocks noChangeShapeType="1"/>
          </p:cNvSpPr>
          <p:nvPr/>
        </p:nvSpPr>
        <p:spPr bwMode="auto">
          <a:xfrm>
            <a:off x="4191000" y="2743200"/>
            <a:ext cx="1905000" cy="2743200"/>
          </a:xfrm>
          <a:prstGeom prst="line">
            <a:avLst/>
          </a:prstGeom>
          <a:noFill/>
          <a:ln w="9525">
            <a:solidFill>
              <a:schemeClr val="hlink"/>
            </a:solidFill>
            <a:prstDash val="lg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9" name="Line 25"/>
          <p:cNvSpPr>
            <a:spLocks noChangeShapeType="1"/>
          </p:cNvSpPr>
          <p:nvPr/>
        </p:nvSpPr>
        <p:spPr bwMode="auto">
          <a:xfrm flipH="1">
            <a:off x="5791200" y="2819400"/>
            <a:ext cx="914400" cy="838200"/>
          </a:xfrm>
          <a:prstGeom prst="line">
            <a:avLst/>
          </a:prstGeom>
          <a:noFill/>
          <a:ln w="9525">
            <a:solidFill>
              <a:srgbClr val="0066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0" name="Line 26"/>
          <p:cNvSpPr>
            <a:spLocks noChangeShapeType="1"/>
          </p:cNvSpPr>
          <p:nvPr/>
        </p:nvSpPr>
        <p:spPr bwMode="auto">
          <a:xfrm flipH="1">
            <a:off x="5562600" y="2819400"/>
            <a:ext cx="1143000" cy="1905000"/>
          </a:xfrm>
          <a:prstGeom prst="line">
            <a:avLst/>
          </a:prstGeom>
          <a:noFill/>
          <a:ln w="9525">
            <a:solidFill>
              <a:schemeClr val="hlink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067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Data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1066800"/>
            <a:ext cx="8534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>
                <a:schemeClr val="bg2"/>
              </a:buClr>
              <a:buFont typeface="Wingdings" panose="05000000000000000000" pitchFamily="2" charset="2"/>
              <a:buChar char="p"/>
            </a:pPr>
            <a:r>
              <a:rPr lang="en-US" altLang="en-US" sz="2800" dirty="0"/>
              <a:t>60 Endometrial (womb) cancer patients </a:t>
            </a:r>
          </a:p>
          <a:p>
            <a:pPr lvl="1" eaLnBrk="1" hangingPunct="1">
              <a:buClr>
                <a:schemeClr val="bg2"/>
              </a:buClr>
              <a:buFont typeface="Wingdings" panose="05000000000000000000" pitchFamily="2" charset="2"/>
              <a:buChar char="p"/>
            </a:pPr>
            <a:r>
              <a:rPr lang="en-US" altLang="en-US" sz="2800" dirty="0"/>
              <a:t>16 recurrent (R) in 3 years</a:t>
            </a:r>
          </a:p>
          <a:p>
            <a:pPr lvl="1" eaLnBrk="1" hangingPunct="1">
              <a:buClr>
                <a:schemeClr val="bg2"/>
              </a:buClr>
              <a:buFont typeface="Wingdings" panose="05000000000000000000" pitchFamily="2" charset="2"/>
              <a:buChar char="p"/>
            </a:pPr>
            <a:r>
              <a:rPr lang="en-US" altLang="en-US" sz="2800" dirty="0"/>
              <a:t>44 non-recurrent (NR)</a:t>
            </a:r>
          </a:p>
          <a:p>
            <a:pPr lvl="1" eaLnBrk="1" hangingPunct="1">
              <a:buClr>
                <a:schemeClr val="bg2"/>
              </a:buClr>
              <a:buFont typeface="Wingdings" panose="05000000000000000000" pitchFamily="2" charset="2"/>
              <a:buChar char="p"/>
            </a:pPr>
            <a:r>
              <a:rPr lang="en-US" altLang="en-US" sz="2800" dirty="0"/>
              <a:t>12 normal control</a:t>
            </a:r>
          </a:p>
          <a:p>
            <a:pPr eaLnBrk="1" hangingPunct="1">
              <a:buClr>
                <a:schemeClr val="bg2"/>
              </a:buClr>
              <a:buFont typeface="Wingdings" panose="05000000000000000000" pitchFamily="2" charset="2"/>
              <a:buChar char="p"/>
            </a:pPr>
            <a:r>
              <a:rPr lang="en-US" altLang="zh-CN" sz="2800" dirty="0"/>
              <a:t>Global </a:t>
            </a:r>
            <a:r>
              <a:rPr lang="en-US" altLang="zh-CN" sz="2800" dirty="0" err="1"/>
              <a:t>methylation</a:t>
            </a:r>
            <a:r>
              <a:rPr lang="en-US" altLang="zh-CN" sz="2800" dirty="0"/>
              <a:t> pattern surveyed by </a:t>
            </a:r>
            <a:r>
              <a:rPr lang="en-US" altLang="zh-CN" sz="2800" dirty="0" err="1"/>
              <a:t>MBDcap-seq</a:t>
            </a:r>
            <a:r>
              <a:rPr lang="en-US" altLang="zh-CN" sz="2800" dirty="0"/>
              <a:t> at OSU/UTHSCSA</a:t>
            </a:r>
          </a:p>
          <a:p>
            <a:pPr eaLnBrk="1" hangingPunct="1">
              <a:buClr>
                <a:schemeClr val="bg2"/>
              </a:buClr>
              <a:buFont typeface="Wingdings" panose="05000000000000000000" pitchFamily="2" charset="2"/>
              <a:buChar char="p"/>
            </a:pPr>
            <a:r>
              <a:rPr lang="en-US" altLang="zh-CN" sz="2800" dirty="0"/>
              <a:t>4214 </a:t>
            </a:r>
            <a:r>
              <a:rPr lang="en-US" altLang="zh-CN" sz="2800" dirty="0" err="1"/>
              <a:t>CpG</a:t>
            </a:r>
            <a:r>
              <a:rPr lang="en-US" altLang="zh-CN" sz="2800" dirty="0"/>
              <a:t> islands differentially </a:t>
            </a:r>
            <a:r>
              <a:rPr lang="en-US" altLang="zh-CN" sz="2800" dirty="0" err="1"/>
              <a:t>methylated</a:t>
            </a:r>
            <a:r>
              <a:rPr lang="en-US" altLang="zh-CN" sz="2800" dirty="0"/>
              <a:t> between cancer and control</a:t>
            </a:r>
          </a:p>
          <a:p>
            <a:pPr eaLnBrk="1" hangingPunct="1">
              <a:buClr>
                <a:schemeClr val="bg2"/>
              </a:buClr>
              <a:buFont typeface="Wingdings" panose="05000000000000000000" pitchFamily="2" charset="2"/>
              <a:buChar char="p"/>
            </a:pPr>
            <a:r>
              <a:rPr lang="en-US" altLang="zh-CN" sz="2800" dirty="0"/>
              <a:t>Among them, </a:t>
            </a:r>
            <a:r>
              <a:rPr lang="en-US" altLang="zh-CN" sz="2800" dirty="0">
                <a:solidFill>
                  <a:srgbClr val="C00000"/>
                </a:solidFill>
              </a:rPr>
              <a:t>135 genes</a:t>
            </a:r>
            <a:r>
              <a:rPr lang="en-US" altLang="zh-CN" sz="2800" dirty="0"/>
              <a:t> differentially </a:t>
            </a:r>
            <a:r>
              <a:rPr lang="en-US" altLang="zh-CN" sz="2800" dirty="0" err="1"/>
              <a:t>methylated</a:t>
            </a:r>
            <a:r>
              <a:rPr lang="en-US" altLang="zh-CN" sz="2800" dirty="0"/>
              <a:t> (DM) between R and NR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xmlns="" val="412375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2532" name="Picture 4" descr="networ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3688"/>
            <a:ext cx="7772400" cy="603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6861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724400" cy="360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9413" y="1219200"/>
            <a:ext cx="4725987" cy="360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457200" y="277813"/>
            <a:ext cx="8229600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spcBef>
                <a:spcPct val="0"/>
              </a:spcBef>
              <a:buSzTx/>
              <a:buFontTx/>
              <a:buNone/>
              <a:defRPr/>
            </a:pPr>
            <a:r>
              <a:rPr lang="en-US" sz="4400" b="1" kern="0" dirty="0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Methylation </a:t>
            </a:r>
            <a:r>
              <a:rPr lang="en-US" sz="4400" b="1" kern="0" dirty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of DM and EC genes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533400" y="5181600"/>
            <a:ext cx="76136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Connectors include both weak DM genes in the same pathway as the DM genes, and genes that are not differentially methylated but facilitate cross-talks between DM pathways</a:t>
            </a:r>
          </a:p>
        </p:txBody>
      </p:sp>
    </p:spTree>
    <p:extLst>
      <p:ext uri="{BB962C8B-B14F-4D97-AF65-F5344CB8AC3E}">
        <p14:creationId xmlns:p14="http://schemas.microsoft.com/office/powerpoint/2010/main" xmlns="" val="247418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Methylation of EC genes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16013"/>
            <a:ext cx="4572000" cy="36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19188"/>
            <a:ext cx="3913188" cy="35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7"/>
          <p:cNvSpPr txBox="1">
            <a:spLocks noChangeArrowheads="1"/>
          </p:cNvSpPr>
          <p:nvPr/>
        </p:nvSpPr>
        <p:spPr bwMode="auto">
          <a:xfrm>
            <a:off x="1143000" y="4694238"/>
            <a:ext cx="25202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dirty="0" smtClean="0"/>
              <a:t>Before info diffusion</a:t>
            </a:r>
            <a:endParaRPr lang="en-US" altLang="en-US" dirty="0"/>
          </a:p>
        </p:txBody>
      </p:sp>
      <p:sp>
        <p:nvSpPr>
          <p:cNvPr id="32775" name="Text Box 8"/>
          <p:cNvSpPr txBox="1">
            <a:spLocks noChangeArrowheads="1"/>
          </p:cNvSpPr>
          <p:nvPr/>
        </p:nvSpPr>
        <p:spPr bwMode="auto">
          <a:xfrm>
            <a:off x="5715000" y="4738688"/>
            <a:ext cx="23326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dirty="0" smtClean="0"/>
              <a:t>After info diffusion</a:t>
            </a:r>
            <a:endParaRPr lang="en-US" altLang="en-US" dirty="0"/>
          </a:p>
        </p:txBody>
      </p:sp>
      <p:sp>
        <p:nvSpPr>
          <p:cNvPr id="32776" name="Text Box 9"/>
          <p:cNvSpPr txBox="1">
            <a:spLocks noChangeArrowheads="1"/>
          </p:cNvSpPr>
          <p:nvPr/>
        </p:nvSpPr>
        <p:spPr bwMode="auto">
          <a:xfrm>
            <a:off x="822325" y="5137150"/>
            <a:ext cx="29876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dirty="0"/>
              <a:t>No genes passed statistical significance test between R and </a:t>
            </a:r>
            <a:r>
              <a:rPr lang="en-US" altLang="en-US" dirty="0" smtClean="0"/>
              <a:t>NR</a:t>
            </a:r>
            <a:endParaRPr lang="en-US" altLang="en-US" dirty="0"/>
          </a:p>
        </p:txBody>
      </p:sp>
      <p:sp>
        <p:nvSpPr>
          <p:cNvPr id="32777" name="Text Box 10"/>
          <p:cNvSpPr txBox="1">
            <a:spLocks noChangeArrowheads="1"/>
          </p:cNvSpPr>
          <p:nvPr/>
        </p:nvSpPr>
        <p:spPr bwMode="auto">
          <a:xfrm>
            <a:off x="5410200" y="5180013"/>
            <a:ext cx="3276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203 (43%) of genes passed statistical significance test (p &lt;0.02)</a:t>
            </a:r>
          </a:p>
        </p:txBody>
      </p:sp>
      <p:sp>
        <p:nvSpPr>
          <p:cNvPr id="32778" name="Right Arrow 5"/>
          <p:cNvSpPr>
            <a:spLocks noChangeArrowheads="1"/>
          </p:cNvSpPr>
          <p:nvPr/>
        </p:nvSpPr>
        <p:spPr bwMode="auto">
          <a:xfrm>
            <a:off x="4419600" y="2057400"/>
            <a:ext cx="6096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8541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381000" y="762000"/>
            <a:ext cx="82296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29" name="Object 2"/>
          <p:cNvGraphicFramePr>
            <a:graphicFrameLocks noChangeAspect="1"/>
          </p:cNvGraphicFramePr>
          <p:nvPr/>
        </p:nvGraphicFramePr>
        <p:xfrm>
          <a:off x="228600" y="76200"/>
          <a:ext cx="8953500" cy="6757988"/>
        </p:xfrm>
        <a:graphic>
          <a:graphicData uri="http://schemas.openxmlformats.org/presentationml/2006/ole">
            <p:oleObj spid="_x0000_s1296425" name="Worksheet" r:id="rId4" imgW="7116890" imgH="5372271" progId="Excel.Sheet.8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33914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Classification accuracy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800600"/>
            <a:ext cx="8229600" cy="1676400"/>
          </a:xfrm>
        </p:spPr>
        <p:txBody>
          <a:bodyPr/>
          <a:lstStyle/>
          <a:p>
            <a:pPr eaLnBrk="1" hangingPunct="1"/>
            <a:r>
              <a:rPr lang="en-US" altLang="en-US" sz="1600" dirty="0" smtClean="0"/>
              <a:t>EC*: random walk on real PPI</a:t>
            </a:r>
          </a:p>
          <a:p>
            <a:pPr eaLnBrk="1" hangingPunct="1"/>
            <a:r>
              <a:rPr lang="en-US" altLang="en-US" sz="1600" dirty="0" smtClean="0"/>
              <a:t>EC#: random walk on randomized PPI</a:t>
            </a:r>
          </a:p>
          <a:p>
            <a:pPr eaLnBrk="1" hangingPunct="1"/>
            <a:r>
              <a:rPr lang="en-US" altLang="en-US" sz="1600" dirty="0" smtClean="0"/>
              <a:t>DS: discriminative subnetworks, Dao et. al. Bioinformatics, 27:205–213, 2011</a:t>
            </a:r>
          </a:p>
        </p:txBody>
      </p:sp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915400" cy="357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01817" y="6268271"/>
            <a:ext cx="3418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Ruan</a:t>
            </a:r>
            <a:r>
              <a:rPr lang="en-US" dirty="0" smtClean="0"/>
              <a:t> et. al. Genomics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114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686800" cy="712787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Top markers ranked by SVM feature weights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6868" name="Picture 4" descr="featureWeigh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47750"/>
            <a:ext cx="7315200" cy="549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Box 4"/>
          <p:cNvSpPr txBox="1">
            <a:spLocks noChangeArrowheads="1"/>
          </p:cNvSpPr>
          <p:nvPr/>
        </p:nvSpPr>
        <p:spPr bwMode="auto">
          <a:xfrm rot="-5400000">
            <a:off x="-174625" y="2079625"/>
            <a:ext cx="1752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Standardized (z-score)</a:t>
            </a:r>
          </a:p>
        </p:txBody>
      </p:sp>
      <p:sp>
        <p:nvSpPr>
          <p:cNvPr id="36870" name="TextBox 5"/>
          <p:cNvSpPr txBox="1">
            <a:spLocks noChangeArrowheads="1"/>
          </p:cNvSpPr>
          <p:nvPr/>
        </p:nvSpPr>
        <p:spPr bwMode="auto">
          <a:xfrm>
            <a:off x="7086600" y="23622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Recurrence markers</a:t>
            </a:r>
          </a:p>
        </p:txBody>
      </p:sp>
      <p:sp>
        <p:nvSpPr>
          <p:cNvPr id="36871" name="TextBox 6"/>
          <p:cNvSpPr txBox="1">
            <a:spLocks noChangeArrowheads="1"/>
          </p:cNvSpPr>
          <p:nvPr/>
        </p:nvSpPr>
        <p:spPr bwMode="auto">
          <a:xfrm>
            <a:off x="7086600" y="4343400"/>
            <a:ext cx="1981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Non-recurrence markers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01817" y="6268271"/>
            <a:ext cx="3418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Ruan</a:t>
            </a:r>
            <a:r>
              <a:rPr lang="en-US" dirty="0" smtClean="0"/>
              <a:t> et. al. Genomics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626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Literature validation</a:t>
            </a:r>
          </a:p>
        </p:txBody>
      </p:sp>
      <p:cxnSp>
        <p:nvCxnSpPr>
          <p:cNvPr id="37891" name="Straight Connector 6"/>
          <p:cNvCxnSpPr>
            <a:cxnSpLocks noChangeShapeType="1"/>
            <a:stCxn id="37896" idx="0"/>
          </p:cNvCxnSpPr>
          <p:nvPr/>
        </p:nvCxnSpPr>
        <p:spPr bwMode="auto">
          <a:xfrm>
            <a:off x="4648200" y="2590800"/>
            <a:ext cx="0" cy="365760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7892" name="TextBox 8"/>
          <p:cNvSpPr txBox="1">
            <a:spLocks noChangeArrowheads="1"/>
          </p:cNvSpPr>
          <p:nvPr/>
        </p:nvSpPr>
        <p:spPr bwMode="auto">
          <a:xfrm>
            <a:off x="1143000" y="2601913"/>
            <a:ext cx="2813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b="1" dirty="0"/>
              <a:t>Recurrence markers</a:t>
            </a:r>
          </a:p>
        </p:txBody>
      </p:sp>
      <p:sp>
        <p:nvSpPr>
          <p:cNvPr id="37893" name="TextBox 9"/>
          <p:cNvSpPr txBox="1">
            <a:spLocks noChangeArrowheads="1"/>
          </p:cNvSpPr>
          <p:nvPr/>
        </p:nvSpPr>
        <p:spPr bwMode="auto">
          <a:xfrm>
            <a:off x="5105400" y="2601913"/>
            <a:ext cx="337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b="1" dirty="0"/>
              <a:t>Non-recurrence markers</a:t>
            </a:r>
          </a:p>
        </p:txBody>
      </p:sp>
      <p:sp>
        <p:nvSpPr>
          <p:cNvPr id="37894" name="TextBox 6"/>
          <p:cNvSpPr txBox="1">
            <a:spLocks noChangeArrowheads="1"/>
          </p:cNvSpPr>
          <p:nvPr/>
        </p:nvSpPr>
        <p:spPr bwMode="auto">
          <a:xfrm>
            <a:off x="457200" y="990600"/>
            <a:ext cx="8509000" cy="137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2200" b="1" dirty="0"/>
              <a:t>Group III genes: </a:t>
            </a:r>
            <a:r>
              <a:rPr lang="en-US" altLang="en-US" sz="2200" b="1" dirty="0" smtClean="0"/>
              <a:t>ECs </a:t>
            </a:r>
            <a:r>
              <a:rPr lang="en-US" altLang="en-US" sz="2200" b="1" dirty="0"/>
              <a:t>not differentially </a:t>
            </a:r>
            <a:r>
              <a:rPr lang="en-US" altLang="en-US" sz="2200" b="1" dirty="0" smtClean="0"/>
              <a:t>methylated, significance due to info diffusion</a:t>
            </a:r>
            <a:endParaRPr lang="en-US" altLang="en-US" sz="2200" b="1" dirty="0"/>
          </a:p>
          <a:p>
            <a:pPr eaLnBrk="1" hangingPunct="1"/>
            <a:r>
              <a:rPr lang="en-US" altLang="en-US" dirty="0"/>
              <a:t>Table shows number of </a:t>
            </a:r>
            <a:r>
              <a:rPr lang="en-US" altLang="en-US" dirty="0" err="1"/>
              <a:t>pubmed</a:t>
            </a:r>
            <a:r>
              <a:rPr lang="en-US" altLang="en-US" dirty="0"/>
              <a:t> abstracts retrieved using gene name + “metastasis or metastatic”, or gene name + “epigenetic or methylation” </a:t>
            </a:r>
          </a:p>
        </p:txBody>
      </p:sp>
      <p:grpSp>
        <p:nvGrpSpPr>
          <p:cNvPr id="37895" name="Group 9"/>
          <p:cNvGrpSpPr>
            <a:grpSpLocks noChangeAspect="1"/>
          </p:cNvGrpSpPr>
          <p:nvPr/>
        </p:nvGrpSpPr>
        <p:grpSpPr bwMode="auto">
          <a:xfrm>
            <a:off x="533400" y="2590800"/>
            <a:ext cx="8248650" cy="3749675"/>
            <a:chOff x="336" y="1336"/>
            <a:chExt cx="5196" cy="2562"/>
          </a:xfrm>
        </p:grpSpPr>
        <p:sp>
          <p:nvSpPr>
            <p:cNvPr id="37896" name="AutoShape 8"/>
            <p:cNvSpPr>
              <a:spLocks noChangeAspect="1" noChangeArrowheads="1" noTextEdit="1"/>
            </p:cNvSpPr>
            <p:nvPr/>
          </p:nvSpPr>
          <p:spPr bwMode="auto">
            <a:xfrm>
              <a:off x="336" y="1336"/>
              <a:ext cx="5184" cy="2504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99" name="Rectangle 12"/>
            <p:cNvSpPr>
              <a:spLocks noChangeArrowheads="1"/>
            </p:cNvSpPr>
            <p:nvPr/>
          </p:nvSpPr>
          <p:spPr bwMode="auto">
            <a:xfrm>
              <a:off x="1204" y="1565"/>
              <a:ext cx="77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Metastasis</a:t>
              </a:r>
              <a:endParaRPr lang="en-US" altLang="en-US"/>
            </a:p>
          </p:txBody>
        </p:sp>
        <p:sp>
          <p:nvSpPr>
            <p:cNvPr id="37900" name="Rectangle 13"/>
            <p:cNvSpPr>
              <a:spLocks noChangeArrowheads="1"/>
            </p:cNvSpPr>
            <p:nvPr/>
          </p:nvSpPr>
          <p:spPr bwMode="auto">
            <a:xfrm>
              <a:off x="2024" y="1565"/>
              <a:ext cx="749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Epigenetic</a:t>
              </a:r>
              <a:endParaRPr lang="en-US" altLang="en-US"/>
            </a:p>
          </p:txBody>
        </p:sp>
        <p:sp>
          <p:nvSpPr>
            <p:cNvPr id="37901" name="Rectangle 14"/>
            <p:cNvSpPr>
              <a:spLocks noChangeArrowheads="1"/>
            </p:cNvSpPr>
            <p:nvPr/>
          </p:nvSpPr>
          <p:spPr bwMode="auto">
            <a:xfrm>
              <a:off x="3903" y="1565"/>
              <a:ext cx="77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Metastasis</a:t>
              </a:r>
              <a:endParaRPr lang="en-US" altLang="en-US"/>
            </a:p>
          </p:txBody>
        </p:sp>
        <p:sp>
          <p:nvSpPr>
            <p:cNvPr id="37902" name="Rectangle 15"/>
            <p:cNvSpPr>
              <a:spLocks noChangeArrowheads="1"/>
            </p:cNvSpPr>
            <p:nvPr/>
          </p:nvSpPr>
          <p:spPr bwMode="auto">
            <a:xfrm>
              <a:off x="4723" y="1565"/>
              <a:ext cx="749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Epigenetic</a:t>
              </a:r>
              <a:endParaRPr lang="en-US" altLang="en-US"/>
            </a:p>
          </p:txBody>
        </p:sp>
        <p:sp>
          <p:nvSpPr>
            <p:cNvPr id="37903" name="Rectangle 16"/>
            <p:cNvSpPr>
              <a:spLocks noChangeArrowheads="1"/>
            </p:cNvSpPr>
            <p:nvPr/>
          </p:nvSpPr>
          <p:spPr bwMode="auto">
            <a:xfrm>
              <a:off x="372" y="1765"/>
              <a:ext cx="535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EPHB2</a:t>
              </a:r>
              <a:endParaRPr lang="en-US" altLang="en-US"/>
            </a:p>
          </p:txBody>
        </p:sp>
        <p:sp>
          <p:nvSpPr>
            <p:cNvPr id="37904" name="Rectangle 17"/>
            <p:cNvSpPr>
              <a:spLocks noChangeArrowheads="1"/>
            </p:cNvSpPr>
            <p:nvPr/>
          </p:nvSpPr>
          <p:spPr bwMode="auto">
            <a:xfrm>
              <a:off x="1775" y="1765"/>
              <a:ext cx="226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18</a:t>
              </a:r>
              <a:endParaRPr lang="en-US" altLang="en-US"/>
            </a:p>
          </p:txBody>
        </p:sp>
        <p:sp>
          <p:nvSpPr>
            <p:cNvPr id="37905" name="Rectangle 18"/>
            <p:cNvSpPr>
              <a:spLocks noChangeArrowheads="1"/>
            </p:cNvSpPr>
            <p:nvPr/>
          </p:nvSpPr>
          <p:spPr bwMode="auto">
            <a:xfrm>
              <a:off x="2595" y="1765"/>
              <a:ext cx="226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12</a:t>
              </a:r>
              <a:endParaRPr lang="en-US" altLang="en-US"/>
            </a:p>
          </p:txBody>
        </p:sp>
        <p:sp>
          <p:nvSpPr>
            <p:cNvPr id="37906" name="Rectangle 19"/>
            <p:cNvSpPr>
              <a:spLocks noChangeArrowheads="1"/>
            </p:cNvSpPr>
            <p:nvPr/>
          </p:nvSpPr>
          <p:spPr bwMode="auto">
            <a:xfrm>
              <a:off x="3071" y="1765"/>
              <a:ext cx="66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 dirty="0">
                  <a:solidFill>
                    <a:srgbClr val="FF0000"/>
                  </a:solidFill>
                  <a:latin typeface="Arial" panose="020B0604020202020204" pitchFamily="34" charset="0"/>
                </a:rPr>
                <a:t>PARP1  </a:t>
              </a:r>
              <a:endParaRPr lang="en-US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37907" name="Rectangle 20"/>
            <p:cNvSpPr>
              <a:spLocks noChangeArrowheads="1"/>
            </p:cNvSpPr>
            <p:nvPr/>
          </p:nvSpPr>
          <p:spPr bwMode="auto">
            <a:xfrm>
              <a:off x="4474" y="1765"/>
              <a:ext cx="226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31</a:t>
              </a:r>
              <a:endParaRPr lang="en-US" altLang="en-US"/>
            </a:p>
          </p:txBody>
        </p:sp>
        <p:sp>
          <p:nvSpPr>
            <p:cNvPr id="37908" name="Rectangle 21"/>
            <p:cNvSpPr>
              <a:spLocks noChangeArrowheads="1"/>
            </p:cNvSpPr>
            <p:nvPr/>
          </p:nvSpPr>
          <p:spPr bwMode="auto">
            <a:xfrm>
              <a:off x="5294" y="1765"/>
              <a:ext cx="226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27</a:t>
              </a:r>
              <a:endParaRPr lang="en-US" altLang="en-US"/>
            </a:p>
          </p:txBody>
        </p:sp>
        <p:sp>
          <p:nvSpPr>
            <p:cNvPr id="37909" name="Rectangle 22"/>
            <p:cNvSpPr>
              <a:spLocks noChangeArrowheads="1"/>
            </p:cNvSpPr>
            <p:nvPr/>
          </p:nvSpPr>
          <p:spPr bwMode="auto">
            <a:xfrm>
              <a:off x="372" y="1980"/>
              <a:ext cx="428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COIL </a:t>
              </a:r>
              <a:endParaRPr lang="en-US" altLang="en-US"/>
            </a:p>
          </p:txBody>
        </p:sp>
        <p:sp>
          <p:nvSpPr>
            <p:cNvPr id="37910" name="Rectangle 23"/>
            <p:cNvSpPr>
              <a:spLocks noChangeArrowheads="1"/>
            </p:cNvSpPr>
            <p:nvPr/>
          </p:nvSpPr>
          <p:spPr bwMode="auto">
            <a:xfrm>
              <a:off x="1680" y="1980"/>
              <a:ext cx="309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209</a:t>
              </a:r>
              <a:endParaRPr lang="en-US" altLang="en-US"/>
            </a:p>
          </p:txBody>
        </p:sp>
        <p:sp>
          <p:nvSpPr>
            <p:cNvPr id="37911" name="Rectangle 24"/>
            <p:cNvSpPr>
              <a:spLocks noChangeArrowheads="1"/>
            </p:cNvSpPr>
            <p:nvPr/>
          </p:nvSpPr>
          <p:spPr bwMode="auto">
            <a:xfrm>
              <a:off x="2595" y="1980"/>
              <a:ext cx="226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65</a:t>
              </a:r>
              <a:endParaRPr lang="en-US" altLang="en-US"/>
            </a:p>
          </p:txBody>
        </p:sp>
        <p:sp>
          <p:nvSpPr>
            <p:cNvPr id="37912" name="Rectangle 25"/>
            <p:cNvSpPr>
              <a:spLocks noChangeArrowheads="1"/>
            </p:cNvSpPr>
            <p:nvPr/>
          </p:nvSpPr>
          <p:spPr bwMode="auto">
            <a:xfrm>
              <a:off x="3071" y="1980"/>
              <a:ext cx="71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TXNDC17</a:t>
              </a:r>
              <a:endParaRPr lang="en-US" altLang="en-US"/>
            </a:p>
          </p:txBody>
        </p:sp>
        <p:sp>
          <p:nvSpPr>
            <p:cNvPr id="37913" name="Rectangle 26"/>
            <p:cNvSpPr>
              <a:spLocks noChangeArrowheads="1"/>
            </p:cNvSpPr>
            <p:nvPr/>
          </p:nvSpPr>
          <p:spPr bwMode="auto">
            <a:xfrm>
              <a:off x="4569" y="1980"/>
              <a:ext cx="14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  <a:endParaRPr lang="en-US" altLang="en-US"/>
            </a:p>
          </p:txBody>
        </p:sp>
        <p:sp>
          <p:nvSpPr>
            <p:cNvPr id="37914" name="Rectangle 27"/>
            <p:cNvSpPr>
              <a:spLocks noChangeArrowheads="1"/>
            </p:cNvSpPr>
            <p:nvPr/>
          </p:nvSpPr>
          <p:spPr bwMode="auto">
            <a:xfrm>
              <a:off x="5389" y="1980"/>
              <a:ext cx="14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  <a:endParaRPr lang="en-US" altLang="en-US"/>
            </a:p>
          </p:txBody>
        </p:sp>
        <p:sp>
          <p:nvSpPr>
            <p:cNvPr id="37915" name="Rectangle 28"/>
            <p:cNvSpPr>
              <a:spLocks noChangeArrowheads="1"/>
            </p:cNvSpPr>
            <p:nvPr/>
          </p:nvSpPr>
          <p:spPr bwMode="auto">
            <a:xfrm>
              <a:off x="372" y="2180"/>
              <a:ext cx="51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STAU1</a:t>
              </a:r>
              <a:endParaRPr lang="en-US" altLang="en-US"/>
            </a:p>
          </p:txBody>
        </p:sp>
        <p:sp>
          <p:nvSpPr>
            <p:cNvPr id="37916" name="Rectangle 29"/>
            <p:cNvSpPr>
              <a:spLocks noChangeArrowheads="1"/>
            </p:cNvSpPr>
            <p:nvPr/>
          </p:nvSpPr>
          <p:spPr bwMode="auto">
            <a:xfrm>
              <a:off x="1870" y="2180"/>
              <a:ext cx="14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en-US" altLang="en-US"/>
            </a:p>
          </p:txBody>
        </p:sp>
        <p:sp>
          <p:nvSpPr>
            <p:cNvPr id="37917" name="Rectangle 30"/>
            <p:cNvSpPr>
              <a:spLocks noChangeArrowheads="1"/>
            </p:cNvSpPr>
            <p:nvPr/>
          </p:nvSpPr>
          <p:spPr bwMode="auto">
            <a:xfrm>
              <a:off x="2690" y="2180"/>
              <a:ext cx="14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en-US" altLang="en-US"/>
            </a:p>
          </p:txBody>
        </p:sp>
        <p:sp>
          <p:nvSpPr>
            <p:cNvPr id="37918" name="Rectangle 31"/>
            <p:cNvSpPr>
              <a:spLocks noChangeArrowheads="1"/>
            </p:cNvSpPr>
            <p:nvPr/>
          </p:nvSpPr>
          <p:spPr bwMode="auto">
            <a:xfrm>
              <a:off x="3071" y="2180"/>
              <a:ext cx="594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AVPR1A</a:t>
              </a:r>
              <a:endParaRPr lang="en-US" altLang="en-US"/>
            </a:p>
          </p:txBody>
        </p:sp>
        <p:sp>
          <p:nvSpPr>
            <p:cNvPr id="37919" name="Rectangle 32"/>
            <p:cNvSpPr>
              <a:spLocks noChangeArrowheads="1"/>
            </p:cNvSpPr>
            <p:nvPr/>
          </p:nvSpPr>
          <p:spPr bwMode="auto">
            <a:xfrm>
              <a:off x="4569" y="2180"/>
              <a:ext cx="14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7</a:t>
              </a:r>
              <a:endParaRPr lang="en-US" altLang="en-US"/>
            </a:p>
          </p:txBody>
        </p:sp>
        <p:sp>
          <p:nvSpPr>
            <p:cNvPr id="37920" name="Rectangle 33"/>
            <p:cNvSpPr>
              <a:spLocks noChangeArrowheads="1"/>
            </p:cNvSpPr>
            <p:nvPr/>
          </p:nvSpPr>
          <p:spPr bwMode="auto">
            <a:xfrm>
              <a:off x="5294" y="2180"/>
              <a:ext cx="226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12</a:t>
              </a:r>
              <a:endParaRPr lang="en-US" altLang="en-US"/>
            </a:p>
          </p:txBody>
        </p:sp>
        <p:sp>
          <p:nvSpPr>
            <p:cNvPr id="37921" name="Rectangle 34"/>
            <p:cNvSpPr>
              <a:spLocks noChangeArrowheads="1"/>
            </p:cNvSpPr>
            <p:nvPr/>
          </p:nvSpPr>
          <p:spPr bwMode="auto">
            <a:xfrm>
              <a:off x="372" y="2395"/>
              <a:ext cx="535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GSK3B</a:t>
              </a:r>
              <a:endParaRPr lang="en-US" altLang="en-US" dirty="0"/>
            </a:p>
          </p:txBody>
        </p:sp>
        <p:sp>
          <p:nvSpPr>
            <p:cNvPr id="37922" name="Rectangle 35"/>
            <p:cNvSpPr>
              <a:spLocks noChangeArrowheads="1"/>
            </p:cNvSpPr>
            <p:nvPr/>
          </p:nvSpPr>
          <p:spPr bwMode="auto">
            <a:xfrm>
              <a:off x="1870" y="2395"/>
              <a:ext cx="14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endParaRPr lang="en-US" altLang="en-US"/>
            </a:p>
          </p:txBody>
        </p:sp>
        <p:sp>
          <p:nvSpPr>
            <p:cNvPr id="37923" name="Rectangle 36"/>
            <p:cNvSpPr>
              <a:spLocks noChangeArrowheads="1"/>
            </p:cNvSpPr>
            <p:nvPr/>
          </p:nvSpPr>
          <p:spPr bwMode="auto">
            <a:xfrm>
              <a:off x="2690" y="2395"/>
              <a:ext cx="14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  <a:endParaRPr lang="en-US" altLang="en-US"/>
            </a:p>
          </p:txBody>
        </p:sp>
        <p:sp>
          <p:nvSpPr>
            <p:cNvPr id="37924" name="Rectangle 37"/>
            <p:cNvSpPr>
              <a:spLocks noChangeArrowheads="1"/>
            </p:cNvSpPr>
            <p:nvPr/>
          </p:nvSpPr>
          <p:spPr bwMode="auto">
            <a:xfrm>
              <a:off x="3071" y="2395"/>
              <a:ext cx="57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SPHK1 </a:t>
              </a:r>
              <a:endParaRPr lang="en-US" altLang="en-US"/>
            </a:p>
          </p:txBody>
        </p:sp>
        <p:sp>
          <p:nvSpPr>
            <p:cNvPr id="37925" name="Rectangle 38"/>
            <p:cNvSpPr>
              <a:spLocks noChangeArrowheads="1"/>
            </p:cNvSpPr>
            <p:nvPr/>
          </p:nvSpPr>
          <p:spPr bwMode="auto">
            <a:xfrm>
              <a:off x="4474" y="2395"/>
              <a:ext cx="226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12</a:t>
              </a:r>
              <a:endParaRPr lang="en-US" altLang="en-US"/>
            </a:p>
          </p:txBody>
        </p:sp>
        <p:sp>
          <p:nvSpPr>
            <p:cNvPr id="37926" name="Rectangle 39"/>
            <p:cNvSpPr>
              <a:spLocks noChangeArrowheads="1"/>
            </p:cNvSpPr>
            <p:nvPr/>
          </p:nvSpPr>
          <p:spPr bwMode="auto">
            <a:xfrm>
              <a:off x="5389" y="2395"/>
              <a:ext cx="14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  <a:endParaRPr lang="en-US" altLang="en-US"/>
            </a:p>
          </p:txBody>
        </p:sp>
        <p:sp>
          <p:nvSpPr>
            <p:cNvPr id="37927" name="Rectangle 40"/>
            <p:cNvSpPr>
              <a:spLocks noChangeArrowheads="1"/>
            </p:cNvSpPr>
            <p:nvPr/>
          </p:nvSpPr>
          <p:spPr bwMode="auto">
            <a:xfrm>
              <a:off x="372" y="2595"/>
              <a:ext cx="357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ID3  </a:t>
              </a:r>
              <a:endParaRPr lang="en-US" altLang="en-US"/>
            </a:p>
          </p:txBody>
        </p:sp>
        <p:sp>
          <p:nvSpPr>
            <p:cNvPr id="37928" name="Rectangle 41"/>
            <p:cNvSpPr>
              <a:spLocks noChangeArrowheads="1"/>
            </p:cNvSpPr>
            <p:nvPr/>
          </p:nvSpPr>
          <p:spPr bwMode="auto">
            <a:xfrm>
              <a:off x="1775" y="2595"/>
              <a:ext cx="226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13</a:t>
              </a:r>
              <a:endParaRPr lang="en-US" altLang="en-US"/>
            </a:p>
          </p:txBody>
        </p:sp>
        <p:sp>
          <p:nvSpPr>
            <p:cNvPr id="37929" name="Rectangle 42"/>
            <p:cNvSpPr>
              <a:spLocks noChangeArrowheads="1"/>
            </p:cNvSpPr>
            <p:nvPr/>
          </p:nvSpPr>
          <p:spPr bwMode="auto">
            <a:xfrm>
              <a:off x="2690" y="2595"/>
              <a:ext cx="14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8</a:t>
              </a:r>
              <a:endParaRPr lang="en-US" altLang="en-US"/>
            </a:p>
          </p:txBody>
        </p:sp>
        <p:sp>
          <p:nvSpPr>
            <p:cNvPr id="37930" name="Rectangle 43"/>
            <p:cNvSpPr>
              <a:spLocks noChangeArrowheads="1"/>
            </p:cNvSpPr>
            <p:nvPr/>
          </p:nvSpPr>
          <p:spPr bwMode="auto">
            <a:xfrm>
              <a:off x="3071" y="2595"/>
              <a:ext cx="51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TLE1   </a:t>
              </a:r>
              <a:endParaRPr lang="en-US" altLang="en-US"/>
            </a:p>
          </p:txBody>
        </p:sp>
        <p:sp>
          <p:nvSpPr>
            <p:cNvPr id="37931" name="Rectangle 44"/>
            <p:cNvSpPr>
              <a:spLocks noChangeArrowheads="1"/>
            </p:cNvSpPr>
            <p:nvPr/>
          </p:nvSpPr>
          <p:spPr bwMode="auto">
            <a:xfrm>
              <a:off x="4569" y="2595"/>
              <a:ext cx="14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  <a:endParaRPr lang="en-US" altLang="en-US"/>
            </a:p>
          </p:txBody>
        </p:sp>
        <p:sp>
          <p:nvSpPr>
            <p:cNvPr id="37932" name="Rectangle 45"/>
            <p:cNvSpPr>
              <a:spLocks noChangeArrowheads="1"/>
            </p:cNvSpPr>
            <p:nvPr/>
          </p:nvSpPr>
          <p:spPr bwMode="auto">
            <a:xfrm>
              <a:off x="5389" y="2595"/>
              <a:ext cx="14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8</a:t>
              </a:r>
              <a:endParaRPr lang="en-US" altLang="en-US"/>
            </a:p>
          </p:txBody>
        </p:sp>
        <p:sp>
          <p:nvSpPr>
            <p:cNvPr id="37933" name="Rectangle 46"/>
            <p:cNvSpPr>
              <a:spLocks noChangeArrowheads="1"/>
            </p:cNvSpPr>
            <p:nvPr/>
          </p:nvSpPr>
          <p:spPr bwMode="auto">
            <a:xfrm>
              <a:off x="372" y="2810"/>
              <a:ext cx="357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ID2  </a:t>
              </a:r>
              <a:endParaRPr lang="en-US" altLang="en-US"/>
            </a:p>
          </p:txBody>
        </p:sp>
        <p:sp>
          <p:nvSpPr>
            <p:cNvPr id="37934" name="Rectangle 47"/>
            <p:cNvSpPr>
              <a:spLocks noChangeArrowheads="1"/>
            </p:cNvSpPr>
            <p:nvPr/>
          </p:nvSpPr>
          <p:spPr bwMode="auto">
            <a:xfrm>
              <a:off x="1775" y="2810"/>
              <a:ext cx="226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23</a:t>
              </a:r>
              <a:endParaRPr lang="en-US" altLang="en-US"/>
            </a:p>
          </p:txBody>
        </p:sp>
        <p:sp>
          <p:nvSpPr>
            <p:cNvPr id="37935" name="Rectangle 48"/>
            <p:cNvSpPr>
              <a:spLocks noChangeArrowheads="1"/>
            </p:cNvSpPr>
            <p:nvPr/>
          </p:nvSpPr>
          <p:spPr bwMode="auto">
            <a:xfrm>
              <a:off x="2595" y="2810"/>
              <a:ext cx="226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16</a:t>
              </a:r>
              <a:endParaRPr lang="en-US" altLang="en-US"/>
            </a:p>
          </p:txBody>
        </p:sp>
        <p:sp>
          <p:nvSpPr>
            <p:cNvPr id="37936" name="Rectangle 49"/>
            <p:cNvSpPr>
              <a:spLocks noChangeArrowheads="1"/>
            </p:cNvSpPr>
            <p:nvPr/>
          </p:nvSpPr>
          <p:spPr bwMode="auto">
            <a:xfrm>
              <a:off x="3071" y="2810"/>
              <a:ext cx="476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AES    </a:t>
              </a:r>
              <a:endParaRPr lang="en-US" altLang="en-US"/>
            </a:p>
          </p:txBody>
        </p:sp>
        <p:sp>
          <p:nvSpPr>
            <p:cNvPr id="37937" name="Rectangle 50"/>
            <p:cNvSpPr>
              <a:spLocks noChangeArrowheads="1"/>
            </p:cNvSpPr>
            <p:nvPr/>
          </p:nvSpPr>
          <p:spPr bwMode="auto">
            <a:xfrm>
              <a:off x="4485" y="2810"/>
              <a:ext cx="9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r" eaLnBrk="1" hangingPunct="1"/>
              <a:r>
                <a:rPr lang="en-US" altLang="en-US"/>
                <a:t>1</a:t>
              </a:r>
            </a:p>
          </p:txBody>
        </p:sp>
        <p:sp>
          <p:nvSpPr>
            <p:cNvPr id="37938" name="Rectangle 51"/>
            <p:cNvSpPr>
              <a:spLocks noChangeArrowheads="1"/>
            </p:cNvSpPr>
            <p:nvPr/>
          </p:nvSpPr>
          <p:spPr bwMode="auto">
            <a:xfrm>
              <a:off x="5389" y="2810"/>
              <a:ext cx="14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5</a:t>
              </a:r>
              <a:endParaRPr lang="en-US" altLang="en-US"/>
            </a:p>
          </p:txBody>
        </p:sp>
        <p:sp>
          <p:nvSpPr>
            <p:cNvPr id="37939" name="Rectangle 52"/>
            <p:cNvSpPr>
              <a:spLocks noChangeArrowheads="1"/>
            </p:cNvSpPr>
            <p:nvPr/>
          </p:nvSpPr>
          <p:spPr bwMode="auto">
            <a:xfrm>
              <a:off x="372" y="3010"/>
              <a:ext cx="499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 dirty="0">
                  <a:solidFill>
                    <a:srgbClr val="000000"/>
                  </a:solidFill>
                  <a:latin typeface="Arial" panose="020B0604020202020204" pitchFamily="34" charset="0"/>
                </a:rPr>
                <a:t>MCM6 </a:t>
              </a:r>
              <a:endParaRPr lang="en-US" altLang="en-US" dirty="0"/>
            </a:p>
          </p:txBody>
        </p:sp>
        <p:sp>
          <p:nvSpPr>
            <p:cNvPr id="37940" name="Rectangle 53"/>
            <p:cNvSpPr>
              <a:spLocks noChangeArrowheads="1"/>
            </p:cNvSpPr>
            <p:nvPr/>
          </p:nvSpPr>
          <p:spPr bwMode="auto">
            <a:xfrm>
              <a:off x="1870" y="3010"/>
              <a:ext cx="14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en-US" altLang="en-US"/>
            </a:p>
          </p:txBody>
        </p:sp>
        <p:sp>
          <p:nvSpPr>
            <p:cNvPr id="37941" name="Rectangle 54"/>
            <p:cNvSpPr>
              <a:spLocks noChangeArrowheads="1"/>
            </p:cNvSpPr>
            <p:nvPr/>
          </p:nvSpPr>
          <p:spPr bwMode="auto">
            <a:xfrm>
              <a:off x="2690" y="3010"/>
              <a:ext cx="14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en-US" altLang="en-US"/>
            </a:p>
          </p:txBody>
        </p:sp>
        <p:sp>
          <p:nvSpPr>
            <p:cNvPr id="37942" name="Rectangle 55"/>
            <p:cNvSpPr>
              <a:spLocks noChangeArrowheads="1"/>
            </p:cNvSpPr>
            <p:nvPr/>
          </p:nvSpPr>
          <p:spPr bwMode="auto">
            <a:xfrm>
              <a:off x="3071" y="3010"/>
              <a:ext cx="57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CORT   </a:t>
              </a:r>
              <a:endParaRPr lang="en-US" altLang="en-US"/>
            </a:p>
          </p:txBody>
        </p:sp>
        <p:sp>
          <p:nvSpPr>
            <p:cNvPr id="37943" name="Rectangle 56"/>
            <p:cNvSpPr>
              <a:spLocks noChangeArrowheads="1"/>
            </p:cNvSpPr>
            <p:nvPr/>
          </p:nvSpPr>
          <p:spPr bwMode="auto">
            <a:xfrm>
              <a:off x="4569" y="3010"/>
              <a:ext cx="14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  <a:endParaRPr lang="en-US" altLang="en-US"/>
            </a:p>
          </p:txBody>
        </p:sp>
        <p:sp>
          <p:nvSpPr>
            <p:cNvPr id="37944" name="Rectangle 57"/>
            <p:cNvSpPr>
              <a:spLocks noChangeArrowheads="1"/>
            </p:cNvSpPr>
            <p:nvPr/>
          </p:nvSpPr>
          <p:spPr bwMode="auto">
            <a:xfrm>
              <a:off x="5389" y="3010"/>
              <a:ext cx="14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6</a:t>
              </a:r>
              <a:endParaRPr lang="en-US" altLang="en-US"/>
            </a:p>
          </p:txBody>
        </p:sp>
        <p:sp>
          <p:nvSpPr>
            <p:cNvPr id="37945" name="Rectangle 58"/>
            <p:cNvSpPr>
              <a:spLocks noChangeArrowheads="1"/>
            </p:cNvSpPr>
            <p:nvPr/>
          </p:nvSpPr>
          <p:spPr bwMode="auto">
            <a:xfrm>
              <a:off x="372" y="3225"/>
              <a:ext cx="59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 dirty="0">
                  <a:solidFill>
                    <a:srgbClr val="FF0000"/>
                  </a:solidFill>
                  <a:latin typeface="Arial" panose="020B0604020202020204" pitchFamily="34" charset="0"/>
                </a:rPr>
                <a:t>BRCA1</a:t>
              </a:r>
              <a:endParaRPr lang="en-US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37946" name="Rectangle 59"/>
            <p:cNvSpPr>
              <a:spLocks noChangeArrowheads="1"/>
            </p:cNvSpPr>
            <p:nvPr/>
          </p:nvSpPr>
          <p:spPr bwMode="auto">
            <a:xfrm>
              <a:off x="1680" y="3225"/>
              <a:ext cx="309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297</a:t>
              </a:r>
              <a:endParaRPr lang="en-US" altLang="en-US"/>
            </a:p>
          </p:txBody>
        </p:sp>
        <p:sp>
          <p:nvSpPr>
            <p:cNvPr id="37947" name="Rectangle 60"/>
            <p:cNvSpPr>
              <a:spLocks noChangeArrowheads="1"/>
            </p:cNvSpPr>
            <p:nvPr/>
          </p:nvSpPr>
          <p:spPr bwMode="auto">
            <a:xfrm>
              <a:off x="2500" y="3225"/>
              <a:ext cx="309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356</a:t>
              </a:r>
              <a:endParaRPr lang="en-US" altLang="en-US"/>
            </a:p>
          </p:txBody>
        </p:sp>
        <p:sp>
          <p:nvSpPr>
            <p:cNvPr id="37948" name="Rectangle 61"/>
            <p:cNvSpPr>
              <a:spLocks noChangeArrowheads="1"/>
            </p:cNvSpPr>
            <p:nvPr/>
          </p:nvSpPr>
          <p:spPr bwMode="auto">
            <a:xfrm>
              <a:off x="3071" y="3225"/>
              <a:ext cx="51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PAX6   </a:t>
              </a:r>
              <a:endParaRPr lang="en-US" altLang="en-US"/>
            </a:p>
          </p:txBody>
        </p:sp>
        <p:sp>
          <p:nvSpPr>
            <p:cNvPr id="37949" name="Rectangle 62"/>
            <p:cNvSpPr>
              <a:spLocks noChangeArrowheads="1"/>
            </p:cNvSpPr>
            <p:nvPr/>
          </p:nvSpPr>
          <p:spPr bwMode="auto">
            <a:xfrm>
              <a:off x="4569" y="3225"/>
              <a:ext cx="14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  <a:endParaRPr lang="en-US" altLang="en-US"/>
            </a:p>
          </p:txBody>
        </p:sp>
        <p:sp>
          <p:nvSpPr>
            <p:cNvPr id="37950" name="Rectangle 63"/>
            <p:cNvSpPr>
              <a:spLocks noChangeArrowheads="1"/>
            </p:cNvSpPr>
            <p:nvPr/>
          </p:nvSpPr>
          <p:spPr bwMode="auto">
            <a:xfrm>
              <a:off x="5294" y="3225"/>
              <a:ext cx="226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51</a:t>
              </a:r>
              <a:endParaRPr lang="en-US" altLang="en-US"/>
            </a:p>
          </p:txBody>
        </p:sp>
        <p:sp>
          <p:nvSpPr>
            <p:cNvPr id="37951" name="Rectangle 64"/>
            <p:cNvSpPr>
              <a:spLocks noChangeArrowheads="1"/>
            </p:cNvSpPr>
            <p:nvPr/>
          </p:nvSpPr>
          <p:spPr bwMode="auto">
            <a:xfrm>
              <a:off x="372" y="3425"/>
              <a:ext cx="52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SSTR2</a:t>
              </a:r>
              <a:endParaRPr lang="en-US" altLang="en-US"/>
            </a:p>
          </p:txBody>
        </p:sp>
        <p:sp>
          <p:nvSpPr>
            <p:cNvPr id="37952" name="Rectangle 65"/>
            <p:cNvSpPr>
              <a:spLocks noChangeArrowheads="1"/>
            </p:cNvSpPr>
            <p:nvPr/>
          </p:nvSpPr>
          <p:spPr bwMode="auto">
            <a:xfrm>
              <a:off x="1775" y="3425"/>
              <a:ext cx="226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28</a:t>
              </a:r>
              <a:endParaRPr lang="en-US" altLang="en-US"/>
            </a:p>
          </p:txBody>
        </p:sp>
        <p:sp>
          <p:nvSpPr>
            <p:cNvPr id="37953" name="Rectangle 66"/>
            <p:cNvSpPr>
              <a:spLocks noChangeArrowheads="1"/>
            </p:cNvSpPr>
            <p:nvPr/>
          </p:nvSpPr>
          <p:spPr bwMode="auto">
            <a:xfrm>
              <a:off x="2690" y="3425"/>
              <a:ext cx="14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en-US" altLang="en-US"/>
            </a:p>
          </p:txBody>
        </p:sp>
        <p:sp>
          <p:nvSpPr>
            <p:cNvPr id="37954" name="Rectangle 67"/>
            <p:cNvSpPr>
              <a:spLocks noChangeArrowheads="1"/>
            </p:cNvSpPr>
            <p:nvPr/>
          </p:nvSpPr>
          <p:spPr bwMode="auto">
            <a:xfrm>
              <a:off x="3071" y="3425"/>
              <a:ext cx="499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NFIC   </a:t>
              </a:r>
              <a:endParaRPr lang="en-US" altLang="en-US"/>
            </a:p>
          </p:txBody>
        </p:sp>
        <p:sp>
          <p:nvSpPr>
            <p:cNvPr id="37955" name="Rectangle 68"/>
            <p:cNvSpPr>
              <a:spLocks noChangeArrowheads="1"/>
            </p:cNvSpPr>
            <p:nvPr/>
          </p:nvSpPr>
          <p:spPr bwMode="auto">
            <a:xfrm>
              <a:off x="4569" y="3425"/>
              <a:ext cx="14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  <a:endParaRPr lang="en-US" altLang="en-US"/>
            </a:p>
          </p:txBody>
        </p:sp>
        <p:sp>
          <p:nvSpPr>
            <p:cNvPr id="37956" name="Rectangle 69"/>
            <p:cNvSpPr>
              <a:spLocks noChangeArrowheads="1"/>
            </p:cNvSpPr>
            <p:nvPr/>
          </p:nvSpPr>
          <p:spPr bwMode="auto">
            <a:xfrm>
              <a:off x="5389" y="3425"/>
              <a:ext cx="14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endParaRPr lang="en-US" altLang="en-US"/>
            </a:p>
          </p:txBody>
        </p:sp>
        <p:sp>
          <p:nvSpPr>
            <p:cNvPr id="37957" name="Rectangle 70"/>
            <p:cNvSpPr>
              <a:spLocks noChangeArrowheads="1"/>
            </p:cNvSpPr>
            <p:nvPr/>
          </p:nvSpPr>
          <p:spPr bwMode="auto">
            <a:xfrm>
              <a:off x="372" y="3640"/>
              <a:ext cx="52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SSTR3</a:t>
              </a:r>
              <a:endParaRPr lang="en-US" altLang="en-US"/>
            </a:p>
          </p:txBody>
        </p:sp>
        <p:sp>
          <p:nvSpPr>
            <p:cNvPr id="37958" name="Rectangle 71"/>
            <p:cNvSpPr>
              <a:spLocks noChangeArrowheads="1"/>
            </p:cNvSpPr>
            <p:nvPr/>
          </p:nvSpPr>
          <p:spPr bwMode="auto">
            <a:xfrm>
              <a:off x="1870" y="3640"/>
              <a:ext cx="14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8</a:t>
              </a:r>
              <a:endParaRPr lang="en-US" altLang="en-US"/>
            </a:p>
          </p:txBody>
        </p:sp>
        <p:sp>
          <p:nvSpPr>
            <p:cNvPr id="37959" name="Rectangle 72"/>
            <p:cNvSpPr>
              <a:spLocks noChangeArrowheads="1"/>
            </p:cNvSpPr>
            <p:nvPr/>
          </p:nvSpPr>
          <p:spPr bwMode="auto">
            <a:xfrm>
              <a:off x="2690" y="3640"/>
              <a:ext cx="14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  <a:endParaRPr lang="en-US" altLang="en-US"/>
            </a:p>
          </p:txBody>
        </p:sp>
        <p:sp>
          <p:nvSpPr>
            <p:cNvPr id="37960" name="Rectangle 73"/>
            <p:cNvSpPr>
              <a:spLocks noChangeArrowheads="1"/>
            </p:cNvSpPr>
            <p:nvPr/>
          </p:nvSpPr>
          <p:spPr bwMode="auto">
            <a:xfrm>
              <a:off x="3071" y="3640"/>
              <a:ext cx="547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AVPR2 </a:t>
              </a:r>
              <a:endParaRPr lang="en-US" altLang="en-US"/>
            </a:p>
          </p:txBody>
        </p:sp>
        <p:sp>
          <p:nvSpPr>
            <p:cNvPr id="37961" name="Rectangle 74"/>
            <p:cNvSpPr>
              <a:spLocks noChangeArrowheads="1"/>
            </p:cNvSpPr>
            <p:nvPr/>
          </p:nvSpPr>
          <p:spPr bwMode="auto">
            <a:xfrm>
              <a:off x="4569" y="3640"/>
              <a:ext cx="14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  <a:endParaRPr lang="en-US" altLang="en-US"/>
            </a:p>
          </p:txBody>
        </p:sp>
        <p:sp>
          <p:nvSpPr>
            <p:cNvPr id="37962" name="Rectangle 75"/>
            <p:cNvSpPr>
              <a:spLocks noChangeArrowheads="1"/>
            </p:cNvSpPr>
            <p:nvPr/>
          </p:nvSpPr>
          <p:spPr bwMode="auto">
            <a:xfrm>
              <a:off x="5389" y="3640"/>
              <a:ext cx="14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71596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 smtClean="0"/>
              <a:t>Agenda</a:t>
            </a:r>
            <a:endParaRPr lang="en-US" altLang="en-US" sz="4000" dirty="0"/>
          </a:p>
        </p:txBody>
      </p:sp>
      <p:sp>
        <p:nvSpPr>
          <p:cNvPr id="1187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0000FF"/>
                </a:solidFill>
              </a:rPr>
              <a:t>Community </a:t>
            </a:r>
            <a:r>
              <a:rPr lang="en-US" altLang="en-US" b="1" dirty="0" smtClean="0">
                <a:solidFill>
                  <a:srgbClr val="0000FF"/>
                </a:solidFill>
              </a:rPr>
              <a:t>discovery in networks</a:t>
            </a:r>
          </a:p>
          <a:p>
            <a:pPr lvl="1"/>
            <a:r>
              <a:rPr lang="en-US" altLang="en-US" b="1" dirty="0" smtClean="0">
                <a:solidFill>
                  <a:srgbClr val="0000FF"/>
                </a:solidFill>
              </a:rPr>
              <a:t>How to identify small functional unit from a large network </a:t>
            </a:r>
          </a:p>
          <a:p>
            <a:r>
              <a:rPr lang="en-US" altLang="en-US" dirty="0" smtClean="0"/>
              <a:t>Network-based cancer prognosis </a:t>
            </a:r>
          </a:p>
          <a:p>
            <a:pPr lvl="1"/>
            <a:r>
              <a:rPr lang="en-US" altLang="en-US" dirty="0" smtClean="0"/>
              <a:t>how to uses network/group information to improve understanding/prediction of individuals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 smtClean="0">
                <a:ea typeface="宋体" panose="02010600030101010101" pitchFamily="2" charset="-122"/>
              </a:rPr>
              <a:t>Summary</a:t>
            </a:r>
            <a:endParaRPr lang="en-US" altLang="zh-CN" sz="4000" dirty="0">
              <a:ea typeface="宋体" panose="02010600030101010101" pitchFamily="2" charset="-122"/>
            </a:endParaRPr>
          </a:p>
        </p:txBody>
      </p:sp>
      <p:sp>
        <p:nvSpPr>
          <p:cNvPr id="128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Methods for </a:t>
            </a:r>
            <a:r>
              <a:rPr lang="en-US" altLang="en-US" dirty="0" smtClean="0"/>
              <a:t>network community </a:t>
            </a:r>
            <a:r>
              <a:rPr lang="en-US" altLang="en-US" dirty="0"/>
              <a:t>discovery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Fully automated, i.e. parameter-free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Higher accuracy than competing methods that require extensive parameter tuning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Improves protein complex prediction and microarray data </a:t>
            </a:r>
            <a:r>
              <a:rPr lang="en-US" altLang="en-US" dirty="0" smtClean="0"/>
              <a:t>clustering</a:t>
            </a:r>
            <a:endParaRPr lang="en-US" altLang="en-US" dirty="0"/>
          </a:p>
          <a:p>
            <a:pPr lvl="1">
              <a:lnSpc>
                <a:spcPct val="90000"/>
              </a:lnSpc>
            </a:pPr>
            <a:r>
              <a:rPr lang="en-US" altLang="en-US" dirty="0"/>
              <a:t>Many other applications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Network-based cancer prognosis</a:t>
            </a:r>
            <a:endParaRPr lang="en-US" altLang="en-US" dirty="0"/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Patient-patient network helps construct accurate personalized models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Gene-gene network helps identify key causal genes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Increases model robustness and accuracy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155774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r>
              <a:rPr lang="en-US" altLang="en-US" sz="4000" dirty="0" smtClean="0"/>
              <a:t>Ongoing efforts in the lab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 dirty="0" smtClean="0"/>
              <a:t>Personalized cancer prognosis models</a:t>
            </a:r>
          </a:p>
          <a:p>
            <a:pPr lvl="1"/>
            <a:r>
              <a:rPr lang="en-US" altLang="en-US" sz="2000" dirty="0" smtClean="0"/>
              <a:t>Further optimize the set of base classifiers</a:t>
            </a:r>
          </a:p>
          <a:p>
            <a:pPr lvl="1"/>
            <a:r>
              <a:rPr lang="en-US" altLang="en-US" sz="2000" dirty="0" smtClean="0"/>
              <a:t>Generalize the idea to utilize multiple types of omics data</a:t>
            </a:r>
          </a:p>
          <a:p>
            <a:pPr lvl="2"/>
            <a:r>
              <a:rPr lang="en-US" altLang="en-US" sz="1800" dirty="0" smtClean="0"/>
              <a:t>How to select the best omics data for different patient?</a:t>
            </a:r>
          </a:p>
          <a:p>
            <a:pPr lvl="1"/>
            <a:r>
              <a:rPr lang="en-US" altLang="en-US" sz="2000" dirty="0" smtClean="0"/>
              <a:t>Combine patient-patient networks and gene-gene networks</a:t>
            </a:r>
          </a:p>
          <a:p>
            <a:r>
              <a:rPr lang="en-US" altLang="en-US" sz="2400" dirty="0" smtClean="0"/>
              <a:t>Network-based knowledge discovery to help understand high-throughput experimental results</a:t>
            </a:r>
          </a:p>
          <a:p>
            <a:pPr lvl="1"/>
            <a:r>
              <a:rPr lang="en-US" altLang="en-US" sz="2000" dirty="0" smtClean="0"/>
              <a:t>Chromatin interaction</a:t>
            </a:r>
          </a:p>
          <a:p>
            <a:pPr lvl="1"/>
            <a:r>
              <a:rPr lang="en-US" altLang="en-US" sz="2000" dirty="0" smtClean="0"/>
              <a:t>Pathway enrichment analysis</a:t>
            </a:r>
          </a:p>
          <a:p>
            <a:r>
              <a:rPr lang="en-US" altLang="en-US" sz="2400" dirty="0" smtClean="0"/>
              <a:t>Predict protein-DNA interaction using </a:t>
            </a:r>
            <a:r>
              <a:rPr lang="en-US" altLang="en-US" sz="2400" dirty="0" smtClean="0"/>
              <a:t>DNA 3D structure and machine learning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428991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/>
              <a:t>Acknowledgements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810000"/>
            <a:ext cx="4038600" cy="26670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sz="2400" dirty="0" smtClean="0"/>
          </a:p>
          <a:p>
            <a:pPr>
              <a:lnSpc>
                <a:spcPct val="90000"/>
              </a:lnSpc>
            </a:pPr>
            <a:r>
              <a:rPr lang="en-US" altLang="en-US" sz="2400" dirty="0" smtClean="0"/>
              <a:t>Funding </a:t>
            </a:r>
          </a:p>
          <a:p>
            <a:pPr>
              <a:lnSpc>
                <a:spcPct val="90000"/>
              </a:lnSpc>
            </a:pPr>
            <a:endParaRPr lang="en-US" altLang="en-US" sz="2400" dirty="0" smtClean="0"/>
          </a:p>
          <a:p>
            <a:pPr>
              <a:lnSpc>
                <a:spcPct val="90000"/>
              </a:lnSpc>
            </a:pPr>
            <a:endParaRPr lang="en-US" altLang="en-US" sz="2400" dirty="0" smtClean="0"/>
          </a:p>
          <a:p>
            <a:pPr>
              <a:lnSpc>
                <a:spcPct val="90000"/>
              </a:lnSpc>
            </a:pPr>
            <a:endParaRPr lang="en-US" altLang="en-US" sz="2400" dirty="0" smtClean="0"/>
          </a:p>
          <a:p>
            <a:pPr>
              <a:lnSpc>
                <a:spcPct val="90000"/>
              </a:lnSpc>
            </a:pPr>
            <a:endParaRPr lang="en-US" altLang="en-US" sz="2400" dirty="0" smtClean="0"/>
          </a:p>
          <a:p>
            <a:pPr>
              <a:lnSpc>
                <a:spcPct val="90000"/>
              </a:lnSpc>
            </a:pPr>
            <a:endParaRPr lang="en-US" altLang="en-US" sz="2400" dirty="0" smtClean="0"/>
          </a:p>
          <a:p>
            <a:pPr>
              <a:lnSpc>
                <a:spcPct val="90000"/>
              </a:lnSpc>
            </a:pPr>
            <a:endParaRPr lang="en-US" altLang="en-US" sz="2400" dirty="0" smtClean="0"/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791743"/>
            <a:ext cx="17526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91200"/>
            <a:ext cx="1676400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1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2971800" y="1143000"/>
            <a:ext cx="6172200" cy="5334000"/>
          </a:xfrm>
        </p:spPr>
        <p:txBody>
          <a:bodyPr/>
          <a:lstStyle/>
          <a:p>
            <a:r>
              <a:rPr lang="en-US" altLang="en-US" sz="2400" dirty="0" smtClean="0"/>
              <a:t>Group members</a:t>
            </a:r>
          </a:p>
          <a:p>
            <a:pPr lvl="1"/>
            <a:r>
              <a:rPr lang="en-US" altLang="en-US" sz="2000" dirty="0" smtClean="0"/>
              <a:t>Md. </a:t>
            </a:r>
            <a:r>
              <a:rPr lang="en-US" altLang="en-US" sz="2000" dirty="0" err="1" smtClean="0"/>
              <a:t>Jamiul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Jahid</a:t>
            </a:r>
            <a:endParaRPr lang="en-US" altLang="en-US" sz="2000" dirty="0" smtClean="0"/>
          </a:p>
          <a:p>
            <a:pPr lvl="1"/>
            <a:r>
              <a:rPr lang="en-US" altLang="en-US" sz="2000" dirty="0" err="1"/>
              <a:t>Chengwei</a:t>
            </a:r>
            <a:r>
              <a:rPr lang="en-US" altLang="en-US" sz="2000" dirty="0"/>
              <a:t> Lei</a:t>
            </a:r>
          </a:p>
          <a:p>
            <a:pPr lvl="1"/>
            <a:r>
              <a:rPr lang="en-US" altLang="en-US" sz="2000" dirty="0" smtClean="0"/>
              <a:t>Zhen Gao</a:t>
            </a:r>
          </a:p>
          <a:p>
            <a:pPr lvl="1"/>
            <a:r>
              <a:rPr lang="en-US" altLang="en-US" sz="2000" dirty="0" smtClean="0"/>
              <a:t>Lu Liu</a:t>
            </a:r>
          </a:p>
          <a:p>
            <a:pPr lvl="1"/>
            <a:r>
              <a:rPr lang="en-US" altLang="en-US" sz="2000" dirty="0"/>
              <a:t>Saleh </a:t>
            </a:r>
            <a:r>
              <a:rPr lang="en-US" altLang="en-US" sz="2000" dirty="0" err="1" smtClean="0"/>
              <a:t>Tamim</a:t>
            </a:r>
            <a:r>
              <a:rPr lang="en-US" altLang="en-US" sz="2000" dirty="0" smtClean="0"/>
              <a:t> (MS)</a:t>
            </a:r>
            <a:endParaRPr lang="en-US" altLang="en-US" sz="2000" dirty="0"/>
          </a:p>
          <a:p>
            <a:pPr lvl="1"/>
            <a:r>
              <a:rPr lang="en-US" altLang="en-US" sz="2000" dirty="0" smtClean="0"/>
              <a:t>Angela Dean (MS)</a:t>
            </a:r>
          </a:p>
          <a:p>
            <a:pPr lvl="1"/>
            <a:r>
              <a:rPr lang="en-US" altLang="en-US" sz="2000" dirty="0" smtClean="0"/>
              <a:t>Tao Zhu (</a:t>
            </a:r>
            <a:r>
              <a:rPr lang="en-US" altLang="en-US" sz="2000" dirty="0" err="1" smtClean="0"/>
              <a:t>Huazhong</a:t>
            </a:r>
            <a:r>
              <a:rPr lang="en-US" altLang="en-US" sz="2000" dirty="0" smtClean="0"/>
              <a:t> U of S&amp;T)</a:t>
            </a:r>
          </a:p>
          <a:p>
            <a:pPr lvl="1"/>
            <a:r>
              <a:rPr lang="en-US" altLang="en-US" sz="2000" dirty="0" smtClean="0"/>
              <a:t>Joseph Perez (Undergrad)</a:t>
            </a:r>
          </a:p>
          <a:p>
            <a:pPr lvl="1"/>
            <a:r>
              <a:rPr lang="en-US" altLang="en-US" sz="2000" dirty="0" smtClean="0"/>
              <a:t>Brian Hernandez (Undergrad)</a:t>
            </a:r>
          </a:p>
        </p:txBody>
      </p:sp>
      <p:sp>
        <p:nvSpPr>
          <p:cNvPr id="72711" name="Rectangle 7"/>
          <p:cNvSpPr>
            <a:spLocks noChangeArrowheads="1"/>
          </p:cNvSpPr>
          <p:nvPr/>
        </p:nvSpPr>
        <p:spPr bwMode="auto">
          <a:xfrm>
            <a:off x="304800" y="1143000"/>
            <a:ext cx="4038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400" dirty="0">
                <a:cs typeface="Arial" panose="020B0604020202020204" pitchFamily="34" charset="0"/>
              </a:rPr>
              <a:t>Collaborators</a:t>
            </a:r>
          </a:p>
          <a:p>
            <a:pPr lvl="1"/>
            <a:r>
              <a:rPr lang="en-US" altLang="en-US" sz="2000" dirty="0">
                <a:cs typeface="Arial" panose="020B0604020202020204" pitchFamily="34" charset="0"/>
              </a:rPr>
              <a:t>Tim </a:t>
            </a:r>
            <a:r>
              <a:rPr lang="en-US" altLang="en-US" sz="2000" dirty="0" smtClean="0">
                <a:cs typeface="Arial" panose="020B0604020202020204" pitchFamily="34" charset="0"/>
              </a:rPr>
              <a:t>Huang</a:t>
            </a:r>
            <a:endParaRPr lang="en-US" altLang="en-US" sz="2000" dirty="0">
              <a:cs typeface="Arial" panose="020B0604020202020204" pitchFamily="34" charset="0"/>
            </a:endParaRPr>
          </a:p>
          <a:p>
            <a:pPr lvl="1"/>
            <a:r>
              <a:rPr lang="en-US" altLang="en-US" sz="2000" dirty="0" err="1">
                <a:cs typeface="Arial" panose="020B0604020202020204" pitchFamily="34" charset="0"/>
              </a:rPr>
              <a:t>Rong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 smtClean="0">
                <a:cs typeface="Arial" panose="020B0604020202020204" pitchFamily="34" charset="0"/>
              </a:rPr>
              <a:t>Li</a:t>
            </a:r>
            <a:endParaRPr lang="en-US" altLang="en-US" sz="2000" dirty="0">
              <a:cs typeface="Arial" panose="020B0604020202020204" pitchFamily="34" charset="0"/>
            </a:endParaRPr>
          </a:p>
          <a:p>
            <a:pPr lvl="1"/>
            <a:r>
              <a:rPr lang="en-US" altLang="en-US" sz="2000" dirty="0">
                <a:cs typeface="Arial" panose="020B0604020202020204" pitchFamily="34" charset="0"/>
              </a:rPr>
              <a:t>Alex </a:t>
            </a:r>
            <a:r>
              <a:rPr lang="en-US" altLang="en-US" sz="2000" dirty="0" smtClean="0">
                <a:cs typeface="Arial" panose="020B0604020202020204" pitchFamily="34" charset="0"/>
              </a:rPr>
              <a:t>Bishop</a:t>
            </a:r>
          </a:p>
          <a:p>
            <a:pPr lvl="1"/>
            <a:r>
              <a:rPr lang="en-US" altLang="en-US" sz="2000" dirty="0" smtClean="0">
                <a:cs typeface="Arial" panose="020B0604020202020204" pitchFamily="34" charset="0"/>
              </a:rPr>
              <a:t>Garry </a:t>
            </a:r>
            <a:r>
              <a:rPr lang="en-US" altLang="en-US" sz="2000" dirty="0" err="1" smtClean="0">
                <a:cs typeface="Arial" panose="020B0604020202020204" pitchFamily="34" charset="0"/>
              </a:rPr>
              <a:t>Sunter</a:t>
            </a:r>
            <a:endParaRPr lang="en-US" altLang="en-US" sz="2000" dirty="0" smtClean="0">
              <a:cs typeface="Arial" panose="020B0604020202020204" pitchFamily="34" charset="0"/>
            </a:endParaRPr>
          </a:p>
          <a:p>
            <a:pPr lvl="1"/>
            <a:r>
              <a:rPr lang="en-US" altLang="en-US" sz="2000" dirty="0">
                <a:cs typeface="Arial" panose="020B0604020202020204" pitchFamily="34" charset="0"/>
              </a:rPr>
              <a:t>Valeria </a:t>
            </a:r>
            <a:r>
              <a:rPr lang="en-US" altLang="en-US" sz="2000" dirty="0" err="1">
                <a:cs typeface="Arial" panose="020B0604020202020204" pitchFamily="34" charset="0"/>
              </a:rPr>
              <a:t>Sponsel</a:t>
            </a:r>
            <a:endParaRPr lang="en-US" altLang="en-US" sz="2000" dirty="0">
              <a:cs typeface="Arial" panose="020B0604020202020204" pitchFamily="34" charset="0"/>
            </a:endParaRPr>
          </a:p>
          <a:p>
            <a:pPr lvl="1"/>
            <a:r>
              <a:rPr lang="en-US" altLang="en-US" sz="2000" dirty="0" smtClean="0">
                <a:cs typeface="Arial" panose="020B0604020202020204" pitchFamily="34" charset="0"/>
              </a:rPr>
              <a:t>Brian Herman</a:t>
            </a:r>
          </a:p>
          <a:p>
            <a:pPr lvl="1"/>
            <a:r>
              <a:rPr lang="en-US" altLang="en-US" sz="2000" dirty="0" smtClean="0">
                <a:cs typeface="Arial" panose="020B0604020202020204" pitchFamily="34" charset="0"/>
              </a:rPr>
              <a:t>Floyd </a:t>
            </a:r>
            <a:r>
              <a:rPr lang="en-US" altLang="en-US" sz="2000" dirty="0" err="1" smtClean="0">
                <a:cs typeface="Arial" panose="020B0604020202020204" pitchFamily="34" charset="0"/>
              </a:rPr>
              <a:t>Wormley</a:t>
            </a:r>
            <a:endParaRPr lang="en-US" altLang="en-US" sz="2000" dirty="0" smtClean="0">
              <a:cs typeface="Arial" panose="020B0604020202020204" pitchFamily="34" charset="0"/>
            </a:endParaRPr>
          </a:p>
          <a:p>
            <a:pPr lvl="1"/>
            <a:endParaRPr lang="en-US" altLang="en-US" sz="2000" dirty="0">
              <a:cs typeface="Arial" panose="020B0604020202020204" pitchFamily="34" charset="0"/>
            </a:endParaRPr>
          </a:p>
          <a:p>
            <a:pPr lvl="1"/>
            <a:endParaRPr lang="en-US" altLang="en-US" sz="2000" dirty="0">
              <a:cs typeface="Arial" panose="020B0604020202020204" pitchFamily="34" charset="0"/>
            </a:endParaRPr>
          </a:p>
          <a:p>
            <a:pPr lvl="1"/>
            <a:endParaRPr lang="en-US" altLang="en-US" sz="2000" dirty="0">
              <a:cs typeface="Arial" panose="020B0604020202020204" pitchFamily="34" charset="0"/>
            </a:endParaRPr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4783477" y="4988800"/>
            <a:ext cx="1617323" cy="600164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3300" b="1" dirty="0">
                <a:solidFill>
                  <a:schemeClr val="bg1"/>
                </a:solidFill>
              </a:rPr>
              <a:t>SALSI</a:t>
            </a:r>
          </a:p>
        </p:txBody>
      </p:sp>
      <p:pic>
        <p:nvPicPr>
          <p:cNvPr id="7271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678" y="4767026"/>
            <a:ext cx="1799921" cy="1633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3686" y="4924715"/>
            <a:ext cx="1828800" cy="80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9387" y="394201"/>
            <a:ext cx="1344613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254584"/>
            <a:ext cx="1042988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495425"/>
            <a:ext cx="107156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1191" y="581025"/>
            <a:ext cx="12954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1" descr="cs07fpicnic022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133600"/>
            <a:ext cx="812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6691" y="1951518"/>
            <a:ext cx="1060786" cy="46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1936" y="3276136"/>
            <a:ext cx="1354813" cy="441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9377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/>
            <a:endParaRPr lang="en-US" altLang="zh-CN" dirty="0" smtClean="0">
              <a:ea typeface="SimSun" panose="02010600030101010101" pitchFamily="2" charset="-122"/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b="1" dirty="0" smtClean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 smtClean="0"/>
              <a:t>Looking for highly-motivated students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 smtClean="0"/>
              <a:t>CS 5263 Bioinformatics in Spring 2017</a:t>
            </a:r>
          </a:p>
          <a:p>
            <a:pPr eaLnBrk="1" hangingPunct="1"/>
            <a:endParaRPr lang="en-US" altLang="en-US" dirty="0"/>
          </a:p>
          <a:p>
            <a:r>
              <a:rPr lang="en-US" altLang="zh-CN" sz="3200" dirty="0">
                <a:ea typeface="SimSun" panose="02010600030101010101" pitchFamily="2" charset="-122"/>
              </a:rPr>
              <a:t>Questions</a:t>
            </a:r>
            <a:r>
              <a:rPr lang="en-US" altLang="zh-CN" sz="3200" dirty="0" smtClean="0">
                <a:ea typeface="SimSun" panose="02010600030101010101" pitchFamily="2" charset="-122"/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4998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30" name="Group 2"/>
          <p:cNvGrpSpPr>
            <a:grpSpLocks/>
          </p:cNvGrpSpPr>
          <p:nvPr/>
        </p:nvGrpSpPr>
        <p:grpSpPr bwMode="auto">
          <a:xfrm>
            <a:off x="0" y="304800"/>
            <a:ext cx="9144000" cy="5486400"/>
            <a:chOff x="0" y="432"/>
            <a:chExt cx="5760" cy="3456"/>
          </a:xfrm>
        </p:grpSpPr>
        <p:pic>
          <p:nvPicPr>
            <p:cNvPr id="12493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1938"/>
              <a:ext cx="1273" cy="1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93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" y="1962"/>
              <a:ext cx="1261" cy="1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933" name="Text Box 5"/>
            <p:cNvSpPr txBox="1">
              <a:spLocks noChangeArrowheads="1"/>
            </p:cNvSpPr>
            <p:nvPr/>
          </p:nvSpPr>
          <p:spPr bwMode="auto">
            <a:xfrm>
              <a:off x="3360" y="1311"/>
              <a:ext cx="797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US" altLang="zh-CN" sz="2200">
                  <a:latin typeface="Arial" panose="020B0604020202020204" pitchFamily="34" charset="0"/>
                </a:rPr>
                <a:t>Q = 0.45</a:t>
              </a:r>
            </a:p>
          </p:txBody>
        </p:sp>
        <p:pic>
          <p:nvPicPr>
            <p:cNvPr id="124934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528"/>
              <a:ext cx="1601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935" name="Text Box 7"/>
            <p:cNvSpPr txBox="1">
              <a:spLocks noChangeArrowheads="1"/>
            </p:cNvSpPr>
            <p:nvPr/>
          </p:nvSpPr>
          <p:spPr bwMode="auto">
            <a:xfrm>
              <a:off x="2160" y="3561"/>
              <a:ext cx="797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US" altLang="zh-CN" sz="2200">
                  <a:latin typeface="Arial" panose="020B0604020202020204" pitchFamily="34" charset="0"/>
                </a:rPr>
                <a:t>Q = 0.56</a:t>
              </a:r>
            </a:p>
          </p:txBody>
        </p:sp>
        <p:pic>
          <p:nvPicPr>
            <p:cNvPr id="124936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528"/>
              <a:ext cx="1584" cy="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937" name="Text Box 9"/>
            <p:cNvSpPr txBox="1">
              <a:spLocks noChangeArrowheads="1"/>
            </p:cNvSpPr>
            <p:nvPr/>
          </p:nvSpPr>
          <p:spPr bwMode="auto">
            <a:xfrm>
              <a:off x="1536" y="1359"/>
              <a:ext cx="55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US" altLang="zh-CN" sz="2200">
                  <a:latin typeface="Arial" panose="020B0604020202020204" pitchFamily="34" charset="0"/>
                </a:rPr>
                <a:t>Q = 0</a:t>
              </a:r>
            </a:p>
          </p:txBody>
        </p:sp>
        <p:sp>
          <p:nvSpPr>
            <p:cNvPr id="124938" name="Text Box 10"/>
            <p:cNvSpPr txBox="1">
              <a:spLocks noChangeArrowheads="1"/>
            </p:cNvSpPr>
            <p:nvPr/>
          </p:nvSpPr>
          <p:spPr bwMode="auto">
            <a:xfrm>
              <a:off x="96" y="3552"/>
              <a:ext cx="797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US" altLang="zh-CN" sz="2200">
                  <a:latin typeface="Arial" panose="020B0604020202020204" pitchFamily="34" charset="0"/>
                </a:rPr>
                <a:t>Q = 0.40</a:t>
              </a:r>
            </a:p>
          </p:txBody>
        </p:sp>
        <p:pic>
          <p:nvPicPr>
            <p:cNvPr id="124939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968"/>
              <a:ext cx="1301" cy="1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940" name="Text Box 12"/>
            <p:cNvSpPr txBox="1">
              <a:spLocks noChangeArrowheads="1"/>
            </p:cNvSpPr>
            <p:nvPr/>
          </p:nvSpPr>
          <p:spPr bwMode="auto">
            <a:xfrm>
              <a:off x="3936" y="3580"/>
              <a:ext cx="797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US" altLang="zh-CN" sz="2200">
                  <a:latin typeface="Arial" panose="020B0604020202020204" pitchFamily="34" charset="0"/>
                </a:rPr>
                <a:t>Q = 0.54</a:t>
              </a:r>
            </a:p>
          </p:txBody>
        </p:sp>
        <p:sp>
          <p:nvSpPr>
            <p:cNvPr id="124941" name="Oval 13"/>
            <p:cNvSpPr>
              <a:spLocks noChangeArrowheads="1"/>
            </p:cNvSpPr>
            <p:nvPr/>
          </p:nvSpPr>
          <p:spPr bwMode="auto">
            <a:xfrm rot="1539825">
              <a:off x="245" y="2708"/>
              <a:ext cx="1771" cy="960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942" name="Oval 14"/>
            <p:cNvSpPr>
              <a:spLocks noChangeArrowheads="1"/>
            </p:cNvSpPr>
            <p:nvPr/>
          </p:nvSpPr>
          <p:spPr bwMode="auto">
            <a:xfrm>
              <a:off x="3936" y="490"/>
              <a:ext cx="864" cy="806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943" name="Oval 15"/>
            <p:cNvSpPr>
              <a:spLocks noChangeArrowheads="1"/>
            </p:cNvSpPr>
            <p:nvPr/>
          </p:nvSpPr>
          <p:spPr bwMode="auto">
            <a:xfrm>
              <a:off x="968" y="1872"/>
              <a:ext cx="912" cy="816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944" name="Oval 16"/>
            <p:cNvSpPr>
              <a:spLocks noChangeArrowheads="1"/>
            </p:cNvSpPr>
            <p:nvPr/>
          </p:nvSpPr>
          <p:spPr bwMode="auto">
            <a:xfrm>
              <a:off x="2976" y="432"/>
              <a:ext cx="864" cy="816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945" name="Oval 17"/>
            <p:cNvSpPr>
              <a:spLocks noChangeArrowheads="1"/>
            </p:cNvSpPr>
            <p:nvPr/>
          </p:nvSpPr>
          <p:spPr bwMode="auto">
            <a:xfrm>
              <a:off x="2208" y="2544"/>
              <a:ext cx="864" cy="816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946" name="Oval 18"/>
            <p:cNvSpPr>
              <a:spLocks noChangeArrowheads="1"/>
            </p:cNvSpPr>
            <p:nvPr/>
          </p:nvSpPr>
          <p:spPr bwMode="auto">
            <a:xfrm rot="2643125">
              <a:off x="4848" y="2976"/>
              <a:ext cx="624" cy="91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947" name="Oval 19"/>
            <p:cNvSpPr>
              <a:spLocks noChangeArrowheads="1"/>
            </p:cNvSpPr>
            <p:nvPr/>
          </p:nvSpPr>
          <p:spPr bwMode="auto">
            <a:xfrm rot="1537028">
              <a:off x="3024" y="2928"/>
              <a:ext cx="672" cy="91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948" name="Oval 20"/>
            <p:cNvSpPr>
              <a:spLocks noChangeArrowheads="1"/>
            </p:cNvSpPr>
            <p:nvPr/>
          </p:nvSpPr>
          <p:spPr bwMode="auto">
            <a:xfrm rot="-459463">
              <a:off x="4079" y="2592"/>
              <a:ext cx="672" cy="480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949" name="Oval 21"/>
            <p:cNvSpPr>
              <a:spLocks noChangeArrowheads="1"/>
            </p:cNvSpPr>
            <p:nvPr/>
          </p:nvSpPr>
          <p:spPr bwMode="auto">
            <a:xfrm rot="-727254">
              <a:off x="4176" y="2930"/>
              <a:ext cx="816" cy="384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950" name="Oval 22"/>
            <p:cNvSpPr>
              <a:spLocks noChangeArrowheads="1"/>
            </p:cNvSpPr>
            <p:nvPr/>
          </p:nvSpPr>
          <p:spPr bwMode="auto">
            <a:xfrm>
              <a:off x="960" y="432"/>
              <a:ext cx="1824" cy="91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951" name="Line 23"/>
            <p:cNvSpPr>
              <a:spLocks noChangeShapeType="1"/>
            </p:cNvSpPr>
            <p:nvPr/>
          </p:nvSpPr>
          <p:spPr bwMode="auto">
            <a:xfrm>
              <a:off x="0" y="1680"/>
              <a:ext cx="576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952" name="Oval 24"/>
            <p:cNvSpPr>
              <a:spLocks noChangeArrowheads="1"/>
            </p:cNvSpPr>
            <p:nvPr/>
          </p:nvSpPr>
          <p:spPr bwMode="auto">
            <a:xfrm>
              <a:off x="2832" y="1872"/>
              <a:ext cx="912" cy="816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953" name="Oval 25"/>
            <p:cNvSpPr>
              <a:spLocks noChangeArrowheads="1"/>
            </p:cNvSpPr>
            <p:nvPr/>
          </p:nvSpPr>
          <p:spPr bwMode="auto">
            <a:xfrm>
              <a:off x="4656" y="1872"/>
              <a:ext cx="912" cy="816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4956" name="Text Box 28"/>
          <p:cNvSpPr txBox="1">
            <a:spLocks noChangeArrowheads="1"/>
          </p:cNvSpPr>
          <p:nvPr/>
        </p:nvSpPr>
        <p:spPr bwMode="auto">
          <a:xfrm>
            <a:off x="228600" y="6096000"/>
            <a:ext cx="8726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Modularity automatically determines # of communities!</a:t>
            </a:r>
          </a:p>
        </p:txBody>
      </p:sp>
    </p:spTree>
    <p:extLst>
      <p:ext uri="{BB962C8B-B14F-4D97-AF65-F5344CB8AC3E}">
        <p14:creationId xmlns:p14="http://schemas.microsoft.com/office/powerpoint/2010/main" xmlns="" val="258468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91266" name="Picture 2" descr="An external file that holds a picture, illustration, etc.&#10;Object name is bts688f4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68177"/>
            <a:ext cx="5800725" cy="514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669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Reconstructed PPI network has better functional </a:t>
            </a:r>
            <a:r>
              <a:rPr lang="en-US" sz="3200" dirty="0" smtClean="0"/>
              <a:t>relevance</a:t>
            </a:r>
            <a:endParaRPr lang="en-US" sz="3200" dirty="0"/>
          </a:p>
        </p:txBody>
      </p:sp>
      <p:pic>
        <p:nvPicPr>
          <p:cNvPr id="1289218" name="Picture 2" descr="An external file that holds a picture, illustration, etc.&#10;Object name is bts688f2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199" y="1295400"/>
            <a:ext cx="6555441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67200" y="6211794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Lei &amp; </a:t>
            </a:r>
            <a:r>
              <a:rPr lang="en-US" dirty="0" err="1" smtClean="0"/>
              <a:t>Ruan</a:t>
            </a:r>
            <a:r>
              <a:rPr lang="en-US" dirty="0" smtClean="0"/>
              <a:t>, Bioinformatics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2208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308" name="Picture 4" descr="exampleExpressionD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063625"/>
            <a:ext cx="3733800" cy="297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6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Results: synthetic data set 2</a:t>
            </a:r>
          </a:p>
        </p:txBody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5029200" cy="5334000"/>
          </a:xfrm>
        </p:spPr>
        <p:txBody>
          <a:bodyPr/>
          <a:lstStyle/>
          <a:p>
            <a:r>
              <a:rPr lang="en-US" altLang="en-US"/>
              <a:t>Gene expression data</a:t>
            </a:r>
          </a:p>
          <a:p>
            <a:pPr lvl="1"/>
            <a:r>
              <a:rPr lang="en-US" altLang="en-US"/>
              <a:t>Thalamuthu et al, 2006</a:t>
            </a:r>
          </a:p>
          <a:p>
            <a:pPr lvl="1"/>
            <a:r>
              <a:rPr lang="en-US" altLang="en-US"/>
              <a:t>600 data sets</a:t>
            </a:r>
          </a:p>
          <a:p>
            <a:pPr lvl="1"/>
            <a:r>
              <a:rPr lang="en-US" altLang="en-US"/>
              <a:t>~600 genes, 50 conditions, 15 clusters</a:t>
            </a:r>
          </a:p>
          <a:p>
            <a:pPr lvl="1"/>
            <a:r>
              <a:rPr lang="en-US" altLang="en-US"/>
              <a:t>0 or 1x outliers</a:t>
            </a:r>
          </a:p>
          <a:p>
            <a:pPr lvl="1"/>
            <a:endParaRPr lang="en-US" altLang="en-US"/>
          </a:p>
        </p:txBody>
      </p:sp>
      <p:pic>
        <p:nvPicPr>
          <p:cNvPr id="866309" name="Picture 5" descr="clusteringAccuracy_SD0_mKNN_autoGeo_kmea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84625"/>
            <a:ext cx="3581400" cy="252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66310" name="Picture 6" descr="clusteringAccuracy_SD1_mKNN_autoGe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962400"/>
            <a:ext cx="3657600" cy="257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66311" name="Text Box 7"/>
          <p:cNvSpPr txBox="1">
            <a:spLocks noChangeArrowheads="1"/>
          </p:cNvSpPr>
          <p:nvPr/>
        </p:nvSpPr>
        <p:spPr bwMode="auto">
          <a:xfrm>
            <a:off x="1676400" y="3824288"/>
            <a:ext cx="20145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/>
              <a:t>Without outliers</a:t>
            </a:r>
          </a:p>
        </p:txBody>
      </p:sp>
      <p:sp>
        <p:nvSpPr>
          <p:cNvPr id="866312" name="Text Box 8"/>
          <p:cNvSpPr txBox="1">
            <a:spLocks noChangeArrowheads="1"/>
          </p:cNvSpPr>
          <p:nvPr/>
        </p:nvSpPr>
        <p:spPr bwMode="auto">
          <a:xfrm>
            <a:off x="6111875" y="3824288"/>
            <a:ext cx="1641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/>
              <a:t>With outliers</a:t>
            </a:r>
          </a:p>
        </p:txBody>
      </p:sp>
      <p:sp>
        <p:nvSpPr>
          <p:cNvPr id="866313" name="Line 9"/>
          <p:cNvSpPr>
            <a:spLocks noChangeShapeType="1"/>
          </p:cNvSpPr>
          <p:nvPr/>
        </p:nvSpPr>
        <p:spPr bwMode="auto">
          <a:xfrm flipH="1">
            <a:off x="3048000" y="4495800"/>
            <a:ext cx="762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6314" name="Text Box 10"/>
          <p:cNvSpPr txBox="1">
            <a:spLocks noChangeArrowheads="1"/>
          </p:cNvSpPr>
          <p:nvPr/>
        </p:nvSpPr>
        <p:spPr bwMode="auto">
          <a:xfrm>
            <a:off x="3776663" y="4159250"/>
            <a:ext cx="18621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mKNN-HQcut</a:t>
            </a:r>
          </a:p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With optimal k</a:t>
            </a:r>
          </a:p>
        </p:txBody>
      </p:sp>
      <p:sp>
        <p:nvSpPr>
          <p:cNvPr id="866315" name="Text Box 11"/>
          <p:cNvSpPr txBox="1">
            <a:spLocks noChangeArrowheads="1"/>
          </p:cNvSpPr>
          <p:nvPr/>
        </p:nvSpPr>
        <p:spPr bwMode="auto">
          <a:xfrm>
            <a:off x="3810000" y="4953000"/>
            <a:ext cx="17160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mKNN-HQcut</a:t>
            </a:r>
          </a:p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With auto k</a:t>
            </a:r>
          </a:p>
        </p:txBody>
      </p:sp>
      <p:sp>
        <p:nvSpPr>
          <p:cNvPr id="866316" name="Line 12"/>
          <p:cNvSpPr>
            <a:spLocks noChangeShapeType="1"/>
          </p:cNvSpPr>
          <p:nvPr/>
        </p:nvSpPr>
        <p:spPr bwMode="auto">
          <a:xfrm flipH="1" flipV="1">
            <a:off x="3276600" y="50292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512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Comparison with other methods</a:t>
            </a:r>
          </a:p>
        </p:txBody>
      </p:sp>
      <p:sp>
        <p:nvSpPr>
          <p:cNvPr id="1087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8749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7696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749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86200"/>
            <a:ext cx="708660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87496" name="Text Box 8"/>
          <p:cNvSpPr txBox="1">
            <a:spLocks noChangeArrowheads="1"/>
          </p:cNvSpPr>
          <p:nvPr/>
        </p:nvSpPr>
        <p:spPr bwMode="auto">
          <a:xfrm>
            <a:off x="3641725" y="6127750"/>
            <a:ext cx="3138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Ruan et al., BioKDD 2010</a:t>
            </a:r>
          </a:p>
        </p:txBody>
      </p:sp>
    </p:spTree>
    <p:extLst>
      <p:ext uri="{BB962C8B-B14F-4D97-AF65-F5344CB8AC3E}">
        <p14:creationId xmlns:p14="http://schemas.microsoft.com/office/powerpoint/2010/main" xmlns="" val="250842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 smtClean="0"/>
              <a:t>Clustering cancer subtypes</a:t>
            </a:r>
            <a:endParaRPr lang="en-US" altLang="en-US" sz="4000" dirty="0"/>
          </a:p>
        </p:txBody>
      </p:sp>
      <p:pic>
        <p:nvPicPr>
          <p:cNvPr id="109978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253682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9781" name="Text Box 5"/>
          <p:cNvSpPr txBox="1">
            <a:spLocks noChangeArrowheads="1"/>
          </p:cNvSpPr>
          <p:nvPr/>
        </p:nvSpPr>
        <p:spPr bwMode="auto">
          <a:xfrm rot="-5400000">
            <a:off x="112712" y="3787776"/>
            <a:ext cx="7794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zh-CN"/>
              <a:t>Gene</a:t>
            </a:r>
          </a:p>
        </p:txBody>
      </p:sp>
      <p:pic>
        <p:nvPicPr>
          <p:cNvPr id="109978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2819400" cy="237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9783" name="Line 7"/>
          <p:cNvSpPr>
            <a:spLocks noChangeShapeType="1"/>
          </p:cNvSpPr>
          <p:nvPr/>
        </p:nvSpPr>
        <p:spPr bwMode="auto">
          <a:xfrm flipV="1">
            <a:off x="3505200" y="26670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9784" name="Text Box 8"/>
          <p:cNvSpPr txBox="1">
            <a:spLocks noChangeArrowheads="1"/>
          </p:cNvSpPr>
          <p:nvPr/>
        </p:nvSpPr>
        <p:spPr bwMode="auto">
          <a:xfrm rot="-5400000">
            <a:off x="4539457" y="2318543"/>
            <a:ext cx="104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zh-CN"/>
              <a:t>Sample</a:t>
            </a:r>
          </a:p>
        </p:txBody>
      </p:sp>
      <p:sp>
        <p:nvSpPr>
          <p:cNvPr id="1099785" name="Text Box 9"/>
          <p:cNvSpPr txBox="1">
            <a:spLocks noChangeArrowheads="1"/>
          </p:cNvSpPr>
          <p:nvPr/>
        </p:nvSpPr>
        <p:spPr bwMode="auto">
          <a:xfrm>
            <a:off x="5943600" y="1066800"/>
            <a:ext cx="104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zh-CN"/>
              <a:t>Sample</a:t>
            </a:r>
          </a:p>
        </p:txBody>
      </p:sp>
      <p:pic>
        <p:nvPicPr>
          <p:cNvPr id="109978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9038" y="4038600"/>
            <a:ext cx="2925762" cy="239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9787" name="Line 11"/>
          <p:cNvSpPr>
            <a:spLocks noChangeShapeType="1"/>
          </p:cNvSpPr>
          <p:nvPr/>
        </p:nvSpPr>
        <p:spPr bwMode="auto">
          <a:xfrm>
            <a:off x="6477000" y="3657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9788" name="Text Box 12"/>
          <p:cNvSpPr txBox="1">
            <a:spLocks noChangeArrowheads="1"/>
          </p:cNvSpPr>
          <p:nvPr/>
        </p:nvSpPr>
        <p:spPr bwMode="auto">
          <a:xfrm>
            <a:off x="381000" y="6216650"/>
            <a:ext cx="3505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 sz="1600"/>
              <a:t>Alizadeh et. al. Nature, 2000</a:t>
            </a:r>
          </a:p>
        </p:txBody>
      </p:sp>
      <p:sp>
        <p:nvSpPr>
          <p:cNvPr id="1099789" name="Text Box 13"/>
          <p:cNvSpPr txBox="1">
            <a:spLocks noChangeArrowheads="1"/>
          </p:cNvSpPr>
          <p:nvPr/>
        </p:nvSpPr>
        <p:spPr bwMode="auto">
          <a:xfrm>
            <a:off x="609600" y="1524000"/>
            <a:ext cx="4000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 dirty="0" smtClean="0"/>
              <a:t>Sample: cancer </a:t>
            </a:r>
            <a:r>
              <a:rPr lang="en-US" altLang="en-US" dirty="0"/>
              <a:t>patient / cell line</a:t>
            </a:r>
          </a:p>
        </p:txBody>
      </p:sp>
      <p:sp>
        <p:nvSpPr>
          <p:cNvPr id="1099790" name="Text Box 14"/>
          <p:cNvSpPr txBox="1">
            <a:spLocks noChangeArrowheads="1"/>
          </p:cNvSpPr>
          <p:nvPr/>
        </p:nvSpPr>
        <p:spPr bwMode="auto">
          <a:xfrm>
            <a:off x="6553200" y="3657600"/>
            <a:ext cx="717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en-US"/>
              <a:t>Qcut</a:t>
            </a:r>
          </a:p>
        </p:txBody>
      </p:sp>
      <p:sp>
        <p:nvSpPr>
          <p:cNvPr id="1099791" name="Rectangle 15"/>
          <p:cNvSpPr>
            <a:spLocks noChangeArrowheads="1"/>
          </p:cNvSpPr>
          <p:nvPr/>
        </p:nvSpPr>
        <p:spPr bwMode="auto">
          <a:xfrm>
            <a:off x="1219200" y="1981200"/>
            <a:ext cx="76200" cy="419100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9792" name="Rectangle 16"/>
          <p:cNvSpPr>
            <a:spLocks noChangeArrowheads="1"/>
          </p:cNvSpPr>
          <p:nvPr/>
        </p:nvSpPr>
        <p:spPr bwMode="auto">
          <a:xfrm>
            <a:off x="1447800" y="1981200"/>
            <a:ext cx="76200" cy="419100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9712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Community discovery problem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2205038"/>
          </a:xfrm>
        </p:spPr>
        <p:txBody>
          <a:bodyPr/>
          <a:lstStyle/>
          <a:p>
            <a:r>
              <a:rPr lang="en-US" altLang="zh-CN" sz="2000" dirty="0" smtClean="0">
                <a:ea typeface="宋体" panose="02010600030101010101" pitchFamily="2" charset="-122"/>
              </a:rPr>
              <a:t>Community = functional unit = relatively </a:t>
            </a:r>
            <a:r>
              <a:rPr lang="en-US" altLang="zh-CN" sz="2000" dirty="0">
                <a:ea typeface="宋体" panose="02010600030101010101" pitchFamily="2" charset="-122"/>
              </a:rPr>
              <a:t>densely connected sub-networks</a:t>
            </a:r>
          </a:p>
          <a:p>
            <a:r>
              <a:rPr lang="en-US" altLang="zh-CN" sz="2000" dirty="0">
                <a:ea typeface="宋体" panose="02010600030101010101" pitchFamily="2" charset="-122"/>
              </a:rPr>
              <a:t>Similar to </a:t>
            </a:r>
            <a:r>
              <a:rPr lang="en-US" altLang="zh-CN" sz="2000" dirty="0" smtClean="0">
                <a:ea typeface="宋体" panose="02010600030101010101" pitchFamily="2" charset="-122"/>
              </a:rPr>
              <a:t>clustering / graph partitioning, </a:t>
            </a:r>
            <a:r>
              <a:rPr lang="en-US" altLang="zh-CN" sz="2000" dirty="0">
                <a:ea typeface="宋体" panose="02010600030101010101" pitchFamily="2" charset="-122"/>
              </a:rPr>
              <a:t>but # of </a:t>
            </a:r>
            <a:r>
              <a:rPr lang="en-US" altLang="zh-CN" sz="2000" dirty="0" smtClean="0">
                <a:ea typeface="宋体" panose="02010600030101010101" pitchFamily="2" charset="-122"/>
              </a:rPr>
              <a:t>communities </a:t>
            </a:r>
            <a:r>
              <a:rPr lang="en-US" altLang="zh-CN" sz="2000" dirty="0" smtClean="0">
                <a:ea typeface="宋体" panose="02010600030101010101" pitchFamily="2" charset="-122"/>
              </a:rPr>
              <a:t>determined </a:t>
            </a:r>
            <a:r>
              <a:rPr lang="en-US" altLang="zh-CN" sz="2000" dirty="0">
                <a:ea typeface="宋体" panose="02010600030101010101" pitchFamily="2" charset="-122"/>
              </a:rPr>
              <a:t>automatically</a:t>
            </a:r>
          </a:p>
        </p:txBody>
      </p:sp>
      <p:sp>
        <p:nvSpPr>
          <p:cNvPr id="243728" name="Line 16"/>
          <p:cNvSpPr>
            <a:spLocks noChangeShapeType="1"/>
          </p:cNvSpPr>
          <p:nvPr/>
        </p:nvSpPr>
        <p:spPr bwMode="auto">
          <a:xfrm>
            <a:off x="3962400" y="5562600"/>
            <a:ext cx="1295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3729" name="Text Box 17"/>
          <p:cNvSpPr txBox="1">
            <a:spLocks noChangeArrowheads="1"/>
          </p:cNvSpPr>
          <p:nvPr/>
        </p:nvSpPr>
        <p:spPr bwMode="auto">
          <a:xfrm>
            <a:off x="4114800" y="4784725"/>
            <a:ext cx="10017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zh-CN" sz="2000">
                <a:latin typeface="Arial" panose="020B0604020202020204" pitchFamily="34" charset="0"/>
              </a:rPr>
              <a:t>Vertex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zh-CN" sz="2000">
                <a:latin typeface="Arial" panose="020B0604020202020204" pitchFamily="34" charset="0"/>
              </a:rPr>
              <a:t>reorder</a:t>
            </a:r>
          </a:p>
        </p:txBody>
      </p:sp>
      <p:pic>
        <p:nvPicPr>
          <p:cNvPr id="243738" name="Picture 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6100" y="2532063"/>
            <a:ext cx="3924300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3739" name="Line 27"/>
          <p:cNvSpPr>
            <a:spLocks noChangeShapeType="1"/>
          </p:cNvSpPr>
          <p:nvPr/>
        </p:nvSpPr>
        <p:spPr bwMode="auto">
          <a:xfrm>
            <a:off x="5105400" y="2684463"/>
            <a:ext cx="0" cy="1447800"/>
          </a:xfrm>
          <a:prstGeom prst="line">
            <a:avLst/>
          </a:prstGeom>
          <a:noFill/>
          <a:ln w="38100">
            <a:solidFill>
              <a:srgbClr val="FF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43745" name="Picture 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267200"/>
            <a:ext cx="2590800" cy="229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3746" name="Picture 3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267200"/>
            <a:ext cx="257810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22" name="Picture 2" descr="cellN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79588"/>
            <a:ext cx="8077200" cy="408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05923" name="Text Box 3"/>
          <p:cNvSpPr txBox="1">
            <a:spLocks noChangeArrowheads="1"/>
          </p:cNvSpPr>
          <p:nvPr/>
        </p:nvSpPr>
        <p:spPr bwMode="auto">
          <a:xfrm>
            <a:off x="552450" y="2101850"/>
            <a:ext cx="1123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zh-CN">
                <a:latin typeface="Arial" panose="020B0604020202020204" pitchFamily="34" charset="0"/>
              </a:rPr>
              <a:t>Activated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zh-CN">
                <a:latin typeface="Arial" panose="020B0604020202020204" pitchFamily="34" charset="0"/>
              </a:rPr>
              <a:t>Blood B</a:t>
            </a:r>
          </a:p>
        </p:txBody>
      </p:sp>
      <p:sp>
        <p:nvSpPr>
          <p:cNvPr id="1105924" name="Text Box 4"/>
          <p:cNvSpPr txBox="1">
            <a:spLocks noChangeArrowheads="1"/>
          </p:cNvSpPr>
          <p:nvPr/>
        </p:nvSpPr>
        <p:spPr bwMode="auto">
          <a:xfrm>
            <a:off x="1219200" y="5807075"/>
            <a:ext cx="22812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zh-CN">
                <a:solidFill>
                  <a:srgbClr val="0000FF"/>
                </a:solidFill>
                <a:latin typeface="Arial" panose="020B0604020202020204" pitchFamily="34" charset="0"/>
              </a:rPr>
              <a:t>Chronic lymphocytic leukemia (CLL)</a:t>
            </a:r>
          </a:p>
        </p:txBody>
      </p:sp>
      <p:sp>
        <p:nvSpPr>
          <p:cNvPr id="1105925" name="Text Box 5"/>
          <p:cNvSpPr txBox="1">
            <a:spLocks noChangeArrowheads="1"/>
          </p:cNvSpPr>
          <p:nvPr/>
        </p:nvSpPr>
        <p:spPr bwMode="auto">
          <a:xfrm>
            <a:off x="1524000" y="2178050"/>
            <a:ext cx="16811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zh-CN">
                <a:solidFill>
                  <a:srgbClr val="0000FF"/>
                </a:solidFill>
                <a:latin typeface="Arial" panose="020B0604020202020204" pitchFamily="34" charset="0"/>
              </a:rPr>
              <a:t>Follicular lymphoma (FL)</a:t>
            </a:r>
          </a:p>
        </p:txBody>
      </p:sp>
      <p:sp>
        <p:nvSpPr>
          <p:cNvPr id="1105926" name="Text Box 6"/>
          <p:cNvSpPr txBox="1">
            <a:spLocks noChangeArrowheads="1"/>
          </p:cNvSpPr>
          <p:nvPr/>
        </p:nvSpPr>
        <p:spPr bwMode="auto">
          <a:xfrm>
            <a:off x="3962400" y="4662488"/>
            <a:ext cx="97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zh-CN">
                <a:latin typeface="Arial" panose="020B0604020202020204" pitchFamily="34" charset="0"/>
              </a:rPr>
              <a:t>Blood T</a:t>
            </a:r>
          </a:p>
        </p:txBody>
      </p:sp>
      <p:sp>
        <p:nvSpPr>
          <p:cNvPr id="1105927" name="Text Box 7"/>
          <p:cNvSpPr txBox="1">
            <a:spLocks noChangeArrowheads="1"/>
          </p:cNvSpPr>
          <p:nvPr/>
        </p:nvSpPr>
        <p:spPr bwMode="auto">
          <a:xfrm>
            <a:off x="4781550" y="1462088"/>
            <a:ext cx="2419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zh-CN">
                <a:latin typeface="Arial" panose="020B0604020202020204" pitchFamily="34" charset="0"/>
              </a:rPr>
              <a:t>Transformed cell lines</a:t>
            </a:r>
          </a:p>
        </p:txBody>
      </p:sp>
      <p:sp>
        <p:nvSpPr>
          <p:cNvPr id="1105928" name="Text Box 8"/>
          <p:cNvSpPr txBox="1">
            <a:spLocks noChangeArrowheads="1"/>
          </p:cNvSpPr>
          <p:nvPr/>
        </p:nvSpPr>
        <p:spPr bwMode="auto">
          <a:xfrm>
            <a:off x="5302250" y="5484813"/>
            <a:ext cx="329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zh-CN">
                <a:solidFill>
                  <a:srgbClr val="0000FF"/>
                </a:solidFill>
                <a:latin typeface="Arial" panose="020B0604020202020204" pitchFamily="34" charset="0"/>
              </a:rPr>
              <a:t>Diffuse large B-cell Lymphoma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zh-CN">
                <a:solidFill>
                  <a:srgbClr val="0000FF"/>
                </a:solidFill>
                <a:latin typeface="Arial" panose="020B0604020202020204" pitchFamily="34" charset="0"/>
              </a:rPr>
              <a:t>(DLBCL)</a:t>
            </a:r>
          </a:p>
        </p:txBody>
      </p:sp>
      <p:sp>
        <p:nvSpPr>
          <p:cNvPr id="1105929" name="Text Box 9"/>
          <p:cNvSpPr txBox="1">
            <a:spLocks noChangeArrowheads="1"/>
          </p:cNvSpPr>
          <p:nvPr/>
        </p:nvSpPr>
        <p:spPr bwMode="auto">
          <a:xfrm>
            <a:off x="2057400" y="3429000"/>
            <a:ext cx="11382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zh-CN">
                <a:latin typeface="Arial" panose="020B0604020202020204" pitchFamily="34" charset="0"/>
              </a:rPr>
              <a:t>Resting Blood B</a:t>
            </a:r>
          </a:p>
        </p:txBody>
      </p:sp>
      <p:sp>
        <p:nvSpPr>
          <p:cNvPr id="1105930" name="Text Box 10"/>
          <p:cNvSpPr txBox="1">
            <a:spLocks noChangeArrowheads="1"/>
          </p:cNvSpPr>
          <p:nvPr/>
        </p:nvSpPr>
        <p:spPr bwMode="auto">
          <a:xfrm>
            <a:off x="7924800" y="2986088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zh-CN">
                <a:solidFill>
                  <a:srgbClr val="0000FF"/>
                </a:solidFill>
                <a:latin typeface="Arial" panose="020B0604020202020204" pitchFamily="34" charset="0"/>
              </a:rPr>
              <a:t>DLBCL</a:t>
            </a:r>
          </a:p>
        </p:txBody>
      </p:sp>
      <p:sp>
        <p:nvSpPr>
          <p:cNvPr id="1105931" name="Text Box 11"/>
          <p:cNvSpPr txBox="1">
            <a:spLocks noChangeArrowheads="1"/>
          </p:cNvSpPr>
          <p:nvPr/>
        </p:nvSpPr>
        <p:spPr bwMode="auto">
          <a:xfrm>
            <a:off x="6400800" y="2590800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zh-CN">
                <a:solidFill>
                  <a:srgbClr val="0000FF"/>
                </a:solidFill>
                <a:latin typeface="Arial" panose="020B0604020202020204" pitchFamily="34" charset="0"/>
              </a:rPr>
              <a:t>DLBCL</a:t>
            </a:r>
          </a:p>
        </p:txBody>
      </p:sp>
      <p:sp>
        <p:nvSpPr>
          <p:cNvPr id="110593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Network of </a:t>
            </a:r>
            <a:r>
              <a:rPr lang="en-US" altLang="en-US" sz="4000" dirty="0" smtClean="0"/>
              <a:t>cancer patients</a:t>
            </a:r>
            <a:endParaRPr lang="en-US" altLang="en-US" sz="4000" dirty="0"/>
          </a:p>
        </p:txBody>
      </p:sp>
      <p:sp>
        <p:nvSpPr>
          <p:cNvPr id="1105933" name="Text Box 13"/>
          <p:cNvSpPr txBox="1">
            <a:spLocks noChangeArrowheads="1"/>
          </p:cNvSpPr>
          <p:nvPr/>
        </p:nvSpPr>
        <p:spPr bwMode="auto">
          <a:xfrm>
            <a:off x="457200" y="1143000"/>
            <a:ext cx="35687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zh-CN"/>
              <a:t>Shape: cell line / cancer type</a:t>
            </a:r>
          </a:p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zh-CN"/>
              <a:t>Color: clustering results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091238" y="6223000"/>
            <a:ext cx="30527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err="1"/>
              <a:t>Ruan</a:t>
            </a:r>
            <a:r>
              <a:rPr lang="en-US" altLang="en-US" sz="1400" dirty="0"/>
              <a:t> et al., BMC </a:t>
            </a:r>
            <a:r>
              <a:rPr lang="en-US" altLang="en-US" sz="1400" dirty="0" err="1"/>
              <a:t>Syst</a:t>
            </a:r>
            <a:r>
              <a:rPr lang="en-US" altLang="en-US" sz="1400" dirty="0"/>
              <a:t> Bio, 2010</a:t>
            </a:r>
          </a:p>
        </p:txBody>
      </p:sp>
    </p:spTree>
    <p:extLst>
      <p:ext uri="{BB962C8B-B14F-4D97-AF65-F5344CB8AC3E}">
        <p14:creationId xmlns:p14="http://schemas.microsoft.com/office/powerpoint/2010/main" xmlns="" val="185080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Survival rate after chemotherapy</a:t>
            </a:r>
          </a:p>
        </p:txBody>
      </p:sp>
      <p:pic>
        <p:nvPicPr>
          <p:cNvPr id="1107971" name="Picture 3" descr="expo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7413" y="1690688"/>
            <a:ext cx="5767387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07972" name="Text Box 4"/>
          <p:cNvSpPr txBox="1">
            <a:spLocks noChangeArrowheads="1"/>
          </p:cNvSpPr>
          <p:nvPr/>
        </p:nvSpPr>
        <p:spPr bwMode="auto">
          <a:xfrm>
            <a:off x="1227138" y="2667000"/>
            <a:ext cx="1181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zh-CN"/>
              <a:t>DLBCL-1</a:t>
            </a:r>
          </a:p>
        </p:txBody>
      </p:sp>
      <p:sp>
        <p:nvSpPr>
          <p:cNvPr id="1107973" name="Text Box 5"/>
          <p:cNvSpPr txBox="1">
            <a:spLocks noChangeArrowheads="1"/>
          </p:cNvSpPr>
          <p:nvPr/>
        </p:nvSpPr>
        <p:spPr bwMode="auto">
          <a:xfrm>
            <a:off x="7018338" y="2286000"/>
            <a:ext cx="1181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zh-CN"/>
              <a:t>DLBCL-2</a:t>
            </a:r>
          </a:p>
        </p:txBody>
      </p:sp>
      <p:sp>
        <p:nvSpPr>
          <p:cNvPr id="1107974" name="Text Box 6"/>
          <p:cNvSpPr txBox="1">
            <a:spLocks noChangeArrowheads="1"/>
          </p:cNvSpPr>
          <p:nvPr/>
        </p:nvSpPr>
        <p:spPr bwMode="auto">
          <a:xfrm>
            <a:off x="2057400" y="5105400"/>
            <a:ext cx="1181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zh-CN"/>
              <a:t>DLBCL-3</a:t>
            </a:r>
          </a:p>
        </p:txBody>
      </p:sp>
      <p:sp>
        <p:nvSpPr>
          <p:cNvPr id="1107975" name="Text Box 7"/>
          <p:cNvSpPr txBox="1">
            <a:spLocks noChangeArrowheads="1"/>
          </p:cNvSpPr>
          <p:nvPr/>
        </p:nvSpPr>
        <p:spPr bwMode="auto">
          <a:xfrm>
            <a:off x="228600" y="1339850"/>
            <a:ext cx="4213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zh-CN"/>
              <a:t>5-yr survival rate: 73%</a:t>
            </a:r>
          </a:p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zh-CN"/>
              <a:t>Median survival time: 71.3 months</a:t>
            </a:r>
          </a:p>
        </p:txBody>
      </p:sp>
      <p:sp>
        <p:nvSpPr>
          <p:cNvPr id="1107976" name="Text Box 8"/>
          <p:cNvSpPr txBox="1">
            <a:spLocks noChangeArrowheads="1"/>
          </p:cNvSpPr>
          <p:nvPr/>
        </p:nvSpPr>
        <p:spPr bwMode="auto">
          <a:xfrm>
            <a:off x="4876800" y="1066800"/>
            <a:ext cx="4213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zh-CN"/>
              <a:t>5-yr survival rate: 40%</a:t>
            </a:r>
          </a:p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zh-CN"/>
              <a:t>Median survival time: 22.3 months</a:t>
            </a:r>
          </a:p>
        </p:txBody>
      </p:sp>
      <p:sp>
        <p:nvSpPr>
          <p:cNvPr id="1107977" name="Text Box 9"/>
          <p:cNvSpPr txBox="1">
            <a:spLocks noChangeArrowheads="1"/>
          </p:cNvSpPr>
          <p:nvPr/>
        </p:nvSpPr>
        <p:spPr bwMode="auto">
          <a:xfrm>
            <a:off x="990600" y="5683250"/>
            <a:ext cx="4213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zh-CN"/>
              <a:t>5-yr survival rate: 20%</a:t>
            </a:r>
          </a:p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zh-CN"/>
              <a:t>Median survival time: 12.5 months</a:t>
            </a:r>
          </a:p>
        </p:txBody>
      </p:sp>
      <p:sp>
        <p:nvSpPr>
          <p:cNvPr id="1107978" name="Text Box 10"/>
          <p:cNvSpPr txBox="1">
            <a:spLocks noChangeArrowheads="1"/>
          </p:cNvSpPr>
          <p:nvPr/>
        </p:nvSpPr>
        <p:spPr bwMode="auto">
          <a:xfrm>
            <a:off x="6091238" y="6223000"/>
            <a:ext cx="30527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err="1"/>
              <a:t>Ruan</a:t>
            </a:r>
            <a:r>
              <a:rPr lang="en-US" altLang="en-US" sz="1400" dirty="0"/>
              <a:t> et al., BMC </a:t>
            </a:r>
            <a:r>
              <a:rPr lang="en-US" altLang="en-US" sz="1400" dirty="0" err="1"/>
              <a:t>Syst</a:t>
            </a:r>
            <a:r>
              <a:rPr lang="en-US" altLang="en-US" sz="1400" dirty="0"/>
              <a:t> Bio, 2010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24600" y="4560886"/>
            <a:ext cx="2689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However: large STD =&gt;</a:t>
            </a:r>
            <a:r>
              <a:rPr lang="en-US" dirty="0"/>
              <a:t> </a:t>
            </a:r>
            <a:r>
              <a:rPr lang="en-US" dirty="0" smtClean="0"/>
              <a:t>Individuals in the same cluster could have quite different prognosis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0361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534400" cy="712787"/>
          </a:xfrm>
        </p:spPr>
        <p:txBody>
          <a:bodyPr/>
          <a:lstStyle/>
          <a:p>
            <a:r>
              <a:rPr lang="en-US" altLang="en-US" sz="3600" dirty="0" smtClean="0"/>
              <a:t>Subtype-specific models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686800" cy="5334000"/>
          </a:xfrm>
        </p:spPr>
        <p:txBody>
          <a:bodyPr/>
          <a:lstStyle/>
          <a:p>
            <a:r>
              <a:rPr lang="en-US" altLang="en-US" dirty="0" smtClean="0"/>
              <a:t>Different models for different subtypes</a:t>
            </a:r>
          </a:p>
          <a:p>
            <a:pPr lvl="1"/>
            <a:r>
              <a:rPr lang="en-US" altLang="en-US" dirty="0" smtClean="0"/>
              <a:t>Overall slightly worse accuracy</a:t>
            </a:r>
          </a:p>
          <a:p>
            <a:pPr lvl="1"/>
            <a:r>
              <a:rPr lang="en-US" altLang="en-US" dirty="0" smtClean="0"/>
              <a:t>Improvement for Luminal B and ErbB2 subtypes</a:t>
            </a:r>
          </a:p>
          <a:p>
            <a:pPr lvl="1"/>
            <a:r>
              <a:rPr lang="en-US" altLang="en-US" dirty="0" smtClean="0"/>
              <a:t>Significantly poorer for normal and basal</a:t>
            </a:r>
          </a:p>
          <a:p>
            <a:r>
              <a:rPr lang="en-US" altLang="en-US" dirty="0" smtClean="0"/>
              <a:t>Possible causes:</a:t>
            </a:r>
          </a:p>
          <a:p>
            <a:pPr lvl="1"/>
            <a:r>
              <a:rPr lang="en-US" altLang="en-US" dirty="0" smtClean="0"/>
              <a:t>Subtype definition is </a:t>
            </a:r>
            <a:br>
              <a:rPr lang="en-US" altLang="en-US" dirty="0" smtClean="0"/>
            </a:br>
            <a:r>
              <a:rPr lang="en-US" altLang="en-US" dirty="0" smtClean="0"/>
              <a:t>ambiguous</a:t>
            </a:r>
          </a:p>
          <a:p>
            <a:pPr lvl="1"/>
            <a:r>
              <a:rPr lang="en-US" altLang="en-US" dirty="0" smtClean="0"/>
              <a:t>Sub-subtypes?</a:t>
            </a:r>
          </a:p>
          <a:p>
            <a:pPr lvl="1"/>
            <a:r>
              <a:rPr lang="en-US" altLang="en-US" dirty="0" smtClean="0"/>
              <a:t>Fewer training samples </a:t>
            </a:r>
            <a:br>
              <a:rPr lang="en-US" altLang="en-US" dirty="0" smtClean="0"/>
            </a:br>
            <a:r>
              <a:rPr lang="en-US" altLang="en-US" dirty="0" smtClean="0"/>
              <a:t>for each subtype </a:t>
            </a:r>
            <a:br>
              <a:rPr lang="en-US" altLang="en-US" dirty="0" smtClean="0"/>
            </a:br>
            <a:r>
              <a:rPr lang="en-US" altLang="en-US" dirty="0" smtClean="0"/>
              <a:t>=&gt; risk of overfitting</a:t>
            </a:r>
          </a:p>
          <a:p>
            <a:pPr lvl="1"/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2525" y="3162300"/>
            <a:ext cx="418147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934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686800" cy="865187"/>
          </a:xfrm>
        </p:spPr>
        <p:txBody>
          <a:bodyPr/>
          <a:lstStyle/>
          <a:p>
            <a:r>
              <a:rPr lang="en-US" altLang="en-US" sz="4000" dirty="0" smtClean="0"/>
              <a:t>Personalized models - preliminary idea 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458200" cy="5334000"/>
          </a:xfrm>
        </p:spPr>
        <p:txBody>
          <a:bodyPr/>
          <a:lstStyle/>
          <a:p>
            <a:pPr marL="533400" indent="-533400"/>
            <a:r>
              <a:rPr lang="en-US" altLang="en-US" dirty="0" smtClean="0"/>
              <a:t>Every patient is different =&gt; one model per patient</a:t>
            </a:r>
          </a:p>
          <a:p>
            <a:pPr marL="533400" indent="-533400"/>
            <a:r>
              <a:rPr lang="en-US" altLang="en-US" dirty="0" smtClean="0"/>
              <a:t>Each patient is a different subtype!</a:t>
            </a:r>
            <a:r>
              <a:rPr lang="en-US" altLang="en-US" sz="2400" dirty="0" smtClean="0"/>
              <a:t> </a:t>
            </a:r>
          </a:p>
          <a:p>
            <a:pPr marL="914400" lvl="1" indent="-457200"/>
            <a:r>
              <a:rPr lang="en-US" altLang="en-US" dirty="0" smtClean="0"/>
              <a:t>Implicitly defined by a group of patients with similar molecular characteristics</a:t>
            </a:r>
          </a:p>
          <a:p>
            <a:pPr marL="533400" indent="-533400"/>
            <a:r>
              <a:rPr lang="en-US" altLang="en-US" dirty="0" smtClean="0"/>
              <a:t>For each (target) patient to be predicted</a:t>
            </a:r>
          </a:p>
          <a:p>
            <a:pPr marL="914400" lvl="1" indent="-457200">
              <a:buFont typeface="Wingdings" panose="05000000000000000000" pitchFamily="2" charset="2"/>
              <a:buAutoNum type="arabicPeriod"/>
            </a:pPr>
            <a:r>
              <a:rPr lang="en-US" altLang="en-US" dirty="0" smtClean="0"/>
              <a:t>Identify patients of known outcomes with similar molecular characteristics as target</a:t>
            </a:r>
          </a:p>
          <a:p>
            <a:pPr marL="914400" lvl="1" indent="-457200">
              <a:buFont typeface="Wingdings" panose="05000000000000000000" pitchFamily="2" charset="2"/>
              <a:buAutoNum type="arabicPeriod"/>
            </a:pPr>
            <a:r>
              <a:rPr lang="en-US" altLang="en-US" dirty="0" smtClean="0"/>
              <a:t>Construct a classification model with these patients</a:t>
            </a:r>
          </a:p>
          <a:p>
            <a:pPr marL="914400" lvl="1" indent="-457200">
              <a:buFont typeface="Wingdings" panose="05000000000000000000" pitchFamily="2" charset="2"/>
              <a:buAutoNum type="arabicPeriod"/>
            </a:pPr>
            <a:r>
              <a:rPr lang="en-US" altLang="en-US" dirty="0" smtClean="0"/>
              <a:t>Predict metastasis for target patient using model obtained in step 2</a:t>
            </a:r>
          </a:p>
        </p:txBody>
      </p:sp>
    </p:spTree>
    <p:extLst>
      <p:ext uri="{BB962C8B-B14F-4D97-AF65-F5344CB8AC3E}">
        <p14:creationId xmlns:p14="http://schemas.microsoft.com/office/powerpoint/2010/main" xmlns="" val="230245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r>
              <a:rPr lang="en-US" altLang="en-US" sz="4000" dirty="0" smtClean="0"/>
              <a:t>It works!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/>
            <a:r>
              <a:rPr lang="en-US" altLang="en-US" dirty="0" smtClean="0"/>
              <a:t>Modest improvement of accuracy (0.70 to 0.74)</a:t>
            </a:r>
          </a:p>
          <a:p>
            <a:pPr marL="533400" indent="-533400"/>
            <a:r>
              <a:rPr lang="en-US" altLang="en-US" dirty="0" smtClean="0"/>
              <a:t>However:</a:t>
            </a:r>
          </a:p>
          <a:p>
            <a:pPr marL="914400" lvl="1" indent="-457200"/>
            <a:r>
              <a:rPr lang="en-US" altLang="en-US" dirty="0" smtClean="0"/>
              <a:t>All models are for one time use only</a:t>
            </a:r>
          </a:p>
          <a:p>
            <a:pPr marL="1314450" lvl="2" indent="-457200"/>
            <a:r>
              <a:rPr lang="en-US" altLang="en-US" dirty="0" smtClean="0"/>
              <a:t>Evaluation results / feedback not saved</a:t>
            </a:r>
          </a:p>
          <a:p>
            <a:pPr marL="914400" lvl="1" indent="-457200"/>
            <a:r>
              <a:rPr lang="en-US" altLang="en-US" dirty="0" smtClean="0"/>
              <a:t>Does not provide enough biological insight</a:t>
            </a:r>
          </a:p>
          <a:p>
            <a:pPr marL="533400" indent="-533400"/>
            <a:r>
              <a:rPr lang="en-US" altLang="en-US" dirty="0" smtClean="0"/>
              <a:t>To improve:</a:t>
            </a:r>
          </a:p>
          <a:p>
            <a:pPr marL="914400" lvl="1" indent="-457200"/>
            <a:r>
              <a:rPr lang="en-US" altLang="en-US" dirty="0" smtClean="0"/>
              <a:t>Save models and evaluation results</a:t>
            </a:r>
          </a:p>
          <a:p>
            <a:pPr marL="914400" lvl="1" indent="-457200"/>
            <a:r>
              <a:rPr lang="en-US" altLang="en-US" dirty="0" smtClean="0"/>
              <a:t>For new patient, identify and REUSE good models learned from similar patients</a:t>
            </a:r>
          </a:p>
        </p:txBody>
      </p:sp>
    </p:spTree>
    <p:extLst>
      <p:ext uri="{BB962C8B-B14F-4D97-AF65-F5344CB8AC3E}">
        <p14:creationId xmlns:p14="http://schemas.microsoft.com/office/powerpoint/2010/main" xmlns="" val="3962837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4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F3081E1-8626-4036-9E54-BC67F54BC455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75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5843" name="Picture 6" descr="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4275" y="0"/>
            <a:ext cx="5648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76200"/>
            <a:ext cx="56388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E95901"/>
                </a:solidFill>
                <a:latin typeface="+mj-lt"/>
                <a:ea typeface="+mj-ea"/>
                <a:cs typeface="+mj-cs"/>
              </a:rPr>
              <a:t>Random walk based neighbor selection</a:t>
            </a:r>
            <a:endParaRPr lang="en-US" sz="3200" b="1" dirty="0">
              <a:solidFill>
                <a:srgbClr val="E9590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Line 18"/>
          <p:cNvSpPr>
            <a:spLocks noChangeShapeType="1"/>
          </p:cNvSpPr>
          <p:nvPr/>
        </p:nvSpPr>
        <p:spPr bwMode="auto">
          <a:xfrm>
            <a:off x="698501" y="2241550"/>
            <a:ext cx="3492499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28600" y="3135888"/>
            <a:ext cx="386035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ClrTx/>
              <a:buFont typeface="Wingdings" panose="05000000000000000000" pitchFamily="2" charset="2"/>
              <a:buNone/>
            </a:pPr>
            <a:r>
              <a:rPr lang="en-US" altLang="en-US" sz="2200" dirty="0">
                <a:cs typeface="Arial" panose="020B0604020202020204" pitchFamily="34" charset="0"/>
              </a:rPr>
              <a:t>P = (1-c) * A * P + c * P</a:t>
            </a:r>
            <a:r>
              <a:rPr lang="en-US" altLang="en-US" sz="2200" baseline="-25000" dirty="0">
                <a:cs typeface="Arial" panose="020B0604020202020204" pitchFamily="34" charset="0"/>
              </a:rPr>
              <a:t>0</a:t>
            </a: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44601"/>
            <a:ext cx="2249488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50950"/>
            <a:ext cx="466725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95275" y="1211263"/>
            <a:ext cx="466725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228600" y="982663"/>
            <a:ext cx="419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ClrTx/>
              <a:buFont typeface="Wingdings" panose="05000000000000000000" pitchFamily="2" charset="2"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P</a:t>
            </a:r>
            <a:r>
              <a:rPr lang="en-US" altLang="en-US" sz="1800" baseline="-25000" dirty="0">
                <a:cs typeface="Arial" panose="020B0604020202020204" pitchFamily="34" charset="0"/>
              </a:rPr>
              <a:t>0</a:t>
            </a: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2362200" y="1058863"/>
            <a:ext cx="339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ClrTx/>
              <a:buFont typeface="Wingdings" panose="05000000000000000000" pitchFamily="2" charset="2"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A</a:t>
            </a:r>
            <a:endParaRPr lang="en-US" altLang="en-US" sz="1800" baseline="-25000" dirty="0">
              <a:cs typeface="Arial" panose="020B0604020202020204" pitchFamily="34" charset="0"/>
            </a:endParaRP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4419600" y="1058863"/>
            <a:ext cx="322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ClrTx/>
              <a:buFont typeface="Wingdings" panose="05000000000000000000" pitchFamily="2" charset="2"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P</a:t>
            </a:r>
            <a:endParaRPr lang="en-US" altLang="en-US" sz="1800" baseline="-25000" dirty="0"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52401" y="3699667"/>
            <a:ext cx="472440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200" dirty="0"/>
              <a:t>Takes into account </a:t>
            </a:r>
            <a:r>
              <a:rPr lang="en-US" altLang="en-US" sz="2200" dirty="0" smtClean="0"/>
              <a:t>distance </a:t>
            </a:r>
            <a:r>
              <a:rPr lang="en-US" altLang="en-US" sz="2200" dirty="0"/>
              <a:t>and topology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200" dirty="0"/>
              <a:t>Automatically identify neighbors in the same “cluster”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200" dirty="0"/>
              <a:t>Popular and validated method in machine learning</a:t>
            </a:r>
          </a:p>
        </p:txBody>
      </p:sp>
    </p:spTree>
    <p:extLst>
      <p:ext uri="{BB962C8B-B14F-4D97-AF65-F5344CB8AC3E}">
        <p14:creationId xmlns:p14="http://schemas.microsoft.com/office/powerpoint/2010/main" xmlns="" val="82514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4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BA62B90B-EC04-4A60-8852-538C2F84E403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76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7891" name="Picture 5" descr="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5675" y="0"/>
            <a:ext cx="5648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76200"/>
            <a:ext cx="56388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E95901"/>
                </a:solidFill>
                <a:latin typeface="+mj-lt"/>
                <a:ea typeface="+mj-ea"/>
                <a:cs typeface="+mj-cs"/>
              </a:rPr>
              <a:t>Random walk based neighbor selection</a:t>
            </a:r>
            <a:endParaRPr lang="en-US" sz="3200" b="1" dirty="0">
              <a:solidFill>
                <a:srgbClr val="E9590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7893" name="TextBox 5"/>
          <p:cNvSpPr txBox="1">
            <a:spLocks noChangeArrowheads="1"/>
          </p:cNvSpPr>
          <p:nvPr/>
        </p:nvSpPr>
        <p:spPr bwMode="auto">
          <a:xfrm>
            <a:off x="457200" y="1524000"/>
            <a:ext cx="4724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  <a:cs typeface="Arial" panose="020B0604020202020204" pitchFamily="34" charset="0"/>
              </a:rPr>
              <a:t>Different cutoffs lead to different number of selected neighbors</a:t>
            </a:r>
          </a:p>
        </p:txBody>
      </p:sp>
    </p:spTree>
    <p:extLst>
      <p:ext uri="{BB962C8B-B14F-4D97-AF65-F5344CB8AC3E}">
        <p14:creationId xmlns:p14="http://schemas.microsoft.com/office/powerpoint/2010/main" xmlns="" val="185141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4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0475A208-AB89-4594-802F-A51B9B7C421D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77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9939" name="Picture 5" descr="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5675" y="0"/>
            <a:ext cx="5648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Box 5"/>
          <p:cNvSpPr txBox="1">
            <a:spLocks noChangeArrowheads="1"/>
          </p:cNvSpPr>
          <p:nvPr/>
        </p:nvSpPr>
        <p:spPr bwMode="auto">
          <a:xfrm>
            <a:off x="457200" y="1524000"/>
            <a:ext cx="4724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  <a:cs typeface="Arial" panose="020B0604020202020204" pitchFamily="34" charset="0"/>
              </a:rPr>
              <a:t>Different cutoffs lead to different number of selected neighbors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76200"/>
            <a:ext cx="56388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E95901"/>
                </a:solidFill>
                <a:latin typeface="+mj-lt"/>
                <a:ea typeface="+mj-ea"/>
                <a:cs typeface="+mj-cs"/>
              </a:rPr>
              <a:t>Random walk based neighbor selection</a:t>
            </a:r>
            <a:endParaRPr lang="en-US" sz="3200" b="1" dirty="0">
              <a:solidFill>
                <a:srgbClr val="E9590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917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4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4F0CA81-DDE6-45A8-AD46-D2C46A832291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78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1987" name="Picture 5" descr="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5675" y="0"/>
            <a:ext cx="5648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5"/>
          <p:cNvSpPr txBox="1">
            <a:spLocks noChangeArrowheads="1"/>
          </p:cNvSpPr>
          <p:nvPr/>
        </p:nvSpPr>
        <p:spPr bwMode="auto">
          <a:xfrm>
            <a:off x="457200" y="1524000"/>
            <a:ext cx="4724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  <a:cs typeface="Arial" panose="020B0604020202020204" pitchFamily="34" charset="0"/>
              </a:rPr>
              <a:t>Different cutoffs lead to different number of selected neighbors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76200"/>
            <a:ext cx="56388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E95901"/>
                </a:solidFill>
                <a:latin typeface="+mj-lt"/>
                <a:ea typeface="+mj-ea"/>
                <a:cs typeface="+mj-cs"/>
              </a:rPr>
              <a:t>Random walk based neighbor selection</a:t>
            </a:r>
            <a:endParaRPr lang="en-US" sz="3200" b="1" dirty="0">
              <a:solidFill>
                <a:srgbClr val="E9590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047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338" y="685800"/>
            <a:ext cx="8501062" cy="580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686800" cy="712787"/>
          </a:xfrm>
        </p:spPr>
        <p:txBody>
          <a:bodyPr/>
          <a:lstStyle/>
          <a:p>
            <a:r>
              <a:rPr lang="en-US" altLang="en-US" sz="3600" smtClean="0"/>
              <a:t># patients used by personalized classifiers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2209800" y="1454150"/>
            <a:ext cx="955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b="1"/>
              <a:t>Basal</a:t>
            </a:r>
          </a:p>
        </p:txBody>
      </p:sp>
    </p:spTree>
    <p:extLst>
      <p:ext uri="{BB962C8B-B14F-4D97-AF65-F5344CB8AC3E}">
        <p14:creationId xmlns:p14="http://schemas.microsoft.com/office/powerpoint/2010/main" xmlns="" val="3008504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>
                <a:ea typeface="宋体" panose="02010600030101010101" pitchFamily="2" charset="-122"/>
              </a:rPr>
              <a:t>Modularity function (</a:t>
            </a:r>
            <a:r>
              <a:rPr lang="en-US" altLang="zh-CN" sz="4000">
                <a:latin typeface="Times New Roman" panose="02020603050405020304" pitchFamily="18" charset="0"/>
                <a:ea typeface="宋体" panose="02010600030101010101" pitchFamily="2" charset="-122"/>
              </a:rPr>
              <a:t>Q</a:t>
            </a:r>
            <a:r>
              <a:rPr lang="en-US" altLang="zh-CN" sz="4000">
                <a:ea typeface="宋体" panose="02010600030101010101" pitchFamily="2" charset="-122"/>
              </a:rPr>
              <a:t>)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ea typeface="宋体" panose="02010600030101010101" pitchFamily="2" charset="-122"/>
              </a:rPr>
              <a:t>Measure strength of community </a:t>
            </a:r>
            <a:r>
              <a:rPr lang="en-US" altLang="zh-CN" dirty="0" smtClean="0">
                <a:ea typeface="宋体" panose="02010600030101010101" pitchFamily="2" charset="-122"/>
              </a:rPr>
              <a:t>structures</a:t>
            </a:r>
            <a:endParaRPr lang="en-US" altLang="en-US" dirty="0"/>
          </a:p>
        </p:txBody>
      </p:sp>
      <p:pic>
        <p:nvPicPr>
          <p:cNvPr id="1027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56388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7077" name="Text Box 5"/>
          <p:cNvSpPr txBox="1">
            <a:spLocks noChangeArrowheads="1"/>
          </p:cNvSpPr>
          <p:nvPr/>
        </p:nvSpPr>
        <p:spPr bwMode="auto">
          <a:xfrm>
            <a:off x="1127125" y="2468563"/>
            <a:ext cx="549275" cy="457200"/>
          </a:xfrm>
          <a:prstGeom prst="rect">
            <a:avLst/>
          </a:prstGeom>
          <a:solidFill>
            <a:srgbClr val="36408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</a:rPr>
              <a:t>e</a:t>
            </a:r>
            <a:r>
              <a:rPr lang="en-US" altLang="zh-CN" sz="2400" baseline="-25000">
                <a:solidFill>
                  <a:schemeClr val="bg1"/>
                </a:solidFill>
                <a:latin typeface="Arial" panose="020B0604020202020204" pitchFamily="34" charset="0"/>
              </a:rPr>
              <a:t>11</a:t>
            </a:r>
          </a:p>
        </p:txBody>
      </p:sp>
      <p:sp>
        <p:nvSpPr>
          <p:cNvPr id="1027078" name="Text Box 6"/>
          <p:cNvSpPr txBox="1">
            <a:spLocks noChangeArrowheads="1"/>
          </p:cNvSpPr>
          <p:nvPr/>
        </p:nvSpPr>
        <p:spPr bwMode="auto">
          <a:xfrm>
            <a:off x="1981200" y="3200400"/>
            <a:ext cx="549275" cy="457200"/>
          </a:xfrm>
          <a:prstGeom prst="rect">
            <a:avLst/>
          </a:prstGeom>
          <a:solidFill>
            <a:srgbClr val="36408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</a:rPr>
              <a:t>e</a:t>
            </a:r>
            <a:r>
              <a:rPr lang="en-US" altLang="zh-CN" sz="2400" baseline="-25000">
                <a:solidFill>
                  <a:schemeClr val="bg1"/>
                </a:solidFill>
                <a:latin typeface="Arial" panose="020B0604020202020204" pitchFamily="34" charset="0"/>
              </a:rPr>
              <a:t>22</a:t>
            </a:r>
          </a:p>
        </p:txBody>
      </p:sp>
      <p:sp>
        <p:nvSpPr>
          <p:cNvPr id="1027079" name="Text Box 7"/>
          <p:cNvSpPr txBox="1">
            <a:spLocks noChangeArrowheads="1"/>
          </p:cNvSpPr>
          <p:nvPr/>
        </p:nvSpPr>
        <p:spPr bwMode="auto">
          <a:xfrm>
            <a:off x="2879725" y="3886200"/>
            <a:ext cx="549275" cy="457200"/>
          </a:xfrm>
          <a:prstGeom prst="rect">
            <a:avLst/>
          </a:prstGeom>
          <a:solidFill>
            <a:srgbClr val="36408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</a:rPr>
              <a:t>e</a:t>
            </a:r>
            <a:r>
              <a:rPr lang="en-US" altLang="zh-CN" sz="2400" baseline="-25000">
                <a:solidFill>
                  <a:schemeClr val="bg1"/>
                </a:solidFill>
                <a:latin typeface="Arial" panose="020B0604020202020204" pitchFamily="34" charset="0"/>
              </a:rPr>
              <a:t>33</a:t>
            </a:r>
          </a:p>
        </p:txBody>
      </p:sp>
      <p:sp>
        <p:nvSpPr>
          <p:cNvPr id="1027080" name="Text Box 8"/>
          <p:cNvSpPr txBox="1">
            <a:spLocks noChangeArrowheads="1"/>
          </p:cNvSpPr>
          <p:nvPr/>
        </p:nvSpPr>
        <p:spPr bwMode="auto">
          <a:xfrm>
            <a:off x="3733800" y="4572000"/>
            <a:ext cx="549275" cy="457200"/>
          </a:xfrm>
          <a:prstGeom prst="rect">
            <a:avLst/>
          </a:prstGeom>
          <a:solidFill>
            <a:srgbClr val="36408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</a:rPr>
              <a:t>e</a:t>
            </a:r>
            <a:r>
              <a:rPr lang="en-US" altLang="zh-CN" sz="2400" baseline="-25000">
                <a:solidFill>
                  <a:schemeClr val="bg1"/>
                </a:solidFill>
                <a:latin typeface="Arial" panose="020B0604020202020204" pitchFamily="34" charset="0"/>
              </a:rPr>
              <a:t>44</a:t>
            </a:r>
          </a:p>
        </p:txBody>
      </p:sp>
      <p:sp>
        <p:nvSpPr>
          <p:cNvPr id="1027081" name="Text Box 9"/>
          <p:cNvSpPr txBox="1">
            <a:spLocks noChangeArrowheads="1"/>
          </p:cNvSpPr>
          <p:nvPr/>
        </p:nvSpPr>
        <p:spPr bwMode="auto">
          <a:xfrm>
            <a:off x="4648200" y="5257800"/>
            <a:ext cx="549275" cy="457200"/>
          </a:xfrm>
          <a:prstGeom prst="rect">
            <a:avLst/>
          </a:prstGeom>
          <a:solidFill>
            <a:srgbClr val="36408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</a:rPr>
              <a:t>e</a:t>
            </a:r>
            <a:r>
              <a:rPr lang="en-US" altLang="zh-CN" sz="2400" baseline="-25000">
                <a:solidFill>
                  <a:schemeClr val="bg1"/>
                </a:solidFill>
                <a:latin typeface="Arial" panose="020B0604020202020204" pitchFamily="34" charset="0"/>
              </a:rPr>
              <a:t>55</a:t>
            </a:r>
          </a:p>
        </p:txBody>
      </p:sp>
      <p:sp>
        <p:nvSpPr>
          <p:cNvPr id="1027082" name="Rectangle 10"/>
          <p:cNvSpPr>
            <a:spLocks noChangeArrowheads="1"/>
          </p:cNvSpPr>
          <p:nvPr/>
        </p:nvSpPr>
        <p:spPr bwMode="auto">
          <a:xfrm>
            <a:off x="0" y="3019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27083" name="Object 11"/>
          <p:cNvGraphicFramePr>
            <a:graphicFrameLocks noChangeAspect="1"/>
          </p:cNvGraphicFramePr>
          <p:nvPr/>
        </p:nvGraphicFramePr>
        <p:xfrm>
          <a:off x="5562600" y="3505200"/>
          <a:ext cx="3200400" cy="1001713"/>
        </p:xfrm>
        <a:graphic>
          <a:graphicData uri="http://schemas.openxmlformats.org/presentationml/2006/ole">
            <p:oleObj spid="_x0000_s1027132" name="Equation" r:id="rId5" imgW="1091726" imgH="342751" progId="Equation.3">
              <p:embed/>
            </p:oleObj>
          </a:graphicData>
        </a:graphic>
      </p:graphicFrame>
      <p:cxnSp>
        <p:nvCxnSpPr>
          <p:cNvPr id="3" name="Elbow Connector 2"/>
          <p:cNvCxnSpPr/>
          <p:nvPr/>
        </p:nvCxnSpPr>
        <p:spPr bwMode="auto">
          <a:xfrm>
            <a:off x="-2514600" y="990600"/>
            <a:ext cx="914400" cy="914400"/>
          </a:xfrm>
          <a:prstGeom prst="bentConnector3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914400" y="6019800"/>
            <a:ext cx="5117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Goal: how to find a partition to optimize Q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Rectangle 712"/>
          <p:cNvSpPr/>
          <p:nvPr/>
        </p:nvSpPr>
        <p:spPr>
          <a:xfrm>
            <a:off x="947738" y="3586163"/>
            <a:ext cx="7586662" cy="3043237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84674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1143000"/>
          </a:xfrm>
        </p:spPr>
        <p:txBody>
          <a:bodyPr anchor="ctr"/>
          <a:lstStyle/>
          <a:p>
            <a:r>
              <a:rPr lang="en-US" altLang="en-US" dirty="0" smtClean="0"/>
              <a:t>Personalized cancer prognosis</a:t>
            </a:r>
          </a:p>
        </p:txBody>
      </p:sp>
      <p:cxnSp>
        <p:nvCxnSpPr>
          <p:cNvPr id="6" name="Straight Connector 5"/>
          <p:cNvCxnSpPr>
            <a:stCxn id="50" idx="3"/>
            <a:endCxn id="52" idx="7"/>
          </p:cNvCxnSpPr>
          <p:nvPr/>
        </p:nvCxnSpPr>
        <p:spPr>
          <a:xfrm rot="5400000">
            <a:off x="1200151" y="1943100"/>
            <a:ext cx="182562" cy="3317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56" idx="5"/>
            <a:endCxn id="58" idx="1"/>
          </p:cNvCxnSpPr>
          <p:nvPr/>
        </p:nvCxnSpPr>
        <p:spPr>
          <a:xfrm rot="5400000" flipH="1" flipV="1">
            <a:off x="1431132" y="2609056"/>
            <a:ext cx="38100" cy="3317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52" idx="5"/>
            <a:endCxn id="51" idx="2"/>
          </p:cNvCxnSpPr>
          <p:nvPr/>
        </p:nvCxnSpPr>
        <p:spPr>
          <a:xfrm rot="5400000" flipH="1" flipV="1">
            <a:off x="1301750" y="1933576"/>
            <a:ext cx="130175" cy="482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47" idx="6"/>
            <a:endCxn id="62" idx="1"/>
          </p:cNvCxnSpPr>
          <p:nvPr/>
        </p:nvCxnSpPr>
        <p:spPr>
          <a:xfrm>
            <a:off x="1608138" y="1498600"/>
            <a:ext cx="114300" cy="1476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57" idx="5"/>
            <a:endCxn id="55" idx="7"/>
          </p:cNvCxnSpPr>
          <p:nvPr/>
        </p:nvCxnSpPr>
        <p:spPr>
          <a:xfrm rot="5400000">
            <a:off x="1747045" y="2415381"/>
            <a:ext cx="182562" cy="539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62" idx="3"/>
            <a:endCxn id="49" idx="7"/>
          </p:cNvCxnSpPr>
          <p:nvPr/>
        </p:nvCxnSpPr>
        <p:spPr>
          <a:xfrm rot="5400000">
            <a:off x="1652588" y="1631950"/>
            <a:ext cx="17462" cy="1222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583" idx="7"/>
            <a:endCxn id="582" idx="3"/>
          </p:cNvCxnSpPr>
          <p:nvPr/>
        </p:nvCxnSpPr>
        <p:spPr>
          <a:xfrm rot="5400000" flipH="1" flipV="1">
            <a:off x="4909344" y="2682081"/>
            <a:ext cx="84138" cy="2381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64" idx="6"/>
            <a:endCxn id="579" idx="1"/>
          </p:cNvCxnSpPr>
          <p:nvPr/>
        </p:nvCxnSpPr>
        <p:spPr>
          <a:xfrm>
            <a:off x="4100513" y="1468438"/>
            <a:ext cx="125412" cy="152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573" idx="5"/>
            <a:endCxn id="575" idx="1"/>
          </p:cNvCxnSpPr>
          <p:nvPr/>
        </p:nvCxnSpPr>
        <p:spPr>
          <a:xfrm rot="5400000" flipH="1" flipV="1">
            <a:off x="3922713" y="2586038"/>
            <a:ext cx="39687" cy="3317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576" idx="6"/>
            <a:endCxn id="574" idx="5"/>
          </p:cNvCxnSpPr>
          <p:nvPr/>
        </p:nvCxnSpPr>
        <p:spPr>
          <a:xfrm flipH="1" flipV="1">
            <a:off x="4357688" y="2328863"/>
            <a:ext cx="219075" cy="3683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574" idx="5"/>
            <a:endCxn id="572" idx="7"/>
          </p:cNvCxnSpPr>
          <p:nvPr/>
        </p:nvCxnSpPr>
        <p:spPr>
          <a:xfrm rot="5400000">
            <a:off x="4239420" y="2393156"/>
            <a:ext cx="182562" cy="539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579" idx="3"/>
            <a:endCxn id="566" idx="7"/>
          </p:cNvCxnSpPr>
          <p:nvPr/>
        </p:nvCxnSpPr>
        <p:spPr>
          <a:xfrm rot="5400000">
            <a:off x="4147344" y="1597819"/>
            <a:ext cx="26987" cy="1301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567" idx="3"/>
            <a:endCxn id="569" idx="7"/>
          </p:cNvCxnSpPr>
          <p:nvPr/>
        </p:nvCxnSpPr>
        <p:spPr>
          <a:xfrm rot="5400000">
            <a:off x="3690938" y="1908175"/>
            <a:ext cx="196850" cy="342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569" idx="5"/>
            <a:endCxn id="568" idx="2"/>
          </p:cNvCxnSpPr>
          <p:nvPr/>
        </p:nvCxnSpPr>
        <p:spPr>
          <a:xfrm rot="5400000" flipH="1" flipV="1">
            <a:off x="3796506" y="1901032"/>
            <a:ext cx="138113" cy="4953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59" idx="6"/>
            <a:endCxn id="57" idx="5"/>
          </p:cNvCxnSpPr>
          <p:nvPr/>
        </p:nvCxnSpPr>
        <p:spPr>
          <a:xfrm flipH="1" flipV="1">
            <a:off x="1865313" y="2351088"/>
            <a:ext cx="217487" cy="3683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64" idx="3"/>
            <a:endCxn id="59" idx="0"/>
          </p:cNvCxnSpPr>
          <p:nvPr/>
        </p:nvCxnSpPr>
        <p:spPr>
          <a:xfrm rot="5400000">
            <a:off x="1959769" y="2559844"/>
            <a:ext cx="228600" cy="333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48" idx="7"/>
            <a:endCxn id="46" idx="3"/>
          </p:cNvCxnSpPr>
          <p:nvPr/>
        </p:nvCxnSpPr>
        <p:spPr>
          <a:xfrm rot="5400000" flipH="1" flipV="1">
            <a:off x="1414463" y="1658938"/>
            <a:ext cx="71437" cy="142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49" idx="3"/>
            <a:endCxn id="50" idx="7"/>
          </p:cNvCxnSpPr>
          <p:nvPr/>
        </p:nvCxnSpPr>
        <p:spPr>
          <a:xfrm rot="5400000">
            <a:off x="1410494" y="1824831"/>
            <a:ext cx="238125" cy="682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46" idx="5"/>
            <a:endCxn id="50" idx="7"/>
          </p:cNvCxnSpPr>
          <p:nvPr/>
        </p:nvCxnSpPr>
        <p:spPr>
          <a:xfrm rot="5400000">
            <a:off x="1320800" y="1804988"/>
            <a:ext cx="3492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51" idx="5"/>
            <a:endCxn id="54" idx="2"/>
          </p:cNvCxnSpPr>
          <p:nvPr/>
        </p:nvCxnSpPr>
        <p:spPr>
          <a:xfrm rot="5400000" flipH="1" flipV="1">
            <a:off x="1751012" y="1901826"/>
            <a:ext cx="130175" cy="3238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51" idx="3"/>
            <a:endCxn id="53" idx="0"/>
          </p:cNvCxnSpPr>
          <p:nvPr/>
        </p:nvCxnSpPr>
        <p:spPr>
          <a:xfrm rot="5400000">
            <a:off x="1456532" y="2255044"/>
            <a:ext cx="285750" cy="333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6" idx="1"/>
            <a:endCxn id="53" idx="4"/>
          </p:cNvCxnSpPr>
          <p:nvPr/>
        </p:nvCxnSpPr>
        <p:spPr>
          <a:xfrm rot="5400000" flipH="1" flipV="1">
            <a:off x="1271588" y="2444750"/>
            <a:ext cx="285750" cy="3365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53" idx="5"/>
            <a:endCxn id="55" idx="2"/>
          </p:cNvCxnSpPr>
          <p:nvPr/>
        </p:nvCxnSpPr>
        <p:spPr>
          <a:xfrm rot="16200000" flipH="1">
            <a:off x="1638300" y="2424113"/>
            <a:ext cx="90487" cy="1666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63" idx="5"/>
            <a:endCxn id="67" idx="1"/>
          </p:cNvCxnSpPr>
          <p:nvPr/>
        </p:nvCxnSpPr>
        <p:spPr>
          <a:xfrm rot="16200000" flipH="1">
            <a:off x="1783556" y="2936082"/>
            <a:ext cx="71437" cy="120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65" idx="1"/>
            <a:endCxn id="60" idx="5"/>
          </p:cNvCxnSpPr>
          <p:nvPr/>
        </p:nvCxnSpPr>
        <p:spPr>
          <a:xfrm rot="16200000" flipV="1">
            <a:off x="2415382" y="2604294"/>
            <a:ext cx="128587" cy="1746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66" idx="7"/>
            <a:endCxn id="60" idx="4"/>
          </p:cNvCxnSpPr>
          <p:nvPr/>
        </p:nvCxnSpPr>
        <p:spPr>
          <a:xfrm rot="5400000" flipH="1" flipV="1">
            <a:off x="2242344" y="2734469"/>
            <a:ext cx="228600" cy="333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46" idx="5"/>
            <a:endCxn id="49" idx="4"/>
          </p:cNvCxnSpPr>
          <p:nvPr/>
        </p:nvCxnSpPr>
        <p:spPr>
          <a:xfrm rot="16200000" flipH="1">
            <a:off x="1479551" y="1646237"/>
            <a:ext cx="119062" cy="873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48" idx="4"/>
            <a:endCxn id="50" idx="0"/>
          </p:cNvCxnSpPr>
          <p:nvPr/>
        </p:nvCxnSpPr>
        <p:spPr>
          <a:xfrm rot="16200000" flipH="1">
            <a:off x="1339850" y="1833563"/>
            <a:ext cx="220663" cy="523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48" idx="4"/>
            <a:endCxn id="52" idx="0"/>
          </p:cNvCxnSpPr>
          <p:nvPr/>
        </p:nvCxnSpPr>
        <p:spPr>
          <a:xfrm rot="5400000">
            <a:off x="1043781" y="1812132"/>
            <a:ext cx="442913" cy="3175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51" idx="5"/>
            <a:endCxn id="49" idx="4"/>
          </p:cNvCxnSpPr>
          <p:nvPr/>
        </p:nvCxnSpPr>
        <p:spPr>
          <a:xfrm rot="5400000" flipH="1">
            <a:off x="1428750" y="1903413"/>
            <a:ext cx="379413" cy="714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49" idx="5"/>
            <a:endCxn id="47" idx="4"/>
          </p:cNvCxnSpPr>
          <p:nvPr/>
        </p:nvCxnSpPr>
        <p:spPr>
          <a:xfrm rot="5400000" flipH="1">
            <a:off x="1485106" y="1624807"/>
            <a:ext cx="212725" cy="174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58" idx="5"/>
            <a:endCxn id="55" idx="3"/>
          </p:cNvCxnSpPr>
          <p:nvPr/>
        </p:nvCxnSpPr>
        <p:spPr>
          <a:xfrm rot="5400000" flipH="1" flipV="1">
            <a:off x="1603375" y="2622550"/>
            <a:ext cx="222250" cy="120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57" idx="7"/>
            <a:endCxn id="64" idx="1"/>
          </p:cNvCxnSpPr>
          <p:nvPr/>
        </p:nvCxnSpPr>
        <p:spPr>
          <a:xfrm rot="16200000" flipH="1">
            <a:off x="1922463" y="2254250"/>
            <a:ext cx="111125" cy="2254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58" idx="5"/>
            <a:endCxn id="63" idx="1"/>
          </p:cNvCxnSpPr>
          <p:nvPr/>
        </p:nvCxnSpPr>
        <p:spPr>
          <a:xfrm rot="16200000" flipH="1">
            <a:off x="1624807" y="2823368"/>
            <a:ext cx="127000" cy="682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58" idx="3"/>
            <a:endCxn id="61" idx="0"/>
          </p:cNvCxnSpPr>
          <p:nvPr/>
        </p:nvCxnSpPr>
        <p:spPr>
          <a:xfrm rot="5400000">
            <a:off x="1375568" y="2894807"/>
            <a:ext cx="341313" cy="1397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59" idx="7"/>
            <a:endCxn id="60" idx="3"/>
          </p:cNvCxnSpPr>
          <p:nvPr/>
        </p:nvCxnSpPr>
        <p:spPr>
          <a:xfrm rot="5400000" flipH="1" flipV="1">
            <a:off x="2179637" y="2524126"/>
            <a:ext cx="73025" cy="279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59" idx="5"/>
            <a:endCxn id="66" idx="6"/>
          </p:cNvCxnSpPr>
          <p:nvPr/>
        </p:nvCxnSpPr>
        <p:spPr>
          <a:xfrm rot="16200000" flipH="1">
            <a:off x="2138363" y="2676525"/>
            <a:ext cx="147637" cy="2714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59" idx="5"/>
            <a:endCxn id="65" idx="2"/>
          </p:cNvCxnSpPr>
          <p:nvPr/>
        </p:nvCxnSpPr>
        <p:spPr>
          <a:xfrm rot="16200000" flipH="1">
            <a:off x="2299494" y="2515394"/>
            <a:ext cx="36512" cy="482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63" idx="5"/>
            <a:endCxn id="55" idx="3"/>
          </p:cNvCxnSpPr>
          <p:nvPr/>
        </p:nvCxnSpPr>
        <p:spPr>
          <a:xfrm rot="5400000" flipH="1" flipV="1">
            <a:off x="1572419" y="2758281"/>
            <a:ext cx="388938" cy="158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61" idx="5"/>
            <a:endCxn id="67" idx="3"/>
          </p:cNvCxnSpPr>
          <p:nvPr/>
        </p:nvCxnSpPr>
        <p:spPr>
          <a:xfrm rot="5400000" flipH="1" flipV="1">
            <a:off x="1631950" y="2935288"/>
            <a:ext cx="111125" cy="3841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Flowchart: Connector 45"/>
          <p:cNvSpPr/>
          <p:nvPr/>
        </p:nvSpPr>
        <p:spPr>
          <a:xfrm>
            <a:off x="1450975" y="1582738"/>
            <a:ext cx="52388" cy="5556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Flowchart: Connector 46"/>
          <p:cNvSpPr/>
          <p:nvPr/>
        </p:nvSpPr>
        <p:spPr>
          <a:xfrm>
            <a:off x="1555750" y="1471613"/>
            <a:ext cx="52388" cy="5556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Flowchart: Connector 47"/>
          <p:cNvSpPr/>
          <p:nvPr/>
        </p:nvSpPr>
        <p:spPr>
          <a:xfrm>
            <a:off x="1397000" y="1693863"/>
            <a:ext cx="53975" cy="5556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Flowchart: Connector 48"/>
          <p:cNvSpPr/>
          <p:nvPr/>
        </p:nvSpPr>
        <p:spPr>
          <a:xfrm>
            <a:off x="1555750" y="1693863"/>
            <a:ext cx="52388" cy="5556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Flowchart: Connector 49"/>
          <p:cNvSpPr/>
          <p:nvPr/>
        </p:nvSpPr>
        <p:spPr>
          <a:xfrm>
            <a:off x="1450975" y="1970088"/>
            <a:ext cx="52388" cy="5556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Flowchart: Connector 50"/>
          <p:cNvSpPr/>
          <p:nvPr/>
        </p:nvSpPr>
        <p:spPr>
          <a:xfrm>
            <a:off x="1608138" y="2081213"/>
            <a:ext cx="53975" cy="5556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Flowchart: Connector 51"/>
          <p:cNvSpPr/>
          <p:nvPr/>
        </p:nvSpPr>
        <p:spPr>
          <a:xfrm>
            <a:off x="1081088" y="2192338"/>
            <a:ext cx="52387" cy="5556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Flowchart: Connector 52"/>
          <p:cNvSpPr/>
          <p:nvPr/>
        </p:nvSpPr>
        <p:spPr>
          <a:xfrm>
            <a:off x="1555750" y="2414588"/>
            <a:ext cx="52388" cy="5556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Flowchart: Connector 53"/>
          <p:cNvSpPr/>
          <p:nvPr/>
        </p:nvSpPr>
        <p:spPr>
          <a:xfrm>
            <a:off x="1978025" y="1970088"/>
            <a:ext cx="52388" cy="5556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Flowchart: Connector 54"/>
          <p:cNvSpPr/>
          <p:nvPr/>
        </p:nvSpPr>
        <p:spPr>
          <a:xfrm>
            <a:off x="1766888" y="2525713"/>
            <a:ext cx="52387" cy="5556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Flowchart: Connector 55"/>
          <p:cNvSpPr/>
          <p:nvPr/>
        </p:nvSpPr>
        <p:spPr>
          <a:xfrm>
            <a:off x="1239838" y="2746375"/>
            <a:ext cx="52387" cy="55563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Flowchart: Connector 56"/>
          <p:cNvSpPr/>
          <p:nvPr/>
        </p:nvSpPr>
        <p:spPr>
          <a:xfrm>
            <a:off x="1819275" y="2303463"/>
            <a:ext cx="52388" cy="5556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Flowchart: Connector 57"/>
          <p:cNvSpPr/>
          <p:nvPr/>
        </p:nvSpPr>
        <p:spPr>
          <a:xfrm>
            <a:off x="1608138" y="2746375"/>
            <a:ext cx="53975" cy="55563"/>
          </a:xfrm>
          <a:prstGeom prst="flowChartConnector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Flowchart: Connector 58"/>
          <p:cNvSpPr/>
          <p:nvPr/>
        </p:nvSpPr>
        <p:spPr>
          <a:xfrm>
            <a:off x="2030413" y="2690813"/>
            <a:ext cx="52387" cy="5556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Flowchart: Connector 59"/>
          <p:cNvSpPr/>
          <p:nvPr/>
        </p:nvSpPr>
        <p:spPr>
          <a:xfrm>
            <a:off x="2347913" y="2581275"/>
            <a:ext cx="52387" cy="55563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Flowchart: Connector 60"/>
          <p:cNvSpPr/>
          <p:nvPr/>
        </p:nvSpPr>
        <p:spPr>
          <a:xfrm>
            <a:off x="1450975" y="3135313"/>
            <a:ext cx="52388" cy="5556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Flowchart: Connector 61"/>
          <p:cNvSpPr/>
          <p:nvPr/>
        </p:nvSpPr>
        <p:spPr>
          <a:xfrm>
            <a:off x="1714500" y="1638300"/>
            <a:ext cx="52388" cy="55563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Flowchart: Connector 62"/>
          <p:cNvSpPr/>
          <p:nvPr/>
        </p:nvSpPr>
        <p:spPr>
          <a:xfrm>
            <a:off x="1714500" y="2913063"/>
            <a:ext cx="52388" cy="5556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Flowchart: Connector 63"/>
          <p:cNvSpPr/>
          <p:nvPr/>
        </p:nvSpPr>
        <p:spPr>
          <a:xfrm>
            <a:off x="2082800" y="2414588"/>
            <a:ext cx="53975" cy="5556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Flowchart: Connector 64"/>
          <p:cNvSpPr/>
          <p:nvPr/>
        </p:nvSpPr>
        <p:spPr>
          <a:xfrm>
            <a:off x="2559050" y="2746375"/>
            <a:ext cx="52388" cy="55563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Flowchart: Connector 65"/>
          <p:cNvSpPr/>
          <p:nvPr/>
        </p:nvSpPr>
        <p:spPr>
          <a:xfrm>
            <a:off x="2293938" y="2857500"/>
            <a:ext cx="53975" cy="55563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Flowchart: Connector 66"/>
          <p:cNvSpPr/>
          <p:nvPr/>
        </p:nvSpPr>
        <p:spPr>
          <a:xfrm>
            <a:off x="1871663" y="3024188"/>
            <a:ext cx="53975" cy="55562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8" name="Straight Connector 67"/>
          <p:cNvCxnSpPr>
            <a:stCxn id="66" idx="7"/>
            <a:endCxn id="65" idx="3"/>
          </p:cNvCxnSpPr>
          <p:nvPr/>
        </p:nvCxnSpPr>
        <p:spPr>
          <a:xfrm rot="5400000" flipH="1" flipV="1">
            <a:off x="2417763" y="2716212"/>
            <a:ext cx="71438" cy="2270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84740" name="Group 327"/>
          <p:cNvGrpSpPr>
            <a:grpSpLocks/>
          </p:cNvGrpSpPr>
          <p:nvPr/>
        </p:nvGrpSpPr>
        <p:grpSpPr bwMode="auto">
          <a:xfrm>
            <a:off x="6005513" y="1952625"/>
            <a:ext cx="865187" cy="595313"/>
            <a:chOff x="1828800" y="2362200"/>
            <a:chExt cx="2362200" cy="1905000"/>
          </a:xfrm>
        </p:grpSpPr>
        <p:cxnSp>
          <p:nvCxnSpPr>
            <p:cNvPr id="70" name="Straight Connector 69"/>
            <p:cNvCxnSpPr/>
            <p:nvPr/>
          </p:nvCxnSpPr>
          <p:spPr>
            <a:xfrm rot="5400000">
              <a:off x="2363108" y="3125249"/>
              <a:ext cx="1371599" cy="45510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>
              <a:off x="2599329" y="3138322"/>
              <a:ext cx="1371599" cy="45943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>
              <a:off x="2126890" y="3112921"/>
              <a:ext cx="1371599" cy="45943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lowchart: Connector 72"/>
            <p:cNvSpPr/>
            <p:nvPr/>
          </p:nvSpPr>
          <p:spPr>
            <a:xfrm>
              <a:off x="3276461" y="3810000"/>
              <a:ext cx="78018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Flowchart: Connector 73"/>
            <p:cNvSpPr/>
            <p:nvPr/>
          </p:nvSpPr>
          <p:spPr>
            <a:xfrm>
              <a:off x="2591639" y="2819400"/>
              <a:ext cx="73682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Flowchart: Connector 74"/>
            <p:cNvSpPr/>
            <p:nvPr/>
          </p:nvSpPr>
          <p:spPr>
            <a:xfrm>
              <a:off x="3215781" y="3428999"/>
              <a:ext cx="78018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Flowchart: Connector 75"/>
            <p:cNvSpPr/>
            <p:nvPr/>
          </p:nvSpPr>
          <p:spPr>
            <a:xfrm>
              <a:off x="3809580" y="3810000"/>
              <a:ext cx="78018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Flowchart: Connector 76"/>
            <p:cNvSpPr/>
            <p:nvPr/>
          </p:nvSpPr>
          <p:spPr>
            <a:xfrm>
              <a:off x="3961283" y="3276599"/>
              <a:ext cx="78018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Flowchart: Connector 77"/>
            <p:cNvSpPr/>
            <p:nvPr/>
          </p:nvSpPr>
          <p:spPr>
            <a:xfrm>
              <a:off x="3579863" y="3124199"/>
              <a:ext cx="78018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Flowchart: Connector 78"/>
            <p:cNvSpPr/>
            <p:nvPr/>
          </p:nvSpPr>
          <p:spPr>
            <a:xfrm>
              <a:off x="3657881" y="3581399"/>
              <a:ext cx="78018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Flowchart: Connector 79"/>
            <p:cNvSpPr/>
            <p:nvPr/>
          </p:nvSpPr>
          <p:spPr>
            <a:xfrm>
              <a:off x="2513622" y="3124199"/>
              <a:ext cx="78018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Flowchart: Connector 80"/>
            <p:cNvSpPr/>
            <p:nvPr/>
          </p:nvSpPr>
          <p:spPr>
            <a:xfrm>
              <a:off x="2283902" y="3352801"/>
              <a:ext cx="78018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Flowchart: Connector 81"/>
            <p:cNvSpPr/>
            <p:nvPr/>
          </p:nvSpPr>
          <p:spPr>
            <a:xfrm>
              <a:off x="2665321" y="3581399"/>
              <a:ext cx="78018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Flowchart: Connector 82"/>
            <p:cNvSpPr/>
            <p:nvPr/>
          </p:nvSpPr>
          <p:spPr>
            <a:xfrm>
              <a:off x="2132202" y="2819400"/>
              <a:ext cx="78018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Flowchart: Connector 83"/>
            <p:cNvSpPr/>
            <p:nvPr/>
          </p:nvSpPr>
          <p:spPr>
            <a:xfrm>
              <a:off x="2283902" y="3733799"/>
              <a:ext cx="78018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Flowchart: Connector 84"/>
            <p:cNvSpPr/>
            <p:nvPr/>
          </p:nvSpPr>
          <p:spPr>
            <a:xfrm>
              <a:off x="2873368" y="2971799"/>
              <a:ext cx="78018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Flowchart: Connector 85"/>
            <p:cNvSpPr/>
            <p:nvPr/>
          </p:nvSpPr>
          <p:spPr>
            <a:xfrm>
              <a:off x="1906818" y="3581399"/>
              <a:ext cx="73682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Flowchart: Connector 86"/>
            <p:cNvSpPr/>
            <p:nvPr/>
          </p:nvSpPr>
          <p:spPr>
            <a:xfrm>
              <a:off x="2283902" y="3124199"/>
              <a:ext cx="78018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Flowchart: Connector 87"/>
            <p:cNvSpPr/>
            <p:nvPr/>
          </p:nvSpPr>
          <p:spPr>
            <a:xfrm>
              <a:off x="2838694" y="2931160"/>
              <a:ext cx="151702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Flowchart: Connector 88"/>
            <p:cNvSpPr/>
            <p:nvPr/>
          </p:nvSpPr>
          <p:spPr>
            <a:xfrm>
              <a:off x="2626314" y="3540759"/>
              <a:ext cx="151700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Flowchart: Connector 89"/>
            <p:cNvSpPr/>
            <p:nvPr/>
          </p:nvSpPr>
          <p:spPr>
            <a:xfrm>
              <a:off x="3185439" y="3388359"/>
              <a:ext cx="151702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828800" y="2362200"/>
              <a:ext cx="2362200" cy="1905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4763" name="Group 350"/>
          <p:cNvGrpSpPr>
            <a:grpSpLocks/>
          </p:cNvGrpSpPr>
          <p:nvPr/>
        </p:nvGrpSpPr>
        <p:grpSpPr bwMode="auto">
          <a:xfrm>
            <a:off x="7092950" y="1549400"/>
            <a:ext cx="865188" cy="593725"/>
            <a:chOff x="4648200" y="2362200"/>
            <a:chExt cx="2362200" cy="1905000"/>
          </a:xfrm>
        </p:grpSpPr>
        <p:cxnSp>
          <p:nvCxnSpPr>
            <p:cNvPr id="93" name="Straight Connector 92"/>
            <p:cNvCxnSpPr/>
            <p:nvPr/>
          </p:nvCxnSpPr>
          <p:spPr>
            <a:xfrm rot="5400000">
              <a:off x="5183222" y="3125351"/>
              <a:ext cx="1370175" cy="4551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rot="5400000">
              <a:off x="5419443" y="3138465"/>
              <a:ext cx="1370172" cy="45943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>
              <a:off x="4947002" y="3112996"/>
              <a:ext cx="1370175" cy="45943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Flowchart: Connector 95"/>
            <p:cNvSpPr/>
            <p:nvPr/>
          </p:nvSpPr>
          <p:spPr>
            <a:xfrm>
              <a:off x="6095859" y="3808778"/>
              <a:ext cx="78018" cy="76405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Flowchart: Connector 96"/>
            <p:cNvSpPr/>
            <p:nvPr/>
          </p:nvSpPr>
          <p:spPr>
            <a:xfrm>
              <a:off x="5411038" y="2820622"/>
              <a:ext cx="73685" cy="76405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Flowchart: Connector 97"/>
            <p:cNvSpPr/>
            <p:nvPr/>
          </p:nvSpPr>
          <p:spPr>
            <a:xfrm>
              <a:off x="6035179" y="3426760"/>
              <a:ext cx="78018" cy="764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Flowchart: Connector 98"/>
            <p:cNvSpPr/>
            <p:nvPr/>
          </p:nvSpPr>
          <p:spPr>
            <a:xfrm>
              <a:off x="6628981" y="3808778"/>
              <a:ext cx="78018" cy="76405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Flowchart: Connector 99"/>
            <p:cNvSpPr/>
            <p:nvPr/>
          </p:nvSpPr>
          <p:spPr>
            <a:xfrm>
              <a:off x="6780680" y="3279045"/>
              <a:ext cx="78018" cy="71310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Flowchart: Connector 100"/>
            <p:cNvSpPr/>
            <p:nvPr/>
          </p:nvSpPr>
          <p:spPr>
            <a:xfrm>
              <a:off x="6399261" y="3126237"/>
              <a:ext cx="78018" cy="76405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Flowchart: Connector 101"/>
            <p:cNvSpPr/>
            <p:nvPr/>
          </p:nvSpPr>
          <p:spPr>
            <a:xfrm>
              <a:off x="6477279" y="3579568"/>
              <a:ext cx="78018" cy="764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Flowchart: Connector 102"/>
            <p:cNvSpPr/>
            <p:nvPr/>
          </p:nvSpPr>
          <p:spPr>
            <a:xfrm>
              <a:off x="5333021" y="3126237"/>
              <a:ext cx="78018" cy="76405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Flowchart: Connector 103"/>
            <p:cNvSpPr/>
            <p:nvPr/>
          </p:nvSpPr>
          <p:spPr>
            <a:xfrm>
              <a:off x="5103304" y="3350355"/>
              <a:ext cx="78018" cy="76405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Flowchart: Connector 104"/>
            <p:cNvSpPr/>
            <p:nvPr/>
          </p:nvSpPr>
          <p:spPr>
            <a:xfrm>
              <a:off x="5484723" y="3579568"/>
              <a:ext cx="78018" cy="764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Flowchart: Connector 105"/>
            <p:cNvSpPr/>
            <p:nvPr/>
          </p:nvSpPr>
          <p:spPr>
            <a:xfrm>
              <a:off x="4951602" y="2820622"/>
              <a:ext cx="78018" cy="76405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Flowchart: Connector 106"/>
            <p:cNvSpPr/>
            <p:nvPr/>
          </p:nvSpPr>
          <p:spPr>
            <a:xfrm>
              <a:off x="5103304" y="3732375"/>
              <a:ext cx="78018" cy="764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Flowchart: Connector 107"/>
            <p:cNvSpPr/>
            <p:nvPr/>
          </p:nvSpPr>
          <p:spPr>
            <a:xfrm>
              <a:off x="5692770" y="2973430"/>
              <a:ext cx="78018" cy="76405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Flowchart: Connector 108"/>
            <p:cNvSpPr/>
            <p:nvPr/>
          </p:nvSpPr>
          <p:spPr>
            <a:xfrm>
              <a:off x="4726218" y="3579568"/>
              <a:ext cx="73685" cy="764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Flowchart: Connector 109"/>
            <p:cNvSpPr/>
            <p:nvPr/>
          </p:nvSpPr>
          <p:spPr>
            <a:xfrm>
              <a:off x="5103304" y="3126237"/>
              <a:ext cx="78018" cy="76405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Flowchart: Connector 110"/>
            <p:cNvSpPr/>
            <p:nvPr/>
          </p:nvSpPr>
          <p:spPr>
            <a:xfrm>
              <a:off x="5658095" y="2927589"/>
              <a:ext cx="151699" cy="152807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Flowchart: Connector 111"/>
            <p:cNvSpPr/>
            <p:nvPr/>
          </p:nvSpPr>
          <p:spPr>
            <a:xfrm>
              <a:off x="5445713" y="3538819"/>
              <a:ext cx="151702" cy="152807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Flowchart: Connector 112"/>
            <p:cNvSpPr/>
            <p:nvPr/>
          </p:nvSpPr>
          <p:spPr>
            <a:xfrm>
              <a:off x="6004840" y="3386012"/>
              <a:ext cx="151699" cy="152807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4648200" y="2362200"/>
              <a:ext cx="2362200" cy="1905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Flowchart: Connector 114"/>
            <p:cNvSpPr/>
            <p:nvPr/>
          </p:nvSpPr>
          <p:spPr>
            <a:xfrm>
              <a:off x="6628981" y="3579568"/>
              <a:ext cx="78018" cy="764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Flowchart: Connector 115"/>
            <p:cNvSpPr/>
            <p:nvPr/>
          </p:nvSpPr>
          <p:spPr>
            <a:xfrm>
              <a:off x="6247562" y="3655970"/>
              <a:ext cx="78018" cy="76405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Flowchart: Connector 116"/>
            <p:cNvSpPr/>
            <p:nvPr/>
          </p:nvSpPr>
          <p:spPr>
            <a:xfrm>
              <a:off x="6113197" y="3202643"/>
              <a:ext cx="78018" cy="764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" name="Flowchart: Connector 117"/>
            <p:cNvSpPr/>
            <p:nvPr/>
          </p:nvSpPr>
          <p:spPr>
            <a:xfrm>
              <a:off x="6078522" y="3156799"/>
              <a:ext cx="151702" cy="152807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Flowchart: Connector 118"/>
            <p:cNvSpPr/>
            <p:nvPr/>
          </p:nvSpPr>
          <p:spPr>
            <a:xfrm>
              <a:off x="5259339" y="3503163"/>
              <a:ext cx="73682" cy="76405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Flowchart: Connector 119"/>
            <p:cNvSpPr/>
            <p:nvPr/>
          </p:nvSpPr>
          <p:spPr>
            <a:xfrm>
              <a:off x="5333021" y="3279045"/>
              <a:ext cx="78018" cy="71310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Flowchart: Connector 120"/>
            <p:cNvSpPr/>
            <p:nvPr/>
          </p:nvSpPr>
          <p:spPr>
            <a:xfrm>
              <a:off x="5411038" y="3808778"/>
              <a:ext cx="73685" cy="76405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Flowchart: Connector 121"/>
            <p:cNvSpPr/>
            <p:nvPr/>
          </p:nvSpPr>
          <p:spPr>
            <a:xfrm>
              <a:off x="4877920" y="3426760"/>
              <a:ext cx="73682" cy="764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Flowchart: Connector 122"/>
            <p:cNvSpPr/>
            <p:nvPr/>
          </p:nvSpPr>
          <p:spPr>
            <a:xfrm>
              <a:off x="5029619" y="3961585"/>
              <a:ext cx="73685" cy="76405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Flowchart: Connector 123"/>
            <p:cNvSpPr/>
            <p:nvPr/>
          </p:nvSpPr>
          <p:spPr>
            <a:xfrm>
              <a:off x="5367695" y="3773124"/>
              <a:ext cx="151702" cy="152807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4796" name="Group 383"/>
          <p:cNvGrpSpPr>
            <a:grpSpLocks/>
          </p:cNvGrpSpPr>
          <p:nvPr/>
        </p:nvGrpSpPr>
        <p:grpSpPr bwMode="auto">
          <a:xfrm>
            <a:off x="6804025" y="2066925"/>
            <a:ext cx="865188" cy="595313"/>
            <a:chOff x="762000" y="3581400"/>
            <a:chExt cx="2362200" cy="1905000"/>
          </a:xfrm>
        </p:grpSpPr>
        <p:cxnSp>
          <p:nvCxnSpPr>
            <p:cNvPr id="126" name="Straight Connector 125"/>
            <p:cNvCxnSpPr/>
            <p:nvPr/>
          </p:nvCxnSpPr>
          <p:spPr>
            <a:xfrm rot="5400000">
              <a:off x="1296309" y="4344449"/>
              <a:ext cx="1371599" cy="4551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rot="5400000">
              <a:off x="1532530" y="4357522"/>
              <a:ext cx="1371599" cy="45943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rot="5400000">
              <a:off x="1060089" y="4332121"/>
              <a:ext cx="1371599" cy="45943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Flowchart: Connector 128"/>
            <p:cNvSpPr/>
            <p:nvPr/>
          </p:nvSpPr>
          <p:spPr>
            <a:xfrm>
              <a:off x="2209659" y="5029200"/>
              <a:ext cx="78018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" name="Flowchart: Connector 129"/>
            <p:cNvSpPr/>
            <p:nvPr/>
          </p:nvSpPr>
          <p:spPr>
            <a:xfrm>
              <a:off x="2148979" y="4648199"/>
              <a:ext cx="78018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Flowchart: Connector 130"/>
            <p:cNvSpPr/>
            <p:nvPr/>
          </p:nvSpPr>
          <p:spPr>
            <a:xfrm>
              <a:off x="2894480" y="4495799"/>
              <a:ext cx="78018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Flowchart: Connector 131"/>
            <p:cNvSpPr/>
            <p:nvPr/>
          </p:nvSpPr>
          <p:spPr>
            <a:xfrm>
              <a:off x="1598523" y="4800599"/>
              <a:ext cx="78018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Flowchart: Connector 132"/>
            <p:cNvSpPr/>
            <p:nvPr/>
          </p:nvSpPr>
          <p:spPr>
            <a:xfrm>
              <a:off x="1065402" y="4038600"/>
              <a:ext cx="78018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Flowchart: Connector 133"/>
            <p:cNvSpPr/>
            <p:nvPr/>
          </p:nvSpPr>
          <p:spPr>
            <a:xfrm>
              <a:off x="1806570" y="4190999"/>
              <a:ext cx="78018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Flowchart: Connector 134"/>
            <p:cNvSpPr/>
            <p:nvPr/>
          </p:nvSpPr>
          <p:spPr>
            <a:xfrm>
              <a:off x="840018" y="4800599"/>
              <a:ext cx="73685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Flowchart: Connector 135"/>
            <p:cNvSpPr/>
            <p:nvPr/>
          </p:nvSpPr>
          <p:spPr>
            <a:xfrm>
              <a:off x="1217104" y="4343399"/>
              <a:ext cx="78018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Flowchart: Connector 136"/>
            <p:cNvSpPr/>
            <p:nvPr/>
          </p:nvSpPr>
          <p:spPr>
            <a:xfrm>
              <a:off x="1771895" y="4150360"/>
              <a:ext cx="151699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Flowchart: Connector 137"/>
            <p:cNvSpPr/>
            <p:nvPr/>
          </p:nvSpPr>
          <p:spPr>
            <a:xfrm>
              <a:off x="1559513" y="4759959"/>
              <a:ext cx="151702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Flowchart: Connector 138"/>
            <p:cNvSpPr/>
            <p:nvPr/>
          </p:nvSpPr>
          <p:spPr>
            <a:xfrm>
              <a:off x="2118640" y="4607559"/>
              <a:ext cx="151699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762000" y="3581400"/>
              <a:ext cx="2362200" cy="1905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4812" name="Group 399"/>
          <p:cNvGrpSpPr>
            <a:grpSpLocks/>
          </p:cNvGrpSpPr>
          <p:nvPr/>
        </p:nvGrpSpPr>
        <p:grpSpPr bwMode="auto">
          <a:xfrm>
            <a:off x="6176963" y="2528888"/>
            <a:ext cx="865187" cy="595312"/>
            <a:chOff x="6248400" y="990600"/>
            <a:chExt cx="2362200" cy="1905000"/>
          </a:xfrm>
        </p:grpSpPr>
        <p:cxnSp>
          <p:nvCxnSpPr>
            <p:cNvPr id="142" name="Straight Connector 141"/>
            <p:cNvCxnSpPr/>
            <p:nvPr/>
          </p:nvCxnSpPr>
          <p:spPr>
            <a:xfrm rot="5400000">
              <a:off x="6782707" y="1753650"/>
              <a:ext cx="1371601" cy="45510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rot="5400000">
              <a:off x="7018928" y="1766721"/>
              <a:ext cx="1371601" cy="45943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rot="5400000">
              <a:off x="6546489" y="1741322"/>
              <a:ext cx="1371601" cy="45943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Flowchart: Connector 144"/>
            <p:cNvSpPr/>
            <p:nvPr/>
          </p:nvSpPr>
          <p:spPr>
            <a:xfrm>
              <a:off x="7696061" y="2438400"/>
              <a:ext cx="78018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6" name="Flowchart: Connector 145"/>
            <p:cNvSpPr/>
            <p:nvPr/>
          </p:nvSpPr>
          <p:spPr>
            <a:xfrm>
              <a:off x="7011239" y="1447800"/>
              <a:ext cx="73682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7" name="Flowchart: Connector 146"/>
            <p:cNvSpPr/>
            <p:nvPr/>
          </p:nvSpPr>
          <p:spPr>
            <a:xfrm>
              <a:off x="7635381" y="2057401"/>
              <a:ext cx="78018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8" name="Flowchart: Connector 147"/>
            <p:cNvSpPr/>
            <p:nvPr/>
          </p:nvSpPr>
          <p:spPr>
            <a:xfrm>
              <a:off x="8229180" y="2438400"/>
              <a:ext cx="78018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" name="Flowchart: Connector 148"/>
            <p:cNvSpPr/>
            <p:nvPr/>
          </p:nvSpPr>
          <p:spPr>
            <a:xfrm>
              <a:off x="8380883" y="1905001"/>
              <a:ext cx="78018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0" name="Flowchart: Connector 149"/>
            <p:cNvSpPr/>
            <p:nvPr/>
          </p:nvSpPr>
          <p:spPr>
            <a:xfrm>
              <a:off x="7999463" y="1752601"/>
              <a:ext cx="78018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1" name="Flowchart: Connector 150"/>
            <p:cNvSpPr/>
            <p:nvPr/>
          </p:nvSpPr>
          <p:spPr>
            <a:xfrm>
              <a:off x="8077481" y="2209801"/>
              <a:ext cx="78018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Flowchart: Connector 151"/>
            <p:cNvSpPr/>
            <p:nvPr/>
          </p:nvSpPr>
          <p:spPr>
            <a:xfrm>
              <a:off x="6933222" y="1752601"/>
              <a:ext cx="78018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" name="Flowchart: Connector 152"/>
            <p:cNvSpPr/>
            <p:nvPr/>
          </p:nvSpPr>
          <p:spPr>
            <a:xfrm>
              <a:off x="6703502" y="1981199"/>
              <a:ext cx="78018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Flowchart: Connector 153"/>
            <p:cNvSpPr/>
            <p:nvPr/>
          </p:nvSpPr>
          <p:spPr>
            <a:xfrm>
              <a:off x="7084921" y="2209801"/>
              <a:ext cx="78018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5" name="Flowchart: Connector 154"/>
            <p:cNvSpPr/>
            <p:nvPr/>
          </p:nvSpPr>
          <p:spPr>
            <a:xfrm>
              <a:off x="6551802" y="1447800"/>
              <a:ext cx="78018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6" name="Flowchart: Connector 155"/>
            <p:cNvSpPr/>
            <p:nvPr/>
          </p:nvSpPr>
          <p:spPr>
            <a:xfrm>
              <a:off x="6703502" y="2362201"/>
              <a:ext cx="78018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7" name="Flowchart: Connector 156"/>
            <p:cNvSpPr/>
            <p:nvPr/>
          </p:nvSpPr>
          <p:spPr>
            <a:xfrm>
              <a:off x="7292968" y="1600201"/>
              <a:ext cx="78018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8" name="Flowchart: Connector 157"/>
            <p:cNvSpPr/>
            <p:nvPr/>
          </p:nvSpPr>
          <p:spPr>
            <a:xfrm>
              <a:off x="6326418" y="2209801"/>
              <a:ext cx="73682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9" name="Flowchart: Connector 158"/>
            <p:cNvSpPr/>
            <p:nvPr/>
          </p:nvSpPr>
          <p:spPr>
            <a:xfrm>
              <a:off x="6703502" y="1752601"/>
              <a:ext cx="78018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0" name="Flowchart: Connector 159"/>
            <p:cNvSpPr/>
            <p:nvPr/>
          </p:nvSpPr>
          <p:spPr>
            <a:xfrm>
              <a:off x="7258294" y="1559560"/>
              <a:ext cx="151702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" name="Flowchart: Connector 160"/>
            <p:cNvSpPr/>
            <p:nvPr/>
          </p:nvSpPr>
          <p:spPr>
            <a:xfrm>
              <a:off x="7045914" y="2169161"/>
              <a:ext cx="151700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" name="Flowchart: Connector 161"/>
            <p:cNvSpPr/>
            <p:nvPr/>
          </p:nvSpPr>
          <p:spPr>
            <a:xfrm>
              <a:off x="7605039" y="2016761"/>
              <a:ext cx="151702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6248400" y="990600"/>
              <a:ext cx="2362200" cy="1905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" name="Flowchart: Connector 163"/>
            <p:cNvSpPr/>
            <p:nvPr/>
          </p:nvSpPr>
          <p:spPr>
            <a:xfrm>
              <a:off x="8229180" y="2209801"/>
              <a:ext cx="78018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" name="Flowchart: Connector 164"/>
            <p:cNvSpPr/>
            <p:nvPr/>
          </p:nvSpPr>
          <p:spPr>
            <a:xfrm>
              <a:off x="7847761" y="2285999"/>
              <a:ext cx="78018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6" name="Flowchart: Connector 165"/>
            <p:cNvSpPr/>
            <p:nvPr/>
          </p:nvSpPr>
          <p:spPr>
            <a:xfrm>
              <a:off x="7713398" y="1828799"/>
              <a:ext cx="78018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7" name="Flowchart: Connector 166"/>
            <p:cNvSpPr/>
            <p:nvPr/>
          </p:nvSpPr>
          <p:spPr>
            <a:xfrm>
              <a:off x="7678724" y="1788159"/>
              <a:ext cx="151700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8" name="Flowchart: Connector 167"/>
            <p:cNvSpPr/>
            <p:nvPr/>
          </p:nvSpPr>
          <p:spPr>
            <a:xfrm>
              <a:off x="6859537" y="2133599"/>
              <a:ext cx="73685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9" name="Flowchart: Connector 168"/>
            <p:cNvSpPr/>
            <p:nvPr/>
          </p:nvSpPr>
          <p:spPr>
            <a:xfrm>
              <a:off x="6933222" y="1905001"/>
              <a:ext cx="78018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0" name="Flowchart: Connector 169"/>
            <p:cNvSpPr/>
            <p:nvPr/>
          </p:nvSpPr>
          <p:spPr>
            <a:xfrm>
              <a:off x="7011239" y="2438400"/>
              <a:ext cx="73682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Flowchart: Connector 170"/>
            <p:cNvSpPr/>
            <p:nvPr/>
          </p:nvSpPr>
          <p:spPr>
            <a:xfrm>
              <a:off x="6478117" y="2057401"/>
              <a:ext cx="73685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2" name="Flowchart: Connector 171"/>
            <p:cNvSpPr/>
            <p:nvPr/>
          </p:nvSpPr>
          <p:spPr>
            <a:xfrm>
              <a:off x="6629820" y="2590800"/>
              <a:ext cx="73682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3" name="Flowchart: Connector 172"/>
            <p:cNvSpPr/>
            <p:nvPr/>
          </p:nvSpPr>
          <p:spPr>
            <a:xfrm>
              <a:off x="6967896" y="2402841"/>
              <a:ext cx="151700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" name="Flowchart: Connector 173"/>
            <p:cNvSpPr/>
            <p:nvPr/>
          </p:nvSpPr>
          <p:spPr>
            <a:xfrm>
              <a:off x="7999463" y="2438400"/>
              <a:ext cx="78018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5" name="Flowchart: Connector 174"/>
            <p:cNvSpPr/>
            <p:nvPr/>
          </p:nvSpPr>
          <p:spPr>
            <a:xfrm>
              <a:off x="7925778" y="2590800"/>
              <a:ext cx="73685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6" name="Flowchart: Connector 175"/>
            <p:cNvSpPr/>
            <p:nvPr/>
          </p:nvSpPr>
          <p:spPr>
            <a:xfrm>
              <a:off x="8155498" y="1981199"/>
              <a:ext cx="73682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7" name="Flowchart: Connector 176"/>
            <p:cNvSpPr/>
            <p:nvPr/>
          </p:nvSpPr>
          <p:spPr>
            <a:xfrm>
              <a:off x="7999463" y="1371599"/>
              <a:ext cx="78018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Flowchart: Connector 177"/>
            <p:cNvSpPr/>
            <p:nvPr/>
          </p:nvSpPr>
          <p:spPr>
            <a:xfrm>
              <a:off x="7483678" y="2514601"/>
              <a:ext cx="78018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" name="Flowchart: Connector 178"/>
            <p:cNvSpPr/>
            <p:nvPr/>
          </p:nvSpPr>
          <p:spPr>
            <a:xfrm>
              <a:off x="7449004" y="2473961"/>
              <a:ext cx="151702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0" name="Flowchart: Connector 179"/>
            <p:cNvSpPr/>
            <p:nvPr/>
          </p:nvSpPr>
          <p:spPr>
            <a:xfrm>
              <a:off x="7084921" y="1965961"/>
              <a:ext cx="78018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1" name="Flowchart: Connector 180"/>
            <p:cNvSpPr/>
            <p:nvPr/>
          </p:nvSpPr>
          <p:spPr>
            <a:xfrm>
              <a:off x="6781519" y="1600201"/>
              <a:ext cx="78018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2" name="Flowchart: Connector 181"/>
            <p:cNvSpPr/>
            <p:nvPr/>
          </p:nvSpPr>
          <p:spPr>
            <a:xfrm>
              <a:off x="6478117" y="1143000"/>
              <a:ext cx="73685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" name="Flowchart: Connector 182"/>
            <p:cNvSpPr/>
            <p:nvPr/>
          </p:nvSpPr>
          <p:spPr>
            <a:xfrm>
              <a:off x="6400100" y="1828799"/>
              <a:ext cx="78018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" name="Flowchart: Connector 183"/>
            <p:cNvSpPr/>
            <p:nvPr/>
          </p:nvSpPr>
          <p:spPr>
            <a:xfrm>
              <a:off x="6512792" y="1691641"/>
              <a:ext cx="73685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" name="Flowchart: Connector 184"/>
            <p:cNvSpPr/>
            <p:nvPr/>
          </p:nvSpPr>
          <p:spPr>
            <a:xfrm>
              <a:off x="7162939" y="1219199"/>
              <a:ext cx="78018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4857" name="Group 444"/>
          <p:cNvGrpSpPr>
            <a:grpSpLocks/>
          </p:cNvGrpSpPr>
          <p:nvPr/>
        </p:nvGrpSpPr>
        <p:grpSpPr bwMode="auto">
          <a:xfrm>
            <a:off x="7277100" y="2605088"/>
            <a:ext cx="931863" cy="595312"/>
            <a:chOff x="5334000" y="3276600"/>
            <a:chExt cx="2895600" cy="1905000"/>
          </a:xfrm>
        </p:grpSpPr>
        <p:cxnSp>
          <p:nvCxnSpPr>
            <p:cNvPr id="187" name="Straight Connector 186"/>
            <p:cNvCxnSpPr/>
            <p:nvPr/>
          </p:nvCxnSpPr>
          <p:spPr>
            <a:xfrm rot="5400000">
              <a:off x="6142861" y="3986027"/>
              <a:ext cx="1371601" cy="5623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5400000">
              <a:off x="6433902" y="4001265"/>
              <a:ext cx="1371601" cy="56234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5400000">
              <a:off x="5854287" y="3978334"/>
              <a:ext cx="1371601" cy="5574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Flowchart: Connector 189"/>
            <p:cNvSpPr/>
            <p:nvPr/>
          </p:nvSpPr>
          <p:spPr>
            <a:xfrm>
              <a:off x="7109836" y="4724400"/>
              <a:ext cx="93726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" name="Flowchart: Connector 190"/>
            <p:cNvSpPr/>
            <p:nvPr/>
          </p:nvSpPr>
          <p:spPr>
            <a:xfrm>
              <a:off x="6266315" y="3733800"/>
              <a:ext cx="93723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2" name="Flowchart: Connector 191"/>
            <p:cNvSpPr/>
            <p:nvPr/>
          </p:nvSpPr>
          <p:spPr>
            <a:xfrm>
              <a:off x="7035844" y="4343401"/>
              <a:ext cx="93723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3" name="Flowchart: Connector 192"/>
            <p:cNvSpPr/>
            <p:nvPr/>
          </p:nvSpPr>
          <p:spPr>
            <a:xfrm>
              <a:off x="7760975" y="4724400"/>
              <a:ext cx="93726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" name="Flowchart: Connector 193"/>
            <p:cNvSpPr/>
            <p:nvPr/>
          </p:nvSpPr>
          <p:spPr>
            <a:xfrm>
              <a:off x="7948424" y="4191001"/>
              <a:ext cx="93726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5" name="Flowchart: Connector 194"/>
            <p:cNvSpPr/>
            <p:nvPr/>
          </p:nvSpPr>
          <p:spPr>
            <a:xfrm>
              <a:off x="7484734" y="4038601"/>
              <a:ext cx="88792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6" name="Flowchart: Connector 195"/>
            <p:cNvSpPr/>
            <p:nvPr/>
          </p:nvSpPr>
          <p:spPr>
            <a:xfrm>
              <a:off x="7573526" y="4495801"/>
              <a:ext cx="93726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7" name="Flowchart: Connector 196"/>
            <p:cNvSpPr/>
            <p:nvPr/>
          </p:nvSpPr>
          <p:spPr>
            <a:xfrm>
              <a:off x="6172589" y="4038601"/>
              <a:ext cx="93726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8" name="Flowchart: Connector 197"/>
            <p:cNvSpPr/>
            <p:nvPr/>
          </p:nvSpPr>
          <p:spPr>
            <a:xfrm>
              <a:off x="5896348" y="4267199"/>
              <a:ext cx="93726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9" name="Flowchart: Connector 198"/>
            <p:cNvSpPr/>
            <p:nvPr/>
          </p:nvSpPr>
          <p:spPr>
            <a:xfrm>
              <a:off x="6360038" y="4495801"/>
              <a:ext cx="93726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0" name="Flowchart: Connector 199"/>
            <p:cNvSpPr/>
            <p:nvPr/>
          </p:nvSpPr>
          <p:spPr>
            <a:xfrm>
              <a:off x="5708899" y="3733800"/>
              <a:ext cx="93726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1" name="Flowchart: Connector 200"/>
            <p:cNvSpPr/>
            <p:nvPr/>
          </p:nvSpPr>
          <p:spPr>
            <a:xfrm>
              <a:off x="5896348" y="4648201"/>
              <a:ext cx="93726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2" name="Flowchart: Connector 201"/>
            <p:cNvSpPr/>
            <p:nvPr/>
          </p:nvSpPr>
          <p:spPr>
            <a:xfrm>
              <a:off x="6616548" y="3886201"/>
              <a:ext cx="93726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3" name="Flowchart: Connector 202"/>
            <p:cNvSpPr/>
            <p:nvPr/>
          </p:nvSpPr>
          <p:spPr>
            <a:xfrm>
              <a:off x="5427726" y="4495801"/>
              <a:ext cx="93723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4" name="Flowchart: Connector 203"/>
            <p:cNvSpPr/>
            <p:nvPr/>
          </p:nvSpPr>
          <p:spPr>
            <a:xfrm>
              <a:off x="5896348" y="4038601"/>
              <a:ext cx="93726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" name="Flowchart: Connector 204"/>
            <p:cNvSpPr/>
            <p:nvPr/>
          </p:nvSpPr>
          <p:spPr>
            <a:xfrm>
              <a:off x="6567219" y="3845560"/>
              <a:ext cx="187449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" name="Flowchart: Connector 205"/>
            <p:cNvSpPr/>
            <p:nvPr/>
          </p:nvSpPr>
          <p:spPr>
            <a:xfrm>
              <a:off x="6310710" y="4455161"/>
              <a:ext cx="187449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" name="Flowchart: Connector 206"/>
            <p:cNvSpPr/>
            <p:nvPr/>
          </p:nvSpPr>
          <p:spPr>
            <a:xfrm>
              <a:off x="6483362" y="4079241"/>
              <a:ext cx="187449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5334000" y="3276600"/>
              <a:ext cx="2895600" cy="1905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9" name="Flowchart: Connector 208"/>
            <p:cNvSpPr/>
            <p:nvPr/>
          </p:nvSpPr>
          <p:spPr>
            <a:xfrm>
              <a:off x="7760975" y="4495801"/>
              <a:ext cx="93726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0" name="Flowchart: Connector 209"/>
            <p:cNvSpPr/>
            <p:nvPr/>
          </p:nvSpPr>
          <p:spPr>
            <a:xfrm>
              <a:off x="7297285" y="4571999"/>
              <a:ext cx="93726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1" name="Flowchart: Connector 210"/>
            <p:cNvSpPr/>
            <p:nvPr/>
          </p:nvSpPr>
          <p:spPr>
            <a:xfrm>
              <a:off x="7129567" y="4114799"/>
              <a:ext cx="93726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2" name="Flowchart: Connector 211"/>
            <p:cNvSpPr/>
            <p:nvPr/>
          </p:nvSpPr>
          <p:spPr>
            <a:xfrm>
              <a:off x="7085173" y="4074159"/>
              <a:ext cx="187449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3" name="Flowchart: Connector 212"/>
            <p:cNvSpPr/>
            <p:nvPr/>
          </p:nvSpPr>
          <p:spPr>
            <a:xfrm>
              <a:off x="6078866" y="4419599"/>
              <a:ext cx="93723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4" name="Flowchart: Connector 213"/>
            <p:cNvSpPr/>
            <p:nvPr/>
          </p:nvSpPr>
          <p:spPr>
            <a:xfrm>
              <a:off x="6172589" y="4191001"/>
              <a:ext cx="93726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5" name="Flowchart: Connector 214"/>
            <p:cNvSpPr/>
            <p:nvPr/>
          </p:nvSpPr>
          <p:spPr>
            <a:xfrm>
              <a:off x="6266315" y="4724400"/>
              <a:ext cx="93723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6" name="Flowchart: Connector 215"/>
            <p:cNvSpPr/>
            <p:nvPr/>
          </p:nvSpPr>
          <p:spPr>
            <a:xfrm>
              <a:off x="5615176" y="4343401"/>
              <a:ext cx="93723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7" name="Flowchart: Connector 216"/>
            <p:cNvSpPr/>
            <p:nvPr/>
          </p:nvSpPr>
          <p:spPr>
            <a:xfrm>
              <a:off x="5802625" y="4876800"/>
              <a:ext cx="93723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8" name="Flowchart: Connector 217"/>
            <p:cNvSpPr/>
            <p:nvPr/>
          </p:nvSpPr>
          <p:spPr>
            <a:xfrm>
              <a:off x="6216986" y="4688841"/>
              <a:ext cx="187449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9" name="Flowchart: Connector 218"/>
            <p:cNvSpPr/>
            <p:nvPr/>
          </p:nvSpPr>
          <p:spPr>
            <a:xfrm>
              <a:off x="7484734" y="4724400"/>
              <a:ext cx="88792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0" name="Flowchart: Connector 219"/>
            <p:cNvSpPr/>
            <p:nvPr/>
          </p:nvSpPr>
          <p:spPr>
            <a:xfrm>
              <a:off x="7391011" y="4876800"/>
              <a:ext cx="93723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1" name="Flowchart: Connector 220"/>
            <p:cNvSpPr/>
            <p:nvPr/>
          </p:nvSpPr>
          <p:spPr>
            <a:xfrm>
              <a:off x="7667252" y="4267199"/>
              <a:ext cx="93723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2" name="Flowchart: Connector 221"/>
            <p:cNvSpPr/>
            <p:nvPr/>
          </p:nvSpPr>
          <p:spPr>
            <a:xfrm>
              <a:off x="7484734" y="3657599"/>
              <a:ext cx="88792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3" name="Flowchart: Connector 222"/>
            <p:cNvSpPr/>
            <p:nvPr/>
          </p:nvSpPr>
          <p:spPr>
            <a:xfrm>
              <a:off x="6848395" y="4800601"/>
              <a:ext cx="93723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4" name="Flowchart: Connector 223"/>
            <p:cNvSpPr/>
            <p:nvPr/>
          </p:nvSpPr>
          <p:spPr>
            <a:xfrm>
              <a:off x="6808932" y="4759961"/>
              <a:ext cx="187449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5" name="Flowchart: Connector 224"/>
            <p:cNvSpPr/>
            <p:nvPr/>
          </p:nvSpPr>
          <p:spPr>
            <a:xfrm>
              <a:off x="6360038" y="4251961"/>
              <a:ext cx="93726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6" name="Flowchart: Connector 225"/>
            <p:cNvSpPr/>
            <p:nvPr/>
          </p:nvSpPr>
          <p:spPr>
            <a:xfrm>
              <a:off x="5990074" y="3886201"/>
              <a:ext cx="88792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7" name="Flowchart: Connector 226"/>
            <p:cNvSpPr/>
            <p:nvPr/>
          </p:nvSpPr>
          <p:spPr>
            <a:xfrm>
              <a:off x="5615176" y="3429000"/>
              <a:ext cx="93723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8" name="Flowchart: Connector 227"/>
            <p:cNvSpPr/>
            <p:nvPr/>
          </p:nvSpPr>
          <p:spPr>
            <a:xfrm>
              <a:off x="5521449" y="4114799"/>
              <a:ext cx="93726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9" name="Flowchart: Connector 228"/>
            <p:cNvSpPr/>
            <p:nvPr/>
          </p:nvSpPr>
          <p:spPr>
            <a:xfrm>
              <a:off x="5654639" y="3977641"/>
              <a:ext cx="93723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" name="Flowchart: Connector 229"/>
            <p:cNvSpPr/>
            <p:nvPr/>
          </p:nvSpPr>
          <p:spPr>
            <a:xfrm>
              <a:off x="6453764" y="3505199"/>
              <a:ext cx="93723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1" name="Flowchart: Connector 230"/>
            <p:cNvSpPr/>
            <p:nvPr/>
          </p:nvSpPr>
          <p:spPr>
            <a:xfrm>
              <a:off x="6453764" y="3733800"/>
              <a:ext cx="93723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2" name="Flowchart: Connector 231"/>
            <p:cNvSpPr/>
            <p:nvPr/>
          </p:nvSpPr>
          <p:spPr>
            <a:xfrm>
              <a:off x="6078866" y="3657599"/>
              <a:ext cx="93723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3" name="Flowchart: Connector 232"/>
            <p:cNvSpPr/>
            <p:nvPr/>
          </p:nvSpPr>
          <p:spPr>
            <a:xfrm>
              <a:off x="6360038" y="3962399"/>
              <a:ext cx="93726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4" name="Flowchart: Connector 233"/>
            <p:cNvSpPr/>
            <p:nvPr/>
          </p:nvSpPr>
          <p:spPr>
            <a:xfrm>
              <a:off x="6172589" y="3505199"/>
              <a:ext cx="93726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5" name="Flowchart: Connector 234"/>
            <p:cNvSpPr/>
            <p:nvPr/>
          </p:nvSpPr>
          <p:spPr>
            <a:xfrm>
              <a:off x="5896348" y="3581400"/>
              <a:ext cx="93726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6" name="Flowchart: Connector 235"/>
            <p:cNvSpPr/>
            <p:nvPr/>
          </p:nvSpPr>
          <p:spPr>
            <a:xfrm>
              <a:off x="6527756" y="4114799"/>
              <a:ext cx="93726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" name="Flowchart: Connector 236"/>
            <p:cNvSpPr/>
            <p:nvPr/>
          </p:nvSpPr>
          <p:spPr>
            <a:xfrm>
              <a:off x="6641214" y="3657599"/>
              <a:ext cx="93723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8" name="Flowchart: Connector 237"/>
            <p:cNvSpPr/>
            <p:nvPr/>
          </p:nvSpPr>
          <p:spPr>
            <a:xfrm>
              <a:off x="6360038" y="4114799"/>
              <a:ext cx="93726" cy="76202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" name="Flowchart: Connector 238"/>
            <p:cNvSpPr/>
            <p:nvPr/>
          </p:nvSpPr>
          <p:spPr>
            <a:xfrm>
              <a:off x="5708899" y="4191001"/>
              <a:ext cx="93726" cy="76198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0" name="Flowchart: Connector 239"/>
            <p:cNvSpPr/>
            <p:nvPr/>
          </p:nvSpPr>
          <p:spPr>
            <a:xfrm>
              <a:off x="7854701" y="4038601"/>
              <a:ext cx="93723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1" name="Flowchart: Connector 240"/>
            <p:cNvSpPr/>
            <p:nvPr/>
          </p:nvSpPr>
          <p:spPr>
            <a:xfrm>
              <a:off x="7948424" y="4419599"/>
              <a:ext cx="93726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2" name="Flowchart: Connector 241"/>
            <p:cNvSpPr/>
            <p:nvPr/>
          </p:nvSpPr>
          <p:spPr>
            <a:xfrm>
              <a:off x="7391011" y="4343401"/>
              <a:ext cx="93723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3" name="Flowchart: Connector 242"/>
            <p:cNvSpPr/>
            <p:nvPr/>
          </p:nvSpPr>
          <p:spPr>
            <a:xfrm>
              <a:off x="7854701" y="4876800"/>
              <a:ext cx="93723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4" name="Flowchart: Connector 243"/>
            <p:cNvSpPr/>
            <p:nvPr/>
          </p:nvSpPr>
          <p:spPr>
            <a:xfrm>
              <a:off x="7573526" y="4876800"/>
              <a:ext cx="93726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5" name="Flowchart: Connector 244"/>
            <p:cNvSpPr/>
            <p:nvPr/>
          </p:nvSpPr>
          <p:spPr>
            <a:xfrm>
              <a:off x="7627789" y="4648201"/>
              <a:ext cx="93723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" name="Flowchart: Connector 245"/>
            <p:cNvSpPr/>
            <p:nvPr/>
          </p:nvSpPr>
          <p:spPr>
            <a:xfrm>
              <a:off x="7203562" y="4419599"/>
              <a:ext cx="93723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7" name="Flowchart: Connector 246"/>
            <p:cNvSpPr/>
            <p:nvPr/>
          </p:nvSpPr>
          <p:spPr>
            <a:xfrm>
              <a:off x="7573526" y="3886201"/>
              <a:ext cx="93726" cy="76198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8" name="Flowchart: Connector 247"/>
            <p:cNvSpPr/>
            <p:nvPr/>
          </p:nvSpPr>
          <p:spPr>
            <a:xfrm>
              <a:off x="7203562" y="4876800"/>
              <a:ext cx="93723" cy="76202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9" name="Flowchart: Connector 248"/>
            <p:cNvSpPr/>
            <p:nvPr/>
          </p:nvSpPr>
          <p:spPr>
            <a:xfrm>
              <a:off x="6981581" y="4302761"/>
              <a:ext cx="187449" cy="1524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4921" name="TextBox 249"/>
          <p:cNvSpPr txBox="1">
            <a:spLocks noChangeArrowheads="1"/>
          </p:cNvSpPr>
          <p:nvPr/>
        </p:nvSpPr>
        <p:spPr bwMode="auto">
          <a:xfrm>
            <a:off x="958850" y="3246438"/>
            <a:ext cx="206216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Patient-patient network</a:t>
            </a:r>
          </a:p>
        </p:txBody>
      </p:sp>
      <p:sp>
        <p:nvSpPr>
          <p:cNvPr id="284922" name="TextBox 250"/>
          <p:cNvSpPr txBox="1">
            <a:spLocks noChangeArrowheads="1"/>
          </p:cNvSpPr>
          <p:nvPr/>
        </p:nvSpPr>
        <p:spPr bwMode="auto">
          <a:xfrm>
            <a:off x="3076575" y="3235325"/>
            <a:ext cx="3062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n-US" sz="1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’s training samples at different cutoffs</a:t>
            </a:r>
          </a:p>
        </p:txBody>
      </p:sp>
      <p:cxnSp>
        <p:nvCxnSpPr>
          <p:cNvPr id="252" name="Straight Arrow Connector 251"/>
          <p:cNvCxnSpPr/>
          <p:nvPr/>
        </p:nvCxnSpPr>
        <p:spPr>
          <a:xfrm>
            <a:off x="2146300" y="2265363"/>
            <a:ext cx="1330325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4924" name="TextBox 252"/>
          <p:cNvSpPr txBox="1">
            <a:spLocks noChangeArrowheads="1"/>
          </p:cNvSpPr>
          <p:nvPr/>
        </p:nvSpPr>
        <p:spPr bwMode="auto">
          <a:xfrm>
            <a:off x="2178050" y="2020888"/>
            <a:ext cx="12652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Training sample           selection</a:t>
            </a:r>
          </a:p>
        </p:txBody>
      </p:sp>
      <p:cxnSp>
        <p:nvCxnSpPr>
          <p:cNvPr id="254" name="Straight Arrow Connector 253"/>
          <p:cNvCxnSpPr/>
          <p:nvPr/>
        </p:nvCxnSpPr>
        <p:spPr>
          <a:xfrm>
            <a:off x="4740275" y="2314575"/>
            <a:ext cx="113188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/>
          <p:nvPr/>
        </p:nvCxnSpPr>
        <p:spPr>
          <a:xfrm rot="10800000" flipV="1">
            <a:off x="5938838" y="3322638"/>
            <a:ext cx="1265237" cy="7270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4927" name="Group 824"/>
          <p:cNvGrpSpPr>
            <a:grpSpLocks/>
          </p:cNvGrpSpPr>
          <p:nvPr/>
        </p:nvGrpSpPr>
        <p:grpSpPr bwMode="auto">
          <a:xfrm>
            <a:off x="3810000" y="3541713"/>
            <a:ext cx="598488" cy="296862"/>
            <a:chOff x="7315200" y="3810000"/>
            <a:chExt cx="685800" cy="342900"/>
          </a:xfrm>
        </p:grpSpPr>
        <p:sp>
          <p:nvSpPr>
            <p:cNvPr id="284928" name="TextBox 256"/>
            <p:cNvSpPr txBox="1">
              <a:spLocks noChangeArrowheads="1"/>
            </p:cNvSpPr>
            <p:nvPr/>
          </p:nvSpPr>
          <p:spPr bwMode="auto">
            <a:xfrm>
              <a:off x="7467600" y="3810000"/>
              <a:ext cx="533400" cy="319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2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Test</a:t>
              </a:r>
            </a:p>
          </p:txBody>
        </p:sp>
        <p:cxnSp>
          <p:nvCxnSpPr>
            <p:cNvPr id="258" name="Straight Arrow Connector 257"/>
            <p:cNvCxnSpPr/>
            <p:nvPr/>
          </p:nvCxnSpPr>
          <p:spPr>
            <a:xfrm rot="10800000" flipV="1">
              <a:off x="7315200" y="4039211"/>
              <a:ext cx="229206" cy="11368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930" name="Group 590"/>
          <p:cNvGrpSpPr>
            <a:grpSpLocks/>
          </p:cNvGrpSpPr>
          <p:nvPr/>
        </p:nvGrpSpPr>
        <p:grpSpPr bwMode="auto">
          <a:xfrm>
            <a:off x="4613275" y="3786188"/>
            <a:ext cx="1458913" cy="1692275"/>
            <a:chOff x="1911350" y="3810000"/>
            <a:chExt cx="1670050" cy="1950204"/>
          </a:xfrm>
        </p:grpSpPr>
        <p:sp>
          <p:nvSpPr>
            <p:cNvPr id="260" name="Rectangle 259"/>
            <p:cNvSpPr/>
            <p:nvPr/>
          </p:nvSpPr>
          <p:spPr>
            <a:xfrm>
              <a:off x="2209378" y="4038682"/>
              <a:ext cx="228973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2438351" y="4038682"/>
              <a:ext cx="228973" cy="1518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2667324" y="4038682"/>
              <a:ext cx="228973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2896298" y="4038682"/>
              <a:ext cx="227156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3123454" y="4038682"/>
              <a:ext cx="228973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2209378" y="4190528"/>
              <a:ext cx="228973" cy="15367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2438351" y="4190528"/>
              <a:ext cx="228973" cy="1536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2667324" y="4190528"/>
              <a:ext cx="228973" cy="15367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3123454" y="4190528"/>
              <a:ext cx="228973" cy="15367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2438351" y="4344202"/>
              <a:ext cx="228973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2896298" y="4190528"/>
              <a:ext cx="227156" cy="1536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2667324" y="4344202"/>
              <a:ext cx="228973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2896298" y="4344202"/>
              <a:ext cx="227156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3123454" y="4344202"/>
              <a:ext cx="228973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2209378" y="4496047"/>
              <a:ext cx="228973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5" name="Rectangle 274"/>
            <p:cNvSpPr/>
            <p:nvPr/>
          </p:nvSpPr>
          <p:spPr>
            <a:xfrm>
              <a:off x="2209378" y="4344202"/>
              <a:ext cx="228973" cy="1518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76" name="Rectangle 275"/>
            <p:cNvSpPr/>
            <p:nvPr/>
          </p:nvSpPr>
          <p:spPr>
            <a:xfrm>
              <a:off x="2438351" y="4647893"/>
              <a:ext cx="228973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2896298" y="4496047"/>
              <a:ext cx="227156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3123454" y="4496047"/>
              <a:ext cx="228973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2209378" y="4647893"/>
              <a:ext cx="228973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2667324" y="4647893"/>
              <a:ext cx="228973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2896298" y="4647893"/>
              <a:ext cx="227156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2209378" y="4799737"/>
              <a:ext cx="228973" cy="15367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2896298" y="4647893"/>
              <a:ext cx="227156" cy="1518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2438351" y="4496047"/>
              <a:ext cx="228973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2896298" y="4799737"/>
              <a:ext cx="227156" cy="15367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3123454" y="4799737"/>
              <a:ext cx="228973" cy="15367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2438351" y="4953412"/>
              <a:ext cx="228973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3123454" y="4953412"/>
              <a:ext cx="228973" cy="1518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3123454" y="4647893"/>
              <a:ext cx="228973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2209378" y="5410777"/>
              <a:ext cx="228973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2667324" y="4640575"/>
              <a:ext cx="228973" cy="1518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2667324" y="5410777"/>
              <a:ext cx="228973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2438351" y="5410777"/>
              <a:ext cx="228973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3123454" y="5410777"/>
              <a:ext cx="228973" cy="15184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2209378" y="5562622"/>
              <a:ext cx="228973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2438351" y="5562622"/>
              <a:ext cx="228973" cy="1518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2667324" y="5562622"/>
              <a:ext cx="228973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2896298" y="5562622"/>
              <a:ext cx="227156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3123454" y="5562622"/>
              <a:ext cx="228973" cy="15184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2667324" y="4488729"/>
              <a:ext cx="228973" cy="1518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2896298" y="5410777"/>
              <a:ext cx="227156" cy="1518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2438351" y="4799737"/>
              <a:ext cx="228973" cy="15367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2667324" y="4799737"/>
              <a:ext cx="228973" cy="15367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2209378" y="4647893"/>
              <a:ext cx="228973" cy="1518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84976" name="TextBox 304"/>
            <p:cNvSpPr txBox="1">
              <a:spLocks noChangeArrowheads="1"/>
            </p:cNvSpPr>
            <p:nvPr/>
          </p:nvSpPr>
          <p:spPr bwMode="auto">
            <a:xfrm>
              <a:off x="2133600" y="3810000"/>
              <a:ext cx="144780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l-GR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l-GR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l-GR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l-GR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l-GR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284977" name="TextBox 305"/>
            <p:cNvSpPr txBox="1">
              <a:spLocks noChangeArrowheads="1"/>
            </p:cNvSpPr>
            <p:nvPr/>
          </p:nvSpPr>
          <p:spPr bwMode="auto">
            <a:xfrm>
              <a:off x="1911350" y="3975100"/>
              <a:ext cx="457200" cy="1785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N-1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  <p:cxnSp>
        <p:nvCxnSpPr>
          <p:cNvPr id="307" name="Straight Arrow Connector 306"/>
          <p:cNvCxnSpPr/>
          <p:nvPr/>
        </p:nvCxnSpPr>
        <p:spPr>
          <a:xfrm rot="10800000">
            <a:off x="3810000" y="3917950"/>
            <a:ext cx="1130300" cy="236538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Arrow Connector 307"/>
          <p:cNvCxnSpPr/>
          <p:nvPr/>
        </p:nvCxnSpPr>
        <p:spPr>
          <a:xfrm rot="10800000" flipV="1">
            <a:off x="3810000" y="4183063"/>
            <a:ext cx="1530350" cy="13176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Arrow Connector 308"/>
          <p:cNvCxnSpPr>
            <a:stCxn id="268" idx="0"/>
          </p:cNvCxnSpPr>
          <p:nvPr/>
        </p:nvCxnSpPr>
        <p:spPr>
          <a:xfrm rot="16200000" flipH="1" flipV="1">
            <a:off x="4559300" y="3367088"/>
            <a:ext cx="463550" cy="196215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Arrow Connector 309"/>
          <p:cNvCxnSpPr>
            <a:stCxn id="276" idx="0"/>
          </p:cNvCxnSpPr>
          <p:nvPr/>
        </p:nvCxnSpPr>
        <p:spPr>
          <a:xfrm rot="16200000" flipH="1" flipV="1">
            <a:off x="4260057" y="4063206"/>
            <a:ext cx="463550" cy="1363663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Arrow Connector 310"/>
          <p:cNvCxnSpPr>
            <a:stCxn id="605" idx="2"/>
            <a:endCxn id="601" idx="3"/>
          </p:cNvCxnSpPr>
          <p:nvPr/>
        </p:nvCxnSpPr>
        <p:spPr>
          <a:xfrm rot="5400000">
            <a:off x="4221957" y="4498181"/>
            <a:ext cx="938212" cy="176212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4983" name="Group 616"/>
          <p:cNvGrpSpPr>
            <a:grpSpLocks/>
          </p:cNvGrpSpPr>
          <p:nvPr/>
        </p:nvGrpSpPr>
        <p:grpSpPr bwMode="auto">
          <a:xfrm>
            <a:off x="3276600" y="3652838"/>
            <a:ext cx="533400" cy="331787"/>
            <a:chOff x="762002" y="3581400"/>
            <a:chExt cx="2362202" cy="1905000"/>
          </a:xfrm>
        </p:grpSpPr>
        <p:cxnSp>
          <p:nvCxnSpPr>
            <p:cNvPr id="313" name="Straight Connector 312"/>
            <p:cNvCxnSpPr/>
            <p:nvPr/>
          </p:nvCxnSpPr>
          <p:spPr>
            <a:xfrm rot="5400000">
              <a:off x="1293599" y="4341874"/>
              <a:ext cx="1376345" cy="45697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/>
            <p:cNvCxnSpPr/>
            <p:nvPr/>
          </p:nvCxnSpPr>
          <p:spPr>
            <a:xfrm rot="5400000">
              <a:off x="1537190" y="4355545"/>
              <a:ext cx="1367227" cy="4569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/>
            <p:cNvCxnSpPr/>
            <p:nvPr/>
          </p:nvCxnSpPr>
          <p:spPr>
            <a:xfrm rot="5400000">
              <a:off x="1054572" y="4332756"/>
              <a:ext cx="1376339" cy="4569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6" name="Flowchart: Connector 315"/>
            <p:cNvSpPr/>
            <p:nvPr/>
          </p:nvSpPr>
          <p:spPr>
            <a:xfrm>
              <a:off x="2210257" y="5030658"/>
              <a:ext cx="77336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7" name="Flowchart: Connector 316"/>
            <p:cNvSpPr/>
            <p:nvPr/>
          </p:nvSpPr>
          <p:spPr>
            <a:xfrm>
              <a:off x="2146986" y="4647834"/>
              <a:ext cx="77332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8" name="Flowchart: Connector 317"/>
            <p:cNvSpPr/>
            <p:nvPr/>
          </p:nvSpPr>
          <p:spPr>
            <a:xfrm>
              <a:off x="2892204" y="4492885"/>
              <a:ext cx="77332" cy="82031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9" name="Flowchart: Connector 318"/>
            <p:cNvSpPr/>
            <p:nvPr/>
          </p:nvSpPr>
          <p:spPr>
            <a:xfrm>
              <a:off x="1598617" y="4802789"/>
              <a:ext cx="77332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0" name="Flowchart: Connector 319"/>
            <p:cNvSpPr/>
            <p:nvPr/>
          </p:nvSpPr>
          <p:spPr>
            <a:xfrm>
              <a:off x="1064310" y="4037142"/>
              <a:ext cx="77332" cy="82031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1" name="Flowchart: Connector 320"/>
            <p:cNvSpPr/>
            <p:nvPr/>
          </p:nvSpPr>
          <p:spPr>
            <a:xfrm>
              <a:off x="1809528" y="4192092"/>
              <a:ext cx="77332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2" name="Flowchart: Connector 321"/>
            <p:cNvSpPr/>
            <p:nvPr/>
          </p:nvSpPr>
          <p:spPr>
            <a:xfrm>
              <a:off x="839338" y="4802789"/>
              <a:ext cx="77332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3" name="Flowchart: Connector 322"/>
            <p:cNvSpPr/>
            <p:nvPr/>
          </p:nvSpPr>
          <p:spPr>
            <a:xfrm>
              <a:off x="1218978" y="4347047"/>
              <a:ext cx="77332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4" name="Flowchart: Connector 323"/>
            <p:cNvSpPr/>
            <p:nvPr/>
          </p:nvSpPr>
          <p:spPr>
            <a:xfrm>
              <a:off x="1767346" y="4146520"/>
              <a:ext cx="154668" cy="15495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5" name="Flowchart: Connector 324"/>
            <p:cNvSpPr/>
            <p:nvPr/>
          </p:nvSpPr>
          <p:spPr>
            <a:xfrm>
              <a:off x="1556435" y="4757212"/>
              <a:ext cx="154668" cy="154955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6" name="Flowchart: Connector 325"/>
            <p:cNvSpPr/>
            <p:nvPr/>
          </p:nvSpPr>
          <p:spPr>
            <a:xfrm>
              <a:off x="2118864" y="4602263"/>
              <a:ext cx="154668" cy="15495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762002" y="3581400"/>
              <a:ext cx="2362202" cy="1905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4999" name="Group 632"/>
          <p:cNvGrpSpPr>
            <a:grpSpLocks/>
          </p:cNvGrpSpPr>
          <p:nvPr/>
        </p:nvGrpSpPr>
        <p:grpSpPr bwMode="auto">
          <a:xfrm>
            <a:off x="3276600" y="4049713"/>
            <a:ext cx="533400" cy="331787"/>
            <a:chOff x="1828800" y="2362200"/>
            <a:chExt cx="2362200" cy="1905000"/>
          </a:xfrm>
        </p:grpSpPr>
        <p:cxnSp>
          <p:nvCxnSpPr>
            <p:cNvPr id="329" name="Straight Connector 328"/>
            <p:cNvCxnSpPr/>
            <p:nvPr/>
          </p:nvCxnSpPr>
          <p:spPr>
            <a:xfrm rot="5400000">
              <a:off x="2360396" y="3122674"/>
              <a:ext cx="1376345" cy="45697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/>
            <p:cNvCxnSpPr/>
            <p:nvPr/>
          </p:nvCxnSpPr>
          <p:spPr>
            <a:xfrm rot="5400000">
              <a:off x="2603987" y="3136345"/>
              <a:ext cx="1367227" cy="4569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/>
            <p:nvPr/>
          </p:nvCxnSpPr>
          <p:spPr>
            <a:xfrm rot="5400000">
              <a:off x="2121369" y="3113556"/>
              <a:ext cx="1376339" cy="4569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2" name="Flowchart: Connector 331"/>
            <p:cNvSpPr/>
            <p:nvPr/>
          </p:nvSpPr>
          <p:spPr>
            <a:xfrm>
              <a:off x="3277054" y="3811458"/>
              <a:ext cx="77336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3" name="Flowchart: Connector 332"/>
            <p:cNvSpPr/>
            <p:nvPr/>
          </p:nvSpPr>
          <p:spPr>
            <a:xfrm>
              <a:off x="2588079" y="2817942"/>
              <a:ext cx="77336" cy="82031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4" name="Flowchart: Connector 333"/>
            <p:cNvSpPr/>
            <p:nvPr/>
          </p:nvSpPr>
          <p:spPr>
            <a:xfrm>
              <a:off x="3213783" y="3428634"/>
              <a:ext cx="77332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5" name="Flowchart: Connector 334"/>
            <p:cNvSpPr/>
            <p:nvPr/>
          </p:nvSpPr>
          <p:spPr>
            <a:xfrm>
              <a:off x="3811361" y="3811458"/>
              <a:ext cx="77336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6" name="Flowchart: Connector 335"/>
            <p:cNvSpPr/>
            <p:nvPr/>
          </p:nvSpPr>
          <p:spPr>
            <a:xfrm>
              <a:off x="3959000" y="3273685"/>
              <a:ext cx="77332" cy="82031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7" name="Flowchart: Connector 336"/>
            <p:cNvSpPr/>
            <p:nvPr/>
          </p:nvSpPr>
          <p:spPr>
            <a:xfrm>
              <a:off x="3579361" y="3127847"/>
              <a:ext cx="77332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8" name="Flowchart: Connector 337"/>
            <p:cNvSpPr/>
            <p:nvPr/>
          </p:nvSpPr>
          <p:spPr>
            <a:xfrm>
              <a:off x="3656693" y="3583589"/>
              <a:ext cx="77336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9" name="Flowchart: Connector 338"/>
            <p:cNvSpPr/>
            <p:nvPr/>
          </p:nvSpPr>
          <p:spPr>
            <a:xfrm>
              <a:off x="2517775" y="3127847"/>
              <a:ext cx="70304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0" name="Flowchart: Connector 339"/>
            <p:cNvSpPr/>
            <p:nvPr/>
          </p:nvSpPr>
          <p:spPr>
            <a:xfrm>
              <a:off x="2285775" y="3355715"/>
              <a:ext cx="77332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1" name="Flowchart: Connector 340"/>
            <p:cNvSpPr/>
            <p:nvPr/>
          </p:nvSpPr>
          <p:spPr>
            <a:xfrm>
              <a:off x="2665415" y="3583589"/>
              <a:ext cx="77332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2" name="Flowchart: Connector 341"/>
            <p:cNvSpPr/>
            <p:nvPr/>
          </p:nvSpPr>
          <p:spPr>
            <a:xfrm>
              <a:off x="2131108" y="2817942"/>
              <a:ext cx="77332" cy="82031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3" name="Flowchart: Connector 342"/>
            <p:cNvSpPr/>
            <p:nvPr/>
          </p:nvSpPr>
          <p:spPr>
            <a:xfrm>
              <a:off x="2285775" y="3729427"/>
              <a:ext cx="77332" cy="82031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4" name="Flowchart: Connector 343"/>
            <p:cNvSpPr/>
            <p:nvPr/>
          </p:nvSpPr>
          <p:spPr>
            <a:xfrm>
              <a:off x="2876325" y="2972892"/>
              <a:ext cx="77332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5" name="Flowchart: Connector 344"/>
            <p:cNvSpPr/>
            <p:nvPr/>
          </p:nvSpPr>
          <p:spPr>
            <a:xfrm>
              <a:off x="1906136" y="3583589"/>
              <a:ext cx="77332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6" name="Flowchart: Connector 345"/>
            <p:cNvSpPr/>
            <p:nvPr/>
          </p:nvSpPr>
          <p:spPr>
            <a:xfrm>
              <a:off x="2285775" y="3127847"/>
              <a:ext cx="77332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7" name="Flowchart: Connector 346"/>
            <p:cNvSpPr/>
            <p:nvPr/>
          </p:nvSpPr>
          <p:spPr>
            <a:xfrm>
              <a:off x="2834143" y="2927320"/>
              <a:ext cx="154668" cy="15495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" name="Flowchart: Connector 347"/>
            <p:cNvSpPr/>
            <p:nvPr/>
          </p:nvSpPr>
          <p:spPr>
            <a:xfrm>
              <a:off x="2623233" y="3538012"/>
              <a:ext cx="154668" cy="154955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" name="Flowchart: Connector 348"/>
            <p:cNvSpPr/>
            <p:nvPr/>
          </p:nvSpPr>
          <p:spPr>
            <a:xfrm>
              <a:off x="3185661" y="3383063"/>
              <a:ext cx="154668" cy="15495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0" name="Rectangle 349"/>
            <p:cNvSpPr/>
            <p:nvPr/>
          </p:nvSpPr>
          <p:spPr>
            <a:xfrm>
              <a:off x="1828800" y="2362200"/>
              <a:ext cx="2362200" cy="1905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5022" name="Group 655"/>
          <p:cNvGrpSpPr>
            <a:grpSpLocks/>
          </p:cNvGrpSpPr>
          <p:nvPr/>
        </p:nvGrpSpPr>
        <p:grpSpPr bwMode="auto">
          <a:xfrm>
            <a:off x="3276600" y="4460875"/>
            <a:ext cx="533400" cy="330200"/>
            <a:chOff x="5334000" y="3276600"/>
            <a:chExt cx="2895600" cy="1905000"/>
          </a:xfrm>
        </p:grpSpPr>
        <p:cxnSp>
          <p:nvCxnSpPr>
            <p:cNvPr id="352" name="Straight Connector 351"/>
            <p:cNvCxnSpPr/>
            <p:nvPr/>
          </p:nvCxnSpPr>
          <p:spPr>
            <a:xfrm rot="5400000">
              <a:off x="6142301" y="3985659"/>
              <a:ext cx="1373798" cy="56015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/>
            <p:nvPr/>
          </p:nvCxnSpPr>
          <p:spPr>
            <a:xfrm rot="5400000">
              <a:off x="6435308" y="4003976"/>
              <a:ext cx="1373798" cy="56015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/>
            <p:cNvCxnSpPr/>
            <p:nvPr/>
          </p:nvCxnSpPr>
          <p:spPr>
            <a:xfrm rot="5400000">
              <a:off x="5849293" y="3976497"/>
              <a:ext cx="1373798" cy="56015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5" name="Flowchart: Connector 354"/>
            <p:cNvSpPr/>
            <p:nvPr/>
          </p:nvSpPr>
          <p:spPr>
            <a:xfrm>
              <a:off x="7109279" y="4723667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6" name="Flowchart: Connector 355"/>
            <p:cNvSpPr/>
            <p:nvPr/>
          </p:nvSpPr>
          <p:spPr>
            <a:xfrm>
              <a:off x="6264729" y="3734533"/>
              <a:ext cx="9479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7" name="Flowchart: Connector 356"/>
            <p:cNvSpPr/>
            <p:nvPr/>
          </p:nvSpPr>
          <p:spPr>
            <a:xfrm>
              <a:off x="7031721" y="4339004"/>
              <a:ext cx="94794" cy="82431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8" name="Flowchart: Connector 357"/>
            <p:cNvSpPr/>
            <p:nvPr/>
          </p:nvSpPr>
          <p:spPr>
            <a:xfrm>
              <a:off x="7764236" y="4723667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9" name="Flowchart: Connector 358"/>
            <p:cNvSpPr/>
            <p:nvPr/>
          </p:nvSpPr>
          <p:spPr>
            <a:xfrm>
              <a:off x="7945213" y="4192465"/>
              <a:ext cx="94794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0" name="Flowchart: Connector 359"/>
            <p:cNvSpPr/>
            <p:nvPr/>
          </p:nvSpPr>
          <p:spPr>
            <a:xfrm>
              <a:off x="7479849" y="4036771"/>
              <a:ext cx="94794" cy="82425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1" name="Flowchart: Connector 360"/>
            <p:cNvSpPr/>
            <p:nvPr/>
          </p:nvSpPr>
          <p:spPr>
            <a:xfrm>
              <a:off x="7574643" y="4494704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2" name="Flowchart: Connector 361"/>
            <p:cNvSpPr/>
            <p:nvPr/>
          </p:nvSpPr>
          <p:spPr>
            <a:xfrm>
              <a:off x="6178550" y="4036771"/>
              <a:ext cx="86179" cy="82425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3" name="Flowchart: Connector 362"/>
            <p:cNvSpPr/>
            <p:nvPr/>
          </p:nvSpPr>
          <p:spPr>
            <a:xfrm>
              <a:off x="5894163" y="4265735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4" name="Flowchart: Connector 363"/>
            <p:cNvSpPr/>
            <p:nvPr/>
          </p:nvSpPr>
          <p:spPr>
            <a:xfrm>
              <a:off x="6359528" y="4494704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5" name="Flowchart: Connector 364"/>
            <p:cNvSpPr/>
            <p:nvPr/>
          </p:nvSpPr>
          <p:spPr>
            <a:xfrm>
              <a:off x="5704571" y="3734533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6" name="Flowchart: Connector 365"/>
            <p:cNvSpPr/>
            <p:nvPr/>
          </p:nvSpPr>
          <p:spPr>
            <a:xfrm>
              <a:off x="5894163" y="4650398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7" name="Flowchart: Connector 366"/>
            <p:cNvSpPr/>
            <p:nvPr/>
          </p:nvSpPr>
          <p:spPr>
            <a:xfrm>
              <a:off x="6618063" y="3890233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8" name="Flowchart: Connector 367"/>
            <p:cNvSpPr/>
            <p:nvPr/>
          </p:nvSpPr>
          <p:spPr>
            <a:xfrm>
              <a:off x="5428799" y="4494704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9" name="Flowchart: Connector 368"/>
            <p:cNvSpPr/>
            <p:nvPr/>
          </p:nvSpPr>
          <p:spPr>
            <a:xfrm>
              <a:off x="5894163" y="4036771"/>
              <a:ext cx="94794" cy="82425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0" name="Flowchart: Connector 369"/>
            <p:cNvSpPr/>
            <p:nvPr/>
          </p:nvSpPr>
          <p:spPr>
            <a:xfrm>
              <a:off x="6566356" y="3844437"/>
              <a:ext cx="189593" cy="1557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1" name="Flowchart: Connector 370"/>
            <p:cNvSpPr/>
            <p:nvPr/>
          </p:nvSpPr>
          <p:spPr>
            <a:xfrm>
              <a:off x="6307821" y="4458069"/>
              <a:ext cx="189593" cy="146538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2" name="Flowchart: Connector 371"/>
            <p:cNvSpPr/>
            <p:nvPr/>
          </p:nvSpPr>
          <p:spPr>
            <a:xfrm>
              <a:off x="6488793" y="4082562"/>
              <a:ext cx="180978" cy="146538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5334000" y="3276600"/>
              <a:ext cx="2895600" cy="1905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4" name="Flowchart: Connector 373"/>
            <p:cNvSpPr/>
            <p:nvPr/>
          </p:nvSpPr>
          <p:spPr>
            <a:xfrm>
              <a:off x="7764236" y="4494704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5" name="Flowchart: Connector 374"/>
            <p:cNvSpPr/>
            <p:nvPr/>
          </p:nvSpPr>
          <p:spPr>
            <a:xfrm>
              <a:off x="7298871" y="4567973"/>
              <a:ext cx="86179" cy="82425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6" name="Flowchart: Connector 375"/>
            <p:cNvSpPr/>
            <p:nvPr/>
          </p:nvSpPr>
          <p:spPr>
            <a:xfrm>
              <a:off x="7126514" y="4119196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7" name="Flowchart: Connector 376"/>
            <p:cNvSpPr/>
            <p:nvPr/>
          </p:nvSpPr>
          <p:spPr>
            <a:xfrm>
              <a:off x="7083428" y="4073406"/>
              <a:ext cx="189593" cy="155694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8" name="Flowchart: Connector 377"/>
            <p:cNvSpPr/>
            <p:nvPr/>
          </p:nvSpPr>
          <p:spPr>
            <a:xfrm>
              <a:off x="6083756" y="4421435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9" name="Flowchart: Connector 378"/>
            <p:cNvSpPr/>
            <p:nvPr/>
          </p:nvSpPr>
          <p:spPr>
            <a:xfrm>
              <a:off x="6178550" y="4192465"/>
              <a:ext cx="8617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0" name="Flowchart: Connector 379"/>
            <p:cNvSpPr/>
            <p:nvPr/>
          </p:nvSpPr>
          <p:spPr>
            <a:xfrm>
              <a:off x="6264729" y="4723667"/>
              <a:ext cx="9479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1" name="Flowchart: Connector 380"/>
            <p:cNvSpPr/>
            <p:nvPr/>
          </p:nvSpPr>
          <p:spPr>
            <a:xfrm>
              <a:off x="5618392" y="4339004"/>
              <a:ext cx="86179" cy="82431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2" name="Flowchart: Connector 381"/>
            <p:cNvSpPr/>
            <p:nvPr/>
          </p:nvSpPr>
          <p:spPr>
            <a:xfrm>
              <a:off x="5799364" y="4879367"/>
              <a:ext cx="9479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3" name="Flowchart: Connector 382"/>
            <p:cNvSpPr/>
            <p:nvPr/>
          </p:nvSpPr>
          <p:spPr>
            <a:xfrm>
              <a:off x="6213021" y="4687033"/>
              <a:ext cx="189593" cy="1557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4" name="Flowchart: Connector 383"/>
            <p:cNvSpPr/>
            <p:nvPr/>
          </p:nvSpPr>
          <p:spPr>
            <a:xfrm>
              <a:off x="7479849" y="4723667"/>
              <a:ext cx="94794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5" name="Flowchart: Connector 384"/>
            <p:cNvSpPr/>
            <p:nvPr/>
          </p:nvSpPr>
          <p:spPr>
            <a:xfrm>
              <a:off x="7385050" y="4879367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6" name="Flowchart: Connector 385"/>
            <p:cNvSpPr/>
            <p:nvPr/>
          </p:nvSpPr>
          <p:spPr>
            <a:xfrm>
              <a:off x="7669442" y="4265735"/>
              <a:ext cx="94794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7" name="Flowchart: Connector 386"/>
            <p:cNvSpPr/>
            <p:nvPr/>
          </p:nvSpPr>
          <p:spPr>
            <a:xfrm>
              <a:off x="7479849" y="3661263"/>
              <a:ext cx="94794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8" name="Flowchart: Connector 387"/>
            <p:cNvSpPr/>
            <p:nvPr/>
          </p:nvSpPr>
          <p:spPr>
            <a:xfrm>
              <a:off x="6850743" y="4796937"/>
              <a:ext cx="94799" cy="82431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9" name="Flowchart: Connector 388"/>
            <p:cNvSpPr/>
            <p:nvPr/>
          </p:nvSpPr>
          <p:spPr>
            <a:xfrm>
              <a:off x="6807656" y="4760302"/>
              <a:ext cx="189593" cy="146538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0" name="Flowchart: Connector 389"/>
            <p:cNvSpPr/>
            <p:nvPr/>
          </p:nvSpPr>
          <p:spPr>
            <a:xfrm>
              <a:off x="6359528" y="4247417"/>
              <a:ext cx="94794" cy="82431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1" name="Flowchart: Connector 390"/>
            <p:cNvSpPr/>
            <p:nvPr/>
          </p:nvSpPr>
          <p:spPr>
            <a:xfrm>
              <a:off x="5988957" y="3890233"/>
              <a:ext cx="9479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2" name="Flowchart: Connector 391"/>
            <p:cNvSpPr/>
            <p:nvPr/>
          </p:nvSpPr>
          <p:spPr>
            <a:xfrm>
              <a:off x="5618392" y="3432300"/>
              <a:ext cx="8617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3" name="Flowchart: Connector 392"/>
            <p:cNvSpPr/>
            <p:nvPr/>
          </p:nvSpPr>
          <p:spPr>
            <a:xfrm>
              <a:off x="5523593" y="4119196"/>
              <a:ext cx="9479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4" name="Flowchart: Connector 393"/>
            <p:cNvSpPr/>
            <p:nvPr/>
          </p:nvSpPr>
          <p:spPr>
            <a:xfrm>
              <a:off x="5652863" y="3981819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5" name="Flowchart: Connector 394"/>
            <p:cNvSpPr/>
            <p:nvPr/>
          </p:nvSpPr>
          <p:spPr>
            <a:xfrm>
              <a:off x="6454321" y="3505569"/>
              <a:ext cx="9479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6" name="Flowchart: Connector 395"/>
            <p:cNvSpPr/>
            <p:nvPr/>
          </p:nvSpPr>
          <p:spPr>
            <a:xfrm>
              <a:off x="6454321" y="3734533"/>
              <a:ext cx="9479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7" name="Flowchart: Connector 396"/>
            <p:cNvSpPr/>
            <p:nvPr/>
          </p:nvSpPr>
          <p:spPr>
            <a:xfrm>
              <a:off x="6083756" y="3661263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8" name="Flowchart: Connector 397"/>
            <p:cNvSpPr/>
            <p:nvPr/>
          </p:nvSpPr>
          <p:spPr>
            <a:xfrm>
              <a:off x="6359528" y="3963502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9" name="Flowchart: Connector 398"/>
            <p:cNvSpPr/>
            <p:nvPr/>
          </p:nvSpPr>
          <p:spPr>
            <a:xfrm>
              <a:off x="6178550" y="3505569"/>
              <a:ext cx="8617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0" name="Flowchart: Connector 399"/>
            <p:cNvSpPr/>
            <p:nvPr/>
          </p:nvSpPr>
          <p:spPr>
            <a:xfrm>
              <a:off x="5894163" y="3578838"/>
              <a:ext cx="94794" cy="82425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1" name="Flowchart: Connector 400"/>
            <p:cNvSpPr/>
            <p:nvPr/>
          </p:nvSpPr>
          <p:spPr>
            <a:xfrm>
              <a:off x="6531885" y="4119196"/>
              <a:ext cx="8617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2" name="Flowchart: Connector 401"/>
            <p:cNvSpPr/>
            <p:nvPr/>
          </p:nvSpPr>
          <p:spPr>
            <a:xfrm>
              <a:off x="6643914" y="3661263"/>
              <a:ext cx="9479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3" name="Flowchart: Connector 402"/>
            <p:cNvSpPr/>
            <p:nvPr/>
          </p:nvSpPr>
          <p:spPr>
            <a:xfrm>
              <a:off x="6359528" y="4119196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4" name="Flowchart: Connector 403"/>
            <p:cNvSpPr/>
            <p:nvPr/>
          </p:nvSpPr>
          <p:spPr>
            <a:xfrm>
              <a:off x="5704571" y="4192465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Flowchart: Connector 404"/>
            <p:cNvSpPr/>
            <p:nvPr/>
          </p:nvSpPr>
          <p:spPr>
            <a:xfrm>
              <a:off x="7859035" y="4036771"/>
              <a:ext cx="86179" cy="82425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Flowchart: Connector 405"/>
            <p:cNvSpPr/>
            <p:nvPr/>
          </p:nvSpPr>
          <p:spPr>
            <a:xfrm>
              <a:off x="7945213" y="4421435"/>
              <a:ext cx="94794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7" name="Flowchart: Connector 406"/>
            <p:cNvSpPr/>
            <p:nvPr/>
          </p:nvSpPr>
          <p:spPr>
            <a:xfrm>
              <a:off x="7385050" y="4339004"/>
              <a:ext cx="94799" cy="82431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8" name="Flowchart: Connector 407"/>
            <p:cNvSpPr/>
            <p:nvPr/>
          </p:nvSpPr>
          <p:spPr>
            <a:xfrm>
              <a:off x="7859035" y="4879367"/>
              <a:ext cx="8617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9" name="Flowchart: Connector 408"/>
            <p:cNvSpPr/>
            <p:nvPr/>
          </p:nvSpPr>
          <p:spPr>
            <a:xfrm>
              <a:off x="7574643" y="4879367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0" name="Flowchart: Connector 409"/>
            <p:cNvSpPr/>
            <p:nvPr/>
          </p:nvSpPr>
          <p:spPr>
            <a:xfrm>
              <a:off x="7626350" y="4650398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1" name="Flowchart: Connector 410"/>
            <p:cNvSpPr/>
            <p:nvPr/>
          </p:nvSpPr>
          <p:spPr>
            <a:xfrm>
              <a:off x="7204078" y="4421435"/>
              <a:ext cx="94794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2" name="Flowchart: Connector 411"/>
            <p:cNvSpPr/>
            <p:nvPr/>
          </p:nvSpPr>
          <p:spPr>
            <a:xfrm>
              <a:off x="7574643" y="3890233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3" name="Flowchart: Connector 412"/>
            <p:cNvSpPr/>
            <p:nvPr/>
          </p:nvSpPr>
          <p:spPr>
            <a:xfrm>
              <a:off x="7204078" y="4879367"/>
              <a:ext cx="94794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4" name="Flowchart: Connector 413"/>
            <p:cNvSpPr/>
            <p:nvPr/>
          </p:nvSpPr>
          <p:spPr>
            <a:xfrm>
              <a:off x="6980013" y="4302369"/>
              <a:ext cx="189593" cy="146538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5086" name="Group 719"/>
          <p:cNvGrpSpPr>
            <a:grpSpLocks/>
          </p:cNvGrpSpPr>
          <p:nvPr/>
        </p:nvGrpSpPr>
        <p:grpSpPr bwMode="auto">
          <a:xfrm>
            <a:off x="3276600" y="5287963"/>
            <a:ext cx="533400" cy="331787"/>
            <a:chOff x="5334003" y="3276600"/>
            <a:chExt cx="2895602" cy="1905000"/>
          </a:xfrm>
        </p:grpSpPr>
        <p:cxnSp>
          <p:nvCxnSpPr>
            <p:cNvPr id="416" name="Straight Connector 415"/>
            <p:cNvCxnSpPr/>
            <p:nvPr/>
          </p:nvCxnSpPr>
          <p:spPr>
            <a:xfrm rot="5400000">
              <a:off x="6141031" y="3985480"/>
              <a:ext cx="1376345" cy="56015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/>
            <p:cNvCxnSpPr/>
            <p:nvPr/>
          </p:nvCxnSpPr>
          <p:spPr>
            <a:xfrm rot="5400000">
              <a:off x="6438597" y="3999151"/>
              <a:ext cx="1367227" cy="56015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/>
            <p:cNvCxnSpPr/>
            <p:nvPr/>
          </p:nvCxnSpPr>
          <p:spPr>
            <a:xfrm rot="5400000">
              <a:off x="5848030" y="3976362"/>
              <a:ext cx="1376339" cy="56015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9" name="Flowchart: Connector 418"/>
            <p:cNvSpPr/>
            <p:nvPr/>
          </p:nvSpPr>
          <p:spPr>
            <a:xfrm>
              <a:off x="7109283" y="4725858"/>
              <a:ext cx="94799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0" name="Flowchart: Connector 419"/>
            <p:cNvSpPr/>
            <p:nvPr/>
          </p:nvSpPr>
          <p:spPr>
            <a:xfrm>
              <a:off x="6264732" y="3732342"/>
              <a:ext cx="94799" cy="82031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1" name="Flowchart: Connector 420"/>
            <p:cNvSpPr/>
            <p:nvPr/>
          </p:nvSpPr>
          <p:spPr>
            <a:xfrm>
              <a:off x="7031725" y="4343034"/>
              <a:ext cx="94794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2" name="Flowchart: Connector 421"/>
            <p:cNvSpPr/>
            <p:nvPr/>
          </p:nvSpPr>
          <p:spPr>
            <a:xfrm>
              <a:off x="7764240" y="4725858"/>
              <a:ext cx="94799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3" name="Flowchart: Connector 422"/>
            <p:cNvSpPr/>
            <p:nvPr/>
          </p:nvSpPr>
          <p:spPr>
            <a:xfrm>
              <a:off x="7945218" y="4188085"/>
              <a:ext cx="94794" cy="82031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4" name="Flowchart: Connector 423"/>
            <p:cNvSpPr/>
            <p:nvPr/>
          </p:nvSpPr>
          <p:spPr>
            <a:xfrm>
              <a:off x="7479854" y="4042247"/>
              <a:ext cx="94794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5" name="Flowchart: Connector 424"/>
            <p:cNvSpPr/>
            <p:nvPr/>
          </p:nvSpPr>
          <p:spPr>
            <a:xfrm>
              <a:off x="7574647" y="4497989"/>
              <a:ext cx="94799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6" name="Flowchart: Connector 425"/>
            <p:cNvSpPr/>
            <p:nvPr/>
          </p:nvSpPr>
          <p:spPr>
            <a:xfrm>
              <a:off x="6178554" y="4042247"/>
              <a:ext cx="86179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7" name="Flowchart: Connector 426"/>
            <p:cNvSpPr/>
            <p:nvPr/>
          </p:nvSpPr>
          <p:spPr>
            <a:xfrm>
              <a:off x="5894167" y="4270115"/>
              <a:ext cx="94794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8" name="Flowchart: Connector 427"/>
            <p:cNvSpPr/>
            <p:nvPr/>
          </p:nvSpPr>
          <p:spPr>
            <a:xfrm>
              <a:off x="6359531" y="4497989"/>
              <a:ext cx="94794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9" name="Flowchart: Connector 428"/>
            <p:cNvSpPr/>
            <p:nvPr/>
          </p:nvSpPr>
          <p:spPr>
            <a:xfrm>
              <a:off x="5704574" y="3732342"/>
              <a:ext cx="94794" cy="82031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0" name="Flowchart: Connector 429"/>
            <p:cNvSpPr/>
            <p:nvPr/>
          </p:nvSpPr>
          <p:spPr>
            <a:xfrm>
              <a:off x="5894167" y="4643827"/>
              <a:ext cx="94794" cy="82031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1" name="Flowchart: Connector 430"/>
            <p:cNvSpPr/>
            <p:nvPr/>
          </p:nvSpPr>
          <p:spPr>
            <a:xfrm>
              <a:off x="6618067" y="3887292"/>
              <a:ext cx="94794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2" name="Flowchart: Connector 431"/>
            <p:cNvSpPr/>
            <p:nvPr/>
          </p:nvSpPr>
          <p:spPr>
            <a:xfrm>
              <a:off x="5428802" y="4497989"/>
              <a:ext cx="94794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3" name="Flowchart: Connector 432"/>
            <p:cNvSpPr/>
            <p:nvPr/>
          </p:nvSpPr>
          <p:spPr>
            <a:xfrm>
              <a:off x="5894167" y="4042247"/>
              <a:ext cx="94794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4" name="Flowchart: Connector 433"/>
            <p:cNvSpPr/>
            <p:nvPr/>
          </p:nvSpPr>
          <p:spPr>
            <a:xfrm>
              <a:off x="6566360" y="3841720"/>
              <a:ext cx="189593" cy="15495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5" name="Flowchart: Connector 434"/>
            <p:cNvSpPr/>
            <p:nvPr/>
          </p:nvSpPr>
          <p:spPr>
            <a:xfrm>
              <a:off x="6307824" y="4452412"/>
              <a:ext cx="189593" cy="154955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6" name="Flowchart: Connector 435"/>
            <p:cNvSpPr/>
            <p:nvPr/>
          </p:nvSpPr>
          <p:spPr>
            <a:xfrm>
              <a:off x="6488797" y="4078706"/>
              <a:ext cx="180978" cy="15495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5334003" y="3276600"/>
              <a:ext cx="2895602" cy="1905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8" name="Flowchart: Connector 437"/>
            <p:cNvSpPr/>
            <p:nvPr/>
          </p:nvSpPr>
          <p:spPr>
            <a:xfrm>
              <a:off x="7764240" y="4497989"/>
              <a:ext cx="94799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9" name="Flowchart: Connector 438"/>
            <p:cNvSpPr/>
            <p:nvPr/>
          </p:nvSpPr>
          <p:spPr>
            <a:xfrm>
              <a:off x="7298876" y="4570908"/>
              <a:ext cx="86179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0" name="Flowchart: Connector 439"/>
            <p:cNvSpPr/>
            <p:nvPr/>
          </p:nvSpPr>
          <p:spPr>
            <a:xfrm>
              <a:off x="7126519" y="4115166"/>
              <a:ext cx="94799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1" name="Flowchart: Connector 440"/>
            <p:cNvSpPr/>
            <p:nvPr/>
          </p:nvSpPr>
          <p:spPr>
            <a:xfrm>
              <a:off x="7083432" y="4069589"/>
              <a:ext cx="189593" cy="154955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2" name="Flowchart: Connector 441"/>
            <p:cNvSpPr/>
            <p:nvPr/>
          </p:nvSpPr>
          <p:spPr>
            <a:xfrm>
              <a:off x="6083760" y="4415953"/>
              <a:ext cx="94794" cy="82036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3" name="Flowchart: Connector 442"/>
            <p:cNvSpPr/>
            <p:nvPr/>
          </p:nvSpPr>
          <p:spPr>
            <a:xfrm>
              <a:off x="6178554" y="4188085"/>
              <a:ext cx="86179" cy="82031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4" name="Flowchart: Connector 443"/>
            <p:cNvSpPr/>
            <p:nvPr/>
          </p:nvSpPr>
          <p:spPr>
            <a:xfrm>
              <a:off x="6264732" y="4725858"/>
              <a:ext cx="94799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5" name="Flowchart: Connector 444"/>
            <p:cNvSpPr/>
            <p:nvPr/>
          </p:nvSpPr>
          <p:spPr>
            <a:xfrm>
              <a:off x="5618395" y="4343034"/>
              <a:ext cx="86179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6" name="Flowchart: Connector 445"/>
            <p:cNvSpPr/>
            <p:nvPr/>
          </p:nvSpPr>
          <p:spPr>
            <a:xfrm>
              <a:off x="5799368" y="4880813"/>
              <a:ext cx="94799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7" name="Flowchart: Connector 446"/>
            <p:cNvSpPr/>
            <p:nvPr/>
          </p:nvSpPr>
          <p:spPr>
            <a:xfrm>
              <a:off x="6213025" y="4689398"/>
              <a:ext cx="189593" cy="154955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8" name="Flowchart: Connector 447"/>
            <p:cNvSpPr/>
            <p:nvPr/>
          </p:nvSpPr>
          <p:spPr>
            <a:xfrm>
              <a:off x="7479854" y="4725858"/>
              <a:ext cx="94794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9" name="Flowchart: Connector 448"/>
            <p:cNvSpPr/>
            <p:nvPr/>
          </p:nvSpPr>
          <p:spPr>
            <a:xfrm>
              <a:off x="7385054" y="4880813"/>
              <a:ext cx="94799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0" name="Flowchart: Connector 449"/>
            <p:cNvSpPr/>
            <p:nvPr/>
          </p:nvSpPr>
          <p:spPr>
            <a:xfrm>
              <a:off x="7669447" y="4270115"/>
              <a:ext cx="94794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1" name="Flowchart: Connector 450"/>
            <p:cNvSpPr/>
            <p:nvPr/>
          </p:nvSpPr>
          <p:spPr>
            <a:xfrm>
              <a:off x="7479854" y="3659424"/>
              <a:ext cx="94794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2" name="Flowchart: Connector 451"/>
            <p:cNvSpPr/>
            <p:nvPr/>
          </p:nvSpPr>
          <p:spPr>
            <a:xfrm>
              <a:off x="6850747" y="4798776"/>
              <a:ext cx="94799" cy="82036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3" name="Flowchart: Connector 452"/>
            <p:cNvSpPr/>
            <p:nvPr/>
          </p:nvSpPr>
          <p:spPr>
            <a:xfrm>
              <a:off x="6807660" y="4753205"/>
              <a:ext cx="189593" cy="15495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4" name="Flowchart: Connector 453"/>
            <p:cNvSpPr/>
            <p:nvPr/>
          </p:nvSpPr>
          <p:spPr>
            <a:xfrm>
              <a:off x="6359531" y="4251886"/>
              <a:ext cx="94794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5" name="Flowchart: Connector 454"/>
            <p:cNvSpPr/>
            <p:nvPr/>
          </p:nvSpPr>
          <p:spPr>
            <a:xfrm>
              <a:off x="5988961" y="3887292"/>
              <a:ext cx="94799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6" name="Flowchart: Connector 455"/>
            <p:cNvSpPr/>
            <p:nvPr/>
          </p:nvSpPr>
          <p:spPr>
            <a:xfrm>
              <a:off x="5618395" y="3431550"/>
              <a:ext cx="86179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7" name="Flowchart: Connector 456"/>
            <p:cNvSpPr/>
            <p:nvPr/>
          </p:nvSpPr>
          <p:spPr>
            <a:xfrm>
              <a:off x="5523596" y="4115166"/>
              <a:ext cx="94799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8" name="Flowchart: Connector 457"/>
            <p:cNvSpPr/>
            <p:nvPr/>
          </p:nvSpPr>
          <p:spPr>
            <a:xfrm>
              <a:off x="5652867" y="3978440"/>
              <a:ext cx="94794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9" name="Flowchart: Connector 458"/>
            <p:cNvSpPr/>
            <p:nvPr/>
          </p:nvSpPr>
          <p:spPr>
            <a:xfrm>
              <a:off x="6454325" y="3504468"/>
              <a:ext cx="94799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0" name="Flowchart: Connector 459"/>
            <p:cNvSpPr/>
            <p:nvPr/>
          </p:nvSpPr>
          <p:spPr>
            <a:xfrm>
              <a:off x="6454325" y="3732342"/>
              <a:ext cx="94799" cy="82031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1" name="Flowchart: Connector 460"/>
            <p:cNvSpPr/>
            <p:nvPr/>
          </p:nvSpPr>
          <p:spPr>
            <a:xfrm>
              <a:off x="6083760" y="3659424"/>
              <a:ext cx="94794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2" name="Flowchart: Connector 461"/>
            <p:cNvSpPr/>
            <p:nvPr/>
          </p:nvSpPr>
          <p:spPr>
            <a:xfrm>
              <a:off x="6359531" y="3960211"/>
              <a:ext cx="94794" cy="82036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3" name="Flowchart: Connector 462"/>
            <p:cNvSpPr/>
            <p:nvPr/>
          </p:nvSpPr>
          <p:spPr>
            <a:xfrm>
              <a:off x="6178554" y="3504468"/>
              <a:ext cx="86179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4" name="Flowchart: Connector 463"/>
            <p:cNvSpPr/>
            <p:nvPr/>
          </p:nvSpPr>
          <p:spPr>
            <a:xfrm>
              <a:off x="5894167" y="3577387"/>
              <a:ext cx="94794" cy="82036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5" name="Flowchart: Connector 464"/>
            <p:cNvSpPr/>
            <p:nvPr/>
          </p:nvSpPr>
          <p:spPr>
            <a:xfrm>
              <a:off x="6531889" y="4115166"/>
              <a:ext cx="86179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6" name="Flowchart: Connector 465"/>
            <p:cNvSpPr/>
            <p:nvPr/>
          </p:nvSpPr>
          <p:spPr>
            <a:xfrm>
              <a:off x="6643918" y="3659424"/>
              <a:ext cx="94799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7" name="Flowchart: Connector 466"/>
            <p:cNvSpPr/>
            <p:nvPr/>
          </p:nvSpPr>
          <p:spPr>
            <a:xfrm>
              <a:off x="6359531" y="4115166"/>
              <a:ext cx="94794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8" name="Flowchart: Connector 467"/>
            <p:cNvSpPr/>
            <p:nvPr/>
          </p:nvSpPr>
          <p:spPr>
            <a:xfrm>
              <a:off x="5704574" y="4188085"/>
              <a:ext cx="94794" cy="82031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9" name="Flowchart: Connector 468"/>
            <p:cNvSpPr/>
            <p:nvPr/>
          </p:nvSpPr>
          <p:spPr>
            <a:xfrm>
              <a:off x="7859040" y="4042247"/>
              <a:ext cx="86179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0" name="Flowchart: Connector 469"/>
            <p:cNvSpPr/>
            <p:nvPr/>
          </p:nvSpPr>
          <p:spPr>
            <a:xfrm>
              <a:off x="7945218" y="4415953"/>
              <a:ext cx="94794" cy="82036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1" name="Flowchart: Connector 470"/>
            <p:cNvSpPr/>
            <p:nvPr/>
          </p:nvSpPr>
          <p:spPr>
            <a:xfrm>
              <a:off x="7385054" y="4343034"/>
              <a:ext cx="94799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2" name="Flowchart: Connector 471"/>
            <p:cNvSpPr/>
            <p:nvPr/>
          </p:nvSpPr>
          <p:spPr>
            <a:xfrm>
              <a:off x="7859040" y="4880813"/>
              <a:ext cx="86179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3" name="Flowchart: Connector 472"/>
            <p:cNvSpPr/>
            <p:nvPr/>
          </p:nvSpPr>
          <p:spPr>
            <a:xfrm>
              <a:off x="7574647" y="4880813"/>
              <a:ext cx="94799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4" name="Flowchart: Connector 473"/>
            <p:cNvSpPr/>
            <p:nvPr/>
          </p:nvSpPr>
          <p:spPr>
            <a:xfrm>
              <a:off x="7626355" y="4643827"/>
              <a:ext cx="94799" cy="82031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5" name="Flowchart: Connector 474"/>
            <p:cNvSpPr/>
            <p:nvPr/>
          </p:nvSpPr>
          <p:spPr>
            <a:xfrm>
              <a:off x="7204082" y="4415953"/>
              <a:ext cx="94794" cy="82036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6" name="Flowchart: Connector 475"/>
            <p:cNvSpPr/>
            <p:nvPr/>
          </p:nvSpPr>
          <p:spPr>
            <a:xfrm>
              <a:off x="7574647" y="3887292"/>
              <a:ext cx="94799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7" name="Flowchart: Connector 476"/>
            <p:cNvSpPr/>
            <p:nvPr/>
          </p:nvSpPr>
          <p:spPr>
            <a:xfrm>
              <a:off x="7204082" y="4880813"/>
              <a:ext cx="94794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8" name="Flowchart: Connector 477"/>
            <p:cNvSpPr/>
            <p:nvPr/>
          </p:nvSpPr>
          <p:spPr>
            <a:xfrm>
              <a:off x="6980018" y="4297463"/>
              <a:ext cx="189593" cy="15495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5150" name="Group 783"/>
          <p:cNvGrpSpPr>
            <a:grpSpLocks/>
          </p:cNvGrpSpPr>
          <p:nvPr/>
        </p:nvGrpSpPr>
        <p:grpSpPr bwMode="auto">
          <a:xfrm>
            <a:off x="3276600" y="4878388"/>
            <a:ext cx="533400" cy="330200"/>
            <a:chOff x="1828800" y="2362200"/>
            <a:chExt cx="2362200" cy="1905000"/>
          </a:xfrm>
        </p:grpSpPr>
        <p:cxnSp>
          <p:nvCxnSpPr>
            <p:cNvPr id="480" name="Straight Connector 479"/>
            <p:cNvCxnSpPr/>
            <p:nvPr/>
          </p:nvCxnSpPr>
          <p:spPr>
            <a:xfrm rot="5400000">
              <a:off x="2361669" y="3122846"/>
              <a:ext cx="1373798" cy="45697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Connector 480"/>
            <p:cNvCxnSpPr/>
            <p:nvPr/>
          </p:nvCxnSpPr>
          <p:spPr>
            <a:xfrm rot="5400000">
              <a:off x="2600701" y="3141164"/>
              <a:ext cx="1373798" cy="4569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Connector 481"/>
            <p:cNvCxnSpPr/>
            <p:nvPr/>
          </p:nvCxnSpPr>
          <p:spPr>
            <a:xfrm rot="5400000">
              <a:off x="2122637" y="3113690"/>
              <a:ext cx="1373798" cy="4569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3" name="Flowchart: Connector 482"/>
            <p:cNvSpPr/>
            <p:nvPr/>
          </p:nvSpPr>
          <p:spPr>
            <a:xfrm>
              <a:off x="3277054" y="3809267"/>
              <a:ext cx="77336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4" name="Flowchart: Connector 483"/>
            <p:cNvSpPr/>
            <p:nvPr/>
          </p:nvSpPr>
          <p:spPr>
            <a:xfrm>
              <a:off x="2588079" y="2820133"/>
              <a:ext cx="77336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5" name="Flowchart: Connector 484"/>
            <p:cNvSpPr/>
            <p:nvPr/>
          </p:nvSpPr>
          <p:spPr>
            <a:xfrm>
              <a:off x="3213783" y="3424604"/>
              <a:ext cx="77332" cy="82425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6" name="Flowchart: Connector 485"/>
            <p:cNvSpPr/>
            <p:nvPr/>
          </p:nvSpPr>
          <p:spPr>
            <a:xfrm>
              <a:off x="3811361" y="3809267"/>
              <a:ext cx="77336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7" name="Flowchart: Connector 486"/>
            <p:cNvSpPr/>
            <p:nvPr/>
          </p:nvSpPr>
          <p:spPr>
            <a:xfrm>
              <a:off x="3959000" y="3278065"/>
              <a:ext cx="77332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8" name="Flowchart: Connector 487"/>
            <p:cNvSpPr/>
            <p:nvPr/>
          </p:nvSpPr>
          <p:spPr>
            <a:xfrm>
              <a:off x="3579361" y="3122365"/>
              <a:ext cx="77332" cy="82431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9" name="Flowchart: Connector 488"/>
            <p:cNvSpPr/>
            <p:nvPr/>
          </p:nvSpPr>
          <p:spPr>
            <a:xfrm>
              <a:off x="3656693" y="3580298"/>
              <a:ext cx="77336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0" name="Flowchart: Connector 489"/>
            <p:cNvSpPr/>
            <p:nvPr/>
          </p:nvSpPr>
          <p:spPr>
            <a:xfrm>
              <a:off x="2517775" y="3122365"/>
              <a:ext cx="70304" cy="82431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1" name="Flowchart: Connector 490"/>
            <p:cNvSpPr/>
            <p:nvPr/>
          </p:nvSpPr>
          <p:spPr>
            <a:xfrm>
              <a:off x="2285775" y="3351335"/>
              <a:ext cx="77332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2" name="Flowchart: Connector 491"/>
            <p:cNvSpPr/>
            <p:nvPr/>
          </p:nvSpPr>
          <p:spPr>
            <a:xfrm>
              <a:off x="2665415" y="3580298"/>
              <a:ext cx="77332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3" name="Flowchart: Connector 492"/>
            <p:cNvSpPr/>
            <p:nvPr/>
          </p:nvSpPr>
          <p:spPr>
            <a:xfrm>
              <a:off x="2131108" y="2820133"/>
              <a:ext cx="77332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4" name="Flowchart: Connector 493"/>
            <p:cNvSpPr/>
            <p:nvPr/>
          </p:nvSpPr>
          <p:spPr>
            <a:xfrm>
              <a:off x="2285775" y="3735998"/>
              <a:ext cx="77332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5" name="Flowchart: Connector 494"/>
            <p:cNvSpPr/>
            <p:nvPr/>
          </p:nvSpPr>
          <p:spPr>
            <a:xfrm>
              <a:off x="2876325" y="2975827"/>
              <a:ext cx="77332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6" name="Flowchart: Connector 495"/>
            <p:cNvSpPr/>
            <p:nvPr/>
          </p:nvSpPr>
          <p:spPr>
            <a:xfrm>
              <a:off x="1906136" y="3580298"/>
              <a:ext cx="77332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7" name="Flowchart: Connector 496"/>
            <p:cNvSpPr/>
            <p:nvPr/>
          </p:nvSpPr>
          <p:spPr>
            <a:xfrm>
              <a:off x="2285775" y="3122365"/>
              <a:ext cx="77332" cy="82431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8" name="Flowchart: Connector 497"/>
            <p:cNvSpPr/>
            <p:nvPr/>
          </p:nvSpPr>
          <p:spPr>
            <a:xfrm>
              <a:off x="2834143" y="2930037"/>
              <a:ext cx="154668" cy="155694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9" name="Flowchart: Connector 498"/>
            <p:cNvSpPr/>
            <p:nvPr/>
          </p:nvSpPr>
          <p:spPr>
            <a:xfrm>
              <a:off x="2623233" y="3543663"/>
              <a:ext cx="154668" cy="146538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0" name="Flowchart: Connector 499"/>
            <p:cNvSpPr/>
            <p:nvPr/>
          </p:nvSpPr>
          <p:spPr>
            <a:xfrm>
              <a:off x="3185661" y="3387969"/>
              <a:ext cx="154668" cy="155694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1" name="Rectangle 500"/>
            <p:cNvSpPr/>
            <p:nvPr/>
          </p:nvSpPr>
          <p:spPr>
            <a:xfrm>
              <a:off x="1828800" y="2362200"/>
              <a:ext cx="2362200" cy="1905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5173" name="Group 827"/>
          <p:cNvGrpSpPr>
            <a:grpSpLocks/>
          </p:cNvGrpSpPr>
          <p:nvPr/>
        </p:nvGrpSpPr>
        <p:grpSpPr bwMode="auto">
          <a:xfrm>
            <a:off x="3810000" y="3917950"/>
            <a:ext cx="598488" cy="298450"/>
            <a:chOff x="7315200" y="3810000"/>
            <a:chExt cx="685800" cy="342900"/>
          </a:xfrm>
        </p:grpSpPr>
        <p:sp>
          <p:nvSpPr>
            <p:cNvPr id="285174" name="TextBox 502"/>
            <p:cNvSpPr txBox="1">
              <a:spLocks noChangeArrowheads="1"/>
            </p:cNvSpPr>
            <p:nvPr/>
          </p:nvSpPr>
          <p:spPr bwMode="auto">
            <a:xfrm>
              <a:off x="7467600" y="3810000"/>
              <a:ext cx="533400" cy="319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2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Test</a:t>
              </a:r>
            </a:p>
          </p:txBody>
        </p:sp>
        <p:cxnSp>
          <p:nvCxnSpPr>
            <p:cNvPr id="504" name="Straight Arrow Connector 503"/>
            <p:cNvCxnSpPr/>
            <p:nvPr/>
          </p:nvCxnSpPr>
          <p:spPr>
            <a:xfrm rot="10800000" flipV="1">
              <a:off x="7315200" y="4037993"/>
              <a:ext cx="229206" cy="11490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176" name="Group 830"/>
          <p:cNvGrpSpPr>
            <a:grpSpLocks/>
          </p:cNvGrpSpPr>
          <p:nvPr/>
        </p:nvGrpSpPr>
        <p:grpSpPr bwMode="auto">
          <a:xfrm>
            <a:off x="3810000" y="4414838"/>
            <a:ext cx="598488" cy="296862"/>
            <a:chOff x="7315200" y="3810000"/>
            <a:chExt cx="685800" cy="342900"/>
          </a:xfrm>
        </p:grpSpPr>
        <p:sp>
          <p:nvSpPr>
            <p:cNvPr id="285177" name="TextBox 505"/>
            <p:cNvSpPr txBox="1">
              <a:spLocks noChangeArrowheads="1"/>
            </p:cNvSpPr>
            <p:nvPr/>
          </p:nvSpPr>
          <p:spPr bwMode="auto">
            <a:xfrm>
              <a:off x="7467600" y="3810000"/>
              <a:ext cx="533400" cy="319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2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Test</a:t>
              </a:r>
            </a:p>
          </p:txBody>
        </p:sp>
        <p:cxnSp>
          <p:nvCxnSpPr>
            <p:cNvPr id="507" name="Straight Arrow Connector 506"/>
            <p:cNvCxnSpPr/>
            <p:nvPr/>
          </p:nvCxnSpPr>
          <p:spPr>
            <a:xfrm rot="10800000" flipV="1">
              <a:off x="7315200" y="4039211"/>
              <a:ext cx="229206" cy="11368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179" name="Group 833"/>
          <p:cNvGrpSpPr>
            <a:grpSpLocks/>
          </p:cNvGrpSpPr>
          <p:nvPr/>
        </p:nvGrpSpPr>
        <p:grpSpPr bwMode="auto">
          <a:xfrm>
            <a:off x="3810000" y="4849813"/>
            <a:ext cx="598488" cy="298450"/>
            <a:chOff x="7315200" y="3810000"/>
            <a:chExt cx="685800" cy="342900"/>
          </a:xfrm>
        </p:grpSpPr>
        <p:sp>
          <p:nvSpPr>
            <p:cNvPr id="285180" name="TextBox 508"/>
            <p:cNvSpPr txBox="1">
              <a:spLocks noChangeArrowheads="1"/>
            </p:cNvSpPr>
            <p:nvPr/>
          </p:nvSpPr>
          <p:spPr bwMode="auto">
            <a:xfrm>
              <a:off x="7467600" y="3810000"/>
              <a:ext cx="533400" cy="319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2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Test</a:t>
              </a:r>
            </a:p>
          </p:txBody>
        </p:sp>
        <p:cxnSp>
          <p:nvCxnSpPr>
            <p:cNvPr id="510" name="Straight Arrow Connector 509"/>
            <p:cNvCxnSpPr/>
            <p:nvPr/>
          </p:nvCxnSpPr>
          <p:spPr>
            <a:xfrm rot="10800000" flipV="1">
              <a:off x="7315200" y="4037991"/>
              <a:ext cx="229206" cy="11490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182" name="Group 836"/>
          <p:cNvGrpSpPr>
            <a:grpSpLocks/>
          </p:cNvGrpSpPr>
          <p:nvPr/>
        </p:nvGrpSpPr>
        <p:grpSpPr bwMode="auto">
          <a:xfrm>
            <a:off x="3810000" y="5260975"/>
            <a:ext cx="598488" cy="296863"/>
            <a:chOff x="7315200" y="3810000"/>
            <a:chExt cx="685800" cy="342900"/>
          </a:xfrm>
        </p:grpSpPr>
        <p:sp>
          <p:nvSpPr>
            <p:cNvPr id="285183" name="TextBox 511"/>
            <p:cNvSpPr txBox="1">
              <a:spLocks noChangeArrowheads="1"/>
            </p:cNvSpPr>
            <p:nvPr/>
          </p:nvSpPr>
          <p:spPr bwMode="auto">
            <a:xfrm>
              <a:off x="7467600" y="3810000"/>
              <a:ext cx="533400" cy="319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2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Test</a:t>
              </a:r>
            </a:p>
          </p:txBody>
        </p:sp>
        <p:cxnSp>
          <p:nvCxnSpPr>
            <p:cNvPr id="513" name="Straight Arrow Connector 512"/>
            <p:cNvCxnSpPr/>
            <p:nvPr/>
          </p:nvCxnSpPr>
          <p:spPr>
            <a:xfrm rot="10800000" flipV="1">
              <a:off x="7315200" y="4039211"/>
              <a:ext cx="229206" cy="11368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4" name="Flowchart: Connector 513"/>
          <p:cNvSpPr/>
          <p:nvPr/>
        </p:nvSpPr>
        <p:spPr>
          <a:xfrm>
            <a:off x="2079625" y="4843463"/>
            <a:ext cx="331788" cy="265112"/>
          </a:xfrm>
          <a:prstGeom prst="flowChartConnector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5" name="Straight Arrow Connector 514"/>
          <p:cNvCxnSpPr>
            <a:stCxn id="327" idx="1"/>
            <a:endCxn id="514" idx="6"/>
          </p:cNvCxnSpPr>
          <p:nvPr/>
        </p:nvCxnSpPr>
        <p:spPr>
          <a:xfrm rot="10800000" flipV="1">
            <a:off x="2411413" y="3819525"/>
            <a:ext cx="865187" cy="11572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" name="Straight Arrow Connector 515"/>
          <p:cNvCxnSpPr>
            <a:stCxn id="350" idx="1"/>
            <a:endCxn id="514" idx="6"/>
          </p:cNvCxnSpPr>
          <p:nvPr/>
        </p:nvCxnSpPr>
        <p:spPr>
          <a:xfrm rot="10800000" flipV="1">
            <a:off x="2411413" y="4216400"/>
            <a:ext cx="865187" cy="7604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7" name="Straight Arrow Connector 516"/>
          <p:cNvCxnSpPr>
            <a:stCxn id="393" idx="2"/>
            <a:endCxn id="514" idx="6"/>
          </p:cNvCxnSpPr>
          <p:nvPr/>
        </p:nvCxnSpPr>
        <p:spPr>
          <a:xfrm rot="10800000" flipV="1">
            <a:off x="2411413" y="4611688"/>
            <a:ext cx="900112" cy="3651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8" name="Straight Arrow Connector 517"/>
          <p:cNvCxnSpPr>
            <a:stCxn id="501" idx="1"/>
            <a:endCxn id="514" idx="6"/>
          </p:cNvCxnSpPr>
          <p:nvPr/>
        </p:nvCxnSpPr>
        <p:spPr>
          <a:xfrm rot="10800000">
            <a:off x="2411413" y="4976813"/>
            <a:ext cx="865187" cy="666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9" name="Straight Arrow Connector 518"/>
          <p:cNvCxnSpPr>
            <a:stCxn id="437" idx="1"/>
            <a:endCxn id="514" idx="6"/>
          </p:cNvCxnSpPr>
          <p:nvPr/>
        </p:nvCxnSpPr>
        <p:spPr>
          <a:xfrm rot="10800000">
            <a:off x="2411413" y="4976813"/>
            <a:ext cx="865187" cy="4762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5191" name="TextBox 519"/>
          <p:cNvSpPr txBox="1">
            <a:spLocks noChangeArrowheads="1"/>
          </p:cNvSpPr>
          <p:nvPr/>
        </p:nvSpPr>
        <p:spPr bwMode="auto">
          <a:xfrm>
            <a:off x="927100" y="4824413"/>
            <a:ext cx="731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cxnSp>
        <p:nvCxnSpPr>
          <p:cNvPr id="521" name="Straight Arrow Connector 520"/>
          <p:cNvCxnSpPr>
            <a:stCxn id="514" idx="2"/>
          </p:cNvCxnSpPr>
          <p:nvPr/>
        </p:nvCxnSpPr>
        <p:spPr>
          <a:xfrm rot="10800000">
            <a:off x="1546225" y="4976813"/>
            <a:ext cx="533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" name="Right Brace 521"/>
          <p:cNvSpPr/>
          <p:nvPr/>
        </p:nvSpPr>
        <p:spPr>
          <a:xfrm>
            <a:off x="5938838" y="4116388"/>
            <a:ext cx="133350" cy="132238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5194" name="TextBox 522"/>
          <p:cNvSpPr txBox="1">
            <a:spLocks noChangeArrowheads="1"/>
          </p:cNvSpPr>
          <p:nvPr/>
        </p:nvSpPr>
        <p:spPr bwMode="auto">
          <a:xfrm rot="5400000">
            <a:off x="5575300" y="4454525"/>
            <a:ext cx="1719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Base classifiers constructed in similar way as P1</a:t>
            </a:r>
          </a:p>
        </p:txBody>
      </p:sp>
      <p:sp>
        <p:nvSpPr>
          <p:cNvPr id="285195" name="TextBox 523"/>
          <p:cNvSpPr txBox="1">
            <a:spLocks noChangeArrowheads="1"/>
          </p:cNvSpPr>
          <p:nvPr/>
        </p:nvSpPr>
        <p:spPr bwMode="auto">
          <a:xfrm>
            <a:off x="1412875" y="2554288"/>
            <a:ext cx="400050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n-US" sz="1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5196" name="TextBox 524"/>
          <p:cNvSpPr txBox="1">
            <a:spLocks noChangeArrowheads="1"/>
          </p:cNvSpPr>
          <p:nvPr/>
        </p:nvSpPr>
        <p:spPr bwMode="auto">
          <a:xfrm>
            <a:off x="4846638" y="2070100"/>
            <a:ext cx="93186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Base classifiers</a:t>
            </a:r>
          </a:p>
        </p:txBody>
      </p:sp>
      <p:sp>
        <p:nvSpPr>
          <p:cNvPr id="285197" name="TextBox 525"/>
          <p:cNvSpPr txBox="1">
            <a:spLocks noChangeArrowheads="1"/>
          </p:cNvSpPr>
          <p:nvPr/>
        </p:nvSpPr>
        <p:spPr bwMode="auto">
          <a:xfrm>
            <a:off x="7602538" y="2232025"/>
            <a:ext cx="3333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l-GR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en-US" sz="10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5198" name="TextBox 526"/>
          <p:cNvSpPr txBox="1">
            <a:spLocks noChangeArrowheads="1"/>
          </p:cNvSpPr>
          <p:nvPr/>
        </p:nvSpPr>
        <p:spPr bwMode="auto">
          <a:xfrm>
            <a:off x="5934075" y="1776413"/>
            <a:ext cx="3317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l-GR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en-US" sz="10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5199" name="TextBox 527"/>
          <p:cNvSpPr txBox="1">
            <a:spLocks noChangeArrowheads="1"/>
          </p:cNvSpPr>
          <p:nvPr/>
        </p:nvSpPr>
        <p:spPr bwMode="auto">
          <a:xfrm>
            <a:off x="6908800" y="1509713"/>
            <a:ext cx="33337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l-GR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en-US" sz="10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5200" name="TextBox 528"/>
          <p:cNvSpPr txBox="1">
            <a:spLocks noChangeArrowheads="1"/>
          </p:cNvSpPr>
          <p:nvPr/>
        </p:nvSpPr>
        <p:spPr bwMode="auto">
          <a:xfrm>
            <a:off x="5994400" y="2892425"/>
            <a:ext cx="33337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l-GR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en-US" sz="10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5201" name="TextBox 529"/>
          <p:cNvSpPr txBox="1">
            <a:spLocks noChangeArrowheads="1"/>
          </p:cNvSpPr>
          <p:nvPr/>
        </p:nvSpPr>
        <p:spPr bwMode="auto">
          <a:xfrm>
            <a:off x="7086600" y="3027363"/>
            <a:ext cx="3333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l-GR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en-US" sz="10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285202" name="Group 1090"/>
          <p:cNvGrpSpPr>
            <a:grpSpLocks/>
          </p:cNvGrpSpPr>
          <p:nvPr/>
        </p:nvGrpSpPr>
        <p:grpSpPr bwMode="auto">
          <a:xfrm>
            <a:off x="6861175" y="3652838"/>
            <a:ext cx="1131888" cy="619125"/>
            <a:chOff x="7076502" y="3776246"/>
            <a:chExt cx="1295400" cy="712262"/>
          </a:xfrm>
        </p:grpSpPr>
        <p:sp>
          <p:nvSpPr>
            <p:cNvPr id="534" name="Flowchart: Connector 533"/>
            <p:cNvSpPr/>
            <p:nvPr/>
          </p:nvSpPr>
          <p:spPr>
            <a:xfrm>
              <a:off x="7772348" y="4267524"/>
              <a:ext cx="76307" cy="76705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5204" name="TextBox 535"/>
            <p:cNvSpPr txBox="1">
              <a:spLocks noChangeArrowheads="1"/>
            </p:cNvSpPr>
            <p:nvPr/>
          </p:nvSpPr>
          <p:spPr bwMode="auto">
            <a:xfrm>
              <a:off x="7195174" y="4133857"/>
              <a:ext cx="653479" cy="354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en-US" sz="14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Test</a:t>
              </a:r>
            </a:p>
          </p:txBody>
        </p:sp>
        <p:sp>
          <p:nvSpPr>
            <p:cNvPr id="285205" name="TextBox 536"/>
            <p:cNvSpPr txBox="1">
              <a:spLocks noChangeArrowheads="1"/>
            </p:cNvSpPr>
            <p:nvPr/>
          </p:nvSpPr>
          <p:spPr bwMode="auto">
            <a:xfrm>
              <a:off x="7076502" y="3776246"/>
              <a:ext cx="12954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Testing</a:t>
              </a:r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38" name="Straight Connector 537"/>
          <p:cNvCxnSpPr>
            <a:stCxn id="581" idx="3"/>
            <a:endCxn id="576" idx="0"/>
          </p:cNvCxnSpPr>
          <p:nvPr/>
        </p:nvCxnSpPr>
        <p:spPr>
          <a:xfrm rot="5400000">
            <a:off x="4451350" y="2536825"/>
            <a:ext cx="230188" cy="333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9" name="Straight Connector 538"/>
          <p:cNvCxnSpPr>
            <a:stCxn id="565" idx="7"/>
            <a:endCxn id="563" idx="3"/>
          </p:cNvCxnSpPr>
          <p:nvPr/>
        </p:nvCxnSpPr>
        <p:spPr>
          <a:xfrm rot="5400000" flipH="1" flipV="1">
            <a:off x="3907632" y="1623218"/>
            <a:ext cx="82550" cy="238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0" name="Straight Connector 539"/>
          <p:cNvCxnSpPr>
            <a:stCxn id="566" idx="3"/>
            <a:endCxn id="567" idx="7"/>
          </p:cNvCxnSpPr>
          <p:nvPr/>
        </p:nvCxnSpPr>
        <p:spPr>
          <a:xfrm rot="5400000">
            <a:off x="3903663" y="1790700"/>
            <a:ext cx="249238" cy="777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1" name="Straight Connector 540"/>
          <p:cNvCxnSpPr>
            <a:stCxn id="563" idx="5"/>
            <a:endCxn id="567" idx="7"/>
          </p:cNvCxnSpPr>
          <p:nvPr/>
        </p:nvCxnSpPr>
        <p:spPr>
          <a:xfrm rot="5400000">
            <a:off x="3810000" y="1773238"/>
            <a:ext cx="360363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2" name="Straight Connector 541"/>
          <p:cNvCxnSpPr>
            <a:stCxn id="568" idx="5"/>
            <a:endCxn id="571" idx="2"/>
          </p:cNvCxnSpPr>
          <p:nvPr/>
        </p:nvCxnSpPr>
        <p:spPr>
          <a:xfrm rot="5400000" flipH="1" flipV="1">
            <a:off x="4251325" y="1873251"/>
            <a:ext cx="115887" cy="3222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3" name="Straight Connector 542"/>
          <p:cNvCxnSpPr>
            <a:stCxn id="568" idx="3"/>
            <a:endCxn id="570" idx="0"/>
          </p:cNvCxnSpPr>
          <p:nvPr/>
        </p:nvCxnSpPr>
        <p:spPr>
          <a:xfrm rot="5400000">
            <a:off x="3947319" y="2220119"/>
            <a:ext cx="300038" cy="444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4" name="Straight Connector 543"/>
          <p:cNvCxnSpPr>
            <a:stCxn id="573" idx="1"/>
            <a:endCxn id="570" idx="4"/>
          </p:cNvCxnSpPr>
          <p:nvPr/>
        </p:nvCxnSpPr>
        <p:spPr>
          <a:xfrm rot="5400000" flipH="1" flipV="1">
            <a:off x="3764756" y="2421732"/>
            <a:ext cx="284163" cy="3365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5" name="Straight Connector 544"/>
          <p:cNvCxnSpPr>
            <a:stCxn id="570" idx="5"/>
            <a:endCxn id="572" idx="2"/>
          </p:cNvCxnSpPr>
          <p:nvPr/>
        </p:nvCxnSpPr>
        <p:spPr>
          <a:xfrm rot="16200000" flipH="1">
            <a:off x="4129881" y="2401094"/>
            <a:ext cx="92075" cy="1666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6" name="Straight Connector 545"/>
          <p:cNvCxnSpPr>
            <a:stCxn id="580" idx="5"/>
            <a:endCxn id="584" idx="1"/>
          </p:cNvCxnSpPr>
          <p:nvPr/>
        </p:nvCxnSpPr>
        <p:spPr>
          <a:xfrm rot="16200000" flipH="1">
            <a:off x="4275931" y="2913857"/>
            <a:ext cx="71437" cy="120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7" name="Straight Connector 546"/>
          <p:cNvCxnSpPr>
            <a:stCxn id="582" idx="1"/>
            <a:endCxn id="577" idx="5"/>
          </p:cNvCxnSpPr>
          <p:nvPr/>
        </p:nvCxnSpPr>
        <p:spPr>
          <a:xfrm rot="16200000" flipV="1">
            <a:off x="4914901" y="2574925"/>
            <a:ext cx="125412" cy="1857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8" name="Straight Connector 547"/>
          <p:cNvCxnSpPr>
            <a:stCxn id="583" idx="7"/>
            <a:endCxn id="577" idx="4"/>
          </p:cNvCxnSpPr>
          <p:nvPr/>
        </p:nvCxnSpPr>
        <p:spPr>
          <a:xfrm rot="5400000" flipH="1" flipV="1">
            <a:off x="4733925" y="2711450"/>
            <a:ext cx="230188" cy="333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9" name="Straight Connector 548"/>
          <p:cNvCxnSpPr>
            <a:stCxn id="563" idx="5"/>
            <a:endCxn id="566" idx="4"/>
          </p:cNvCxnSpPr>
          <p:nvPr/>
        </p:nvCxnSpPr>
        <p:spPr>
          <a:xfrm rot="16200000" flipH="1">
            <a:off x="3977482" y="1605756"/>
            <a:ext cx="115888" cy="920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0" name="Straight Connector 549"/>
          <p:cNvCxnSpPr>
            <a:stCxn id="565" idx="4"/>
            <a:endCxn id="567" idx="0"/>
          </p:cNvCxnSpPr>
          <p:nvPr/>
        </p:nvCxnSpPr>
        <p:spPr>
          <a:xfrm rot="16200000" flipH="1">
            <a:off x="3829844" y="1802607"/>
            <a:ext cx="238125" cy="523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1" name="Straight Connector 550"/>
          <p:cNvCxnSpPr>
            <a:stCxn id="565" idx="4"/>
            <a:endCxn id="569" idx="0"/>
          </p:cNvCxnSpPr>
          <p:nvPr/>
        </p:nvCxnSpPr>
        <p:spPr>
          <a:xfrm rot="5400000">
            <a:off x="3530600" y="1778001"/>
            <a:ext cx="460375" cy="3238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2" name="Straight Connector 551"/>
          <p:cNvCxnSpPr>
            <a:stCxn id="568" idx="5"/>
            <a:endCxn id="566" idx="4"/>
          </p:cNvCxnSpPr>
          <p:nvPr/>
        </p:nvCxnSpPr>
        <p:spPr>
          <a:xfrm rot="5400000" flipH="1">
            <a:off x="3923507" y="1867694"/>
            <a:ext cx="382587" cy="666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3" name="Straight Connector 552"/>
          <p:cNvCxnSpPr>
            <a:stCxn id="566" idx="5"/>
            <a:endCxn id="564" idx="4"/>
          </p:cNvCxnSpPr>
          <p:nvPr/>
        </p:nvCxnSpPr>
        <p:spPr>
          <a:xfrm rot="5400000" flipH="1">
            <a:off x="3980657" y="1589881"/>
            <a:ext cx="215900" cy="142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4" name="Straight Connector 553"/>
          <p:cNvCxnSpPr>
            <a:stCxn id="575" idx="5"/>
            <a:endCxn id="572" idx="3"/>
          </p:cNvCxnSpPr>
          <p:nvPr/>
        </p:nvCxnSpPr>
        <p:spPr>
          <a:xfrm rot="5400000" flipH="1" flipV="1">
            <a:off x="4095750" y="2600325"/>
            <a:ext cx="222250" cy="120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5" name="Straight Connector 554"/>
          <p:cNvCxnSpPr>
            <a:stCxn id="574" idx="7"/>
            <a:endCxn id="581" idx="1"/>
          </p:cNvCxnSpPr>
          <p:nvPr/>
        </p:nvCxnSpPr>
        <p:spPr>
          <a:xfrm rot="16200000" flipH="1">
            <a:off x="4414838" y="2232025"/>
            <a:ext cx="111125" cy="2254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6" name="Straight Connector 555"/>
          <p:cNvCxnSpPr>
            <a:stCxn id="575" idx="5"/>
            <a:endCxn id="580" idx="1"/>
          </p:cNvCxnSpPr>
          <p:nvPr/>
        </p:nvCxnSpPr>
        <p:spPr>
          <a:xfrm rot="16200000" flipH="1">
            <a:off x="4117182" y="2801143"/>
            <a:ext cx="127000" cy="682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7" name="Straight Connector 556"/>
          <p:cNvCxnSpPr>
            <a:stCxn id="575" idx="3"/>
            <a:endCxn id="578" idx="0"/>
          </p:cNvCxnSpPr>
          <p:nvPr/>
        </p:nvCxnSpPr>
        <p:spPr>
          <a:xfrm rot="5400000">
            <a:off x="3867943" y="2872582"/>
            <a:ext cx="341313" cy="1397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8" name="Straight Connector 557"/>
          <p:cNvCxnSpPr>
            <a:stCxn id="576" idx="7"/>
            <a:endCxn id="577" idx="3"/>
          </p:cNvCxnSpPr>
          <p:nvPr/>
        </p:nvCxnSpPr>
        <p:spPr>
          <a:xfrm rot="5400000" flipH="1" flipV="1">
            <a:off x="4672806" y="2501107"/>
            <a:ext cx="71437" cy="279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9" name="Straight Connector 558"/>
          <p:cNvCxnSpPr>
            <a:stCxn id="576" idx="5"/>
            <a:endCxn id="583" idx="6"/>
          </p:cNvCxnSpPr>
          <p:nvPr/>
        </p:nvCxnSpPr>
        <p:spPr>
          <a:xfrm rot="16200000" flipH="1">
            <a:off x="4630738" y="2654300"/>
            <a:ext cx="147637" cy="2714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0" name="Straight Connector 559"/>
          <p:cNvCxnSpPr>
            <a:stCxn id="576" idx="5"/>
            <a:endCxn id="582" idx="2"/>
          </p:cNvCxnSpPr>
          <p:nvPr/>
        </p:nvCxnSpPr>
        <p:spPr>
          <a:xfrm rot="16200000" flipH="1">
            <a:off x="4802187" y="2482851"/>
            <a:ext cx="28575" cy="4953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1" name="Straight Connector 560"/>
          <p:cNvCxnSpPr>
            <a:stCxn id="580" idx="5"/>
            <a:endCxn id="572" idx="3"/>
          </p:cNvCxnSpPr>
          <p:nvPr/>
        </p:nvCxnSpPr>
        <p:spPr>
          <a:xfrm rot="5400000" flipH="1" flipV="1">
            <a:off x="4064794" y="2736056"/>
            <a:ext cx="388938" cy="158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2" name="Straight Connector 561"/>
          <p:cNvCxnSpPr>
            <a:stCxn id="578" idx="5"/>
            <a:endCxn id="584" idx="3"/>
          </p:cNvCxnSpPr>
          <p:nvPr/>
        </p:nvCxnSpPr>
        <p:spPr>
          <a:xfrm rot="5400000" flipH="1" flipV="1">
            <a:off x="4124325" y="2913063"/>
            <a:ext cx="111125" cy="3841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3" name="Flowchart: Connector 562"/>
          <p:cNvSpPr/>
          <p:nvPr/>
        </p:nvSpPr>
        <p:spPr>
          <a:xfrm>
            <a:off x="3956050" y="1560513"/>
            <a:ext cx="39688" cy="39687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4" name="Flowchart: Connector 563"/>
          <p:cNvSpPr/>
          <p:nvPr/>
        </p:nvSpPr>
        <p:spPr>
          <a:xfrm>
            <a:off x="4060825" y="1449388"/>
            <a:ext cx="39688" cy="39687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5" name="Flowchart: Connector 564"/>
          <p:cNvSpPr/>
          <p:nvPr/>
        </p:nvSpPr>
        <p:spPr>
          <a:xfrm>
            <a:off x="3902075" y="1670050"/>
            <a:ext cx="41275" cy="39688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6" name="Flowchart: Connector 565"/>
          <p:cNvSpPr/>
          <p:nvPr/>
        </p:nvSpPr>
        <p:spPr>
          <a:xfrm>
            <a:off x="4060825" y="1670050"/>
            <a:ext cx="39688" cy="39688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7" name="Flowchart: Connector 566"/>
          <p:cNvSpPr/>
          <p:nvPr/>
        </p:nvSpPr>
        <p:spPr>
          <a:xfrm>
            <a:off x="3956050" y="1947863"/>
            <a:ext cx="39688" cy="39687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8" name="Flowchart: Connector 567"/>
          <p:cNvSpPr/>
          <p:nvPr/>
        </p:nvSpPr>
        <p:spPr>
          <a:xfrm>
            <a:off x="4113213" y="2058988"/>
            <a:ext cx="41275" cy="39687"/>
          </a:xfrm>
          <a:prstGeom prst="flowChartConnector">
            <a:avLst/>
          </a:prstGeom>
          <a:solidFill>
            <a:srgbClr val="C0504D"/>
          </a:solidFill>
          <a:ln>
            <a:solidFill>
              <a:srgbClr val="C05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9" name="Flowchart: Connector 568"/>
          <p:cNvSpPr/>
          <p:nvPr/>
        </p:nvSpPr>
        <p:spPr>
          <a:xfrm>
            <a:off x="3573463" y="2170113"/>
            <a:ext cx="52387" cy="55562"/>
          </a:xfrm>
          <a:prstGeom prst="flowChartConnector">
            <a:avLst/>
          </a:prstGeom>
          <a:solidFill>
            <a:srgbClr val="4F81BD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0" name="Flowchart: Connector 569"/>
          <p:cNvSpPr/>
          <p:nvPr/>
        </p:nvSpPr>
        <p:spPr>
          <a:xfrm>
            <a:off x="4048125" y="2392363"/>
            <a:ext cx="52388" cy="55562"/>
          </a:xfrm>
          <a:prstGeom prst="flowChartConnector">
            <a:avLst/>
          </a:prstGeom>
          <a:solidFill>
            <a:srgbClr val="9BBB59"/>
          </a:solidFill>
          <a:ln>
            <a:solidFill>
              <a:srgbClr val="9BB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1" name="Flowchart: Connector 570"/>
          <p:cNvSpPr/>
          <p:nvPr/>
        </p:nvSpPr>
        <p:spPr>
          <a:xfrm>
            <a:off x="4470400" y="1947863"/>
            <a:ext cx="52388" cy="55562"/>
          </a:xfrm>
          <a:prstGeom prst="flowChartConnector">
            <a:avLst/>
          </a:prstGeom>
          <a:solidFill>
            <a:srgbClr val="4F81BD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2" name="Flowchart: Connector 571"/>
          <p:cNvSpPr/>
          <p:nvPr/>
        </p:nvSpPr>
        <p:spPr>
          <a:xfrm>
            <a:off x="4259263" y="2503488"/>
            <a:ext cx="52387" cy="53975"/>
          </a:xfrm>
          <a:prstGeom prst="flowChartConnector">
            <a:avLst/>
          </a:prstGeom>
          <a:solidFill>
            <a:srgbClr val="4BACC6"/>
          </a:solidFill>
          <a:ln>
            <a:solidFill>
              <a:srgbClr val="4BA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" name="Flowchart: Connector 572"/>
          <p:cNvSpPr/>
          <p:nvPr/>
        </p:nvSpPr>
        <p:spPr>
          <a:xfrm>
            <a:off x="3732213" y="2724150"/>
            <a:ext cx="52387" cy="55563"/>
          </a:xfrm>
          <a:prstGeom prst="flowChartConnector">
            <a:avLst/>
          </a:prstGeom>
          <a:solidFill>
            <a:srgbClr val="8064A2"/>
          </a:solidFill>
          <a:ln>
            <a:solidFill>
              <a:srgbClr val="8064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4" name="Flowchart: Connector 573"/>
          <p:cNvSpPr/>
          <p:nvPr/>
        </p:nvSpPr>
        <p:spPr>
          <a:xfrm>
            <a:off x="4311650" y="2281238"/>
            <a:ext cx="53975" cy="55562"/>
          </a:xfrm>
          <a:prstGeom prst="flowChartConnector">
            <a:avLst/>
          </a:prstGeom>
          <a:solidFill>
            <a:srgbClr val="9BBB59"/>
          </a:solidFill>
          <a:ln>
            <a:solidFill>
              <a:srgbClr val="9BB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5" name="Flowchart: Connector 574"/>
          <p:cNvSpPr/>
          <p:nvPr/>
        </p:nvSpPr>
        <p:spPr>
          <a:xfrm>
            <a:off x="4100513" y="2724150"/>
            <a:ext cx="53975" cy="55563"/>
          </a:xfrm>
          <a:prstGeom prst="flowChartConnector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6" name="Flowchart: Connector 575"/>
          <p:cNvSpPr/>
          <p:nvPr/>
        </p:nvSpPr>
        <p:spPr>
          <a:xfrm>
            <a:off x="4522788" y="2668588"/>
            <a:ext cx="53975" cy="55562"/>
          </a:xfrm>
          <a:prstGeom prst="flowChartConnector">
            <a:avLst/>
          </a:prstGeom>
          <a:solidFill>
            <a:srgbClr val="C0504D"/>
          </a:solidFill>
          <a:ln>
            <a:solidFill>
              <a:srgbClr val="C05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7" name="Flowchart: Connector 576"/>
          <p:cNvSpPr/>
          <p:nvPr/>
        </p:nvSpPr>
        <p:spPr>
          <a:xfrm>
            <a:off x="4840288" y="2557463"/>
            <a:ext cx="52387" cy="55562"/>
          </a:xfrm>
          <a:prstGeom prst="flowChartConnector">
            <a:avLst/>
          </a:prstGeom>
          <a:solidFill>
            <a:srgbClr val="4F81BD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8" name="Flowchart: Connector 577"/>
          <p:cNvSpPr/>
          <p:nvPr/>
        </p:nvSpPr>
        <p:spPr>
          <a:xfrm>
            <a:off x="3943350" y="3113088"/>
            <a:ext cx="52388" cy="55562"/>
          </a:xfrm>
          <a:prstGeom prst="flowChartConnector">
            <a:avLst/>
          </a:prstGeom>
          <a:solidFill>
            <a:srgbClr val="8064A2"/>
          </a:solidFill>
          <a:ln>
            <a:solidFill>
              <a:srgbClr val="8064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9" name="Flowchart: Connector 578"/>
          <p:cNvSpPr/>
          <p:nvPr/>
        </p:nvSpPr>
        <p:spPr>
          <a:xfrm>
            <a:off x="4219575" y="1616075"/>
            <a:ext cx="39688" cy="39688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0" name="Flowchart: Connector 579"/>
          <p:cNvSpPr/>
          <p:nvPr/>
        </p:nvSpPr>
        <p:spPr>
          <a:xfrm>
            <a:off x="4206875" y="2890838"/>
            <a:ext cx="52388" cy="55562"/>
          </a:xfrm>
          <a:prstGeom prst="flowChartConnector">
            <a:avLst/>
          </a:prstGeom>
          <a:solidFill>
            <a:srgbClr val="4BACC6"/>
          </a:solidFill>
          <a:ln>
            <a:solidFill>
              <a:srgbClr val="4BA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1" name="Flowchart: Connector 580"/>
          <p:cNvSpPr/>
          <p:nvPr/>
        </p:nvSpPr>
        <p:spPr>
          <a:xfrm>
            <a:off x="4576763" y="2392363"/>
            <a:ext cx="52387" cy="55562"/>
          </a:xfrm>
          <a:prstGeom prst="flowChartConnector">
            <a:avLst/>
          </a:prstGeom>
          <a:solidFill>
            <a:srgbClr val="C0504D"/>
          </a:solidFill>
          <a:ln>
            <a:solidFill>
              <a:srgbClr val="C05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2" name="Flowchart: Connector 581"/>
          <p:cNvSpPr/>
          <p:nvPr/>
        </p:nvSpPr>
        <p:spPr>
          <a:xfrm>
            <a:off x="5064125" y="2724150"/>
            <a:ext cx="39688" cy="39688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" name="Flowchart: Connector 582"/>
          <p:cNvSpPr/>
          <p:nvPr/>
        </p:nvSpPr>
        <p:spPr>
          <a:xfrm>
            <a:off x="4787900" y="2835275"/>
            <a:ext cx="52388" cy="55563"/>
          </a:xfrm>
          <a:prstGeom prst="flowChartConnector">
            <a:avLst/>
          </a:prstGeom>
          <a:solidFill>
            <a:srgbClr val="4F81BD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4" name="Flowchart: Connector 583"/>
          <p:cNvSpPr/>
          <p:nvPr/>
        </p:nvSpPr>
        <p:spPr>
          <a:xfrm>
            <a:off x="4365625" y="3001963"/>
            <a:ext cx="52388" cy="55562"/>
          </a:xfrm>
          <a:prstGeom prst="flowChartConnector">
            <a:avLst/>
          </a:prstGeom>
          <a:solidFill>
            <a:srgbClr val="8064A2"/>
          </a:solidFill>
          <a:ln>
            <a:solidFill>
              <a:srgbClr val="8064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5253" name="TextBox 584"/>
          <p:cNvSpPr txBox="1">
            <a:spLocks noChangeArrowheads="1"/>
          </p:cNvSpPr>
          <p:nvPr/>
        </p:nvSpPr>
        <p:spPr bwMode="auto">
          <a:xfrm>
            <a:off x="3905250" y="2530475"/>
            <a:ext cx="4000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n-US" sz="1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285254" name="Group 616"/>
          <p:cNvGrpSpPr>
            <a:grpSpLocks/>
          </p:cNvGrpSpPr>
          <p:nvPr/>
        </p:nvGrpSpPr>
        <p:grpSpPr bwMode="auto">
          <a:xfrm>
            <a:off x="3276600" y="5683250"/>
            <a:ext cx="533400" cy="331788"/>
            <a:chOff x="762002" y="3581400"/>
            <a:chExt cx="2362202" cy="1905000"/>
          </a:xfrm>
        </p:grpSpPr>
        <p:cxnSp>
          <p:nvCxnSpPr>
            <p:cNvPr id="587" name="Straight Connector 586"/>
            <p:cNvCxnSpPr/>
            <p:nvPr/>
          </p:nvCxnSpPr>
          <p:spPr>
            <a:xfrm rot="5400000">
              <a:off x="1293606" y="4341871"/>
              <a:ext cx="1376335" cy="45697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8" name="Straight Connector 587"/>
            <p:cNvCxnSpPr/>
            <p:nvPr/>
          </p:nvCxnSpPr>
          <p:spPr>
            <a:xfrm rot="5400000">
              <a:off x="1537192" y="4355547"/>
              <a:ext cx="1367223" cy="4569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9" name="Straight Connector 588"/>
            <p:cNvCxnSpPr/>
            <p:nvPr/>
          </p:nvCxnSpPr>
          <p:spPr>
            <a:xfrm rot="5400000">
              <a:off x="1054569" y="4332759"/>
              <a:ext cx="1376341" cy="4569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0" name="Flowchart: Connector 589"/>
            <p:cNvSpPr/>
            <p:nvPr/>
          </p:nvSpPr>
          <p:spPr>
            <a:xfrm>
              <a:off x="2210257" y="5030659"/>
              <a:ext cx="77336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1" name="Flowchart: Connector 590"/>
            <p:cNvSpPr/>
            <p:nvPr/>
          </p:nvSpPr>
          <p:spPr>
            <a:xfrm>
              <a:off x="2146986" y="4647837"/>
              <a:ext cx="77332" cy="7291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2" name="Flowchart: Connector 591"/>
            <p:cNvSpPr/>
            <p:nvPr/>
          </p:nvSpPr>
          <p:spPr>
            <a:xfrm>
              <a:off x="2892204" y="4492882"/>
              <a:ext cx="77332" cy="82036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3" name="Flowchart: Connector 592"/>
            <p:cNvSpPr/>
            <p:nvPr/>
          </p:nvSpPr>
          <p:spPr>
            <a:xfrm>
              <a:off x="1598617" y="4802786"/>
              <a:ext cx="77332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" name="Flowchart: Connector 593"/>
            <p:cNvSpPr/>
            <p:nvPr/>
          </p:nvSpPr>
          <p:spPr>
            <a:xfrm>
              <a:off x="1064310" y="4037141"/>
              <a:ext cx="77332" cy="82036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5" name="Flowchart: Connector 594"/>
            <p:cNvSpPr/>
            <p:nvPr/>
          </p:nvSpPr>
          <p:spPr>
            <a:xfrm>
              <a:off x="1809528" y="4192096"/>
              <a:ext cx="77332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6" name="Flowchart: Connector 595"/>
            <p:cNvSpPr/>
            <p:nvPr/>
          </p:nvSpPr>
          <p:spPr>
            <a:xfrm>
              <a:off x="839338" y="4802786"/>
              <a:ext cx="77332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7" name="Flowchart: Connector 596"/>
            <p:cNvSpPr/>
            <p:nvPr/>
          </p:nvSpPr>
          <p:spPr>
            <a:xfrm>
              <a:off x="1218978" y="4347045"/>
              <a:ext cx="77332" cy="7291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8" name="Flowchart: Connector 597"/>
            <p:cNvSpPr/>
            <p:nvPr/>
          </p:nvSpPr>
          <p:spPr>
            <a:xfrm>
              <a:off x="1767346" y="4146519"/>
              <a:ext cx="154668" cy="154955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9" name="Flowchart: Connector 598"/>
            <p:cNvSpPr/>
            <p:nvPr/>
          </p:nvSpPr>
          <p:spPr>
            <a:xfrm>
              <a:off x="1556435" y="4757214"/>
              <a:ext cx="154668" cy="154949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0" name="Flowchart: Connector 599"/>
            <p:cNvSpPr/>
            <p:nvPr/>
          </p:nvSpPr>
          <p:spPr>
            <a:xfrm>
              <a:off x="2118864" y="4602260"/>
              <a:ext cx="154668" cy="154955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1" name="Rectangle 600"/>
            <p:cNvSpPr/>
            <p:nvPr/>
          </p:nvSpPr>
          <p:spPr>
            <a:xfrm>
              <a:off x="762002" y="3581400"/>
              <a:ext cx="2362202" cy="1905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602" name="Straight Arrow Connector 601"/>
          <p:cNvCxnSpPr>
            <a:stCxn id="289" idx="1"/>
            <a:endCxn id="437" idx="3"/>
          </p:cNvCxnSpPr>
          <p:nvPr/>
        </p:nvCxnSpPr>
        <p:spPr>
          <a:xfrm rot="10800000" flipV="1">
            <a:off x="3810000" y="4579938"/>
            <a:ext cx="1862138" cy="87312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3" name="Rectangle 602"/>
          <p:cNvSpPr/>
          <p:nvPr/>
        </p:nvSpPr>
        <p:spPr>
          <a:xfrm>
            <a:off x="5273675" y="4778375"/>
            <a:ext cx="200025" cy="1317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04" name="Rectangle 603"/>
          <p:cNvSpPr/>
          <p:nvPr/>
        </p:nvSpPr>
        <p:spPr>
          <a:xfrm>
            <a:off x="4873625" y="4778375"/>
            <a:ext cx="200025" cy="1317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5" name="Rectangle 604"/>
          <p:cNvSpPr/>
          <p:nvPr/>
        </p:nvSpPr>
        <p:spPr>
          <a:xfrm>
            <a:off x="5473700" y="4778375"/>
            <a:ext cx="198438" cy="1317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6" name="Rectangle 605"/>
          <p:cNvSpPr/>
          <p:nvPr/>
        </p:nvSpPr>
        <p:spPr>
          <a:xfrm>
            <a:off x="4873625" y="4778375"/>
            <a:ext cx="200025" cy="1317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07" name="Rectangle 606"/>
          <p:cNvSpPr/>
          <p:nvPr/>
        </p:nvSpPr>
        <p:spPr>
          <a:xfrm>
            <a:off x="5073650" y="4778375"/>
            <a:ext cx="200025" cy="1317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85276" name="TextBox 607"/>
          <p:cNvSpPr txBox="1">
            <a:spLocks noChangeArrowheads="1"/>
          </p:cNvSpPr>
          <p:nvPr/>
        </p:nvSpPr>
        <p:spPr bwMode="auto">
          <a:xfrm>
            <a:off x="3443288" y="5994400"/>
            <a:ext cx="2667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⁞</a:t>
            </a:r>
          </a:p>
        </p:txBody>
      </p:sp>
      <p:grpSp>
        <p:nvGrpSpPr>
          <p:cNvPr id="285277" name="Group 719"/>
          <p:cNvGrpSpPr>
            <a:grpSpLocks/>
          </p:cNvGrpSpPr>
          <p:nvPr/>
        </p:nvGrpSpPr>
        <p:grpSpPr bwMode="auto">
          <a:xfrm>
            <a:off x="3276600" y="6226175"/>
            <a:ext cx="533400" cy="330200"/>
            <a:chOff x="5334003" y="3276600"/>
            <a:chExt cx="2895602" cy="1905000"/>
          </a:xfrm>
        </p:grpSpPr>
        <p:cxnSp>
          <p:nvCxnSpPr>
            <p:cNvPr id="610" name="Straight Connector 609"/>
            <p:cNvCxnSpPr/>
            <p:nvPr/>
          </p:nvCxnSpPr>
          <p:spPr>
            <a:xfrm rot="5400000">
              <a:off x="6142305" y="3985658"/>
              <a:ext cx="1373798" cy="56015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1" name="Straight Connector 610"/>
            <p:cNvCxnSpPr/>
            <p:nvPr/>
          </p:nvCxnSpPr>
          <p:spPr>
            <a:xfrm rot="5400000">
              <a:off x="6435312" y="4003976"/>
              <a:ext cx="1373798" cy="56015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2" name="Straight Connector 611"/>
            <p:cNvCxnSpPr/>
            <p:nvPr/>
          </p:nvCxnSpPr>
          <p:spPr>
            <a:xfrm rot="5400000">
              <a:off x="5849297" y="3976497"/>
              <a:ext cx="1373798" cy="56015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3" name="Flowchart: Connector 612"/>
            <p:cNvSpPr/>
            <p:nvPr/>
          </p:nvSpPr>
          <p:spPr>
            <a:xfrm>
              <a:off x="7109283" y="4723667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4" name="Flowchart: Connector 613"/>
            <p:cNvSpPr/>
            <p:nvPr/>
          </p:nvSpPr>
          <p:spPr>
            <a:xfrm>
              <a:off x="6264732" y="3734533"/>
              <a:ext cx="9479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" name="Flowchart: Connector 614"/>
            <p:cNvSpPr/>
            <p:nvPr/>
          </p:nvSpPr>
          <p:spPr>
            <a:xfrm>
              <a:off x="7031725" y="4339004"/>
              <a:ext cx="94794" cy="82431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6" name="Flowchart: Connector 615"/>
            <p:cNvSpPr/>
            <p:nvPr/>
          </p:nvSpPr>
          <p:spPr>
            <a:xfrm>
              <a:off x="7764240" y="4723667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7" name="Flowchart: Connector 616"/>
            <p:cNvSpPr/>
            <p:nvPr/>
          </p:nvSpPr>
          <p:spPr>
            <a:xfrm>
              <a:off x="7945218" y="4192465"/>
              <a:ext cx="94794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8" name="Flowchart: Connector 617"/>
            <p:cNvSpPr/>
            <p:nvPr/>
          </p:nvSpPr>
          <p:spPr>
            <a:xfrm>
              <a:off x="7479854" y="4036771"/>
              <a:ext cx="94794" cy="82425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9" name="Flowchart: Connector 618"/>
            <p:cNvSpPr/>
            <p:nvPr/>
          </p:nvSpPr>
          <p:spPr>
            <a:xfrm>
              <a:off x="7574647" y="4494704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0" name="Flowchart: Connector 619"/>
            <p:cNvSpPr/>
            <p:nvPr/>
          </p:nvSpPr>
          <p:spPr>
            <a:xfrm>
              <a:off x="6178554" y="4036771"/>
              <a:ext cx="86179" cy="82425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1" name="Flowchart: Connector 620"/>
            <p:cNvSpPr/>
            <p:nvPr/>
          </p:nvSpPr>
          <p:spPr>
            <a:xfrm>
              <a:off x="5894167" y="4265735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2" name="Flowchart: Connector 621"/>
            <p:cNvSpPr/>
            <p:nvPr/>
          </p:nvSpPr>
          <p:spPr>
            <a:xfrm>
              <a:off x="6359531" y="4494704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3" name="Flowchart: Connector 622"/>
            <p:cNvSpPr/>
            <p:nvPr/>
          </p:nvSpPr>
          <p:spPr>
            <a:xfrm>
              <a:off x="5704574" y="3734533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4" name="Flowchart: Connector 623"/>
            <p:cNvSpPr/>
            <p:nvPr/>
          </p:nvSpPr>
          <p:spPr>
            <a:xfrm>
              <a:off x="5894167" y="4650398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5" name="Flowchart: Connector 624"/>
            <p:cNvSpPr/>
            <p:nvPr/>
          </p:nvSpPr>
          <p:spPr>
            <a:xfrm>
              <a:off x="6618067" y="3890233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6" name="Flowchart: Connector 625"/>
            <p:cNvSpPr/>
            <p:nvPr/>
          </p:nvSpPr>
          <p:spPr>
            <a:xfrm>
              <a:off x="5428802" y="4494704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7" name="Flowchart: Connector 626"/>
            <p:cNvSpPr/>
            <p:nvPr/>
          </p:nvSpPr>
          <p:spPr>
            <a:xfrm>
              <a:off x="5894167" y="4036771"/>
              <a:ext cx="94794" cy="82425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8" name="Flowchart: Connector 627"/>
            <p:cNvSpPr/>
            <p:nvPr/>
          </p:nvSpPr>
          <p:spPr>
            <a:xfrm>
              <a:off x="6566360" y="3844437"/>
              <a:ext cx="189593" cy="1557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9" name="Flowchart: Connector 628"/>
            <p:cNvSpPr/>
            <p:nvPr/>
          </p:nvSpPr>
          <p:spPr>
            <a:xfrm>
              <a:off x="6307824" y="4458069"/>
              <a:ext cx="189593" cy="146538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0" name="Flowchart: Connector 629"/>
            <p:cNvSpPr/>
            <p:nvPr/>
          </p:nvSpPr>
          <p:spPr>
            <a:xfrm>
              <a:off x="6488797" y="4082562"/>
              <a:ext cx="180978" cy="146538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1" name="Rectangle 630"/>
            <p:cNvSpPr/>
            <p:nvPr/>
          </p:nvSpPr>
          <p:spPr>
            <a:xfrm>
              <a:off x="5334003" y="3276600"/>
              <a:ext cx="2895602" cy="1905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2" name="Flowchart: Connector 631"/>
            <p:cNvSpPr/>
            <p:nvPr/>
          </p:nvSpPr>
          <p:spPr>
            <a:xfrm>
              <a:off x="7764240" y="4494704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3" name="Flowchart: Connector 632"/>
            <p:cNvSpPr/>
            <p:nvPr/>
          </p:nvSpPr>
          <p:spPr>
            <a:xfrm>
              <a:off x="7298876" y="4567973"/>
              <a:ext cx="86179" cy="82425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4" name="Flowchart: Connector 633"/>
            <p:cNvSpPr/>
            <p:nvPr/>
          </p:nvSpPr>
          <p:spPr>
            <a:xfrm>
              <a:off x="7126519" y="4119196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" name="Flowchart: Connector 634"/>
            <p:cNvSpPr/>
            <p:nvPr/>
          </p:nvSpPr>
          <p:spPr>
            <a:xfrm>
              <a:off x="7083432" y="4073406"/>
              <a:ext cx="189593" cy="155694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6" name="Flowchart: Connector 635"/>
            <p:cNvSpPr/>
            <p:nvPr/>
          </p:nvSpPr>
          <p:spPr>
            <a:xfrm>
              <a:off x="6083760" y="4421435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7" name="Flowchart: Connector 636"/>
            <p:cNvSpPr/>
            <p:nvPr/>
          </p:nvSpPr>
          <p:spPr>
            <a:xfrm>
              <a:off x="6178554" y="4192465"/>
              <a:ext cx="8617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8" name="Flowchart: Connector 637"/>
            <p:cNvSpPr/>
            <p:nvPr/>
          </p:nvSpPr>
          <p:spPr>
            <a:xfrm>
              <a:off x="6264732" y="4723667"/>
              <a:ext cx="9479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9" name="Flowchart: Connector 638"/>
            <p:cNvSpPr/>
            <p:nvPr/>
          </p:nvSpPr>
          <p:spPr>
            <a:xfrm>
              <a:off x="5618395" y="4339004"/>
              <a:ext cx="86179" cy="82431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0" name="Flowchart: Connector 639"/>
            <p:cNvSpPr/>
            <p:nvPr/>
          </p:nvSpPr>
          <p:spPr>
            <a:xfrm>
              <a:off x="5799368" y="4879367"/>
              <a:ext cx="9479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1" name="Flowchart: Connector 640"/>
            <p:cNvSpPr/>
            <p:nvPr/>
          </p:nvSpPr>
          <p:spPr>
            <a:xfrm>
              <a:off x="6213025" y="4687033"/>
              <a:ext cx="189593" cy="155700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2" name="Flowchart: Connector 641"/>
            <p:cNvSpPr/>
            <p:nvPr/>
          </p:nvSpPr>
          <p:spPr>
            <a:xfrm>
              <a:off x="7479854" y="4723667"/>
              <a:ext cx="94794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3" name="Flowchart: Connector 642"/>
            <p:cNvSpPr/>
            <p:nvPr/>
          </p:nvSpPr>
          <p:spPr>
            <a:xfrm>
              <a:off x="7385054" y="4879367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4" name="Flowchart: Connector 643"/>
            <p:cNvSpPr/>
            <p:nvPr/>
          </p:nvSpPr>
          <p:spPr>
            <a:xfrm>
              <a:off x="7669447" y="4265735"/>
              <a:ext cx="94794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5" name="Flowchart: Connector 644"/>
            <p:cNvSpPr/>
            <p:nvPr/>
          </p:nvSpPr>
          <p:spPr>
            <a:xfrm>
              <a:off x="7479854" y="3661263"/>
              <a:ext cx="94794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" name="Flowchart: Connector 645"/>
            <p:cNvSpPr/>
            <p:nvPr/>
          </p:nvSpPr>
          <p:spPr>
            <a:xfrm>
              <a:off x="6850747" y="4796937"/>
              <a:ext cx="94799" cy="82431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7" name="Flowchart: Connector 646"/>
            <p:cNvSpPr/>
            <p:nvPr/>
          </p:nvSpPr>
          <p:spPr>
            <a:xfrm>
              <a:off x="6807660" y="4760302"/>
              <a:ext cx="189593" cy="146538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" name="Flowchart: Connector 647"/>
            <p:cNvSpPr/>
            <p:nvPr/>
          </p:nvSpPr>
          <p:spPr>
            <a:xfrm>
              <a:off x="6359531" y="4247417"/>
              <a:ext cx="94794" cy="82431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9" name="Flowchart: Connector 648"/>
            <p:cNvSpPr/>
            <p:nvPr/>
          </p:nvSpPr>
          <p:spPr>
            <a:xfrm>
              <a:off x="5988961" y="3890233"/>
              <a:ext cx="9479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0" name="Flowchart: Connector 649"/>
            <p:cNvSpPr/>
            <p:nvPr/>
          </p:nvSpPr>
          <p:spPr>
            <a:xfrm>
              <a:off x="5618395" y="3432300"/>
              <a:ext cx="8617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1" name="Flowchart: Connector 650"/>
            <p:cNvSpPr/>
            <p:nvPr/>
          </p:nvSpPr>
          <p:spPr>
            <a:xfrm>
              <a:off x="5523596" y="4119196"/>
              <a:ext cx="9479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2" name="Flowchart: Connector 651"/>
            <p:cNvSpPr/>
            <p:nvPr/>
          </p:nvSpPr>
          <p:spPr>
            <a:xfrm>
              <a:off x="5652867" y="3981819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3" name="Flowchart: Connector 652"/>
            <p:cNvSpPr/>
            <p:nvPr/>
          </p:nvSpPr>
          <p:spPr>
            <a:xfrm>
              <a:off x="6454325" y="3505569"/>
              <a:ext cx="9479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4" name="Flowchart: Connector 653"/>
            <p:cNvSpPr/>
            <p:nvPr/>
          </p:nvSpPr>
          <p:spPr>
            <a:xfrm>
              <a:off x="6454325" y="3734533"/>
              <a:ext cx="9479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5" name="Flowchart: Connector 654"/>
            <p:cNvSpPr/>
            <p:nvPr/>
          </p:nvSpPr>
          <p:spPr>
            <a:xfrm>
              <a:off x="6083760" y="3661263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6" name="Flowchart: Connector 655"/>
            <p:cNvSpPr/>
            <p:nvPr/>
          </p:nvSpPr>
          <p:spPr>
            <a:xfrm>
              <a:off x="6359531" y="3963502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7" name="Flowchart: Connector 656"/>
            <p:cNvSpPr/>
            <p:nvPr/>
          </p:nvSpPr>
          <p:spPr>
            <a:xfrm>
              <a:off x="6178554" y="3505569"/>
              <a:ext cx="8617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8" name="Flowchart: Connector 657"/>
            <p:cNvSpPr/>
            <p:nvPr/>
          </p:nvSpPr>
          <p:spPr>
            <a:xfrm>
              <a:off x="5894167" y="3578838"/>
              <a:ext cx="94794" cy="82425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9" name="Flowchart: Connector 658"/>
            <p:cNvSpPr/>
            <p:nvPr/>
          </p:nvSpPr>
          <p:spPr>
            <a:xfrm>
              <a:off x="6531889" y="4119196"/>
              <a:ext cx="8617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0" name="Flowchart: Connector 659"/>
            <p:cNvSpPr/>
            <p:nvPr/>
          </p:nvSpPr>
          <p:spPr>
            <a:xfrm>
              <a:off x="6643918" y="3661263"/>
              <a:ext cx="94799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1" name="Flowchart: Connector 660"/>
            <p:cNvSpPr/>
            <p:nvPr/>
          </p:nvSpPr>
          <p:spPr>
            <a:xfrm>
              <a:off x="6359531" y="4119196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2" name="Flowchart: Connector 661"/>
            <p:cNvSpPr/>
            <p:nvPr/>
          </p:nvSpPr>
          <p:spPr>
            <a:xfrm>
              <a:off x="5704574" y="4192465"/>
              <a:ext cx="94794" cy="73269"/>
            </a:xfrm>
            <a:prstGeom prst="flowChartConnector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3" name="Flowchart: Connector 662"/>
            <p:cNvSpPr/>
            <p:nvPr/>
          </p:nvSpPr>
          <p:spPr>
            <a:xfrm>
              <a:off x="7859040" y="4036771"/>
              <a:ext cx="86179" cy="82425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4" name="Flowchart: Connector 663"/>
            <p:cNvSpPr/>
            <p:nvPr/>
          </p:nvSpPr>
          <p:spPr>
            <a:xfrm>
              <a:off x="7945218" y="4421435"/>
              <a:ext cx="94794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5" name="Flowchart: Connector 664"/>
            <p:cNvSpPr/>
            <p:nvPr/>
          </p:nvSpPr>
          <p:spPr>
            <a:xfrm>
              <a:off x="7385054" y="4339004"/>
              <a:ext cx="94799" cy="82431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" name="Flowchart: Connector 665"/>
            <p:cNvSpPr/>
            <p:nvPr/>
          </p:nvSpPr>
          <p:spPr>
            <a:xfrm>
              <a:off x="7859040" y="4879367"/>
              <a:ext cx="8617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7" name="Flowchart: Connector 666"/>
            <p:cNvSpPr/>
            <p:nvPr/>
          </p:nvSpPr>
          <p:spPr>
            <a:xfrm>
              <a:off x="7574647" y="4879367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8" name="Flowchart: Connector 667"/>
            <p:cNvSpPr/>
            <p:nvPr/>
          </p:nvSpPr>
          <p:spPr>
            <a:xfrm>
              <a:off x="7626355" y="4650398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9" name="Flowchart: Connector 668"/>
            <p:cNvSpPr/>
            <p:nvPr/>
          </p:nvSpPr>
          <p:spPr>
            <a:xfrm>
              <a:off x="7204082" y="4421435"/>
              <a:ext cx="94794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0" name="Flowchart: Connector 669"/>
            <p:cNvSpPr/>
            <p:nvPr/>
          </p:nvSpPr>
          <p:spPr>
            <a:xfrm>
              <a:off x="7574647" y="3890233"/>
              <a:ext cx="94799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1" name="Flowchart: Connector 670"/>
            <p:cNvSpPr/>
            <p:nvPr/>
          </p:nvSpPr>
          <p:spPr>
            <a:xfrm>
              <a:off x="7204082" y="4879367"/>
              <a:ext cx="94794" cy="7326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2" name="Flowchart: Connector 671"/>
            <p:cNvSpPr/>
            <p:nvPr/>
          </p:nvSpPr>
          <p:spPr>
            <a:xfrm>
              <a:off x="6980018" y="4302369"/>
              <a:ext cx="189593" cy="146538"/>
            </a:xfrm>
            <a:prstGeom prst="flowChartConnector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673" name="Straight Arrow Connector 672"/>
          <p:cNvCxnSpPr>
            <a:stCxn id="294" idx="3"/>
            <a:endCxn id="631" idx="3"/>
          </p:cNvCxnSpPr>
          <p:nvPr/>
        </p:nvCxnSpPr>
        <p:spPr>
          <a:xfrm flipH="1">
            <a:off x="3810000" y="5240338"/>
            <a:ext cx="2062163" cy="1150937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5342" name="TextBox 673"/>
          <p:cNvSpPr txBox="1">
            <a:spLocks noChangeArrowheads="1"/>
          </p:cNvSpPr>
          <p:nvPr/>
        </p:nvSpPr>
        <p:spPr bwMode="auto">
          <a:xfrm>
            <a:off x="665163" y="1125538"/>
            <a:ext cx="398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</p:txBody>
      </p:sp>
      <p:sp>
        <p:nvSpPr>
          <p:cNvPr id="285343" name="TextBox 674"/>
          <p:cNvSpPr txBox="1">
            <a:spLocks noChangeArrowheads="1"/>
          </p:cNvSpPr>
          <p:nvPr/>
        </p:nvSpPr>
        <p:spPr bwMode="auto">
          <a:xfrm>
            <a:off x="650875" y="3584575"/>
            <a:ext cx="4000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</a:p>
        </p:txBody>
      </p:sp>
      <p:sp>
        <p:nvSpPr>
          <p:cNvPr id="285344" name="TextBox 675"/>
          <p:cNvSpPr txBox="1">
            <a:spLocks noChangeArrowheads="1"/>
          </p:cNvSpPr>
          <p:nvPr/>
        </p:nvSpPr>
        <p:spPr bwMode="auto">
          <a:xfrm>
            <a:off x="4530725" y="1563688"/>
            <a:ext cx="266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l-GR" alt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en-US" sz="7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700">
              <a:latin typeface="Calibri" panose="020F0502020204030204" pitchFamily="34" charset="0"/>
            </a:endParaRPr>
          </a:p>
        </p:txBody>
      </p:sp>
      <p:grpSp>
        <p:nvGrpSpPr>
          <p:cNvPr id="285345" name="Group 676"/>
          <p:cNvGrpSpPr>
            <a:grpSpLocks/>
          </p:cNvGrpSpPr>
          <p:nvPr/>
        </p:nvGrpSpPr>
        <p:grpSpPr bwMode="auto">
          <a:xfrm>
            <a:off x="4533900" y="1222375"/>
            <a:ext cx="865188" cy="981075"/>
            <a:chOff x="4410974" y="169653"/>
            <a:chExt cx="990971" cy="1131615"/>
          </a:xfrm>
        </p:grpSpPr>
        <p:sp>
          <p:nvSpPr>
            <p:cNvPr id="678" name="Flowchart: Connector 677"/>
            <p:cNvSpPr/>
            <p:nvPr/>
          </p:nvSpPr>
          <p:spPr>
            <a:xfrm>
              <a:off x="4678264" y="266701"/>
              <a:ext cx="76368" cy="76906"/>
            </a:xfrm>
            <a:prstGeom prst="flowChartConnector">
              <a:avLst/>
            </a:prstGeom>
            <a:solidFill>
              <a:srgbClr val="4BACC6"/>
            </a:solidFill>
            <a:ln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9" name="Rectangle 678"/>
            <p:cNvSpPr/>
            <p:nvPr/>
          </p:nvSpPr>
          <p:spPr>
            <a:xfrm>
              <a:off x="4640079" y="228248"/>
              <a:ext cx="152737" cy="15198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0" name="Flowchart: Connector 679"/>
            <p:cNvSpPr/>
            <p:nvPr/>
          </p:nvSpPr>
          <p:spPr>
            <a:xfrm>
              <a:off x="4680082" y="469952"/>
              <a:ext cx="76368" cy="76906"/>
            </a:xfrm>
            <a:prstGeom prst="flowChartConnector">
              <a:avLst/>
            </a:prstGeom>
            <a:solidFill>
              <a:srgbClr val="4BACC6"/>
            </a:solidFill>
            <a:ln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1" name="Rectangle 680"/>
            <p:cNvSpPr/>
            <p:nvPr/>
          </p:nvSpPr>
          <p:spPr>
            <a:xfrm>
              <a:off x="4641898" y="431500"/>
              <a:ext cx="150918" cy="153812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2" name="Flowchart: Connector 681"/>
            <p:cNvSpPr/>
            <p:nvPr/>
          </p:nvSpPr>
          <p:spPr>
            <a:xfrm>
              <a:off x="4831001" y="469952"/>
              <a:ext cx="76368" cy="76906"/>
            </a:xfrm>
            <a:prstGeom prst="flowChartConnector">
              <a:avLst/>
            </a:prstGeom>
            <a:solidFill>
              <a:srgbClr val="8064A2"/>
            </a:solidFill>
            <a:ln>
              <a:solidFill>
                <a:srgbClr val="8064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3" name="Rectangle 682"/>
            <p:cNvSpPr/>
            <p:nvPr/>
          </p:nvSpPr>
          <p:spPr>
            <a:xfrm>
              <a:off x="4792816" y="431500"/>
              <a:ext cx="152737" cy="153812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4" name="Flowchart: Connector 683"/>
            <p:cNvSpPr/>
            <p:nvPr/>
          </p:nvSpPr>
          <p:spPr>
            <a:xfrm>
              <a:off x="4983737" y="675034"/>
              <a:ext cx="74549" cy="75075"/>
            </a:xfrm>
            <a:prstGeom prst="flowChartConnector">
              <a:avLst/>
            </a:prstGeom>
            <a:solidFill>
              <a:srgbClr val="9BBB59"/>
            </a:solidFill>
            <a:ln>
              <a:solidFill>
                <a:srgbClr val="9BBB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5" name="Rectangle 684"/>
            <p:cNvSpPr/>
            <p:nvPr/>
          </p:nvSpPr>
          <p:spPr>
            <a:xfrm>
              <a:off x="4945553" y="636582"/>
              <a:ext cx="150919" cy="15198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6" name="Flowchart: Connector 685"/>
            <p:cNvSpPr/>
            <p:nvPr/>
          </p:nvSpPr>
          <p:spPr>
            <a:xfrm>
              <a:off x="5134655" y="869130"/>
              <a:ext cx="76368" cy="76906"/>
            </a:xfrm>
            <a:prstGeom prst="flowChartConnector">
              <a:avLst/>
            </a:prstGeom>
            <a:solidFill>
              <a:srgbClr val="C0504D"/>
            </a:solidFill>
            <a:ln>
              <a:solidFill>
                <a:srgbClr val="C050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" name="Rectangle 686"/>
            <p:cNvSpPr/>
            <p:nvPr/>
          </p:nvSpPr>
          <p:spPr>
            <a:xfrm>
              <a:off x="5096472" y="832508"/>
              <a:ext cx="152737" cy="15198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8" name="Flowchart: Connector 687"/>
            <p:cNvSpPr/>
            <p:nvPr/>
          </p:nvSpPr>
          <p:spPr>
            <a:xfrm>
              <a:off x="5287392" y="1055902"/>
              <a:ext cx="76368" cy="76906"/>
            </a:xfrm>
            <a:prstGeom prst="flowChartConnector">
              <a:avLst/>
            </a:prstGeom>
            <a:solidFill>
              <a:srgbClr val="4F81BD"/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9" name="Rectangle 688"/>
            <p:cNvSpPr/>
            <p:nvPr/>
          </p:nvSpPr>
          <p:spPr>
            <a:xfrm>
              <a:off x="5249208" y="1019280"/>
              <a:ext cx="152737" cy="15198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0" name="Flowchart: Connector 689"/>
            <p:cNvSpPr/>
            <p:nvPr/>
          </p:nvSpPr>
          <p:spPr>
            <a:xfrm>
              <a:off x="5134655" y="1055902"/>
              <a:ext cx="76368" cy="76906"/>
            </a:xfrm>
            <a:prstGeom prst="flowChartConnector">
              <a:avLst/>
            </a:prstGeom>
            <a:solidFill>
              <a:srgbClr val="C0504D"/>
            </a:solidFill>
            <a:ln>
              <a:solidFill>
                <a:srgbClr val="C050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1" name="Rectangle 690"/>
            <p:cNvSpPr/>
            <p:nvPr/>
          </p:nvSpPr>
          <p:spPr>
            <a:xfrm>
              <a:off x="5096472" y="1019280"/>
              <a:ext cx="152737" cy="15198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2" name="Flowchart: Connector 691"/>
            <p:cNvSpPr/>
            <p:nvPr/>
          </p:nvSpPr>
          <p:spPr>
            <a:xfrm>
              <a:off x="4678264" y="675034"/>
              <a:ext cx="76368" cy="75075"/>
            </a:xfrm>
            <a:prstGeom prst="flowChartConnector">
              <a:avLst/>
            </a:prstGeom>
            <a:solidFill>
              <a:srgbClr val="4BACC6"/>
            </a:solidFill>
            <a:ln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3" name="Rectangle 692"/>
            <p:cNvSpPr/>
            <p:nvPr/>
          </p:nvSpPr>
          <p:spPr>
            <a:xfrm>
              <a:off x="4640079" y="636582"/>
              <a:ext cx="152737" cy="15198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4" name="Flowchart: Connector 693"/>
            <p:cNvSpPr/>
            <p:nvPr/>
          </p:nvSpPr>
          <p:spPr>
            <a:xfrm>
              <a:off x="4831001" y="675034"/>
              <a:ext cx="76368" cy="75075"/>
            </a:xfrm>
            <a:prstGeom prst="flowChartConnector">
              <a:avLst/>
            </a:prstGeom>
            <a:solidFill>
              <a:srgbClr val="8064A2"/>
            </a:solidFill>
            <a:ln>
              <a:solidFill>
                <a:srgbClr val="8064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5" name="Rectangle 694"/>
            <p:cNvSpPr/>
            <p:nvPr/>
          </p:nvSpPr>
          <p:spPr>
            <a:xfrm>
              <a:off x="4792816" y="636582"/>
              <a:ext cx="152737" cy="15198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6" name="Flowchart: Connector 695"/>
            <p:cNvSpPr/>
            <p:nvPr/>
          </p:nvSpPr>
          <p:spPr>
            <a:xfrm>
              <a:off x="4983737" y="869130"/>
              <a:ext cx="74549" cy="76906"/>
            </a:xfrm>
            <a:prstGeom prst="flowChartConnector">
              <a:avLst/>
            </a:prstGeom>
            <a:solidFill>
              <a:srgbClr val="9BBB59"/>
            </a:solidFill>
            <a:ln>
              <a:solidFill>
                <a:srgbClr val="9BBB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7" name="Rectangle 696"/>
            <p:cNvSpPr/>
            <p:nvPr/>
          </p:nvSpPr>
          <p:spPr>
            <a:xfrm>
              <a:off x="4945553" y="832508"/>
              <a:ext cx="150919" cy="15198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8" name="Flowchart: Connector 697"/>
            <p:cNvSpPr/>
            <p:nvPr/>
          </p:nvSpPr>
          <p:spPr>
            <a:xfrm>
              <a:off x="4678264" y="869130"/>
              <a:ext cx="76368" cy="76906"/>
            </a:xfrm>
            <a:prstGeom prst="flowChartConnector">
              <a:avLst/>
            </a:prstGeom>
            <a:solidFill>
              <a:srgbClr val="4BACC6"/>
            </a:solidFill>
            <a:ln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9" name="Rectangle 698"/>
            <p:cNvSpPr/>
            <p:nvPr/>
          </p:nvSpPr>
          <p:spPr>
            <a:xfrm>
              <a:off x="4640079" y="832508"/>
              <a:ext cx="152737" cy="15198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0" name="Flowchart: Connector 699"/>
            <p:cNvSpPr/>
            <p:nvPr/>
          </p:nvSpPr>
          <p:spPr>
            <a:xfrm>
              <a:off x="4831001" y="869130"/>
              <a:ext cx="76368" cy="76906"/>
            </a:xfrm>
            <a:prstGeom prst="flowChartConnector">
              <a:avLst/>
            </a:prstGeom>
            <a:solidFill>
              <a:srgbClr val="8064A2"/>
            </a:solidFill>
            <a:ln>
              <a:solidFill>
                <a:srgbClr val="8064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1" name="Rectangle 700"/>
            <p:cNvSpPr/>
            <p:nvPr/>
          </p:nvSpPr>
          <p:spPr>
            <a:xfrm>
              <a:off x="4792816" y="832508"/>
              <a:ext cx="152737" cy="15198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2" name="Flowchart: Connector 701"/>
            <p:cNvSpPr/>
            <p:nvPr/>
          </p:nvSpPr>
          <p:spPr>
            <a:xfrm>
              <a:off x="4983737" y="1055902"/>
              <a:ext cx="74549" cy="76906"/>
            </a:xfrm>
            <a:prstGeom prst="flowChartConnector">
              <a:avLst/>
            </a:prstGeom>
            <a:solidFill>
              <a:srgbClr val="9BBB59"/>
            </a:solidFill>
            <a:ln>
              <a:solidFill>
                <a:srgbClr val="9BBB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3" name="Rectangle 702"/>
            <p:cNvSpPr/>
            <p:nvPr/>
          </p:nvSpPr>
          <p:spPr>
            <a:xfrm>
              <a:off x="4945553" y="1019280"/>
              <a:ext cx="150919" cy="15198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4" name="Flowchart: Connector 703"/>
            <p:cNvSpPr/>
            <p:nvPr/>
          </p:nvSpPr>
          <p:spPr>
            <a:xfrm>
              <a:off x="4678264" y="1055902"/>
              <a:ext cx="76368" cy="76906"/>
            </a:xfrm>
            <a:prstGeom prst="flowChartConnector">
              <a:avLst/>
            </a:prstGeom>
            <a:solidFill>
              <a:srgbClr val="4BACC6"/>
            </a:solidFill>
            <a:ln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5" name="Rectangle 704"/>
            <p:cNvSpPr/>
            <p:nvPr/>
          </p:nvSpPr>
          <p:spPr>
            <a:xfrm>
              <a:off x="4640079" y="1019280"/>
              <a:ext cx="152737" cy="15198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6" name="Flowchart: Connector 705"/>
            <p:cNvSpPr/>
            <p:nvPr/>
          </p:nvSpPr>
          <p:spPr>
            <a:xfrm>
              <a:off x="4831001" y="1055902"/>
              <a:ext cx="76368" cy="76906"/>
            </a:xfrm>
            <a:prstGeom prst="flowChartConnector">
              <a:avLst/>
            </a:prstGeom>
            <a:solidFill>
              <a:srgbClr val="8064A2"/>
            </a:solidFill>
            <a:ln>
              <a:solidFill>
                <a:srgbClr val="8064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" name="Rectangle 706"/>
            <p:cNvSpPr/>
            <p:nvPr/>
          </p:nvSpPr>
          <p:spPr>
            <a:xfrm>
              <a:off x="4792816" y="1019280"/>
              <a:ext cx="152737" cy="15198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5376" name="TextBox 707"/>
            <p:cNvSpPr txBox="1">
              <a:spLocks noChangeArrowheads="1"/>
            </p:cNvSpPr>
            <p:nvPr/>
          </p:nvSpPr>
          <p:spPr bwMode="auto">
            <a:xfrm>
              <a:off x="4413842" y="169653"/>
              <a:ext cx="304799" cy="354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l-GR" altLang="en-US" sz="70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altLang="en-US" sz="7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700">
                <a:latin typeface="Calibri" panose="020F0502020204030204" pitchFamily="34" charset="0"/>
              </a:endParaRPr>
            </a:p>
          </p:txBody>
        </p:sp>
        <p:sp>
          <p:nvSpPr>
            <p:cNvPr id="285377" name="TextBox 708"/>
            <p:cNvSpPr txBox="1">
              <a:spLocks noChangeArrowheads="1"/>
            </p:cNvSpPr>
            <p:nvPr/>
          </p:nvSpPr>
          <p:spPr bwMode="auto">
            <a:xfrm>
              <a:off x="4410974" y="356557"/>
              <a:ext cx="304799" cy="354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l-GR" altLang="en-US" sz="70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altLang="en-US" sz="7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700">
                <a:latin typeface="Calibri" panose="020F0502020204030204" pitchFamily="34" charset="0"/>
              </a:endParaRPr>
            </a:p>
          </p:txBody>
        </p:sp>
        <p:sp>
          <p:nvSpPr>
            <p:cNvPr id="285378" name="TextBox 709"/>
            <p:cNvSpPr txBox="1">
              <a:spLocks noChangeArrowheads="1"/>
            </p:cNvSpPr>
            <p:nvPr/>
          </p:nvSpPr>
          <p:spPr bwMode="auto">
            <a:xfrm>
              <a:off x="4413864" y="759713"/>
              <a:ext cx="304799" cy="354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l-GR" altLang="en-US" sz="70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altLang="en-US" sz="7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700">
                <a:latin typeface="Calibri" panose="020F0502020204030204" pitchFamily="34" charset="0"/>
              </a:endParaRPr>
            </a:p>
          </p:txBody>
        </p:sp>
        <p:sp>
          <p:nvSpPr>
            <p:cNvPr id="285379" name="TextBox 710"/>
            <p:cNvSpPr txBox="1">
              <a:spLocks noChangeArrowheads="1"/>
            </p:cNvSpPr>
            <p:nvPr/>
          </p:nvSpPr>
          <p:spPr bwMode="auto">
            <a:xfrm>
              <a:off x="4419622" y="946617"/>
              <a:ext cx="304799" cy="354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l-GR" altLang="en-US" sz="70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altLang="en-US" sz="7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700">
                <a:latin typeface="Calibri" panose="020F0502020204030204" pitchFamily="34" charset="0"/>
              </a:endParaRPr>
            </a:p>
          </p:txBody>
        </p:sp>
      </p:grpSp>
      <p:sp>
        <p:nvSpPr>
          <p:cNvPr id="712" name="Rectangle 711"/>
          <p:cNvSpPr/>
          <p:nvPr/>
        </p:nvSpPr>
        <p:spPr>
          <a:xfrm>
            <a:off x="947738" y="1141413"/>
            <a:ext cx="7586662" cy="2379662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00658" y="6157952"/>
            <a:ext cx="3930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Jahid</a:t>
            </a:r>
            <a:r>
              <a:rPr lang="en-US" dirty="0" smtClean="0"/>
              <a:t> et al., Bioinformatics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57483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en-US" altLang="en-US" dirty="0" smtClean="0"/>
              <a:t>Datasets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969963" lvl="1" indent="-569913">
              <a:buFont typeface="Wingdings" panose="05000000000000000000" pitchFamily="2" charset="2"/>
              <a:buNone/>
            </a:pPr>
            <a:r>
              <a:rPr lang="en-US" altLang="en-US" dirty="0" smtClean="0"/>
              <a:t>Training: NKI dataset: van de </a:t>
            </a:r>
            <a:r>
              <a:rPr lang="en-US" altLang="en-US" dirty="0" err="1" smtClean="0"/>
              <a:t>Vijver</a:t>
            </a:r>
            <a:r>
              <a:rPr lang="en-US" altLang="en-US" dirty="0" smtClean="0"/>
              <a:t> et al(2002)</a:t>
            </a:r>
          </a:p>
          <a:p>
            <a:pPr marL="969963" lvl="1" indent="-569913"/>
            <a:r>
              <a:rPr lang="en-US" altLang="en-US" dirty="0" smtClean="0"/>
              <a:t>295 patients</a:t>
            </a:r>
          </a:p>
          <a:p>
            <a:pPr marL="969963" lvl="1" indent="-569913"/>
            <a:r>
              <a:rPr lang="en-US" altLang="en-US" dirty="0" smtClean="0"/>
              <a:t>78 had metastasis within 5 years of checkup</a:t>
            </a:r>
          </a:p>
          <a:p>
            <a:pPr marL="1370013" lvl="2" indent="-569913">
              <a:buFont typeface="Wingdings" panose="05000000000000000000" pitchFamily="2" charset="2"/>
              <a:buNone/>
            </a:pPr>
            <a:endParaRPr lang="en-US" altLang="en-US" dirty="0" smtClean="0"/>
          </a:p>
          <a:p>
            <a:pPr marL="1370013" lvl="2" indent="-569913">
              <a:buFont typeface="Wingdings" panose="05000000000000000000" pitchFamily="2" charset="2"/>
              <a:buNone/>
            </a:pPr>
            <a:endParaRPr lang="en-US" altLang="en-US" dirty="0"/>
          </a:p>
          <a:p>
            <a:pPr marL="1370013" lvl="2" indent="-569913">
              <a:buFont typeface="Wingdings" panose="05000000000000000000" pitchFamily="2" charset="2"/>
              <a:buNone/>
            </a:pPr>
            <a:endParaRPr lang="en-US" altLang="en-US" dirty="0" smtClean="0"/>
          </a:p>
          <a:p>
            <a:pPr marL="1370013" lvl="2" indent="-569913">
              <a:buFont typeface="Wingdings" panose="05000000000000000000" pitchFamily="2" charset="2"/>
              <a:buNone/>
            </a:pPr>
            <a:endParaRPr lang="en-US" altLang="en-US" dirty="0"/>
          </a:p>
          <a:p>
            <a:pPr marL="1370013" lvl="2" indent="-569913">
              <a:buFont typeface="Wingdings" panose="05000000000000000000" pitchFamily="2" charset="2"/>
              <a:buNone/>
            </a:pPr>
            <a:endParaRPr lang="en-US" altLang="en-US" dirty="0" smtClean="0"/>
          </a:p>
          <a:p>
            <a:pPr marL="1370013" lvl="2" indent="-569913">
              <a:buFont typeface="Wingdings" panose="05000000000000000000" pitchFamily="2" charset="2"/>
              <a:buNone/>
            </a:pPr>
            <a:endParaRPr lang="en-US" altLang="en-US" dirty="0"/>
          </a:p>
          <a:p>
            <a:pPr marL="1370013" lvl="2" indent="-569913">
              <a:buFont typeface="Wingdings" panose="05000000000000000000" pitchFamily="2" charset="2"/>
              <a:buNone/>
            </a:pPr>
            <a:endParaRPr lang="en-US" altLang="en-US" dirty="0"/>
          </a:p>
          <a:p>
            <a:pPr marL="969963" lvl="1" indent="-569913">
              <a:buFont typeface="Wingdings" panose="05000000000000000000" pitchFamily="2" charset="2"/>
              <a:buNone/>
            </a:pPr>
            <a:r>
              <a:rPr lang="en-US" altLang="en-US" dirty="0" smtClean="0"/>
              <a:t>Testing: </a:t>
            </a:r>
          </a:p>
          <a:p>
            <a:pPr marL="969963" lvl="1" indent="-569913">
              <a:buFont typeface="Calibri" panose="020F0502020204030204" pitchFamily="34" charset="0"/>
              <a:buAutoNum type="alphaLcParenR"/>
            </a:pPr>
            <a:r>
              <a:rPr lang="en-US" altLang="en-US" dirty="0"/>
              <a:t>UNC dataset (2010</a:t>
            </a:r>
            <a:r>
              <a:rPr lang="en-US" altLang="en-US" dirty="0" smtClean="0"/>
              <a:t>): </a:t>
            </a:r>
            <a:r>
              <a:rPr lang="en-US" altLang="en-US" sz="1800" dirty="0" smtClean="0"/>
              <a:t>116 patients (75 metastasis</a:t>
            </a:r>
            <a:r>
              <a:rPr lang="en-US" altLang="en-US" sz="1600" dirty="0"/>
              <a:t>)</a:t>
            </a:r>
            <a:endParaRPr lang="en-US" altLang="en-US" sz="1600" dirty="0" smtClean="0"/>
          </a:p>
          <a:p>
            <a:pPr marL="969963" lvl="1" indent="-569913">
              <a:buFont typeface="Calibri" panose="020F0502020204030204" pitchFamily="34" charset="0"/>
              <a:buAutoNum type="alphaLcParenR"/>
            </a:pPr>
            <a:r>
              <a:rPr lang="en-US" altLang="en-US" dirty="0" smtClean="0"/>
              <a:t>Wang et al (2005): </a:t>
            </a:r>
            <a:r>
              <a:rPr lang="en-US" altLang="en-US" sz="1800" dirty="0" smtClean="0"/>
              <a:t>286 patients (106 metastasis)</a:t>
            </a:r>
            <a:endParaRPr lang="en-US" altLang="en-US" sz="2400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838200" y="2590800"/>
          <a:ext cx="7696200" cy="2436811"/>
        </p:xfrm>
        <a:graphic>
          <a:graphicData uri="http://schemas.openxmlformats.org/drawingml/2006/table">
            <a:tbl>
              <a:tblPr/>
              <a:tblGrid>
                <a:gridCol w="1924050"/>
                <a:gridCol w="1924050"/>
                <a:gridCol w="1924050"/>
                <a:gridCol w="1924050"/>
              </a:tblGrid>
              <a:tr h="579196">
                <a:tc>
                  <a:txBody>
                    <a:bodyPr/>
                    <a:lstStyle>
                      <a:lvl1pPr eaLnBrk="0" hangingPunct="0"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Subtype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# of patients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Metastatic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Non-metastatic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</a:tr>
              <a:tr h="371523">
                <a:tc>
                  <a:txBody>
                    <a:bodyPr/>
                    <a:lstStyle>
                      <a:lvl1pPr eaLnBrk="0" hangingPunct="0"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Normal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31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28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71523">
                <a:tc>
                  <a:txBody>
                    <a:bodyPr/>
                    <a:lstStyle>
                      <a:lvl1pPr eaLnBrk="0" hangingPunct="0"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Basal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46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16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30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1523">
                <a:tc>
                  <a:txBody>
                    <a:bodyPr/>
                    <a:lstStyle>
                      <a:lvl1pPr eaLnBrk="0" hangingPunct="0"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Luminal A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88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15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73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71523">
                <a:tc>
                  <a:txBody>
                    <a:bodyPr/>
                    <a:lstStyle>
                      <a:lvl1pPr eaLnBrk="0" hangingPunct="0"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Luminal B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81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24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57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1523">
                <a:tc>
                  <a:txBody>
                    <a:bodyPr/>
                    <a:lstStyle>
                      <a:lvl1pPr eaLnBrk="0" hangingPunct="0"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ErbB2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49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bg2"/>
                        </a:buClr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buClr>
                          <a:srgbClr val="000099"/>
                        </a:buClr>
                        <a:buSzPct val="6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buClr>
                          <a:schemeClr val="bg2"/>
                        </a:buClr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buClr>
                          <a:schemeClr val="tx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29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79143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rossdatanetwor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6553200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9125" y="228600"/>
            <a:ext cx="1554163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 Box 6"/>
          <p:cNvSpPr txBox="1">
            <a:spLocks noChangeArrowheads="1"/>
          </p:cNvSpPr>
          <p:nvPr/>
        </p:nvSpPr>
        <p:spPr bwMode="auto">
          <a:xfrm>
            <a:off x="7334250" y="260350"/>
            <a:ext cx="1514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Normal-like</a:t>
            </a:r>
          </a:p>
        </p:txBody>
      </p:sp>
      <p:sp>
        <p:nvSpPr>
          <p:cNvPr id="58374" name="Text Box 7"/>
          <p:cNvSpPr txBox="1">
            <a:spLocks noChangeArrowheads="1"/>
          </p:cNvSpPr>
          <p:nvPr/>
        </p:nvSpPr>
        <p:spPr bwMode="auto">
          <a:xfrm>
            <a:off x="7350125" y="623888"/>
            <a:ext cx="796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Basal</a:t>
            </a:r>
          </a:p>
        </p:txBody>
      </p:sp>
      <p:sp>
        <p:nvSpPr>
          <p:cNvPr id="58375" name="Text Box 8"/>
          <p:cNvSpPr txBox="1">
            <a:spLocks noChangeArrowheads="1"/>
          </p:cNvSpPr>
          <p:nvPr/>
        </p:nvSpPr>
        <p:spPr bwMode="auto">
          <a:xfrm>
            <a:off x="7350125" y="1004888"/>
            <a:ext cx="8334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LumA</a:t>
            </a:r>
          </a:p>
        </p:txBody>
      </p:sp>
      <p:sp>
        <p:nvSpPr>
          <p:cNvPr id="58376" name="Text Box 9"/>
          <p:cNvSpPr txBox="1">
            <a:spLocks noChangeArrowheads="1"/>
          </p:cNvSpPr>
          <p:nvPr/>
        </p:nvSpPr>
        <p:spPr bwMode="auto">
          <a:xfrm>
            <a:off x="7350125" y="1385888"/>
            <a:ext cx="8334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LumB</a:t>
            </a:r>
          </a:p>
        </p:txBody>
      </p:sp>
      <p:sp>
        <p:nvSpPr>
          <p:cNvPr id="58377" name="Text Box 10"/>
          <p:cNvSpPr txBox="1">
            <a:spLocks noChangeArrowheads="1"/>
          </p:cNvSpPr>
          <p:nvPr/>
        </p:nvSpPr>
        <p:spPr bwMode="auto">
          <a:xfrm>
            <a:off x="7350125" y="1766888"/>
            <a:ext cx="7350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Her2</a:t>
            </a:r>
          </a:p>
        </p:txBody>
      </p:sp>
      <p:sp>
        <p:nvSpPr>
          <p:cNvPr id="58378" name="Text Box 11"/>
          <p:cNvSpPr txBox="1">
            <a:spLocks noChangeArrowheads="1"/>
          </p:cNvSpPr>
          <p:nvPr/>
        </p:nvSpPr>
        <p:spPr bwMode="auto">
          <a:xfrm>
            <a:off x="7350125" y="2147888"/>
            <a:ext cx="1641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Wang cohort</a:t>
            </a:r>
          </a:p>
        </p:txBody>
      </p:sp>
      <p:sp>
        <p:nvSpPr>
          <p:cNvPr id="58379" name="Text Box 12"/>
          <p:cNvSpPr txBox="1">
            <a:spLocks noChangeArrowheads="1"/>
          </p:cNvSpPr>
          <p:nvPr/>
        </p:nvSpPr>
        <p:spPr bwMode="auto">
          <a:xfrm>
            <a:off x="185738" y="76200"/>
            <a:ext cx="4076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000099"/>
                </a:solidFill>
              </a:rPr>
              <a:t>BC patient-patient network</a:t>
            </a:r>
          </a:p>
        </p:txBody>
      </p:sp>
      <p:sp>
        <p:nvSpPr>
          <p:cNvPr id="58380" name="AutoShape 13"/>
          <p:cNvSpPr>
            <a:spLocks/>
          </p:cNvSpPr>
          <p:nvPr/>
        </p:nvSpPr>
        <p:spPr bwMode="auto">
          <a:xfrm>
            <a:off x="6588125" y="381000"/>
            <a:ext cx="304800" cy="1600200"/>
          </a:xfrm>
          <a:prstGeom prst="leftBrace">
            <a:avLst>
              <a:gd name="adj1" fmla="val 437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8381" name="Text Box 14"/>
          <p:cNvSpPr txBox="1">
            <a:spLocks noChangeArrowheads="1"/>
          </p:cNvSpPr>
          <p:nvPr/>
        </p:nvSpPr>
        <p:spPr bwMode="auto">
          <a:xfrm rot="-5400000">
            <a:off x="5208588" y="1303337"/>
            <a:ext cx="2516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van de Vijver cohort</a:t>
            </a:r>
          </a:p>
        </p:txBody>
      </p:sp>
    </p:spTree>
    <p:extLst>
      <p:ext uri="{BB962C8B-B14F-4D97-AF65-F5344CB8AC3E}">
        <p14:creationId xmlns:p14="http://schemas.microsoft.com/office/powerpoint/2010/main" xmlns="" val="1276417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 anchor="ctr">
            <a:normAutofit fontScale="90000"/>
          </a:bodyPr>
          <a:lstStyle/>
          <a:p>
            <a:pPr>
              <a:defRPr/>
            </a:pPr>
            <a:r>
              <a:rPr lang="en-US" altLang="en-US" sz="4000" b="0" smtClean="0">
                <a:solidFill>
                  <a:srgbClr val="E95901"/>
                </a:solidFill>
              </a:rPr>
              <a:t>Performance Comparison with Other Ensemble Classifiers</a:t>
            </a:r>
          </a:p>
        </p:txBody>
      </p:sp>
      <p:sp>
        <p:nvSpPr>
          <p:cNvPr id="78851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8229600" cy="5334000"/>
          </a:xfrm>
        </p:spPr>
        <p:txBody>
          <a:bodyPr/>
          <a:lstStyle/>
          <a:p>
            <a:r>
              <a:rPr lang="en-US" altLang="en-US" sz="2400" smtClean="0"/>
              <a:t>Compare PC-classifiers performance to other popular methods that use multiple classifiers (ensemble classifiers)</a:t>
            </a:r>
          </a:p>
          <a:p>
            <a:r>
              <a:rPr lang="en-US" altLang="en-US" sz="2400" smtClean="0"/>
              <a:t>Ensemble classifier used</a:t>
            </a:r>
          </a:p>
          <a:p>
            <a:pPr lvl="1"/>
            <a:r>
              <a:rPr lang="en-US" altLang="en-US" sz="2000" smtClean="0"/>
              <a:t>Bagging</a:t>
            </a:r>
          </a:p>
          <a:p>
            <a:pPr lvl="1"/>
            <a:r>
              <a:rPr lang="en-US" altLang="en-US" sz="2000" smtClean="0"/>
              <a:t>Dagging</a:t>
            </a:r>
          </a:p>
          <a:p>
            <a:pPr lvl="1"/>
            <a:r>
              <a:rPr lang="en-US" altLang="en-US" sz="2000" smtClean="0"/>
              <a:t>AdaBoost</a:t>
            </a:r>
          </a:p>
          <a:p>
            <a:pPr lvl="1"/>
            <a:r>
              <a:rPr lang="en-US" altLang="en-US" sz="2000" smtClean="0"/>
              <a:t>Random Forest</a:t>
            </a:r>
          </a:p>
        </p:txBody>
      </p:sp>
      <p:sp>
        <p:nvSpPr>
          <p:cNvPr id="78852" name="Slide Number Placeholder 4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2C0B6A17-DCE0-4100-B52B-91E238074BFE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83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386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 anchor="ctr">
            <a:normAutofit fontScale="90000"/>
          </a:bodyPr>
          <a:lstStyle/>
          <a:p>
            <a:pPr>
              <a:defRPr/>
            </a:pPr>
            <a:r>
              <a:rPr lang="en-US" altLang="en-US" sz="4000" b="0" smtClean="0">
                <a:solidFill>
                  <a:srgbClr val="E95901"/>
                </a:solidFill>
              </a:rPr>
              <a:t>Performance Comparison with Other Ensemble Classifiers</a:t>
            </a:r>
          </a:p>
        </p:txBody>
      </p:sp>
      <p:sp>
        <p:nvSpPr>
          <p:cNvPr id="80899" name="Slide Number Placeholder 4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7B1CFFF2-ACDE-4E89-B3CD-E3F79F960DE3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84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090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7032625" cy="46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4724400" y="1752600"/>
            <a:ext cx="228600" cy="228600"/>
          </a:xfrm>
          <a:prstGeom prst="straightConnector1">
            <a:avLst/>
          </a:prstGeom>
          <a:ln w="2222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705600" y="2057400"/>
            <a:ext cx="228600" cy="2286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429375" y="2085975"/>
            <a:ext cx="228600" cy="228600"/>
          </a:xfrm>
          <a:prstGeom prst="straightConnector1">
            <a:avLst/>
          </a:prstGeom>
          <a:ln w="222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904" name="TextBox 8"/>
          <p:cNvSpPr txBox="1">
            <a:spLocks noChangeArrowheads="1"/>
          </p:cNvSpPr>
          <p:nvPr/>
        </p:nvSpPr>
        <p:spPr bwMode="auto">
          <a:xfrm>
            <a:off x="4038600" y="6096000"/>
            <a:ext cx="350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Calibri" panose="020F0502020204030204" pitchFamily="34" charset="0"/>
                <a:cs typeface="Arial" panose="020B0604020202020204" pitchFamily="34" charset="0"/>
              </a:rPr>
              <a:t>NKI dataset</a:t>
            </a:r>
          </a:p>
        </p:txBody>
      </p:sp>
    </p:spTree>
    <p:extLst>
      <p:ext uri="{BB962C8B-B14F-4D97-AF65-F5344CB8AC3E}">
        <p14:creationId xmlns:p14="http://schemas.microsoft.com/office/powerpoint/2010/main" xmlns="" val="421976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 anchor="ctr">
            <a:normAutofit fontScale="90000"/>
          </a:bodyPr>
          <a:lstStyle/>
          <a:p>
            <a:pPr>
              <a:defRPr/>
            </a:pPr>
            <a:r>
              <a:rPr lang="en-US" altLang="en-US" sz="4000" b="0" smtClean="0">
                <a:solidFill>
                  <a:srgbClr val="E95901"/>
                </a:solidFill>
              </a:rPr>
              <a:t>Performance Comparison with Other Ensemble Classifiers</a:t>
            </a:r>
          </a:p>
        </p:txBody>
      </p:sp>
      <p:sp>
        <p:nvSpPr>
          <p:cNvPr id="82947" name="Slide Number Placeholder 4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76DBCBB4-C33C-4956-BAB4-FB7D7F0A86FD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85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294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42338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8475" y="1579563"/>
            <a:ext cx="4378325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7315200" y="1905000"/>
            <a:ext cx="228600" cy="228600"/>
          </a:xfrm>
          <a:prstGeom prst="straightConnector1">
            <a:avLst/>
          </a:prstGeom>
          <a:ln w="2222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377113" y="2071688"/>
            <a:ext cx="228600" cy="2286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177088" y="2282825"/>
            <a:ext cx="228600" cy="228600"/>
          </a:xfrm>
          <a:prstGeom prst="straightConnector1">
            <a:avLst/>
          </a:prstGeom>
          <a:ln w="222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362200" y="1676400"/>
            <a:ext cx="228600" cy="228600"/>
          </a:xfrm>
          <a:prstGeom prst="straightConnector1">
            <a:avLst/>
          </a:prstGeom>
          <a:ln w="2222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124200" y="1933575"/>
            <a:ext cx="228600" cy="2286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362200" y="2286000"/>
            <a:ext cx="228600" cy="228600"/>
          </a:xfrm>
          <a:prstGeom prst="straightConnector1">
            <a:avLst/>
          </a:prstGeom>
          <a:ln w="222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56" name="TextBox 14"/>
          <p:cNvSpPr txBox="1">
            <a:spLocks noChangeArrowheads="1"/>
          </p:cNvSpPr>
          <p:nvPr/>
        </p:nvSpPr>
        <p:spPr bwMode="auto">
          <a:xfrm>
            <a:off x="1709738" y="4800600"/>
            <a:ext cx="2895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Calibri" panose="020F0502020204030204" pitchFamily="34" charset="0"/>
                <a:cs typeface="Arial" panose="020B0604020202020204" pitchFamily="34" charset="0"/>
              </a:rPr>
              <a:t>Wang dataset</a:t>
            </a:r>
          </a:p>
        </p:txBody>
      </p:sp>
      <p:sp>
        <p:nvSpPr>
          <p:cNvPr id="82957" name="TextBox 15"/>
          <p:cNvSpPr txBox="1">
            <a:spLocks noChangeArrowheads="1"/>
          </p:cNvSpPr>
          <p:nvPr/>
        </p:nvSpPr>
        <p:spPr bwMode="auto">
          <a:xfrm>
            <a:off x="6172200" y="4822825"/>
            <a:ext cx="2895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Calibri" panose="020F0502020204030204" pitchFamily="34" charset="0"/>
                <a:cs typeface="Arial" panose="020B0604020202020204" pitchFamily="34" charset="0"/>
              </a:rPr>
              <a:t>UNC dataset</a:t>
            </a:r>
          </a:p>
        </p:txBody>
      </p:sp>
    </p:spTree>
    <p:extLst>
      <p:ext uri="{BB962C8B-B14F-4D97-AF65-F5344CB8AC3E}">
        <p14:creationId xmlns:p14="http://schemas.microsoft.com/office/powerpoint/2010/main" xmlns="" val="193378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en-US" altLang="en-US" sz="4000" dirty="0" smtClean="0"/>
              <a:t>Pathway Analysis of PC-classifiers</a:t>
            </a:r>
          </a:p>
        </p:txBody>
      </p:sp>
      <p:sp>
        <p:nvSpPr>
          <p:cNvPr id="91139" name="Slide Number Placeholder 4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7B838574-620F-40CC-AA89-3DE6E4F0A96E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86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114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6324600" cy="412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1066800" y="3048000"/>
            <a:ext cx="304800" cy="76200"/>
          </a:xfrm>
          <a:prstGeom prst="straightConnector1">
            <a:avLst/>
          </a:prstGeom>
          <a:ln w="317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66800" y="3962400"/>
            <a:ext cx="304800" cy="76200"/>
          </a:xfrm>
          <a:prstGeom prst="straightConnector1">
            <a:avLst/>
          </a:prstGeom>
          <a:ln w="317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971800" y="4343400"/>
            <a:ext cx="304800" cy="76200"/>
          </a:xfrm>
          <a:prstGeom prst="straightConnector1">
            <a:avLst/>
          </a:prstGeom>
          <a:ln w="317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971800" y="3581400"/>
            <a:ext cx="304800" cy="76200"/>
          </a:xfrm>
          <a:prstGeom prst="straightConnector1">
            <a:avLst/>
          </a:prstGeom>
          <a:ln w="317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953000" y="2819400"/>
            <a:ext cx="304800" cy="76200"/>
          </a:xfrm>
          <a:prstGeom prst="straightConnector1">
            <a:avLst/>
          </a:prstGeom>
          <a:ln w="317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953000" y="4267200"/>
            <a:ext cx="304800" cy="76200"/>
          </a:xfrm>
          <a:prstGeom prst="straightConnector1">
            <a:avLst/>
          </a:prstGeom>
          <a:ln w="317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485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en-US" altLang="en-US" sz="4000" dirty="0" smtClean="0"/>
              <a:t>Pathway Analysis of PC-classifiers</a:t>
            </a:r>
          </a:p>
        </p:txBody>
      </p:sp>
      <p:sp>
        <p:nvSpPr>
          <p:cNvPr id="93187" name="Slide Number Placeholder 4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9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46D7DAF-B2C2-44D8-967C-57CB37CF6196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87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318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6324600" cy="412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2971800" y="2514600"/>
            <a:ext cx="304800" cy="76200"/>
          </a:xfrm>
          <a:prstGeom prst="straightConnector1">
            <a:avLst/>
          </a:prstGeom>
          <a:ln w="317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971800" y="2895600"/>
            <a:ext cx="304800" cy="76200"/>
          </a:xfrm>
          <a:prstGeom prst="straightConnector1">
            <a:avLst/>
          </a:prstGeom>
          <a:ln w="317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953000" y="2514600"/>
            <a:ext cx="304800" cy="76200"/>
          </a:xfrm>
          <a:prstGeom prst="straightConnector1">
            <a:avLst/>
          </a:prstGeom>
          <a:ln w="317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953000" y="3048000"/>
            <a:ext cx="304800" cy="76200"/>
          </a:xfrm>
          <a:prstGeom prst="straightConnector1">
            <a:avLst/>
          </a:prstGeom>
          <a:ln w="317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953000" y="3886200"/>
            <a:ext cx="304800" cy="76200"/>
          </a:xfrm>
          <a:prstGeom prst="straightConnector1">
            <a:avLst/>
          </a:prstGeom>
          <a:ln w="317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953000" y="5334000"/>
            <a:ext cx="304800" cy="76200"/>
          </a:xfrm>
          <a:prstGeom prst="straightConnector1">
            <a:avLst/>
          </a:prstGeom>
          <a:ln w="317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8263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8077200" cy="850899"/>
          </a:xfrm>
        </p:spPr>
        <p:txBody>
          <a:bodyPr/>
          <a:lstStyle/>
          <a:p>
            <a:r>
              <a:rPr lang="en-US" altLang="en-US" sz="4000" dirty="0" smtClean="0"/>
              <a:t>Clustering of models - correlation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28712"/>
            <a:ext cx="5853113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1676400" y="5715000"/>
            <a:ext cx="563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dirty="0"/>
              <a:t>Each row/column is the classification model for a patient in the </a:t>
            </a:r>
            <a:r>
              <a:rPr lang="en-US" altLang="en-US" dirty="0" smtClean="0"/>
              <a:t>NKI </a:t>
            </a:r>
            <a:r>
              <a:rPr lang="en-US" altLang="en-US" dirty="0"/>
              <a:t>cohort</a:t>
            </a:r>
          </a:p>
        </p:txBody>
      </p:sp>
    </p:spTree>
    <p:extLst>
      <p:ext uri="{BB962C8B-B14F-4D97-AF65-F5344CB8AC3E}">
        <p14:creationId xmlns:p14="http://schemas.microsoft.com/office/powerpoint/2010/main" xmlns="" val="1345544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 smtClean="0"/>
              <a:t>Why networks for cancer (cont’d)</a:t>
            </a:r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5638800" cy="5334000"/>
          </a:xfrm>
        </p:spPr>
        <p:txBody>
          <a:bodyPr/>
          <a:lstStyle/>
          <a:p>
            <a:r>
              <a:rPr lang="en-US" altLang="en-US" sz="2400" smtClean="0"/>
              <a:t>Map genes to pathways</a:t>
            </a:r>
          </a:p>
          <a:p>
            <a:pPr lvl="1"/>
            <a:r>
              <a:rPr lang="en-US" altLang="en-US" sz="2000" smtClean="0"/>
              <a:t>Better biological insight</a:t>
            </a:r>
          </a:p>
          <a:p>
            <a:pPr lvl="1"/>
            <a:r>
              <a:rPr lang="en-US" altLang="en-US" sz="2000" smtClean="0"/>
              <a:t>Better stability</a:t>
            </a:r>
          </a:p>
          <a:p>
            <a:pPr lvl="1"/>
            <a:r>
              <a:rPr lang="en-US" altLang="en-US" sz="2000" smtClean="0"/>
              <a:t>Problem: limited # of well annotated genes</a:t>
            </a:r>
          </a:p>
          <a:p>
            <a:r>
              <a:rPr lang="en-US" altLang="en-US" sz="2400" smtClean="0"/>
              <a:t>Alternatively: protein-protein interaction (PPI) networks</a:t>
            </a:r>
          </a:p>
          <a:p>
            <a:pPr lvl="1"/>
            <a:r>
              <a:rPr lang="en-US" altLang="en-US" sz="2000" smtClean="0"/>
              <a:t>Provide a global picture of biological processes</a:t>
            </a:r>
          </a:p>
          <a:p>
            <a:pPr lvl="1"/>
            <a:r>
              <a:rPr lang="en-US" altLang="en-US" sz="2000" smtClean="0"/>
              <a:t>Genes in close proximity involved in similar cellular functions</a:t>
            </a:r>
          </a:p>
          <a:p>
            <a:pPr lvl="1"/>
            <a:r>
              <a:rPr lang="en-US" altLang="en-US" sz="2000" smtClean="0"/>
              <a:t>Dysfunction of interaction causes disease</a:t>
            </a:r>
          </a:p>
        </p:txBody>
      </p:sp>
      <p:pic>
        <p:nvPicPr>
          <p:cNvPr id="241668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73150"/>
            <a:ext cx="2901950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69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0386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8992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6146" name="Picture 2" descr="iter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3050" y="3076575"/>
            <a:ext cx="348615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861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>
                <a:ea typeface="宋体" panose="02010600030101010101" pitchFamily="2" charset="-122"/>
              </a:rPr>
              <a:t>Algorithm Qcut</a:t>
            </a:r>
          </a:p>
        </p:txBody>
      </p:sp>
      <p:pic>
        <p:nvPicPr>
          <p:cNvPr id="1286148" name="Picture 4" descr="30nodes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19812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86149" name="Line 5"/>
          <p:cNvSpPr>
            <a:spLocks noChangeShapeType="1"/>
          </p:cNvSpPr>
          <p:nvPr/>
        </p:nvSpPr>
        <p:spPr bwMode="auto">
          <a:xfrm>
            <a:off x="2209800" y="2286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6150" name="Line 6"/>
          <p:cNvSpPr>
            <a:spLocks noChangeShapeType="1"/>
          </p:cNvSpPr>
          <p:nvPr/>
        </p:nvSpPr>
        <p:spPr bwMode="auto">
          <a:xfrm>
            <a:off x="4200525" y="2286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8615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3013" y="1447800"/>
            <a:ext cx="681037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615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0425" y="1447800"/>
            <a:ext cx="673100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86153" name="Text Box 9"/>
          <p:cNvSpPr txBox="1">
            <a:spLocks noChangeArrowheads="1"/>
          </p:cNvSpPr>
          <p:nvPr/>
        </p:nvSpPr>
        <p:spPr bwMode="auto">
          <a:xfrm>
            <a:off x="4114800" y="1860550"/>
            <a:ext cx="52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zh-CN"/>
              <a:t>eig</a:t>
            </a:r>
          </a:p>
        </p:txBody>
      </p:sp>
      <p:sp>
        <p:nvSpPr>
          <p:cNvPr id="1286154" name="Line 10"/>
          <p:cNvSpPr>
            <a:spLocks noChangeShapeType="1"/>
          </p:cNvSpPr>
          <p:nvPr/>
        </p:nvSpPr>
        <p:spPr bwMode="auto">
          <a:xfrm>
            <a:off x="5334000" y="2330450"/>
            <a:ext cx="1000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6155" name="Text Box 11"/>
          <p:cNvSpPr txBox="1">
            <a:spLocks noChangeArrowheads="1"/>
          </p:cNvSpPr>
          <p:nvPr/>
        </p:nvSpPr>
        <p:spPr bwMode="auto">
          <a:xfrm>
            <a:off x="5257800" y="1905000"/>
            <a:ext cx="1077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n-US" altLang="zh-CN"/>
              <a:t>kmeans</a:t>
            </a:r>
          </a:p>
        </p:txBody>
      </p:sp>
      <p:pic>
        <p:nvPicPr>
          <p:cNvPr id="1286156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1941513" cy="172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6157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8688" y="1479550"/>
            <a:ext cx="1941512" cy="172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86158" name="Line 14"/>
          <p:cNvSpPr>
            <a:spLocks noChangeShapeType="1"/>
          </p:cNvSpPr>
          <p:nvPr/>
        </p:nvSpPr>
        <p:spPr bwMode="auto">
          <a:xfrm>
            <a:off x="7086600" y="233045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86159" name="Group 15"/>
          <p:cNvGrpSpPr>
            <a:grpSpLocks/>
          </p:cNvGrpSpPr>
          <p:nvPr/>
        </p:nvGrpSpPr>
        <p:grpSpPr bwMode="auto">
          <a:xfrm>
            <a:off x="914400" y="3429000"/>
            <a:ext cx="4113213" cy="3124200"/>
            <a:chOff x="624" y="2208"/>
            <a:chExt cx="2591" cy="1968"/>
          </a:xfrm>
        </p:grpSpPr>
        <p:pic>
          <p:nvPicPr>
            <p:cNvPr id="1286160" name="Picture 1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208"/>
              <a:ext cx="2495" cy="18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86161" name="Text Box 17"/>
            <p:cNvSpPr txBox="1">
              <a:spLocks noChangeArrowheads="1"/>
            </p:cNvSpPr>
            <p:nvPr/>
          </p:nvSpPr>
          <p:spPr bwMode="auto">
            <a:xfrm>
              <a:off x="912" y="3964"/>
              <a:ext cx="2207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SzTx/>
                <a:buFontTx/>
                <a:buNone/>
              </a:pPr>
              <a:r>
                <a:rPr lang="en-US" altLang="zh-CN" sz="1600">
                  <a:latin typeface="Arial" panose="020B0604020202020204" pitchFamily="34" charset="0"/>
                </a:rPr>
                <a:t>Inter-community edge probability</a:t>
              </a:r>
            </a:p>
          </p:txBody>
        </p:sp>
        <p:sp>
          <p:nvSpPr>
            <p:cNvPr id="1286162" name="Text Box 18"/>
            <p:cNvSpPr txBox="1">
              <a:spLocks noChangeArrowheads="1"/>
            </p:cNvSpPr>
            <p:nvPr/>
          </p:nvSpPr>
          <p:spPr bwMode="auto">
            <a:xfrm flipH="1" flipV="1">
              <a:off x="624" y="2782"/>
              <a:ext cx="289" cy="6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/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US" altLang="zh-CN">
                  <a:latin typeface="Arial" panose="020B0604020202020204" pitchFamily="34" charset="0"/>
                </a:rPr>
                <a:t>Accuracy</a:t>
              </a:r>
            </a:p>
          </p:txBody>
        </p:sp>
        <p:sp>
          <p:nvSpPr>
            <p:cNvPr id="1286163" name="Line 19"/>
            <p:cNvSpPr>
              <a:spLocks noChangeShapeType="1"/>
            </p:cNvSpPr>
            <p:nvPr/>
          </p:nvSpPr>
          <p:spPr bwMode="auto">
            <a:xfrm flipV="1">
              <a:off x="2113" y="2551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6164" name="Text Box 20"/>
            <p:cNvSpPr txBox="1">
              <a:spLocks noChangeArrowheads="1"/>
            </p:cNvSpPr>
            <p:nvPr/>
          </p:nvSpPr>
          <p:spPr bwMode="auto">
            <a:xfrm>
              <a:off x="1248" y="2688"/>
              <a:ext cx="8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US" altLang="zh-CN">
                  <a:solidFill>
                    <a:srgbClr val="0000FF"/>
                  </a:solidFill>
                  <a:latin typeface="Arial" panose="020B0604020202020204" pitchFamily="34" charset="0"/>
                </a:rPr>
                <a:t>Our method</a:t>
              </a:r>
            </a:p>
          </p:txBody>
        </p:sp>
        <p:sp>
          <p:nvSpPr>
            <p:cNvPr id="1286165" name="Line 21"/>
            <p:cNvSpPr>
              <a:spLocks noChangeShapeType="1"/>
            </p:cNvSpPr>
            <p:nvPr/>
          </p:nvSpPr>
          <p:spPr bwMode="auto">
            <a:xfrm flipV="1">
              <a:off x="2160" y="3072"/>
              <a:ext cx="38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6166" name="Text Box 22"/>
            <p:cNvSpPr txBox="1">
              <a:spLocks noChangeArrowheads="1"/>
            </p:cNvSpPr>
            <p:nvPr/>
          </p:nvSpPr>
          <p:spPr bwMode="auto">
            <a:xfrm>
              <a:off x="1344" y="3168"/>
              <a:ext cx="7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US" altLang="zh-CN">
                  <a:solidFill>
                    <a:srgbClr val="FF3300"/>
                  </a:solidFill>
                  <a:latin typeface="Arial" panose="020B0604020202020204" pitchFamily="34" charset="0"/>
                </a:rPr>
                <a:t>Newman’s</a:t>
              </a:r>
            </a:p>
          </p:txBody>
        </p:sp>
      </p:grpSp>
      <p:pic>
        <p:nvPicPr>
          <p:cNvPr id="1286167" name="Picture 23" descr="iter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3050" y="3076575"/>
            <a:ext cx="348615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86168" name="Picture 24" descr="iter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3050" y="3076575"/>
            <a:ext cx="348615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86169" name="Picture 25" descr="iter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3050" y="3076575"/>
            <a:ext cx="348615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86170" name="Picture 26" descr="iter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3050" y="3076575"/>
            <a:ext cx="348615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86171" name="Picture 27" descr="iter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3050" y="3076575"/>
            <a:ext cx="348615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86172" name="Picture 28" descr="iter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3050" y="3076575"/>
            <a:ext cx="348615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86173" name="Line 29"/>
          <p:cNvSpPr>
            <a:spLocks noChangeShapeType="1"/>
          </p:cNvSpPr>
          <p:nvPr/>
        </p:nvSpPr>
        <p:spPr bwMode="auto">
          <a:xfrm>
            <a:off x="4953000" y="4967288"/>
            <a:ext cx="4038600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6174" name="Line 30"/>
          <p:cNvSpPr>
            <a:spLocks noChangeShapeType="1"/>
          </p:cNvSpPr>
          <p:nvPr/>
        </p:nvSpPr>
        <p:spPr bwMode="auto">
          <a:xfrm flipH="1">
            <a:off x="6705600" y="5119688"/>
            <a:ext cx="533400" cy="1219200"/>
          </a:xfrm>
          <a:prstGeom prst="line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6175" name="Freeform 31"/>
          <p:cNvSpPr>
            <a:spLocks/>
          </p:cNvSpPr>
          <p:nvPr/>
        </p:nvSpPr>
        <p:spPr bwMode="auto">
          <a:xfrm>
            <a:off x="5791200" y="4205288"/>
            <a:ext cx="3200400" cy="812800"/>
          </a:xfrm>
          <a:custGeom>
            <a:avLst/>
            <a:gdLst>
              <a:gd name="T0" fmla="*/ 2016 w 2016"/>
              <a:gd name="T1" fmla="*/ 480 h 512"/>
              <a:gd name="T2" fmla="*/ 624 w 2016"/>
              <a:gd name="T3" fmla="*/ 432 h 512"/>
              <a:gd name="T4" fmla="*/ 0 w 2016"/>
              <a:gd name="T5" fmla="*/ 0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16" h="512">
                <a:moveTo>
                  <a:pt x="2016" y="480"/>
                </a:moveTo>
                <a:cubicBezTo>
                  <a:pt x="1488" y="496"/>
                  <a:pt x="960" y="512"/>
                  <a:pt x="624" y="432"/>
                </a:cubicBezTo>
                <a:cubicBezTo>
                  <a:pt x="288" y="352"/>
                  <a:pt x="144" y="176"/>
                  <a:pt x="0" y="0"/>
                </a:cubicBezTo>
              </a:path>
            </a:pathLst>
          </a:custGeom>
          <a:noFill/>
          <a:ln w="19050" cap="flat" cmpd="sng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6176" name="Freeform 32"/>
          <p:cNvSpPr>
            <a:spLocks/>
          </p:cNvSpPr>
          <p:nvPr/>
        </p:nvSpPr>
        <p:spPr bwMode="auto">
          <a:xfrm>
            <a:off x="5715000" y="4281488"/>
            <a:ext cx="3276600" cy="838200"/>
          </a:xfrm>
          <a:custGeom>
            <a:avLst/>
            <a:gdLst>
              <a:gd name="T0" fmla="*/ 1968 w 1968"/>
              <a:gd name="T1" fmla="*/ 384 h 448"/>
              <a:gd name="T2" fmla="*/ 528 w 1968"/>
              <a:gd name="T3" fmla="*/ 384 h 448"/>
              <a:gd name="T4" fmla="*/ 0 w 1968"/>
              <a:gd name="T5" fmla="*/ 0 h 4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68" h="448">
                <a:moveTo>
                  <a:pt x="1968" y="384"/>
                </a:moveTo>
                <a:cubicBezTo>
                  <a:pt x="1412" y="416"/>
                  <a:pt x="856" y="448"/>
                  <a:pt x="528" y="384"/>
                </a:cubicBezTo>
                <a:cubicBezTo>
                  <a:pt x="200" y="320"/>
                  <a:pt x="100" y="160"/>
                  <a:pt x="0" y="0"/>
                </a:cubicBezTo>
              </a:path>
            </a:pathLst>
          </a:custGeom>
          <a:noFill/>
          <a:ln w="19050" cap="flat" cmpd="sng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6177" name="Freeform 33"/>
          <p:cNvSpPr>
            <a:spLocks/>
          </p:cNvSpPr>
          <p:nvPr/>
        </p:nvSpPr>
        <p:spPr bwMode="auto">
          <a:xfrm>
            <a:off x="6172200" y="3900488"/>
            <a:ext cx="2819400" cy="1092200"/>
          </a:xfrm>
          <a:custGeom>
            <a:avLst/>
            <a:gdLst>
              <a:gd name="T0" fmla="*/ 1728 w 1776"/>
              <a:gd name="T1" fmla="*/ 672 h 688"/>
              <a:gd name="T2" fmla="*/ 1584 w 1776"/>
              <a:gd name="T3" fmla="*/ 672 h 688"/>
              <a:gd name="T4" fmla="*/ 576 w 1776"/>
              <a:gd name="T5" fmla="*/ 576 h 688"/>
              <a:gd name="T6" fmla="*/ 0 w 1776"/>
              <a:gd name="T7" fmla="*/ 0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76" h="688">
                <a:moveTo>
                  <a:pt x="1728" y="672"/>
                </a:moveTo>
                <a:cubicBezTo>
                  <a:pt x="1752" y="680"/>
                  <a:pt x="1776" y="688"/>
                  <a:pt x="1584" y="672"/>
                </a:cubicBezTo>
                <a:cubicBezTo>
                  <a:pt x="1392" y="656"/>
                  <a:pt x="840" y="688"/>
                  <a:pt x="576" y="576"/>
                </a:cubicBezTo>
                <a:cubicBezTo>
                  <a:pt x="312" y="464"/>
                  <a:pt x="156" y="232"/>
                  <a:pt x="0" y="0"/>
                </a:cubicBezTo>
              </a:path>
            </a:pathLst>
          </a:custGeom>
          <a:noFill/>
          <a:ln w="19050" cap="flat" cmpd="sng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6178" name="Freeform 34"/>
          <p:cNvSpPr>
            <a:spLocks/>
          </p:cNvSpPr>
          <p:nvPr/>
        </p:nvSpPr>
        <p:spPr bwMode="auto">
          <a:xfrm>
            <a:off x="6096000" y="3976688"/>
            <a:ext cx="2590800" cy="698500"/>
          </a:xfrm>
          <a:custGeom>
            <a:avLst/>
            <a:gdLst>
              <a:gd name="T0" fmla="*/ 1632 w 1632"/>
              <a:gd name="T1" fmla="*/ 48 h 440"/>
              <a:gd name="T2" fmla="*/ 1200 w 1632"/>
              <a:gd name="T3" fmla="*/ 336 h 440"/>
              <a:gd name="T4" fmla="*/ 480 w 1632"/>
              <a:gd name="T5" fmla="*/ 384 h 440"/>
              <a:gd name="T6" fmla="*/ 0 w 1632"/>
              <a:gd name="T7" fmla="*/ 0 h 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32" h="440">
                <a:moveTo>
                  <a:pt x="1632" y="48"/>
                </a:moveTo>
                <a:cubicBezTo>
                  <a:pt x="1512" y="164"/>
                  <a:pt x="1392" y="280"/>
                  <a:pt x="1200" y="336"/>
                </a:cubicBezTo>
                <a:cubicBezTo>
                  <a:pt x="1008" y="392"/>
                  <a:pt x="680" y="440"/>
                  <a:pt x="480" y="384"/>
                </a:cubicBezTo>
                <a:cubicBezTo>
                  <a:pt x="280" y="328"/>
                  <a:pt x="140" y="164"/>
                  <a:pt x="0" y="0"/>
                </a:cubicBezTo>
              </a:path>
            </a:pathLst>
          </a:custGeom>
          <a:noFill/>
          <a:ln w="19050" cap="flat" cmpd="sng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6179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334000"/>
          </a:xfrm>
        </p:spPr>
        <p:txBody>
          <a:bodyPr/>
          <a:lstStyle/>
          <a:p>
            <a:pPr>
              <a:lnSpc>
                <a:spcPct val="95000"/>
              </a:lnSpc>
              <a:buFont typeface="Wingdings" panose="05000000000000000000" pitchFamily="2" charset="2"/>
              <a:buAutoNum type="arabicPeriod"/>
            </a:pPr>
            <a:r>
              <a:rPr lang="en-US" altLang="zh-CN" sz="2000" dirty="0">
                <a:ea typeface="宋体" panose="02010600030101010101" pitchFamily="2" charset="-122"/>
              </a:rPr>
              <a:t>Recursive multi-way </a:t>
            </a:r>
            <a:r>
              <a:rPr lang="en-US" altLang="zh-CN" sz="2000" dirty="0" smtClean="0">
                <a:ea typeface="宋体" panose="02010600030101010101" pitchFamily="2" charset="-122"/>
              </a:rPr>
              <a:t>spectral partitioning </a:t>
            </a:r>
            <a:r>
              <a:rPr lang="en-US" altLang="zh-CN" sz="2000" dirty="0">
                <a:ea typeface="宋体" panose="02010600030101010101" pitchFamily="2" charset="-122"/>
              </a:rPr>
              <a:t>until Q is max</a:t>
            </a:r>
          </a:p>
          <a:p>
            <a:pPr>
              <a:lnSpc>
                <a:spcPct val="95000"/>
              </a:lnSpc>
              <a:buFont typeface="Wingdings" panose="05000000000000000000" pitchFamily="2" charset="2"/>
              <a:buAutoNum type="arabicPeriod"/>
            </a:pPr>
            <a:endParaRPr lang="en-US" altLang="zh-CN" sz="2000" dirty="0">
              <a:ea typeface="宋体" panose="02010600030101010101" pitchFamily="2" charset="-122"/>
            </a:endParaRPr>
          </a:p>
          <a:p>
            <a:pPr>
              <a:lnSpc>
                <a:spcPct val="95000"/>
              </a:lnSpc>
              <a:buFont typeface="Wingdings" panose="05000000000000000000" pitchFamily="2" charset="2"/>
              <a:buAutoNum type="arabicPeriod"/>
            </a:pPr>
            <a:endParaRPr lang="en-US" altLang="zh-CN" sz="2000" dirty="0">
              <a:ea typeface="宋体" panose="02010600030101010101" pitchFamily="2" charset="-122"/>
            </a:endParaRPr>
          </a:p>
          <a:p>
            <a:pPr>
              <a:lnSpc>
                <a:spcPct val="95000"/>
              </a:lnSpc>
              <a:buFont typeface="Wingdings" panose="05000000000000000000" pitchFamily="2" charset="2"/>
              <a:buAutoNum type="arabicPeriod"/>
            </a:pPr>
            <a:endParaRPr lang="en-US" altLang="zh-CN" sz="2000" dirty="0">
              <a:ea typeface="宋体" panose="02010600030101010101" pitchFamily="2" charset="-122"/>
            </a:endParaRPr>
          </a:p>
          <a:p>
            <a:pPr>
              <a:lnSpc>
                <a:spcPct val="95000"/>
              </a:lnSpc>
              <a:buFont typeface="Wingdings" panose="05000000000000000000" pitchFamily="2" charset="2"/>
              <a:buAutoNum type="arabicPeriod"/>
            </a:pPr>
            <a:endParaRPr lang="en-US" altLang="zh-CN" sz="2000" dirty="0">
              <a:ea typeface="宋体" panose="02010600030101010101" pitchFamily="2" charset="-122"/>
            </a:endParaRPr>
          </a:p>
          <a:p>
            <a:pPr>
              <a:lnSpc>
                <a:spcPct val="95000"/>
              </a:lnSpc>
              <a:buFont typeface="Wingdings" panose="05000000000000000000" pitchFamily="2" charset="2"/>
              <a:buAutoNum type="arabicPeriod"/>
            </a:pPr>
            <a:endParaRPr lang="en-US" altLang="zh-CN" sz="2000" dirty="0">
              <a:ea typeface="宋体" panose="02010600030101010101" pitchFamily="2" charset="-122"/>
            </a:endParaRPr>
          </a:p>
          <a:p>
            <a:pPr>
              <a:lnSpc>
                <a:spcPct val="95000"/>
              </a:lnSpc>
              <a:buFont typeface="Wingdings" panose="05000000000000000000" pitchFamily="2" charset="2"/>
              <a:buAutoNum type="arabicPeriod"/>
            </a:pPr>
            <a:r>
              <a:rPr lang="en-US" altLang="zh-CN" sz="2000" dirty="0">
                <a:ea typeface="宋体" panose="02010600030101010101" pitchFamily="2" charset="-122"/>
              </a:rPr>
              <a:t>Improve Q by efficient heuristic search</a:t>
            </a:r>
          </a:p>
          <a:p>
            <a:pPr>
              <a:lnSpc>
                <a:spcPct val="95000"/>
              </a:lnSpc>
              <a:buFont typeface="Wingdings" panose="05000000000000000000" pitchFamily="2" charset="2"/>
              <a:buNone/>
            </a:pPr>
            <a:endParaRPr lang="en-US" altLang="zh-CN" sz="2000" dirty="0">
              <a:ea typeface="宋体" panose="02010600030101010101" pitchFamily="2" charset="-122"/>
            </a:endParaRPr>
          </a:p>
        </p:txBody>
      </p:sp>
      <p:graphicFrame>
        <p:nvGraphicFramePr>
          <p:cNvPr id="1286180" name="Object 36"/>
          <p:cNvGraphicFramePr>
            <a:graphicFrameLocks noChangeAspect="1"/>
          </p:cNvGraphicFramePr>
          <p:nvPr/>
        </p:nvGraphicFramePr>
        <p:xfrm>
          <a:off x="838200" y="3640138"/>
          <a:ext cx="4233863" cy="1008062"/>
        </p:xfrm>
        <a:graphic>
          <a:graphicData uri="http://schemas.openxmlformats.org/presentationml/2006/ole">
            <p:oleObj spid="_x0000_s1286229" name="Equation" r:id="rId17" imgW="1765300" imgH="4191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6173" grpId="0" animBg="1"/>
      <p:bldP spid="1286173" grpId="1" animBg="1"/>
      <p:bldP spid="1286174" grpId="0" animBg="1"/>
      <p:bldP spid="1286175" grpId="0" animBg="1"/>
      <p:bldP spid="1286175" grpId="1" animBg="1"/>
      <p:bldP spid="1286176" grpId="0" animBg="1"/>
      <p:bldP spid="1286176" grpId="1" animBg="1"/>
      <p:bldP spid="1286177" grpId="0" animBg="1"/>
      <p:bldP spid="1286177" grpId="1" animBg="1"/>
      <p:bldP spid="1286178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 descr="AUC2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62200"/>
            <a:ext cx="4419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Classification results</a:t>
            </a:r>
          </a:p>
        </p:txBody>
      </p:sp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3505200" y="2667000"/>
            <a:ext cx="15240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3505200" y="2743200"/>
            <a:ext cx="0" cy="33528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582" name="Picture 9" descr="acc2.bm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648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Rectangle 9"/>
          <p:cNvSpPr>
            <a:spLocks noChangeArrowheads="1"/>
          </p:cNvSpPr>
          <p:nvPr/>
        </p:nvSpPr>
        <p:spPr bwMode="auto">
          <a:xfrm>
            <a:off x="7543800" y="2590800"/>
            <a:ext cx="1600200" cy="381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7543800" y="2743200"/>
            <a:ext cx="0" cy="33528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58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Linear kernel support vector machine (SVM)</a:t>
            </a:r>
          </a:p>
          <a:p>
            <a:pPr eaLnBrk="1" hangingPunct="1"/>
            <a:r>
              <a:rPr lang="en-US" altLang="en-US" smtClean="0"/>
              <a:t>10-fold cross validation (repeat 100 times)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01817" y="6268271"/>
            <a:ext cx="3402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Ruan</a:t>
            </a:r>
            <a:r>
              <a:rPr lang="en-US" dirty="0" smtClean="0"/>
              <a:t> et. al. ACM-BCB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2560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vel">
  <a:themeElements>
    <a:clrScheme name="Level 7">
      <a:dk1>
        <a:srgbClr val="000000"/>
      </a:dk1>
      <a:lt1>
        <a:srgbClr val="FFFFFF"/>
      </a:lt1>
      <a:dk2>
        <a:srgbClr val="CC3300"/>
      </a:dk2>
      <a:lt2>
        <a:srgbClr val="663300"/>
      </a:lt2>
      <a:accent1>
        <a:srgbClr val="FFCC00"/>
      </a:accent1>
      <a:accent2>
        <a:srgbClr val="CC6600"/>
      </a:accent2>
      <a:accent3>
        <a:srgbClr val="FFFFFF"/>
      </a:accent3>
      <a:accent4>
        <a:srgbClr val="000000"/>
      </a:accent4>
      <a:accent5>
        <a:srgbClr val="FFE2AA"/>
      </a:accent5>
      <a:accent6>
        <a:srgbClr val="B95C00"/>
      </a:accent6>
      <a:hlink>
        <a:srgbClr val="CC9900"/>
      </a:hlink>
      <a:folHlink>
        <a:srgbClr val="996633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Pct val="75000"/>
          <a:buFont typeface="Wingdings" panose="05000000000000000000" pitchFamily="2" charset="2"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Pct val="75000"/>
          <a:buFont typeface="Wingdings" panose="05000000000000000000" pitchFamily="2" charset="2"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Level</Template>
  <TotalTime>27616</TotalTime>
  <Words>3431</Words>
  <Application>Microsoft Office PowerPoint</Application>
  <PresentationFormat>On-screen Show (4:3)</PresentationFormat>
  <Paragraphs>1002</Paragraphs>
  <Slides>90</Slides>
  <Notes>83</Notes>
  <HiddenSlides>7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90</vt:i4>
      </vt:variant>
    </vt:vector>
  </HeadingPairs>
  <TitlesOfParts>
    <vt:vector size="93" baseType="lpstr">
      <vt:lpstr>Level</vt:lpstr>
      <vt:lpstr>Equation</vt:lpstr>
      <vt:lpstr>Worksheet</vt:lpstr>
      <vt:lpstr>Network algorithms in biology: from accurate genome annotations to personalized medicine</vt:lpstr>
      <vt:lpstr>Molecular biology in a nutshell</vt:lpstr>
      <vt:lpstr>Cell as a complex network</vt:lpstr>
      <vt:lpstr>Graph model of biological networks</vt:lpstr>
      <vt:lpstr>Slide 5</vt:lpstr>
      <vt:lpstr>Agenda</vt:lpstr>
      <vt:lpstr>Community discovery problem</vt:lpstr>
      <vt:lpstr>Modularity function (Q)</vt:lpstr>
      <vt:lpstr>Algorithm Qcut</vt:lpstr>
      <vt:lpstr>Real-world networks</vt:lpstr>
      <vt:lpstr>Running time (seconds)</vt:lpstr>
      <vt:lpstr>Agenda</vt:lpstr>
      <vt:lpstr>Protein complex prediction</vt:lpstr>
      <vt:lpstr>PPI as a link prediction problem</vt:lpstr>
      <vt:lpstr>Predicted edges are bona fide physical interactions</vt:lpstr>
      <vt:lpstr>Reconstructed PPI network improves accuracy of protein complex prediction</vt:lpstr>
      <vt:lpstr>Agenda</vt:lpstr>
      <vt:lpstr>Network-based expression data clustering</vt:lpstr>
      <vt:lpstr>Our idea</vt:lpstr>
      <vt:lpstr>Our idea (cont’d)</vt:lpstr>
      <vt:lpstr>Network-based clustering - advantages</vt:lpstr>
      <vt:lpstr>Case study: Arabidopsis array data</vt:lpstr>
      <vt:lpstr>Slide 23</vt:lpstr>
      <vt:lpstr>Regulatory network of Arabidopsis</vt:lpstr>
      <vt:lpstr>From communities to individuals</vt:lpstr>
      <vt:lpstr>Agenda</vt:lpstr>
      <vt:lpstr>Cancer metastasis prediction</vt:lpstr>
      <vt:lpstr>Limitations of current molecule-based methods for cancer metastasis prediction</vt:lpstr>
      <vt:lpstr>Breast cancer subtypes</vt:lpstr>
      <vt:lpstr>Personalized cancer prognosis</vt:lpstr>
      <vt:lpstr>Personalized model construction</vt:lpstr>
      <vt:lpstr>Slide 32</vt:lpstr>
      <vt:lpstr>Slide 33</vt:lpstr>
      <vt:lpstr>Slide 34</vt:lpstr>
      <vt:lpstr>Slide 35</vt:lpstr>
      <vt:lpstr>Personalized model construction</vt:lpstr>
      <vt:lpstr>Personalized model selection and decision making</vt:lpstr>
      <vt:lpstr>Cross-validation on NKI Dataset</vt:lpstr>
      <vt:lpstr>Cross-dataset Performance</vt:lpstr>
      <vt:lpstr>Gene weights in different models</vt:lpstr>
      <vt:lpstr>Significance of Top-Ranked Genes</vt:lpstr>
      <vt:lpstr>Significance of Top-Ranked Genes</vt:lpstr>
      <vt:lpstr>Significance of Top-Ranked Genes</vt:lpstr>
      <vt:lpstr>Agenda</vt:lpstr>
      <vt:lpstr>Why use gene networks for cancer?</vt:lpstr>
      <vt:lpstr>Network-based classification</vt:lpstr>
      <vt:lpstr>Strategy: information diffusion</vt:lpstr>
      <vt:lpstr>Slide 48</vt:lpstr>
      <vt:lpstr>Connectors as additional biomarkers</vt:lpstr>
      <vt:lpstr>Biomarker subnetwork discovery</vt:lpstr>
      <vt:lpstr>Utilizes subnetworks for classification</vt:lpstr>
      <vt:lpstr>Data</vt:lpstr>
      <vt:lpstr>Slide 53</vt:lpstr>
      <vt:lpstr>Slide 54</vt:lpstr>
      <vt:lpstr>Methylation of EC genes</vt:lpstr>
      <vt:lpstr>Slide 56</vt:lpstr>
      <vt:lpstr>Classification accuracy</vt:lpstr>
      <vt:lpstr>Top markers ranked by SVM feature weights</vt:lpstr>
      <vt:lpstr>Literature validation</vt:lpstr>
      <vt:lpstr>Summary</vt:lpstr>
      <vt:lpstr>Ongoing efforts in the lab</vt:lpstr>
      <vt:lpstr>Acknowledgements</vt:lpstr>
      <vt:lpstr>Slide 63</vt:lpstr>
      <vt:lpstr>Slide 64</vt:lpstr>
      <vt:lpstr>Slide 65</vt:lpstr>
      <vt:lpstr>Reconstructed PPI network has better functional relevance</vt:lpstr>
      <vt:lpstr>Results: synthetic data set 2</vt:lpstr>
      <vt:lpstr>Comparison with other methods</vt:lpstr>
      <vt:lpstr>Clustering cancer subtypes</vt:lpstr>
      <vt:lpstr>Network of cancer patients</vt:lpstr>
      <vt:lpstr>Survival rate after chemotherapy</vt:lpstr>
      <vt:lpstr>Subtype-specific models</vt:lpstr>
      <vt:lpstr>Personalized models - preliminary idea </vt:lpstr>
      <vt:lpstr>It works! </vt:lpstr>
      <vt:lpstr>Slide 75</vt:lpstr>
      <vt:lpstr>Slide 76</vt:lpstr>
      <vt:lpstr>Slide 77</vt:lpstr>
      <vt:lpstr>Slide 78</vt:lpstr>
      <vt:lpstr># patients used by personalized classifiers</vt:lpstr>
      <vt:lpstr>Personalized cancer prognosis</vt:lpstr>
      <vt:lpstr>Datasets</vt:lpstr>
      <vt:lpstr>Slide 82</vt:lpstr>
      <vt:lpstr>Performance Comparison with Other Ensemble Classifiers</vt:lpstr>
      <vt:lpstr>Performance Comparison with Other Ensemble Classifiers</vt:lpstr>
      <vt:lpstr>Performance Comparison with Other Ensemble Classifiers</vt:lpstr>
      <vt:lpstr>Pathway Analysis of PC-classifiers</vt:lpstr>
      <vt:lpstr>Pathway Analysis of PC-classifiers</vt:lpstr>
      <vt:lpstr>Clustering of models - correlation</vt:lpstr>
      <vt:lpstr>Why networks for cancer (cont’d)</vt:lpstr>
      <vt:lpstr>Classification results</vt:lpstr>
    </vt:vector>
  </TitlesOfParts>
  <Company>WUSTL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discovery in biological networks</dc:title>
  <dc:creator>Jianhua Ruan</dc:creator>
  <cp:lastModifiedBy>Jianhua Ruan</cp:lastModifiedBy>
  <cp:revision>903</cp:revision>
  <dcterms:created xsi:type="dcterms:W3CDTF">2007-01-20T23:04:30Z</dcterms:created>
  <dcterms:modified xsi:type="dcterms:W3CDTF">2016-11-16T23:40:42Z</dcterms:modified>
</cp:coreProperties>
</file>