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32"/>
  </p:notesMasterIdLst>
  <p:sldIdLst>
    <p:sldId id="256" r:id="rId2"/>
    <p:sldId id="259" r:id="rId3"/>
    <p:sldId id="330" r:id="rId4"/>
    <p:sldId id="260" r:id="rId5"/>
    <p:sldId id="273" r:id="rId6"/>
    <p:sldId id="449" r:id="rId7"/>
    <p:sldId id="450" r:id="rId8"/>
    <p:sldId id="451" r:id="rId9"/>
    <p:sldId id="454" r:id="rId10"/>
    <p:sldId id="455" r:id="rId11"/>
    <p:sldId id="452" r:id="rId12"/>
    <p:sldId id="453" r:id="rId13"/>
    <p:sldId id="339" r:id="rId14"/>
    <p:sldId id="340" r:id="rId15"/>
    <p:sldId id="341" r:id="rId16"/>
    <p:sldId id="342" r:id="rId17"/>
    <p:sldId id="343" r:id="rId18"/>
    <p:sldId id="345" r:id="rId19"/>
    <p:sldId id="346" r:id="rId20"/>
    <p:sldId id="347" r:id="rId21"/>
    <p:sldId id="348" r:id="rId22"/>
    <p:sldId id="415" r:id="rId23"/>
    <p:sldId id="406" r:id="rId24"/>
    <p:sldId id="405" r:id="rId25"/>
    <p:sldId id="404" r:id="rId26"/>
    <p:sldId id="409" r:id="rId27"/>
    <p:sldId id="417" r:id="rId28"/>
    <p:sldId id="414" r:id="rId29"/>
    <p:sldId id="419" r:id="rId30"/>
    <p:sldId id="420" r:id="rId31"/>
  </p:sldIdLst>
  <p:sldSz cx="9144000" cy="6858000" type="screen4x3"/>
  <p:notesSz cx="69469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5F5F5F"/>
    <a:srgbClr val="FFFF00"/>
    <a:srgbClr val="B8C26A"/>
    <a:srgbClr val="9900FF"/>
    <a:srgbClr val="00FF00"/>
    <a:srgbClr val="66FF99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41" autoAdjust="0"/>
    <p:restoredTop sz="94580" autoAdjust="0"/>
  </p:normalViewPr>
  <p:slideViewPr>
    <p:cSldViewPr>
      <p:cViewPr varScale="1">
        <p:scale>
          <a:sx n="63" d="100"/>
          <a:sy n="63" d="100"/>
        </p:scale>
        <p:origin x="-1164" y="-96"/>
      </p:cViewPr>
      <p:guideLst>
        <p:guide orient="horz" pos="2928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710" y="-72"/>
      </p:cViewPr>
      <p:guideLst>
        <p:guide orient="horz" pos="2908"/>
        <p:guide pos="218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7.xml"/><Relationship Id="rId2" Type="http://schemas.openxmlformats.org/officeDocument/2006/relationships/slide" Target="slides/slide16.xml"/><Relationship Id="rId1" Type="http://schemas.openxmlformats.org/officeDocument/2006/relationships/slide" Target="slides/slide15.xml"/><Relationship Id="rId4" Type="http://schemas.openxmlformats.org/officeDocument/2006/relationships/slide" Target="slides/slide1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455" tIns="46227" rIns="92455" bIns="46227" numCol="1" anchor="ctr" anchorCtr="0" compatLnSpc="1">
            <a:prstTxWarp prst="textNoShape">
              <a:avLst/>
            </a:prstTxWarp>
          </a:bodyPr>
          <a:lstStyle>
            <a:lvl1pPr algn="l" defTabSz="9239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455" tIns="46227" rIns="92455" bIns="46227" numCol="1" anchor="ctr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86263"/>
            <a:ext cx="509587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455" tIns="46227" rIns="92455" bIns="462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938"/>
            <a:ext cx="3009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455" tIns="46227" rIns="92455" bIns="46227" numCol="1" anchor="b" anchorCtr="0" compatLnSpc="1">
            <a:prstTxWarp prst="textNoShape">
              <a:avLst/>
            </a:prstTxWarp>
          </a:bodyPr>
          <a:lstStyle>
            <a:lvl1pPr algn="l" defTabSz="9239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0938"/>
            <a:ext cx="3009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455" tIns="46227" rIns="92455" bIns="4622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17717AF-5B98-4DED-A4C4-D5CBF74910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B6123A-8DFD-4DD8-A393-D4BDBEFC32C2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B89644-C994-4ABA-9995-42466D323A3C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C1E923-E2B1-4946-B928-1ECF89691447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386263"/>
            <a:ext cx="5556250" cy="4154487"/>
          </a:xfrm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ED1A4C-A676-4FA5-89DA-D0290DA49939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386263"/>
            <a:ext cx="5556250" cy="4154487"/>
          </a:xfrm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326DA-D98B-4FB4-A468-05412B1C3361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009705-C5B1-4C56-BA68-A2E408700B48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CF6D63-F0BB-4F12-8E94-57BBAD442CBA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DF5849-5178-4DAF-AABD-A3406EB2F05C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0D8D22-7212-4F56-B315-577A2938ADD4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8AA01C-932C-44D7-A1FF-A803B1E2829F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42EAF7-5C06-4CA5-A37A-9E544FE283FD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987B0-5A77-4E30-8DE6-44B2A19CCDE0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19A21-3A71-4648-93B7-C7E1C737B478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421DE5-B42A-498C-A85D-20C1E79DF2CC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07C6D0-753C-46D2-9C58-938068E51690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3341D-B318-4D84-9219-EA6C9824F18C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245E87-FFD2-41A7-B429-C49F2DEBD686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7BF6F8-9B1E-421A-93B9-0224C5730A0C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74A453-617E-49A2-AEE9-23B84DB6D25D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518842-5AB1-4E76-885E-E6AF51A84401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CB846E-B5A2-46F6-9A5F-C5ED19D0DEAA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CF46B3-CE44-45E6-ABA1-5DC69ACDC1BC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6E7383-43E7-4BD9-9889-D80F75504EA0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74C569-F7A1-41C2-99CA-4EE2FFAB1FAB}" type="slidenum">
              <a:rPr lang="en-US" altLang="en-US" smtClean="0"/>
              <a:pPr/>
              <a:t>30</a:t>
            </a:fld>
            <a:endParaRPr lang="en-US" alt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2B104A-96D5-4493-BDB6-9B7EE0EBD485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85FFF4-4674-4B72-866B-6D1D54AA6714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59CA1-0CA1-4373-97CB-6F21A552BE0C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386263"/>
            <a:ext cx="5556250" cy="4154487"/>
          </a:xfrm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06063A-20B3-4E44-A7EB-720400A86721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386263"/>
            <a:ext cx="5556250" cy="4154487"/>
          </a:xfrm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3206D-B64A-4DED-B721-42CAAA6BA0F9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386263"/>
            <a:ext cx="5556250" cy="4154487"/>
          </a:xfrm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F8EB21-1A13-45DC-A3D9-B7F2D2B0EB2E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F42C2-F6F3-4F20-867C-DD9DA4DBBDFE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E0F1C-AB47-4D3E-92E7-609E77BCF4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5198D-84EE-4D64-B3C4-D82412830778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C0AB3-426D-444B-A66C-678960C646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E6587-A18A-4C1C-BF7F-07FF01DC4A3B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C451B-9257-461D-9020-6B45474454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E1A4A-4DD0-4E66-BC80-B52E6E97AA4B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E4D0E-A504-4F34-B75A-6FE02EE014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9DE4C-23FF-4A82-9ABE-7F0FF2FDEAA4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50994-B31F-4FBA-AB94-FCCDB9CD5B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C2245-2004-401C-AB6C-510D3D741DB6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9C7DF-31F2-4190-A350-1A613FFDC6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DC6DF-9981-4169-AF39-24880127F51B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08C65-6C50-4CFE-88F3-E08A0F25B4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B1430-93E7-48AF-AC08-7F5A71FF2098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79D92-71EC-4434-B413-6B1546D1C0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2BC72-7592-4D15-BDDE-9B072CA2CA7B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89CDB-3DA2-413C-B9B6-BD46289640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8A102-D7A6-41DA-91BD-7BB680B97E8D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97C5C-B114-4AB3-8064-F72BE9DA03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27EAF-DE30-49A8-8A69-C0982A144954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FABEB-30EB-4C3B-8D84-50B0DF9F85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44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3FBB15C4-A322-456E-9A5A-72CACED9BD8D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744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4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6BE4E3E-ABBC-49FC-BC7E-4A7D59841E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s.utsa.edu/~jruan/teaching/cs3343_spring_2014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.utsa.edu/~jruan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9E13CEA-DB6D-4148-A867-0BAF415E449E}" type="datetime1">
              <a:rPr lang="en-US" altLang="en-US" smtClean="0"/>
              <a:pPr/>
              <a:t>1/12/2018</a:t>
            </a:fld>
            <a:endParaRPr lang="en-US" altLang="en-US" smtClean="0"/>
          </a:p>
        </p:txBody>
      </p:sp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FC0537-AC51-4AF9-B5E4-079C46A44B93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CS 3343: Analysis of Algorithms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876800"/>
            <a:ext cx="7315200" cy="1752600"/>
          </a:xfrm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Introduction</a:t>
            </a:r>
          </a:p>
        </p:txBody>
      </p:sp>
      <p:pic>
        <p:nvPicPr>
          <p:cNvPr id="2054" name="Picture 5" descr="cl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382838"/>
            <a:ext cx="2303463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1447800" y="6415088"/>
            <a:ext cx="6232525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/>
              <a:t>Some slides courtesy from </a:t>
            </a:r>
            <a:r>
              <a:rPr lang="en-US" altLang="en-US">
                <a:solidFill>
                  <a:schemeClr val="tx2"/>
                </a:solidFill>
              </a:rPr>
              <a:t>Jeff Edmonds @ York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A7A7BC1-5FEF-4521-9EFF-8CE9C82BDF35}" type="datetime1">
              <a:rPr lang="en-US" altLang="en-US" smtClean="0"/>
              <a:pPr/>
              <a:t>1/12/2018</a:t>
            </a:fld>
            <a:endParaRPr lang="en-US" altLang="en-US" smtClean="0"/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8DC5B5-BAE9-4224-A3AA-A9480F407B3D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grpSp>
        <p:nvGrpSpPr>
          <p:cNvPr id="11268" name="Group 2"/>
          <p:cNvGrpSpPr>
            <a:grpSpLocks/>
          </p:cNvGrpSpPr>
          <p:nvPr/>
        </p:nvGrpSpPr>
        <p:grpSpPr bwMode="auto">
          <a:xfrm>
            <a:off x="0" y="1873250"/>
            <a:ext cx="2584450" cy="3155950"/>
            <a:chOff x="2065" y="1551"/>
            <a:chExt cx="1628" cy="1988"/>
          </a:xfrm>
        </p:grpSpPr>
        <p:sp>
          <p:nvSpPr>
            <p:cNvPr id="11273" name="Freeform 3"/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Freeform 4"/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Freeform 5"/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Freeform 6"/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Freeform 7"/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Freeform 8"/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Freeform 9"/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Freeform 10"/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Freeform 11"/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Freeform 12"/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Freeform 13"/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Freeform 14"/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Freeform 15"/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Freeform 16"/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Freeform 17"/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Freeform 18"/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Freeform 19"/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44852" name="AutoShape 20"/>
          <p:cNvSpPr>
            <a:spLocks noChangeArrowheads="1"/>
          </p:cNvSpPr>
          <p:nvPr/>
        </p:nvSpPr>
        <p:spPr bwMode="auto">
          <a:xfrm>
            <a:off x="2286000" y="152400"/>
            <a:ext cx="6248400" cy="1295400"/>
          </a:xfrm>
          <a:prstGeom prst="wedgeRectCallout">
            <a:avLst>
              <a:gd name="adj1" fmla="val -60949"/>
              <a:gd name="adj2" fmla="val 119606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3200">
                <a:latin typeface="Times New Roman" pitchFamily="18" charset="0"/>
              </a:rPr>
              <a:t>Do </a:t>
            </a:r>
            <a:r>
              <a:rPr lang="en-US" altLang="en-US" sz="3200">
                <a:solidFill>
                  <a:schemeClr val="hlink"/>
                </a:solidFill>
                <a:latin typeface="Times New Roman" pitchFamily="18" charset="0"/>
              </a:rPr>
              <a:t>NOT</a:t>
            </a:r>
            <a:r>
              <a:rPr lang="en-US" altLang="en-US" sz="3200">
                <a:latin typeface="Times New Roman" pitchFamily="18" charset="0"/>
              </a:rPr>
              <a:t> get answers </a:t>
            </a:r>
            <a:br>
              <a:rPr lang="en-US" altLang="en-US" sz="3200">
                <a:latin typeface="Times New Roman" pitchFamily="18" charset="0"/>
              </a:rPr>
            </a:br>
            <a:r>
              <a:rPr lang="en-US" altLang="en-US" sz="3200">
                <a:latin typeface="Times New Roman" pitchFamily="18" charset="0"/>
              </a:rPr>
              <a:t>from other groups!</a:t>
            </a:r>
          </a:p>
        </p:txBody>
      </p:sp>
      <p:sp>
        <p:nvSpPr>
          <p:cNvPr id="1144853" name="AutoShape 21"/>
          <p:cNvSpPr>
            <a:spLocks noChangeArrowheads="1"/>
          </p:cNvSpPr>
          <p:nvPr/>
        </p:nvSpPr>
        <p:spPr bwMode="auto">
          <a:xfrm>
            <a:off x="2514600" y="1981200"/>
            <a:ext cx="6172200" cy="1219200"/>
          </a:xfrm>
          <a:prstGeom prst="wedgeRectCallout">
            <a:avLst>
              <a:gd name="adj1" fmla="val -60981"/>
              <a:gd name="adj2" fmla="val 27472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3200">
                <a:latin typeface="Times New Roman" pitchFamily="18" charset="0"/>
              </a:rPr>
              <a:t>Do </a:t>
            </a:r>
            <a:r>
              <a:rPr lang="en-US" altLang="en-US" sz="3200">
                <a:solidFill>
                  <a:schemeClr val="hlink"/>
                </a:solidFill>
                <a:latin typeface="Times New Roman" pitchFamily="18" charset="0"/>
              </a:rPr>
              <a:t>NOT</a:t>
            </a:r>
            <a:r>
              <a:rPr lang="en-US" altLang="en-US" sz="3200">
                <a:latin typeface="Times New Roman" pitchFamily="18" charset="0"/>
              </a:rPr>
              <a:t> do half the assignment</a:t>
            </a:r>
            <a:br>
              <a:rPr lang="en-US" altLang="en-US" sz="3200">
                <a:latin typeface="Times New Roman" pitchFamily="18" charset="0"/>
              </a:rPr>
            </a:br>
            <a:r>
              <a:rPr lang="en-US" altLang="en-US" sz="3200">
                <a:latin typeface="Times New Roman" pitchFamily="18" charset="0"/>
              </a:rPr>
              <a:t>and your partner does the other half.</a:t>
            </a:r>
          </a:p>
          <a:p>
            <a:pPr algn="ctr" eaLnBrk="1" hangingPunct="1"/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1144854" name="AutoShape 22"/>
          <p:cNvSpPr>
            <a:spLocks noChangeArrowheads="1"/>
          </p:cNvSpPr>
          <p:nvPr/>
        </p:nvSpPr>
        <p:spPr bwMode="auto">
          <a:xfrm>
            <a:off x="3505200" y="3810000"/>
            <a:ext cx="4572000" cy="685800"/>
          </a:xfrm>
          <a:prstGeom prst="wedgeRectCallout">
            <a:avLst>
              <a:gd name="adj1" fmla="val -87708"/>
              <a:gd name="adj2" fmla="val -137731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3200">
                <a:solidFill>
                  <a:schemeClr val="hlink"/>
                </a:solidFill>
                <a:latin typeface="Times New Roman" pitchFamily="18" charset="0"/>
              </a:rPr>
              <a:t>Each</a:t>
            </a:r>
            <a:r>
              <a:rPr lang="en-US" altLang="en-US" sz="3200">
                <a:latin typeface="Times New Roman" pitchFamily="18" charset="0"/>
              </a:rPr>
              <a:t> try </a:t>
            </a:r>
            <a:r>
              <a:rPr lang="en-US" altLang="en-US" sz="3200">
                <a:solidFill>
                  <a:schemeClr val="hlink"/>
                </a:solidFill>
                <a:latin typeface="Times New Roman" pitchFamily="18" charset="0"/>
              </a:rPr>
              <a:t>all</a:t>
            </a:r>
            <a:r>
              <a:rPr lang="en-US" altLang="en-US" sz="3200">
                <a:latin typeface="Times New Roman" pitchFamily="18" charset="0"/>
              </a:rPr>
              <a:t> on your own.</a:t>
            </a:r>
          </a:p>
        </p:txBody>
      </p:sp>
      <p:sp>
        <p:nvSpPr>
          <p:cNvPr id="1144855" name="AutoShape 23"/>
          <p:cNvSpPr>
            <a:spLocks noChangeArrowheads="1"/>
          </p:cNvSpPr>
          <p:nvPr/>
        </p:nvSpPr>
        <p:spPr bwMode="auto">
          <a:xfrm>
            <a:off x="2819400" y="4953000"/>
            <a:ext cx="5715000" cy="1066800"/>
          </a:xfrm>
          <a:prstGeom prst="wedgeRectCallout">
            <a:avLst>
              <a:gd name="adj1" fmla="val -63667"/>
              <a:gd name="adj2" fmla="val -115625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3200">
                <a:latin typeface="Times New Roman" pitchFamily="18" charset="0"/>
              </a:rPr>
              <a:t>Discuss ideas </a:t>
            </a:r>
            <a:r>
              <a:rPr lang="en-US" altLang="en-US" sz="3200">
                <a:solidFill>
                  <a:srgbClr val="FF0000"/>
                </a:solidFill>
                <a:latin typeface="Times New Roman" pitchFamily="18" charset="0"/>
              </a:rPr>
              <a:t>verbally</a:t>
            </a:r>
            <a:r>
              <a:rPr lang="en-US" altLang="en-US" sz="3200">
                <a:latin typeface="Times New Roman" pitchFamily="18" charset="0"/>
              </a:rPr>
              <a:t> at a </a:t>
            </a:r>
            <a:r>
              <a:rPr lang="en-US" altLang="en-US" sz="3200">
                <a:solidFill>
                  <a:schemeClr val="hlink"/>
                </a:solidFill>
                <a:latin typeface="Times New Roman" pitchFamily="18" charset="0"/>
              </a:rPr>
              <a:t>high-level</a:t>
            </a:r>
            <a:r>
              <a:rPr lang="en-US" altLang="en-US" sz="3200">
                <a:latin typeface="Times New Roman" pitchFamily="18" charset="0"/>
              </a:rPr>
              <a:t> but write up on your own.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4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4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4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4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4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4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4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44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4852" grpId="0" animBg="1"/>
      <p:bldP spid="1144853" grpId="0" animBg="1"/>
      <p:bldP spid="1144854" grpId="0" animBg="1"/>
      <p:bldP spid="11448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ECFFF61-2221-4357-B0B4-59479A5DD706}" type="datetime1">
              <a:rPr lang="en-US" altLang="en-US" smtClean="0"/>
              <a:pPr/>
              <a:t>1/12/2018</a:t>
            </a:fld>
            <a:endParaRPr lang="en-US" altLang="en-US" smtClean="0"/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CC69D0-19BA-4D0A-A6B8-A9EB2A3772D6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Attendance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Missing 3 or more classes / recitations (whenever attendance is checked) will result in a minimum of 5 points taken off your final grade</a:t>
            </a:r>
          </a:p>
          <a:p>
            <a:pPr eaLnBrk="1" hangingPunct="1"/>
            <a:r>
              <a:rPr lang="en-US" altLang="en-US" dirty="0" smtClean="0"/>
              <a:t>In reality, attendance and final grade are highly correlated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4F751CE-B375-48E9-B97C-540FDA9C61BC}" type="datetime1">
              <a:rPr lang="en-US" altLang="en-US" smtClean="0"/>
              <a:pPr/>
              <a:t>1/12/2018</a:t>
            </a:fld>
            <a:endParaRPr lang="en-US" altLang="en-US" smtClean="0"/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887E4E-FCE5-43A6-8AB1-118D36F93180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Feedbacks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We appreciate your feedbacks</a:t>
            </a:r>
          </a:p>
          <a:p>
            <a:pPr eaLnBrk="1" hangingPunct="1"/>
            <a:r>
              <a:rPr lang="en-US" altLang="en-US" smtClean="0"/>
              <a:t>Your feedbacks help me know how I can better deliver my lectures, which will ultimately benefit you</a:t>
            </a:r>
          </a:p>
          <a:p>
            <a:pPr eaLnBrk="1" hangingPunct="1"/>
            <a:r>
              <a:rPr lang="en-US" altLang="en-US" smtClean="0"/>
              <a:t>You get bonus points in homework for your feedbacks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0AACC49-6431-4687-B5D4-C386A2E6E5D7}" type="datetime1">
              <a:rPr lang="en-US" altLang="en-US" smtClean="0"/>
              <a:pPr/>
              <a:t>1/12/2018</a:t>
            </a:fld>
            <a:endParaRPr lang="en-US" altLang="en-US" smtClean="0"/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D110E9-96BC-4BFD-A6CA-2C4D08307966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Introduction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Why should you study algorithms</a:t>
            </a:r>
          </a:p>
          <a:p>
            <a:pPr eaLnBrk="1" hangingPunct="1"/>
            <a:r>
              <a:rPr lang="en-US" altLang="en-US" smtClean="0"/>
              <a:t>What is an algorithm</a:t>
            </a:r>
          </a:p>
          <a:p>
            <a:pPr eaLnBrk="1" hangingPunct="1"/>
            <a:r>
              <a:rPr lang="en-US" altLang="en-US" smtClean="0"/>
              <a:t>What you can expect to learn from this course</a:t>
            </a:r>
          </a:p>
          <a:p>
            <a:pPr eaLnBrk="1" hangingPunct="1">
              <a:buFontTx/>
              <a:buNone/>
            </a:pPr>
            <a:endParaRPr lang="en-US" altLang="en-US" sz="24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BF6A8EA-CF0D-4AF8-B28E-892621BAB747}" type="datetime1">
              <a:rPr lang="en-US" altLang="en-US" smtClean="0"/>
              <a:pPr/>
              <a:t>1/12/2018</a:t>
            </a:fld>
            <a:endParaRPr lang="en-US" altLang="en-US" smtClean="0"/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64C837-AB8F-4C86-9F8D-D085F9B3AFC4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sp>
        <p:nvSpPr>
          <p:cNvPr id="15364" name="Freeform 2"/>
          <p:cNvSpPr>
            <a:spLocks/>
          </p:cNvSpPr>
          <p:nvPr/>
        </p:nvSpPr>
        <p:spPr bwMode="auto">
          <a:xfrm>
            <a:off x="6303963" y="3549650"/>
            <a:ext cx="981075" cy="1600200"/>
          </a:xfrm>
          <a:custGeom>
            <a:avLst/>
            <a:gdLst>
              <a:gd name="T0" fmla="*/ 2147483647 w 618"/>
              <a:gd name="T1" fmla="*/ 0 h 1008"/>
              <a:gd name="T2" fmla="*/ 2147483647 w 618"/>
              <a:gd name="T3" fmla="*/ 0 h 1008"/>
              <a:gd name="T4" fmla="*/ 2147483647 w 618"/>
              <a:gd name="T5" fmla="*/ 2147483647 h 1008"/>
              <a:gd name="T6" fmla="*/ 2147483647 w 618"/>
              <a:gd name="T7" fmla="*/ 2147483647 h 1008"/>
              <a:gd name="T8" fmla="*/ 2147483647 w 618"/>
              <a:gd name="T9" fmla="*/ 2147483647 h 1008"/>
              <a:gd name="T10" fmla="*/ 2147483647 w 618"/>
              <a:gd name="T11" fmla="*/ 2147483647 h 1008"/>
              <a:gd name="T12" fmla="*/ 2147483647 w 618"/>
              <a:gd name="T13" fmla="*/ 2147483647 h 1008"/>
              <a:gd name="T14" fmla="*/ 2147483647 w 618"/>
              <a:gd name="T15" fmla="*/ 2147483647 h 1008"/>
              <a:gd name="T16" fmla="*/ 2147483647 w 618"/>
              <a:gd name="T17" fmla="*/ 2147483647 h 1008"/>
              <a:gd name="T18" fmla="*/ 2147483647 w 618"/>
              <a:gd name="T19" fmla="*/ 2147483647 h 1008"/>
              <a:gd name="T20" fmla="*/ 2147483647 w 618"/>
              <a:gd name="T21" fmla="*/ 2147483647 h 1008"/>
              <a:gd name="T22" fmla="*/ 2147483647 w 618"/>
              <a:gd name="T23" fmla="*/ 2147483647 h 1008"/>
              <a:gd name="T24" fmla="*/ 2147483647 w 618"/>
              <a:gd name="T25" fmla="*/ 2147483647 h 1008"/>
              <a:gd name="T26" fmla="*/ 2147483647 w 618"/>
              <a:gd name="T27" fmla="*/ 2147483647 h 1008"/>
              <a:gd name="T28" fmla="*/ 2147483647 w 618"/>
              <a:gd name="T29" fmla="*/ 2147483647 h 1008"/>
              <a:gd name="T30" fmla="*/ 2147483647 w 618"/>
              <a:gd name="T31" fmla="*/ 2147483647 h 1008"/>
              <a:gd name="T32" fmla="*/ 2147483647 w 618"/>
              <a:gd name="T33" fmla="*/ 2147483647 h 1008"/>
              <a:gd name="T34" fmla="*/ 2147483647 w 618"/>
              <a:gd name="T35" fmla="*/ 2147483647 h 1008"/>
              <a:gd name="T36" fmla="*/ 0 w 618"/>
              <a:gd name="T37" fmla="*/ 2147483647 h 1008"/>
              <a:gd name="T38" fmla="*/ 0 w 618"/>
              <a:gd name="T39" fmla="*/ 2147483647 h 1008"/>
              <a:gd name="T40" fmla="*/ 2147483647 w 618"/>
              <a:gd name="T41" fmla="*/ 2147483647 h 1008"/>
              <a:gd name="T42" fmla="*/ 2147483647 w 618"/>
              <a:gd name="T43" fmla="*/ 2147483647 h 1008"/>
              <a:gd name="T44" fmla="*/ 2147483647 w 618"/>
              <a:gd name="T45" fmla="*/ 0 h 1008"/>
              <a:gd name="T46" fmla="*/ 2147483647 w 618"/>
              <a:gd name="T47" fmla="*/ 0 h 100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18"/>
              <a:gd name="T73" fmla="*/ 0 h 1008"/>
              <a:gd name="T74" fmla="*/ 618 w 618"/>
              <a:gd name="T75" fmla="*/ 1008 h 100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18" h="1008">
                <a:moveTo>
                  <a:pt x="236" y="0"/>
                </a:moveTo>
                <a:lnTo>
                  <a:pt x="329" y="0"/>
                </a:lnTo>
                <a:lnTo>
                  <a:pt x="443" y="17"/>
                </a:lnTo>
                <a:lnTo>
                  <a:pt x="504" y="70"/>
                </a:lnTo>
                <a:lnTo>
                  <a:pt x="566" y="169"/>
                </a:lnTo>
                <a:lnTo>
                  <a:pt x="597" y="241"/>
                </a:lnTo>
                <a:lnTo>
                  <a:pt x="618" y="329"/>
                </a:lnTo>
                <a:lnTo>
                  <a:pt x="618" y="437"/>
                </a:lnTo>
                <a:lnTo>
                  <a:pt x="607" y="544"/>
                </a:lnTo>
                <a:lnTo>
                  <a:pt x="597" y="659"/>
                </a:lnTo>
                <a:lnTo>
                  <a:pt x="555" y="802"/>
                </a:lnTo>
                <a:lnTo>
                  <a:pt x="504" y="900"/>
                </a:lnTo>
                <a:lnTo>
                  <a:pt x="412" y="980"/>
                </a:lnTo>
                <a:lnTo>
                  <a:pt x="309" y="1008"/>
                </a:lnTo>
                <a:lnTo>
                  <a:pt x="195" y="980"/>
                </a:lnTo>
                <a:lnTo>
                  <a:pt x="124" y="856"/>
                </a:lnTo>
                <a:lnTo>
                  <a:pt x="71" y="740"/>
                </a:lnTo>
                <a:lnTo>
                  <a:pt x="40" y="606"/>
                </a:lnTo>
                <a:lnTo>
                  <a:pt x="0" y="481"/>
                </a:lnTo>
                <a:lnTo>
                  <a:pt x="0" y="312"/>
                </a:lnTo>
                <a:lnTo>
                  <a:pt x="31" y="195"/>
                </a:lnTo>
                <a:lnTo>
                  <a:pt x="71" y="107"/>
                </a:lnTo>
                <a:lnTo>
                  <a:pt x="124" y="0"/>
                </a:lnTo>
                <a:lnTo>
                  <a:pt x="236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5365" name="Group 3"/>
          <p:cNvGrpSpPr>
            <a:grpSpLocks/>
          </p:cNvGrpSpPr>
          <p:nvPr/>
        </p:nvGrpSpPr>
        <p:grpSpPr bwMode="auto">
          <a:xfrm>
            <a:off x="5260975" y="228600"/>
            <a:ext cx="3036888" cy="6627813"/>
            <a:chOff x="3314" y="144"/>
            <a:chExt cx="1913" cy="4175"/>
          </a:xfrm>
        </p:grpSpPr>
        <p:sp>
          <p:nvSpPr>
            <p:cNvPr id="15368" name="Freeform 4"/>
            <p:cNvSpPr>
              <a:spLocks/>
            </p:cNvSpPr>
            <p:nvPr/>
          </p:nvSpPr>
          <p:spPr bwMode="auto">
            <a:xfrm>
              <a:off x="3930" y="1491"/>
              <a:ext cx="571" cy="697"/>
            </a:xfrm>
            <a:custGeom>
              <a:avLst/>
              <a:gdLst>
                <a:gd name="T0" fmla="*/ 331 w 571"/>
                <a:gd name="T1" fmla="*/ 0 h 697"/>
                <a:gd name="T2" fmla="*/ 405 w 571"/>
                <a:gd name="T3" fmla="*/ 9 h 697"/>
                <a:gd name="T4" fmla="*/ 479 w 571"/>
                <a:gd name="T5" fmla="*/ 45 h 697"/>
                <a:gd name="T6" fmla="*/ 525 w 571"/>
                <a:gd name="T7" fmla="*/ 99 h 697"/>
                <a:gd name="T8" fmla="*/ 562 w 571"/>
                <a:gd name="T9" fmla="*/ 178 h 697"/>
                <a:gd name="T10" fmla="*/ 571 w 571"/>
                <a:gd name="T11" fmla="*/ 314 h 697"/>
                <a:gd name="T12" fmla="*/ 544 w 571"/>
                <a:gd name="T13" fmla="*/ 448 h 697"/>
                <a:gd name="T14" fmla="*/ 497 w 571"/>
                <a:gd name="T15" fmla="*/ 545 h 697"/>
                <a:gd name="T16" fmla="*/ 433 w 571"/>
                <a:gd name="T17" fmla="*/ 626 h 697"/>
                <a:gd name="T18" fmla="*/ 368 w 571"/>
                <a:gd name="T19" fmla="*/ 679 h 697"/>
                <a:gd name="T20" fmla="*/ 294 w 571"/>
                <a:gd name="T21" fmla="*/ 697 h 697"/>
                <a:gd name="T22" fmla="*/ 220 w 571"/>
                <a:gd name="T23" fmla="*/ 688 h 697"/>
                <a:gd name="T24" fmla="*/ 183 w 571"/>
                <a:gd name="T25" fmla="*/ 644 h 697"/>
                <a:gd name="T26" fmla="*/ 128 w 571"/>
                <a:gd name="T27" fmla="*/ 572 h 697"/>
                <a:gd name="T28" fmla="*/ 109 w 571"/>
                <a:gd name="T29" fmla="*/ 438 h 697"/>
                <a:gd name="T30" fmla="*/ 114 w 571"/>
                <a:gd name="T31" fmla="*/ 393 h 697"/>
                <a:gd name="T32" fmla="*/ 0 w 571"/>
                <a:gd name="T33" fmla="*/ 371 h 697"/>
                <a:gd name="T34" fmla="*/ 3 w 571"/>
                <a:gd name="T35" fmla="*/ 327 h 697"/>
                <a:gd name="T36" fmla="*/ 114 w 571"/>
                <a:gd name="T37" fmla="*/ 331 h 697"/>
                <a:gd name="T38" fmla="*/ 123 w 571"/>
                <a:gd name="T39" fmla="*/ 281 h 697"/>
                <a:gd name="T40" fmla="*/ 151 w 571"/>
                <a:gd name="T41" fmla="*/ 210 h 697"/>
                <a:gd name="T42" fmla="*/ 183 w 571"/>
                <a:gd name="T43" fmla="*/ 143 h 697"/>
                <a:gd name="T44" fmla="*/ 239 w 571"/>
                <a:gd name="T45" fmla="*/ 54 h 697"/>
                <a:gd name="T46" fmla="*/ 294 w 571"/>
                <a:gd name="T47" fmla="*/ 19 h 697"/>
                <a:gd name="T48" fmla="*/ 331 w 571"/>
                <a:gd name="T49" fmla="*/ 0 h 6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1"/>
                <a:gd name="T76" fmla="*/ 0 h 697"/>
                <a:gd name="T77" fmla="*/ 571 w 571"/>
                <a:gd name="T78" fmla="*/ 697 h 6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1" h="697">
                  <a:moveTo>
                    <a:pt x="331" y="0"/>
                  </a:moveTo>
                  <a:lnTo>
                    <a:pt x="405" y="9"/>
                  </a:lnTo>
                  <a:lnTo>
                    <a:pt x="479" y="45"/>
                  </a:lnTo>
                  <a:lnTo>
                    <a:pt x="525" y="99"/>
                  </a:lnTo>
                  <a:lnTo>
                    <a:pt x="562" y="178"/>
                  </a:lnTo>
                  <a:lnTo>
                    <a:pt x="571" y="314"/>
                  </a:lnTo>
                  <a:lnTo>
                    <a:pt x="544" y="448"/>
                  </a:lnTo>
                  <a:lnTo>
                    <a:pt x="497" y="545"/>
                  </a:lnTo>
                  <a:lnTo>
                    <a:pt x="433" y="626"/>
                  </a:lnTo>
                  <a:lnTo>
                    <a:pt x="368" y="679"/>
                  </a:lnTo>
                  <a:lnTo>
                    <a:pt x="294" y="697"/>
                  </a:lnTo>
                  <a:lnTo>
                    <a:pt x="220" y="688"/>
                  </a:lnTo>
                  <a:lnTo>
                    <a:pt x="183" y="644"/>
                  </a:lnTo>
                  <a:lnTo>
                    <a:pt x="128" y="572"/>
                  </a:lnTo>
                  <a:lnTo>
                    <a:pt x="109" y="438"/>
                  </a:lnTo>
                  <a:lnTo>
                    <a:pt x="114" y="393"/>
                  </a:lnTo>
                  <a:lnTo>
                    <a:pt x="0" y="371"/>
                  </a:lnTo>
                  <a:lnTo>
                    <a:pt x="3" y="327"/>
                  </a:lnTo>
                  <a:lnTo>
                    <a:pt x="114" y="331"/>
                  </a:lnTo>
                  <a:lnTo>
                    <a:pt x="123" y="281"/>
                  </a:lnTo>
                  <a:lnTo>
                    <a:pt x="151" y="210"/>
                  </a:lnTo>
                  <a:lnTo>
                    <a:pt x="183" y="143"/>
                  </a:lnTo>
                  <a:lnTo>
                    <a:pt x="239" y="54"/>
                  </a:lnTo>
                  <a:lnTo>
                    <a:pt x="294" y="19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Freeform 5"/>
            <p:cNvSpPr>
              <a:spLocks/>
            </p:cNvSpPr>
            <p:nvPr/>
          </p:nvSpPr>
          <p:spPr bwMode="auto">
            <a:xfrm>
              <a:off x="4384" y="3101"/>
              <a:ext cx="475" cy="1158"/>
            </a:xfrm>
            <a:custGeom>
              <a:avLst/>
              <a:gdLst>
                <a:gd name="T0" fmla="*/ 88 w 475"/>
                <a:gd name="T1" fmla="*/ 134 h 1158"/>
                <a:gd name="T2" fmla="*/ 26 w 475"/>
                <a:gd name="T3" fmla="*/ 57 h 1158"/>
                <a:gd name="T4" fmla="*/ 46 w 475"/>
                <a:gd name="T5" fmla="*/ 0 h 1158"/>
                <a:gd name="T6" fmla="*/ 108 w 475"/>
                <a:gd name="T7" fmla="*/ 0 h 1158"/>
                <a:gd name="T8" fmla="*/ 181 w 475"/>
                <a:gd name="T9" fmla="*/ 62 h 1158"/>
                <a:gd name="T10" fmla="*/ 273 w 475"/>
                <a:gd name="T11" fmla="*/ 191 h 1158"/>
                <a:gd name="T12" fmla="*/ 325 w 475"/>
                <a:gd name="T13" fmla="*/ 314 h 1158"/>
                <a:gd name="T14" fmla="*/ 372 w 475"/>
                <a:gd name="T15" fmla="*/ 433 h 1158"/>
                <a:gd name="T16" fmla="*/ 387 w 475"/>
                <a:gd name="T17" fmla="*/ 542 h 1158"/>
                <a:gd name="T18" fmla="*/ 382 w 475"/>
                <a:gd name="T19" fmla="*/ 599 h 1158"/>
                <a:gd name="T20" fmla="*/ 336 w 475"/>
                <a:gd name="T21" fmla="*/ 669 h 1158"/>
                <a:gd name="T22" fmla="*/ 258 w 475"/>
                <a:gd name="T23" fmla="*/ 859 h 1158"/>
                <a:gd name="T24" fmla="*/ 170 w 475"/>
                <a:gd name="T25" fmla="*/ 968 h 1158"/>
                <a:gd name="T26" fmla="*/ 150 w 475"/>
                <a:gd name="T27" fmla="*/ 1016 h 1158"/>
                <a:gd name="T28" fmla="*/ 233 w 475"/>
                <a:gd name="T29" fmla="*/ 1025 h 1158"/>
                <a:gd name="T30" fmla="*/ 341 w 475"/>
                <a:gd name="T31" fmla="*/ 1025 h 1158"/>
                <a:gd name="T32" fmla="*/ 475 w 475"/>
                <a:gd name="T33" fmla="*/ 1068 h 1158"/>
                <a:gd name="T34" fmla="*/ 464 w 475"/>
                <a:gd name="T35" fmla="*/ 1102 h 1158"/>
                <a:gd name="T36" fmla="*/ 444 w 475"/>
                <a:gd name="T37" fmla="*/ 1140 h 1158"/>
                <a:gd name="T38" fmla="*/ 402 w 475"/>
                <a:gd name="T39" fmla="*/ 1158 h 1158"/>
                <a:gd name="T40" fmla="*/ 321 w 475"/>
                <a:gd name="T41" fmla="*/ 1131 h 1158"/>
                <a:gd name="T42" fmla="*/ 233 w 475"/>
                <a:gd name="T43" fmla="*/ 1088 h 1158"/>
                <a:gd name="T44" fmla="*/ 108 w 475"/>
                <a:gd name="T45" fmla="*/ 1083 h 1158"/>
                <a:gd name="T46" fmla="*/ 31 w 475"/>
                <a:gd name="T47" fmla="*/ 1097 h 1158"/>
                <a:gd name="T48" fmla="*/ 0 w 475"/>
                <a:gd name="T49" fmla="*/ 1073 h 1158"/>
                <a:gd name="T50" fmla="*/ 0 w 475"/>
                <a:gd name="T51" fmla="*/ 1040 h 1158"/>
                <a:gd name="T52" fmla="*/ 42 w 475"/>
                <a:gd name="T53" fmla="*/ 1002 h 1158"/>
                <a:gd name="T54" fmla="*/ 108 w 475"/>
                <a:gd name="T55" fmla="*/ 941 h 1158"/>
                <a:gd name="T56" fmla="*/ 227 w 475"/>
                <a:gd name="T57" fmla="*/ 784 h 1158"/>
                <a:gd name="T58" fmla="*/ 279 w 475"/>
                <a:gd name="T59" fmla="*/ 646 h 1158"/>
                <a:gd name="T60" fmla="*/ 295 w 475"/>
                <a:gd name="T61" fmla="*/ 513 h 1158"/>
                <a:gd name="T62" fmla="*/ 288 w 475"/>
                <a:gd name="T63" fmla="*/ 442 h 1158"/>
                <a:gd name="T64" fmla="*/ 248 w 475"/>
                <a:gd name="T65" fmla="*/ 314 h 1158"/>
                <a:gd name="T66" fmla="*/ 139 w 475"/>
                <a:gd name="T67" fmla="*/ 176 h 1158"/>
                <a:gd name="T68" fmla="*/ 62 w 475"/>
                <a:gd name="T69" fmla="*/ 105 h 1158"/>
                <a:gd name="T70" fmla="*/ 88 w 475"/>
                <a:gd name="T71" fmla="*/ 134 h 11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75"/>
                <a:gd name="T109" fmla="*/ 0 h 1158"/>
                <a:gd name="T110" fmla="*/ 475 w 475"/>
                <a:gd name="T111" fmla="*/ 1158 h 11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75" h="1158">
                  <a:moveTo>
                    <a:pt x="88" y="134"/>
                  </a:moveTo>
                  <a:lnTo>
                    <a:pt x="26" y="57"/>
                  </a:lnTo>
                  <a:lnTo>
                    <a:pt x="46" y="0"/>
                  </a:lnTo>
                  <a:lnTo>
                    <a:pt x="108" y="0"/>
                  </a:lnTo>
                  <a:lnTo>
                    <a:pt x="181" y="62"/>
                  </a:lnTo>
                  <a:lnTo>
                    <a:pt x="273" y="191"/>
                  </a:lnTo>
                  <a:lnTo>
                    <a:pt x="325" y="314"/>
                  </a:lnTo>
                  <a:lnTo>
                    <a:pt x="372" y="433"/>
                  </a:lnTo>
                  <a:lnTo>
                    <a:pt x="387" y="542"/>
                  </a:lnTo>
                  <a:lnTo>
                    <a:pt x="382" y="599"/>
                  </a:lnTo>
                  <a:lnTo>
                    <a:pt x="336" y="669"/>
                  </a:lnTo>
                  <a:lnTo>
                    <a:pt x="258" y="859"/>
                  </a:lnTo>
                  <a:lnTo>
                    <a:pt x="170" y="968"/>
                  </a:lnTo>
                  <a:lnTo>
                    <a:pt x="150" y="1016"/>
                  </a:lnTo>
                  <a:lnTo>
                    <a:pt x="233" y="1025"/>
                  </a:lnTo>
                  <a:lnTo>
                    <a:pt x="341" y="1025"/>
                  </a:lnTo>
                  <a:lnTo>
                    <a:pt x="475" y="1068"/>
                  </a:lnTo>
                  <a:lnTo>
                    <a:pt x="464" y="1102"/>
                  </a:lnTo>
                  <a:lnTo>
                    <a:pt x="444" y="1140"/>
                  </a:lnTo>
                  <a:lnTo>
                    <a:pt x="402" y="1158"/>
                  </a:lnTo>
                  <a:lnTo>
                    <a:pt x="321" y="1131"/>
                  </a:lnTo>
                  <a:lnTo>
                    <a:pt x="233" y="1088"/>
                  </a:lnTo>
                  <a:lnTo>
                    <a:pt x="108" y="1083"/>
                  </a:lnTo>
                  <a:lnTo>
                    <a:pt x="31" y="1097"/>
                  </a:lnTo>
                  <a:lnTo>
                    <a:pt x="0" y="1073"/>
                  </a:lnTo>
                  <a:lnTo>
                    <a:pt x="0" y="1040"/>
                  </a:lnTo>
                  <a:lnTo>
                    <a:pt x="42" y="1002"/>
                  </a:lnTo>
                  <a:lnTo>
                    <a:pt x="108" y="941"/>
                  </a:lnTo>
                  <a:lnTo>
                    <a:pt x="227" y="784"/>
                  </a:lnTo>
                  <a:lnTo>
                    <a:pt x="279" y="646"/>
                  </a:lnTo>
                  <a:lnTo>
                    <a:pt x="295" y="513"/>
                  </a:lnTo>
                  <a:lnTo>
                    <a:pt x="288" y="442"/>
                  </a:lnTo>
                  <a:lnTo>
                    <a:pt x="248" y="314"/>
                  </a:lnTo>
                  <a:lnTo>
                    <a:pt x="139" y="176"/>
                  </a:lnTo>
                  <a:lnTo>
                    <a:pt x="62" y="105"/>
                  </a:lnTo>
                  <a:lnTo>
                    <a:pt x="88" y="13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Freeform 6"/>
            <p:cNvSpPr>
              <a:spLocks/>
            </p:cNvSpPr>
            <p:nvPr/>
          </p:nvSpPr>
          <p:spPr bwMode="auto">
            <a:xfrm>
              <a:off x="3754" y="3084"/>
              <a:ext cx="475" cy="1235"/>
            </a:xfrm>
            <a:custGeom>
              <a:avLst/>
              <a:gdLst>
                <a:gd name="T0" fmla="*/ 247 w 475"/>
                <a:gd name="T1" fmla="*/ 222 h 1235"/>
                <a:gd name="T2" fmla="*/ 319 w 475"/>
                <a:gd name="T3" fmla="*/ 97 h 1235"/>
                <a:gd name="T4" fmla="*/ 388 w 475"/>
                <a:gd name="T5" fmla="*/ 0 h 1235"/>
                <a:gd name="T6" fmla="*/ 439 w 475"/>
                <a:gd name="T7" fmla="*/ 0 h 1235"/>
                <a:gd name="T8" fmla="*/ 470 w 475"/>
                <a:gd name="T9" fmla="*/ 40 h 1235"/>
                <a:gd name="T10" fmla="*/ 475 w 475"/>
                <a:gd name="T11" fmla="*/ 106 h 1235"/>
                <a:gd name="T12" fmla="*/ 432 w 475"/>
                <a:gd name="T13" fmla="*/ 156 h 1235"/>
                <a:gd name="T14" fmla="*/ 358 w 475"/>
                <a:gd name="T15" fmla="*/ 217 h 1235"/>
                <a:gd name="T16" fmla="*/ 298 w 475"/>
                <a:gd name="T17" fmla="*/ 288 h 1235"/>
                <a:gd name="T18" fmla="*/ 237 w 475"/>
                <a:gd name="T19" fmla="*/ 386 h 1235"/>
                <a:gd name="T20" fmla="*/ 211 w 475"/>
                <a:gd name="T21" fmla="*/ 453 h 1235"/>
                <a:gd name="T22" fmla="*/ 187 w 475"/>
                <a:gd name="T23" fmla="*/ 537 h 1235"/>
                <a:gd name="T24" fmla="*/ 182 w 475"/>
                <a:gd name="T25" fmla="*/ 645 h 1235"/>
                <a:gd name="T26" fmla="*/ 190 w 475"/>
                <a:gd name="T27" fmla="*/ 742 h 1235"/>
                <a:gd name="T28" fmla="*/ 220 w 475"/>
                <a:gd name="T29" fmla="*/ 862 h 1235"/>
                <a:gd name="T30" fmla="*/ 276 w 475"/>
                <a:gd name="T31" fmla="*/ 968 h 1235"/>
                <a:gd name="T32" fmla="*/ 324 w 475"/>
                <a:gd name="T33" fmla="*/ 1031 h 1235"/>
                <a:gd name="T34" fmla="*/ 353 w 475"/>
                <a:gd name="T35" fmla="*/ 1075 h 1235"/>
                <a:gd name="T36" fmla="*/ 358 w 475"/>
                <a:gd name="T37" fmla="*/ 1110 h 1235"/>
                <a:gd name="T38" fmla="*/ 331 w 475"/>
                <a:gd name="T39" fmla="*/ 1124 h 1235"/>
                <a:gd name="T40" fmla="*/ 271 w 475"/>
                <a:gd name="T41" fmla="*/ 1132 h 1235"/>
                <a:gd name="T42" fmla="*/ 182 w 475"/>
                <a:gd name="T43" fmla="*/ 1159 h 1235"/>
                <a:gd name="T44" fmla="*/ 113 w 475"/>
                <a:gd name="T45" fmla="*/ 1194 h 1235"/>
                <a:gd name="T46" fmla="*/ 69 w 475"/>
                <a:gd name="T47" fmla="*/ 1235 h 1235"/>
                <a:gd name="T48" fmla="*/ 31 w 475"/>
                <a:gd name="T49" fmla="*/ 1226 h 1235"/>
                <a:gd name="T50" fmla="*/ 0 w 475"/>
                <a:gd name="T51" fmla="*/ 1178 h 1235"/>
                <a:gd name="T52" fmla="*/ 0 w 475"/>
                <a:gd name="T53" fmla="*/ 1137 h 1235"/>
                <a:gd name="T54" fmla="*/ 69 w 475"/>
                <a:gd name="T55" fmla="*/ 1101 h 1235"/>
                <a:gd name="T56" fmla="*/ 187 w 475"/>
                <a:gd name="T57" fmla="*/ 1079 h 1235"/>
                <a:gd name="T58" fmla="*/ 293 w 475"/>
                <a:gd name="T59" fmla="*/ 1066 h 1235"/>
                <a:gd name="T60" fmla="*/ 247 w 475"/>
                <a:gd name="T61" fmla="*/ 1018 h 1235"/>
                <a:gd name="T62" fmla="*/ 216 w 475"/>
                <a:gd name="T63" fmla="*/ 955 h 1235"/>
                <a:gd name="T64" fmla="*/ 177 w 475"/>
                <a:gd name="T65" fmla="*/ 866 h 1235"/>
                <a:gd name="T66" fmla="*/ 134 w 475"/>
                <a:gd name="T67" fmla="*/ 773 h 1235"/>
                <a:gd name="T68" fmla="*/ 122 w 475"/>
                <a:gd name="T69" fmla="*/ 658 h 1235"/>
                <a:gd name="T70" fmla="*/ 117 w 475"/>
                <a:gd name="T71" fmla="*/ 546 h 1235"/>
                <a:gd name="T72" fmla="*/ 147 w 475"/>
                <a:gd name="T73" fmla="*/ 439 h 1235"/>
                <a:gd name="T74" fmla="*/ 204 w 475"/>
                <a:gd name="T75" fmla="*/ 297 h 1235"/>
                <a:gd name="T76" fmla="*/ 247 w 475"/>
                <a:gd name="T77" fmla="*/ 222 h 123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75"/>
                <a:gd name="T118" fmla="*/ 0 h 1235"/>
                <a:gd name="T119" fmla="*/ 475 w 475"/>
                <a:gd name="T120" fmla="*/ 1235 h 123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75" h="1235">
                  <a:moveTo>
                    <a:pt x="247" y="222"/>
                  </a:moveTo>
                  <a:lnTo>
                    <a:pt x="319" y="97"/>
                  </a:lnTo>
                  <a:lnTo>
                    <a:pt x="388" y="0"/>
                  </a:lnTo>
                  <a:lnTo>
                    <a:pt x="439" y="0"/>
                  </a:lnTo>
                  <a:lnTo>
                    <a:pt x="470" y="40"/>
                  </a:lnTo>
                  <a:lnTo>
                    <a:pt x="475" y="106"/>
                  </a:lnTo>
                  <a:lnTo>
                    <a:pt x="432" y="156"/>
                  </a:lnTo>
                  <a:lnTo>
                    <a:pt x="358" y="217"/>
                  </a:lnTo>
                  <a:lnTo>
                    <a:pt x="298" y="288"/>
                  </a:lnTo>
                  <a:lnTo>
                    <a:pt x="237" y="386"/>
                  </a:lnTo>
                  <a:lnTo>
                    <a:pt x="211" y="453"/>
                  </a:lnTo>
                  <a:lnTo>
                    <a:pt x="187" y="537"/>
                  </a:lnTo>
                  <a:lnTo>
                    <a:pt x="182" y="645"/>
                  </a:lnTo>
                  <a:lnTo>
                    <a:pt x="190" y="742"/>
                  </a:lnTo>
                  <a:lnTo>
                    <a:pt x="220" y="862"/>
                  </a:lnTo>
                  <a:lnTo>
                    <a:pt x="276" y="968"/>
                  </a:lnTo>
                  <a:lnTo>
                    <a:pt x="324" y="1031"/>
                  </a:lnTo>
                  <a:lnTo>
                    <a:pt x="353" y="1075"/>
                  </a:lnTo>
                  <a:lnTo>
                    <a:pt x="358" y="1110"/>
                  </a:lnTo>
                  <a:lnTo>
                    <a:pt x="331" y="1124"/>
                  </a:lnTo>
                  <a:lnTo>
                    <a:pt x="271" y="1132"/>
                  </a:lnTo>
                  <a:lnTo>
                    <a:pt x="182" y="1159"/>
                  </a:lnTo>
                  <a:lnTo>
                    <a:pt x="113" y="1194"/>
                  </a:lnTo>
                  <a:lnTo>
                    <a:pt x="69" y="1235"/>
                  </a:lnTo>
                  <a:lnTo>
                    <a:pt x="31" y="1226"/>
                  </a:lnTo>
                  <a:lnTo>
                    <a:pt x="0" y="1178"/>
                  </a:lnTo>
                  <a:lnTo>
                    <a:pt x="0" y="1137"/>
                  </a:lnTo>
                  <a:lnTo>
                    <a:pt x="69" y="1101"/>
                  </a:lnTo>
                  <a:lnTo>
                    <a:pt x="187" y="1079"/>
                  </a:lnTo>
                  <a:lnTo>
                    <a:pt x="293" y="1066"/>
                  </a:lnTo>
                  <a:lnTo>
                    <a:pt x="247" y="1018"/>
                  </a:lnTo>
                  <a:lnTo>
                    <a:pt x="216" y="955"/>
                  </a:lnTo>
                  <a:lnTo>
                    <a:pt x="177" y="866"/>
                  </a:lnTo>
                  <a:lnTo>
                    <a:pt x="134" y="773"/>
                  </a:lnTo>
                  <a:lnTo>
                    <a:pt x="122" y="658"/>
                  </a:lnTo>
                  <a:lnTo>
                    <a:pt x="117" y="546"/>
                  </a:lnTo>
                  <a:lnTo>
                    <a:pt x="147" y="439"/>
                  </a:lnTo>
                  <a:lnTo>
                    <a:pt x="204" y="297"/>
                  </a:lnTo>
                  <a:lnTo>
                    <a:pt x="247" y="22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Freeform 7"/>
            <p:cNvSpPr>
              <a:spLocks/>
            </p:cNvSpPr>
            <p:nvPr/>
          </p:nvSpPr>
          <p:spPr bwMode="auto">
            <a:xfrm>
              <a:off x="4463" y="144"/>
              <a:ext cx="764" cy="2360"/>
            </a:xfrm>
            <a:custGeom>
              <a:avLst/>
              <a:gdLst>
                <a:gd name="T0" fmla="*/ 15 w 764"/>
                <a:gd name="T1" fmla="*/ 18266 h 1400"/>
                <a:gd name="T2" fmla="*/ 0 w 764"/>
                <a:gd name="T3" fmla="*/ 17464 h 1400"/>
                <a:gd name="T4" fmla="*/ 24 w 764"/>
                <a:gd name="T5" fmla="*/ 16850 h 1400"/>
                <a:gd name="T6" fmla="*/ 88 w 764"/>
                <a:gd name="T7" fmla="*/ 16240 h 1400"/>
                <a:gd name="T8" fmla="*/ 208 w 764"/>
                <a:gd name="T9" fmla="*/ 15084 h 1400"/>
                <a:gd name="T10" fmla="*/ 353 w 764"/>
                <a:gd name="T11" fmla="*/ 13315 h 1400"/>
                <a:gd name="T12" fmla="*/ 431 w 764"/>
                <a:gd name="T13" fmla="*/ 11716 h 1400"/>
                <a:gd name="T14" fmla="*/ 467 w 764"/>
                <a:gd name="T15" fmla="*/ 10854 h 1400"/>
                <a:gd name="T16" fmla="*/ 504 w 764"/>
                <a:gd name="T17" fmla="*/ 8513 h 1400"/>
                <a:gd name="T18" fmla="*/ 497 w 764"/>
                <a:gd name="T19" fmla="*/ 5266 h 1400"/>
                <a:gd name="T20" fmla="*/ 482 w 764"/>
                <a:gd name="T21" fmla="*/ 3675 h 1400"/>
                <a:gd name="T22" fmla="*/ 473 w 764"/>
                <a:gd name="T23" fmla="*/ 3061 h 1400"/>
                <a:gd name="T24" fmla="*/ 326 w 764"/>
                <a:gd name="T25" fmla="*/ 2202 h 1400"/>
                <a:gd name="T26" fmla="*/ 322 w 764"/>
                <a:gd name="T27" fmla="*/ 1886 h 1400"/>
                <a:gd name="T28" fmla="*/ 337 w 764"/>
                <a:gd name="T29" fmla="*/ 1711 h 1400"/>
                <a:gd name="T30" fmla="*/ 473 w 764"/>
                <a:gd name="T31" fmla="*/ 2202 h 1400"/>
                <a:gd name="T32" fmla="*/ 504 w 764"/>
                <a:gd name="T33" fmla="*/ 2084 h 1400"/>
                <a:gd name="T34" fmla="*/ 420 w 764"/>
                <a:gd name="T35" fmla="*/ 244 h 1400"/>
                <a:gd name="T36" fmla="*/ 431 w 764"/>
                <a:gd name="T37" fmla="*/ 0 h 1400"/>
                <a:gd name="T38" fmla="*/ 462 w 764"/>
                <a:gd name="T39" fmla="*/ 62 h 1400"/>
                <a:gd name="T40" fmla="*/ 539 w 764"/>
                <a:gd name="T41" fmla="*/ 1662 h 1400"/>
                <a:gd name="T42" fmla="*/ 561 w 764"/>
                <a:gd name="T43" fmla="*/ 1711 h 1400"/>
                <a:gd name="T44" fmla="*/ 602 w 764"/>
                <a:gd name="T45" fmla="*/ 62 h 1400"/>
                <a:gd name="T46" fmla="*/ 628 w 764"/>
                <a:gd name="T47" fmla="*/ 0 h 1400"/>
                <a:gd name="T48" fmla="*/ 639 w 764"/>
                <a:gd name="T49" fmla="*/ 298 h 1400"/>
                <a:gd name="T50" fmla="*/ 607 w 764"/>
                <a:gd name="T51" fmla="*/ 2084 h 1400"/>
                <a:gd name="T52" fmla="*/ 618 w 764"/>
                <a:gd name="T53" fmla="*/ 2341 h 1400"/>
                <a:gd name="T54" fmla="*/ 742 w 764"/>
                <a:gd name="T55" fmla="*/ 2084 h 1400"/>
                <a:gd name="T56" fmla="*/ 764 w 764"/>
                <a:gd name="T57" fmla="*/ 2202 h 1400"/>
                <a:gd name="T58" fmla="*/ 758 w 764"/>
                <a:gd name="T59" fmla="*/ 2520 h 1400"/>
                <a:gd name="T60" fmla="*/ 591 w 764"/>
                <a:gd name="T61" fmla="*/ 3012 h 1400"/>
                <a:gd name="T62" fmla="*/ 576 w 764"/>
                <a:gd name="T63" fmla="*/ 3253 h 1400"/>
                <a:gd name="T64" fmla="*/ 561 w 764"/>
                <a:gd name="T65" fmla="*/ 4354 h 1400"/>
                <a:gd name="T66" fmla="*/ 561 w 764"/>
                <a:gd name="T67" fmla="*/ 5951 h 1400"/>
                <a:gd name="T68" fmla="*/ 565 w 764"/>
                <a:gd name="T69" fmla="*/ 8277 h 1400"/>
                <a:gd name="T70" fmla="*/ 561 w 764"/>
                <a:gd name="T71" fmla="*/ 10423 h 1400"/>
                <a:gd name="T72" fmla="*/ 550 w 764"/>
                <a:gd name="T73" fmla="*/ 11395 h 1400"/>
                <a:gd name="T74" fmla="*/ 467 w 764"/>
                <a:gd name="T75" fmla="*/ 12929 h 1400"/>
                <a:gd name="T76" fmla="*/ 374 w 764"/>
                <a:gd name="T77" fmla="*/ 14529 h 1400"/>
                <a:gd name="T78" fmla="*/ 274 w 764"/>
                <a:gd name="T79" fmla="*/ 16240 h 1400"/>
                <a:gd name="T80" fmla="*/ 191 w 764"/>
                <a:gd name="T81" fmla="*/ 17885 h 1400"/>
                <a:gd name="T82" fmla="*/ 134 w 764"/>
                <a:gd name="T83" fmla="*/ 18814 h 1400"/>
                <a:gd name="T84" fmla="*/ 51 w 764"/>
                <a:gd name="T85" fmla="*/ 19055 h 1400"/>
                <a:gd name="T86" fmla="*/ 15 w 764"/>
                <a:gd name="T87" fmla="*/ 18266 h 14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64"/>
                <a:gd name="T133" fmla="*/ 0 h 1400"/>
                <a:gd name="T134" fmla="*/ 764 w 764"/>
                <a:gd name="T135" fmla="*/ 1400 h 14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64" h="1400">
                  <a:moveTo>
                    <a:pt x="15" y="1342"/>
                  </a:moveTo>
                  <a:lnTo>
                    <a:pt x="0" y="1283"/>
                  </a:lnTo>
                  <a:lnTo>
                    <a:pt x="24" y="1238"/>
                  </a:lnTo>
                  <a:lnTo>
                    <a:pt x="88" y="1193"/>
                  </a:lnTo>
                  <a:lnTo>
                    <a:pt x="208" y="1108"/>
                  </a:lnTo>
                  <a:lnTo>
                    <a:pt x="353" y="978"/>
                  </a:lnTo>
                  <a:lnTo>
                    <a:pt x="431" y="861"/>
                  </a:lnTo>
                  <a:lnTo>
                    <a:pt x="467" y="797"/>
                  </a:lnTo>
                  <a:lnTo>
                    <a:pt x="504" y="625"/>
                  </a:lnTo>
                  <a:lnTo>
                    <a:pt x="497" y="387"/>
                  </a:lnTo>
                  <a:lnTo>
                    <a:pt x="482" y="270"/>
                  </a:lnTo>
                  <a:lnTo>
                    <a:pt x="473" y="225"/>
                  </a:lnTo>
                  <a:lnTo>
                    <a:pt x="326" y="162"/>
                  </a:lnTo>
                  <a:lnTo>
                    <a:pt x="322" y="139"/>
                  </a:lnTo>
                  <a:lnTo>
                    <a:pt x="337" y="126"/>
                  </a:lnTo>
                  <a:lnTo>
                    <a:pt x="473" y="162"/>
                  </a:lnTo>
                  <a:lnTo>
                    <a:pt x="504" y="153"/>
                  </a:lnTo>
                  <a:lnTo>
                    <a:pt x="420" y="18"/>
                  </a:lnTo>
                  <a:lnTo>
                    <a:pt x="431" y="0"/>
                  </a:lnTo>
                  <a:lnTo>
                    <a:pt x="462" y="5"/>
                  </a:lnTo>
                  <a:lnTo>
                    <a:pt x="539" y="122"/>
                  </a:lnTo>
                  <a:lnTo>
                    <a:pt x="561" y="126"/>
                  </a:lnTo>
                  <a:lnTo>
                    <a:pt x="602" y="5"/>
                  </a:lnTo>
                  <a:lnTo>
                    <a:pt x="628" y="0"/>
                  </a:lnTo>
                  <a:lnTo>
                    <a:pt x="639" y="22"/>
                  </a:lnTo>
                  <a:lnTo>
                    <a:pt x="607" y="153"/>
                  </a:lnTo>
                  <a:lnTo>
                    <a:pt x="618" y="172"/>
                  </a:lnTo>
                  <a:lnTo>
                    <a:pt x="742" y="153"/>
                  </a:lnTo>
                  <a:lnTo>
                    <a:pt x="764" y="162"/>
                  </a:lnTo>
                  <a:lnTo>
                    <a:pt x="758" y="185"/>
                  </a:lnTo>
                  <a:lnTo>
                    <a:pt x="591" y="221"/>
                  </a:lnTo>
                  <a:lnTo>
                    <a:pt x="576" y="239"/>
                  </a:lnTo>
                  <a:lnTo>
                    <a:pt x="561" y="320"/>
                  </a:lnTo>
                  <a:lnTo>
                    <a:pt x="561" y="437"/>
                  </a:lnTo>
                  <a:lnTo>
                    <a:pt x="565" y="608"/>
                  </a:lnTo>
                  <a:lnTo>
                    <a:pt x="561" y="766"/>
                  </a:lnTo>
                  <a:lnTo>
                    <a:pt x="550" y="837"/>
                  </a:lnTo>
                  <a:lnTo>
                    <a:pt x="467" y="950"/>
                  </a:lnTo>
                  <a:lnTo>
                    <a:pt x="374" y="1067"/>
                  </a:lnTo>
                  <a:lnTo>
                    <a:pt x="274" y="1193"/>
                  </a:lnTo>
                  <a:lnTo>
                    <a:pt x="191" y="1314"/>
                  </a:lnTo>
                  <a:lnTo>
                    <a:pt x="134" y="1382"/>
                  </a:lnTo>
                  <a:lnTo>
                    <a:pt x="51" y="1400"/>
                  </a:lnTo>
                  <a:lnTo>
                    <a:pt x="15" y="134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Freeform 8"/>
            <p:cNvSpPr>
              <a:spLocks/>
            </p:cNvSpPr>
            <p:nvPr/>
          </p:nvSpPr>
          <p:spPr bwMode="auto">
            <a:xfrm>
              <a:off x="3314" y="2262"/>
              <a:ext cx="795" cy="1147"/>
            </a:xfrm>
            <a:custGeom>
              <a:avLst/>
              <a:gdLst>
                <a:gd name="T0" fmla="*/ 576 w 795"/>
                <a:gd name="T1" fmla="*/ 112 h 1147"/>
                <a:gd name="T2" fmla="*/ 659 w 795"/>
                <a:gd name="T3" fmla="*/ 30 h 1147"/>
                <a:gd name="T4" fmla="*/ 711 w 795"/>
                <a:gd name="T5" fmla="*/ 0 h 1147"/>
                <a:gd name="T6" fmla="*/ 753 w 795"/>
                <a:gd name="T7" fmla="*/ 5 h 1147"/>
                <a:gd name="T8" fmla="*/ 795 w 795"/>
                <a:gd name="T9" fmla="*/ 30 h 1147"/>
                <a:gd name="T10" fmla="*/ 795 w 795"/>
                <a:gd name="T11" fmla="*/ 81 h 1147"/>
                <a:gd name="T12" fmla="*/ 784 w 795"/>
                <a:gd name="T13" fmla="*/ 152 h 1147"/>
                <a:gd name="T14" fmla="*/ 753 w 795"/>
                <a:gd name="T15" fmla="*/ 203 h 1147"/>
                <a:gd name="T16" fmla="*/ 716 w 795"/>
                <a:gd name="T17" fmla="*/ 224 h 1147"/>
                <a:gd name="T18" fmla="*/ 637 w 795"/>
                <a:gd name="T19" fmla="*/ 255 h 1147"/>
                <a:gd name="T20" fmla="*/ 539 w 795"/>
                <a:gd name="T21" fmla="*/ 327 h 1147"/>
                <a:gd name="T22" fmla="*/ 436 w 795"/>
                <a:gd name="T23" fmla="*/ 438 h 1147"/>
                <a:gd name="T24" fmla="*/ 394 w 795"/>
                <a:gd name="T25" fmla="*/ 529 h 1147"/>
                <a:gd name="T26" fmla="*/ 337 w 795"/>
                <a:gd name="T27" fmla="*/ 637 h 1147"/>
                <a:gd name="T28" fmla="*/ 306 w 795"/>
                <a:gd name="T29" fmla="*/ 718 h 1147"/>
                <a:gd name="T30" fmla="*/ 265 w 795"/>
                <a:gd name="T31" fmla="*/ 820 h 1147"/>
                <a:gd name="T32" fmla="*/ 248 w 795"/>
                <a:gd name="T33" fmla="*/ 897 h 1147"/>
                <a:gd name="T34" fmla="*/ 265 w 795"/>
                <a:gd name="T35" fmla="*/ 973 h 1147"/>
                <a:gd name="T36" fmla="*/ 300 w 795"/>
                <a:gd name="T37" fmla="*/ 1034 h 1147"/>
                <a:gd name="T38" fmla="*/ 315 w 795"/>
                <a:gd name="T39" fmla="*/ 1054 h 1147"/>
                <a:gd name="T40" fmla="*/ 306 w 795"/>
                <a:gd name="T41" fmla="*/ 1075 h 1147"/>
                <a:gd name="T42" fmla="*/ 289 w 795"/>
                <a:gd name="T43" fmla="*/ 1080 h 1147"/>
                <a:gd name="T44" fmla="*/ 228 w 795"/>
                <a:gd name="T45" fmla="*/ 978 h 1147"/>
                <a:gd name="T46" fmla="*/ 212 w 795"/>
                <a:gd name="T47" fmla="*/ 988 h 1147"/>
                <a:gd name="T48" fmla="*/ 228 w 795"/>
                <a:gd name="T49" fmla="*/ 1116 h 1147"/>
                <a:gd name="T50" fmla="*/ 206 w 795"/>
                <a:gd name="T51" fmla="*/ 1126 h 1147"/>
                <a:gd name="T52" fmla="*/ 191 w 795"/>
                <a:gd name="T53" fmla="*/ 1110 h 1147"/>
                <a:gd name="T54" fmla="*/ 181 w 795"/>
                <a:gd name="T55" fmla="*/ 988 h 1147"/>
                <a:gd name="T56" fmla="*/ 160 w 795"/>
                <a:gd name="T57" fmla="*/ 988 h 1147"/>
                <a:gd name="T58" fmla="*/ 160 w 795"/>
                <a:gd name="T59" fmla="*/ 1110 h 1147"/>
                <a:gd name="T60" fmla="*/ 144 w 795"/>
                <a:gd name="T61" fmla="*/ 1147 h 1147"/>
                <a:gd name="T62" fmla="*/ 118 w 795"/>
                <a:gd name="T63" fmla="*/ 1126 h 1147"/>
                <a:gd name="T64" fmla="*/ 140 w 795"/>
                <a:gd name="T65" fmla="*/ 937 h 1147"/>
                <a:gd name="T66" fmla="*/ 129 w 795"/>
                <a:gd name="T67" fmla="*/ 922 h 1147"/>
                <a:gd name="T68" fmla="*/ 72 w 795"/>
                <a:gd name="T69" fmla="*/ 932 h 1147"/>
                <a:gd name="T70" fmla="*/ 9 w 795"/>
                <a:gd name="T71" fmla="*/ 922 h 1147"/>
                <a:gd name="T72" fmla="*/ 0 w 795"/>
                <a:gd name="T73" fmla="*/ 892 h 1147"/>
                <a:gd name="T74" fmla="*/ 46 w 795"/>
                <a:gd name="T75" fmla="*/ 897 h 1147"/>
                <a:gd name="T76" fmla="*/ 107 w 795"/>
                <a:gd name="T77" fmla="*/ 892 h 1147"/>
                <a:gd name="T78" fmla="*/ 171 w 795"/>
                <a:gd name="T79" fmla="*/ 850 h 1147"/>
                <a:gd name="T80" fmla="*/ 265 w 795"/>
                <a:gd name="T81" fmla="*/ 667 h 1147"/>
                <a:gd name="T82" fmla="*/ 322 w 795"/>
                <a:gd name="T83" fmla="*/ 519 h 1147"/>
                <a:gd name="T84" fmla="*/ 372 w 795"/>
                <a:gd name="T85" fmla="*/ 412 h 1147"/>
                <a:gd name="T86" fmla="*/ 436 w 795"/>
                <a:gd name="T87" fmla="*/ 316 h 1147"/>
                <a:gd name="T88" fmla="*/ 503 w 795"/>
                <a:gd name="T89" fmla="*/ 213 h 1147"/>
                <a:gd name="T90" fmla="*/ 545 w 795"/>
                <a:gd name="T91" fmla="*/ 147 h 1147"/>
                <a:gd name="T92" fmla="*/ 576 w 795"/>
                <a:gd name="T93" fmla="*/ 112 h 114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5"/>
                <a:gd name="T142" fmla="*/ 0 h 1147"/>
                <a:gd name="T143" fmla="*/ 795 w 795"/>
                <a:gd name="T144" fmla="*/ 1147 h 114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5" h="1147">
                  <a:moveTo>
                    <a:pt x="576" y="112"/>
                  </a:moveTo>
                  <a:lnTo>
                    <a:pt x="659" y="30"/>
                  </a:lnTo>
                  <a:lnTo>
                    <a:pt x="711" y="0"/>
                  </a:lnTo>
                  <a:lnTo>
                    <a:pt x="753" y="5"/>
                  </a:lnTo>
                  <a:lnTo>
                    <a:pt x="795" y="30"/>
                  </a:lnTo>
                  <a:lnTo>
                    <a:pt x="795" y="81"/>
                  </a:lnTo>
                  <a:lnTo>
                    <a:pt x="784" y="152"/>
                  </a:lnTo>
                  <a:lnTo>
                    <a:pt x="753" y="203"/>
                  </a:lnTo>
                  <a:lnTo>
                    <a:pt x="716" y="224"/>
                  </a:lnTo>
                  <a:lnTo>
                    <a:pt x="637" y="255"/>
                  </a:lnTo>
                  <a:lnTo>
                    <a:pt x="539" y="327"/>
                  </a:lnTo>
                  <a:lnTo>
                    <a:pt x="436" y="438"/>
                  </a:lnTo>
                  <a:lnTo>
                    <a:pt x="394" y="529"/>
                  </a:lnTo>
                  <a:lnTo>
                    <a:pt x="337" y="637"/>
                  </a:lnTo>
                  <a:lnTo>
                    <a:pt x="306" y="718"/>
                  </a:lnTo>
                  <a:lnTo>
                    <a:pt x="265" y="820"/>
                  </a:lnTo>
                  <a:lnTo>
                    <a:pt x="248" y="897"/>
                  </a:lnTo>
                  <a:lnTo>
                    <a:pt x="265" y="973"/>
                  </a:lnTo>
                  <a:lnTo>
                    <a:pt x="300" y="1034"/>
                  </a:lnTo>
                  <a:lnTo>
                    <a:pt x="315" y="1054"/>
                  </a:lnTo>
                  <a:lnTo>
                    <a:pt x="306" y="1075"/>
                  </a:lnTo>
                  <a:lnTo>
                    <a:pt x="289" y="1080"/>
                  </a:lnTo>
                  <a:lnTo>
                    <a:pt x="228" y="978"/>
                  </a:lnTo>
                  <a:lnTo>
                    <a:pt x="212" y="988"/>
                  </a:lnTo>
                  <a:lnTo>
                    <a:pt x="228" y="1116"/>
                  </a:lnTo>
                  <a:lnTo>
                    <a:pt x="206" y="1126"/>
                  </a:lnTo>
                  <a:lnTo>
                    <a:pt x="191" y="1110"/>
                  </a:lnTo>
                  <a:lnTo>
                    <a:pt x="181" y="988"/>
                  </a:lnTo>
                  <a:lnTo>
                    <a:pt x="160" y="988"/>
                  </a:lnTo>
                  <a:lnTo>
                    <a:pt x="160" y="1110"/>
                  </a:lnTo>
                  <a:lnTo>
                    <a:pt x="144" y="1147"/>
                  </a:lnTo>
                  <a:lnTo>
                    <a:pt x="118" y="1126"/>
                  </a:lnTo>
                  <a:lnTo>
                    <a:pt x="140" y="937"/>
                  </a:lnTo>
                  <a:lnTo>
                    <a:pt x="129" y="922"/>
                  </a:lnTo>
                  <a:lnTo>
                    <a:pt x="72" y="932"/>
                  </a:lnTo>
                  <a:lnTo>
                    <a:pt x="9" y="922"/>
                  </a:lnTo>
                  <a:lnTo>
                    <a:pt x="0" y="892"/>
                  </a:lnTo>
                  <a:lnTo>
                    <a:pt x="46" y="897"/>
                  </a:lnTo>
                  <a:lnTo>
                    <a:pt x="107" y="892"/>
                  </a:lnTo>
                  <a:lnTo>
                    <a:pt x="171" y="850"/>
                  </a:lnTo>
                  <a:lnTo>
                    <a:pt x="265" y="667"/>
                  </a:lnTo>
                  <a:lnTo>
                    <a:pt x="322" y="519"/>
                  </a:lnTo>
                  <a:lnTo>
                    <a:pt x="372" y="412"/>
                  </a:lnTo>
                  <a:lnTo>
                    <a:pt x="436" y="316"/>
                  </a:lnTo>
                  <a:lnTo>
                    <a:pt x="503" y="213"/>
                  </a:lnTo>
                  <a:lnTo>
                    <a:pt x="545" y="147"/>
                  </a:lnTo>
                  <a:lnTo>
                    <a:pt x="576" y="11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6" name="AutoShape 9"/>
          <p:cNvSpPr>
            <a:spLocks noChangeArrowheads="1"/>
          </p:cNvSpPr>
          <p:nvPr/>
        </p:nvSpPr>
        <p:spPr bwMode="auto">
          <a:xfrm>
            <a:off x="687388" y="1290638"/>
            <a:ext cx="5410200" cy="1228725"/>
          </a:xfrm>
          <a:prstGeom prst="wedgeRectCallout">
            <a:avLst>
              <a:gd name="adj1" fmla="val -44102"/>
              <a:gd name="adj2" fmla="val 70769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lIns="91433" tIns="45717" rIns="91433" bIns="45717" anchor="ctr">
            <a:spAutoFit/>
          </a:bodyPr>
          <a:lstStyle/>
          <a:p>
            <a:pPr algn="ctr"/>
            <a:r>
              <a:rPr lang="en-US" altLang="en-US" sz="3600">
                <a:solidFill>
                  <a:schemeClr val="tx2"/>
                </a:solidFill>
                <a:latin typeface="Times New Roman" pitchFamily="18" charset="0"/>
              </a:rPr>
              <a:t>Please feel free </a:t>
            </a:r>
          </a:p>
          <a:p>
            <a:pPr algn="ctr"/>
            <a:r>
              <a:rPr lang="en-US" altLang="en-US" sz="3600">
                <a:solidFill>
                  <a:schemeClr val="tx2"/>
                </a:solidFill>
                <a:latin typeface="Times New Roman" pitchFamily="18" charset="0"/>
              </a:rPr>
              <a:t>to ask questions!</a:t>
            </a:r>
            <a:endParaRPr lang="en-US" alt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62890" name="Text Box 10"/>
          <p:cNvSpPr txBox="1">
            <a:spLocks noChangeArrowheads="1"/>
          </p:cNvSpPr>
          <p:nvPr/>
        </p:nvSpPr>
        <p:spPr bwMode="auto">
          <a:xfrm>
            <a:off x="588963" y="3276600"/>
            <a:ext cx="44704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</a:rPr>
              <a:t>Help me know what people </a:t>
            </a:r>
            <a:br>
              <a:rPr lang="en-US" altLang="en-US" sz="2800">
                <a:latin typeface="Times New Roman" pitchFamily="18" charset="0"/>
              </a:rPr>
            </a:br>
            <a:r>
              <a:rPr lang="en-US" altLang="en-US" sz="2800">
                <a:latin typeface="Times New Roman" pitchFamily="18" charset="0"/>
              </a:rPr>
              <a:t>   are not understanding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</a:rPr>
              <a:t>We do have a lot of material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</a:rPr>
              <a:t>It’s your job to slow me down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2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2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2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2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2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2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289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4135CEC-D354-4DE5-8275-45D3B910510A}" type="datetime1">
              <a:rPr lang="en-US" altLang="en-US" smtClean="0"/>
              <a:pPr/>
              <a:t>1/12/2018</a:t>
            </a:fld>
            <a:endParaRPr lang="en-US" altLang="en-US" smtClean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767FFC-AD59-4125-BA4D-9947B8F059FB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 you want to be a computer scientist?</a:t>
            </a:r>
            <a:endParaRPr lang="en-CA" altLang="en-US" smtClean="0"/>
          </a:p>
        </p:txBody>
      </p:sp>
      <p:pic>
        <p:nvPicPr>
          <p:cNvPr id="16389" name="Picture 3" descr="j01242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057400"/>
            <a:ext cx="464820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985B59F-FE25-4AB1-9CB4-78DCFB41752F}" type="datetime1">
              <a:rPr lang="en-US" altLang="en-US" smtClean="0"/>
              <a:pPr/>
              <a:t>1/12/2018</a:t>
            </a:fld>
            <a:endParaRPr lang="en-US" altLang="en-US" smtClean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BE0212-E313-4640-A76B-3A6507BA3BAF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Is your goal to be </a:t>
            </a:r>
            <a:br>
              <a:rPr lang="en-US" altLang="en-US" smtClean="0"/>
            </a:br>
            <a:r>
              <a:rPr lang="en-US" altLang="en-US" smtClean="0"/>
              <a:t>a mundane programmer? </a:t>
            </a:r>
            <a:endParaRPr lang="en-CA" altLang="en-US" smtClean="0"/>
          </a:p>
        </p:txBody>
      </p:sp>
      <p:pic>
        <p:nvPicPr>
          <p:cNvPr id="17413" name="Picture 3" descr="j01243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057400"/>
            <a:ext cx="4662488" cy="43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0DE9FDD-7791-4EDE-993F-873BF0B9E0F8}" type="datetime1">
              <a:rPr lang="en-US" altLang="en-US" smtClean="0"/>
              <a:pPr/>
              <a:t>1/12/2018</a:t>
            </a:fld>
            <a:endParaRPr lang="en-US" altLang="en-US" smtClean="0"/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424226-B1B1-44A8-9477-9DF548FA8B91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838200" y="76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latin typeface="Times New Roman" pitchFamily="18" charset="0"/>
              </a:rPr>
              <a:t>Or a great leader and thinker?</a:t>
            </a:r>
            <a:endParaRPr lang="en-CA" altLang="en-US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18437" name="Picture 3" descr="bs0158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828800"/>
            <a:ext cx="4371975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1031F20-F718-4A6A-A66A-D733FD57B8F5}" type="datetime1">
              <a:rPr lang="en-US" altLang="en-US" smtClean="0"/>
              <a:pPr/>
              <a:t>1/12/2018</a:t>
            </a:fld>
            <a:endParaRPr lang="en-US" altLang="en-US" smtClean="0"/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9B3A89-B399-4844-B99B-950DA0989DF7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/>
              <a:t>Boss assigns task:</a:t>
            </a:r>
            <a:endParaRPr lang="en-US" altLang="en-US" smtClean="0"/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924800" cy="1809750"/>
          </a:xfrm>
        </p:spPr>
        <p:txBody>
          <a:bodyPr/>
          <a:lstStyle/>
          <a:p>
            <a:pPr lvl="1" eaLnBrk="1" hangingPunct="1"/>
            <a:r>
              <a:rPr lang="en-US" altLang="en-US" smtClean="0"/>
              <a:t>Given today’s prices of pork, grain, sawdust, …</a:t>
            </a:r>
          </a:p>
          <a:p>
            <a:pPr lvl="1" eaLnBrk="1" hangingPunct="1"/>
            <a:r>
              <a:rPr lang="en-US" altLang="en-US" smtClean="0"/>
              <a:t>Given constraints on what constitutes a hotdog.</a:t>
            </a:r>
          </a:p>
          <a:p>
            <a:pPr lvl="1" eaLnBrk="1" hangingPunct="1"/>
            <a:r>
              <a:rPr lang="en-US" altLang="en-US" smtClean="0"/>
              <a:t>Make the </a:t>
            </a:r>
            <a:r>
              <a:rPr lang="en-US" altLang="en-US" smtClean="0">
                <a:solidFill>
                  <a:srgbClr val="FF0000"/>
                </a:solidFill>
              </a:rPr>
              <a:t>cheapest</a:t>
            </a:r>
            <a:r>
              <a:rPr lang="en-US" altLang="en-US" smtClean="0"/>
              <a:t> hotdog.</a:t>
            </a:r>
          </a:p>
          <a:p>
            <a:pPr lvl="1" eaLnBrk="1" hangingPunct="1"/>
            <a:endParaRPr lang="en-US" altLang="en-US" smtClean="0"/>
          </a:p>
        </p:txBody>
      </p:sp>
      <p:pic>
        <p:nvPicPr>
          <p:cNvPr id="19462" name="Picture 4" descr="j02515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33400"/>
            <a:ext cx="1817688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5" descr="j03045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732213"/>
            <a:ext cx="185896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5174" name="Text Box 6"/>
          <p:cNvSpPr txBox="1">
            <a:spLocks noChangeArrowheads="1"/>
          </p:cNvSpPr>
          <p:nvPr/>
        </p:nvSpPr>
        <p:spPr bwMode="auto">
          <a:xfrm>
            <a:off x="2663825" y="6080125"/>
            <a:ext cx="62515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000">
                <a:latin typeface="Times New Roman" pitchFamily="18" charset="0"/>
              </a:rPr>
              <a:t>Everyday industry asks these questions.</a:t>
            </a:r>
            <a:endParaRPr lang="en-CA" altLang="en-US" sz="3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5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5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7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17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989E9D0-2718-4E40-8E78-735638E41A25}" type="datetime1">
              <a:rPr lang="en-US" altLang="en-US" smtClean="0"/>
              <a:pPr/>
              <a:t>1/12/2018</a:t>
            </a:fld>
            <a:endParaRPr lang="en-US" altLang="en-US" smtClean="0"/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A62D70-B359-4A3B-B592-D3F770D4B067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Um? Tell me what to code.</a:t>
            </a:r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5089525" y="5453063"/>
            <a:ext cx="184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altLang="en-US" sz="3000">
              <a:latin typeface="Times New Roman" pitchFamily="18" charset="0"/>
            </a:endParaRPr>
          </a:p>
        </p:txBody>
      </p:sp>
      <p:sp>
        <p:nvSpPr>
          <p:cNvPr id="777220" name="Text Box 4"/>
          <p:cNvSpPr txBox="1">
            <a:spLocks noChangeArrowheads="1"/>
          </p:cNvSpPr>
          <p:nvPr/>
        </p:nvSpPr>
        <p:spPr bwMode="auto">
          <a:xfrm>
            <a:off x="422275" y="5334000"/>
            <a:ext cx="86169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000">
                <a:latin typeface="Times New Roman" pitchFamily="18" charset="0"/>
              </a:rPr>
              <a:t>With more sophisticated software engineering systems,</a:t>
            </a:r>
            <a:br>
              <a:rPr lang="en-US" altLang="en-US" sz="3000">
                <a:latin typeface="Times New Roman" pitchFamily="18" charset="0"/>
              </a:rPr>
            </a:br>
            <a:r>
              <a:rPr lang="en-US" altLang="en-US" sz="3000">
                <a:latin typeface="Times New Roman" pitchFamily="18" charset="0"/>
              </a:rPr>
              <a:t>the demand for mundane programmers will diminish.</a:t>
            </a:r>
            <a:endParaRPr lang="en-CA" altLang="en-US" sz="3000">
              <a:latin typeface="Times New Roman" pitchFamily="18" charset="0"/>
            </a:endParaRPr>
          </a:p>
        </p:txBody>
      </p:sp>
      <p:sp>
        <p:nvSpPr>
          <p:cNvPr id="2048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Your answer:</a:t>
            </a:r>
            <a:endParaRPr lang="en-CA" altLang="en-US" smtClean="0"/>
          </a:p>
        </p:txBody>
      </p:sp>
      <p:pic>
        <p:nvPicPr>
          <p:cNvPr id="20488" name="Picture 6" descr="j01243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667000"/>
            <a:ext cx="28194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7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2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C1DF33C-B03C-4AFB-AA87-123A936F48ED}" type="datetime1">
              <a:rPr lang="en-US" altLang="en-US" smtClean="0"/>
              <a:pPr/>
              <a:t>1/12/2018</a:t>
            </a:fld>
            <a:endParaRPr lang="en-US" altLang="en-US" smtClean="0"/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A20D4B-0BD2-4B34-A167-E7311FD33004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course</a:t>
            </a:r>
          </a:p>
        </p:txBody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Instructor: Dr. </a:t>
            </a:r>
            <a:r>
              <a:rPr lang="en-US" altLang="en-US" dirty="0" err="1" smtClean="0"/>
              <a:t>Jianhua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Ruan</a:t>
            </a:r>
            <a:endParaRPr lang="en-US" altLang="en-US" dirty="0" smtClean="0"/>
          </a:p>
          <a:p>
            <a:pPr lvl="1" eaLnBrk="1" hangingPunct="1"/>
            <a:r>
              <a:rPr lang="en-US" altLang="en-US" i="1" dirty="0" smtClean="0"/>
              <a:t>Jianhua.ruan@utsa.edu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Office: </a:t>
            </a:r>
            <a:r>
              <a:rPr lang="en-US" altLang="en-US" smtClean="0"/>
              <a:t>NPB </a:t>
            </a:r>
            <a:r>
              <a:rPr lang="en-US" altLang="en-US" smtClean="0"/>
              <a:t>3.318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Office hours: see course webpage (cs.utsa.edu/~</a:t>
            </a:r>
            <a:r>
              <a:rPr lang="en-US" altLang="en-US" dirty="0" err="1" smtClean="0"/>
              <a:t>jruan</a:t>
            </a:r>
            <a:r>
              <a:rPr lang="en-US" altLang="en-US" dirty="0" smtClean="0"/>
              <a:t>/ under “Teaching” and link to current CS3343)</a:t>
            </a:r>
          </a:p>
          <a:p>
            <a:pPr eaLnBrk="1" hangingPunct="1"/>
            <a:r>
              <a:rPr lang="en-US" altLang="en-US" dirty="0" err="1" smtClean="0"/>
              <a:t>TA&amp;Grader</a:t>
            </a:r>
            <a:r>
              <a:rPr lang="en-US" altLang="en-US" dirty="0" smtClean="0"/>
              <a:t>: see course webpage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2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D60ED52-439A-43BC-AC12-8D4365C3759B}" type="datetime1">
              <a:rPr lang="en-US" altLang="en-US" smtClean="0"/>
              <a:pPr/>
              <a:t>1/12/2018</a:t>
            </a:fld>
            <a:endParaRPr lang="en-US" altLang="en-US" smtClean="0"/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8DAEA2-EF03-47EC-BECE-E0EA1A5ACB6F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Your answer:</a:t>
            </a:r>
            <a:endParaRPr lang="en-CA" altLang="en-US" smtClean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 learned this great algorithm that will work.</a:t>
            </a:r>
          </a:p>
        </p:txBody>
      </p:sp>
      <p:sp>
        <p:nvSpPr>
          <p:cNvPr id="779268" name="Text Box 4"/>
          <p:cNvSpPr txBox="1">
            <a:spLocks noChangeArrowheads="1"/>
          </p:cNvSpPr>
          <p:nvPr/>
        </p:nvSpPr>
        <p:spPr bwMode="auto">
          <a:xfrm>
            <a:off x="4373563" y="3352800"/>
            <a:ext cx="4541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000">
                <a:latin typeface="Times New Roman" pitchFamily="18" charset="0"/>
              </a:rPr>
              <a:t>Soon all known algorithms </a:t>
            </a:r>
            <a:br>
              <a:rPr lang="en-US" altLang="en-US" sz="3000">
                <a:latin typeface="Times New Roman" pitchFamily="18" charset="0"/>
              </a:rPr>
            </a:br>
            <a:r>
              <a:rPr lang="en-US" altLang="en-US" sz="3000">
                <a:latin typeface="Times New Roman" pitchFamily="18" charset="0"/>
              </a:rPr>
              <a:t>will be available in libraries.</a:t>
            </a:r>
            <a:endParaRPr lang="en-CA" altLang="en-US" sz="3000">
              <a:latin typeface="Times New Roman" pitchFamily="18" charset="0"/>
            </a:endParaRPr>
          </a:p>
        </p:txBody>
      </p:sp>
      <p:pic>
        <p:nvPicPr>
          <p:cNvPr id="21511" name="Picture 5" descr="j02758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590800"/>
            <a:ext cx="27987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9270" name="Text Box 6"/>
          <p:cNvSpPr txBox="1">
            <a:spLocks noChangeArrowheads="1"/>
          </p:cNvSpPr>
          <p:nvPr/>
        </p:nvSpPr>
        <p:spPr bwMode="auto">
          <a:xfrm>
            <a:off x="4191000" y="4937125"/>
            <a:ext cx="4811713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000">
                <a:latin typeface="Times New Roman" pitchFamily="18" charset="0"/>
              </a:rPr>
              <a:t>Your boss might change his mind. He now wants to make the most </a:t>
            </a:r>
            <a:r>
              <a:rPr lang="en-US" altLang="en-US" sz="3000">
                <a:solidFill>
                  <a:srgbClr val="FF0000"/>
                </a:solidFill>
                <a:latin typeface="Times New Roman" pitchFamily="18" charset="0"/>
              </a:rPr>
              <a:t>profitable</a:t>
            </a:r>
            <a:r>
              <a:rPr lang="en-US" altLang="en-US" sz="3000">
                <a:latin typeface="Times New Roman" pitchFamily="18" charset="0"/>
              </a:rPr>
              <a:t> hotdogs.</a:t>
            </a:r>
            <a:endParaRPr lang="en-CA" altLang="en-US" sz="3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9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9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9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7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9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9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79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9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268" grpId="0" autoUpdateAnimBg="0"/>
      <p:bldP spid="779270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632152C-7431-4E42-9080-2F12D05E090D}" type="datetime1">
              <a:rPr lang="en-US" altLang="en-US" smtClean="0"/>
              <a:pPr/>
              <a:t>1/12/2018</a:t>
            </a:fld>
            <a:endParaRPr lang="en-US" altLang="en-US" smtClean="0"/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B93D57-5DDE-4BB5-9FC0-9626A30A582B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Your answer:</a:t>
            </a:r>
            <a:endParaRPr lang="en-CA" altLang="en-US" smtClean="0"/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 can develop a new algorithm for you.</a:t>
            </a:r>
            <a:endParaRPr lang="en-CA" altLang="en-US" smtClean="0"/>
          </a:p>
        </p:txBody>
      </p:sp>
      <p:sp>
        <p:nvSpPr>
          <p:cNvPr id="781316" name="Text Box 4"/>
          <p:cNvSpPr txBox="1">
            <a:spLocks noChangeArrowheads="1"/>
          </p:cNvSpPr>
          <p:nvPr/>
        </p:nvSpPr>
        <p:spPr bwMode="auto">
          <a:xfrm>
            <a:off x="4875213" y="3581400"/>
            <a:ext cx="36591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000">
                <a:latin typeface="Times New Roman" pitchFamily="18" charset="0"/>
              </a:rPr>
              <a:t>Great thinkers </a:t>
            </a:r>
            <a:br>
              <a:rPr lang="en-US" altLang="en-US" sz="3000">
                <a:latin typeface="Times New Roman" pitchFamily="18" charset="0"/>
              </a:rPr>
            </a:br>
            <a:r>
              <a:rPr lang="en-US" altLang="en-US" sz="3000">
                <a:latin typeface="Times New Roman" pitchFamily="18" charset="0"/>
              </a:rPr>
              <a:t>will always be needed.</a:t>
            </a:r>
            <a:endParaRPr lang="en-CA" altLang="en-US" sz="3000">
              <a:latin typeface="Times New Roman" pitchFamily="18" charset="0"/>
            </a:endParaRPr>
          </a:p>
        </p:txBody>
      </p:sp>
      <p:pic>
        <p:nvPicPr>
          <p:cNvPr id="22535" name="Picture 5" descr="bs0158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7588" y="2681288"/>
            <a:ext cx="3503612" cy="35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1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1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1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8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131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A2BCF12-427B-4407-B45D-F621568A216F}" type="datetime1">
              <a:rPr lang="en-US" altLang="en-US" smtClean="0"/>
              <a:pPr/>
              <a:t>1/12/2018</a:t>
            </a:fld>
            <a:endParaRPr lang="en-US" altLang="en-US" smtClean="0"/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C85F70-6F7C-4E53-B95D-9D817154E4B5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algn="ctr" eaLnBrk="1" hangingPunct="1">
              <a:buFontTx/>
              <a:buNone/>
            </a:pPr>
            <a:r>
              <a:rPr lang="en-US" altLang="en-US" smtClean="0"/>
              <a:t>How do I become a great thinker?</a:t>
            </a:r>
          </a:p>
          <a:p>
            <a:pPr algn="ctr" eaLnBrk="1" hangingPunct="1">
              <a:buFontTx/>
              <a:buNone/>
            </a:pPr>
            <a:endParaRPr lang="en-US" altLang="en-US" smtClean="0"/>
          </a:p>
          <a:p>
            <a:pPr algn="ctr" eaLnBrk="1" hangingPunct="1">
              <a:buFontTx/>
              <a:buNone/>
            </a:pPr>
            <a:r>
              <a:rPr lang="en-US" altLang="en-US" smtClean="0"/>
              <a:t>Maybe I’ll never be…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C95E8A0-1975-4B10-A5C6-8084BAC7AE45}" type="datetime1">
              <a:rPr lang="en-US" altLang="en-US" smtClean="0"/>
              <a:pPr/>
              <a:t>1/12/2018</a:t>
            </a:fld>
            <a:endParaRPr lang="en-US" altLang="en-US" smtClean="0"/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D1551B-6C3B-495C-BE3F-960B9843B517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algn="ctr" eaLnBrk="1" hangingPunct="1">
              <a:buFontTx/>
              <a:buNone/>
            </a:pPr>
            <a:r>
              <a:rPr lang="en-US" altLang="en-US" smtClean="0"/>
              <a:t>Learn from the classical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0D5D10D-0132-4CA1-9132-413651CC6140}" type="datetime1">
              <a:rPr lang="en-US" altLang="en-US" smtClean="0"/>
              <a:pPr/>
              <a:t>1/12/2018</a:t>
            </a:fld>
            <a:endParaRPr lang="en-US" altLang="en-US" smtClean="0"/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525764-AEA7-42A9-86B5-5D13714B8463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Shortest path</a:t>
            </a:r>
          </a:p>
        </p:txBody>
      </p:sp>
      <p:pic>
        <p:nvPicPr>
          <p:cNvPr id="2560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41363"/>
            <a:ext cx="9144000" cy="61166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25606" name="Oval 9"/>
          <p:cNvSpPr>
            <a:spLocks noChangeArrowheads="1"/>
          </p:cNvSpPr>
          <p:nvPr/>
        </p:nvSpPr>
        <p:spPr bwMode="auto">
          <a:xfrm>
            <a:off x="533400" y="3962400"/>
            <a:ext cx="609600" cy="609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/>
              <a:t>Start</a:t>
            </a:r>
          </a:p>
        </p:txBody>
      </p:sp>
      <p:sp>
        <p:nvSpPr>
          <p:cNvPr id="25607" name="Oval 10"/>
          <p:cNvSpPr>
            <a:spLocks noChangeArrowheads="1"/>
          </p:cNvSpPr>
          <p:nvPr/>
        </p:nvSpPr>
        <p:spPr bwMode="auto">
          <a:xfrm>
            <a:off x="7924800" y="2362200"/>
            <a:ext cx="609600" cy="609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/>
              <a:t>end</a:t>
            </a:r>
          </a:p>
        </p:txBody>
      </p:sp>
      <p:sp>
        <p:nvSpPr>
          <p:cNvPr id="25608" name="Freeform 13"/>
          <p:cNvSpPr>
            <a:spLocks/>
          </p:cNvSpPr>
          <p:nvPr/>
        </p:nvSpPr>
        <p:spPr bwMode="auto">
          <a:xfrm>
            <a:off x="1133475" y="2835275"/>
            <a:ext cx="6858000" cy="1614488"/>
          </a:xfrm>
          <a:custGeom>
            <a:avLst/>
            <a:gdLst>
              <a:gd name="T0" fmla="*/ 0 w 4320"/>
              <a:gd name="T1" fmla="*/ 2147483647 h 1017"/>
              <a:gd name="T2" fmla="*/ 2147483647 w 4320"/>
              <a:gd name="T3" fmla="*/ 2147483647 h 1017"/>
              <a:gd name="T4" fmla="*/ 2147483647 w 4320"/>
              <a:gd name="T5" fmla="*/ 2147483647 h 1017"/>
              <a:gd name="T6" fmla="*/ 2147483647 w 4320"/>
              <a:gd name="T7" fmla="*/ 2147483647 h 1017"/>
              <a:gd name="T8" fmla="*/ 2147483647 w 4320"/>
              <a:gd name="T9" fmla="*/ 2147483647 h 1017"/>
              <a:gd name="T10" fmla="*/ 2147483647 w 4320"/>
              <a:gd name="T11" fmla="*/ 2147483647 h 1017"/>
              <a:gd name="T12" fmla="*/ 2147483647 w 4320"/>
              <a:gd name="T13" fmla="*/ 2147483647 h 1017"/>
              <a:gd name="T14" fmla="*/ 2147483647 w 4320"/>
              <a:gd name="T15" fmla="*/ 2147483647 h 1017"/>
              <a:gd name="T16" fmla="*/ 2147483647 w 4320"/>
              <a:gd name="T17" fmla="*/ 2147483647 h 1017"/>
              <a:gd name="T18" fmla="*/ 2147483647 w 4320"/>
              <a:gd name="T19" fmla="*/ 2147483647 h 1017"/>
              <a:gd name="T20" fmla="*/ 2147483647 w 4320"/>
              <a:gd name="T21" fmla="*/ 2147483647 h 1017"/>
              <a:gd name="T22" fmla="*/ 2147483647 w 4320"/>
              <a:gd name="T23" fmla="*/ 2147483647 h 1017"/>
              <a:gd name="T24" fmla="*/ 2147483647 w 4320"/>
              <a:gd name="T25" fmla="*/ 2147483647 h 1017"/>
              <a:gd name="T26" fmla="*/ 2147483647 w 4320"/>
              <a:gd name="T27" fmla="*/ 2147483647 h 1017"/>
              <a:gd name="T28" fmla="*/ 2147483647 w 4320"/>
              <a:gd name="T29" fmla="*/ 2147483647 h 1017"/>
              <a:gd name="T30" fmla="*/ 2147483647 w 4320"/>
              <a:gd name="T31" fmla="*/ 2147483647 h 1017"/>
              <a:gd name="T32" fmla="*/ 2147483647 w 4320"/>
              <a:gd name="T33" fmla="*/ 2147483647 h 1017"/>
              <a:gd name="T34" fmla="*/ 2147483647 w 4320"/>
              <a:gd name="T35" fmla="*/ 2147483647 h 1017"/>
              <a:gd name="T36" fmla="*/ 2147483647 w 4320"/>
              <a:gd name="T37" fmla="*/ 2147483647 h 1017"/>
              <a:gd name="T38" fmla="*/ 2147483647 w 4320"/>
              <a:gd name="T39" fmla="*/ 2147483647 h 1017"/>
              <a:gd name="T40" fmla="*/ 2147483647 w 4320"/>
              <a:gd name="T41" fmla="*/ 2147483647 h 1017"/>
              <a:gd name="T42" fmla="*/ 2147483647 w 4320"/>
              <a:gd name="T43" fmla="*/ 2147483647 h 1017"/>
              <a:gd name="T44" fmla="*/ 2147483647 w 4320"/>
              <a:gd name="T45" fmla="*/ 2147483647 h 1017"/>
              <a:gd name="T46" fmla="*/ 2147483647 w 4320"/>
              <a:gd name="T47" fmla="*/ 2147483647 h 1017"/>
              <a:gd name="T48" fmla="*/ 2147483647 w 4320"/>
              <a:gd name="T49" fmla="*/ 2147483647 h 1017"/>
              <a:gd name="T50" fmla="*/ 2147483647 w 4320"/>
              <a:gd name="T51" fmla="*/ 2147483647 h 1017"/>
              <a:gd name="T52" fmla="*/ 2147483647 w 4320"/>
              <a:gd name="T53" fmla="*/ 2147483647 h 1017"/>
              <a:gd name="T54" fmla="*/ 2147483647 w 4320"/>
              <a:gd name="T55" fmla="*/ 2147483647 h 1017"/>
              <a:gd name="T56" fmla="*/ 2147483647 w 4320"/>
              <a:gd name="T57" fmla="*/ 2147483647 h 1017"/>
              <a:gd name="T58" fmla="*/ 2147483647 w 4320"/>
              <a:gd name="T59" fmla="*/ 2147483647 h 1017"/>
              <a:gd name="T60" fmla="*/ 2147483647 w 4320"/>
              <a:gd name="T61" fmla="*/ 2147483647 h 1017"/>
              <a:gd name="T62" fmla="*/ 2147483647 w 4320"/>
              <a:gd name="T63" fmla="*/ 2147483647 h 1017"/>
              <a:gd name="T64" fmla="*/ 2147483647 w 4320"/>
              <a:gd name="T65" fmla="*/ 2147483647 h 1017"/>
              <a:gd name="T66" fmla="*/ 2147483647 w 4320"/>
              <a:gd name="T67" fmla="*/ 2147483647 h 1017"/>
              <a:gd name="T68" fmla="*/ 2147483647 w 4320"/>
              <a:gd name="T69" fmla="*/ 2147483647 h 1017"/>
              <a:gd name="T70" fmla="*/ 2147483647 w 4320"/>
              <a:gd name="T71" fmla="*/ 2147483647 h 1017"/>
              <a:gd name="T72" fmla="*/ 2147483647 w 4320"/>
              <a:gd name="T73" fmla="*/ 2147483647 h 1017"/>
              <a:gd name="T74" fmla="*/ 2147483647 w 4320"/>
              <a:gd name="T75" fmla="*/ 0 h 101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320"/>
              <a:gd name="T115" fmla="*/ 0 h 1017"/>
              <a:gd name="T116" fmla="*/ 4320 w 4320"/>
              <a:gd name="T117" fmla="*/ 1017 h 101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320" h="1017">
                <a:moveTo>
                  <a:pt x="0" y="846"/>
                </a:moveTo>
                <a:cubicBezTo>
                  <a:pt x="25" y="848"/>
                  <a:pt x="50" y="853"/>
                  <a:pt x="75" y="852"/>
                </a:cubicBezTo>
                <a:cubicBezTo>
                  <a:pt x="121" y="851"/>
                  <a:pt x="213" y="841"/>
                  <a:pt x="213" y="841"/>
                </a:cubicBezTo>
                <a:cubicBezTo>
                  <a:pt x="257" y="843"/>
                  <a:pt x="302" y="844"/>
                  <a:pt x="346" y="846"/>
                </a:cubicBezTo>
                <a:cubicBezTo>
                  <a:pt x="405" y="849"/>
                  <a:pt x="524" y="858"/>
                  <a:pt x="524" y="858"/>
                </a:cubicBezTo>
                <a:cubicBezTo>
                  <a:pt x="592" y="899"/>
                  <a:pt x="587" y="907"/>
                  <a:pt x="668" y="915"/>
                </a:cubicBezTo>
                <a:cubicBezTo>
                  <a:pt x="747" y="913"/>
                  <a:pt x="833" y="894"/>
                  <a:pt x="910" y="921"/>
                </a:cubicBezTo>
                <a:cubicBezTo>
                  <a:pt x="942" y="913"/>
                  <a:pt x="941" y="920"/>
                  <a:pt x="968" y="933"/>
                </a:cubicBezTo>
                <a:cubicBezTo>
                  <a:pt x="984" y="941"/>
                  <a:pt x="1032" y="943"/>
                  <a:pt x="1037" y="944"/>
                </a:cubicBezTo>
                <a:cubicBezTo>
                  <a:pt x="1071" y="956"/>
                  <a:pt x="1106" y="960"/>
                  <a:pt x="1141" y="967"/>
                </a:cubicBezTo>
                <a:cubicBezTo>
                  <a:pt x="1141" y="967"/>
                  <a:pt x="1192" y="979"/>
                  <a:pt x="1204" y="985"/>
                </a:cubicBezTo>
                <a:cubicBezTo>
                  <a:pt x="1210" y="988"/>
                  <a:pt x="1214" y="995"/>
                  <a:pt x="1221" y="996"/>
                </a:cubicBezTo>
                <a:cubicBezTo>
                  <a:pt x="1240" y="1000"/>
                  <a:pt x="1260" y="1000"/>
                  <a:pt x="1279" y="1002"/>
                </a:cubicBezTo>
                <a:cubicBezTo>
                  <a:pt x="1540" y="986"/>
                  <a:pt x="1803" y="1017"/>
                  <a:pt x="2062" y="985"/>
                </a:cubicBezTo>
                <a:cubicBezTo>
                  <a:pt x="2084" y="970"/>
                  <a:pt x="2106" y="965"/>
                  <a:pt x="2131" y="956"/>
                </a:cubicBezTo>
                <a:cubicBezTo>
                  <a:pt x="2164" y="923"/>
                  <a:pt x="2253" y="893"/>
                  <a:pt x="2298" y="887"/>
                </a:cubicBezTo>
                <a:cubicBezTo>
                  <a:pt x="2317" y="881"/>
                  <a:pt x="2331" y="870"/>
                  <a:pt x="2350" y="864"/>
                </a:cubicBezTo>
                <a:cubicBezTo>
                  <a:pt x="2377" y="846"/>
                  <a:pt x="2407" y="845"/>
                  <a:pt x="2437" y="835"/>
                </a:cubicBezTo>
                <a:cubicBezTo>
                  <a:pt x="2448" y="827"/>
                  <a:pt x="2460" y="820"/>
                  <a:pt x="2471" y="812"/>
                </a:cubicBezTo>
                <a:cubicBezTo>
                  <a:pt x="2477" y="808"/>
                  <a:pt x="2489" y="800"/>
                  <a:pt x="2489" y="800"/>
                </a:cubicBezTo>
                <a:cubicBezTo>
                  <a:pt x="2496" y="777"/>
                  <a:pt x="2504" y="768"/>
                  <a:pt x="2523" y="754"/>
                </a:cubicBezTo>
                <a:cubicBezTo>
                  <a:pt x="2549" y="717"/>
                  <a:pt x="2628" y="655"/>
                  <a:pt x="2673" y="639"/>
                </a:cubicBezTo>
                <a:cubicBezTo>
                  <a:pt x="2690" y="622"/>
                  <a:pt x="2707" y="620"/>
                  <a:pt x="2725" y="604"/>
                </a:cubicBezTo>
                <a:cubicBezTo>
                  <a:pt x="2797" y="540"/>
                  <a:pt x="2875" y="480"/>
                  <a:pt x="2967" y="449"/>
                </a:cubicBezTo>
                <a:cubicBezTo>
                  <a:pt x="3046" y="396"/>
                  <a:pt x="3152" y="413"/>
                  <a:pt x="3243" y="409"/>
                </a:cubicBezTo>
                <a:cubicBezTo>
                  <a:pt x="3268" y="400"/>
                  <a:pt x="3288" y="407"/>
                  <a:pt x="3312" y="414"/>
                </a:cubicBezTo>
                <a:cubicBezTo>
                  <a:pt x="3363" y="447"/>
                  <a:pt x="3339" y="436"/>
                  <a:pt x="3399" y="426"/>
                </a:cubicBezTo>
                <a:cubicBezTo>
                  <a:pt x="3427" y="416"/>
                  <a:pt x="3439" y="386"/>
                  <a:pt x="3462" y="368"/>
                </a:cubicBezTo>
                <a:cubicBezTo>
                  <a:pt x="3473" y="359"/>
                  <a:pt x="3485" y="353"/>
                  <a:pt x="3497" y="345"/>
                </a:cubicBezTo>
                <a:cubicBezTo>
                  <a:pt x="3517" y="332"/>
                  <a:pt x="3545" y="291"/>
                  <a:pt x="3560" y="276"/>
                </a:cubicBezTo>
                <a:cubicBezTo>
                  <a:pt x="3586" y="250"/>
                  <a:pt x="3598" y="217"/>
                  <a:pt x="3629" y="195"/>
                </a:cubicBezTo>
                <a:cubicBezTo>
                  <a:pt x="3634" y="180"/>
                  <a:pt x="3634" y="163"/>
                  <a:pt x="3641" y="149"/>
                </a:cubicBezTo>
                <a:cubicBezTo>
                  <a:pt x="3661" y="110"/>
                  <a:pt x="3724" y="112"/>
                  <a:pt x="3756" y="109"/>
                </a:cubicBezTo>
                <a:cubicBezTo>
                  <a:pt x="3798" y="94"/>
                  <a:pt x="3844" y="91"/>
                  <a:pt x="3888" y="86"/>
                </a:cubicBezTo>
                <a:cubicBezTo>
                  <a:pt x="3940" y="69"/>
                  <a:pt x="3893" y="83"/>
                  <a:pt x="4009" y="74"/>
                </a:cubicBezTo>
                <a:cubicBezTo>
                  <a:pt x="4084" y="68"/>
                  <a:pt x="4160" y="61"/>
                  <a:pt x="4234" y="51"/>
                </a:cubicBezTo>
                <a:cubicBezTo>
                  <a:pt x="4259" y="44"/>
                  <a:pt x="4272" y="42"/>
                  <a:pt x="4291" y="23"/>
                </a:cubicBezTo>
                <a:cubicBezTo>
                  <a:pt x="4297" y="4"/>
                  <a:pt x="4299" y="0"/>
                  <a:pt x="4320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034361F-3DFE-429C-B837-AEEC85CEB4B5}" type="datetime1">
              <a:rPr lang="en-US" altLang="en-US" smtClean="0"/>
              <a:pPr/>
              <a:t>1/12/2018</a:t>
            </a:fld>
            <a:endParaRPr lang="en-US" altLang="en-US" smtClean="0"/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4369AF-04BA-42EE-8D53-F73A4309450B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Traveling salesman problem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pic>
        <p:nvPicPr>
          <p:cNvPr id="2663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947863"/>
            <a:ext cx="6629400" cy="4502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505200"/>
            <a:ext cx="1225550" cy="1828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485BCF5-CD89-402E-B095-E3F890F1B99B}" type="datetime1">
              <a:rPr lang="en-US" altLang="en-US" smtClean="0"/>
              <a:pPr/>
              <a:t>1/12/2018</a:t>
            </a:fld>
            <a:endParaRPr lang="en-US" altLang="en-US" smtClean="0"/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C3735C-A249-4B23-9860-31BC95FFF993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Knapsack problem</a:t>
            </a:r>
          </a:p>
        </p:txBody>
      </p:sp>
      <p:pic>
        <p:nvPicPr>
          <p:cNvPr id="27653" name="Picture 5" descr="486px-Knaps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665288"/>
            <a:ext cx="5554663" cy="481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1E8F6E2-7484-4611-BBEC-DB4C824E1458}" type="datetime1">
              <a:rPr lang="en-US" altLang="en-US" smtClean="0"/>
              <a:pPr/>
              <a:t>1/12/2018</a:t>
            </a:fld>
            <a:endParaRPr lang="en-US" altLang="en-US" smtClean="0"/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5293EA-9FE9-48C5-840D-7C141723687F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2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There is only a handful of classical problems. </a:t>
            </a:r>
          </a:p>
          <a:p>
            <a:pPr lvl="1" eaLnBrk="1" hangingPunct="1"/>
            <a:r>
              <a:rPr lang="en-US" altLang="en-US" sz="2400" smtClean="0"/>
              <a:t>Nice algorithms have been designed for them</a:t>
            </a:r>
          </a:p>
          <a:p>
            <a:pPr eaLnBrk="1" hangingPunct="1"/>
            <a:r>
              <a:rPr lang="en-US" altLang="en-US" sz="2800" smtClean="0"/>
              <a:t>If you know how to solve a classical problem (e.g., the shortest-path problem), you can use it to do a lot of different things</a:t>
            </a:r>
          </a:p>
          <a:p>
            <a:pPr lvl="1" eaLnBrk="1" hangingPunct="1"/>
            <a:r>
              <a:rPr lang="en-US" altLang="en-US" sz="2400" smtClean="0"/>
              <a:t>Abstract ideas from the classical problems</a:t>
            </a:r>
          </a:p>
          <a:p>
            <a:pPr lvl="1" eaLnBrk="1" hangingPunct="1"/>
            <a:r>
              <a:rPr lang="en-US" altLang="en-US" sz="2400" smtClean="0"/>
              <a:t>Map your boss’ requirement to a classical problem</a:t>
            </a:r>
          </a:p>
          <a:p>
            <a:pPr lvl="1" eaLnBrk="1" hangingPunct="1"/>
            <a:r>
              <a:rPr lang="en-US" altLang="en-US" sz="2400" smtClean="0"/>
              <a:t>Solve with classical algorithms</a:t>
            </a:r>
          </a:p>
          <a:p>
            <a:pPr lvl="1" eaLnBrk="1" hangingPunct="1"/>
            <a:r>
              <a:rPr lang="en-US" altLang="en-US" sz="2400" smtClean="0"/>
              <a:t>Modify it if needed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05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8A31325-6416-47FC-A791-4C42A091CBD7}" type="datetime1">
              <a:rPr lang="en-US" altLang="en-US" smtClean="0"/>
              <a:pPr/>
              <a:t>1/12/2018</a:t>
            </a:fld>
            <a:endParaRPr lang="en-US" altLang="en-US" smtClean="0"/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6BCB-E236-4ED8-BDE9-9B15C1FAFF5B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1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What if you can NOT map your boss’ requirement to any existing classical problem?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How to design an algorithm by yourself?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Learn some meta algorithms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A meta algorithm is a class of algorithms for solving similar abstract problems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There is only a handful of them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E.g. divide and conquer, greedy algorithm, dynamic programming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Learn the ideas behind the meta algorithms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Design a concrete algorithm for your task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785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754A86F-FEC2-48C3-A1AF-D91534D2F23C}" type="datetime1">
              <a:rPr lang="en-US" altLang="en-US" smtClean="0"/>
              <a:pPr/>
              <a:t>1/12/2018</a:t>
            </a:fld>
            <a:endParaRPr lang="en-US" altLang="en-US" smtClean="0"/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99827C-C9BB-4316-891F-0146BD258D72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Useful learning techniques</a:t>
            </a:r>
          </a:p>
        </p:txBody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altLang="en-US" sz="2800" smtClean="0">
                <a:solidFill>
                  <a:srgbClr val="008000"/>
                </a:solidFill>
              </a:rPr>
              <a:t>Read Ahead</a:t>
            </a:r>
            <a:r>
              <a:rPr lang="en-US" altLang="en-US" sz="2800" smtClean="0"/>
              <a:t>. Read the textbook before the lectures. </a:t>
            </a:r>
            <a:r>
              <a:rPr lang="en-CA" altLang="en-US" sz="2800" smtClean="0"/>
              <a:t>This will facilitate more productive discussion</a:t>
            </a:r>
            <a:r>
              <a:rPr lang="en-US" altLang="en-US" sz="2800" smtClean="0"/>
              <a:t> </a:t>
            </a:r>
            <a:r>
              <a:rPr lang="en-CA" altLang="en-US" sz="2800" smtClean="0"/>
              <a:t>during</a:t>
            </a:r>
            <a:r>
              <a:rPr lang="en-US" altLang="en-US" sz="2800" smtClean="0"/>
              <a:t> </a:t>
            </a:r>
            <a:r>
              <a:rPr lang="en-CA" altLang="en-US" sz="2800" smtClean="0"/>
              <a:t>class.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800" smtClean="0">
                <a:solidFill>
                  <a:srgbClr val="008000"/>
                </a:solidFill>
              </a:rPr>
              <a:t>Explain</a:t>
            </a:r>
            <a:r>
              <a:rPr lang="en-CA" altLang="en-US" sz="2800" smtClean="0"/>
              <a:t> the material over and over again out loud to</a:t>
            </a:r>
            <a:r>
              <a:rPr lang="en-US" altLang="en-US" sz="2800" smtClean="0"/>
              <a:t> </a:t>
            </a:r>
            <a:r>
              <a:rPr lang="en-CA" altLang="en-US" sz="2800" smtClean="0"/>
              <a:t>yourself, to each other, and to your stuffed bear.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800" smtClean="0"/>
              <a:t>Be </a:t>
            </a:r>
            <a:r>
              <a:rPr lang="en-CA" altLang="en-US" sz="2800" smtClean="0">
                <a:solidFill>
                  <a:srgbClr val="008000"/>
                </a:solidFill>
              </a:rPr>
              <a:t>creative</a:t>
            </a:r>
            <a:r>
              <a:rPr lang="en-CA" altLang="en-US" sz="2800" smtClean="0"/>
              <a:t>. Ask questions: Why is it done this way and not that</a:t>
            </a:r>
            <a:r>
              <a:rPr lang="en-US" altLang="en-US" sz="2800" smtClean="0"/>
              <a:t> </a:t>
            </a:r>
            <a:r>
              <a:rPr lang="en-CA" altLang="en-US" sz="2800" smtClean="0"/>
              <a:t>way?</a:t>
            </a: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rgbClr val="008000"/>
                </a:solidFill>
              </a:rPr>
              <a:t>Practice</a:t>
            </a:r>
            <a:r>
              <a:rPr lang="en-US" altLang="en-US" sz="2800" smtClean="0"/>
              <a:t>. Try to solve as many exercises in the textbook as you can.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1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96FC235-CAD0-49D5-85A4-C48FB76EB7DB}" type="datetime1">
              <a:rPr lang="en-US" altLang="en-US" smtClean="0"/>
              <a:pPr/>
              <a:t>1/12/2018</a:t>
            </a:fld>
            <a:endParaRPr lang="en-US" altLang="en-US" smtClean="0"/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39FA39-B2D3-4AC6-92EB-DDE0F7B6DC20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course</a:t>
            </a:r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Purpose: a rigorous introduction to the design and analysis of algorithms</a:t>
            </a:r>
          </a:p>
          <a:p>
            <a:pPr eaLnBrk="1" hangingPunct="1"/>
            <a:r>
              <a:rPr lang="en-US" altLang="en-US" smtClean="0"/>
              <a:t>Textbook: </a:t>
            </a:r>
            <a:r>
              <a:rPr lang="en-US" altLang="en-US" i="1" smtClean="0"/>
              <a:t>Introduction to Algorithms</a:t>
            </a:r>
            <a:r>
              <a:rPr lang="en-US" altLang="en-US" smtClean="0"/>
              <a:t>, Cormen, Leiserson, Rivest, Stein</a:t>
            </a:r>
          </a:p>
          <a:p>
            <a:pPr lvl="1" eaLnBrk="1" hangingPunct="1"/>
            <a:r>
              <a:rPr lang="en-US" altLang="en-US" smtClean="0"/>
              <a:t>An excellent reference you should own </a:t>
            </a:r>
          </a:p>
          <a:p>
            <a:pPr lvl="1" eaLnBrk="1" hangingPunct="1"/>
            <a:r>
              <a:rPr lang="en-US" altLang="en-US" smtClean="0"/>
              <a:t>Go to course website for a link to the errata</a:t>
            </a:r>
          </a:p>
          <a:p>
            <a:pPr lvl="1" eaLnBrk="1" hangingPunct="1"/>
            <a:r>
              <a:rPr lang="en-US" altLang="en-US" sz="2000" smtClean="0">
                <a:hlinkClick r:id="rId3"/>
              </a:rPr>
              <a:t>http://cs.utsa.edu/~jruan/teaching/cs3343_spring_2015/</a:t>
            </a:r>
            <a:endParaRPr lang="en-US" altLang="en-US" sz="2000" smtClean="0"/>
          </a:p>
          <a:p>
            <a:pPr lvl="2" eaLnBrk="1" hangingPunct="1"/>
            <a:r>
              <a:rPr lang="en-US" altLang="en-US" sz="1800" smtClean="0"/>
              <a:t>Or go to </a:t>
            </a:r>
            <a:r>
              <a:rPr lang="en-US" altLang="en-US" sz="1800" smtClean="0">
                <a:hlinkClick r:id="rId4"/>
              </a:rPr>
              <a:t>http://cs.utsa.edu/~jruan/</a:t>
            </a:r>
            <a:r>
              <a:rPr lang="en-US" altLang="en-US" sz="1800" smtClean="0"/>
              <a:t> then follow “teaching”.</a:t>
            </a:r>
          </a:p>
          <a:p>
            <a:pPr lvl="1" eaLnBrk="1" hangingPunct="1"/>
            <a:r>
              <a:rPr lang="en-US" altLang="en-US" sz="2000" smtClean="0"/>
              <a:t>Under “textbook”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41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D1E72BE-79F3-40CB-A1CB-07C7176FF1A0}" type="datetime1">
              <a:rPr lang="en-US" altLang="en-US" smtClean="0"/>
              <a:pPr/>
              <a:t>1/12/2018</a:t>
            </a:fld>
            <a:endParaRPr lang="en-US" altLang="en-US" smtClean="0"/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939EA2-16B4-4FC7-A5CD-BC2E88A0EA10}" type="slidenum">
              <a:rPr lang="en-US" altLang="en-US" smtClean="0"/>
              <a:pPr/>
              <a:t>30</a:t>
            </a:fld>
            <a:endParaRPr lang="en-US" altLang="en-US" smtClean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will we study?</a:t>
            </a:r>
          </a:p>
        </p:txBody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smtClean="0"/>
              <a:t>Expressing algorithms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smtClean="0"/>
              <a:t>Define a problem precisely and abstractly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smtClean="0"/>
              <a:t>Presenting algorithms using pseudocode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/>
              <a:t>Algorithm validation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smtClean="0"/>
              <a:t>Prove that an algorithm is correct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u="sng" smtClean="0"/>
              <a:t>Algorithm analysis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smtClean="0"/>
              <a:t>Time and space complexity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smtClean="0"/>
              <a:t>What problems are so hard that efficient algorithms are unlikely to exist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u="sng" smtClean="0"/>
              <a:t>Designing algorithms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smtClean="0"/>
              <a:t>Algorithms for classical problems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smtClean="0"/>
              <a:t>Meta algorithms (classes of algorithms) and when you should use which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038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85818CC-25E7-42FC-97B5-80CCB8705B5A}" type="datetime1">
              <a:rPr lang="en-US" altLang="en-US" smtClean="0"/>
              <a:pPr/>
              <a:t>1/12/2018</a:t>
            </a:fld>
            <a:endParaRPr lang="en-US" altLang="en-US" smtClean="0"/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B45826-9CFC-4DA7-9DD3-8BE96FD45AC8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Course Format</a:t>
            </a:r>
          </a:p>
        </p:txBody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3 Lectures + 1 recitation / week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Recitation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Mandatory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CS3343.001 should attend CS3341.001/002/005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CS3343.002 should attend CS3341.003/004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Otherwise may not receive credit for certain in-class exercises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~8 homework assignments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Problem sets (paper-based)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Typically due in 1-1.5 week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Hard copy submission desired.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For email submission, must put “CS3343” in subject line</a:t>
            </a:r>
            <a:r>
              <a:rPr lang="en-US" altLang="en-US" sz="2000" dirty="0" smtClean="0"/>
              <a:t>. Otherwise may risk receiving no credit.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~8 in-class quizzes and exercises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Two midterms + final exam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4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DD66343-C4E0-411E-AE5F-D5BB17963B38}" type="datetime1">
              <a:rPr lang="en-US" altLang="en-US" smtClean="0"/>
              <a:pPr/>
              <a:t>1/12/2018</a:t>
            </a:fld>
            <a:endParaRPr lang="en-US" altLang="en-US" smtClean="0"/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E0CBFD-2B17-4979-BC9C-ACC94A9D3FFD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Grading policy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Homework: 25%. One lowest grade in homework will be dropped. </a:t>
            </a:r>
          </a:p>
          <a:p>
            <a:pPr eaLnBrk="1" hangingPunct="1"/>
            <a:r>
              <a:rPr lang="en-US" altLang="en-US" sz="2800" dirty="0" smtClean="0"/>
              <a:t>Quiz and participation 5%.</a:t>
            </a:r>
          </a:p>
          <a:p>
            <a:pPr eaLnBrk="1" hangingPunct="1"/>
            <a:r>
              <a:rPr lang="en-US" altLang="en-US" sz="2800" dirty="0" smtClean="0"/>
              <a:t>Midterm 1 and Midterm 2 will be averaged and compared with final exam. </a:t>
            </a:r>
            <a:r>
              <a:rPr lang="en-US" sz="2800" dirty="0" smtClean="0"/>
              <a:t>Whichever is greater will weight 50% and the other will weight 20%.</a:t>
            </a:r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I reserve the right to slightly adjust the weights of individual components if necessary. </a:t>
            </a:r>
          </a:p>
          <a:p>
            <a:pPr eaLnBrk="1" hangingPunct="1">
              <a:buFontTx/>
              <a:buNone/>
            </a:pPr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AB03272-1B68-4082-B044-1C6730868AED}" type="datetime1">
              <a:rPr lang="en-US" altLang="en-US" smtClean="0"/>
              <a:pPr/>
              <a:t>1/12/2018</a:t>
            </a:fld>
            <a:endParaRPr lang="en-US" altLang="en-US" smtClean="0"/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3BA86D-FB67-4BB0-B106-576CAF5DA7A6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Late homework submissions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10% penalty if submitted the same day after the instructor left classroom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15% penalty each additional day after the submission deadline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Submission will not be accepted once TA shows solution in recitation or instructor puts solution online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Email submission is acceptable in case of emergency.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Must include “CS3343” in subject line</a:t>
            </a:r>
            <a:r>
              <a:rPr lang="en-US" altLang="en-US" sz="2800" dirty="0" smtClean="0"/>
              <a:t>. Otherwise may risk receiving no credit.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1D9B034-FFBA-43FF-8660-A3C9033CB581}" type="datetime1">
              <a:rPr lang="en-US" altLang="en-US" smtClean="0"/>
              <a:pPr/>
              <a:t>1/12/2018</a:t>
            </a:fld>
            <a:endParaRPr lang="en-US" altLang="en-US" smtClean="0"/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DAD325-7816-4E27-9128-D21FAE102591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Exams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Exams cannot be made up, cannot be taken early, and must be taken in class at the scheduled time.  </a:t>
            </a:r>
          </a:p>
          <a:p>
            <a:pPr eaLnBrk="1" hangingPunct="1"/>
            <a:r>
              <a:rPr lang="en-US" altLang="en-US" smtClean="0"/>
              <a:t>Proofs are needed for exceptions or true emergencies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1D1370A-9A35-463C-9247-91EFD1652074}" type="datetime1">
              <a:rPr lang="en-US" altLang="en-US" smtClean="0"/>
              <a:pPr/>
              <a:t>1/12/2018</a:t>
            </a:fld>
            <a:endParaRPr lang="en-US" altLang="en-US" smtClean="0"/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110BF8-C277-4E24-B359-42A30C16E80F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Cheating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You are not allowed to read, copy, or rewrite the solutions written by others (</a:t>
            </a:r>
            <a:r>
              <a:rPr lang="en-US" altLang="en-US" sz="2800" b="1" smtClean="0"/>
              <a:t>in this or previous terms</a:t>
            </a:r>
            <a:r>
              <a:rPr lang="en-US" altLang="en-US" sz="2800" smtClean="0"/>
              <a:t>). Copying materials from </a:t>
            </a:r>
            <a:r>
              <a:rPr lang="en-US" altLang="en-US" sz="2800" b="1" smtClean="0"/>
              <a:t>websites, books or any other sources</a:t>
            </a:r>
            <a:r>
              <a:rPr lang="en-US" altLang="en-US" sz="2800" smtClean="0"/>
              <a:t> is considered equivalent to copying from another student.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If two people are caught sharing solutions, then </a:t>
            </a:r>
            <a:r>
              <a:rPr lang="en-US" altLang="en-US" sz="2800" b="1" smtClean="0"/>
              <a:t>both the copier and copiee</a:t>
            </a:r>
            <a:r>
              <a:rPr lang="en-US" altLang="en-US" sz="2800" smtClean="0"/>
              <a:t> will be held </a:t>
            </a:r>
            <a:r>
              <a:rPr lang="en-US" altLang="en-US" sz="2800" b="1" smtClean="0"/>
              <a:t>equally responsible</a:t>
            </a:r>
            <a:r>
              <a:rPr lang="en-US" altLang="en-US" sz="2800" smtClean="0"/>
              <a:t>, which will result in zero point in homework.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Cheating on an exam will result in failing the course.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6E10C6D-3E8F-4CC5-BE73-61EDD399383A}" type="datetime1">
              <a:rPr lang="en-US" altLang="en-US" smtClean="0"/>
              <a:pPr/>
              <a:t>1/12/2018</a:t>
            </a:fld>
            <a:endParaRPr lang="en-US" altLang="en-US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501D0E-DC15-4BE1-BF87-A02AF84CFA6E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grpSp>
        <p:nvGrpSpPr>
          <p:cNvPr id="10244" name="Group 2"/>
          <p:cNvGrpSpPr>
            <a:grpSpLocks/>
          </p:cNvGrpSpPr>
          <p:nvPr/>
        </p:nvGrpSpPr>
        <p:grpSpPr bwMode="auto">
          <a:xfrm>
            <a:off x="0" y="2286000"/>
            <a:ext cx="2584450" cy="3155950"/>
            <a:chOff x="2065" y="1551"/>
            <a:chExt cx="1628" cy="1988"/>
          </a:xfrm>
        </p:grpSpPr>
        <p:sp>
          <p:nvSpPr>
            <p:cNvPr id="10247" name="Freeform 3"/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Freeform 4"/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Freeform 5"/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Freeform 6"/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Freeform 7"/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Freeform 8"/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Freeform 9"/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Freeform 10"/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Freeform 11"/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Freeform 12"/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Freeform 13"/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Freeform 14"/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Freeform 15"/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Freeform 16"/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Freeform 17"/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Freeform 18"/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Freeform 19"/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42804" name="AutoShape 20"/>
          <p:cNvSpPr>
            <a:spLocks noChangeArrowheads="1"/>
          </p:cNvSpPr>
          <p:nvPr/>
        </p:nvSpPr>
        <p:spPr bwMode="auto">
          <a:xfrm>
            <a:off x="2362200" y="762000"/>
            <a:ext cx="6629400" cy="3429000"/>
          </a:xfrm>
          <a:prstGeom prst="wedgeRectCallout">
            <a:avLst>
              <a:gd name="adj1" fmla="val -59532"/>
              <a:gd name="adj2" fmla="val 26204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3200">
                <a:latin typeface="Times New Roman" pitchFamily="18" charset="0"/>
              </a:rPr>
              <a:t>Getting answers from the internet is</a:t>
            </a:r>
          </a:p>
          <a:p>
            <a:pPr algn="ctr" eaLnBrk="1" hangingPunct="1"/>
            <a:r>
              <a:rPr lang="en-US" altLang="en-US" sz="3200">
                <a:solidFill>
                  <a:schemeClr val="hlink"/>
                </a:solidFill>
                <a:latin typeface="Times New Roman" pitchFamily="18" charset="0"/>
              </a:rPr>
              <a:t>CHEATING</a:t>
            </a:r>
          </a:p>
          <a:p>
            <a:pPr algn="ctr" eaLnBrk="1" hangingPunct="1"/>
            <a:r>
              <a:rPr lang="en-US" altLang="en-US" sz="3200">
                <a:latin typeface="Times New Roman" pitchFamily="18" charset="0"/>
              </a:rPr>
              <a:t>Getting answers from your friends is</a:t>
            </a:r>
          </a:p>
          <a:p>
            <a:pPr algn="ctr" eaLnBrk="1" hangingPunct="1"/>
            <a:r>
              <a:rPr lang="en-US" altLang="en-US" sz="3200">
                <a:solidFill>
                  <a:schemeClr val="hlink"/>
                </a:solidFill>
                <a:latin typeface="Times New Roman" pitchFamily="18" charset="0"/>
              </a:rPr>
              <a:t>CHEATING</a:t>
            </a:r>
          </a:p>
          <a:p>
            <a:pPr algn="ctr" eaLnBrk="1" hangingPunct="1"/>
            <a:r>
              <a:rPr lang="en-US" altLang="en-US" sz="3200">
                <a:latin typeface="Times New Roman" pitchFamily="18" charset="0"/>
              </a:rPr>
              <a:t>I will send it to the Dean!</a:t>
            </a:r>
          </a:p>
          <a:p>
            <a:pPr algn="ctr" eaLnBrk="1" hangingPunct="1"/>
            <a:r>
              <a:rPr lang="en-US" altLang="en-US" sz="3200">
                <a:latin typeface="Times New Roman" pitchFamily="18" charset="0"/>
              </a:rPr>
              <a:t>You will be nailed!</a:t>
            </a:r>
          </a:p>
        </p:txBody>
      </p:sp>
      <p:sp>
        <p:nvSpPr>
          <p:cNvPr id="1142805" name="Text Box 21"/>
          <p:cNvSpPr txBox="1">
            <a:spLocks noChangeArrowheads="1"/>
          </p:cNvSpPr>
          <p:nvPr/>
        </p:nvSpPr>
        <p:spPr bwMode="auto">
          <a:xfrm>
            <a:off x="1981200" y="4724400"/>
            <a:ext cx="7162800" cy="18018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/>
              <a:t>However, </a:t>
            </a:r>
            <a:r>
              <a:rPr lang="en-US" altLang="en-US" sz="2800">
                <a:solidFill>
                  <a:srgbClr val="FF0000"/>
                </a:solidFill>
              </a:rPr>
              <a:t>teamwork</a:t>
            </a:r>
            <a:r>
              <a:rPr lang="en-US" altLang="en-US" sz="2800"/>
              <a:t> is encouraged.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Group size </a:t>
            </a:r>
            <a:r>
              <a:rPr lang="en-US" altLang="en-US" sz="2800">
                <a:solidFill>
                  <a:srgbClr val="FF0000"/>
                </a:solidFill>
              </a:rPr>
              <a:t>at most 3</a:t>
            </a:r>
            <a:r>
              <a:rPr lang="en-US" altLang="en-US" sz="280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Clearly </a:t>
            </a:r>
            <a:r>
              <a:rPr lang="en-US" altLang="en-US" sz="2800">
                <a:solidFill>
                  <a:srgbClr val="FF0000"/>
                </a:solidFill>
              </a:rPr>
              <a:t>acknowledge</a:t>
            </a:r>
            <a:r>
              <a:rPr lang="en-US" altLang="en-US" sz="2800"/>
              <a:t> who you worked with.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2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2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2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2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2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2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2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42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42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42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428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428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42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42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42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42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42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42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33726</TotalTime>
  <Words>1126</Words>
  <Application>Microsoft Office PowerPoint</Application>
  <PresentationFormat>On-screen Show (4:3)</PresentationFormat>
  <Paragraphs>232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 Design</vt:lpstr>
      <vt:lpstr>CS 3343: Analysis of Algorithms</vt:lpstr>
      <vt:lpstr>The course</vt:lpstr>
      <vt:lpstr>The course</vt:lpstr>
      <vt:lpstr>Course Format</vt:lpstr>
      <vt:lpstr>Grading policy</vt:lpstr>
      <vt:lpstr>Late homework submissions</vt:lpstr>
      <vt:lpstr>Exams</vt:lpstr>
      <vt:lpstr>Cheating</vt:lpstr>
      <vt:lpstr>Slide 9</vt:lpstr>
      <vt:lpstr>Slide 10</vt:lpstr>
      <vt:lpstr>Attendance</vt:lpstr>
      <vt:lpstr>Feedbacks</vt:lpstr>
      <vt:lpstr>Introduction</vt:lpstr>
      <vt:lpstr>Slide 14</vt:lpstr>
      <vt:lpstr>So you want to be a computer scientist?</vt:lpstr>
      <vt:lpstr>Is your goal to be  a mundane programmer? </vt:lpstr>
      <vt:lpstr>Slide 17</vt:lpstr>
      <vt:lpstr>Boss assigns task:</vt:lpstr>
      <vt:lpstr>Your answer:</vt:lpstr>
      <vt:lpstr>Your answer:</vt:lpstr>
      <vt:lpstr>Your answer:</vt:lpstr>
      <vt:lpstr>Slide 22</vt:lpstr>
      <vt:lpstr>Slide 23</vt:lpstr>
      <vt:lpstr>Shortest path</vt:lpstr>
      <vt:lpstr>Traveling salesman problem</vt:lpstr>
      <vt:lpstr>Knapsack problem</vt:lpstr>
      <vt:lpstr>Slide 27</vt:lpstr>
      <vt:lpstr>Slide 28</vt:lpstr>
      <vt:lpstr>Useful learning techniques</vt:lpstr>
      <vt:lpstr>What will we study?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3343: Analysis of Algorithms</dc:title>
  <dc:creator>Jianhua Ruan</dc:creator>
  <cp:lastModifiedBy>Jianhua Ruan</cp:lastModifiedBy>
  <cp:revision>304</cp:revision>
  <cp:lastPrinted>1998-11-03T18:33:01Z</cp:lastPrinted>
  <dcterms:created xsi:type="dcterms:W3CDTF">1998-11-02T19:17:54Z</dcterms:created>
  <dcterms:modified xsi:type="dcterms:W3CDTF">2018-01-12T19:52:54Z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95</vt:i4>
  </property>
  <property fmtid="{D5CDD505-2E9C-101B-9397-08002B2CF9AE}" pid="5" name="ScreenSize">
    <vt:i4>3</vt:i4>
  </property>
  <property fmtid="{D5CDD505-2E9C-101B-9397-08002B2CF9AE}" pid="6" name="ScreenUsage">
    <vt:i4>2</vt:i4>
  </property>
  <property fmtid="{D5CDD505-2E9C-101B-9397-08002B2CF9AE}" pid="7" name="MailAddress">
    <vt:lpwstr>luebke@cs.virginia.edu</vt:lpwstr>
  </property>
  <property fmtid="{D5CDD505-2E9C-101B-9397-08002B2CF9AE}" pid="8" name="HomePage">
    <vt:lpwstr>http://www.cs.virginia.edu/~luebke</vt:lpwstr>
  </property>
  <property fmtid="{D5CDD505-2E9C-101B-9397-08002B2CF9AE}" pid="9" name="Other">
    <vt:lpwstr>CS 551: Intro Computer Graphics_x000d_
David Luebke, UVA</vt:lpwstr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4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\\athena\luebke\public_html\cs332</vt:lpwstr>
  </property>
</Properties>
</file>