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86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notesSlides/notesSlide87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1"/>
  </p:notesMasterIdLst>
  <p:sldIdLst>
    <p:sldId id="371" r:id="rId2"/>
    <p:sldId id="257" r:id="rId3"/>
    <p:sldId id="259" r:id="rId4"/>
    <p:sldId id="260" r:id="rId5"/>
    <p:sldId id="372" r:id="rId6"/>
    <p:sldId id="374" r:id="rId7"/>
    <p:sldId id="265" r:id="rId8"/>
    <p:sldId id="264" r:id="rId9"/>
    <p:sldId id="272" r:id="rId10"/>
    <p:sldId id="398" r:id="rId11"/>
    <p:sldId id="399" r:id="rId12"/>
    <p:sldId id="400" r:id="rId13"/>
    <p:sldId id="401" r:id="rId14"/>
    <p:sldId id="402" r:id="rId15"/>
    <p:sldId id="403" r:id="rId16"/>
    <p:sldId id="404" r:id="rId17"/>
    <p:sldId id="405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3" r:id="rId26"/>
    <p:sldId id="414" r:id="rId27"/>
    <p:sldId id="415" r:id="rId28"/>
    <p:sldId id="416" r:id="rId29"/>
    <p:sldId id="417" r:id="rId30"/>
    <p:sldId id="418" r:id="rId31"/>
    <p:sldId id="419" r:id="rId32"/>
    <p:sldId id="420" r:id="rId33"/>
    <p:sldId id="421" r:id="rId34"/>
    <p:sldId id="422" r:id="rId35"/>
    <p:sldId id="423" r:id="rId36"/>
    <p:sldId id="424" r:id="rId37"/>
    <p:sldId id="313" r:id="rId38"/>
    <p:sldId id="329" r:id="rId39"/>
    <p:sldId id="327" r:id="rId40"/>
    <p:sldId id="330" r:id="rId41"/>
    <p:sldId id="328" r:id="rId42"/>
    <p:sldId id="347" r:id="rId43"/>
    <p:sldId id="348" r:id="rId44"/>
    <p:sldId id="349" r:id="rId45"/>
    <p:sldId id="350" r:id="rId46"/>
    <p:sldId id="351" r:id="rId47"/>
    <p:sldId id="352" r:id="rId48"/>
    <p:sldId id="353" r:id="rId49"/>
    <p:sldId id="354" r:id="rId50"/>
    <p:sldId id="355" r:id="rId51"/>
    <p:sldId id="356" r:id="rId52"/>
    <p:sldId id="425" r:id="rId53"/>
    <p:sldId id="426" r:id="rId54"/>
    <p:sldId id="427" r:id="rId55"/>
    <p:sldId id="428" r:id="rId56"/>
    <p:sldId id="430" r:id="rId57"/>
    <p:sldId id="429" r:id="rId58"/>
    <p:sldId id="431" r:id="rId59"/>
    <p:sldId id="432" r:id="rId60"/>
    <p:sldId id="360" r:id="rId61"/>
    <p:sldId id="361" r:id="rId62"/>
    <p:sldId id="362" r:id="rId63"/>
    <p:sldId id="363" r:id="rId64"/>
    <p:sldId id="364" r:id="rId65"/>
    <p:sldId id="365" r:id="rId66"/>
    <p:sldId id="366" r:id="rId67"/>
    <p:sldId id="397" r:id="rId68"/>
    <p:sldId id="394" r:id="rId69"/>
    <p:sldId id="395" r:id="rId70"/>
    <p:sldId id="396" r:id="rId71"/>
    <p:sldId id="375" r:id="rId72"/>
    <p:sldId id="376" r:id="rId73"/>
    <p:sldId id="377" r:id="rId74"/>
    <p:sldId id="378" r:id="rId75"/>
    <p:sldId id="379" r:id="rId76"/>
    <p:sldId id="380" r:id="rId77"/>
    <p:sldId id="381" r:id="rId78"/>
    <p:sldId id="382" r:id="rId79"/>
    <p:sldId id="383" r:id="rId80"/>
    <p:sldId id="384" r:id="rId81"/>
    <p:sldId id="385" r:id="rId82"/>
    <p:sldId id="386" r:id="rId83"/>
    <p:sldId id="387" r:id="rId84"/>
    <p:sldId id="388" r:id="rId85"/>
    <p:sldId id="389" r:id="rId86"/>
    <p:sldId id="390" r:id="rId87"/>
    <p:sldId id="391" r:id="rId88"/>
    <p:sldId id="392" r:id="rId89"/>
    <p:sldId id="393" r:id="rId9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33CC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0F36214-D03E-42CD-9AB8-30439D287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4FDFD5-CA5A-4B58-9F86-C4ECFBCF0986}" type="slidenum">
              <a:rPr lang="en-US"/>
              <a:pPr/>
              <a:t>1</a:t>
            </a:fld>
            <a:endParaRPr lang="en-US"/>
          </a:p>
        </p:txBody>
      </p:sp>
      <p:sp>
        <p:nvSpPr>
          <p:cNvPr id="942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5FEEAE-4D16-4DE9-8785-F299AA78E956}" type="slidenum">
              <a:rPr lang="en-US"/>
              <a:pPr/>
              <a:t>10</a:t>
            </a:fld>
            <a:endParaRPr lang="en-US"/>
          </a:p>
        </p:txBody>
      </p:sp>
      <p:sp>
        <p:nvSpPr>
          <p:cNvPr id="1034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AD4D72-36B0-4C57-944D-23258AA1A7B8}" type="slidenum">
              <a:rPr lang="en-US"/>
              <a:pPr/>
              <a:t>11</a:t>
            </a:fld>
            <a:endParaRPr lang="en-US"/>
          </a:p>
        </p:txBody>
      </p:sp>
      <p:sp>
        <p:nvSpPr>
          <p:cNvPr id="1044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2A9CCB-BB71-41FB-BE48-8BBDFA78B790}" type="slidenum">
              <a:rPr lang="en-US"/>
              <a:pPr/>
              <a:t>12</a:t>
            </a:fld>
            <a:endParaRPr lang="en-US"/>
          </a:p>
        </p:txBody>
      </p:sp>
      <p:sp>
        <p:nvSpPr>
          <p:cNvPr id="1054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3BDDAD-17C9-4AE0-909D-F9CB55ACF1FC}" type="slidenum">
              <a:rPr lang="en-US"/>
              <a:pPr/>
              <a:t>13</a:t>
            </a:fld>
            <a:endParaRPr lang="en-US"/>
          </a:p>
        </p:txBody>
      </p:sp>
      <p:sp>
        <p:nvSpPr>
          <p:cNvPr id="1064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6D780F-335F-4575-8C43-68394FB5A0A0}" type="slidenum">
              <a:rPr lang="en-US"/>
              <a:pPr/>
              <a:t>14</a:t>
            </a:fld>
            <a:endParaRPr lang="en-US"/>
          </a:p>
        </p:txBody>
      </p:sp>
      <p:sp>
        <p:nvSpPr>
          <p:cNvPr id="1075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C2C12B-9C71-4EEA-8929-223239FA925F}" type="slidenum">
              <a:rPr lang="en-US"/>
              <a:pPr/>
              <a:t>15</a:t>
            </a:fld>
            <a:endParaRPr lang="en-US"/>
          </a:p>
        </p:txBody>
      </p:sp>
      <p:sp>
        <p:nvSpPr>
          <p:cNvPr id="1085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16A19A-30EB-4F46-9E42-563BDD95B0F8}" type="slidenum">
              <a:rPr lang="en-US"/>
              <a:pPr/>
              <a:t>16</a:t>
            </a:fld>
            <a:endParaRPr lang="en-US"/>
          </a:p>
        </p:txBody>
      </p:sp>
      <p:sp>
        <p:nvSpPr>
          <p:cNvPr id="1095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56B0E6-F677-45F8-B0DA-5E359768A1AC}" type="slidenum">
              <a:rPr lang="en-US"/>
              <a:pPr/>
              <a:t>17</a:t>
            </a:fld>
            <a:endParaRPr lang="en-US"/>
          </a:p>
        </p:txBody>
      </p:sp>
      <p:sp>
        <p:nvSpPr>
          <p:cNvPr id="1105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5B77D6-F368-4626-B90B-4315568E4660}" type="slidenum">
              <a:rPr lang="en-US"/>
              <a:pPr/>
              <a:t>18</a:t>
            </a:fld>
            <a:endParaRPr lang="en-US"/>
          </a:p>
        </p:txBody>
      </p:sp>
      <p:sp>
        <p:nvSpPr>
          <p:cNvPr id="1116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E544CF-9600-4788-9B70-E1A4DA59C823}" type="slidenum">
              <a:rPr lang="en-US"/>
              <a:pPr/>
              <a:t>19</a:t>
            </a:fld>
            <a:endParaRPr lang="en-US"/>
          </a:p>
        </p:txBody>
      </p:sp>
      <p:sp>
        <p:nvSpPr>
          <p:cNvPr id="1126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B14BB8-73DB-4593-B91A-F1AB17857600}" type="slidenum">
              <a:rPr lang="en-US"/>
              <a:pPr/>
              <a:t>2</a:t>
            </a:fld>
            <a:endParaRPr lang="en-US"/>
          </a:p>
        </p:txBody>
      </p:sp>
      <p:sp>
        <p:nvSpPr>
          <p:cNvPr id="952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7BF6C8-6F8D-4DB6-9DFD-4B3DA472768D}" type="slidenum">
              <a:rPr lang="en-US"/>
              <a:pPr/>
              <a:t>20</a:t>
            </a:fld>
            <a:endParaRPr lang="en-US"/>
          </a:p>
        </p:txBody>
      </p:sp>
      <p:sp>
        <p:nvSpPr>
          <p:cNvPr id="1136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6401E5-FA10-44E4-9589-4F2FBDF0CF5C}" type="slidenum">
              <a:rPr lang="en-US"/>
              <a:pPr/>
              <a:t>21</a:t>
            </a:fld>
            <a:endParaRPr lang="en-US"/>
          </a:p>
        </p:txBody>
      </p:sp>
      <p:sp>
        <p:nvSpPr>
          <p:cNvPr id="1146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3167CE-9F0C-409B-825A-45949E0EDC7E}" type="slidenum">
              <a:rPr lang="en-US"/>
              <a:pPr/>
              <a:t>22</a:t>
            </a:fld>
            <a:endParaRPr lang="en-US"/>
          </a:p>
        </p:txBody>
      </p:sp>
      <p:sp>
        <p:nvSpPr>
          <p:cNvPr id="1157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3F225B-953B-4AE0-8BDD-5675AADB4828}" type="slidenum">
              <a:rPr lang="en-US"/>
              <a:pPr/>
              <a:t>23</a:t>
            </a:fld>
            <a:endParaRPr lang="en-US"/>
          </a:p>
        </p:txBody>
      </p:sp>
      <p:sp>
        <p:nvSpPr>
          <p:cNvPr id="1167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39FB19-3E84-4E01-AEF1-3B90709A7CEF}" type="slidenum">
              <a:rPr lang="en-US"/>
              <a:pPr/>
              <a:t>24</a:t>
            </a:fld>
            <a:endParaRPr lang="en-US"/>
          </a:p>
        </p:txBody>
      </p:sp>
      <p:sp>
        <p:nvSpPr>
          <p:cNvPr id="1177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CBDC8E-C73E-4887-BEEB-D6F62B7892A1}" type="slidenum">
              <a:rPr lang="en-US"/>
              <a:pPr/>
              <a:t>25</a:t>
            </a:fld>
            <a:endParaRPr lang="en-US"/>
          </a:p>
        </p:txBody>
      </p:sp>
      <p:sp>
        <p:nvSpPr>
          <p:cNvPr id="1187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4A8484-516C-4A76-B7B3-E2F17D96E320}" type="slidenum">
              <a:rPr lang="en-US"/>
              <a:pPr/>
              <a:t>26</a:t>
            </a:fld>
            <a:endParaRPr lang="en-US"/>
          </a:p>
        </p:txBody>
      </p:sp>
      <p:sp>
        <p:nvSpPr>
          <p:cNvPr id="1198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9E29F2-53F5-4F0C-A449-959AABA7836B}" type="slidenum">
              <a:rPr lang="en-US"/>
              <a:pPr/>
              <a:t>27</a:t>
            </a:fld>
            <a:endParaRPr lang="en-US"/>
          </a:p>
        </p:txBody>
      </p:sp>
      <p:sp>
        <p:nvSpPr>
          <p:cNvPr id="1208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063B77-1DB9-45E5-B626-114887546788}" type="slidenum">
              <a:rPr lang="en-US"/>
              <a:pPr/>
              <a:t>28</a:t>
            </a:fld>
            <a:endParaRPr lang="en-US"/>
          </a:p>
        </p:txBody>
      </p:sp>
      <p:sp>
        <p:nvSpPr>
          <p:cNvPr id="1218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B0C17D-F426-4296-A502-4DF581014040}" type="slidenum">
              <a:rPr lang="en-US"/>
              <a:pPr/>
              <a:t>29</a:t>
            </a:fld>
            <a:endParaRPr lang="en-US"/>
          </a:p>
        </p:txBody>
      </p:sp>
      <p:sp>
        <p:nvSpPr>
          <p:cNvPr id="1228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AC30C8-48CF-4B5D-B496-FAFA06BEDC96}" type="slidenum">
              <a:rPr lang="en-US"/>
              <a:pPr/>
              <a:t>3</a:t>
            </a:fld>
            <a:endParaRPr lang="en-US"/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A32560-8C07-481E-B8E4-618575B18EDB}" type="slidenum">
              <a:rPr lang="en-US"/>
              <a:pPr/>
              <a:t>30</a:t>
            </a:fld>
            <a:endParaRPr lang="en-US"/>
          </a:p>
        </p:txBody>
      </p:sp>
      <p:sp>
        <p:nvSpPr>
          <p:cNvPr id="1239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80EB13-5A49-4ADC-BF1E-AB2D55B00499}" type="slidenum">
              <a:rPr lang="en-US"/>
              <a:pPr/>
              <a:t>31</a:t>
            </a:fld>
            <a:endParaRPr lang="en-US"/>
          </a:p>
        </p:txBody>
      </p:sp>
      <p:sp>
        <p:nvSpPr>
          <p:cNvPr id="1249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1A4EBE-6DEC-476C-BE35-811E34B11B59}" type="slidenum">
              <a:rPr lang="en-US"/>
              <a:pPr/>
              <a:t>32</a:t>
            </a:fld>
            <a:endParaRPr lang="en-US"/>
          </a:p>
        </p:txBody>
      </p:sp>
      <p:sp>
        <p:nvSpPr>
          <p:cNvPr id="1259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72EEF1-9B84-4D2F-97A5-96EE0C20C75F}" type="slidenum">
              <a:rPr lang="en-US"/>
              <a:pPr/>
              <a:t>33</a:t>
            </a:fld>
            <a:endParaRPr lang="en-US"/>
          </a:p>
        </p:txBody>
      </p:sp>
      <p:sp>
        <p:nvSpPr>
          <p:cNvPr id="1269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DC6B0A-6A8C-46B5-AEA6-9BA145C9D381}" type="slidenum">
              <a:rPr lang="en-US"/>
              <a:pPr/>
              <a:t>34</a:t>
            </a:fld>
            <a:endParaRPr lang="en-US"/>
          </a:p>
        </p:txBody>
      </p:sp>
      <p:sp>
        <p:nvSpPr>
          <p:cNvPr id="1280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DD47C1-6D15-46A0-BA69-D450332C09BB}" type="slidenum">
              <a:rPr lang="en-US"/>
              <a:pPr/>
              <a:t>35</a:t>
            </a:fld>
            <a:endParaRPr lang="en-US"/>
          </a:p>
        </p:txBody>
      </p:sp>
      <p:sp>
        <p:nvSpPr>
          <p:cNvPr id="1290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CA0D44-CF5F-4AD4-9B0E-5825C4173008}" type="slidenum">
              <a:rPr lang="en-US"/>
              <a:pPr/>
              <a:t>36</a:t>
            </a:fld>
            <a:endParaRPr lang="en-US"/>
          </a:p>
        </p:txBody>
      </p:sp>
      <p:sp>
        <p:nvSpPr>
          <p:cNvPr id="1300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F962B8-FE52-47F7-BAEA-956BB6A37153}" type="slidenum">
              <a:rPr lang="en-US"/>
              <a:pPr/>
              <a:t>37</a:t>
            </a:fld>
            <a:endParaRPr lang="en-US"/>
          </a:p>
        </p:txBody>
      </p:sp>
      <p:sp>
        <p:nvSpPr>
          <p:cNvPr id="1310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E814FB-9574-4D10-AA84-1B10C2E4CEFD}" type="slidenum">
              <a:rPr lang="en-US"/>
              <a:pPr/>
              <a:t>38</a:t>
            </a:fld>
            <a:endParaRPr lang="en-US"/>
          </a:p>
        </p:txBody>
      </p:sp>
      <p:sp>
        <p:nvSpPr>
          <p:cNvPr id="132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FA0DAF-F550-4AFA-BE5F-CE3082470772}" type="slidenum">
              <a:rPr lang="en-US"/>
              <a:pPr/>
              <a:t>39</a:t>
            </a:fld>
            <a:endParaRPr lang="en-US"/>
          </a:p>
        </p:txBody>
      </p:sp>
      <p:sp>
        <p:nvSpPr>
          <p:cNvPr id="133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CDA27D-ED76-4624-B530-76E72DD02BB8}" type="slidenum">
              <a:rPr lang="en-US"/>
              <a:pPr/>
              <a:t>4</a:t>
            </a:fld>
            <a:endParaRPr lang="en-US"/>
          </a:p>
        </p:txBody>
      </p:sp>
      <p:sp>
        <p:nvSpPr>
          <p:cNvPr id="972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61CBF1-063E-48DE-B1A2-38D84D0E995F}" type="slidenum">
              <a:rPr lang="en-US"/>
              <a:pPr/>
              <a:t>40</a:t>
            </a:fld>
            <a:endParaRPr lang="en-US"/>
          </a:p>
        </p:txBody>
      </p:sp>
      <p:sp>
        <p:nvSpPr>
          <p:cNvPr id="134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206354-77E5-4F25-9DF1-3B6B6DB92293}" type="slidenum">
              <a:rPr lang="en-US"/>
              <a:pPr/>
              <a:t>41</a:t>
            </a:fld>
            <a:endParaRPr lang="en-US"/>
          </a:p>
        </p:txBody>
      </p:sp>
      <p:sp>
        <p:nvSpPr>
          <p:cNvPr id="135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65C08F-ADC8-4446-A984-EBBC382FE71A}" type="slidenum">
              <a:rPr lang="en-US"/>
              <a:pPr/>
              <a:t>42</a:t>
            </a:fld>
            <a:endParaRPr lang="en-US"/>
          </a:p>
        </p:txBody>
      </p:sp>
      <p:sp>
        <p:nvSpPr>
          <p:cNvPr id="136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74CAC3-6494-495B-96F5-B6FD6DDB29A4}" type="slidenum">
              <a:rPr lang="en-US"/>
              <a:pPr/>
              <a:t>43</a:t>
            </a:fld>
            <a:endParaRPr lang="en-US"/>
          </a:p>
        </p:txBody>
      </p:sp>
      <p:sp>
        <p:nvSpPr>
          <p:cNvPr id="137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D835F7-A7B6-49DB-BCC7-AAF0E29875FC}" type="slidenum">
              <a:rPr lang="en-US"/>
              <a:pPr/>
              <a:t>44</a:t>
            </a:fld>
            <a:endParaRPr lang="en-US"/>
          </a:p>
        </p:txBody>
      </p:sp>
      <p:sp>
        <p:nvSpPr>
          <p:cNvPr id="138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17A8F-5AB2-4FCE-8D57-7B29A33408FC}" type="slidenum">
              <a:rPr lang="en-US"/>
              <a:pPr/>
              <a:t>45</a:t>
            </a:fld>
            <a:endParaRPr lang="en-US"/>
          </a:p>
        </p:txBody>
      </p:sp>
      <p:sp>
        <p:nvSpPr>
          <p:cNvPr id="139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FB2E92-4969-4E23-BCEB-6855D800EEBB}" type="slidenum">
              <a:rPr lang="en-US"/>
              <a:pPr/>
              <a:t>46</a:t>
            </a:fld>
            <a:endParaRPr lang="en-US"/>
          </a:p>
        </p:txBody>
      </p:sp>
      <p:sp>
        <p:nvSpPr>
          <p:cNvPr id="140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1F7A24-939E-48F0-B868-EE59035258FE}" type="slidenum">
              <a:rPr lang="en-US"/>
              <a:pPr/>
              <a:t>47</a:t>
            </a:fld>
            <a:endParaRPr lang="en-US"/>
          </a:p>
        </p:txBody>
      </p:sp>
      <p:sp>
        <p:nvSpPr>
          <p:cNvPr id="141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21BC0E-96EC-485A-920B-65039C36DE69}" type="slidenum">
              <a:rPr lang="en-US"/>
              <a:pPr/>
              <a:t>48</a:t>
            </a:fld>
            <a:endParaRPr lang="en-US"/>
          </a:p>
        </p:txBody>
      </p:sp>
      <p:sp>
        <p:nvSpPr>
          <p:cNvPr id="142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B40AEC-815C-4CC2-920F-20C826AFF442}" type="slidenum">
              <a:rPr lang="en-US"/>
              <a:pPr/>
              <a:t>49</a:t>
            </a:fld>
            <a:endParaRPr lang="en-US"/>
          </a:p>
        </p:txBody>
      </p:sp>
      <p:sp>
        <p:nvSpPr>
          <p:cNvPr id="143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CB84F7-1FA8-4B2E-B434-32A5B93DD1FC}" type="slidenum">
              <a:rPr lang="en-US"/>
              <a:pPr/>
              <a:t>5</a:t>
            </a:fld>
            <a:endParaRPr lang="en-US"/>
          </a:p>
        </p:txBody>
      </p:sp>
      <p:sp>
        <p:nvSpPr>
          <p:cNvPr id="983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50B097-9E9B-42F0-9A07-CFB26A614895}" type="slidenum">
              <a:rPr lang="en-US"/>
              <a:pPr/>
              <a:t>50</a:t>
            </a:fld>
            <a:endParaRPr lang="en-US"/>
          </a:p>
        </p:txBody>
      </p:sp>
      <p:sp>
        <p:nvSpPr>
          <p:cNvPr id="144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45E421-885B-4A62-874F-F10EEEE39CDA}" type="slidenum">
              <a:rPr lang="en-US"/>
              <a:pPr/>
              <a:t>51</a:t>
            </a:fld>
            <a:endParaRPr lang="en-US"/>
          </a:p>
        </p:txBody>
      </p:sp>
      <p:sp>
        <p:nvSpPr>
          <p:cNvPr id="145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0C5079-6F6C-4ABE-9BCB-518E22809395}" type="slidenum">
              <a:rPr lang="en-US"/>
              <a:pPr/>
              <a:t>52</a:t>
            </a:fld>
            <a:endParaRPr lang="en-US"/>
          </a:p>
        </p:txBody>
      </p:sp>
      <p:sp>
        <p:nvSpPr>
          <p:cNvPr id="146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C83622-BBE0-4EB5-AC78-F18C40106990}" type="slidenum">
              <a:rPr lang="en-US"/>
              <a:pPr/>
              <a:t>53</a:t>
            </a:fld>
            <a:endParaRPr lang="en-US"/>
          </a:p>
        </p:txBody>
      </p:sp>
      <p:sp>
        <p:nvSpPr>
          <p:cNvPr id="147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9D9A6-D1C6-4B68-98AE-4EA05CB1BC11}" type="slidenum">
              <a:rPr lang="en-US"/>
              <a:pPr/>
              <a:t>54</a:t>
            </a:fld>
            <a:endParaRPr lang="en-US"/>
          </a:p>
        </p:txBody>
      </p:sp>
      <p:sp>
        <p:nvSpPr>
          <p:cNvPr id="148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5F96BD-2F83-4717-AEBD-B38AE52B8CB0}" type="slidenum">
              <a:rPr lang="en-US"/>
              <a:pPr/>
              <a:t>55</a:t>
            </a:fld>
            <a:endParaRPr lang="en-US"/>
          </a:p>
        </p:txBody>
      </p:sp>
      <p:sp>
        <p:nvSpPr>
          <p:cNvPr id="149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B594-FE16-4C41-B4FD-0C9132AF0EDB}" type="slidenum">
              <a:rPr lang="en-US"/>
              <a:pPr/>
              <a:t>56</a:t>
            </a:fld>
            <a:endParaRPr lang="en-US"/>
          </a:p>
        </p:txBody>
      </p:sp>
      <p:sp>
        <p:nvSpPr>
          <p:cNvPr id="150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D8A360-8ADD-47F9-8A22-D03D337A497D}" type="slidenum">
              <a:rPr lang="en-US"/>
              <a:pPr/>
              <a:t>57</a:t>
            </a:fld>
            <a:endParaRPr lang="en-US"/>
          </a:p>
        </p:txBody>
      </p:sp>
      <p:sp>
        <p:nvSpPr>
          <p:cNvPr id="151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512CAD-0D9B-4CF1-B367-EA469FC42AC6}" type="slidenum">
              <a:rPr lang="en-US"/>
              <a:pPr/>
              <a:t>58</a:t>
            </a:fld>
            <a:endParaRPr lang="en-US"/>
          </a:p>
        </p:txBody>
      </p:sp>
      <p:sp>
        <p:nvSpPr>
          <p:cNvPr id="152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628656-99D0-4E0D-9971-5088A4780092}" type="slidenum">
              <a:rPr lang="en-US"/>
              <a:pPr/>
              <a:t>59</a:t>
            </a:fld>
            <a:endParaRPr lang="en-US"/>
          </a:p>
        </p:txBody>
      </p:sp>
      <p:sp>
        <p:nvSpPr>
          <p:cNvPr id="153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C6C88-A340-4DB3-AF9A-F5CE2650A65C}" type="slidenum">
              <a:rPr lang="en-US"/>
              <a:pPr/>
              <a:t>6</a:t>
            </a:fld>
            <a:endParaRPr lang="en-US"/>
          </a:p>
        </p:txBody>
      </p:sp>
      <p:sp>
        <p:nvSpPr>
          <p:cNvPr id="993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F643E7-DD6A-48F2-84CE-CC540D2778F3}" type="slidenum">
              <a:rPr lang="en-US"/>
              <a:pPr/>
              <a:t>60</a:t>
            </a:fld>
            <a:endParaRPr lang="en-US"/>
          </a:p>
        </p:txBody>
      </p:sp>
      <p:sp>
        <p:nvSpPr>
          <p:cNvPr id="154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F8145E-697D-4EB3-B230-C0ABDCEB0909}" type="slidenum">
              <a:rPr lang="en-US"/>
              <a:pPr/>
              <a:t>61</a:t>
            </a:fld>
            <a:endParaRPr lang="en-US"/>
          </a:p>
        </p:txBody>
      </p:sp>
      <p:sp>
        <p:nvSpPr>
          <p:cNvPr id="155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F5731B-D03D-4244-A5B9-8661C25F5A9D}" type="slidenum">
              <a:rPr lang="en-US"/>
              <a:pPr/>
              <a:t>62</a:t>
            </a:fld>
            <a:endParaRPr lang="en-US"/>
          </a:p>
        </p:txBody>
      </p:sp>
      <p:sp>
        <p:nvSpPr>
          <p:cNvPr id="156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B842ED-5CD5-4454-AE96-092D5AAED2AB}" type="slidenum">
              <a:rPr lang="en-US"/>
              <a:pPr/>
              <a:t>63</a:t>
            </a:fld>
            <a:endParaRPr lang="en-US"/>
          </a:p>
        </p:txBody>
      </p:sp>
      <p:sp>
        <p:nvSpPr>
          <p:cNvPr id="157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0D286A-0686-487E-A756-391D2C986597}" type="slidenum">
              <a:rPr lang="en-US"/>
              <a:pPr/>
              <a:t>64</a:t>
            </a:fld>
            <a:endParaRPr lang="en-US"/>
          </a:p>
        </p:txBody>
      </p:sp>
      <p:sp>
        <p:nvSpPr>
          <p:cNvPr id="158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3C797-C36A-4265-956C-0C1DF64D7CD7}" type="slidenum">
              <a:rPr lang="en-US"/>
              <a:pPr/>
              <a:t>65</a:t>
            </a:fld>
            <a:endParaRPr lang="en-US"/>
          </a:p>
        </p:txBody>
      </p:sp>
      <p:sp>
        <p:nvSpPr>
          <p:cNvPr id="159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F36E1E-7396-4A52-8BEC-316B7369C4B8}" type="slidenum">
              <a:rPr lang="en-US"/>
              <a:pPr/>
              <a:t>66</a:t>
            </a:fld>
            <a:endParaRPr lang="en-US"/>
          </a:p>
        </p:txBody>
      </p:sp>
      <p:sp>
        <p:nvSpPr>
          <p:cNvPr id="160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42082E-3CFB-4FFD-82DD-C531A0CF6335}" type="slidenum">
              <a:rPr lang="en-US"/>
              <a:pPr/>
              <a:t>67</a:t>
            </a:fld>
            <a:endParaRPr lang="en-US"/>
          </a:p>
        </p:txBody>
      </p:sp>
      <p:sp>
        <p:nvSpPr>
          <p:cNvPr id="161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5DDF90-2F36-4693-ADC6-34F2A9E0E3CE}" type="slidenum">
              <a:rPr lang="en-US"/>
              <a:pPr/>
              <a:t>68</a:t>
            </a:fld>
            <a:endParaRPr lang="en-US"/>
          </a:p>
        </p:txBody>
      </p:sp>
      <p:sp>
        <p:nvSpPr>
          <p:cNvPr id="162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7793BB-7451-4A3A-A85B-4412A9C6D58A}" type="slidenum">
              <a:rPr lang="en-US"/>
              <a:pPr/>
              <a:t>69</a:t>
            </a:fld>
            <a:endParaRPr lang="en-US"/>
          </a:p>
        </p:txBody>
      </p:sp>
      <p:sp>
        <p:nvSpPr>
          <p:cNvPr id="163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ECB4D5-D3AA-4D0A-A21A-F36BD2B985AC}" type="slidenum">
              <a:rPr lang="en-US"/>
              <a:pPr/>
              <a:t>7</a:t>
            </a:fld>
            <a:endParaRPr lang="en-US"/>
          </a:p>
        </p:txBody>
      </p:sp>
      <p:sp>
        <p:nvSpPr>
          <p:cNvPr id="1003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30D98D-6A78-4933-ACFE-4C9D5C7943A7}" type="slidenum">
              <a:rPr lang="en-US"/>
              <a:pPr/>
              <a:t>70</a:t>
            </a:fld>
            <a:endParaRPr lang="en-US"/>
          </a:p>
        </p:txBody>
      </p:sp>
      <p:sp>
        <p:nvSpPr>
          <p:cNvPr id="164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E23D20-AF5B-4BB0-9162-47B7D6FEAD1F}" type="slidenum">
              <a:rPr lang="en-US"/>
              <a:pPr/>
              <a:t>71</a:t>
            </a:fld>
            <a:endParaRPr lang="en-US"/>
          </a:p>
        </p:txBody>
      </p:sp>
      <p:sp>
        <p:nvSpPr>
          <p:cNvPr id="165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0164FF-F4A2-4554-931F-2EECDC76E1E4}" type="slidenum">
              <a:rPr lang="en-US"/>
              <a:pPr/>
              <a:t>72</a:t>
            </a:fld>
            <a:endParaRPr lang="en-US"/>
          </a:p>
        </p:txBody>
      </p:sp>
      <p:sp>
        <p:nvSpPr>
          <p:cNvPr id="166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B92220-475E-4D54-84AE-E4A1ED62C7F9}" type="slidenum">
              <a:rPr lang="en-US"/>
              <a:pPr/>
              <a:t>73</a:t>
            </a:fld>
            <a:endParaRPr lang="en-US"/>
          </a:p>
        </p:txBody>
      </p:sp>
      <p:sp>
        <p:nvSpPr>
          <p:cNvPr id="167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663D9-DF57-4FCA-9665-7AFAEE18E39E}" type="slidenum">
              <a:rPr lang="en-US"/>
              <a:pPr/>
              <a:t>74</a:t>
            </a:fld>
            <a:endParaRPr lang="en-US"/>
          </a:p>
        </p:txBody>
      </p:sp>
      <p:sp>
        <p:nvSpPr>
          <p:cNvPr id="168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A35371-BD15-440F-919A-353CF46D7169}" type="slidenum">
              <a:rPr lang="en-US"/>
              <a:pPr/>
              <a:t>75</a:t>
            </a:fld>
            <a:endParaRPr lang="en-US"/>
          </a:p>
        </p:txBody>
      </p:sp>
      <p:sp>
        <p:nvSpPr>
          <p:cNvPr id="169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EB479-6C81-4219-8463-CBE001877877}" type="slidenum">
              <a:rPr lang="en-US"/>
              <a:pPr/>
              <a:t>76</a:t>
            </a:fld>
            <a:endParaRPr lang="en-US"/>
          </a:p>
        </p:txBody>
      </p:sp>
      <p:sp>
        <p:nvSpPr>
          <p:cNvPr id="171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943E84-AA16-4A56-B5E0-A789F6640540}" type="slidenum">
              <a:rPr lang="en-US"/>
              <a:pPr/>
              <a:t>77</a:t>
            </a:fld>
            <a:endParaRPr lang="en-US"/>
          </a:p>
        </p:txBody>
      </p:sp>
      <p:sp>
        <p:nvSpPr>
          <p:cNvPr id="172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DCA448-13CB-448B-AFB4-4D3AEFC68B98}" type="slidenum">
              <a:rPr lang="en-US"/>
              <a:pPr/>
              <a:t>78</a:t>
            </a:fld>
            <a:endParaRPr lang="en-US"/>
          </a:p>
        </p:txBody>
      </p:sp>
      <p:sp>
        <p:nvSpPr>
          <p:cNvPr id="173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8C0D11-8687-4C39-9916-490DF687E5BB}" type="slidenum">
              <a:rPr lang="en-US"/>
              <a:pPr/>
              <a:t>79</a:t>
            </a:fld>
            <a:endParaRPr lang="en-US"/>
          </a:p>
        </p:txBody>
      </p:sp>
      <p:sp>
        <p:nvSpPr>
          <p:cNvPr id="174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6EFF3A-640E-4DDB-97D7-D449FC52765F}" type="slidenum">
              <a:rPr lang="en-US"/>
              <a:pPr/>
              <a:t>8</a:t>
            </a:fld>
            <a:endParaRPr lang="en-US"/>
          </a:p>
        </p:txBody>
      </p:sp>
      <p:sp>
        <p:nvSpPr>
          <p:cNvPr id="1013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4647A-39B6-4008-B2A5-F6FEC42E0B1E}" type="slidenum">
              <a:rPr lang="en-US"/>
              <a:pPr/>
              <a:t>80</a:t>
            </a:fld>
            <a:endParaRPr lang="en-US"/>
          </a:p>
        </p:txBody>
      </p:sp>
      <p:sp>
        <p:nvSpPr>
          <p:cNvPr id="175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D4E578-7A63-4FA8-9D7A-75D5100B4393}" type="slidenum">
              <a:rPr lang="en-US"/>
              <a:pPr/>
              <a:t>81</a:t>
            </a:fld>
            <a:endParaRPr lang="en-US"/>
          </a:p>
        </p:txBody>
      </p:sp>
      <p:sp>
        <p:nvSpPr>
          <p:cNvPr id="176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FD9716-CD9F-496F-BC3F-D2AAF0247028}" type="slidenum">
              <a:rPr lang="en-US"/>
              <a:pPr/>
              <a:t>82</a:t>
            </a:fld>
            <a:endParaRPr lang="en-US"/>
          </a:p>
        </p:txBody>
      </p:sp>
      <p:sp>
        <p:nvSpPr>
          <p:cNvPr id="177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A5A88A-248E-49FE-AFFA-749087FF7575}" type="slidenum">
              <a:rPr lang="en-US"/>
              <a:pPr/>
              <a:t>83</a:t>
            </a:fld>
            <a:endParaRPr lang="en-US"/>
          </a:p>
        </p:txBody>
      </p:sp>
      <p:sp>
        <p:nvSpPr>
          <p:cNvPr id="178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EA068F-8ECF-4CBB-9867-9F3F6C86D29F}" type="slidenum">
              <a:rPr lang="en-US"/>
              <a:pPr/>
              <a:t>84</a:t>
            </a:fld>
            <a:endParaRPr lang="en-US"/>
          </a:p>
        </p:txBody>
      </p:sp>
      <p:sp>
        <p:nvSpPr>
          <p:cNvPr id="179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90FF84-B5B9-457F-9CE3-C80DEFCCED75}" type="slidenum">
              <a:rPr lang="en-US"/>
              <a:pPr/>
              <a:t>85</a:t>
            </a:fld>
            <a:endParaRPr lang="en-US"/>
          </a:p>
        </p:txBody>
      </p:sp>
      <p:sp>
        <p:nvSpPr>
          <p:cNvPr id="180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AFB6F6-159D-4E94-9F44-7CEEA4D6F271}" type="slidenum">
              <a:rPr lang="en-US"/>
              <a:pPr/>
              <a:t>86</a:t>
            </a:fld>
            <a:endParaRPr lang="en-US"/>
          </a:p>
        </p:txBody>
      </p:sp>
      <p:sp>
        <p:nvSpPr>
          <p:cNvPr id="181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59BFF1-18A6-4F10-95C7-040BAB8A2132}" type="slidenum">
              <a:rPr lang="en-US"/>
              <a:pPr/>
              <a:t>87</a:t>
            </a:fld>
            <a:endParaRPr lang="en-US"/>
          </a:p>
        </p:txBody>
      </p:sp>
      <p:sp>
        <p:nvSpPr>
          <p:cNvPr id="182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98594A-A37E-4220-AFAF-FFC2D89DF496}" type="slidenum">
              <a:rPr lang="en-US"/>
              <a:pPr/>
              <a:t>88</a:t>
            </a:fld>
            <a:endParaRPr lang="en-US"/>
          </a:p>
        </p:txBody>
      </p:sp>
      <p:sp>
        <p:nvSpPr>
          <p:cNvPr id="183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6D7C14-2D7F-4DAE-BADD-361E36BB8AD3}" type="slidenum">
              <a:rPr lang="en-US"/>
              <a:pPr/>
              <a:t>89</a:t>
            </a:fld>
            <a:endParaRPr lang="en-US"/>
          </a:p>
        </p:txBody>
      </p:sp>
      <p:sp>
        <p:nvSpPr>
          <p:cNvPr id="184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702E7D-229B-4A61-B401-7B2E8101A43A}" type="slidenum">
              <a:rPr lang="en-US"/>
              <a:pPr/>
              <a:t>9</a:t>
            </a:fld>
            <a:endParaRPr lang="en-US"/>
          </a:p>
        </p:txBody>
      </p:sp>
      <p:sp>
        <p:nvSpPr>
          <p:cNvPr id="1024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0E7C2-9AA9-4D4D-8494-04C9FEE8F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0A6B9-13D8-4518-BE7E-C0C71DDD5A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64181-FB87-4A91-8EE6-29AB32035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04901-AE22-495D-AD7D-437B2E4A9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845E3-3629-4136-B7FA-EA3826B6D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1CFA1-80CA-42EF-B8A3-CF77D673E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A7157-FB7B-487C-AD7E-4C60CD87D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2106A-0226-4270-9DAA-42ABB3B42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C9E92-7955-4224-9B78-E451C807A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B0C15-E7DF-44C8-8653-4B696FBB8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3C945-140A-4162-93FF-66D290F74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4031E-C8E8-4715-9053-2CF6BA2651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24732E8-6818-45E6-8D66-8A2F26C53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e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1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CS 3343: Analysis of Algorithms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876800"/>
            <a:ext cx="7315200" cy="17526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smtClean="0"/>
              <a:t>String </a:t>
            </a:r>
            <a:r>
              <a:rPr lang="en-US" smtClean="0"/>
              <a:t>Matching Algorithms</a:t>
            </a:r>
          </a:p>
        </p:txBody>
      </p:sp>
      <p:pic>
        <p:nvPicPr>
          <p:cNvPr id="2052" name="Picture 4" descr="cl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382838"/>
            <a:ext cx="2303463" cy="272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Algorithm KMP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 the fastest</a:t>
            </a:r>
          </a:p>
          <a:p>
            <a:pPr eaLnBrk="1" hangingPunct="1"/>
            <a:r>
              <a:rPr lang="en-US" smtClean="0"/>
              <a:t>Best known</a:t>
            </a:r>
          </a:p>
          <a:p>
            <a:pPr eaLnBrk="1" hangingPunct="1"/>
            <a:r>
              <a:rPr lang="en-US" smtClean="0"/>
              <a:t>Good for “real-time matching”</a:t>
            </a:r>
          </a:p>
          <a:p>
            <a:pPr lvl="1" eaLnBrk="1" hangingPunct="1"/>
            <a:r>
              <a:rPr lang="en-US" smtClean="0"/>
              <a:t>i.e. text comes one char at a time</a:t>
            </a:r>
          </a:p>
          <a:p>
            <a:pPr lvl="1" eaLnBrk="1" hangingPunct="1"/>
            <a:r>
              <a:rPr lang="en-US" smtClean="0"/>
              <a:t>No memory of previous chars</a:t>
            </a:r>
          </a:p>
          <a:p>
            <a:pPr eaLnBrk="1" hangingPunct="1"/>
            <a:r>
              <a:rPr lang="en-US" smtClean="0"/>
              <a:t>Idea</a:t>
            </a:r>
          </a:p>
          <a:p>
            <a:pPr lvl="1" eaLnBrk="1" hangingPunct="1"/>
            <a:r>
              <a:rPr lang="en-US" smtClean="0"/>
              <a:t>Left-to-right comparison</a:t>
            </a:r>
          </a:p>
          <a:p>
            <a:pPr lvl="1" eaLnBrk="1" hangingPunct="1"/>
            <a:r>
              <a:rPr lang="en-US" smtClean="0"/>
              <a:t>Shift P more than one char whenever possible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Intuitive example 1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343400"/>
            <a:ext cx="8229600" cy="17827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Observation: by reasoning on the pattern alone, we can determine that if a mismatch happened when comparing </a:t>
            </a:r>
            <a:r>
              <a:rPr lang="en-US" sz="2400" smtClean="0">
                <a:solidFill>
                  <a:srgbClr val="0000FF"/>
                </a:solidFill>
              </a:rPr>
              <a:t>P[8] </a:t>
            </a:r>
            <a:r>
              <a:rPr lang="en-US" sz="2400" smtClean="0"/>
              <a:t>with </a:t>
            </a:r>
            <a:r>
              <a:rPr lang="en-US" sz="2400" smtClean="0">
                <a:solidFill>
                  <a:srgbClr val="0000FF"/>
                </a:solidFill>
              </a:rPr>
              <a:t>T[i]</a:t>
            </a:r>
            <a:r>
              <a:rPr lang="en-US" sz="2400" smtClean="0"/>
              <a:t>, we can shift P by </a:t>
            </a:r>
            <a:r>
              <a:rPr lang="en-US" sz="2400" smtClean="0">
                <a:solidFill>
                  <a:srgbClr val="FF3300"/>
                </a:solidFill>
              </a:rPr>
              <a:t>four</a:t>
            </a:r>
            <a:r>
              <a:rPr lang="en-US" sz="2400" smtClean="0"/>
              <a:t> chars, and compare </a:t>
            </a:r>
            <a:r>
              <a:rPr lang="en-US" sz="2400" smtClean="0">
                <a:solidFill>
                  <a:srgbClr val="0000FF"/>
                </a:solidFill>
              </a:rPr>
              <a:t>P[4] </a:t>
            </a:r>
            <a:r>
              <a:rPr lang="en-US" sz="2400" smtClean="0"/>
              <a:t>with</a:t>
            </a:r>
            <a:r>
              <a:rPr lang="en-US" sz="2400" smtClean="0">
                <a:solidFill>
                  <a:srgbClr val="0000FF"/>
                </a:solidFill>
              </a:rPr>
              <a:t> T[i]</a:t>
            </a:r>
            <a:r>
              <a:rPr lang="en-US" sz="2400" smtClean="0"/>
              <a:t>, without missing any possible matches.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Number of comparisons saved: 6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1539875" y="19050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895600" y="1676400"/>
            <a:ext cx="914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abcxabc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066800" y="169862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2895600" y="2286000"/>
            <a:ext cx="1219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abcxabcde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362200" y="22098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3036888" y="1981200"/>
            <a:ext cx="0" cy="2286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3157538" y="1981200"/>
            <a:ext cx="0" cy="2286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3276600" y="1981200"/>
            <a:ext cx="0" cy="2286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3400425" y="1981200"/>
            <a:ext cx="0" cy="2286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3509963" y="1981200"/>
            <a:ext cx="0" cy="2286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3619500" y="1981200"/>
            <a:ext cx="0" cy="2286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3733800" y="1981200"/>
            <a:ext cx="0" cy="2286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3886200" y="1981200"/>
            <a:ext cx="0" cy="228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3962400" y="20970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4327525" y="1905000"/>
            <a:ext cx="1162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mismatch</a:t>
            </a:r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1539875" y="3367088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2895600" y="3138488"/>
            <a:ext cx="914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abcxabc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1066800" y="316071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987675" y="3443288"/>
            <a:ext cx="1219200" cy="533400"/>
            <a:chOff x="1882" y="2169"/>
            <a:chExt cx="768" cy="336"/>
          </a:xfrm>
        </p:grpSpPr>
        <p:sp>
          <p:nvSpPr>
            <p:cNvPr id="12325" name="Rectangle 23"/>
            <p:cNvSpPr>
              <a:spLocks noChangeArrowheads="1"/>
            </p:cNvSpPr>
            <p:nvPr/>
          </p:nvSpPr>
          <p:spPr bwMode="auto">
            <a:xfrm>
              <a:off x="1882" y="2361"/>
              <a:ext cx="768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abcxabcde</a:t>
              </a:r>
            </a:p>
          </p:txBody>
        </p:sp>
        <p:sp>
          <p:nvSpPr>
            <p:cNvPr id="12326" name="Line 24"/>
            <p:cNvSpPr>
              <a:spLocks noChangeShapeType="1"/>
            </p:cNvSpPr>
            <p:nvPr/>
          </p:nvSpPr>
          <p:spPr bwMode="auto">
            <a:xfrm>
              <a:off x="1968" y="2169"/>
              <a:ext cx="0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11" name="Text Box 25"/>
          <p:cNvSpPr txBox="1">
            <a:spLocks noChangeArrowheads="1"/>
          </p:cNvSpPr>
          <p:nvPr/>
        </p:nvSpPr>
        <p:spPr bwMode="auto">
          <a:xfrm>
            <a:off x="228600" y="2667000"/>
            <a:ext cx="186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Naïve approach:</a:t>
            </a: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3106738" y="3444875"/>
            <a:ext cx="1219200" cy="533400"/>
            <a:chOff x="1882" y="2169"/>
            <a:chExt cx="768" cy="336"/>
          </a:xfrm>
        </p:grpSpPr>
        <p:sp>
          <p:nvSpPr>
            <p:cNvPr id="12323" name="Rectangle 27"/>
            <p:cNvSpPr>
              <a:spLocks noChangeArrowheads="1"/>
            </p:cNvSpPr>
            <p:nvPr/>
          </p:nvSpPr>
          <p:spPr bwMode="auto">
            <a:xfrm>
              <a:off x="1882" y="2361"/>
              <a:ext cx="768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abcxabcde</a:t>
              </a:r>
            </a:p>
          </p:txBody>
        </p:sp>
        <p:sp>
          <p:nvSpPr>
            <p:cNvPr id="12324" name="Line 28"/>
            <p:cNvSpPr>
              <a:spLocks noChangeShapeType="1"/>
            </p:cNvSpPr>
            <p:nvPr/>
          </p:nvSpPr>
          <p:spPr bwMode="auto">
            <a:xfrm>
              <a:off x="1968" y="2169"/>
              <a:ext cx="0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216275" y="3444875"/>
            <a:ext cx="1219200" cy="533400"/>
            <a:chOff x="1882" y="2169"/>
            <a:chExt cx="768" cy="336"/>
          </a:xfrm>
        </p:grpSpPr>
        <p:sp>
          <p:nvSpPr>
            <p:cNvPr id="12321" name="Rectangle 30"/>
            <p:cNvSpPr>
              <a:spLocks noChangeArrowheads="1"/>
            </p:cNvSpPr>
            <p:nvPr/>
          </p:nvSpPr>
          <p:spPr bwMode="auto">
            <a:xfrm>
              <a:off x="1882" y="2361"/>
              <a:ext cx="768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abcxabcde</a:t>
              </a:r>
            </a:p>
          </p:txBody>
        </p:sp>
        <p:sp>
          <p:nvSpPr>
            <p:cNvPr id="12322" name="Line 31"/>
            <p:cNvSpPr>
              <a:spLocks noChangeShapeType="1"/>
            </p:cNvSpPr>
            <p:nvPr/>
          </p:nvSpPr>
          <p:spPr bwMode="auto">
            <a:xfrm>
              <a:off x="1968" y="2169"/>
              <a:ext cx="0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2832" name="Rectangle 32"/>
          <p:cNvSpPr>
            <a:spLocks noChangeArrowheads="1"/>
          </p:cNvSpPr>
          <p:nvPr/>
        </p:nvSpPr>
        <p:spPr bwMode="auto">
          <a:xfrm>
            <a:off x="3352800" y="3749675"/>
            <a:ext cx="1219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abcxabcde</a:t>
            </a:r>
          </a:p>
        </p:txBody>
      </p:sp>
      <p:sp>
        <p:nvSpPr>
          <p:cNvPr id="332833" name="Line 33"/>
          <p:cNvSpPr>
            <a:spLocks noChangeShapeType="1"/>
          </p:cNvSpPr>
          <p:nvPr/>
        </p:nvSpPr>
        <p:spPr bwMode="auto">
          <a:xfrm>
            <a:off x="3462338" y="3444875"/>
            <a:ext cx="0" cy="2286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2834" name="Line 34"/>
          <p:cNvSpPr>
            <a:spLocks noChangeShapeType="1"/>
          </p:cNvSpPr>
          <p:nvPr/>
        </p:nvSpPr>
        <p:spPr bwMode="auto">
          <a:xfrm>
            <a:off x="3581400" y="3444875"/>
            <a:ext cx="0" cy="2286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2835" name="Line 35"/>
          <p:cNvSpPr>
            <a:spLocks noChangeShapeType="1"/>
          </p:cNvSpPr>
          <p:nvPr/>
        </p:nvSpPr>
        <p:spPr bwMode="auto">
          <a:xfrm>
            <a:off x="3692525" y="3444875"/>
            <a:ext cx="0" cy="2286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2836" name="Text Box 36"/>
          <p:cNvSpPr txBox="1">
            <a:spLocks noChangeArrowheads="1"/>
          </p:cNvSpPr>
          <p:nvPr/>
        </p:nvSpPr>
        <p:spPr bwMode="auto">
          <a:xfrm>
            <a:off x="3714750" y="33670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?</a:t>
            </a:r>
          </a:p>
        </p:txBody>
      </p:sp>
      <p:sp>
        <p:nvSpPr>
          <p:cNvPr id="12319" name="Rectangle 37"/>
          <p:cNvSpPr>
            <a:spLocks noChangeArrowheads="1"/>
          </p:cNvSpPr>
          <p:nvPr/>
        </p:nvSpPr>
        <p:spPr bwMode="auto">
          <a:xfrm>
            <a:off x="3810000" y="1676400"/>
            <a:ext cx="152400" cy="2286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8"/>
          <p:cNvSpPr>
            <a:spLocks noChangeArrowheads="1"/>
          </p:cNvSpPr>
          <p:nvPr/>
        </p:nvSpPr>
        <p:spPr bwMode="auto">
          <a:xfrm>
            <a:off x="3810000" y="3135313"/>
            <a:ext cx="152400" cy="2286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32" grpId="0" animBg="1"/>
      <p:bldP spid="332833" grpId="0" animBg="1"/>
      <p:bldP spid="332834" grpId="0" animBg="1"/>
      <p:bldP spid="332835" grpId="0" animBg="1"/>
      <p:bldP spid="3328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Text Box 2"/>
          <p:cNvSpPr txBox="1">
            <a:spLocks noChangeArrowheads="1"/>
          </p:cNvSpPr>
          <p:nvPr/>
        </p:nvSpPr>
        <p:spPr bwMode="auto">
          <a:xfrm>
            <a:off x="3562350" y="33670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Intuitive example 2</a:t>
            </a:r>
          </a:p>
        </p:txBody>
      </p:sp>
      <p:sp>
        <p:nvSpPr>
          <p:cNvPr id="3348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4343400"/>
            <a:ext cx="8229600" cy="2209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Observation: by reasoning on the pattern alone, we can determine that if a mismatch happened between </a:t>
            </a:r>
            <a:r>
              <a:rPr lang="en-US" sz="2400" smtClean="0">
                <a:solidFill>
                  <a:srgbClr val="0000FF"/>
                </a:solidFill>
              </a:rPr>
              <a:t>P[7]</a:t>
            </a:r>
            <a:r>
              <a:rPr lang="en-US" sz="2400" smtClean="0"/>
              <a:t> and </a:t>
            </a:r>
            <a:r>
              <a:rPr lang="en-US" sz="2400" smtClean="0">
                <a:solidFill>
                  <a:srgbClr val="0000FF"/>
                </a:solidFill>
              </a:rPr>
              <a:t>T[j]</a:t>
            </a:r>
            <a:r>
              <a:rPr lang="en-US" sz="2400" smtClean="0"/>
              <a:t>, we can shift P by </a:t>
            </a:r>
            <a:r>
              <a:rPr lang="en-US" sz="2400" smtClean="0">
                <a:solidFill>
                  <a:srgbClr val="FF3300"/>
                </a:solidFill>
              </a:rPr>
              <a:t>six</a:t>
            </a:r>
            <a:r>
              <a:rPr lang="en-US" sz="2400" smtClean="0"/>
              <a:t> chars and compare </a:t>
            </a:r>
            <a:r>
              <a:rPr lang="en-US" sz="2400" smtClean="0">
                <a:solidFill>
                  <a:srgbClr val="0000FF"/>
                </a:solidFill>
              </a:rPr>
              <a:t>T[j]</a:t>
            </a:r>
            <a:r>
              <a:rPr lang="en-US" sz="2400" smtClean="0"/>
              <a:t> with </a:t>
            </a:r>
            <a:r>
              <a:rPr lang="en-US" sz="2400" smtClean="0">
                <a:solidFill>
                  <a:srgbClr val="0000FF"/>
                </a:solidFill>
              </a:rPr>
              <a:t>P[1]</a:t>
            </a:r>
            <a:r>
              <a:rPr lang="en-US" sz="2400" smtClean="0"/>
              <a:t> without missing any possible matches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Number of comparisons saved: 7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777875" y="19050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895600" y="1676400"/>
            <a:ext cx="914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abcxabc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04800" y="169862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2895600" y="2286000"/>
            <a:ext cx="1219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abcxabcde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362200" y="22098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3036888" y="1981200"/>
            <a:ext cx="0" cy="2286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3157538" y="1981200"/>
            <a:ext cx="0" cy="2286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3276600" y="1981200"/>
            <a:ext cx="0" cy="2286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3400425" y="1981200"/>
            <a:ext cx="0" cy="2286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3509963" y="1981200"/>
            <a:ext cx="0" cy="2286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3619500" y="1981200"/>
            <a:ext cx="0" cy="2286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3733800" y="1981200"/>
            <a:ext cx="0" cy="228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3810000" y="20970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4175125" y="1905000"/>
            <a:ext cx="1162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mismatch</a:t>
            </a:r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777875" y="3367088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2895600" y="3138488"/>
            <a:ext cx="914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abcxabc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304800" y="316071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987675" y="3443288"/>
            <a:ext cx="1219200" cy="533400"/>
            <a:chOff x="1882" y="2169"/>
            <a:chExt cx="768" cy="336"/>
          </a:xfrm>
        </p:grpSpPr>
        <p:sp>
          <p:nvSpPr>
            <p:cNvPr id="13358" name="Rectangle 23"/>
            <p:cNvSpPr>
              <a:spLocks noChangeArrowheads="1"/>
            </p:cNvSpPr>
            <p:nvPr/>
          </p:nvSpPr>
          <p:spPr bwMode="auto">
            <a:xfrm>
              <a:off x="1882" y="2361"/>
              <a:ext cx="768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abcxabcde</a:t>
              </a:r>
            </a:p>
          </p:txBody>
        </p:sp>
        <p:sp>
          <p:nvSpPr>
            <p:cNvPr id="13359" name="Line 24"/>
            <p:cNvSpPr>
              <a:spLocks noChangeShapeType="1"/>
            </p:cNvSpPr>
            <p:nvPr/>
          </p:nvSpPr>
          <p:spPr bwMode="auto">
            <a:xfrm>
              <a:off x="1968" y="2169"/>
              <a:ext cx="0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35" name="Text Box 25"/>
          <p:cNvSpPr txBox="1">
            <a:spLocks noChangeArrowheads="1"/>
          </p:cNvSpPr>
          <p:nvPr/>
        </p:nvSpPr>
        <p:spPr bwMode="auto">
          <a:xfrm>
            <a:off x="228600" y="2667000"/>
            <a:ext cx="186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Naïve approach:</a:t>
            </a: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3106738" y="3444875"/>
            <a:ext cx="1219200" cy="533400"/>
            <a:chOff x="1882" y="2169"/>
            <a:chExt cx="768" cy="336"/>
          </a:xfrm>
        </p:grpSpPr>
        <p:sp>
          <p:nvSpPr>
            <p:cNvPr id="13356" name="Rectangle 27"/>
            <p:cNvSpPr>
              <a:spLocks noChangeArrowheads="1"/>
            </p:cNvSpPr>
            <p:nvPr/>
          </p:nvSpPr>
          <p:spPr bwMode="auto">
            <a:xfrm>
              <a:off x="1882" y="2361"/>
              <a:ext cx="768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abcxabcde</a:t>
              </a:r>
            </a:p>
          </p:txBody>
        </p:sp>
        <p:sp>
          <p:nvSpPr>
            <p:cNvPr id="13357" name="Line 28"/>
            <p:cNvSpPr>
              <a:spLocks noChangeShapeType="1"/>
            </p:cNvSpPr>
            <p:nvPr/>
          </p:nvSpPr>
          <p:spPr bwMode="auto">
            <a:xfrm>
              <a:off x="1968" y="2169"/>
              <a:ext cx="0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216275" y="3444875"/>
            <a:ext cx="1219200" cy="533400"/>
            <a:chOff x="1882" y="2169"/>
            <a:chExt cx="768" cy="336"/>
          </a:xfrm>
        </p:grpSpPr>
        <p:sp>
          <p:nvSpPr>
            <p:cNvPr id="13354" name="Rectangle 30"/>
            <p:cNvSpPr>
              <a:spLocks noChangeArrowheads="1"/>
            </p:cNvSpPr>
            <p:nvPr/>
          </p:nvSpPr>
          <p:spPr bwMode="auto">
            <a:xfrm>
              <a:off x="1882" y="2361"/>
              <a:ext cx="768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abcxabcde</a:t>
              </a:r>
            </a:p>
          </p:txBody>
        </p:sp>
        <p:sp>
          <p:nvSpPr>
            <p:cNvPr id="13355" name="Line 31"/>
            <p:cNvSpPr>
              <a:spLocks noChangeShapeType="1"/>
            </p:cNvSpPr>
            <p:nvPr/>
          </p:nvSpPr>
          <p:spPr bwMode="auto">
            <a:xfrm>
              <a:off x="1968" y="2169"/>
              <a:ext cx="0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4880" name="Rectangle 32"/>
          <p:cNvSpPr>
            <a:spLocks noChangeArrowheads="1"/>
          </p:cNvSpPr>
          <p:nvPr/>
        </p:nvSpPr>
        <p:spPr bwMode="auto">
          <a:xfrm>
            <a:off x="3352800" y="3749675"/>
            <a:ext cx="1219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abcxabcde</a:t>
            </a:r>
          </a:p>
        </p:txBody>
      </p:sp>
      <p:sp>
        <p:nvSpPr>
          <p:cNvPr id="334881" name="Line 33"/>
          <p:cNvSpPr>
            <a:spLocks noChangeShapeType="1"/>
          </p:cNvSpPr>
          <p:nvPr/>
        </p:nvSpPr>
        <p:spPr bwMode="auto">
          <a:xfrm>
            <a:off x="3462338" y="3444875"/>
            <a:ext cx="0" cy="2286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4882" name="Line 34"/>
          <p:cNvSpPr>
            <a:spLocks noChangeShapeType="1"/>
          </p:cNvSpPr>
          <p:nvPr/>
        </p:nvSpPr>
        <p:spPr bwMode="auto">
          <a:xfrm>
            <a:off x="3581400" y="3444875"/>
            <a:ext cx="0" cy="2286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1" name="Rectangle 35"/>
          <p:cNvSpPr>
            <a:spLocks noChangeArrowheads="1"/>
          </p:cNvSpPr>
          <p:nvPr/>
        </p:nvSpPr>
        <p:spPr bwMode="auto">
          <a:xfrm>
            <a:off x="3657600" y="1676400"/>
            <a:ext cx="152400" cy="2286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2" name="Rectangle 36"/>
          <p:cNvSpPr>
            <a:spLocks noChangeArrowheads="1"/>
          </p:cNvSpPr>
          <p:nvPr/>
        </p:nvSpPr>
        <p:spPr bwMode="auto">
          <a:xfrm>
            <a:off x="3657600" y="3135313"/>
            <a:ext cx="152400" cy="2286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4885" name="Line 37"/>
          <p:cNvSpPr>
            <a:spLocks noChangeShapeType="1"/>
          </p:cNvSpPr>
          <p:nvPr/>
        </p:nvSpPr>
        <p:spPr bwMode="auto">
          <a:xfrm>
            <a:off x="3733800" y="3436938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3810000" y="1385888"/>
            <a:ext cx="2590800" cy="1738312"/>
            <a:chOff x="2400" y="873"/>
            <a:chExt cx="1632" cy="1095"/>
          </a:xfrm>
        </p:grpSpPr>
        <p:sp>
          <p:nvSpPr>
            <p:cNvPr id="13351" name="Line 39"/>
            <p:cNvSpPr>
              <a:spLocks noChangeShapeType="1"/>
            </p:cNvSpPr>
            <p:nvPr/>
          </p:nvSpPr>
          <p:spPr bwMode="auto">
            <a:xfrm flipH="1">
              <a:off x="2400" y="1008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2" name="Text Box 40"/>
            <p:cNvSpPr txBox="1">
              <a:spLocks noChangeArrowheads="1"/>
            </p:cNvSpPr>
            <p:nvPr/>
          </p:nvSpPr>
          <p:spPr bwMode="auto">
            <a:xfrm>
              <a:off x="2796" y="873"/>
              <a:ext cx="1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Should not be a c</a:t>
              </a:r>
            </a:p>
          </p:txBody>
        </p:sp>
        <p:sp>
          <p:nvSpPr>
            <p:cNvPr id="13353" name="Line 41"/>
            <p:cNvSpPr>
              <a:spLocks noChangeShapeType="1"/>
            </p:cNvSpPr>
            <p:nvPr/>
          </p:nvSpPr>
          <p:spPr bwMode="auto">
            <a:xfrm flipH="1">
              <a:off x="2400" y="1104"/>
              <a:ext cx="1392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3444875" y="3444875"/>
            <a:ext cx="1219200" cy="533400"/>
            <a:chOff x="1882" y="2169"/>
            <a:chExt cx="768" cy="336"/>
          </a:xfrm>
        </p:grpSpPr>
        <p:sp>
          <p:nvSpPr>
            <p:cNvPr id="13349" name="Rectangle 43"/>
            <p:cNvSpPr>
              <a:spLocks noChangeArrowheads="1"/>
            </p:cNvSpPr>
            <p:nvPr/>
          </p:nvSpPr>
          <p:spPr bwMode="auto">
            <a:xfrm>
              <a:off x="1882" y="2361"/>
              <a:ext cx="768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abcxabcde</a:t>
              </a:r>
            </a:p>
          </p:txBody>
        </p:sp>
        <p:sp>
          <p:nvSpPr>
            <p:cNvPr id="13350" name="Line 44"/>
            <p:cNvSpPr>
              <a:spLocks noChangeShapeType="1"/>
            </p:cNvSpPr>
            <p:nvPr/>
          </p:nvSpPr>
          <p:spPr bwMode="auto">
            <a:xfrm>
              <a:off x="1968" y="2169"/>
              <a:ext cx="0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3581400" y="3367088"/>
            <a:ext cx="1219200" cy="611187"/>
            <a:chOff x="2256" y="2121"/>
            <a:chExt cx="768" cy="385"/>
          </a:xfrm>
        </p:grpSpPr>
        <p:sp>
          <p:nvSpPr>
            <p:cNvPr id="13347" name="Rectangle 46"/>
            <p:cNvSpPr>
              <a:spLocks noChangeArrowheads="1"/>
            </p:cNvSpPr>
            <p:nvPr/>
          </p:nvSpPr>
          <p:spPr bwMode="auto">
            <a:xfrm>
              <a:off x="2256" y="2362"/>
              <a:ext cx="768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abcxabcde</a:t>
              </a:r>
            </a:p>
          </p:txBody>
        </p:sp>
        <p:sp>
          <p:nvSpPr>
            <p:cNvPr id="13348" name="Text Box 47"/>
            <p:cNvSpPr txBox="1">
              <a:spLocks noChangeArrowheads="1"/>
            </p:cNvSpPr>
            <p:nvPr/>
          </p:nvSpPr>
          <p:spPr bwMode="auto">
            <a:xfrm>
              <a:off x="2256" y="212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0" grpId="0"/>
      <p:bldP spid="334850" grpId="1"/>
      <p:bldP spid="334850" grpId="2"/>
      <p:bldP spid="334880" grpId="0" animBg="1"/>
      <p:bldP spid="334880" grpId="1" animBg="1"/>
      <p:bldP spid="334881" grpId="0" animBg="1"/>
      <p:bldP spid="334881" grpId="1" animBg="1"/>
      <p:bldP spid="334882" grpId="0" animBg="1"/>
      <p:bldP spid="334882" grpId="1" animBg="1"/>
      <p:bldP spid="334885" grpId="0" animBg="1"/>
      <p:bldP spid="33488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KMP algorithm: pre-processing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Key: the reasoning is done without even knowing what string T is.</a:t>
            </a:r>
          </a:p>
          <a:p>
            <a:pPr eaLnBrk="1" hangingPunct="1"/>
            <a:r>
              <a:rPr lang="en-US" sz="2000" smtClean="0"/>
              <a:t>Only the location of mismatch in P must be known. </a:t>
            </a:r>
          </a:p>
          <a:p>
            <a:pPr eaLnBrk="1" hangingPunct="1">
              <a:buFontTx/>
              <a:buNone/>
            </a:pPr>
            <a:endParaRPr lang="en-US" sz="2000" smtClean="0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2667000" y="334486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505200" y="3116263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667000" y="3117850"/>
            <a:ext cx="5334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t’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254250" y="311626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1616075" y="2833688"/>
            <a:ext cx="4327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521075" y="2605088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968750" y="25288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143000" y="262731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3962400" y="304006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y</a:t>
            </a:r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3505200" y="4038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4343400" y="3810000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3505200" y="3811588"/>
            <a:ext cx="5334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t’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092450" y="38100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4800600" y="37338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3130550" y="304006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FF"/>
                </a:solidFill>
              </a:rPr>
              <a:t>z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3968750" y="37338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FF"/>
                </a:solidFill>
              </a:rPr>
              <a:t>z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533400" y="4419600"/>
            <a:ext cx="7696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Pre-processing</a:t>
            </a:r>
            <a:r>
              <a:rPr lang="en-US" sz="2000"/>
              <a:t>: for any position </a:t>
            </a:r>
            <a:r>
              <a:rPr lang="en-US" sz="2000">
                <a:solidFill>
                  <a:srgbClr val="0000FF"/>
                </a:solidFill>
              </a:rPr>
              <a:t>i</a:t>
            </a:r>
            <a:r>
              <a:rPr lang="en-US" sz="2000"/>
              <a:t> in P, find P[1..i]’s longest proper suffix, </a:t>
            </a:r>
            <a:r>
              <a:rPr lang="en-US" sz="2000">
                <a:solidFill>
                  <a:srgbClr val="0000FF"/>
                </a:solidFill>
              </a:rPr>
              <a:t>t = P[j..i]</a:t>
            </a:r>
            <a:r>
              <a:rPr lang="en-US" sz="2000"/>
              <a:t>, such that </a:t>
            </a:r>
            <a:r>
              <a:rPr lang="en-US" sz="2000">
                <a:solidFill>
                  <a:srgbClr val="0000FF"/>
                </a:solidFill>
              </a:rPr>
              <a:t>t</a:t>
            </a:r>
            <a:r>
              <a:rPr lang="en-US" sz="2000"/>
              <a:t> matches to a prefix of P, </a:t>
            </a:r>
            <a:r>
              <a:rPr lang="en-US" sz="2000">
                <a:solidFill>
                  <a:srgbClr val="0000FF"/>
                </a:solidFill>
              </a:rPr>
              <a:t>t’</a:t>
            </a:r>
            <a:r>
              <a:rPr lang="en-US" sz="2000"/>
              <a:t>, and the next char of </a:t>
            </a:r>
            <a:r>
              <a:rPr lang="en-US" sz="2000">
                <a:solidFill>
                  <a:srgbClr val="0000FF"/>
                </a:solidFill>
              </a:rPr>
              <a:t>t</a:t>
            </a:r>
            <a:r>
              <a:rPr lang="en-US" sz="2000"/>
              <a:t> is different from the next char of </a:t>
            </a:r>
            <a:r>
              <a:rPr lang="en-US" sz="2000">
                <a:solidFill>
                  <a:srgbClr val="0000FF"/>
                </a:solidFill>
              </a:rPr>
              <a:t>t’ </a:t>
            </a:r>
            <a:r>
              <a:rPr lang="en-US" sz="2000"/>
              <a:t>(i.e., </a:t>
            </a:r>
            <a:r>
              <a:rPr lang="en-US" sz="2000">
                <a:solidFill>
                  <a:srgbClr val="FF0000"/>
                </a:solidFill>
              </a:rPr>
              <a:t>y</a:t>
            </a:r>
            <a:r>
              <a:rPr lang="en-US" sz="2000"/>
              <a:t> </a:t>
            </a:r>
            <a:r>
              <a:rPr lang="en-US" sz="2000">
                <a:cs typeface="Arial" charset="0"/>
              </a:rPr>
              <a:t>≠ </a:t>
            </a:r>
            <a:r>
              <a:rPr lang="en-US" sz="2000">
                <a:solidFill>
                  <a:srgbClr val="FF00FF"/>
                </a:solidFill>
                <a:cs typeface="Arial" charset="0"/>
              </a:rPr>
              <a:t>z</a:t>
            </a:r>
            <a:r>
              <a:rPr lang="en-US" sz="2000">
                <a:cs typeface="Arial" charset="0"/>
              </a:rPr>
              <a:t>)</a:t>
            </a:r>
          </a:p>
          <a:p>
            <a:r>
              <a:rPr lang="en-US" sz="2000"/>
              <a:t>For each i, let sp(i) = length(t)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3870325" y="3292475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</a:rPr>
              <a:t>i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3413125" y="3292475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</a:rPr>
              <a:t>j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4705350" y="39004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</a:rPr>
              <a:t>i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4248150" y="39004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</a:rPr>
              <a:t>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KMP algorithm: shift rule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000" smtClean="0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2667000" y="2873375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505200" y="2644775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67000" y="2646363"/>
            <a:ext cx="5334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t’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2254250" y="2644775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1616075" y="2362200"/>
            <a:ext cx="4327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3521075" y="2133600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3968750" y="20574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143000" y="215582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3962400" y="25685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y</a:t>
            </a:r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3505200" y="35671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4343400" y="3338513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3505200" y="3340100"/>
            <a:ext cx="5334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t’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3092450" y="33385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4800600" y="32623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3130550" y="25685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FF"/>
                </a:solidFill>
              </a:rPr>
              <a:t>z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3968750" y="32623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FF"/>
                </a:solidFill>
              </a:rPr>
              <a:t>z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533400" y="4267200"/>
            <a:ext cx="8305800" cy="177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Shift rule</a:t>
            </a:r>
            <a:r>
              <a:rPr lang="en-US" sz="2000"/>
              <a:t>: </a:t>
            </a:r>
            <a:r>
              <a:rPr lang="en-US"/>
              <a:t>when a mismatch occurred between P[i+1] and T[k], shift P to the right by </a:t>
            </a:r>
            <a:r>
              <a:rPr lang="en-US" i="1">
                <a:solidFill>
                  <a:srgbClr val="0000FF"/>
                </a:solidFill>
              </a:rPr>
              <a:t>i – sp(i)</a:t>
            </a:r>
            <a:r>
              <a:rPr lang="en-US"/>
              <a:t>  chars and compare x with z.</a:t>
            </a:r>
          </a:p>
          <a:p>
            <a:endParaRPr lang="en-US"/>
          </a:p>
          <a:p>
            <a:r>
              <a:rPr lang="en-US"/>
              <a:t>This shift rule can be implicitly represented by creating a </a:t>
            </a:r>
            <a:r>
              <a:rPr lang="en-US">
                <a:solidFill>
                  <a:srgbClr val="0000FF"/>
                </a:solidFill>
              </a:rPr>
              <a:t>failure link</a:t>
            </a:r>
            <a:r>
              <a:rPr lang="en-US"/>
              <a:t> between </a:t>
            </a:r>
            <a:r>
              <a:rPr lang="en-US">
                <a:solidFill>
                  <a:srgbClr val="FF3300"/>
                </a:solidFill>
              </a:rPr>
              <a:t>y</a:t>
            </a:r>
            <a:r>
              <a:rPr lang="en-US"/>
              <a:t> and </a:t>
            </a:r>
            <a:r>
              <a:rPr lang="en-US">
                <a:solidFill>
                  <a:srgbClr val="FF00FF"/>
                </a:solidFill>
              </a:rPr>
              <a:t>z</a:t>
            </a:r>
            <a:r>
              <a:rPr lang="en-US"/>
              <a:t>. Meaning: when a mismatch occurred between </a:t>
            </a:r>
            <a:r>
              <a:rPr lang="en-US">
                <a:solidFill>
                  <a:srgbClr val="0000FF"/>
                </a:solidFill>
              </a:rPr>
              <a:t>x on T</a:t>
            </a:r>
            <a:r>
              <a:rPr lang="en-US"/>
              <a:t> and </a:t>
            </a:r>
            <a:r>
              <a:rPr lang="en-US">
                <a:solidFill>
                  <a:srgbClr val="FF3300"/>
                </a:solidFill>
              </a:rPr>
              <a:t>P[i+1]</a:t>
            </a:r>
            <a:r>
              <a:rPr lang="en-US"/>
              <a:t>, resume comparison between </a:t>
            </a:r>
            <a:r>
              <a:rPr lang="en-US">
                <a:solidFill>
                  <a:srgbClr val="0000FF"/>
                </a:solidFill>
              </a:rPr>
              <a:t>x</a:t>
            </a:r>
            <a:r>
              <a:rPr lang="en-US"/>
              <a:t> and </a:t>
            </a:r>
            <a:r>
              <a:rPr lang="en-US">
                <a:solidFill>
                  <a:srgbClr val="FF00FF"/>
                </a:solidFill>
              </a:rPr>
              <a:t>P[sp(i)+1]</a:t>
            </a:r>
            <a:r>
              <a:rPr lang="en-US"/>
              <a:t>.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3870325" y="28209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</a:rPr>
              <a:t>i</a:t>
            </a: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3413125" y="28209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</a:rPr>
              <a:t>j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4705350" y="3505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</a:rPr>
              <a:t>i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4248150" y="3505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</a:rPr>
              <a:t>j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3657600" y="3505200"/>
            <a:ext cx="603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</a:rPr>
              <a:t>sp(i)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3352800" y="3505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Failure Link Example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P: aataac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340996" name="Freeform 4"/>
          <p:cNvSpPr>
            <a:spLocks/>
          </p:cNvSpPr>
          <p:nvPr/>
        </p:nvSpPr>
        <p:spPr bwMode="auto">
          <a:xfrm>
            <a:off x="3048000" y="3416300"/>
            <a:ext cx="762000" cy="304800"/>
          </a:xfrm>
          <a:custGeom>
            <a:avLst/>
            <a:gdLst>
              <a:gd name="T0" fmla="*/ 480 w 480"/>
              <a:gd name="T1" fmla="*/ 192 h 192"/>
              <a:gd name="T2" fmla="*/ 336 w 480"/>
              <a:gd name="T3" fmla="*/ 0 h 192"/>
              <a:gd name="T4" fmla="*/ 0 w 480"/>
              <a:gd name="T5" fmla="*/ 192 h 192"/>
              <a:gd name="T6" fmla="*/ 0 60000 65536"/>
              <a:gd name="T7" fmla="*/ 0 60000 65536"/>
              <a:gd name="T8" fmla="*/ 0 60000 65536"/>
              <a:gd name="T9" fmla="*/ 0 w 480"/>
              <a:gd name="T10" fmla="*/ 0 h 192"/>
              <a:gd name="T11" fmla="*/ 480 w 480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92">
                <a:moveTo>
                  <a:pt x="480" y="192"/>
                </a:moveTo>
                <a:cubicBezTo>
                  <a:pt x="448" y="96"/>
                  <a:pt x="416" y="0"/>
                  <a:pt x="336" y="0"/>
                </a:cubicBezTo>
                <a:cubicBezTo>
                  <a:pt x="256" y="0"/>
                  <a:pt x="128" y="96"/>
                  <a:pt x="0" y="1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0997" name="Freeform 5"/>
          <p:cNvSpPr>
            <a:spLocks/>
          </p:cNvSpPr>
          <p:nvPr/>
        </p:nvSpPr>
        <p:spPr bwMode="auto">
          <a:xfrm>
            <a:off x="3886200" y="3276600"/>
            <a:ext cx="2514600" cy="444500"/>
          </a:xfrm>
          <a:custGeom>
            <a:avLst/>
            <a:gdLst>
              <a:gd name="T0" fmla="*/ 1584 w 1584"/>
              <a:gd name="T1" fmla="*/ 280 h 280"/>
              <a:gd name="T2" fmla="*/ 1104 w 1584"/>
              <a:gd name="T3" fmla="*/ 40 h 280"/>
              <a:gd name="T4" fmla="*/ 384 w 1584"/>
              <a:gd name="T5" fmla="*/ 40 h 280"/>
              <a:gd name="T6" fmla="*/ 0 w 1584"/>
              <a:gd name="T7" fmla="*/ 280 h 280"/>
              <a:gd name="T8" fmla="*/ 0 60000 65536"/>
              <a:gd name="T9" fmla="*/ 0 60000 65536"/>
              <a:gd name="T10" fmla="*/ 0 60000 65536"/>
              <a:gd name="T11" fmla="*/ 0 60000 65536"/>
              <a:gd name="T12" fmla="*/ 0 w 1584"/>
              <a:gd name="T13" fmla="*/ 0 h 280"/>
              <a:gd name="T14" fmla="*/ 1584 w 1584"/>
              <a:gd name="T15" fmla="*/ 280 h 2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84" h="280">
                <a:moveTo>
                  <a:pt x="1584" y="280"/>
                </a:moveTo>
                <a:cubicBezTo>
                  <a:pt x="1444" y="180"/>
                  <a:pt x="1304" y="80"/>
                  <a:pt x="1104" y="40"/>
                </a:cubicBezTo>
                <a:cubicBezTo>
                  <a:pt x="904" y="0"/>
                  <a:pt x="568" y="0"/>
                  <a:pt x="384" y="40"/>
                </a:cubicBezTo>
                <a:cubicBezTo>
                  <a:pt x="200" y="80"/>
                  <a:pt x="100" y="180"/>
                  <a:pt x="0" y="2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1905000" y="36893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2743200" y="36893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3657600" y="36893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4572000" y="36893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5486400" y="36893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6400800" y="36893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990600" y="4603750"/>
            <a:ext cx="5867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sp(i)        0	1	0	0	2	0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2743200" y="49403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a</a:t>
            </a:r>
            <a:r>
              <a:rPr lang="en-US"/>
              <a:t>a</a:t>
            </a:r>
            <a:br>
              <a:rPr lang="en-US"/>
            </a:br>
            <a:r>
              <a:rPr lang="en-US">
                <a:solidFill>
                  <a:srgbClr val="FF0000"/>
                </a:solidFill>
              </a:rPr>
              <a:t>a</a:t>
            </a:r>
            <a:r>
              <a:rPr lang="en-US"/>
              <a:t>t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5486400" y="498475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aa</a:t>
            </a:r>
            <a:r>
              <a:rPr lang="en-US"/>
              <a:t>t</a:t>
            </a:r>
            <a:br>
              <a:rPr lang="en-US"/>
            </a:br>
            <a:r>
              <a:rPr lang="en-US">
                <a:solidFill>
                  <a:srgbClr val="FF0000"/>
                </a:solidFill>
              </a:rPr>
              <a:t>aa</a:t>
            </a:r>
            <a:r>
              <a:rPr lang="en-US"/>
              <a:t>c</a:t>
            </a:r>
          </a:p>
        </p:txBody>
      </p:sp>
      <p:sp>
        <p:nvSpPr>
          <p:cNvPr id="16399" name="AutoShape 15"/>
          <p:cNvSpPr>
            <a:spLocks noChangeArrowheads="1"/>
          </p:cNvSpPr>
          <p:nvPr/>
        </p:nvSpPr>
        <p:spPr bwMode="auto">
          <a:xfrm>
            <a:off x="4495800" y="1905000"/>
            <a:ext cx="3429000" cy="1066800"/>
          </a:xfrm>
          <a:prstGeom prst="wedgeRoundRectCallout">
            <a:avLst>
              <a:gd name="adj1" fmla="val -41852"/>
              <a:gd name="adj2" fmla="val 71278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If a char in T fails to match at pos 6, </a:t>
            </a:r>
            <a:r>
              <a:rPr lang="en-US">
                <a:solidFill>
                  <a:srgbClr val="0000FF"/>
                </a:solidFill>
              </a:rPr>
              <a:t>re-compare</a:t>
            </a:r>
            <a:r>
              <a:rPr lang="en-US"/>
              <a:t> it with the char at pos 3 (= 2 + 1)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209800" y="3276600"/>
            <a:ext cx="3505200" cy="381000"/>
            <a:chOff x="1392" y="2064"/>
            <a:chExt cx="2208" cy="240"/>
          </a:xfrm>
        </p:grpSpPr>
        <p:sp>
          <p:nvSpPr>
            <p:cNvPr id="16401" name="Freeform 17"/>
            <p:cNvSpPr>
              <a:spLocks/>
            </p:cNvSpPr>
            <p:nvPr/>
          </p:nvSpPr>
          <p:spPr bwMode="auto">
            <a:xfrm>
              <a:off x="1392" y="2112"/>
              <a:ext cx="480" cy="192"/>
            </a:xfrm>
            <a:custGeom>
              <a:avLst/>
              <a:gdLst>
                <a:gd name="T0" fmla="*/ 480 w 480"/>
                <a:gd name="T1" fmla="*/ 192 h 192"/>
                <a:gd name="T2" fmla="*/ 336 w 480"/>
                <a:gd name="T3" fmla="*/ 0 h 192"/>
                <a:gd name="T4" fmla="*/ 0 w 480"/>
                <a:gd name="T5" fmla="*/ 192 h 192"/>
                <a:gd name="T6" fmla="*/ 0 60000 65536"/>
                <a:gd name="T7" fmla="*/ 0 60000 65536"/>
                <a:gd name="T8" fmla="*/ 0 60000 65536"/>
                <a:gd name="T9" fmla="*/ 0 w 480"/>
                <a:gd name="T10" fmla="*/ 0 h 192"/>
                <a:gd name="T11" fmla="*/ 480 w 480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192">
                  <a:moveTo>
                    <a:pt x="480" y="192"/>
                  </a:moveTo>
                  <a:cubicBezTo>
                    <a:pt x="448" y="96"/>
                    <a:pt x="416" y="0"/>
                    <a:pt x="336" y="0"/>
                  </a:cubicBezTo>
                  <a:cubicBezTo>
                    <a:pt x="256" y="0"/>
                    <a:pt x="128" y="96"/>
                    <a:pt x="0" y="192"/>
                  </a:cubicBez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2" name="Freeform 18"/>
            <p:cNvSpPr>
              <a:spLocks/>
            </p:cNvSpPr>
            <p:nvPr/>
          </p:nvSpPr>
          <p:spPr bwMode="auto">
            <a:xfrm>
              <a:off x="1440" y="2112"/>
              <a:ext cx="1584" cy="192"/>
            </a:xfrm>
            <a:custGeom>
              <a:avLst/>
              <a:gdLst>
                <a:gd name="T0" fmla="*/ 480 w 480"/>
                <a:gd name="T1" fmla="*/ 192 h 192"/>
                <a:gd name="T2" fmla="*/ 336 w 480"/>
                <a:gd name="T3" fmla="*/ 0 h 192"/>
                <a:gd name="T4" fmla="*/ 0 w 480"/>
                <a:gd name="T5" fmla="*/ 192 h 192"/>
                <a:gd name="T6" fmla="*/ 0 60000 65536"/>
                <a:gd name="T7" fmla="*/ 0 60000 65536"/>
                <a:gd name="T8" fmla="*/ 0 60000 65536"/>
                <a:gd name="T9" fmla="*/ 0 w 480"/>
                <a:gd name="T10" fmla="*/ 0 h 192"/>
                <a:gd name="T11" fmla="*/ 480 w 480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192">
                  <a:moveTo>
                    <a:pt x="480" y="192"/>
                  </a:moveTo>
                  <a:cubicBezTo>
                    <a:pt x="448" y="96"/>
                    <a:pt x="416" y="0"/>
                    <a:pt x="336" y="0"/>
                  </a:cubicBezTo>
                  <a:cubicBezTo>
                    <a:pt x="256" y="0"/>
                    <a:pt x="128" y="96"/>
                    <a:pt x="0" y="192"/>
                  </a:cubicBez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3" name="Freeform 19"/>
            <p:cNvSpPr>
              <a:spLocks/>
            </p:cNvSpPr>
            <p:nvPr/>
          </p:nvSpPr>
          <p:spPr bwMode="auto">
            <a:xfrm>
              <a:off x="1536" y="2064"/>
              <a:ext cx="2064" cy="192"/>
            </a:xfrm>
            <a:custGeom>
              <a:avLst/>
              <a:gdLst>
                <a:gd name="T0" fmla="*/ 480 w 480"/>
                <a:gd name="T1" fmla="*/ 192 h 192"/>
                <a:gd name="T2" fmla="*/ 336 w 480"/>
                <a:gd name="T3" fmla="*/ 0 h 192"/>
                <a:gd name="T4" fmla="*/ 0 w 480"/>
                <a:gd name="T5" fmla="*/ 192 h 192"/>
                <a:gd name="T6" fmla="*/ 0 60000 65536"/>
                <a:gd name="T7" fmla="*/ 0 60000 65536"/>
                <a:gd name="T8" fmla="*/ 0 60000 65536"/>
                <a:gd name="T9" fmla="*/ 0 w 480"/>
                <a:gd name="T10" fmla="*/ 0 h 192"/>
                <a:gd name="T11" fmla="*/ 480 w 480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192">
                  <a:moveTo>
                    <a:pt x="480" y="192"/>
                  </a:moveTo>
                  <a:cubicBezTo>
                    <a:pt x="448" y="96"/>
                    <a:pt x="416" y="0"/>
                    <a:pt x="336" y="0"/>
                  </a:cubicBezTo>
                  <a:cubicBezTo>
                    <a:pt x="256" y="0"/>
                    <a:pt x="128" y="96"/>
                    <a:pt x="0" y="192"/>
                  </a:cubicBez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6" grpId="0" animBg="1"/>
      <p:bldP spid="34099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Another example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P: abababc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6002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24384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3528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42672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5181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60960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70104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7419" name="Freeform 11"/>
          <p:cNvSpPr>
            <a:spLocks/>
          </p:cNvSpPr>
          <p:nvPr/>
        </p:nvSpPr>
        <p:spPr bwMode="auto">
          <a:xfrm>
            <a:off x="5410200" y="3581400"/>
            <a:ext cx="1828800" cy="609600"/>
          </a:xfrm>
          <a:custGeom>
            <a:avLst/>
            <a:gdLst>
              <a:gd name="T0" fmla="*/ 2448 w 2448"/>
              <a:gd name="T1" fmla="*/ 560 h 560"/>
              <a:gd name="T2" fmla="*/ 1872 w 2448"/>
              <a:gd name="T3" fmla="*/ 80 h 560"/>
              <a:gd name="T4" fmla="*/ 576 w 2448"/>
              <a:gd name="T5" fmla="*/ 80 h 560"/>
              <a:gd name="T6" fmla="*/ 0 w 2448"/>
              <a:gd name="T7" fmla="*/ 560 h 560"/>
              <a:gd name="T8" fmla="*/ 0 60000 65536"/>
              <a:gd name="T9" fmla="*/ 0 60000 65536"/>
              <a:gd name="T10" fmla="*/ 0 60000 65536"/>
              <a:gd name="T11" fmla="*/ 0 60000 65536"/>
              <a:gd name="T12" fmla="*/ 0 w 2448"/>
              <a:gd name="T13" fmla="*/ 0 h 560"/>
              <a:gd name="T14" fmla="*/ 2448 w 2448"/>
              <a:gd name="T15" fmla="*/ 560 h 5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48" h="560">
                <a:moveTo>
                  <a:pt x="2448" y="560"/>
                </a:moveTo>
                <a:cubicBezTo>
                  <a:pt x="2316" y="360"/>
                  <a:pt x="2184" y="160"/>
                  <a:pt x="1872" y="80"/>
                </a:cubicBezTo>
                <a:cubicBezTo>
                  <a:pt x="1560" y="0"/>
                  <a:pt x="888" y="0"/>
                  <a:pt x="576" y="80"/>
                </a:cubicBezTo>
                <a:cubicBezTo>
                  <a:pt x="264" y="160"/>
                  <a:pt x="132" y="360"/>
                  <a:pt x="0" y="56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685800" y="4921250"/>
            <a:ext cx="7010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Sp(i)        0	0	0	0	0	4	0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5791200" y="5226050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abab</a:t>
            </a:r>
            <a:r>
              <a:rPr lang="en-US"/>
              <a:t>a</a:t>
            </a:r>
            <a:br>
              <a:rPr lang="en-US"/>
            </a:br>
            <a:r>
              <a:rPr lang="en-US">
                <a:solidFill>
                  <a:srgbClr val="FF0000"/>
                </a:solidFill>
              </a:rPr>
              <a:t>abab</a:t>
            </a:r>
            <a:r>
              <a:rPr lang="en-US"/>
              <a:t>c</a:t>
            </a:r>
          </a:p>
        </p:txBody>
      </p:sp>
      <p:sp>
        <p:nvSpPr>
          <p:cNvPr id="17422" name="AutoShape 14"/>
          <p:cNvSpPr>
            <a:spLocks noChangeArrowheads="1"/>
          </p:cNvSpPr>
          <p:nvPr/>
        </p:nvSpPr>
        <p:spPr bwMode="auto">
          <a:xfrm>
            <a:off x="4648200" y="2057400"/>
            <a:ext cx="3276600" cy="990600"/>
          </a:xfrm>
          <a:prstGeom prst="wedgeRoundRectCallout">
            <a:avLst>
              <a:gd name="adj1" fmla="val 1597"/>
              <a:gd name="adj2" fmla="val 91028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If a char in T fails to match at pos 7, re-compare it with the char at pos 5 (= 4 + 1)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3429000" y="522605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a</a:t>
            </a:r>
            <a:r>
              <a:rPr lang="en-US"/>
              <a:t>b</a:t>
            </a:r>
            <a:br>
              <a:rPr lang="en-US"/>
            </a:br>
            <a:r>
              <a:rPr lang="en-US">
                <a:solidFill>
                  <a:srgbClr val="FF0000"/>
                </a:solidFill>
              </a:rPr>
              <a:t>a</a:t>
            </a:r>
            <a:r>
              <a:rPr lang="en-US"/>
              <a:t>b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4953000" y="522605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aba</a:t>
            </a:r>
            <a:r>
              <a:rPr lang="en-US"/>
              <a:t>b</a:t>
            </a:r>
            <a:br>
              <a:rPr lang="en-US"/>
            </a:br>
            <a:r>
              <a:rPr lang="en-US">
                <a:solidFill>
                  <a:srgbClr val="FF0000"/>
                </a:solidFill>
              </a:rPr>
              <a:t>aba</a:t>
            </a:r>
            <a:r>
              <a:rPr lang="en-US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KMP Example using Failure Link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18436" name="Freeform 4"/>
          <p:cNvSpPr>
            <a:spLocks/>
          </p:cNvSpPr>
          <p:nvPr/>
        </p:nvSpPr>
        <p:spPr bwMode="auto">
          <a:xfrm>
            <a:off x="3200400" y="1784350"/>
            <a:ext cx="762000" cy="304800"/>
          </a:xfrm>
          <a:custGeom>
            <a:avLst/>
            <a:gdLst>
              <a:gd name="T0" fmla="*/ 480 w 480"/>
              <a:gd name="T1" fmla="*/ 192 h 192"/>
              <a:gd name="T2" fmla="*/ 336 w 480"/>
              <a:gd name="T3" fmla="*/ 0 h 192"/>
              <a:gd name="T4" fmla="*/ 0 w 480"/>
              <a:gd name="T5" fmla="*/ 192 h 192"/>
              <a:gd name="T6" fmla="*/ 0 60000 65536"/>
              <a:gd name="T7" fmla="*/ 0 60000 65536"/>
              <a:gd name="T8" fmla="*/ 0 60000 65536"/>
              <a:gd name="T9" fmla="*/ 0 w 480"/>
              <a:gd name="T10" fmla="*/ 0 h 192"/>
              <a:gd name="T11" fmla="*/ 480 w 480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92">
                <a:moveTo>
                  <a:pt x="480" y="192"/>
                </a:moveTo>
                <a:cubicBezTo>
                  <a:pt x="448" y="96"/>
                  <a:pt x="416" y="0"/>
                  <a:pt x="336" y="0"/>
                </a:cubicBezTo>
                <a:cubicBezTo>
                  <a:pt x="256" y="0"/>
                  <a:pt x="128" y="96"/>
                  <a:pt x="0" y="1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7" name="Freeform 5"/>
          <p:cNvSpPr>
            <a:spLocks/>
          </p:cNvSpPr>
          <p:nvPr/>
        </p:nvSpPr>
        <p:spPr bwMode="auto">
          <a:xfrm>
            <a:off x="4038600" y="1644650"/>
            <a:ext cx="2514600" cy="444500"/>
          </a:xfrm>
          <a:custGeom>
            <a:avLst/>
            <a:gdLst>
              <a:gd name="T0" fmla="*/ 1584 w 1584"/>
              <a:gd name="T1" fmla="*/ 280 h 280"/>
              <a:gd name="T2" fmla="*/ 1104 w 1584"/>
              <a:gd name="T3" fmla="*/ 40 h 280"/>
              <a:gd name="T4" fmla="*/ 384 w 1584"/>
              <a:gd name="T5" fmla="*/ 40 h 280"/>
              <a:gd name="T6" fmla="*/ 0 w 1584"/>
              <a:gd name="T7" fmla="*/ 280 h 280"/>
              <a:gd name="T8" fmla="*/ 0 60000 65536"/>
              <a:gd name="T9" fmla="*/ 0 60000 65536"/>
              <a:gd name="T10" fmla="*/ 0 60000 65536"/>
              <a:gd name="T11" fmla="*/ 0 60000 65536"/>
              <a:gd name="T12" fmla="*/ 0 w 1584"/>
              <a:gd name="T13" fmla="*/ 0 h 280"/>
              <a:gd name="T14" fmla="*/ 1584 w 1584"/>
              <a:gd name="T15" fmla="*/ 280 h 2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84" h="280">
                <a:moveTo>
                  <a:pt x="1584" y="280"/>
                </a:moveTo>
                <a:cubicBezTo>
                  <a:pt x="1444" y="180"/>
                  <a:pt x="1304" y="80"/>
                  <a:pt x="1104" y="40"/>
                </a:cubicBezTo>
                <a:cubicBezTo>
                  <a:pt x="904" y="0"/>
                  <a:pt x="568" y="0"/>
                  <a:pt x="384" y="40"/>
                </a:cubicBezTo>
                <a:cubicBezTo>
                  <a:pt x="200" y="80"/>
                  <a:pt x="100" y="180"/>
                  <a:pt x="0" y="2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20574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28956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38100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47244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8442" name="Oval 10"/>
          <p:cNvSpPr>
            <a:spLocks noChangeArrowheads="1"/>
          </p:cNvSpPr>
          <p:nvPr/>
        </p:nvSpPr>
        <p:spPr bwMode="auto">
          <a:xfrm>
            <a:off x="56388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65532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381125" y="3109913"/>
            <a:ext cx="1279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ourier New" pitchFamily="49" charset="0"/>
              </a:rPr>
              <a:t>aa</a:t>
            </a:r>
            <a:r>
              <a:rPr lang="en-US" sz="24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en-US" sz="2400" b="1">
                <a:latin typeface="Courier New" pitchFamily="49" charset="0"/>
              </a:rPr>
              <a:t>aac</a:t>
            </a:r>
          </a:p>
          <a:p>
            <a:r>
              <a:rPr lang="en-US" sz="2400" b="1">
                <a:solidFill>
                  <a:srgbClr val="33CC33"/>
                </a:solidFill>
                <a:latin typeface="Courier New" pitchFamily="49" charset="0"/>
              </a:rPr>
              <a:t>^^</a:t>
            </a:r>
            <a:r>
              <a:rPr lang="en-US" sz="2400" b="1">
                <a:solidFill>
                  <a:srgbClr val="FF3300"/>
                </a:solidFill>
                <a:latin typeface="Courier New" pitchFamily="49" charset="0"/>
              </a:rPr>
              <a:t>*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831850" y="2743200"/>
            <a:ext cx="4748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ourier New" pitchFamily="49" charset="0"/>
              </a:rPr>
              <a:t>T: aa</a:t>
            </a:r>
            <a:r>
              <a:rPr lang="en-US" sz="24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en-US" sz="2400" b="1">
                <a:latin typeface="Courier New" pitchFamily="49" charset="0"/>
              </a:rPr>
              <a:t>aataa</a:t>
            </a:r>
            <a:r>
              <a:rPr lang="en-US" sz="24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en-US" sz="2400" b="1">
                <a:latin typeface="Courier New" pitchFamily="49" charset="0"/>
              </a:rPr>
              <a:t>aataaccttacta</a:t>
            </a:r>
          </a:p>
        </p:txBody>
      </p:sp>
      <p:sp>
        <p:nvSpPr>
          <p:cNvPr id="345102" name="Text Box 14"/>
          <p:cNvSpPr txBox="1">
            <a:spLocks noChangeArrowheads="1"/>
          </p:cNvSpPr>
          <p:nvPr/>
        </p:nvSpPr>
        <p:spPr bwMode="auto">
          <a:xfrm>
            <a:off x="1593850" y="3719513"/>
            <a:ext cx="1279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ourier New" pitchFamily="49" charset="0"/>
              </a:rPr>
              <a:t>a</a:t>
            </a:r>
            <a:r>
              <a:rPr lang="en-US" sz="24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en-US" sz="2400" b="1">
                <a:latin typeface="Courier New" pitchFamily="49" charset="0"/>
              </a:rPr>
              <a:t>taac</a:t>
            </a:r>
          </a:p>
          <a:p>
            <a:r>
              <a:rPr lang="en-US" sz="2400" b="1">
                <a:latin typeface="Courier New" pitchFamily="49" charset="0"/>
              </a:rPr>
              <a:t>.</a:t>
            </a:r>
            <a:r>
              <a:rPr lang="en-US" sz="2400" b="1">
                <a:solidFill>
                  <a:srgbClr val="FF3300"/>
                </a:solidFill>
                <a:latin typeface="Courier New" pitchFamily="49" charset="0"/>
              </a:rPr>
              <a:t>*</a:t>
            </a:r>
          </a:p>
        </p:txBody>
      </p:sp>
      <p:sp>
        <p:nvSpPr>
          <p:cNvPr id="345103" name="Text Box 15"/>
          <p:cNvSpPr txBox="1">
            <a:spLocks noChangeArrowheads="1"/>
          </p:cNvSpPr>
          <p:nvPr/>
        </p:nvSpPr>
        <p:spPr bwMode="auto">
          <a:xfrm>
            <a:off x="1914525" y="4329113"/>
            <a:ext cx="1279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ourier New" pitchFamily="49" charset="0"/>
              </a:rPr>
              <a:t>aataa</a:t>
            </a:r>
            <a:r>
              <a:rPr lang="en-US" sz="2400" b="1">
                <a:solidFill>
                  <a:srgbClr val="FF0000"/>
                </a:solidFill>
                <a:latin typeface="Courier New" pitchFamily="49" charset="0"/>
              </a:rPr>
              <a:t>c</a:t>
            </a:r>
          </a:p>
          <a:p>
            <a:r>
              <a:rPr lang="en-US" sz="2400" b="1">
                <a:solidFill>
                  <a:srgbClr val="33CC33"/>
                </a:solidFill>
                <a:latin typeface="Courier New" pitchFamily="49" charset="0"/>
              </a:rPr>
              <a:t>^^^^^</a:t>
            </a:r>
            <a:r>
              <a:rPr lang="en-US" sz="2400" b="1">
                <a:solidFill>
                  <a:srgbClr val="FF3300"/>
                </a:solidFill>
                <a:latin typeface="Courier New" pitchFamily="49" charset="0"/>
              </a:rPr>
              <a:t>*</a:t>
            </a:r>
          </a:p>
        </p:txBody>
      </p:sp>
      <p:sp>
        <p:nvSpPr>
          <p:cNvPr id="345104" name="Text Box 16"/>
          <p:cNvSpPr txBox="1">
            <a:spLocks noChangeArrowheads="1"/>
          </p:cNvSpPr>
          <p:nvPr/>
        </p:nvSpPr>
        <p:spPr bwMode="auto">
          <a:xfrm>
            <a:off x="2447925" y="5014913"/>
            <a:ext cx="1279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ourier New" pitchFamily="49" charset="0"/>
              </a:rPr>
              <a:t>aa</a:t>
            </a:r>
            <a:r>
              <a:rPr lang="en-US" sz="24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en-US" sz="2400" b="1">
                <a:latin typeface="Courier New" pitchFamily="49" charset="0"/>
              </a:rPr>
              <a:t>aac</a:t>
            </a:r>
            <a:endParaRPr lang="en-US" sz="2400" b="1">
              <a:solidFill>
                <a:srgbClr val="FF0000"/>
              </a:solidFill>
              <a:latin typeface="Courier New" pitchFamily="49" charset="0"/>
            </a:endParaRPr>
          </a:p>
          <a:p>
            <a:r>
              <a:rPr lang="en-US" sz="2400" b="1">
                <a:latin typeface="Courier New" pitchFamily="49" charset="0"/>
              </a:rPr>
              <a:t>..</a:t>
            </a:r>
            <a:r>
              <a:rPr lang="en-US" sz="2400" b="1">
                <a:solidFill>
                  <a:srgbClr val="FF3300"/>
                </a:solidFill>
                <a:latin typeface="Courier New" pitchFamily="49" charset="0"/>
              </a:rPr>
              <a:t>*</a:t>
            </a:r>
          </a:p>
        </p:txBody>
      </p:sp>
      <p:sp>
        <p:nvSpPr>
          <p:cNvPr id="345105" name="Text Box 17"/>
          <p:cNvSpPr txBox="1">
            <a:spLocks noChangeArrowheads="1"/>
          </p:cNvSpPr>
          <p:nvPr/>
        </p:nvSpPr>
        <p:spPr bwMode="auto">
          <a:xfrm>
            <a:off x="2660650" y="5624513"/>
            <a:ext cx="1279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ourier New" pitchFamily="49" charset="0"/>
              </a:rPr>
              <a:t>aataac</a:t>
            </a:r>
            <a:endParaRPr lang="en-US" sz="2400" b="1">
              <a:solidFill>
                <a:srgbClr val="FF0000"/>
              </a:solidFill>
              <a:latin typeface="Courier New" pitchFamily="49" charset="0"/>
            </a:endParaRPr>
          </a:p>
          <a:p>
            <a:r>
              <a:rPr lang="en-US" sz="2400" b="1">
                <a:latin typeface="Courier New" pitchFamily="49" charset="0"/>
              </a:rPr>
              <a:t>.</a:t>
            </a:r>
            <a:r>
              <a:rPr lang="en-US" sz="2400" b="1">
                <a:solidFill>
                  <a:srgbClr val="33CC33"/>
                </a:solidFill>
                <a:latin typeface="Courier New" pitchFamily="49" charset="0"/>
              </a:rPr>
              <a:t>^^^^^</a:t>
            </a:r>
          </a:p>
        </p:txBody>
      </p:sp>
      <p:sp>
        <p:nvSpPr>
          <p:cNvPr id="345106" name="Text Box 18"/>
          <p:cNvSpPr txBox="1">
            <a:spLocks noChangeArrowheads="1"/>
          </p:cNvSpPr>
          <p:nvPr/>
        </p:nvSpPr>
        <p:spPr bwMode="auto">
          <a:xfrm>
            <a:off x="4038600" y="3429000"/>
            <a:ext cx="49530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b="1"/>
              <a:t>Time complexity analysis:</a:t>
            </a:r>
          </a:p>
          <a:p>
            <a:pPr marL="228600" indent="-228600">
              <a:buFontTx/>
              <a:buChar char="•"/>
            </a:pPr>
            <a:r>
              <a:rPr lang="en-US"/>
              <a:t>Each char in T may be compared up to n times. A lousy analysis gives O(mn) time.</a:t>
            </a:r>
          </a:p>
          <a:p>
            <a:pPr marL="228600" indent="-228600">
              <a:buFontTx/>
              <a:buChar char="•"/>
            </a:pPr>
            <a:r>
              <a:rPr lang="en-US"/>
              <a:t>More careful analysis: number of comparisons can be broken to two phases:</a:t>
            </a:r>
          </a:p>
          <a:p>
            <a:pPr marL="228600" indent="-228600">
              <a:buFontTx/>
              <a:buChar char="•"/>
            </a:pPr>
            <a:r>
              <a:rPr lang="en-US"/>
              <a:t>Comparison phase: the first time a char in T is compared to P. Total is exactly m.</a:t>
            </a:r>
          </a:p>
          <a:p>
            <a:pPr marL="228600" indent="-228600">
              <a:buFontTx/>
              <a:buChar char="•"/>
            </a:pPr>
            <a:r>
              <a:rPr lang="en-US"/>
              <a:t>Shift phase. First comparisons made after a shift. Total is at most m.</a:t>
            </a:r>
          </a:p>
          <a:p>
            <a:pPr marL="228600" indent="-228600">
              <a:buFontTx/>
              <a:buChar char="•"/>
            </a:pPr>
            <a:r>
              <a:rPr lang="en-US" b="1"/>
              <a:t>Time complexity:</a:t>
            </a:r>
            <a:r>
              <a:rPr lang="en-US"/>
              <a:t> O(2m)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304800" y="4389438"/>
            <a:ext cx="1365250" cy="677862"/>
            <a:chOff x="340" y="2928"/>
            <a:chExt cx="860" cy="427"/>
          </a:xfrm>
        </p:grpSpPr>
        <p:sp>
          <p:nvSpPr>
            <p:cNvPr id="18452" name="Line 20"/>
            <p:cNvSpPr>
              <a:spLocks noChangeShapeType="1"/>
            </p:cNvSpPr>
            <p:nvPr/>
          </p:nvSpPr>
          <p:spPr bwMode="auto">
            <a:xfrm flipV="1">
              <a:off x="1056" y="2928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Text Box 21"/>
            <p:cNvSpPr txBox="1">
              <a:spLocks noChangeArrowheads="1"/>
            </p:cNvSpPr>
            <p:nvPr/>
          </p:nvSpPr>
          <p:spPr bwMode="auto">
            <a:xfrm>
              <a:off x="340" y="2951"/>
              <a:ext cx="86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Implicit</a:t>
              </a:r>
            </a:p>
            <a:p>
              <a:pPr algn="ctr"/>
              <a:r>
                <a:rPr lang="en-US"/>
                <a:t>comparison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102" grpId="0"/>
      <p:bldP spid="345103" grpId="0"/>
      <p:bldP spid="345104" grpId="0"/>
      <p:bldP spid="34510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KMP algorithm using DFA (Deterministic Finite Automata)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P: aataac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2438400" y="510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3276600" y="510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4191000" y="510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5105400" y="510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6019800" y="510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6934200" y="510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9466" name="Freeform 10"/>
          <p:cNvSpPr>
            <a:spLocks/>
          </p:cNvSpPr>
          <p:nvPr/>
        </p:nvSpPr>
        <p:spPr bwMode="auto">
          <a:xfrm rot="-657595">
            <a:off x="3276600" y="4800600"/>
            <a:ext cx="304800" cy="304800"/>
          </a:xfrm>
          <a:custGeom>
            <a:avLst/>
            <a:gdLst>
              <a:gd name="T0" fmla="*/ 480 w 480"/>
              <a:gd name="T1" fmla="*/ 192 h 192"/>
              <a:gd name="T2" fmla="*/ 336 w 480"/>
              <a:gd name="T3" fmla="*/ 0 h 192"/>
              <a:gd name="T4" fmla="*/ 0 w 480"/>
              <a:gd name="T5" fmla="*/ 192 h 192"/>
              <a:gd name="T6" fmla="*/ 0 60000 65536"/>
              <a:gd name="T7" fmla="*/ 0 60000 65536"/>
              <a:gd name="T8" fmla="*/ 0 60000 65536"/>
              <a:gd name="T9" fmla="*/ 0 w 480"/>
              <a:gd name="T10" fmla="*/ 0 h 192"/>
              <a:gd name="T11" fmla="*/ 480 w 480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92">
                <a:moveTo>
                  <a:pt x="480" y="192"/>
                </a:moveTo>
                <a:cubicBezTo>
                  <a:pt x="448" y="96"/>
                  <a:pt x="416" y="0"/>
                  <a:pt x="336" y="0"/>
                </a:cubicBezTo>
                <a:cubicBezTo>
                  <a:pt x="256" y="0"/>
                  <a:pt x="128" y="96"/>
                  <a:pt x="0" y="1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Freeform 11"/>
          <p:cNvSpPr>
            <a:spLocks/>
          </p:cNvSpPr>
          <p:nvPr/>
        </p:nvSpPr>
        <p:spPr bwMode="auto">
          <a:xfrm>
            <a:off x="4343400" y="4800600"/>
            <a:ext cx="1905000" cy="304800"/>
          </a:xfrm>
          <a:custGeom>
            <a:avLst/>
            <a:gdLst>
              <a:gd name="T0" fmla="*/ 1584 w 1584"/>
              <a:gd name="T1" fmla="*/ 280 h 280"/>
              <a:gd name="T2" fmla="*/ 1104 w 1584"/>
              <a:gd name="T3" fmla="*/ 40 h 280"/>
              <a:gd name="T4" fmla="*/ 384 w 1584"/>
              <a:gd name="T5" fmla="*/ 40 h 280"/>
              <a:gd name="T6" fmla="*/ 0 w 1584"/>
              <a:gd name="T7" fmla="*/ 280 h 280"/>
              <a:gd name="T8" fmla="*/ 0 60000 65536"/>
              <a:gd name="T9" fmla="*/ 0 60000 65536"/>
              <a:gd name="T10" fmla="*/ 0 60000 65536"/>
              <a:gd name="T11" fmla="*/ 0 60000 65536"/>
              <a:gd name="T12" fmla="*/ 0 w 1584"/>
              <a:gd name="T13" fmla="*/ 0 h 280"/>
              <a:gd name="T14" fmla="*/ 1584 w 1584"/>
              <a:gd name="T15" fmla="*/ 280 h 2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84" h="280">
                <a:moveTo>
                  <a:pt x="1584" y="280"/>
                </a:moveTo>
                <a:cubicBezTo>
                  <a:pt x="1444" y="180"/>
                  <a:pt x="1304" y="80"/>
                  <a:pt x="1104" y="40"/>
                </a:cubicBezTo>
                <a:cubicBezTo>
                  <a:pt x="904" y="0"/>
                  <a:pt x="568" y="0"/>
                  <a:pt x="384" y="40"/>
                </a:cubicBezTo>
                <a:cubicBezTo>
                  <a:pt x="200" y="80"/>
                  <a:pt x="100" y="180"/>
                  <a:pt x="0" y="2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8" name="Oval 12"/>
          <p:cNvSpPr>
            <a:spLocks noChangeArrowheads="1"/>
          </p:cNvSpPr>
          <p:nvPr/>
        </p:nvSpPr>
        <p:spPr bwMode="auto">
          <a:xfrm>
            <a:off x="1600200" y="5105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2057400" y="533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2057400" y="4967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2895600" y="531971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2895600" y="4967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3733800" y="53197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3733800" y="49530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4648200" y="53197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4648200" y="4953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5562600" y="53197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5562600" y="4953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6477000" y="53197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6477000" y="4953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9481" name="Oval 25"/>
          <p:cNvSpPr>
            <a:spLocks noChangeArrowheads="1"/>
          </p:cNvSpPr>
          <p:nvPr/>
        </p:nvSpPr>
        <p:spPr bwMode="auto">
          <a:xfrm>
            <a:off x="7010400" y="5181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3346450" y="4419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5181600" y="44958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t</a:t>
            </a:r>
          </a:p>
        </p:txBody>
      </p:sp>
      <p:sp>
        <p:nvSpPr>
          <p:cNvPr id="19484" name="AutoShape 28"/>
          <p:cNvSpPr>
            <a:spLocks noChangeArrowheads="1"/>
          </p:cNvSpPr>
          <p:nvPr/>
        </p:nvSpPr>
        <p:spPr bwMode="auto">
          <a:xfrm>
            <a:off x="5715000" y="3962400"/>
            <a:ext cx="3276600" cy="685800"/>
          </a:xfrm>
          <a:prstGeom prst="wedgeRoundRectCallout">
            <a:avLst>
              <a:gd name="adj1" fmla="val -57023"/>
              <a:gd name="adj2" fmla="val 51157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/>
              <a:t>If the next char in T is </a:t>
            </a:r>
            <a:r>
              <a:rPr lang="en-US" sz="1600">
                <a:solidFill>
                  <a:srgbClr val="0000FF"/>
                </a:solidFill>
              </a:rPr>
              <a:t>t</a:t>
            </a:r>
            <a:r>
              <a:rPr lang="en-US" sz="1600"/>
              <a:t> after matching 5 chars, go to state 3</a:t>
            </a:r>
          </a:p>
        </p:txBody>
      </p:sp>
      <p:sp>
        <p:nvSpPr>
          <p:cNvPr id="19485" name="Freeform 29"/>
          <p:cNvSpPr>
            <a:spLocks/>
          </p:cNvSpPr>
          <p:nvPr/>
        </p:nvSpPr>
        <p:spPr bwMode="auto">
          <a:xfrm>
            <a:off x="3124200" y="2882900"/>
            <a:ext cx="762000" cy="304800"/>
          </a:xfrm>
          <a:custGeom>
            <a:avLst/>
            <a:gdLst>
              <a:gd name="T0" fmla="*/ 480 w 480"/>
              <a:gd name="T1" fmla="*/ 192 h 192"/>
              <a:gd name="T2" fmla="*/ 336 w 480"/>
              <a:gd name="T3" fmla="*/ 0 h 192"/>
              <a:gd name="T4" fmla="*/ 0 w 480"/>
              <a:gd name="T5" fmla="*/ 192 h 192"/>
              <a:gd name="T6" fmla="*/ 0 60000 65536"/>
              <a:gd name="T7" fmla="*/ 0 60000 65536"/>
              <a:gd name="T8" fmla="*/ 0 60000 65536"/>
              <a:gd name="T9" fmla="*/ 0 w 480"/>
              <a:gd name="T10" fmla="*/ 0 h 192"/>
              <a:gd name="T11" fmla="*/ 480 w 480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92">
                <a:moveTo>
                  <a:pt x="480" y="192"/>
                </a:moveTo>
                <a:cubicBezTo>
                  <a:pt x="448" y="96"/>
                  <a:pt x="416" y="0"/>
                  <a:pt x="336" y="0"/>
                </a:cubicBezTo>
                <a:cubicBezTo>
                  <a:pt x="256" y="0"/>
                  <a:pt x="128" y="96"/>
                  <a:pt x="0" y="1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6" name="Freeform 30"/>
          <p:cNvSpPr>
            <a:spLocks/>
          </p:cNvSpPr>
          <p:nvPr/>
        </p:nvSpPr>
        <p:spPr bwMode="auto">
          <a:xfrm>
            <a:off x="3962400" y="2743200"/>
            <a:ext cx="2514600" cy="444500"/>
          </a:xfrm>
          <a:custGeom>
            <a:avLst/>
            <a:gdLst>
              <a:gd name="T0" fmla="*/ 1584 w 1584"/>
              <a:gd name="T1" fmla="*/ 280 h 280"/>
              <a:gd name="T2" fmla="*/ 1104 w 1584"/>
              <a:gd name="T3" fmla="*/ 40 h 280"/>
              <a:gd name="T4" fmla="*/ 384 w 1584"/>
              <a:gd name="T5" fmla="*/ 40 h 280"/>
              <a:gd name="T6" fmla="*/ 0 w 1584"/>
              <a:gd name="T7" fmla="*/ 280 h 280"/>
              <a:gd name="T8" fmla="*/ 0 60000 65536"/>
              <a:gd name="T9" fmla="*/ 0 60000 65536"/>
              <a:gd name="T10" fmla="*/ 0 60000 65536"/>
              <a:gd name="T11" fmla="*/ 0 60000 65536"/>
              <a:gd name="T12" fmla="*/ 0 w 1584"/>
              <a:gd name="T13" fmla="*/ 0 h 280"/>
              <a:gd name="T14" fmla="*/ 1584 w 1584"/>
              <a:gd name="T15" fmla="*/ 280 h 2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84" h="280">
                <a:moveTo>
                  <a:pt x="1584" y="280"/>
                </a:moveTo>
                <a:cubicBezTo>
                  <a:pt x="1444" y="180"/>
                  <a:pt x="1304" y="80"/>
                  <a:pt x="1104" y="40"/>
                </a:cubicBezTo>
                <a:cubicBezTo>
                  <a:pt x="904" y="0"/>
                  <a:pt x="568" y="0"/>
                  <a:pt x="384" y="40"/>
                </a:cubicBezTo>
                <a:cubicBezTo>
                  <a:pt x="200" y="80"/>
                  <a:pt x="100" y="180"/>
                  <a:pt x="0" y="2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7" name="Oval 31"/>
          <p:cNvSpPr>
            <a:spLocks noChangeArrowheads="1"/>
          </p:cNvSpPr>
          <p:nvPr/>
        </p:nvSpPr>
        <p:spPr bwMode="auto">
          <a:xfrm>
            <a:off x="1981200" y="31559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9488" name="Oval 32"/>
          <p:cNvSpPr>
            <a:spLocks noChangeArrowheads="1"/>
          </p:cNvSpPr>
          <p:nvPr/>
        </p:nvSpPr>
        <p:spPr bwMode="auto">
          <a:xfrm>
            <a:off x="2819400" y="31559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9489" name="Oval 33"/>
          <p:cNvSpPr>
            <a:spLocks noChangeArrowheads="1"/>
          </p:cNvSpPr>
          <p:nvPr/>
        </p:nvSpPr>
        <p:spPr bwMode="auto">
          <a:xfrm>
            <a:off x="3733800" y="31559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19490" name="Oval 34"/>
          <p:cNvSpPr>
            <a:spLocks noChangeArrowheads="1"/>
          </p:cNvSpPr>
          <p:nvPr/>
        </p:nvSpPr>
        <p:spPr bwMode="auto">
          <a:xfrm>
            <a:off x="4648200" y="31559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9491" name="Oval 35"/>
          <p:cNvSpPr>
            <a:spLocks noChangeArrowheads="1"/>
          </p:cNvSpPr>
          <p:nvPr/>
        </p:nvSpPr>
        <p:spPr bwMode="auto">
          <a:xfrm>
            <a:off x="5562600" y="31559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9492" name="Oval 36"/>
          <p:cNvSpPr>
            <a:spLocks noChangeArrowheads="1"/>
          </p:cNvSpPr>
          <p:nvPr/>
        </p:nvSpPr>
        <p:spPr bwMode="auto">
          <a:xfrm>
            <a:off x="6477000" y="31559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9493" name="AutoShape 37"/>
          <p:cNvSpPr>
            <a:spLocks noChangeArrowheads="1"/>
          </p:cNvSpPr>
          <p:nvPr/>
        </p:nvSpPr>
        <p:spPr bwMode="auto">
          <a:xfrm>
            <a:off x="6019800" y="1600200"/>
            <a:ext cx="2895600" cy="914400"/>
          </a:xfrm>
          <a:prstGeom prst="wedgeRoundRectCallout">
            <a:avLst>
              <a:gd name="adj1" fmla="val -58773"/>
              <a:gd name="adj2" fmla="val 83162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/>
              <a:t>If a char in T fails to match at pos 6, </a:t>
            </a:r>
            <a:r>
              <a:rPr lang="en-US" sz="1600">
                <a:solidFill>
                  <a:srgbClr val="0000FF"/>
                </a:solidFill>
              </a:rPr>
              <a:t>re-compare</a:t>
            </a:r>
            <a:r>
              <a:rPr lang="en-US" sz="1600"/>
              <a:t> it with the char at pos 3</a:t>
            </a:r>
          </a:p>
        </p:txBody>
      </p:sp>
      <p:sp>
        <p:nvSpPr>
          <p:cNvPr id="19494" name="Freeform 38"/>
          <p:cNvSpPr>
            <a:spLocks/>
          </p:cNvSpPr>
          <p:nvPr/>
        </p:nvSpPr>
        <p:spPr bwMode="auto">
          <a:xfrm>
            <a:off x="3378200" y="5562600"/>
            <a:ext cx="3048000" cy="355600"/>
          </a:xfrm>
          <a:custGeom>
            <a:avLst/>
            <a:gdLst>
              <a:gd name="T0" fmla="*/ 1808 w 1920"/>
              <a:gd name="T1" fmla="*/ 0 h 224"/>
              <a:gd name="T2" fmla="*/ 1664 w 1920"/>
              <a:gd name="T3" fmla="*/ 192 h 224"/>
              <a:gd name="T4" fmla="*/ 272 w 1920"/>
              <a:gd name="T5" fmla="*/ 192 h 224"/>
              <a:gd name="T6" fmla="*/ 32 w 1920"/>
              <a:gd name="T7" fmla="*/ 0 h 224"/>
              <a:gd name="T8" fmla="*/ 0 60000 65536"/>
              <a:gd name="T9" fmla="*/ 0 60000 65536"/>
              <a:gd name="T10" fmla="*/ 0 60000 65536"/>
              <a:gd name="T11" fmla="*/ 0 60000 65536"/>
              <a:gd name="T12" fmla="*/ 0 w 1920"/>
              <a:gd name="T13" fmla="*/ 0 h 224"/>
              <a:gd name="T14" fmla="*/ 1920 w 1920"/>
              <a:gd name="T15" fmla="*/ 224 h 2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0" h="224">
                <a:moveTo>
                  <a:pt x="1808" y="0"/>
                </a:moveTo>
                <a:cubicBezTo>
                  <a:pt x="1864" y="80"/>
                  <a:pt x="1920" y="160"/>
                  <a:pt x="1664" y="192"/>
                </a:cubicBezTo>
                <a:cubicBezTo>
                  <a:pt x="1408" y="224"/>
                  <a:pt x="544" y="224"/>
                  <a:pt x="272" y="192"/>
                </a:cubicBezTo>
                <a:cubicBezTo>
                  <a:pt x="0" y="160"/>
                  <a:pt x="16" y="80"/>
                  <a:pt x="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95" name="Text Box 39"/>
          <p:cNvSpPr txBox="1">
            <a:spLocks noChangeArrowheads="1"/>
          </p:cNvSpPr>
          <p:nvPr/>
        </p:nvSpPr>
        <p:spPr bwMode="auto">
          <a:xfrm>
            <a:off x="4800600" y="5576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9496" name="Text Box 40"/>
          <p:cNvSpPr txBox="1">
            <a:spLocks noChangeArrowheads="1"/>
          </p:cNvSpPr>
          <p:nvPr/>
        </p:nvSpPr>
        <p:spPr bwMode="auto">
          <a:xfrm>
            <a:off x="381000" y="3138488"/>
            <a:ext cx="1289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Failure link</a:t>
            </a:r>
          </a:p>
        </p:txBody>
      </p:sp>
      <p:sp>
        <p:nvSpPr>
          <p:cNvPr id="19497" name="Text Box 41"/>
          <p:cNvSpPr txBox="1">
            <a:spLocks noChangeArrowheads="1"/>
          </p:cNvSpPr>
          <p:nvPr/>
        </p:nvSpPr>
        <p:spPr bwMode="auto">
          <a:xfrm>
            <a:off x="685800" y="5181600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DFA</a:t>
            </a:r>
          </a:p>
        </p:txBody>
      </p:sp>
      <p:sp>
        <p:nvSpPr>
          <p:cNvPr id="19498" name="Freeform 42"/>
          <p:cNvSpPr>
            <a:spLocks/>
          </p:cNvSpPr>
          <p:nvPr/>
        </p:nvSpPr>
        <p:spPr bwMode="auto">
          <a:xfrm>
            <a:off x="2514600" y="5562600"/>
            <a:ext cx="4876800" cy="609600"/>
          </a:xfrm>
          <a:custGeom>
            <a:avLst/>
            <a:gdLst>
              <a:gd name="T0" fmla="*/ 1808 w 1920"/>
              <a:gd name="T1" fmla="*/ 0 h 224"/>
              <a:gd name="T2" fmla="*/ 1664 w 1920"/>
              <a:gd name="T3" fmla="*/ 192 h 224"/>
              <a:gd name="T4" fmla="*/ 272 w 1920"/>
              <a:gd name="T5" fmla="*/ 192 h 224"/>
              <a:gd name="T6" fmla="*/ 32 w 1920"/>
              <a:gd name="T7" fmla="*/ 0 h 224"/>
              <a:gd name="T8" fmla="*/ 0 60000 65536"/>
              <a:gd name="T9" fmla="*/ 0 60000 65536"/>
              <a:gd name="T10" fmla="*/ 0 60000 65536"/>
              <a:gd name="T11" fmla="*/ 0 60000 65536"/>
              <a:gd name="T12" fmla="*/ 0 w 1920"/>
              <a:gd name="T13" fmla="*/ 0 h 224"/>
              <a:gd name="T14" fmla="*/ 1920 w 1920"/>
              <a:gd name="T15" fmla="*/ 224 h 2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0" h="224">
                <a:moveTo>
                  <a:pt x="1808" y="0"/>
                </a:moveTo>
                <a:cubicBezTo>
                  <a:pt x="1864" y="80"/>
                  <a:pt x="1920" y="160"/>
                  <a:pt x="1664" y="192"/>
                </a:cubicBezTo>
                <a:cubicBezTo>
                  <a:pt x="1408" y="224"/>
                  <a:pt x="544" y="224"/>
                  <a:pt x="272" y="192"/>
                </a:cubicBezTo>
                <a:cubicBezTo>
                  <a:pt x="0" y="160"/>
                  <a:pt x="16" y="80"/>
                  <a:pt x="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99" name="Text Box 43"/>
          <p:cNvSpPr txBox="1">
            <a:spLocks noChangeArrowheads="1"/>
          </p:cNvSpPr>
          <p:nvPr/>
        </p:nvSpPr>
        <p:spPr bwMode="auto">
          <a:xfrm>
            <a:off x="6851650" y="5715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9500" name="Text Box 44"/>
          <p:cNvSpPr txBox="1">
            <a:spLocks noChangeArrowheads="1"/>
          </p:cNvSpPr>
          <p:nvPr/>
        </p:nvSpPr>
        <p:spPr bwMode="auto">
          <a:xfrm>
            <a:off x="2743200" y="6186488"/>
            <a:ext cx="3321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All other inputs goes to state 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DFA Example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066800" y="3382963"/>
            <a:ext cx="4748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ourier New" pitchFamily="49" charset="0"/>
              </a:rPr>
              <a:t>T: aa</a:t>
            </a:r>
            <a:r>
              <a:rPr lang="en-US" sz="24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en-US" sz="2400" b="1">
                <a:latin typeface="Courier New" pitchFamily="49" charset="0"/>
              </a:rPr>
              <a:t>aataa</a:t>
            </a:r>
            <a:r>
              <a:rPr lang="en-US" sz="24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en-US" sz="2400" b="1">
                <a:solidFill>
                  <a:srgbClr val="006600"/>
                </a:solidFill>
                <a:latin typeface="Courier New" pitchFamily="49" charset="0"/>
              </a:rPr>
              <a:t>aataac</a:t>
            </a:r>
            <a:r>
              <a:rPr lang="en-US" sz="2400" b="1">
                <a:latin typeface="Courier New" pitchFamily="49" charset="0"/>
              </a:rPr>
              <a:t>cttacta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219200" y="4572000"/>
            <a:ext cx="5943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Each char in T will be examined exactly once. </a:t>
            </a:r>
          </a:p>
          <a:p>
            <a:pPr>
              <a:spcBef>
                <a:spcPct val="50000"/>
              </a:spcBef>
            </a:pPr>
            <a:r>
              <a:rPr lang="en-US" sz="2000"/>
              <a:t>Therefore, exactly m comparisons are made.</a:t>
            </a:r>
          </a:p>
          <a:p>
            <a:pPr>
              <a:spcBef>
                <a:spcPct val="50000"/>
              </a:spcBef>
            </a:pPr>
            <a:r>
              <a:rPr lang="en-US" sz="2000"/>
              <a:t>But it takes longer to do pre-processing, and needs more space to store the FSA.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600200" y="39624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12012345345345</a:t>
            </a:r>
            <a:r>
              <a:rPr lang="en-US" sz="2400" b="1">
                <a:solidFill>
                  <a:srgbClr val="006600"/>
                </a:solidFill>
                <a:latin typeface="Courier New" pitchFamily="49" charset="0"/>
              </a:rPr>
              <a:t>6</a:t>
            </a:r>
            <a:r>
              <a:rPr lang="en-US" sz="2400" b="1">
                <a:latin typeface="Courier New" pitchFamily="49" charset="0"/>
              </a:rPr>
              <a:t>0001001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2514600" y="2071688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3352800" y="2071688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4267200" y="2071688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20490" name="Oval 10"/>
          <p:cNvSpPr>
            <a:spLocks noChangeArrowheads="1"/>
          </p:cNvSpPr>
          <p:nvPr/>
        </p:nvSpPr>
        <p:spPr bwMode="auto">
          <a:xfrm>
            <a:off x="5181600" y="2071688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20491" name="Oval 11"/>
          <p:cNvSpPr>
            <a:spLocks noChangeArrowheads="1"/>
          </p:cNvSpPr>
          <p:nvPr/>
        </p:nvSpPr>
        <p:spPr bwMode="auto">
          <a:xfrm>
            <a:off x="6096000" y="2071688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20492" name="Oval 12"/>
          <p:cNvSpPr>
            <a:spLocks noChangeArrowheads="1"/>
          </p:cNvSpPr>
          <p:nvPr/>
        </p:nvSpPr>
        <p:spPr bwMode="auto">
          <a:xfrm>
            <a:off x="7010400" y="2071688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493" name="Freeform 13"/>
          <p:cNvSpPr>
            <a:spLocks/>
          </p:cNvSpPr>
          <p:nvPr/>
        </p:nvSpPr>
        <p:spPr bwMode="auto">
          <a:xfrm rot="-657595">
            <a:off x="3352800" y="1766888"/>
            <a:ext cx="304800" cy="304800"/>
          </a:xfrm>
          <a:custGeom>
            <a:avLst/>
            <a:gdLst>
              <a:gd name="T0" fmla="*/ 480 w 480"/>
              <a:gd name="T1" fmla="*/ 192 h 192"/>
              <a:gd name="T2" fmla="*/ 336 w 480"/>
              <a:gd name="T3" fmla="*/ 0 h 192"/>
              <a:gd name="T4" fmla="*/ 0 w 480"/>
              <a:gd name="T5" fmla="*/ 192 h 192"/>
              <a:gd name="T6" fmla="*/ 0 60000 65536"/>
              <a:gd name="T7" fmla="*/ 0 60000 65536"/>
              <a:gd name="T8" fmla="*/ 0 60000 65536"/>
              <a:gd name="T9" fmla="*/ 0 w 480"/>
              <a:gd name="T10" fmla="*/ 0 h 192"/>
              <a:gd name="T11" fmla="*/ 480 w 480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92">
                <a:moveTo>
                  <a:pt x="480" y="192"/>
                </a:moveTo>
                <a:cubicBezTo>
                  <a:pt x="448" y="96"/>
                  <a:pt x="416" y="0"/>
                  <a:pt x="336" y="0"/>
                </a:cubicBezTo>
                <a:cubicBezTo>
                  <a:pt x="256" y="0"/>
                  <a:pt x="128" y="96"/>
                  <a:pt x="0" y="1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4" name="Freeform 14"/>
          <p:cNvSpPr>
            <a:spLocks/>
          </p:cNvSpPr>
          <p:nvPr/>
        </p:nvSpPr>
        <p:spPr bwMode="auto">
          <a:xfrm>
            <a:off x="4419600" y="1462088"/>
            <a:ext cx="1905000" cy="609600"/>
          </a:xfrm>
          <a:custGeom>
            <a:avLst/>
            <a:gdLst>
              <a:gd name="T0" fmla="*/ 1584 w 1584"/>
              <a:gd name="T1" fmla="*/ 280 h 280"/>
              <a:gd name="T2" fmla="*/ 1104 w 1584"/>
              <a:gd name="T3" fmla="*/ 40 h 280"/>
              <a:gd name="T4" fmla="*/ 384 w 1584"/>
              <a:gd name="T5" fmla="*/ 40 h 280"/>
              <a:gd name="T6" fmla="*/ 0 w 1584"/>
              <a:gd name="T7" fmla="*/ 280 h 280"/>
              <a:gd name="T8" fmla="*/ 0 60000 65536"/>
              <a:gd name="T9" fmla="*/ 0 60000 65536"/>
              <a:gd name="T10" fmla="*/ 0 60000 65536"/>
              <a:gd name="T11" fmla="*/ 0 60000 65536"/>
              <a:gd name="T12" fmla="*/ 0 w 1584"/>
              <a:gd name="T13" fmla="*/ 0 h 280"/>
              <a:gd name="T14" fmla="*/ 1584 w 1584"/>
              <a:gd name="T15" fmla="*/ 280 h 2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84" h="280">
                <a:moveTo>
                  <a:pt x="1584" y="280"/>
                </a:moveTo>
                <a:cubicBezTo>
                  <a:pt x="1444" y="180"/>
                  <a:pt x="1304" y="80"/>
                  <a:pt x="1104" y="40"/>
                </a:cubicBezTo>
                <a:cubicBezTo>
                  <a:pt x="904" y="0"/>
                  <a:pt x="568" y="0"/>
                  <a:pt x="384" y="40"/>
                </a:cubicBezTo>
                <a:cubicBezTo>
                  <a:pt x="200" y="80"/>
                  <a:pt x="100" y="180"/>
                  <a:pt x="0" y="2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5" name="Oval 15"/>
          <p:cNvSpPr>
            <a:spLocks noChangeArrowheads="1"/>
          </p:cNvSpPr>
          <p:nvPr/>
        </p:nvSpPr>
        <p:spPr bwMode="auto">
          <a:xfrm>
            <a:off x="1676400" y="2071688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2133600" y="23002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2133600" y="19335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2971800" y="2286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2971800" y="19335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3810000" y="2286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3810000" y="19192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4724400" y="2286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4724400" y="1919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5638800" y="2286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5638800" y="1919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0506" name="Line 26"/>
          <p:cNvSpPr>
            <a:spLocks noChangeShapeType="1"/>
          </p:cNvSpPr>
          <p:nvPr/>
        </p:nvSpPr>
        <p:spPr bwMode="auto">
          <a:xfrm>
            <a:off x="6553200" y="2286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6553200" y="19192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0508" name="Oval 28"/>
          <p:cNvSpPr>
            <a:spLocks noChangeArrowheads="1"/>
          </p:cNvSpPr>
          <p:nvPr/>
        </p:nvSpPr>
        <p:spPr bwMode="auto">
          <a:xfrm>
            <a:off x="7086600" y="2147888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3422650" y="1385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5257800" y="14620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0511" name="Freeform 31"/>
          <p:cNvSpPr>
            <a:spLocks/>
          </p:cNvSpPr>
          <p:nvPr/>
        </p:nvSpPr>
        <p:spPr bwMode="auto">
          <a:xfrm>
            <a:off x="3454400" y="2528888"/>
            <a:ext cx="3048000" cy="355600"/>
          </a:xfrm>
          <a:custGeom>
            <a:avLst/>
            <a:gdLst>
              <a:gd name="T0" fmla="*/ 1808 w 1920"/>
              <a:gd name="T1" fmla="*/ 0 h 224"/>
              <a:gd name="T2" fmla="*/ 1664 w 1920"/>
              <a:gd name="T3" fmla="*/ 192 h 224"/>
              <a:gd name="T4" fmla="*/ 272 w 1920"/>
              <a:gd name="T5" fmla="*/ 192 h 224"/>
              <a:gd name="T6" fmla="*/ 32 w 1920"/>
              <a:gd name="T7" fmla="*/ 0 h 224"/>
              <a:gd name="T8" fmla="*/ 0 60000 65536"/>
              <a:gd name="T9" fmla="*/ 0 60000 65536"/>
              <a:gd name="T10" fmla="*/ 0 60000 65536"/>
              <a:gd name="T11" fmla="*/ 0 60000 65536"/>
              <a:gd name="T12" fmla="*/ 0 w 1920"/>
              <a:gd name="T13" fmla="*/ 0 h 224"/>
              <a:gd name="T14" fmla="*/ 1920 w 1920"/>
              <a:gd name="T15" fmla="*/ 224 h 2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0" h="224">
                <a:moveTo>
                  <a:pt x="1808" y="0"/>
                </a:moveTo>
                <a:cubicBezTo>
                  <a:pt x="1864" y="80"/>
                  <a:pt x="1920" y="160"/>
                  <a:pt x="1664" y="192"/>
                </a:cubicBezTo>
                <a:cubicBezTo>
                  <a:pt x="1408" y="224"/>
                  <a:pt x="544" y="224"/>
                  <a:pt x="272" y="192"/>
                </a:cubicBezTo>
                <a:cubicBezTo>
                  <a:pt x="0" y="160"/>
                  <a:pt x="16" y="80"/>
                  <a:pt x="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4876800" y="25431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762000" y="2147888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DFA</a:t>
            </a:r>
          </a:p>
        </p:txBody>
      </p:sp>
      <p:sp>
        <p:nvSpPr>
          <p:cNvPr id="20514" name="Freeform 34"/>
          <p:cNvSpPr>
            <a:spLocks/>
          </p:cNvSpPr>
          <p:nvPr/>
        </p:nvSpPr>
        <p:spPr bwMode="auto">
          <a:xfrm>
            <a:off x="2590800" y="2528888"/>
            <a:ext cx="4876800" cy="609600"/>
          </a:xfrm>
          <a:custGeom>
            <a:avLst/>
            <a:gdLst>
              <a:gd name="T0" fmla="*/ 1808 w 1920"/>
              <a:gd name="T1" fmla="*/ 0 h 224"/>
              <a:gd name="T2" fmla="*/ 1664 w 1920"/>
              <a:gd name="T3" fmla="*/ 192 h 224"/>
              <a:gd name="T4" fmla="*/ 272 w 1920"/>
              <a:gd name="T5" fmla="*/ 192 h 224"/>
              <a:gd name="T6" fmla="*/ 32 w 1920"/>
              <a:gd name="T7" fmla="*/ 0 h 224"/>
              <a:gd name="T8" fmla="*/ 0 60000 65536"/>
              <a:gd name="T9" fmla="*/ 0 60000 65536"/>
              <a:gd name="T10" fmla="*/ 0 60000 65536"/>
              <a:gd name="T11" fmla="*/ 0 60000 65536"/>
              <a:gd name="T12" fmla="*/ 0 w 1920"/>
              <a:gd name="T13" fmla="*/ 0 h 224"/>
              <a:gd name="T14" fmla="*/ 1920 w 1920"/>
              <a:gd name="T15" fmla="*/ 224 h 2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0" h="224">
                <a:moveTo>
                  <a:pt x="1808" y="0"/>
                </a:moveTo>
                <a:cubicBezTo>
                  <a:pt x="1864" y="80"/>
                  <a:pt x="1920" y="160"/>
                  <a:pt x="1664" y="192"/>
                </a:cubicBezTo>
                <a:cubicBezTo>
                  <a:pt x="1408" y="224"/>
                  <a:pt x="544" y="224"/>
                  <a:pt x="272" y="192"/>
                </a:cubicBezTo>
                <a:cubicBezTo>
                  <a:pt x="0" y="160"/>
                  <a:pt x="16" y="80"/>
                  <a:pt x="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6775450" y="2667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Text: a longer string T</a:t>
            </a:r>
          </a:p>
          <a:p>
            <a:pPr eaLnBrk="1" hangingPunct="1"/>
            <a:r>
              <a:rPr lang="en-US" sz="2800" smtClean="0"/>
              <a:t>Pattern: a shorter string P</a:t>
            </a:r>
          </a:p>
          <a:p>
            <a:pPr eaLnBrk="1" hangingPunct="1"/>
            <a:r>
              <a:rPr lang="en-US" sz="2800" smtClean="0"/>
              <a:t>Exact matching: find all occurrence of P in T</a:t>
            </a:r>
          </a:p>
          <a:p>
            <a:pPr eaLnBrk="1" hangingPunct="1"/>
            <a:endParaRPr lang="en-US" sz="2800" smtClean="0"/>
          </a:p>
          <a:p>
            <a:pPr eaLnBrk="1" hangingPunct="1">
              <a:buFontTx/>
              <a:buNone/>
            </a:pPr>
            <a:endParaRPr lang="en-US" sz="2800" smtClean="0"/>
          </a:p>
        </p:txBody>
      </p:sp>
      <p:pic>
        <p:nvPicPr>
          <p:cNvPr id="3076" name="Picture 4" descr="string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733800"/>
            <a:ext cx="657383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string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4572000"/>
            <a:ext cx="12954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57200" y="3784600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T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457200" y="4598988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P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467600" y="37338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length = m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209800" y="4624388"/>
            <a:ext cx="1270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Length = n</a:t>
            </a:r>
          </a:p>
        </p:txBody>
      </p:sp>
      <p:sp>
        <p:nvSpPr>
          <p:cNvPr id="3082" name="Line 14"/>
          <p:cNvSpPr>
            <a:spLocks noChangeShapeType="1"/>
          </p:cNvSpPr>
          <p:nvPr/>
        </p:nvSpPr>
        <p:spPr bwMode="auto">
          <a:xfrm>
            <a:off x="1676400" y="4267200"/>
            <a:ext cx="13716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3" name="Line 15"/>
          <p:cNvSpPr>
            <a:spLocks noChangeShapeType="1"/>
          </p:cNvSpPr>
          <p:nvPr/>
        </p:nvSpPr>
        <p:spPr bwMode="auto">
          <a:xfrm>
            <a:off x="3429000" y="4267200"/>
            <a:ext cx="13716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4" name="Line 16"/>
          <p:cNvSpPr>
            <a:spLocks noChangeShapeType="1"/>
          </p:cNvSpPr>
          <p:nvPr/>
        </p:nvSpPr>
        <p:spPr bwMode="auto">
          <a:xfrm>
            <a:off x="4267200" y="4419600"/>
            <a:ext cx="13716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5" name="Line 17"/>
          <p:cNvSpPr>
            <a:spLocks noChangeShapeType="1"/>
          </p:cNvSpPr>
          <p:nvPr/>
        </p:nvSpPr>
        <p:spPr bwMode="auto">
          <a:xfrm>
            <a:off x="6096000" y="4267200"/>
            <a:ext cx="13716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Difference between Failure Link and DFA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Failure link</a:t>
            </a:r>
          </a:p>
          <a:p>
            <a:pPr lvl="1" eaLnBrk="1" hangingPunct="1"/>
            <a:r>
              <a:rPr lang="en-US" sz="2400" smtClean="0"/>
              <a:t>Preprocessing time and space are O(n), regardless of alphabet size</a:t>
            </a:r>
          </a:p>
          <a:p>
            <a:pPr lvl="1" eaLnBrk="1" hangingPunct="1"/>
            <a:r>
              <a:rPr lang="en-US" sz="2400" smtClean="0"/>
              <a:t>Comparison time is at most 2m (at least m)</a:t>
            </a:r>
          </a:p>
          <a:p>
            <a:pPr eaLnBrk="1" hangingPunct="1"/>
            <a:r>
              <a:rPr lang="en-US" sz="2800" smtClean="0"/>
              <a:t>DFA</a:t>
            </a:r>
          </a:p>
          <a:p>
            <a:pPr lvl="1" eaLnBrk="1" hangingPunct="1"/>
            <a:r>
              <a:rPr lang="en-US" sz="2400" smtClean="0"/>
              <a:t>Preprocessing time and space are O(n |</a:t>
            </a:r>
            <a:r>
              <a:rPr lang="en-US" sz="2400" smtClean="0">
                <a:sym typeface="Symbol" pitchFamily="18" charset="2"/>
              </a:rPr>
              <a:t>|)</a:t>
            </a:r>
          </a:p>
          <a:p>
            <a:pPr lvl="2" eaLnBrk="1" hangingPunct="1"/>
            <a:r>
              <a:rPr lang="en-US" sz="2000" smtClean="0">
                <a:sym typeface="Symbol" pitchFamily="18" charset="2"/>
              </a:rPr>
              <a:t>May be a problem for very large alphabet size</a:t>
            </a:r>
          </a:p>
          <a:p>
            <a:pPr lvl="2" eaLnBrk="1" hangingPunct="1"/>
            <a:r>
              <a:rPr lang="en-US" sz="2000" smtClean="0">
                <a:sym typeface="Symbol" pitchFamily="18" charset="2"/>
              </a:rPr>
              <a:t>For example, each “char” is a big integer</a:t>
            </a:r>
          </a:p>
          <a:p>
            <a:pPr lvl="2" eaLnBrk="1" hangingPunct="1"/>
            <a:r>
              <a:rPr lang="en-US" sz="2000" smtClean="0">
                <a:sym typeface="Symbol" pitchFamily="18" charset="2"/>
              </a:rPr>
              <a:t>Chinese characters</a:t>
            </a:r>
          </a:p>
          <a:p>
            <a:pPr lvl="1" eaLnBrk="1" hangingPunct="1"/>
            <a:r>
              <a:rPr lang="en-US" sz="2400" smtClean="0">
                <a:sym typeface="Symbol" pitchFamily="18" charset="2"/>
              </a:rPr>
              <a:t>Comparison time is always 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set matching problem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Find all occurrences of </a:t>
            </a:r>
            <a:r>
              <a:rPr lang="en-US" sz="2800" smtClean="0">
                <a:solidFill>
                  <a:srgbClr val="0000FF"/>
                </a:solidFill>
              </a:rPr>
              <a:t>a set of patterns</a:t>
            </a:r>
            <a:r>
              <a:rPr lang="en-US" sz="2800" smtClean="0"/>
              <a:t> in T</a:t>
            </a:r>
          </a:p>
          <a:p>
            <a:pPr eaLnBrk="1" hangingPunct="1"/>
            <a:r>
              <a:rPr lang="en-US" sz="2800" smtClean="0"/>
              <a:t>First idea: run KMP or BM for each P</a:t>
            </a:r>
          </a:p>
          <a:p>
            <a:pPr lvl="1" eaLnBrk="1" hangingPunct="1"/>
            <a:r>
              <a:rPr lang="en-US" sz="2400" smtClean="0"/>
              <a:t>O(</a:t>
            </a:r>
            <a:r>
              <a:rPr lang="en-US" sz="2400" smtClean="0">
                <a:solidFill>
                  <a:srgbClr val="0000FF"/>
                </a:solidFill>
              </a:rPr>
              <a:t>km</a:t>
            </a:r>
            <a:r>
              <a:rPr lang="en-US" sz="2400" smtClean="0"/>
              <a:t> + n)</a:t>
            </a:r>
          </a:p>
          <a:p>
            <a:pPr lvl="2" eaLnBrk="1" hangingPunct="1"/>
            <a:r>
              <a:rPr lang="en-US" sz="2000" smtClean="0"/>
              <a:t>k: number of patterns</a:t>
            </a:r>
          </a:p>
          <a:p>
            <a:pPr lvl="2" eaLnBrk="1" hangingPunct="1"/>
            <a:r>
              <a:rPr lang="en-US" sz="2000" smtClean="0"/>
              <a:t>m: length of text</a:t>
            </a:r>
          </a:p>
          <a:p>
            <a:pPr lvl="2" eaLnBrk="1" hangingPunct="1"/>
            <a:r>
              <a:rPr lang="en-US" sz="2000" smtClean="0"/>
              <a:t>n: total length of patterns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Better idea: combine all patterns together and search in one run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 simpler problem: spell-checking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 dictionary contains five words:</a:t>
            </a:r>
          </a:p>
          <a:p>
            <a:pPr lvl="1" eaLnBrk="1" hangingPunct="1"/>
            <a:r>
              <a:rPr lang="en-US" sz="2400" smtClean="0"/>
              <a:t>potato</a:t>
            </a:r>
          </a:p>
          <a:p>
            <a:pPr lvl="1" eaLnBrk="1" hangingPunct="1"/>
            <a:r>
              <a:rPr lang="en-US" sz="2400" smtClean="0"/>
              <a:t>poetry</a:t>
            </a:r>
          </a:p>
          <a:p>
            <a:pPr lvl="1" eaLnBrk="1" hangingPunct="1"/>
            <a:r>
              <a:rPr lang="en-US" sz="2400" smtClean="0"/>
              <a:t>pottery</a:t>
            </a:r>
          </a:p>
          <a:p>
            <a:pPr lvl="1" eaLnBrk="1" hangingPunct="1"/>
            <a:r>
              <a:rPr lang="en-US" sz="2400" smtClean="0"/>
              <a:t>science</a:t>
            </a:r>
          </a:p>
          <a:p>
            <a:pPr lvl="1" eaLnBrk="1" hangingPunct="1"/>
            <a:r>
              <a:rPr lang="en-US" sz="2400" smtClean="0"/>
              <a:t>school</a:t>
            </a:r>
          </a:p>
          <a:p>
            <a:pPr eaLnBrk="1" hangingPunct="1"/>
            <a:r>
              <a:rPr lang="en-US" sz="2800" smtClean="0"/>
              <a:t>Given a document, check if any word is (not) in the dictionary</a:t>
            </a:r>
          </a:p>
          <a:p>
            <a:pPr lvl="1" eaLnBrk="1" hangingPunct="1"/>
            <a:r>
              <a:rPr lang="en-US" sz="2400" smtClean="0"/>
              <a:t>Words in document are separated by special chars.</a:t>
            </a:r>
          </a:p>
          <a:p>
            <a:pPr lvl="1" eaLnBrk="1" hangingPunct="1"/>
            <a:r>
              <a:rPr lang="en-US" sz="2400" smtClean="0"/>
              <a:t>Relatively easy.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/>
          <p:cNvSpPr>
            <a:spLocks noChangeShapeType="1"/>
          </p:cNvSpPr>
          <p:nvPr/>
        </p:nvSpPr>
        <p:spPr bwMode="auto">
          <a:xfrm>
            <a:off x="3962400" y="1981200"/>
            <a:ext cx="1973263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>
            <a:off x="3505200" y="2819400"/>
            <a:ext cx="1066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3200400" y="3429000"/>
            <a:ext cx="1066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Keyword tree for spell checking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62000" y="5380038"/>
            <a:ext cx="6781800" cy="8683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O(n) time to construct. n: total length of patterns.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Search time: O(m). m: length of text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Common prefix only need to be compared once.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What if there is no space between words?</a:t>
            </a: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 flipH="1">
            <a:off x="2514600" y="1981200"/>
            <a:ext cx="14478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38862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2606675" y="4038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2835275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3063875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34290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Oval 13"/>
          <p:cNvSpPr>
            <a:spLocks noChangeArrowheads="1"/>
          </p:cNvSpPr>
          <p:nvPr/>
        </p:nvSpPr>
        <p:spPr bwMode="auto">
          <a:xfrm>
            <a:off x="36576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Oval 14"/>
          <p:cNvSpPr>
            <a:spLocks noChangeArrowheads="1"/>
          </p:cNvSpPr>
          <p:nvPr/>
        </p:nvSpPr>
        <p:spPr bwMode="auto">
          <a:xfrm>
            <a:off x="34290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Oval 15"/>
          <p:cNvSpPr>
            <a:spLocks noChangeArrowheads="1"/>
          </p:cNvSpPr>
          <p:nvPr/>
        </p:nvSpPr>
        <p:spPr bwMode="auto">
          <a:xfrm>
            <a:off x="36576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Oval 16"/>
          <p:cNvSpPr>
            <a:spLocks noChangeArrowheads="1"/>
          </p:cNvSpPr>
          <p:nvPr/>
        </p:nvSpPr>
        <p:spPr bwMode="auto">
          <a:xfrm>
            <a:off x="3886200" y="4419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Oval 17"/>
          <p:cNvSpPr>
            <a:spLocks noChangeArrowheads="1"/>
          </p:cNvSpPr>
          <p:nvPr/>
        </p:nvSpPr>
        <p:spPr bwMode="auto">
          <a:xfrm>
            <a:off x="4191000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Oval 18"/>
          <p:cNvSpPr>
            <a:spLocks noChangeArrowheads="1"/>
          </p:cNvSpPr>
          <p:nvPr/>
        </p:nvSpPr>
        <p:spPr bwMode="auto">
          <a:xfrm>
            <a:off x="37338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Oval 19"/>
          <p:cNvSpPr>
            <a:spLocks noChangeArrowheads="1"/>
          </p:cNvSpPr>
          <p:nvPr/>
        </p:nvSpPr>
        <p:spPr bwMode="auto">
          <a:xfrm>
            <a:off x="39624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Oval 20"/>
          <p:cNvSpPr>
            <a:spLocks noChangeArrowheads="1"/>
          </p:cNvSpPr>
          <p:nvPr/>
        </p:nvSpPr>
        <p:spPr bwMode="auto">
          <a:xfrm>
            <a:off x="4191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Oval 21"/>
          <p:cNvSpPr>
            <a:spLocks noChangeArrowheads="1"/>
          </p:cNvSpPr>
          <p:nvPr/>
        </p:nvSpPr>
        <p:spPr bwMode="auto">
          <a:xfrm>
            <a:off x="44958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Oval 22"/>
          <p:cNvSpPr>
            <a:spLocks noChangeArrowheads="1"/>
          </p:cNvSpPr>
          <p:nvPr/>
        </p:nvSpPr>
        <p:spPr bwMode="auto">
          <a:xfrm>
            <a:off x="41910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Oval 23"/>
          <p:cNvSpPr>
            <a:spLocks noChangeArrowheads="1"/>
          </p:cNvSpPr>
          <p:nvPr/>
        </p:nvSpPr>
        <p:spPr bwMode="auto">
          <a:xfrm>
            <a:off x="44958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Oval 24"/>
          <p:cNvSpPr>
            <a:spLocks noChangeArrowheads="1"/>
          </p:cNvSpPr>
          <p:nvPr/>
        </p:nvSpPr>
        <p:spPr bwMode="auto">
          <a:xfrm>
            <a:off x="47244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Oval 25"/>
          <p:cNvSpPr>
            <a:spLocks noChangeArrowheads="1"/>
          </p:cNvSpPr>
          <p:nvPr/>
        </p:nvSpPr>
        <p:spPr bwMode="auto">
          <a:xfrm>
            <a:off x="50292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2" name="Oval 26"/>
          <p:cNvSpPr>
            <a:spLocks noChangeArrowheads="1"/>
          </p:cNvSpPr>
          <p:nvPr/>
        </p:nvSpPr>
        <p:spPr bwMode="auto">
          <a:xfrm>
            <a:off x="52578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Oval 27"/>
          <p:cNvSpPr>
            <a:spLocks noChangeArrowheads="1"/>
          </p:cNvSpPr>
          <p:nvPr/>
        </p:nvSpPr>
        <p:spPr bwMode="auto">
          <a:xfrm>
            <a:off x="55626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Oval 28"/>
          <p:cNvSpPr>
            <a:spLocks noChangeArrowheads="1"/>
          </p:cNvSpPr>
          <p:nvPr/>
        </p:nvSpPr>
        <p:spPr bwMode="auto">
          <a:xfrm>
            <a:off x="58674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3565525" y="1941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3336925" y="232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3108325" y="2779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2667000" y="3313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2438400" y="36941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2209800" y="4075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3565525" y="2703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3870325" y="3160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4098925" y="3465513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24614" name="Text Box 38"/>
          <p:cNvSpPr txBox="1">
            <a:spLocks noChangeArrowheads="1"/>
          </p:cNvSpPr>
          <p:nvPr/>
        </p:nvSpPr>
        <p:spPr bwMode="auto">
          <a:xfrm>
            <a:off x="4327525" y="37703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24615" name="Text Box 39"/>
          <p:cNvSpPr txBox="1">
            <a:spLocks noChangeArrowheads="1"/>
          </p:cNvSpPr>
          <p:nvPr/>
        </p:nvSpPr>
        <p:spPr bwMode="auto">
          <a:xfrm>
            <a:off x="3260725" y="33131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616" name="Text Box 40"/>
          <p:cNvSpPr txBox="1">
            <a:spLocks noChangeArrowheads="1"/>
          </p:cNvSpPr>
          <p:nvPr/>
        </p:nvSpPr>
        <p:spPr bwMode="auto">
          <a:xfrm>
            <a:off x="3565525" y="3770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4617" name="Text Box 41"/>
          <p:cNvSpPr txBox="1">
            <a:spLocks noChangeArrowheads="1"/>
          </p:cNvSpPr>
          <p:nvPr/>
        </p:nvSpPr>
        <p:spPr bwMode="auto">
          <a:xfrm>
            <a:off x="3794125" y="4075113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4022725" y="44561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24619" name="Text Box 43"/>
          <p:cNvSpPr txBox="1">
            <a:spLocks noChangeArrowheads="1"/>
          </p:cNvSpPr>
          <p:nvPr/>
        </p:nvSpPr>
        <p:spPr bwMode="auto">
          <a:xfrm>
            <a:off x="4098925" y="19415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4620" name="Text Box 44"/>
          <p:cNvSpPr txBox="1">
            <a:spLocks noChangeArrowheads="1"/>
          </p:cNvSpPr>
          <p:nvPr/>
        </p:nvSpPr>
        <p:spPr bwMode="auto">
          <a:xfrm>
            <a:off x="4327525" y="23225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621" name="Text Box 45"/>
          <p:cNvSpPr txBox="1">
            <a:spLocks noChangeArrowheads="1"/>
          </p:cNvSpPr>
          <p:nvPr/>
        </p:nvSpPr>
        <p:spPr bwMode="auto">
          <a:xfrm>
            <a:off x="4641850" y="2757488"/>
            <a:ext cx="23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4876800" y="3084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5165725" y="3465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5394325" y="38465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625" name="Text Box 49"/>
          <p:cNvSpPr txBox="1">
            <a:spLocks noChangeArrowheads="1"/>
          </p:cNvSpPr>
          <p:nvPr/>
        </p:nvSpPr>
        <p:spPr bwMode="auto">
          <a:xfrm>
            <a:off x="5699125" y="4303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4626" name="Line 50"/>
          <p:cNvSpPr>
            <a:spLocks noChangeShapeType="1"/>
          </p:cNvSpPr>
          <p:nvPr/>
        </p:nvSpPr>
        <p:spPr bwMode="auto">
          <a:xfrm>
            <a:off x="4648200" y="2819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27" name="Oval 51"/>
          <p:cNvSpPr>
            <a:spLocks noChangeArrowheads="1"/>
          </p:cNvSpPr>
          <p:nvPr/>
        </p:nvSpPr>
        <p:spPr bwMode="auto">
          <a:xfrm>
            <a:off x="51054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28" name="Oval 52"/>
          <p:cNvSpPr>
            <a:spLocks noChangeArrowheads="1"/>
          </p:cNvSpPr>
          <p:nvPr/>
        </p:nvSpPr>
        <p:spPr bwMode="auto">
          <a:xfrm>
            <a:off x="57150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29" name="Oval 53"/>
          <p:cNvSpPr>
            <a:spLocks noChangeArrowheads="1"/>
          </p:cNvSpPr>
          <p:nvPr/>
        </p:nvSpPr>
        <p:spPr bwMode="auto">
          <a:xfrm>
            <a:off x="63246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30" name="Text Box 54"/>
          <p:cNvSpPr txBox="1">
            <a:spLocks noChangeArrowheads="1"/>
          </p:cNvSpPr>
          <p:nvPr/>
        </p:nvSpPr>
        <p:spPr bwMode="auto">
          <a:xfrm>
            <a:off x="4784725" y="2474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24631" name="Text Box 55"/>
          <p:cNvSpPr txBox="1">
            <a:spLocks noChangeArrowheads="1"/>
          </p:cNvSpPr>
          <p:nvPr/>
        </p:nvSpPr>
        <p:spPr bwMode="auto">
          <a:xfrm>
            <a:off x="5334000" y="2474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4632" name="Text Box 56"/>
          <p:cNvSpPr txBox="1">
            <a:spLocks noChangeArrowheads="1"/>
          </p:cNvSpPr>
          <p:nvPr/>
        </p:nvSpPr>
        <p:spPr bwMode="auto">
          <a:xfrm>
            <a:off x="5943600" y="2474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4633" name="Oval 57"/>
          <p:cNvSpPr>
            <a:spLocks noChangeArrowheads="1"/>
          </p:cNvSpPr>
          <p:nvPr/>
        </p:nvSpPr>
        <p:spPr bwMode="auto">
          <a:xfrm>
            <a:off x="67818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6470650" y="2452688"/>
            <a:ext cx="23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</a:t>
            </a:r>
          </a:p>
        </p:txBody>
      </p:sp>
      <p:sp>
        <p:nvSpPr>
          <p:cNvPr id="24635" name="Text Box 59"/>
          <p:cNvSpPr txBox="1">
            <a:spLocks noChangeArrowheads="1"/>
          </p:cNvSpPr>
          <p:nvPr/>
        </p:nvSpPr>
        <p:spPr bwMode="auto">
          <a:xfrm>
            <a:off x="2270125" y="4684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4636" name="Text Box 60"/>
          <p:cNvSpPr txBox="1">
            <a:spLocks noChangeArrowheads="1"/>
          </p:cNvSpPr>
          <p:nvPr/>
        </p:nvSpPr>
        <p:spPr bwMode="auto">
          <a:xfrm>
            <a:off x="4098925" y="5043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4637" name="Text Box 61"/>
          <p:cNvSpPr txBox="1">
            <a:spLocks noChangeArrowheads="1"/>
          </p:cNvSpPr>
          <p:nvPr/>
        </p:nvSpPr>
        <p:spPr bwMode="auto">
          <a:xfrm>
            <a:off x="4479925" y="4456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5784850" y="4891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7004050" y="2667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24640" name="Oval 64"/>
          <p:cNvSpPr>
            <a:spLocks noChangeArrowheads="1"/>
          </p:cNvSpPr>
          <p:nvPr/>
        </p:nvSpPr>
        <p:spPr bwMode="auto">
          <a:xfrm>
            <a:off x="24384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7441" name="Rectangle 65"/>
          <p:cNvSpPr>
            <a:spLocks noChangeArrowheads="1"/>
          </p:cNvSpPr>
          <p:nvPr/>
        </p:nvSpPr>
        <p:spPr bwMode="auto">
          <a:xfrm>
            <a:off x="152400" y="1462088"/>
            <a:ext cx="871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This version of the </a:t>
            </a:r>
            <a:r>
              <a:rPr lang="en-US" i="1">
                <a:solidFill>
                  <a:srgbClr val="006600"/>
                </a:solidFill>
              </a:rPr>
              <a:t>potato</a:t>
            </a:r>
            <a:r>
              <a:rPr lang="en-US"/>
              <a:t> gun was inspired by the Weird </a:t>
            </a:r>
            <a:r>
              <a:rPr lang="en-US" i="1">
                <a:solidFill>
                  <a:srgbClr val="006600"/>
                </a:solidFill>
              </a:rPr>
              <a:t>Science</a:t>
            </a:r>
            <a:r>
              <a:rPr lang="en-US"/>
              <a:t> team out of Illinois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44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Aho-Corasick algorithm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Basis of the fgrep algorithm</a:t>
            </a:r>
          </a:p>
          <a:p>
            <a:pPr eaLnBrk="1" hangingPunct="1"/>
            <a:r>
              <a:rPr lang="en-US" smtClean="0"/>
              <a:t>Generalizing KMP</a:t>
            </a:r>
          </a:p>
          <a:p>
            <a:pPr lvl="1" eaLnBrk="1" hangingPunct="1"/>
            <a:r>
              <a:rPr lang="en-US" smtClean="0"/>
              <a:t>Using failure links</a:t>
            </a:r>
          </a:p>
          <a:p>
            <a:pPr eaLnBrk="1" hangingPunct="1"/>
            <a:r>
              <a:rPr lang="en-US" smtClean="0"/>
              <a:t>Example: given the following 4 patterns:</a:t>
            </a:r>
          </a:p>
          <a:p>
            <a:pPr lvl="1" eaLnBrk="1" hangingPunct="1"/>
            <a:r>
              <a:rPr lang="en-US" smtClean="0"/>
              <a:t>potato</a:t>
            </a:r>
          </a:p>
          <a:p>
            <a:pPr lvl="1" eaLnBrk="1" hangingPunct="1"/>
            <a:r>
              <a:rPr lang="en-US" smtClean="0"/>
              <a:t>tattoo</a:t>
            </a:r>
          </a:p>
          <a:p>
            <a:pPr lvl="1" eaLnBrk="1" hangingPunct="1"/>
            <a:r>
              <a:rPr lang="en-US" smtClean="0"/>
              <a:t>theater</a:t>
            </a:r>
          </a:p>
          <a:p>
            <a:pPr lvl="1" eaLnBrk="1" hangingPunct="1"/>
            <a:r>
              <a:rPr lang="en-US" smtClean="0"/>
              <a:t>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Keyword tree</a:t>
            </a:r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3962400" y="2133600"/>
            <a:ext cx="3124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3962400" y="2209800"/>
            <a:ext cx="625475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4191000" y="2895600"/>
            <a:ext cx="2133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 flipH="1">
            <a:off x="2514600" y="2133600"/>
            <a:ext cx="14478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1" name="Oval 7"/>
          <p:cNvSpPr>
            <a:spLocks noChangeArrowheads="1"/>
          </p:cNvSpPr>
          <p:nvPr/>
        </p:nvSpPr>
        <p:spPr bwMode="auto">
          <a:xfrm>
            <a:off x="38862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2606675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Oval 9"/>
          <p:cNvSpPr>
            <a:spLocks noChangeArrowheads="1"/>
          </p:cNvSpPr>
          <p:nvPr/>
        </p:nvSpPr>
        <p:spPr bwMode="auto">
          <a:xfrm>
            <a:off x="2835275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3063875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Oval 11"/>
          <p:cNvSpPr>
            <a:spLocks noChangeArrowheads="1"/>
          </p:cNvSpPr>
          <p:nvPr/>
        </p:nvSpPr>
        <p:spPr bwMode="auto">
          <a:xfrm>
            <a:off x="34290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Oval 12"/>
          <p:cNvSpPr>
            <a:spLocks noChangeArrowheads="1"/>
          </p:cNvSpPr>
          <p:nvPr/>
        </p:nvSpPr>
        <p:spPr bwMode="auto">
          <a:xfrm>
            <a:off x="36576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41148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42672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Oval 15"/>
          <p:cNvSpPr>
            <a:spLocks noChangeArrowheads="1"/>
          </p:cNvSpPr>
          <p:nvPr/>
        </p:nvSpPr>
        <p:spPr bwMode="auto">
          <a:xfrm>
            <a:off x="43434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40386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Oval 17"/>
          <p:cNvSpPr>
            <a:spLocks noChangeArrowheads="1"/>
          </p:cNvSpPr>
          <p:nvPr/>
        </p:nvSpPr>
        <p:spPr bwMode="auto">
          <a:xfrm>
            <a:off x="4419600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Oval 18"/>
          <p:cNvSpPr>
            <a:spLocks noChangeArrowheads="1"/>
          </p:cNvSpPr>
          <p:nvPr/>
        </p:nvSpPr>
        <p:spPr bwMode="auto">
          <a:xfrm>
            <a:off x="4572000" y="5334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Oval 19"/>
          <p:cNvSpPr>
            <a:spLocks noChangeArrowheads="1"/>
          </p:cNvSpPr>
          <p:nvPr/>
        </p:nvSpPr>
        <p:spPr bwMode="auto">
          <a:xfrm>
            <a:off x="4495800" y="3200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Oval 20"/>
          <p:cNvSpPr>
            <a:spLocks noChangeArrowheads="1"/>
          </p:cNvSpPr>
          <p:nvPr/>
        </p:nvSpPr>
        <p:spPr bwMode="auto">
          <a:xfrm>
            <a:off x="4495800" y="2286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5" name="Oval 21"/>
          <p:cNvSpPr>
            <a:spLocks noChangeArrowheads="1"/>
          </p:cNvSpPr>
          <p:nvPr/>
        </p:nvSpPr>
        <p:spPr bwMode="auto">
          <a:xfrm>
            <a:off x="50292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6" name="Oval 22"/>
          <p:cNvSpPr>
            <a:spLocks noChangeArrowheads="1"/>
          </p:cNvSpPr>
          <p:nvPr/>
        </p:nvSpPr>
        <p:spPr bwMode="auto">
          <a:xfrm>
            <a:off x="57150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7" name="Oval 23"/>
          <p:cNvSpPr>
            <a:spLocks noChangeArrowheads="1"/>
          </p:cNvSpPr>
          <p:nvPr/>
        </p:nvSpPr>
        <p:spPr bwMode="auto">
          <a:xfrm>
            <a:off x="63246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3565525" y="2093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3336925" y="2474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3108325" y="29321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2813050" y="3465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2571750" y="38465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2355850" y="4191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3962400" y="2362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4648200" y="3138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6096000" y="457200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4108450" y="1981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4705350" y="22098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5251450" y="2452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5937250" y="2757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6597650" y="2986088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2270125" y="4837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4098925" y="5195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6664" name="Text Box 40"/>
          <p:cNvSpPr txBox="1">
            <a:spLocks noChangeArrowheads="1"/>
          </p:cNvSpPr>
          <p:nvPr/>
        </p:nvSpPr>
        <p:spPr bwMode="auto">
          <a:xfrm>
            <a:off x="6248400" y="5181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6665" name="Text Box 41"/>
          <p:cNvSpPr txBox="1">
            <a:spLocks noChangeArrowheads="1"/>
          </p:cNvSpPr>
          <p:nvPr/>
        </p:nvSpPr>
        <p:spPr bwMode="auto">
          <a:xfrm>
            <a:off x="7162800" y="3505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6666" name="Oval 42"/>
          <p:cNvSpPr>
            <a:spLocks noChangeArrowheads="1"/>
          </p:cNvSpPr>
          <p:nvPr/>
        </p:nvSpPr>
        <p:spPr bwMode="auto">
          <a:xfrm>
            <a:off x="2438400" y="4495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67" name="Oval 43"/>
          <p:cNvSpPr>
            <a:spLocks noChangeArrowheads="1"/>
          </p:cNvSpPr>
          <p:nvPr/>
        </p:nvSpPr>
        <p:spPr bwMode="auto">
          <a:xfrm>
            <a:off x="69342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68" name="Text Box 44"/>
          <p:cNvSpPr txBox="1">
            <a:spLocks noChangeArrowheads="1"/>
          </p:cNvSpPr>
          <p:nvPr/>
        </p:nvSpPr>
        <p:spPr bwMode="auto">
          <a:xfrm>
            <a:off x="4108450" y="2909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6669" name="Text Box 45"/>
          <p:cNvSpPr txBox="1">
            <a:spLocks noChangeArrowheads="1"/>
          </p:cNvSpPr>
          <p:nvPr/>
        </p:nvSpPr>
        <p:spPr bwMode="auto">
          <a:xfrm>
            <a:off x="4251325" y="33893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6670" name="Text Box 46"/>
          <p:cNvSpPr txBox="1">
            <a:spLocks noChangeArrowheads="1"/>
          </p:cNvSpPr>
          <p:nvPr/>
        </p:nvSpPr>
        <p:spPr bwMode="auto">
          <a:xfrm>
            <a:off x="4327525" y="3922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6671" name="Text Box 47"/>
          <p:cNvSpPr txBox="1">
            <a:spLocks noChangeArrowheads="1"/>
          </p:cNvSpPr>
          <p:nvPr/>
        </p:nvSpPr>
        <p:spPr bwMode="auto">
          <a:xfrm>
            <a:off x="4403725" y="4456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6672" name="Text Box 48"/>
          <p:cNvSpPr txBox="1">
            <a:spLocks noChangeArrowheads="1"/>
          </p:cNvSpPr>
          <p:nvPr/>
        </p:nvSpPr>
        <p:spPr bwMode="auto">
          <a:xfrm>
            <a:off x="4495800" y="4967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6673" name="Text Box 49"/>
          <p:cNvSpPr txBox="1">
            <a:spLocks noChangeArrowheads="1"/>
          </p:cNvSpPr>
          <p:nvPr/>
        </p:nvSpPr>
        <p:spPr bwMode="auto">
          <a:xfrm>
            <a:off x="4337050" y="2819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26674" name="Oval 50"/>
          <p:cNvSpPr>
            <a:spLocks noChangeArrowheads="1"/>
          </p:cNvSpPr>
          <p:nvPr/>
        </p:nvSpPr>
        <p:spPr bwMode="auto">
          <a:xfrm>
            <a:off x="48006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75" name="Oval 51"/>
          <p:cNvSpPr>
            <a:spLocks noChangeArrowheads="1"/>
          </p:cNvSpPr>
          <p:nvPr/>
        </p:nvSpPr>
        <p:spPr bwMode="auto">
          <a:xfrm>
            <a:off x="51054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76" name="Oval 52"/>
          <p:cNvSpPr>
            <a:spLocks noChangeArrowheads="1"/>
          </p:cNvSpPr>
          <p:nvPr/>
        </p:nvSpPr>
        <p:spPr bwMode="auto">
          <a:xfrm>
            <a:off x="54864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77" name="Oval 53"/>
          <p:cNvSpPr>
            <a:spLocks noChangeArrowheads="1"/>
          </p:cNvSpPr>
          <p:nvPr/>
        </p:nvSpPr>
        <p:spPr bwMode="auto">
          <a:xfrm>
            <a:off x="5867400" y="4572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78" name="Text Box 54"/>
          <p:cNvSpPr txBox="1">
            <a:spLocks noChangeArrowheads="1"/>
          </p:cNvSpPr>
          <p:nvPr/>
        </p:nvSpPr>
        <p:spPr bwMode="auto">
          <a:xfrm>
            <a:off x="4953000" y="3429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6679" name="Text Box 55"/>
          <p:cNvSpPr txBox="1">
            <a:spLocks noChangeArrowheads="1"/>
          </p:cNvSpPr>
          <p:nvPr/>
        </p:nvSpPr>
        <p:spPr bwMode="auto">
          <a:xfrm>
            <a:off x="5241925" y="37703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6680" name="Oval 56"/>
          <p:cNvSpPr>
            <a:spLocks noChangeArrowheads="1"/>
          </p:cNvSpPr>
          <p:nvPr/>
        </p:nvSpPr>
        <p:spPr bwMode="auto">
          <a:xfrm>
            <a:off x="6248400" y="4953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81" name="Text Box 57"/>
          <p:cNvSpPr txBox="1">
            <a:spLocks noChangeArrowheads="1"/>
          </p:cNvSpPr>
          <p:nvPr/>
        </p:nvSpPr>
        <p:spPr bwMode="auto">
          <a:xfrm>
            <a:off x="5622925" y="4151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Keyword tree</a:t>
            </a: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3962400" y="2133600"/>
            <a:ext cx="3124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3962400" y="2209800"/>
            <a:ext cx="625475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4191000" y="2895600"/>
            <a:ext cx="2133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H="1">
            <a:off x="2514600" y="2133600"/>
            <a:ext cx="14478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3886200" y="20574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2606675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2835275" y="3810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3063875" y="34290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3429000" y="28956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3657600" y="25146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Oval 13"/>
          <p:cNvSpPr>
            <a:spLocks noChangeArrowheads="1"/>
          </p:cNvSpPr>
          <p:nvPr/>
        </p:nvSpPr>
        <p:spPr bwMode="auto">
          <a:xfrm>
            <a:off x="41148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Oval 14"/>
          <p:cNvSpPr>
            <a:spLocks noChangeArrowheads="1"/>
          </p:cNvSpPr>
          <p:nvPr/>
        </p:nvSpPr>
        <p:spPr bwMode="auto">
          <a:xfrm>
            <a:off x="42672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Oval 15"/>
          <p:cNvSpPr>
            <a:spLocks noChangeArrowheads="1"/>
          </p:cNvSpPr>
          <p:nvPr/>
        </p:nvSpPr>
        <p:spPr bwMode="auto">
          <a:xfrm>
            <a:off x="43434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Oval 16"/>
          <p:cNvSpPr>
            <a:spLocks noChangeArrowheads="1"/>
          </p:cNvSpPr>
          <p:nvPr/>
        </p:nvSpPr>
        <p:spPr bwMode="auto">
          <a:xfrm>
            <a:off x="40386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Oval 17"/>
          <p:cNvSpPr>
            <a:spLocks noChangeArrowheads="1"/>
          </p:cNvSpPr>
          <p:nvPr/>
        </p:nvSpPr>
        <p:spPr bwMode="auto">
          <a:xfrm>
            <a:off x="4419600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Oval 18"/>
          <p:cNvSpPr>
            <a:spLocks noChangeArrowheads="1"/>
          </p:cNvSpPr>
          <p:nvPr/>
        </p:nvSpPr>
        <p:spPr bwMode="auto">
          <a:xfrm>
            <a:off x="4572000" y="5334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Oval 19"/>
          <p:cNvSpPr>
            <a:spLocks noChangeArrowheads="1"/>
          </p:cNvSpPr>
          <p:nvPr/>
        </p:nvSpPr>
        <p:spPr bwMode="auto">
          <a:xfrm>
            <a:off x="4495800" y="3200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Oval 20"/>
          <p:cNvSpPr>
            <a:spLocks noChangeArrowheads="1"/>
          </p:cNvSpPr>
          <p:nvPr/>
        </p:nvSpPr>
        <p:spPr bwMode="auto">
          <a:xfrm>
            <a:off x="4495800" y="2286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Oval 21"/>
          <p:cNvSpPr>
            <a:spLocks noChangeArrowheads="1"/>
          </p:cNvSpPr>
          <p:nvPr/>
        </p:nvSpPr>
        <p:spPr bwMode="auto">
          <a:xfrm>
            <a:off x="50292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Oval 22"/>
          <p:cNvSpPr>
            <a:spLocks noChangeArrowheads="1"/>
          </p:cNvSpPr>
          <p:nvPr/>
        </p:nvSpPr>
        <p:spPr bwMode="auto">
          <a:xfrm>
            <a:off x="57150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1" name="Oval 23"/>
          <p:cNvSpPr>
            <a:spLocks noChangeArrowheads="1"/>
          </p:cNvSpPr>
          <p:nvPr/>
        </p:nvSpPr>
        <p:spPr bwMode="auto">
          <a:xfrm>
            <a:off x="63246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3565525" y="2093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3336925" y="2474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3108325" y="29321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2813050" y="3443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2571750" y="38465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2355850" y="4191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3962400" y="2362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4648200" y="3138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6096000" y="457200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4108450" y="1981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4705350" y="22098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5251450" y="2452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27684" name="Text Box 36"/>
          <p:cNvSpPr txBox="1">
            <a:spLocks noChangeArrowheads="1"/>
          </p:cNvSpPr>
          <p:nvPr/>
        </p:nvSpPr>
        <p:spPr bwMode="auto">
          <a:xfrm>
            <a:off x="5937250" y="2757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7685" name="Text Box 37"/>
          <p:cNvSpPr txBox="1">
            <a:spLocks noChangeArrowheads="1"/>
          </p:cNvSpPr>
          <p:nvPr/>
        </p:nvSpPr>
        <p:spPr bwMode="auto">
          <a:xfrm>
            <a:off x="6597650" y="2986088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2270125" y="4837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4098925" y="5195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7688" name="Text Box 40"/>
          <p:cNvSpPr txBox="1">
            <a:spLocks noChangeArrowheads="1"/>
          </p:cNvSpPr>
          <p:nvPr/>
        </p:nvSpPr>
        <p:spPr bwMode="auto">
          <a:xfrm>
            <a:off x="6248400" y="5181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7162800" y="3505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7690" name="Oval 42"/>
          <p:cNvSpPr>
            <a:spLocks noChangeArrowheads="1"/>
          </p:cNvSpPr>
          <p:nvPr/>
        </p:nvSpPr>
        <p:spPr bwMode="auto">
          <a:xfrm>
            <a:off x="2438400" y="4495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91" name="Oval 43"/>
          <p:cNvSpPr>
            <a:spLocks noChangeArrowheads="1"/>
          </p:cNvSpPr>
          <p:nvPr/>
        </p:nvSpPr>
        <p:spPr bwMode="auto">
          <a:xfrm>
            <a:off x="69342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92" name="Text Box 44"/>
          <p:cNvSpPr txBox="1">
            <a:spLocks noChangeArrowheads="1"/>
          </p:cNvSpPr>
          <p:nvPr/>
        </p:nvSpPr>
        <p:spPr bwMode="auto">
          <a:xfrm>
            <a:off x="4108450" y="2909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7693" name="Text Box 45"/>
          <p:cNvSpPr txBox="1">
            <a:spLocks noChangeArrowheads="1"/>
          </p:cNvSpPr>
          <p:nvPr/>
        </p:nvSpPr>
        <p:spPr bwMode="auto">
          <a:xfrm>
            <a:off x="4251325" y="33893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7694" name="Text Box 46"/>
          <p:cNvSpPr txBox="1">
            <a:spLocks noChangeArrowheads="1"/>
          </p:cNvSpPr>
          <p:nvPr/>
        </p:nvSpPr>
        <p:spPr bwMode="auto">
          <a:xfrm>
            <a:off x="4327525" y="3922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7695" name="Text Box 47"/>
          <p:cNvSpPr txBox="1">
            <a:spLocks noChangeArrowheads="1"/>
          </p:cNvSpPr>
          <p:nvPr/>
        </p:nvSpPr>
        <p:spPr bwMode="auto">
          <a:xfrm>
            <a:off x="4403725" y="4456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7696" name="Text Box 48"/>
          <p:cNvSpPr txBox="1">
            <a:spLocks noChangeArrowheads="1"/>
          </p:cNvSpPr>
          <p:nvPr/>
        </p:nvSpPr>
        <p:spPr bwMode="auto">
          <a:xfrm>
            <a:off x="4495800" y="4967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7697" name="Text Box 49"/>
          <p:cNvSpPr txBox="1">
            <a:spLocks noChangeArrowheads="1"/>
          </p:cNvSpPr>
          <p:nvPr/>
        </p:nvSpPr>
        <p:spPr bwMode="auto">
          <a:xfrm>
            <a:off x="4337050" y="2819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27698" name="Oval 50"/>
          <p:cNvSpPr>
            <a:spLocks noChangeArrowheads="1"/>
          </p:cNvSpPr>
          <p:nvPr/>
        </p:nvSpPr>
        <p:spPr bwMode="auto">
          <a:xfrm>
            <a:off x="48006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99" name="Oval 51"/>
          <p:cNvSpPr>
            <a:spLocks noChangeArrowheads="1"/>
          </p:cNvSpPr>
          <p:nvPr/>
        </p:nvSpPr>
        <p:spPr bwMode="auto">
          <a:xfrm>
            <a:off x="51054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700" name="Oval 52"/>
          <p:cNvSpPr>
            <a:spLocks noChangeArrowheads="1"/>
          </p:cNvSpPr>
          <p:nvPr/>
        </p:nvSpPr>
        <p:spPr bwMode="auto">
          <a:xfrm>
            <a:off x="54864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701" name="Oval 53"/>
          <p:cNvSpPr>
            <a:spLocks noChangeArrowheads="1"/>
          </p:cNvSpPr>
          <p:nvPr/>
        </p:nvSpPr>
        <p:spPr bwMode="auto">
          <a:xfrm>
            <a:off x="5867400" y="4572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702" name="Text Box 54"/>
          <p:cNvSpPr txBox="1">
            <a:spLocks noChangeArrowheads="1"/>
          </p:cNvSpPr>
          <p:nvPr/>
        </p:nvSpPr>
        <p:spPr bwMode="auto">
          <a:xfrm>
            <a:off x="4953000" y="3429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7703" name="Text Box 55"/>
          <p:cNvSpPr txBox="1">
            <a:spLocks noChangeArrowheads="1"/>
          </p:cNvSpPr>
          <p:nvPr/>
        </p:nvSpPr>
        <p:spPr bwMode="auto">
          <a:xfrm>
            <a:off x="5241925" y="37703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7704" name="Oval 56"/>
          <p:cNvSpPr>
            <a:spLocks noChangeArrowheads="1"/>
          </p:cNvSpPr>
          <p:nvPr/>
        </p:nvSpPr>
        <p:spPr bwMode="auto">
          <a:xfrm>
            <a:off x="6248400" y="4953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705" name="Text Box 57"/>
          <p:cNvSpPr txBox="1">
            <a:spLocks noChangeArrowheads="1"/>
          </p:cNvSpPr>
          <p:nvPr/>
        </p:nvSpPr>
        <p:spPr bwMode="auto">
          <a:xfrm>
            <a:off x="5622925" y="4151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7706" name="Text Box 58"/>
          <p:cNvSpPr txBox="1">
            <a:spLocks noChangeArrowheads="1"/>
          </p:cNvSpPr>
          <p:nvPr/>
        </p:nvSpPr>
        <p:spPr bwMode="auto">
          <a:xfrm>
            <a:off x="2362200" y="59436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CC33"/>
                </a:solidFill>
              </a:rPr>
              <a:t>pot</a:t>
            </a:r>
            <a:r>
              <a:rPr lang="en-US" sz="2400">
                <a:solidFill>
                  <a:srgbClr val="FF0000"/>
                </a:solidFill>
              </a:rPr>
              <a:t>h</a:t>
            </a:r>
            <a:r>
              <a:rPr lang="en-US" sz="2400"/>
              <a:t>erotathxythopotattooattoo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Keyword tree</a:t>
            </a: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3962400" y="2133600"/>
            <a:ext cx="3124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3962400" y="2209800"/>
            <a:ext cx="625475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4191000" y="2895600"/>
            <a:ext cx="2133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 flipH="1">
            <a:off x="2514600" y="2133600"/>
            <a:ext cx="14478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3886200" y="20574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2606675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2835275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3063875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34290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36576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Oval 13"/>
          <p:cNvSpPr>
            <a:spLocks noChangeArrowheads="1"/>
          </p:cNvSpPr>
          <p:nvPr/>
        </p:nvSpPr>
        <p:spPr bwMode="auto">
          <a:xfrm>
            <a:off x="41148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Oval 14"/>
          <p:cNvSpPr>
            <a:spLocks noChangeArrowheads="1"/>
          </p:cNvSpPr>
          <p:nvPr/>
        </p:nvSpPr>
        <p:spPr bwMode="auto">
          <a:xfrm>
            <a:off x="42672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Oval 15"/>
          <p:cNvSpPr>
            <a:spLocks noChangeArrowheads="1"/>
          </p:cNvSpPr>
          <p:nvPr/>
        </p:nvSpPr>
        <p:spPr bwMode="auto">
          <a:xfrm>
            <a:off x="43434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Oval 16"/>
          <p:cNvSpPr>
            <a:spLocks noChangeArrowheads="1"/>
          </p:cNvSpPr>
          <p:nvPr/>
        </p:nvSpPr>
        <p:spPr bwMode="auto">
          <a:xfrm>
            <a:off x="40386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Oval 17"/>
          <p:cNvSpPr>
            <a:spLocks noChangeArrowheads="1"/>
          </p:cNvSpPr>
          <p:nvPr/>
        </p:nvSpPr>
        <p:spPr bwMode="auto">
          <a:xfrm>
            <a:off x="4419600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Oval 18"/>
          <p:cNvSpPr>
            <a:spLocks noChangeArrowheads="1"/>
          </p:cNvSpPr>
          <p:nvPr/>
        </p:nvSpPr>
        <p:spPr bwMode="auto">
          <a:xfrm>
            <a:off x="4572000" y="5334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Oval 19"/>
          <p:cNvSpPr>
            <a:spLocks noChangeArrowheads="1"/>
          </p:cNvSpPr>
          <p:nvPr/>
        </p:nvSpPr>
        <p:spPr bwMode="auto">
          <a:xfrm>
            <a:off x="4495800" y="3200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Oval 20"/>
          <p:cNvSpPr>
            <a:spLocks noChangeArrowheads="1"/>
          </p:cNvSpPr>
          <p:nvPr/>
        </p:nvSpPr>
        <p:spPr bwMode="auto">
          <a:xfrm>
            <a:off x="4495800" y="22860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Oval 21"/>
          <p:cNvSpPr>
            <a:spLocks noChangeArrowheads="1"/>
          </p:cNvSpPr>
          <p:nvPr/>
        </p:nvSpPr>
        <p:spPr bwMode="auto">
          <a:xfrm>
            <a:off x="5029200" y="25146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4" name="Oval 22"/>
          <p:cNvSpPr>
            <a:spLocks noChangeArrowheads="1"/>
          </p:cNvSpPr>
          <p:nvPr/>
        </p:nvSpPr>
        <p:spPr bwMode="auto">
          <a:xfrm>
            <a:off x="5715000" y="28194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33CC33"/>
              </a:solidFill>
            </a:endParaRPr>
          </a:p>
        </p:txBody>
      </p:sp>
      <p:sp>
        <p:nvSpPr>
          <p:cNvPr id="28695" name="Oval 23"/>
          <p:cNvSpPr>
            <a:spLocks noChangeArrowheads="1"/>
          </p:cNvSpPr>
          <p:nvPr/>
        </p:nvSpPr>
        <p:spPr bwMode="auto">
          <a:xfrm>
            <a:off x="6324600" y="31242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3565525" y="2093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3336925" y="2474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3108325" y="29321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2813050" y="3465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2571750" y="38465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2355850" y="4191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3962400" y="2362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4648200" y="3138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6096000" y="457200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4108450" y="1981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4705350" y="22098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5251450" y="2452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28708" name="Text Box 36"/>
          <p:cNvSpPr txBox="1">
            <a:spLocks noChangeArrowheads="1"/>
          </p:cNvSpPr>
          <p:nvPr/>
        </p:nvSpPr>
        <p:spPr bwMode="auto">
          <a:xfrm>
            <a:off x="5937250" y="2757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8709" name="Text Box 37"/>
          <p:cNvSpPr txBox="1">
            <a:spLocks noChangeArrowheads="1"/>
          </p:cNvSpPr>
          <p:nvPr/>
        </p:nvSpPr>
        <p:spPr bwMode="auto">
          <a:xfrm>
            <a:off x="6597650" y="2986088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28710" name="Text Box 38"/>
          <p:cNvSpPr txBox="1">
            <a:spLocks noChangeArrowheads="1"/>
          </p:cNvSpPr>
          <p:nvPr/>
        </p:nvSpPr>
        <p:spPr bwMode="auto">
          <a:xfrm>
            <a:off x="2270125" y="4837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8711" name="Text Box 39"/>
          <p:cNvSpPr txBox="1">
            <a:spLocks noChangeArrowheads="1"/>
          </p:cNvSpPr>
          <p:nvPr/>
        </p:nvSpPr>
        <p:spPr bwMode="auto">
          <a:xfrm>
            <a:off x="4098925" y="5195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8712" name="Text Box 40"/>
          <p:cNvSpPr txBox="1">
            <a:spLocks noChangeArrowheads="1"/>
          </p:cNvSpPr>
          <p:nvPr/>
        </p:nvSpPr>
        <p:spPr bwMode="auto">
          <a:xfrm>
            <a:off x="6248400" y="5181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8713" name="Text Box 41"/>
          <p:cNvSpPr txBox="1">
            <a:spLocks noChangeArrowheads="1"/>
          </p:cNvSpPr>
          <p:nvPr/>
        </p:nvSpPr>
        <p:spPr bwMode="auto">
          <a:xfrm>
            <a:off x="7162800" y="3505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8714" name="Oval 42"/>
          <p:cNvSpPr>
            <a:spLocks noChangeArrowheads="1"/>
          </p:cNvSpPr>
          <p:nvPr/>
        </p:nvSpPr>
        <p:spPr bwMode="auto">
          <a:xfrm>
            <a:off x="2438400" y="4495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15" name="Oval 43"/>
          <p:cNvSpPr>
            <a:spLocks noChangeArrowheads="1"/>
          </p:cNvSpPr>
          <p:nvPr/>
        </p:nvSpPr>
        <p:spPr bwMode="auto">
          <a:xfrm>
            <a:off x="6934200" y="34290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16" name="Text Box 44"/>
          <p:cNvSpPr txBox="1">
            <a:spLocks noChangeArrowheads="1"/>
          </p:cNvSpPr>
          <p:nvPr/>
        </p:nvSpPr>
        <p:spPr bwMode="auto">
          <a:xfrm>
            <a:off x="4108450" y="2909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8717" name="Text Box 45"/>
          <p:cNvSpPr txBox="1">
            <a:spLocks noChangeArrowheads="1"/>
          </p:cNvSpPr>
          <p:nvPr/>
        </p:nvSpPr>
        <p:spPr bwMode="auto">
          <a:xfrm>
            <a:off x="4251325" y="33893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8718" name="Text Box 46"/>
          <p:cNvSpPr txBox="1">
            <a:spLocks noChangeArrowheads="1"/>
          </p:cNvSpPr>
          <p:nvPr/>
        </p:nvSpPr>
        <p:spPr bwMode="auto">
          <a:xfrm>
            <a:off x="4327525" y="3922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8719" name="Text Box 47"/>
          <p:cNvSpPr txBox="1">
            <a:spLocks noChangeArrowheads="1"/>
          </p:cNvSpPr>
          <p:nvPr/>
        </p:nvSpPr>
        <p:spPr bwMode="auto">
          <a:xfrm>
            <a:off x="4403725" y="4456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8720" name="Text Box 48"/>
          <p:cNvSpPr txBox="1">
            <a:spLocks noChangeArrowheads="1"/>
          </p:cNvSpPr>
          <p:nvPr/>
        </p:nvSpPr>
        <p:spPr bwMode="auto">
          <a:xfrm>
            <a:off x="4495800" y="4967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8721" name="Text Box 49"/>
          <p:cNvSpPr txBox="1">
            <a:spLocks noChangeArrowheads="1"/>
          </p:cNvSpPr>
          <p:nvPr/>
        </p:nvSpPr>
        <p:spPr bwMode="auto">
          <a:xfrm>
            <a:off x="4337050" y="2819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28722" name="Oval 50"/>
          <p:cNvSpPr>
            <a:spLocks noChangeArrowheads="1"/>
          </p:cNvSpPr>
          <p:nvPr/>
        </p:nvSpPr>
        <p:spPr bwMode="auto">
          <a:xfrm>
            <a:off x="48006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23" name="Oval 51"/>
          <p:cNvSpPr>
            <a:spLocks noChangeArrowheads="1"/>
          </p:cNvSpPr>
          <p:nvPr/>
        </p:nvSpPr>
        <p:spPr bwMode="auto">
          <a:xfrm>
            <a:off x="51054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24" name="Oval 52"/>
          <p:cNvSpPr>
            <a:spLocks noChangeArrowheads="1"/>
          </p:cNvSpPr>
          <p:nvPr/>
        </p:nvSpPr>
        <p:spPr bwMode="auto">
          <a:xfrm>
            <a:off x="54864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25" name="Oval 53"/>
          <p:cNvSpPr>
            <a:spLocks noChangeArrowheads="1"/>
          </p:cNvSpPr>
          <p:nvPr/>
        </p:nvSpPr>
        <p:spPr bwMode="auto">
          <a:xfrm>
            <a:off x="5867400" y="4572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26" name="Text Box 54"/>
          <p:cNvSpPr txBox="1">
            <a:spLocks noChangeArrowheads="1"/>
          </p:cNvSpPr>
          <p:nvPr/>
        </p:nvSpPr>
        <p:spPr bwMode="auto">
          <a:xfrm>
            <a:off x="4953000" y="3429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8727" name="Text Box 55"/>
          <p:cNvSpPr txBox="1">
            <a:spLocks noChangeArrowheads="1"/>
          </p:cNvSpPr>
          <p:nvPr/>
        </p:nvSpPr>
        <p:spPr bwMode="auto">
          <a:xfrm>
            <a:off x="5241925" y="37703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8728" name="Oval 56"/>
          <p:cNvSpPr>
            <a:spLocks noChangeArrowheads="1"/>
          </p:cNvSpPr>
          <p:nvPr/>
        </p:nvSpPr>
        <p:spPr bwMode="auto">
          <a:xfrm>
            <a:off x="6248400" y="4953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29" name="Text Box 57"/>
          <p:cNvSpPr txBox="1">
            <a:spLocks noChangeArrowheads="1"/>
          </p:cNvSpPr>
          <p:nvPr/>
        </p:nvSpPr>
        <p:spPr bwMode="auto">
          <a:xfrm>
            <a:off x="5622925" y="4151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65626" name="Text Box 58"/>
          <p:cNvSpPr txBox="1">
            <a:spLocks noChangeArrowheads="1"/>
          </p:cNvSpPr>
          <p:nvPr/>
        </p:nvSpPr>
        <p:spPr bwMode="auto">
          <a:xfrm>
            <a:off x="2073275" y="6135688"/>
            <a:ext cx="104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O(mn)</a:t>
            </a:r>
          </a:p>
        </p:txBody>
      </p:sp>
      <p:sp>
        <p:nvSpPr>
          <p:cNvPr id="365627" name="Text Box 59"/>
          <p:cNvSpPr txBox="1">
            <a:spLocks noChangeArrowheads="1"/>
          </p:cNvSpPr>
          <p:nvPr/>
        </p:nvSpPr>
        <p:spPr bwMode="auto">
          <a:xfrm>
            <a:off x="3124200" y="6172200"/>
            <a:ext cx="464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m: length of text. n: length of longest pattern</a:t>
            </a:r>
          </a:p>
        </p:txBody>
      </p:sp>
      <p:sp>
        <p:nvSpPr>
          <p:cNvPr id="28732" name="Text Box 60"/>
          <p:cNvSpPr txBox="1">
            <a:spLocks noChangeArrowheads="1"/>
          </p:cNvSpPr>
          <p:nvPr/>
        </p:nvSpPr>
        <p:spPr bwMode="auto">
          <a:xfrm>
            <a:off x="2362200" y="5638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>
                <a:solidFill>
                  <a:srgbClr val="33CC33"/>
                </a:solidFill>
              </a:rPr>
              <a:t>other</a:t>
            </a:r>
            <a:r>
              <a:rPr lang="en-US" sz="2400"/>
              <a:t>otathxythopotattooattoo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626" grpId="0"/>
      <p:bldP spid="36562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Keyword Tree with a failure link</a:t>
            </a:r>
          </a:p>
        </p:txBody>
      </p:sp>
      <p:sp>
        <p:nvSpPr>
          <p:cNvPr id="29699" name="Line 3"/>
          <p:cNvSpPr>
            <a:spLocks noChangeShapeType="1"/>
          </p:cNvSpPr>
          <p:nvPr/>
        </p:nvSpPr>
        <p:spPr bwMode="auto">
          <a:xfrm>
            <a:off x="3962400" y="2133600"/>
            <a:ext cx="3124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3962400" y="2209800"/>
            <a:ext cx="625475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4191000" y="2895600"/>
            <a:ext cx="2133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H="1">
            <a:off x="2514600" y="2133600"/>
            <a:ext cx="14478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3886200" y="20574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Oval 8"/>
          <p:cNvSpPr>
            <a:spLocks noChangeArrowheads="1"/>
          </p:cNvSpPr>
          <p:nvPr/>
        </p:nvSpPr>
        <p:spPr bwMode="auto">
          <a:xfrm>
            <a:off x="2606675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Oval 9"/>
          <p:cNvSpPr>
            <a:spLocks noChangeArrowheads="1"/>
          </p:cNvSpPr>
          <p:nvPr/>
        </p:nvSpPr>
        <p:spPr bwMode="auto">
          <a:xfrm>
            <a:off x="2835275" y="3810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Oval 10"/>
          <p:cNvSpPr>
            <a:spLocks noChangeArrowheads="1"/>
          </p:cNvSpPr>
          <p:nvPr/>
        </p:nvSpPr>
        <p:spPr bwMode="auto">
          <a:xfrm>
            <a:off x="3063875" y="34290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Oval 11"/>
          <p:cNvSpPr>
            <a:spLocks noChangeArrowheads="1"/>
          </p:cNvSpPr>
          <p:nvPr/>
        </p:nvSpPr>
        <p:spPr bwMode="auto">
          <a:xfrm>
            <a:off x="3429000" y="28956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Oval 12"/>
          <p:cNvSpPr>
            <a:spLocks noChangeArrowheads="1"/>
          </p:cNvSpPr>
          <p:nvPr/>
        </p:nvSpPr>
        <p:spPr bwMode="auto">
          <a:xfrm>
            <a:off x="3657600" y="25146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Oval 13"/>
          <p:cNvSpPr>
            <a:spLocks noChangeArrowheads="1"/>
          </p:cNvSpPr>
          <p:nvPr/>
        </p:nvSpPr>
        <p:spPr bwMode="auto">
          <a:xfrm>
            <a:off x="41148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Oval 14"/>
          <p:cNvSpPr>
            <a:spLocks noChangeArrowheads="1"/>
          </p:cNvSpPr>
          <p:nvPr/>
        </p:nvSpPr>
        <p:spPr bwMode="auto">
          <a:xfrm>
            <a:off x="42672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Oval 15"/>
          <p:cNvSpPr>
            <a:spLocks noChangeArrowheads="1"/>
          </p:cNvSpPr>
          <p:nvPr/>
        </p:nvSpPr>
        <p:spPr bwMode="auto">
          <a:xfrm>
            <a:off x="43434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Oval 16"/>
          <p:cNvSpPr>
            <a:spLocks noChangeArrowheads="1"/>
          </p:cNvSpPr>
          <p:nvPr/>
        </p:nvSpPr>
        <p:spPr bwMode="auto">
          <a:xfrm>
            <a:off x="40386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Oval 17"/>
          <p:cNvSpPr>
            <a:spLocks noChangeArrowheads="1"/>
          </p:cNvSpPr>
          <p:nvPr/>
        </p:nvSpPr>
        <p:spPr bwMode="auto">
          <a:xfrm>
            <a:off x="4419600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Oval 18"/>
          <p:cNvSpPr>
            <a:spLocks noChangeArrowheads="1"/>
          </p:cNvSpPr>
          <p:nvPr/>
        </p:nvSpPr>
        <p:spPr bwMode="auto">
          <a:xfrm>
            <a:off x="4572000" y="5334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5" name="Oval 19"/>
          <p:cNvSpPr>
            <a:spLocks noChangeArrowheads="1"/>
          </p:cNvSpPr>
          <p:nvPr/>
        </p:nvSpPr>
        <p:spPr bwMode="auto">
          <a:xfrm>
            <a:off x="4495800" y="3200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6" name="Oval 20"/>
          <p:cNvSpPr>
            <a:spLocks noChangeArrowheads="1"/>
          </p:cNvSpPr>
          <p:nvPr/>
        </p:nvSpPr>
        <p:spPr bwMode="auto">
          <a:xfrm>
            <a:off x="4495800" y="2286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Oval 21"/>
          <p:cNvSpPr>
            <a:spLocks noChangeArrowheads="1"/>
          </p:cNvSpPr>
          <p:nvPr/>
        </p:nvSpPr>
        <p:spPr bwMode="auto">
          <a:xfrm>
            <a:off x="50292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8" name="Oval 22"/>
          <p:cNvSpPr>
            <a:spLocks noChangeArrowheads="1"/>
          </p:cNvSpPr>
          <p:nvPr/>
        </p:nvSpPr>
        <p:spPr bwMode="auto">
          <a:xfrm>
            <a:off x="57150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9" name="Oval 23"/>
          <p:cNvSpPr>
            <a:spLocks noChangeArrowheads="1"/>
          </p:cNvSpPr>
          <p:nvPr/>
        </p:nvSpPr>
        <p:spPr bwMode="auto">
          <a:xfrm>
            <a:off x="63246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3565525" y="2093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3336925" y="2474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3108325" y="29321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2813050" y="3465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2571750" y="38465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2355850" y="4191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3962400" y="2362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4648200" y="3138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6096000" y="457200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4108450" y="1981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9730" name="Text Box 34"/>
          <p:cNvSpPr txBox="1">
            <a:spLocks noChangeArrowheads="1"/>
          </p:cNvSpPr>
          <p:nvPr/>
        </p:nvSpPr>
        <p:spPr bwMode="auto">
          <a:xfrm>
            <a:off x="4705350" y="22098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5251450" y="2452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5937250" y="2757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6597650" y="2986088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29734" name="Text Box 38"/>
          <p:cNvSpPr txBox="1">
            <a:spLocks noChangeArrowheads="1"/>
          </p:cNvSpPr>
          <p:nvPr/>
        </p:nvSpPr>
        <p:spPr bwMode="auto">
          <a:xfrm>
            <a:off x="2270125" y="4837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4098925" y="5195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9736" name="Text Box 40"/>
          <p:cNvSpPr txBox="1">
            <a:spLocks noChangeArrowheads="1"/>
          </p:cNvSpPr>
          <p:nvPr/>
        </p:nvSpPr>
        <p:spPr bwMode="auto">
          <a:xfrm>
            <a:off x="6248400" y="5181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9737" name="Text Box 41"/>
          <p:cNvSpPr txBox="1">
            <a:spLocks noChangeArrowheads="1"/>
          </p:cNvSpPr>
          <p:nvPr/>
        </p:nvSpPr>
        <p:spPr bwMode="auto">
          <a:xfrm>
            <a:off x="7162800" y="3505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9738" name="Oval 42"/>
          <p:cNvSpPr>
            <a:spLocks noChangeArrowheads="1"/>
          </p:cNvSpPr>
          <p:nvPr/>
        </p:nvSpPr>
        <p:spPr bwMode="auto">
          <a:xfrm>
            <a:off x="2438400" y="4495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39" name="Oval 43"/>
          <p:cNvSpPr>
            <a:spLocks noChangeArrowheads="1"/>
          </p:cNvSpPr>
          <p:nvPr/>
        </p:nvSpPr>
        <p:spPr bwMode="auto">
          <a:xfrm>
            <a:off x="69342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40" name="Text Box 44"/>
          <p:cNvSpPr txBox="1">
            <a:spLocks noChangeArrowheads="1"/>
          </p:cNvSpPr>
          <p:nvPr/>
        </p:nvSpPr>
        <p:spPr bwMode="auto">
          <a:xfrm>
            <a:off x="4108450" y="2909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9741" name="Text Box 45"/>
          <p:cNvSpPr txBox="1">
            <a:spLocks noChangeArrowheads="1"/>
          </p:cNvSpPr>
          <p:nvPr/>
        </p:nvSpPr>
        <p:spPr bwMode="auto">
          <a:xfrm>
            <a:off x="4251325" y="33893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4327525" y="3922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9743" name="Text Box 47"/>
          <p:cNvSpPr txBox="1">
            <a:spLocks noChangeArrowheads="1"/>
          </p:cNvSpPr>
          <p:nvPr/>
        </p:nvSpPr>
        <p:spPr bwMode="auto">
          <a:xfrm>
            <a:off x="4403725" y="4456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9744" name="Text Box 48"/>
          <p:cNvSpPr txBox="1">
            <a:spLocks noChangeArrowheads="1"/>
          </p:cNvSpPr>
          <p:nvPr/>
        </p:nvSpPr>
        <p:spPr bwMode="auto">
          <a:xfrm>
            <a:off x="4495800" y="4967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9745" name="Text Box 49"/>
          <p:cNvSpPr txBox="1">
            <a:spLocks noChangeArrowheads="1"/>
          </p:cNvSpPr>
          <p:nvPr/>
        </p:nvSpPr>
        <p:spPr bwMode="auto">
          <a:xfrm>
            <a:off x="4337050" y="2819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29746" name="Oval 50"/>
          <p:cNvSpPr>
            <a:spLocks noChangeArrowheads="1"/>
          </p:cNvSpPr>
          <p:nvPr/>
        </p:nvSpPr>
        <p:spPr bwMode="auto">
          <a:xfrm>
            <a:off x="48006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47" name="Oval 51"/>
          <p:cNvSpPr>
            <a:spLocks noChangeArrowheads="1"/>
          </p:cNvSpPr>
          <p:nvPr/>
        </p:nvSpPr>
        <p:spPr bwMode="auto">
          <a:xfrm>
            <a:off x="51054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48" name="Oval 52"/>
          <p:cNvSpPr>
            <a:spLocks noChangeArrowheads="1"/>
          </p:cNvSpPr>
          <p:nvPr/>
        </p:nvSpPr>
        <p:spPr bwMode="auto">
          <a:xfrm>
            <a:off x="54864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49" name="Oval 53"/>
          <p:cNvSpPr>
            <a:spLocks noChangeArrowheads="1"/>
          </p:cNvSpPr>
          <p:nvPr/>
        </p:nvSpPr>
        <p:spPr bwMode="auto">
          <a:xfrm>
            <a:off x="5867400" y="4572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50" name="Text Box 54"/>
          <p:cNvSpPr txBox="1">
            <a:spLocks noChangeArrowheads="1"/>
          </p:cNvSpPr>
          <p:nvPr/>
        </p:nvSpPr>
        <p:spPr bwMode="auto">
          <a:xfrm>
            <a:off x="4953000" y="3429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9751" name="Text Box 55"/>
          <p:cNvSpPr txBox="1">
            <a:spLocks noChangeArrowheads="1"/>
          </p:cNvSpPr>
          <p:nvPr/>
        </p:nvSpPr>
        <p:spPr bwMode="auto">
          <a:xfrm>
            <a:off x="5241925" y="37703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9752" name="Oval 56"/>
          <p:cNvSpPr>
            <a:spLocks noChangeArrowheads="1"/>
          </p:cNvSpPr>
          <p:nvPr/>
        </p:nvSpPr>
        <p:spPr bwMode="auto">
          <a:xfrm>
            <a:off x="6248400" y="4953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53" name="Text Box 57"/>
          <p:cNvSpPr txBox="1">
            <a:spLocks noChangeArrowheads="1"/>
          </p:cNvSpPr>
          <p:nvPr/>
        </p:nvSpPr>
        <p:spPr bwMode="auto">
          <a:xfrm>
            <a:off x="5622925" y="4151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9754" name="Freeform 58"/>
          <p:cNvSpPr>
            <a:spLocks/>
          </p:cNvSpPr>
          <p:nvPr/>
        </p:nvSpPr>
        <p:spPr bwMode="auto">
          <a:xfrm>
            <a:off x="2743200" y="1257300"/>
            <a:ext cx="2463800" cy="2171700"/>
          </a:xfrm>
          <a:custGeom>
            <a:avLst/>
            <a:gdLst>
              <a:gd name="T0" fmla="*/ 192 w 1552"/>
              <a:gd name="T1" fmla="*/ 1368 h 1368"/>
              <a:gd name="T2" fmla="*/ 96 w 1552"/>
              <a:gd name="T3" fmla="*/ 1224 h 1368"/>
              <a:gd name="T4" fmla="*/ 0 w 1552"/>
              <a:gd name="T5" fmla="*/ 984 h 1368"/>
              <a:gd name="T6" fmla="*/ 96 w 1552"/>
              <a:gd name="T7" fmla="*/ 600 h 1368"/>
              <a:gd name="T8" fmla="*/ 432 w 1552"/>
              <a:gd name="T9" fmla="*/ 216 h 1368"/>
              <a:gd name="T10" fmla="*/ 816 w 1552"/>
              <a:gd name="T11" fmla="*/ 72 h 1368"/>
              <a:gd name="T12" fmla="*/ 1440 w 1552"/>
              <a:gd name="T13" fmla="*/ 120 h 1368"/>
              <a:gd name="T14" fmla="*/ 1488 w 1552"/>
              <a:gd name="T15" fmla="*/ 792 h 13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52"/>
              <a:gd name="T25" fmla="*/ 0 h 1368"/>
              <a:gd name="T26" fmla="*/ 1552 w 1552"/>
              <a:gd name="T27" fmla="*/ 1368 h 13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52" h="1368">
                <a:moveTo>
                  <a:pt x="192" y="1368"/>
                </a:moveTo>
                <a:cubicBezTo>
                  <a:pt x="160" y="1328"/>
                  <a:pt x="128" y="1288"/>
                  <a:pt x="96" y="1224"/>
                </a:cubicBezTo>
                <a:cubicBezTo>
                  <a:pt x="64" y="1160"/>
                  <a:pt x="0" y="1088"/>
                  <a:pt x="0" y="984"/>
                </a:cubicBezTo>
                <a:cubicBezTo>
                  <a:pt x="0" y="880"/>
                  <a:pt x="24" y="728"/>
                  <a:pt x="96" y="600"/>
                </a:cubicBezTo>
                <a:cubicBezTo>
                  <a:pt x="168" y="472"/>
                  <a:pt x="312" y="304"/>
                  <a:pt x="432" y="216"/>
                </a:cubicBezTo>
                <a:cubicBezTo>
                  <a:pt x="552" y="128"/>
                  <a:pt x="648" y="88"/>
                  <a:pt x="816" y="72"/>
                </a:cubicBezTo>
                <a:cubicBezTo>
                  <a:pt x="984" y="56"/>
                  <a:pt x="1328" y="0"/>
                  <a:pt x="1440" y="120"/>
                </a:cubicBezTo>
                <a:cubicBezTo>
                  <a:pt x="1552" y="240"/>
                  <a:pt x="1520" y="516"/>
                  <a:pt x="1488" y="79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55" name="Text Box 59"/>
          <p:cNvSpPr txBox="1">
            <a:spLocks noChangeArrowheads="1"/>
          </p:cNvSpPr>
          <p:nvPr/>
        </p:nvSpPr>
        <p:spPr bwMode="auto">
          <a:xfrm>
            <a:off x="2362200" y="59436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CC33"/>
                </a:solidFill>
              </a:rPr>
              <a:t>pot</a:t>
            </a:r>
            <a:r>
              <a:rPr lang="en-US" sz="2400">
                <a:solidFill>
                  <a:srgbClr val="FF0000"/>
                </a:solidFill>
              </a:rPr>
              <a:t>h</a:t>
            </a:r>
            <a:r>
              <a:rPr lang="en-US" sz="2400"/>
              <a:t>erotathxythopotattooattoo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Keyword Tree with a failure link</a:t>
            </a:r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auto">
          <a:xfrm>
            <a:off x="3962400" y="2133600"/>
            <a:ext cx="3124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3962400" y="2209800"/>
            <a:ext cx="625475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4191000" y="2895600"/>
            <a:ext cx="2133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 flipH="1">
            <a:off x="2514600" y="2133600"/>
            <a:ext cx="14478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7" name="Oval 7"/>
          <p:cNvSpPr>
            <a:spLocks noChangeArrowheads="1"/>
          </p:cNvSpPr>
          <p:nvPr/>
        </p:nvSpPr>
        <p:spPr bwMode="auto">
          <a:xfrm>
            <a:off x="3886200" y="20574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Oval 8"/>
          <p:cNvSpPr>
            <a:spLocks noChangeArrowheads="1"/>
          </p:cNvSpPr>
          <p:nvPr/>
        </p:nvSpPr>
        <p:spPr bwMode="auto">
          <a:xfrm>
            <a:off x="2606675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Oval 9"/>
          <p:cNvSpPr>
            <a:spLocks noChangeArrowheads="1"/>
          </p:cNvSpPr>
          <p:nvPr/>
        </p:nvSpPr>
        <p:spPr bwMode="auto">
          <a:xfrm>
            <a:off x="2835275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Oval 10"/>
          <p:cNvSpPr>
            <a:spLocks noChangeArrowheads="1"/>
          </p:cNvSpPr>
          <p:nvPr/>
        </p:nvSpPr>
        <p:spPr bwMode="auto">
          <a:xfrm>
            <a:off x="3063875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Oval 11"/>
          <p:cNvSpPr>
            <a:spLocks noChangeArrowheads="1"/>
          </p:cNvSpPr>
          <p:nvPr/>
        </p:nvSpPr>
        <p:spPr bwMode="auto">
          <a:xfrm>
            <a:off x="34290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Oval 12"/>
          <p:cNvSpPr>
            <a:spLocks noChangeArrowheads="1"/>
          </p:cNvSpPr>
          <p:nvPr/>
        </p:nvSpPr>
        <p:spPr bwMode="auto">
          <a:xfrm>
            <a:off x="36576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Oval 13"/>
          <p:cNvSpPr>
            <a:spLocks noChangeArrowheads="1"/>
          </p:cNvSpPr>
          <p:nvPr/>
        </p:nvSpPr>
        <p:spPr bwMode="auto">
          <a:xfrm>
            <a:off x="41148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Oval 14"/>
          <p:cNvSpPr>
            <a:spLocks noChangeArrowheads="1"/>
          </p:cNvSpPr>
          <p:nvPr/>
        </p:nvSpPr>
        <p:spPr bwMode="auto">
          <a:xfrm>
            <a:off x="42672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Oval 15"/>
          <p:cNvSpPr>
            <a:spLocks noChangeArrowheads="1"/>
          </p:cNvSpPr>
          <p:nvPr/>
        </p:nvSpPr>
        <p:spPr bwMode="auto">
          <a:xfrm>
            <a:off x="43434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Oval 16"/>
          <p:cNvSpPr>
            <a:spLocks noChangeArrowheads="1"/>
          </p:cNvSpPr>
          <p:nvPr/>
        </p:nvSpPr>
        <p:spPr bwMode="auto">
          <a:xfrm>
            <a:off x="40386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Oval 17"/>
          <p:cNvSpPr>
            <a:spLocks noChangeArrowheads="1"/>
          </p:cNvSpPr>
          <p:nvPr/>
        </p:nvSpPr>
        <p:spPr bwMode="auto">
          <a:xfrm>
            <a:off x="4419600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Oval 18"/>
          <p:cNvSpPr>
            <a:spLocks noChangeArrowheads="1"/>
          </p:cNvSpPr>
          <p:nvPr/>
        </p:nvSpPr>
        <p:spPr bwMode="auto">
          <a:xfrm>
            <a:off x="4572000" y="5334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Oval 19"/>
          <p:cNvSpPr>
            <a:spLocks noChangeArrowheads="1"/>
          </p:cNvSpPr>
          <p:nvPr/>
        </p:nvSpPr>
        <p:spPr bwMode="auto">
          <a:xfrm>
            <a:off x="4495800" y="3200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Oval 20"/>
          <p:cNvSpPr>
            <a:spLocks noChangeArrowheads="1"/>
          </p:cNvSpPr>
          <p:nvPr/>
        </p:nvSpPr>
        <p:spPr bwMode="auto">
          <a:xfrm>
            <a:off x="4495800" y="22860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Oval 21"/>
          <p:cNvSpPr>
            <a:spLocks noChangeArrowheads="1"/>
          </p:cNvSpPr>
          <p:nvPr/>
        </p:nvSpPr>
        <p:spPr bwMode="auto">
          <a:xfrm>
            <a:off x="5029200" y="25146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2" name="Oval 22"/>
          <p:cNvSpPr>
            <a:spLocks noChangeArrowheads="1"/>
          </p:cNvSpPr>
          <p:nvPr/>
        </p:nvSpPr>
        <p:spPr bwMode="auto">
          <a:xfrm>
            <a:off x="57150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Oval 23"/>
          <p:cNvSpPr>
            <a:spLocks noChangeArrowheads="1"/>
          </p:cNvSpPr>
          <p:nvPr/>
        </p:nvSpPr>
        <p:spPr bwMode="auto">
          <a:xfrm>
            <a:off x="63246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3565525" y="2093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3336925" y="2474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3108325" y="29321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2813050" y="3465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2571750" y="38465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2355850" y="4191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3962400" y="2362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0751" name="Text Box 31"/>
          <p:cNvSpPr txBox="1">
            <a:spLocks noChangeArrowheads="1"/>
          </p:cNvSpPr>
          <p:nvPr/>
        </p:nvSpPr>
        <p:spPr bwMode="auto">
          <a:xfrm>
            <a:off x="4648200" y="3138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6096000" y="457200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4108450" y="1981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0754" name="Text Box 34"/>
          <p:cNvSpPr txBox="1">
            <a:spLocks noChangeArrowheads="1"/>
          </p:cNvSpPr>
          <p:nvPr/>
        </p:nvSpPr>
        <p:spPr bwMode="auto">
          <a:xfrm>
            <a:off x="4705350" y="22098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0755" name="Text Box 35"/>
          <p:cNvSpPr txBox="1">
            <a:spLocks noChangeArrowheads="1"/>
          </p:cNvSpPr>
          <p:nvPr/>
        </p:nvSpPr>
        <p:spPr bwMode="auto">
          <a:xfrm>
            <a:off x="5251450" y="2452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h</a:t>
            </a:r>
          </a:p>
        </p:txBody>
      </p:sp>
      <p:sp>
        <p:nvSpPr>
          <p:cNvPr id="30756" name="Text Box 36"/>
          <p:cNvSpPr txBox="1">
            <a:spLocks noChangeArrowheads="1"/>
          </p:cNvSpPr>
          <p:nvPr/>
        </p:nvSpPr>
        <p:spPr bwMode="auto">
          <a:xfrm>
            <a:off x="5937250" y="2757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0757" name="Text Box 37"/>
          <p:cNvSpPr txBox="1">
            <a:spLocks noChangeArrowheads="1"/>
          </p:cNvSpPr>
          <p:nvPr/>
        </p:nvSpPr>
        <p:spPr bwMode="auto">
          <a:xfrm>
            <a:off x="6597650" y="2986088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30758" name="Text Box 38"/>
          <p:cNvSpPr txBox="1">
            <a:spLocks noChangeArrowheads="1"/>
          </p:cNvSpPr>
          <p:nvPr/>
        </p:nvSpPr>
        <p:spPr bwMode="auto">
          <a:xfrm>
            <a:off x="2270125" y="4837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0759" name="Text Box 39"/>
          <p:cNvSpPr txBox="1">
            <a:spLocks noChangeArrowheads="1"/>
          </p:cNvSpPr>
          <p:nvPr/>
        </p:nvSpPr>
        <p:spPr bwMode="auto">
          <a:xfrm>
            <a:off x="4098925" y="5195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0760" name="Text Box 40"/>
          <p:cNvSpPr txBox="1">
            <a:spLocks noChangeArrowheads="1"/>
          </p:cNvSpPr>
          <p:nvPr/>
        </p:nvSpPr>
        <p:spPr bwMode="auto">
          <a:xfrm>
            <a:off x="6248400" y="5181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0761" name="Text Box 41"/>
          <p:cNvSpPr txBox="1">
            <a:spLocks noChangeArrowheads="1"/>
          </p:cNvSpPr>
          <p:nvPr/>
        </p:nvSpPr>
        <p:spPr bwMode="auto">
          <a:xfrm>
            <a:off x="7162800" y="3505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30762" name="Oval 42"/>
          <p:cNvSpPr>
            <a:spLocks noChangeArrowheads="1"/>
          </p:cNvSpPr>
          <p:nvPr/>
        </p:nvSpPr>
        <p:spPr bwMode="auto">
          <a:xfrm>
            <a:off x="2438400" y="4495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3" name="Oval 43"/>
          <p:cNvSpPr>
            <a:spLocks noChangeArrowheads="1"/>
          </p:cNvSpPr>
          <p:nvPr/>
        </p:nvSpPr>
        <p:spPr bwMode="auto">
          <a:xfrm>
            <a:off x="69342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4" name="Text Box 44"/>
          <p:cNvSpPr txBox="1">
            <a:spLocks noChangeArrowheads="1"/>
          </p:cNvSpPr>
          <p:nvPr/>
        </p:nvSpPr>
        <p:spPr bwMode="auto">
          <a:xfrm>
            <a:off x="4108450" y="2909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0765" name="Text Box 45"/>
          <p:cNvSpPr txBox="1">
            <a:spLocks noChangeArrowheads="1"/>
          </p:cNvSpPr>
          <p:nvPr/>
        </p:nvSpPr>
        <p:spPr bwMode="auto">
          <a:xfrm>
            <a:off x="4251325" y="33893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0766" name="Text Box 46"/>
          <p:cNvSpPr txBox="1">
            <a:spLocks noChangeArrowheads="1"/>
          </p:cNvSpPr>
          <p:nvPr/>
        </p:nvSpPr>
        <p:spPr bwMode="auto">
          <a:xfrm>
            <a:off x="4327525" y="3922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0767" name="Text Box 47"/>
          <p:cNvSpPr txBox="1">
            <a:spLocks noChangeArrowheads="1"/>
          </p:cNvSpPr>
          <p:nvPr/>
        </p:nvSpPr>
        <p:spPr bwMode="auto">
          <a:xfrm>
            <a:off x="4403725" y="4456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0768" name="Text Box 48"/>
          <p:cNvSpPr txBox="1">
            <a:spLocks noChangeArrowheads="1"/>
          </p:cNvSpPr>
          <p:nvPr/>
        </p:nvSpPr>
        <p:spPr bwMode="auto">
          <a:xfrm>
            <a:off x="4495800" y="4967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0769" name="Text Box 49"/>
          <p:cNvSpPr txBox="1">
            <a:spLocks noChangeArrowheads="1"/>
          </p:cNvSpPr>
          <p:nvPr/>
        </p:nvSpPr>
        <p:spPr bwMode="auto">
          <a:xfrm>
            <a:off x="4337050" y="2819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30770" name="Oval 50"/>
          <p:cNvSpPr>
            <a:spLocks noChangeArrowheads="1"/>
          </p:cNvSpPr>
          <p:nvPr/>
        </p:nvSpPr>
        <p:spPr bwMode="auto">
          <a:xfrm>
            <a:off x="48006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1" name="Oval 51"/>
          <p:cNvSpPr>
            <a:spLocks noChangeArrowheads="1"/>
          </p:cNvSpPr>
          <p:nvPr/>
        </p:nvSpPr>
        <p:spPr bwMode="auto">
          <a:xfrm>
            <a:off x="51054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2" name="Oval 52"/>
          <p:cNvSpPr>
            <a:spLocks noChangeArrowheads="1"/>
          </p:cNvSpPr>
          <p:nvPr/>
        </p:nvSpPr>
        <p:spPr bwMode="auto">
          <a:xfrm>
            <a:off x="54864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3" name="Oval 53"/>
          <p:cNvSpPr>
            <a:spLocks noChangeArrowheads="1"/>
          </p:cNvSpPr>
          <p:nvPr/>
        </p:nvSpPr>
        <p:spPr bwMode="auto">
          <a:xfrm>
            <a:off x="5867400" y="4572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4" name="Text Box 54"/>
          <p:cNvSpPr txBox="1">
            <a:spLocks noChangeArrowheads="1"/>
          </p:cNvSpPr>
          <p:nvPr/>
        </p:nvSpPr>
        <p:spPr bwMode="auto">
          <a:xfrm>
            <a:off x="4953000" y="3429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0775" name="Text Box 55"/>
          <p:cNvSpPr txBox="1">
            <a:spLocks noChangeArrowheads="1"/>
          </p:cNvSpPr>
          <p:nvPr/>
        </p:nvSpPr>
        <p:spPr bwMode="auto">
          <a:xfrm>
            <a:off x="5241925" y="37703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0776" name="Oval 56"/>
          <p:cNvSpPr>
            <a:spLocks noChangeArrowheads="1"/>
          </p:cNvSpPr>
          <p:nvPr/>
        </p:nvSpPr>
        <p:spPr bwMode="auto">
          <a:xfrm>
            <a:off x="6248400" y="4953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7" name="Text Box 57"/>
          <p:cNvSpPr txBox="1">
            <a:spLocks noChangeArrowheads="1"/>
          </p:cNvSpPr>
          <p:nvPr/>
        </p:nvSpPr>
        <p:spPr bwMode="auto">
          <a:xfrm>
            <a:off x="5622925" y="4151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0778" name="Freeform 58"/>
          <p:cNvSpPr>
            <a:spLocks/>
          </p:cNvSpPr>
          <p:nvPr/>
        </p:nvSpPr>
        <p:spPr bwMode="auto">
          <a:xfrm>
            <a:off x="2743200" y="1257300"/>
            <a:ext cx="2463800" cy="2171700"/>
          </a:xfrm>
          <a:custGeom>
            <a:avLst/>
            <a:gdLst>
              <a:gd name="T0" fmla="*/ 192 w 1552"/>
              <a:gd name="T1" fmla="*/ 1368 h 1368"/>
              <a:gd name="T2" fmla="*/ 96 w 1552"/>
              <a:gd name="T3" fmla="*/ 1224 h 1368"/>
              <a:gd name="T4" fmla="*/ 0 w 1552"/>
              <a:gd name="T5" fmla="*/ 984 h 1368"/>
              <a:gd name="T6" fmla="*/ 96 w 1552"/>
              <a:gd name="T7" fmla="*/ 600 h 1368"/>
              <a:gd name="T8" fmla="*/ 432 w 1552"/>
              <a:gd name="T9" fmla="*/ 216 h 1368"/>
              <a:gd name="T10" fmla="*/ 816 w 1552"/>
              <a:gd name="T11" fmla="*/ 72 h 1368"/>
              <a:gd name="T12" fmla="*/ 1440 w 1552"/>
              <a:gd name="T13" fmla="*/ 120 h 1368"/>
              <a:gd name="T14" fmla="*/ 1488 w 1552"/>
              <a:gd name="T15" fmla="*/ 792 h 13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52"/>
              <a:gd name="T25" fmla="*/ 0 h 1368"/>
              <a:gd name="T26" fmla="*/ 1552 w 1552"/>
              <a:gd name="T27" fmla="*/ 1368 h 13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52" h="1368">
                <a:moveTo>
                  <a:pt x="192" y="1368"/>
                </a:moveTo>
                <a:cubicBezTo>
                  <a:pt x="160" y="1328"/>
                  <a:pt x="128" y="1288"/>
                  <a:pt x="96" y="1224"/>
                </a:cubicBezTo>
                <a:cubicBezTo>
                  <a:pt x="64" y="1160"/>
                  <a:pt x="0" y="1088"/>
                  <a:pt x="0" y="984"/>
                </a:cubicBezTo>
                <a:cubicBezTo>
                  <a:pt x="0" y="880"/>
                  <a:pt x="24" y="728"/>
                  <a:pt x="96" y="600"/>
                </a:cubicBezTo>
                <a:cubicBezTo>
                  <a:pt x="168" y="472"/>
                  <a:pt x="312" y="304"/>
                  <a:pt x="432" y="216"/>
                </a:cubicBezTo>
                <a:cubicBezTo>
                  <a:pt x="552" y="128"/>
                  <a:pt x="648" y="88"/>
                  <a:pt x="816" y="72"/>
                </a:cubicBezTo>
                <a:cubicBezTo>
                  <a:pt x="984" y="56"/>
                  <a:pt x="1328" y="0"/>
                  <a:pt x="1440" y="120"/>
                </a:cubicBezTo>
                <a:cubicBezTo>
                  <a:pt x="1552" y="240"/>
                  <a:pt x="1520" y="516"/>
                  <a:pt x="1488" y="79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79" name="Text Box 59"/>
          <p:cNvSpPr txBox="1">
            <a:spLocks noChangeArrowheads="1"/>
          </p:cNvSpPr>
          <p:nvPr/>
        </p:nvSpPr>
        <p:spPr bwMode="auto">
          <a:xfrm>
            <a:off x="2362200" y="59436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>
                <a:solidFill>
                  <a:srgbClr val="33CC33"/>
                </a:solidFill>
              </a:rPr>
              <a:t>ot</a:t>
            </a:r>
            <a:r>
              <a:rPr lang="en-US" sz="2400">
                <a:solidFill>
                  <a:srgbClr val="0000FF"/>
                </a:solidFill>
              </a:rPr>
              <a:t>h</a:t>
            </a:r>
            <a:r>
              <a:rPr lang="en-US" sz="2400"/>
              <a:t>erotathxythopotattooattoo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naïve algorithm</a:t>
            </a:r>
          </a:p>
        </p:txBody>
      </p:sp>
      <p:pic>
        <p:nvPicPr>
          <p:cNvPr id="4099" name="Picture 64" descr="string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563" y="1576388"/>
            <a:ext cx="8270875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6" descr="string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2286000"/>
            <a:ext cx="16764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79" name="Picture 67" descr="string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868613"/>
            <a:ext cx="1676400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80" name="Picture 68" descr="string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3429000"/>
            <a:ext cx="16764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81" name="Picture 69" descr="string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011613"/>
            <a:ext cx="1676400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82" name="Picture 70" descr="string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4572000"/>
            <a:ext cx="16764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83" name="Picture 71" descr="string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5154613"/>
            <a:ext cx="1676400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84" name="Picture 72" descr="string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5715000"/>
            <a:ext cx="16764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85" name="Picture 73" descr="string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6297613"/>
            <a:ext cx="1676400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90" name="Rectangle 78"/>
          <p:cNvSpPr>
            <a:spLocks noChangeArrowheads="1"/>
          </p:cNvSpPr>
          <p:nvPr/>
        </p:nvSpPr>
        <p:spPr bwMode="auto">
          <a:xfrm>
            <a:off x="1524000" y="1524000"/>
            <a:ext cx="1676400" cy="6858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91" name="Rectangle 79"/>
          <p:cNvSpPr>
            <a:spLocks noChangeArrowheads="1"/>
          </p:cNvSpPr>
          <p:nvPr/>
        </p:nvSpPr>
        <p:spPr bwMode="auto">
          <a:xfrm>
            <a:off x="3733800" y="1524000"/>
            <a:ext cx="1676400" cy="6858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92" name="Rectangle 80"/>
          <p:cNvSpPr>
            <a:spLocks noChangeArrowheads="1"/>
          </p:cNvSpPr>
          <p:nvPr/>
        </p:nvSpPr>
        <p:spPr bwMode="auto">
          <a:xfrm>
            <a:off x="4876800" y="1600200"/>
            <a:ext cx="1676400" cy="6858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Text Box 82"/>
          <p:cNvSpPr txBox="1">
            <a:spLocks noChangeArrowheads="1"/>
          </p:cNvSpPr>
          <p:nvPr/>
        </p:nvSpPr>
        <p:spPr bwMode="auto">
          <a:xfrm>
            <a:off x="6842125" y="2322513"/>
            <a:ext cx="1333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Length = m</a:t>
            </a:r>
          </a:p>
        </p:txBody>
      </p:sp>
      <p:sp>
        <p:nvSpPr>
          <p:cNvPr id="4112" name="Text Box 83"/>
          <p:cNvSpPr txBox="1">
            <a:spLocks noChangeArrowheads="1"/>
          </p:cNvSpPr>
          <p:nvPr/>
        </p:nvSpPr>
        <p:spPr bwMode="auto">
          <a:xfrm>
            <a:off x="2209800" y="2362200"/>
            <a:ext cx="127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Length = 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90" grpId="0" animBg="1"/>
      <p:bldP spid="13391" grpId="0" animBg="1"/>
      <p:bldP spid="1339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reeform 2"/>
          <p:cNvSpPr>
            <a:spLocks/>
          </p:cNvSpPr>
          <p:nvPr/>
        </p:nvSpPr>
        <p:spPr bwMode="auto">
          <a:xfrm>
            <a:off x="4495800" y="1790700"/>
            <a:ext cx="2590800" cy="3200400"/>
          </a:xfrm>
          <a:custGeom>
            <a:avLst/>
            <a:gdLst>
              <a:gd name="T0" fmla="*/ 8 w 1560"/>
              <a:gd name="T1" fmla="*/ 2000 h 2000"/>
              <a:gd name="T2" fmla="*/ 1064 w 1560"/>
              <a:gd name="T3" fmla="*/ 1568 h 2000"/>
              <a:gd name="T4" fmla="*/ 1544 w 1560"/>
              <a:gd name="T5" fmla="*/ 704 h 2000"/>
              <a:gd name="T6" fmla="*/ 968 w 1560"/>
              <a:gd name="T7" fmla="*/ 128 h 2000"/>
              <a:gd name="T8" fmla="*/ 152 w 1560"/>
              <a:gd name="T9" fmla="*/ 32 h 2000"/>
              <a:gd name="T10" fmla="*/ 56 w 1560"/>
              <a:gd name="T11" fmla="*/ 320 h 2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60"/>
              <a:gd name="T19" fmla="*/ 0 h 2000"/>
              <a:gd name="T20" fmla="*/ 1560 w 1560"/>
              <a:gd name="T21" fmla="*/ 2000 h 2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60" h="2000">
                <a:moveTo>
                  <a:pt x="8" y="2000"/>
                </a:moveTo>
                <a:cubicBezTo>
                  <a:pt x="408" y="1892"/>
                  <a:pt x="808" y="1784"/>
                  <a:pt x="1064" y="1568"/>
                </a:cubicBezTo>
                <a:cubicBezTo>
                  <a:pt x="1320" y="1352"/>
                  <a:pt x="1560" y="944"/>
                  <a:pt x="1544" y="704"/>
                </a:cubicBezTo>
                <a:cubicBezTo>
                  <a:pt x="1528" y="464"/>
                  <a:pt x="1200" y="240"/>
                  <a:pt x="968" y="128"/>
                </a:cubicBezTo>
                <a:cubicBezTo>
                  <a:pt x="736" y="16"/>
                  <a:pt x="304" y="0"/>
                  <a:pt x="152" y="32"/>
                </a:cubicBezTo>
                <a:cubicBezTo>
                  <a:pt x="0" y="64"/>
                  <a:pt x="28" y="192"/>
                  <a:pt x="56" y="32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Keyword Tree with all failure links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3962400" y="2171700"/>
            <a:ext cx="3124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3962400" y="2247900"/>
            <a:ext cx="625475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4191000" y="2933700"/>
            <a:ext cx="2133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H="1">
            <a:off x="2514600" y="2171700"/>
            <a:ext cx="14478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3886200" y="20955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2606675" y="4229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2835275" y="38481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3063875" y="34671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Oval 12"/>
          <p:cNvSpPr>
            <a:spLocks noChangeArrowheads="1"/>
          </p:cNvSpPr>
          <p:nvPr/>
        </p:nvSpPr>
        <p:spPr bwMode="auto">
          <a:xfrm>
            <a:off x="3429000" y="29337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Oval 13"/>
          <p:cNvSpPr>
            <a:spLocks noChangeArrowheads="1"/>
          </p:cNvSpPr>
          <p:nvPr/>
        </p:nvSpPr>
        <p:spPr bwMode="auto">
          <a:xfrm>
            <a:off x="3657600" y="25527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Oval 14"/>
          <p:cNvSpPr>
            <a:spLocks noChangeArrowheads="1"/>
          </p:cNvSpPr>
          <p:nvPr/>
        </p:nvSpPr>
        <p:spPr bwMode="auto">
          <a:xfrm>
            <a:off x="4114800" y="33147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Oval 15"/>
          <p:cNvSpPr>
            <a:spLocks noChangeArrowheads="1"/>
          </p:cNvSpPr>
          <p:nvPr/>
        </p:nvSpPr>
        <p:spPr bwMode="auto">
          <a:xfrm>
            <a:off x="4267200" y="3848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Oval 16"/>
          <p:cNvSpPr>
            <a:spLocks noChangeArrowheads="1"/>
          </p:cNvSpPr>
          <p:nvPr/>
        </p:nvSpPr>
        <p:spPr bwMode="auto">
          <a:xfrm>
            <a:off x="4343400" y="43815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Oval 17"/>
          <p:cNvSpPr>
            <a:spLocks noChangeArrowheads="1"/>
          </p:cNvSpPr>
          <p:nvPr/>
        </p:nvSpPr>
        <p:spPr bwMode="auto">
          <a:xfrm>
            <a:off x="4038600" y="27813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Oval 18"/>
          <p:cNvSpPr>
            <a:spLocks noChangeArrowheads="1"/>
          </p:cNvSpPr>
          <p:nvPr/>
        </p:nvSpPr>
        <p:spPr bwMode="auto">
          <a:xfrm>
            <a:off x="4419600" y="49149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Oval 19"/>
          <p:cNvSpPr>
            <a:spLocks noChangeArrowheads="1"/>
          </p:cNvSpPr>
          <p:nvPr/>
        </p:nvSpPr>
        <p:spPr bwMode="auto">
          <a:xfrm>
            <a:off x="4572000" y="5372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Oval 20"/>
          <p:cNvSpPr>
            <a:spLocks noChangeArrowheads="1"/>
          </p:cNvSpPr>
          <p:nvPr/>
        </p:nvSpPr>
        <p:spPr bwMode="auto">
          <a:xfrm>
            <a:off x="4495800" y="32385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Oval 21"/>
          <p:cNvSpPr>
            <a:spLocks noChangeArrowheads="1"/>
          </p:cNvSpPr>
          <p:nvPr/>
        </p:nvSpPr>
        <p:spPr bwMode="auto">
          <a:xfrm>
            <a:off x="4495800" y="2324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6" name="Oval 22"/>
          <p:cNvSpPr>
            <a:spLocks noChangeArrowheads="1"/>
          </p:cNvSpPr>
          <p:nvPr/>
        </p:nvSpPr>
        <p:spPr bwMode="auto">
          <a:xfrm>
            <a:off x="5029200" y="25527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Oval 23"/>
          <p:cNvSpPr>
            <a:spLocks noChangeArrowheads="1"/>
          </p:cNvSpPr>
          <p:nvPr/>
        </p:nvSpPr>
        <p:spPr bwMode="auto">
          <a:xfrm>
            <a:off x="5715000" y="28575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8" name="Oval 24"/>
          <p:cNvSpPr>
            <a:spLocks noChangeArrowheads="1"/>
          </p:cNvSpPr>
          <p:nvPr/>
        </p:nvSpPr>
        <p:spPr bwMode="auto">
          <a:xfrm>
            <a:off x="6324600" y="31623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3565525" y="21320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3336925" y="25130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108325" y="29702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2813050" y="35036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2571750" y="38846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2355850" y="4229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3962400" y="24003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4648200" y="31765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6096000" y="461010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31778" name="Text Box 34"/>
          <p:cNvSpPr txBox="1">
            <a:spLocks noChangeArrowheads="1"/>
          </p:cNvSpPr>
          <p:nvPr/>
        </p:nvSpPr>
        <p:spPr bwMode="auto">
          <a:xfrm>
            <a:off x="4108450" y="20193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1779" name="Text Box 35"/>
          <p:cNvSpPr txBox="1">
            <a:spLocks noChangeArrowheads="1"/>
          </p:cNvSpPr>
          <p:nvPr/>
        </p:nvSpPr>
        <p:spPr bwMode="auto">
          <a:xfrm>
            <a:off x="4705350" y="22479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1780" name="Text Box 36"/>
          <p:cNvSpPr txBox="1">
            <a:spLocks noChangeArrowheads="1"/>
          </p:cNvSpPr>
          <p:nvPr/>
        </p:nvSpPr>
        <p:spPr bwMode="auto">
          <a:xfrm>
            <a:off x="5251450" y="24907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31781" name="Text Box 37"/>
          <p:cNvSpPr txBox="1">
            <a:spLocks noChangeArrowheads="1"/>
          </p:cNvSpPr>
          <p:nvPr/>
        </p:nvSpPr>
        <p:spPr bwMode="auto">
          <a:xfrm>
            <a:off x="5937250" y="27955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1782" name="Text Box 38"/>
          <p:cNvSpPr txBox="1">
            <a:spLocks noChangeArrowheads="1"/>
          </p:cNvSpPr>
          <p:nvPr/>
        </p:nvSpPr>
        <p:spPr bwMode="auto">
          <a:xfrm>
            <a:off x="6597650" y="3024188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31783" name="Text Box 39"/>
          <p:cNvSpPr txBox="1">
            <a:spLocks noChangeArrowheads="1"/>
          </p:cNvSpPr>
          <p:nvPr/>
        </p:nvSpPr>
        <p:spPr bwMode="auto">
          <a:xfrm>
            <a:off x="2270125" y="48387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1784" name="Text Box 40"/>
          <p:cNvSpPr txBox="1">
            <a:spLocks noChangeArrowheads="1"/>
          </p:cNvSpPr>
          <p:nvPr/>
        </p:nvSpPr>
        <p:spPr bwMode="auto">
          <a:xfrm>
            <a:off x="4098925" y="5233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1785" name="Text Box 41"/>
          <p:cNvSpPr txBox="1">
            <a:spLocks noChangeArrowheads="1"/>
          </p:cNvSpPr>
          <p:nvPr/>
        </p:nvSpPr>
        <p:spPr bwMode="auto">
          <a:xfrm>
            <a:off x="6248400" y="5143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1786" name="Text Box 42"/>
          <p:cNvSpPr txBox="1">
            <a:spLocks noChangeArrowheads="1"/>
          </p:cNvSpPr>
          <p:nvPr/>
        </p:nvSpPr>
        <p:spPr bwMode="auto">
          <a:xfrm>
            <a:off x="7086600" y="3467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31787" name="Oval 43"/>
          <p:cNvSpPr>
            <a:spLocks noChangeArrowheads="1"/>
          </p:cNvSpPr>
          <p:nvPr/>
        </p:nvSpPr>
        <p:spPr bwMode="auto">
          <a:xfrm>
            <a:off x="2438400" y="45339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88" name="Oval 44"/>
          <p:cNvSpPr>
            <a:spLocks noChangeArrowheads="1"/>
          </p:cNvSpPr>
          <p:nvPr/>
        </p:nvSpPr>
        <p:spPr bwMode="auto">
          <a:xfrm>
            <a:off x="6934200" y="3467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89" name="Text Box 45"/>
          <p:cNvSpPr txBox="1">
            <a:spLocks noChangeArrowheads="1"/>
          </p:cNvSpPr>
          <p:nvPr/>
        </p:nvSpPr>
        <p:spPr bwMode="auto">
          <a:xfrm>
            <a:off x="4108450" y="2947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1790" name="Text Box 46"/>
          <p:cNvSpPr txBox="1">
            <a:spLocks noChangeArrowheads="1"/>
          </p:cNvSpPr>
          <p:nvPr/>
        </p:nvSpPr>
        <p:spPr bwMode="auto">
          <a:xfrm>
            <a:off x="4251325" y="34274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1791" name="Text Box 47"/>
          <p:cNvSpPr txBox="1">
            <a:spLocks noChangeArrowheads="1"/>
          </p:cNvSpPr>
          <p:nvPr/>
        </p:nvSpPr>
        <p:spPr bwMode="auto">
          <a:xfrm>
            <a:off x="4327525" y="39608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1792" name="Text Box 48"/>
          <p:cNvSpPr txBox="1">
            <a:spLocks noChangeArrowheads="1"/>
          </p:cNvSpPr>
          <p:nvPr/>
        </p:nvSpPr>
        <p:spPr bwMode="auto">
          <a:xfrm>
            <a:off x="4403725" y="44942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1793" name="Text Box 49"/>
          <p:cNvSpPr txBox="1">
            <a:spLocks noChangeArrowheads="1"/>
          </p:cNvSpPr>
          <p:nvPr/>
        </p:nvSpPr>
        <p:spPr bwMode="auto">
          <a:xfrm>
            <a:off x="4495800" y="50053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1794" name="Text Box 50"/>
          <p:cNvSpPr txBox="1">
            <a:spLocks noChangeArrowheads="1"/>
          </p:cNvSpPr>
          <p:nvPr/>
        </p:nvSpPr>
        <p:spPr bwMode="auto">
          <a:xfrm>
            <a:off x="4337050" y="2857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31795" name="Oval 51"/>
          <p:cNvSpPr>
            <a:spLocks noChangeArrowheads="1"/>
          </p:cNvSpPr>
          <p:nvPr/>
        </p:nvSpPr>
        <p:spPr bwMode="auto">
          <a:xfrm>
            <a:off x="4800600" y="35433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6" name="Oval 52"/>
          <p:cNvSpPr>
            <a:spLocks noChangeArrowheads="1"/>
          </p:cNvSpPr>
          <p:nvPr/>
        </p:nvSpPr>
        <p:spPr bwMode="auto">
          <a:xfrm>
            <a:off x="5105400" y="3848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7" name="Oval 53"/>
          <p:cNvSpPr>
            <a:spLocks noChangeArrowheads="1"/>
          </p:cNvSpPr>
          <p:nvPr/>
        </p:nvSpPr>
        <p:spPr bwMode="auto">
          <a:xfrm>
            <a:off x="5486400" y="4229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8" name="Oval 54"/>
          <p:cNvSpPr>
            <a:spLocks noChangeArrowheads="1"/>
          </p:cNvSpPr>
          <p:nvPr/>
        </p:nvSpPr>
        <p:spPr bwMode="auto">
          <a:xfrm>
            <a:off x="5867400" y="4610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9" name="Text Box 55"/>
          <p:cNvSpPr txBox="1">
            <a:spLocks noChangeArrowheads="1"/>
          </p:cNvSpPr>
          <p:nvPr/>
        </p:nvSpPr>
        <p:spPr bwMode="auto">
          <a:xfrm>
            <a:off x="4953000" y="3467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1800" name="Text Box 56"/>
          <p:cNvSpPr txBox="1">
            <a:spLocks noChangeArrowheads="1"/>
          </p:cNvSpPr>
          <p:nvPr/>
        </p:nvSpPr>
        <p:spPr bwMode="auto">
          <a:xfrm>
            <a:off x="5241925" y="38084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1801" name="Oval 57"/>
          <p:cNvSpPr>
            <a:spLocks noChangeArrowheads="1"/>
          </p:cNvSpPr>
          <p:nvPr/>
        </p:nvSpPr>
        <p:spPr bwMode="auto">
          <a:xfrm>
            <a:off x="6248400" y="4991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02" name="Text Box 58"/>
          <p:cNvSpPr txBox="1">
            <a:spLocks noChangeArrowheads="1"/>
          </p:cNvSpPr>
          <p:nvPr/>
        </p:nvSpPr>
        <p:spPr bwMode="auto">
          <a:xfrm>
            <a:off x="5622925" y="41894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1803" name="Freeform 59"/>
          <p:cNvSpPr>
            <a:spLocks/>
          </p:cNvSpPr>
          <p:nvPr/>
        </p:nvSpPr>
        <p:spPr bwMode="auto">
          <a:xfrm>
            <a:off x="2743200" y="1295400"/>
            <a:ext cx="2463800" cy="2171700"/>
          </a:xfrm>
          <a:custGeom>
            <a:avLst/>
            <a:gdLst>
              <a:gd name="T0" fmla="*/ 192 w 1552"/>
              <a:gd name="T1" fmla="*/ 1368 h 1368"/>
              <a:gd name="T2" fmla="*/ 96 w 1552"/>
              <a:gd name="T3" fmla="*/ 1224 h 1368"/>
              <a:gd name="T4" fmla="*/ 0 w 1552"/>
              <a:gd name="T5" fmla="*/ 984 h 1368"/>
              <a:gd name="T6" fmla="*/ 96 w 1552"/>
              <a:gd name="T7" fmla="*/ 600 h 1368"/>
              <a:gd name="T8" fmla="*/ 432 w 1552"/>
              <a:gd name="T9" fmla="*/ 216 h 1368"/>
              <a:gd name="T10" fmla="*/ 816 w 1552"/>
              <a:gd name="T11" fmla="*/ 72 h 1368"/>
              <a:gd name="T12" fmla="*/ 1440 w 1552"/>
              <a:gd name="T13" fmla="*/ 120 h 1368"/>
              <a:gd name="T14" fmla="*/ 1488 w 1552"/>
              <a:gd name="T15" fmla="*/ 792 h 13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52"/>
              <a:gd name="T25" fmla="*/ 0 h 1368"/>
              <a:gd name="T26" fmla="*/ 1552 w 1552"/>
              <a:gd name="T27" fmla="*/ 1368 h 13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52" h="1368">
                <a:moveTo>
                  <a:pt x="192" y="1368"/>
                </a:moveTo>
                <a:cubicBezTo>
                  <a:pt x="160" y="1328"/>
                  <a:pt x="128" y="1288"/>
                  <a:pt x="96" y="1224"/>
                </a:cubicBezTo>
                <a:cubicBezTo>
                  <a:pt x="64" y="1160"/>
                  <a:pt x="0" y="1088"/>
                  <a:pt x="0" y="984"/>
                </a:cubicBezTo>
                <a:cubicBezTo>
                  <a:pt x="0" y="880"/>
                  <a:pt x="24" y="728"/>
                  <a:pt x="96" y="600"/>
                </a:cubicBezTo>
                <a:cubicBezTo>
                  <a:pt x="168" y="472"/>
                  <a:pt x="312" y="304"/>
                  <a:pt x="432" y="216"/>
                </a:cubicBezTo>
                <a:cubicBezTo>
                  <a:pt x="552" y="128"/>
                  <a:pt x="648" y="88"/>
                  <a:pt x="816" y="72"/>
                </a:cubicBezTo>
                <a:cubicBezTo>
                  <a:pt x="984" y="56"/>
                  <a:pt x="1328" y="0"/>
                  <a:pt x="1440" y="120"/>
                </a:cubicBezTo>
                <a:cubicBezTo>
                  <a:pt x="1552" y="240"/>
                  <a:pt x="1520" y="516"/>
                  <a:pt x="1488" y="79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804" name="Freeform 60"/>
          <p:cNvSpPr>
            <a:spLocks/>
          </p:cNvSpPr>
          <p:nvPr/>
        </p:nvSpPr>
        <p:spPr bwMode="auto">
          <a:xfrm>
            <a:off x="3327400" y="1790700"/>
            <a:ext cx="1308100" cy="1143000"/>
          </a:xfrm>
          <a:custGeom>
            <a:avLst/>
            <a:gdLst>
              <a:gd name="T0" fmla="*/ 64 w 824"/>
              <a:gd name="T1" fmla="*/ 720 h 720"/>
              <a:gd name="T2" fmla="*/ 16 w 824"/>
              <a:gd name="T3" fmla="*/ 624 h 720"/>
              <a:gd name="T4" fmla="*/ 16 w 824"/>
              <a:gd name="T5" fmla="*/ 384 h 720"/>
              <a:gd name="T6" fmla="*/ 112 w 824"/>
              <a:gd name="T7" fmla="*/ 144 h 720"/>
              <a:gd name="T8" fmla="*/ 544 w 824"/>
              <a:gd name="T9" fmla="*/ 0 h 720"/>
              <a:gd name="T10" fmla="*/ 784 w 824"/>
              <a:gd name="T11" fmla="*/ 144 h 720"/>
              <a:gd name="T12" fmla="*/ 784 w 824"/>
              <a:gd name="T13" fmla="*/ 336 h 7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24"/>
              <a:gd name="T22" fmla="*/ 0 h 720"/>
              <a:gd name="T23" fmla="*/ 824 w 824"/>
              <a:gd name="T24" fmla="*/ 720 h 72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24" h="720">
                <a:moveTo>
                  <a:pt x="64" y="720"/>
                </a:moveTo>
                <a:cubicBezTo>
                  <a:pt x="44" y="700"/>
                  <a:pt x="24" y="680"/>
                  <a:pt x="16" y="624"/>
                </a:cubicBezTo>
                <a:cubicBezTo>
                  <a:pt x="8" y="568"/>
                  <a:pt x="0" y="464"/>
                  <a:pt x="16" y="384"/>
                </a:cubicBezTo>
                <a:cubicBezTo>
                  <a:pt x="32" y="304"/>
                  <a:pt x="24" y="208"/>
                  <a:pt x="112" y="144"/>
                </a:cubicBezTo>
                <a:cubicBezTo>
                  <a:pt x="200" y="80"/>
                  <a:pt x="432" y="0"/>
                  <a:pt x="544" y="0"/>
                </a:cubicBezTo>
                <a:cubicBezTo>
                  <a:pt x="656" y="0"/>
                  <a:pt x="744" y="88"/>
                  <a:pt x="784" y="144"/>
                </a:cubicBezTo>
                <a:cubicBezTo>
                  <a:pt x="824" y="200"/>
                  <a:pt x="804" y="268"/>
                  <a:pt x="784" y="33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805" name="Freeform 61"/>
          <p:cNvSpPr>
            <a:spLocks/>
          </p:cNvSpPr>
          <p:nvPr/>
        </p:nvSpPr>
        <p:spPr bwMode="auto">
          <a:xfrm>
            <a:off x="1943100" y="1282700"/>
            <a:ext cx="2628900" cy="3327400"/>
          </a:xfrm>
          <a:custGeom>
            <a:avLst/>
            <a:gdLst>
              <a:gd name="T0" fmla="*/ 312 w 1704"/>
              <a:gd name="T1" fmla="*/ 2096 h 2096"/>
              <a:gd name="T2" fmla="*/ 72 w 1704"/>
              <a:gd name="T3" fmla="*/ 1712 h 2096"/>
              <a:gd name="T4" fmla="*/ 120 w 1704"/>
              <a:gd name="T5" fmla="*/ 512 h 2096"/>
              <a:gd name="T6" fmla="*/ 792 w 1704"/>
              <a:gd name="T7" fmla="*/ 80 h 2096"/>
              <a:gd name="T8" fmla="*/ 1368 w 1704"/>
              <a:gd name="T9" fmla="*/ 32 h 2096"/>
              <a:gd name="T10" fmla="*/ 1608 w 1704"/>
              <a:gd name="T11" fmla="*/ 224 h 2096"/>
              <a:gd name="T12" fmla="*/ 1704 w 1704"/>
              <a:gd name="T13" fmla="*/ 656 h 20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04"/>
              <a:gd name="T22" fmla="*/ 0 h 2096"/>
              <a:gd name="T23" fmla="*/ 1704 w 1704"/>
              <a:gd name="T24" fmla="*/ 2096 h 20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04" h="2096">
                <a:moveTo>
                  <a:pt x="312" y="2096"/>
                </a:moveTo>
                <a:cubicBezTo>
                  <a:pt x="208" y="2036"/>
                  <a:pt x="104" y="1976"/>
                  <a:pt x="72" y="1712"/>
                </a:cubicBezTo>
                <a:cubicBezTo>
                  <a:pt x="40" y="1448"/>
                  <a:pt x="0" y="784"/>
                  <a:pt x="120" y="512"/>
                </a:cubicBezTo>
                <a:cubicBezTo>
                  <a:pt x="240" y="240"/>
                  <a:pt x="584" y="160"/>
                  <a:pt x="792" y="80"/>
                </a:cubicBezTo>
                <a:cubicBezTo>
                  <a:pt x="1000" y="0"/>
                  <a:pt x="1232" y="8"/>
                  <a:pt x="1368" y="32"/>
                </a:cubicBezTo>
                <a:cubicBezTo>
                  <a:pt x="1504" y="56"/>
                  <a:pt x="1552" y="120"/>
                  <a:pt x="1608" y="224"/>
                </a:cubicBezTo>
                <a:cubicBezTo>
                  <a:pt x="1664" y="328"/>
                  <a:pt x="1684" y="492"/>
                  <a:pt x="1704" y="65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806" name="Line 62"/>
          <p:cNvSpPr>
            <a:spLocks noChangeShapeType="1"/>
          </p:cNvSpPr>
          <p:nvPr/>
        </p:nvSpPr>
        <p:spPr bwMode="auto">
          <a:xfrm flipV="1">
            <a:off x="2743200" y="3924300"/>
            <a:ext cx="15240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807" name="Freeform 63"/>
          <p:cNvSpPr>
            <a:spLocks/>
          </p:cNvSpPr>
          <p:nvPr/>
        </p:nvSpPr>
        <p:spPr bwMode="auto">
          <a:xfrm>
            <a:off x="3797300" y="2857500"/>
            <a:ext cx="469900" cy="1066800"/>
          </a:xfrm>
          <a:custGeom>
            <a:avLst/>
            <a:gdLst>
              <a:gd name="T0" fmla="*/ 296 w 296"/>
              <a:gd name="T1" fmla="*/ 672 h 712"/>
              <a:gd name="T2" fmla="*/ 104 w 296"/>
              <a:gd name="T3" fmla="*/ 624 h 712"/>
              <a:gd name="T4" fmla="*/ 8 w 296"/>
              <a:gd name="T5" fmla="*/ 144 h 712"/>
              <a:gd name="T6" fmla="*/ 152 w 296"/>
              <a:gd name="T7" fmla="*/ 0 h 712"/>
              <a:gd name="T8" fmla="*/ 0 60000 65536"/>
              <a:gd name="T9" fmla="*/ 0 60000 65536"/>
              <a:gd name="T10" fmla="*/ 0 60000 65536"/>
              <a:gd name="T11" fmla="*/ 0 60000 65536"/>
              <a:gd name="T12" fmla="*/ 0 w 296"/>
              <a:gd name="T13" fmla="*/ 0 h 712"/>
              <a:gd name="T14" fmla="*/ 296 w 296"/>
              <a:gd name="T15" fmla="*/ 712 h 7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6" h="712">
                <a:moveTo>
                  <a:pt x="296" y="672"/>
                </a:moveTo>
                <a:cubicBezTo>
                  <a:pt x="224" y="692"/>
                  <a:pt x="152" y="712"/>
                  <a:pt x="104" y="624"/>
                </a:cubicBezTo>
                <a:cubicBezTo>
                  <a:pt x="56" y="536"/>
                  <a:pt x="0" y="248"/>
                  <a:pt x="8" y="144"/>
                </a:cubicBezTo>
                <a:cubicBezTo>
                  <a:pt x="16" y="40"/>
                  <a:pt x="84" y="20"/>
                  <a:pt x="152" y="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808" name="Freeform 64"/>
          <p:cNvSpPr>
            <a:spLocks/>
          </p:cNvSpPr>
          <p:nvPr/>
        </p:nvSpPr>
        <p:spPr bwMode="auto">
          <a:xfrm>
            <a:off x="3606800" y="2857500"/>
            <a:ext cx="736600" cy="1714500"/>
          </a:xfrm>
          <a:custGeom>
            <a:avLst/>
            <a:gdLst>
              <a:gd name="T0" fmla="*/ 464 w 464"/>
              <a:gd name="T1" fmla="*/ 1008 h 1080"/>
              <a:gd name="T2" fmla="*/ 224 w 464"/>
              <a:gd name="T3" fmla="*/ 1008 h 1080"/>
              <a:gd name="T4" fmla="*/ 32 w 464"/>
              <a:gd name="T5" fmla="*/ 576 h 1080"/>
              <a:gd name="T6" fmla="*/ 32 w 464"/>
              <a:gd name="T7" fmla="*/ 144 h 1080"/>
              <a:gd name="T8" fmla="*/ 80 w 464"/>
              <a:gd name="T9" fmla="*/ 48 h 1080"/>
              <a:gd name="T10" fmla="*/ 224 w 464"/>
              <a:gd name="T11" fmla="*/ 0 h 10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64"/>
              <a:gd name="T19" fmla="*/ 0 h 1080"/>
              <a:gd name="T20" fmla="*/ 464 w 464"/>
              <a:gd name="T21" fmla="*/ 1080 h 108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64" h="1080">
                <a:moveTo>
                  <a:pt x="464" y="1008"/>
                </a:moveTo>
                <a:cubicBezTo>
                  <a:pt x="380" y="1044"/>
                  <a:pt x="296" y="1080"/>
                  <a:pt x="224" y="1008"/>
                </a:cubicBezTo>
                <a:cubicBezTo>
                  <a:pt x="152" y="936"/>
                  <a:pt x="64" y="720"/>
                  <a:pt x="32" y="576"/>
                </a:cubicBezTo>
                <a:cubicBezTo>
                  <a:pt x="0" y="432"/>
                  <a:pt x="24" y="232"/>
                  <a:pt x="32" y="144"/>
                </a:cubicBezTo>
                <a:cubicBezTo>
                  <a:pt x="40" y="56"/>
                  <a:pt x="48" y="72"/>
                  <a:pt x="80" y="48"/>
                </a:cubicBezTo>
                <a:cubicBezTo>
                  <a:pt x="112" y="24"/>
                  <a:pt x="168" y="12"/>
                  <a:pt x="224" y="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809" name="Line 65"/>
          <p:cNvSpPr>
            <a:spLocks noChangeShapeType="1"/>
          </p:cNvSpPr>
          <p:nvPr/>
        </p:nvSpPr>
        <p:spPr bwMode="auto">
          <a:xfrm flipH="1">
            <a:off x="4953000" y="3238500"/>
            <a:ext cx="13716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810" name="Freeform 66"/>
          <p:cNvSpPr>
            <a:spLocks/>
          </p:cNvSpPr>
          <p:nvPr/>
        </p:nvSpPr>
        <p:spPr bwMode="auto">
          <a:xfrm>
            <a:off x="4191000" y="2692400"/>
            <a:ext cx="1574800" cy="1536700"/>
          </a:xfrm>
          <a:custGeom>
            <a:avLst/>
            <a:gdLst>
              <a:gd name="T0" fmla="*/ 912 w 992"/>
              <a:gd name="T1" fmla="*/ 968 h 968"/>
              <a:gd name="T2" fmla="*/ 960 w 992"/>
              <a:gd name="T3" fmla="*/ 824 h 968"/>
              <a:gd name="T4" fmla="*/ 720 w 992"/>
              <a:gd name="T5" fmla="*/ 392 h 968"/>
              <a:gd name="T6" fmla="*/ 288 w 992"/>
              <a:gd name="T7" fmla="*/ 56 h 968"/>
              <a:gd name="T8" fmla="*/ 0 w 992"/>
              <a:gd name="T9" fmla="*/ 56 h 9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2"/>
              <a:gd name="T16" fmla="*/ 0 h 968"/>
              <a:gd name="T17" fmla="*/ 992 w 992"/>
              <a:gd name="T18" fmla="*/ 968 h 9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2" h="968">
                <a:moveTo>
                  <a:pt x="912" y="968"/>
                </a:moveTo>
                <a:cubicBezTo>
                  <a:pt x="952" y="944"/>
                  <a:pt x="992" y="920"/>
                  <a:pt x="960" y="824"/>
                </a:cubicBezTo>
                <a:cubicBezTo>
                  <a:pt x="928" y="728"/>
                  <a:pt x="832" y="520"/>
                  <a:pt x="720" y="392"/>
                </a:cubicBezTo>
                <a:cubicBezTo>
                  <a:pt x="608" y="264"/>
                  <a:pt x="408" y="112"/>
                  <a:pt x="288" y="56"/>
                </a:cubicBezTo>
                <a:cubicBezTo>
                  <a:pt x="168" y="0"/>
                  <a:pt x="84" y="28"/>
                  <a:pt x="0" y="5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811" name="Freeform 67"/>
          <p:cNvSpPr>
            <a:spLocks/>
          </p:cNvSpPr>
          <p:nvPr/>
        </p:nvSpPr>
        <p:spPr bwMode="auto">
          <a:xfrm>
            <a:off x="4572000" y="1320800"/>
            <a:ext cx="3898900" cy="4394200"/>
          </a:xfrm>
          <a:custGeom>
            <a:avLst/>
            <a:gdLst>
              <a:gd name="T0" fmla="*/ 96 w 2456"/>
              <a:gd name="T1" fmla="*/ 2600 h 2768"/>
              <a:gd name="T2" fmla="*/ 1200 w 2456"/>
              <a:gd name="T3" fmla="*/ 2696 h 2768"/>
              <a:gd name="T4" fmla="*/ 2256 w 2456"/>
              <a:gd name="T5" fmla="*/ 2168 h 2768"/>
              <a:gd name="T6" fmla="*/ 2160 w 2456"/>
              <a:gd name="T7" fmla="*/ 344 h 2768"/>
              <a:gd name="T8" fmla="*/ 480 w 2456"/>
              <a:gd name="T9" fmla="*/ 104 h 2768"/>
              <a:gd name="T10" fmla="*/ 0 w 2456"/>
              <a:gd name="T11" fmla="*/ 632 h 2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56"/>
              <a:gd name="T19" fmla="*/ 0 h 2768"/>
              <a:gd name="T20" fmla="*/ 2456 w 2456"/>
              <a:gd name="T21" fmla="*/ 2768 h 2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56" h="2768">
                <a:moveTo>
                  <a:pt x="96" y="2600"/>
                </a:moveTo>
                <a:cubicBezTo>
                  <a:pt x="468" y="2684"/>
                  <a:pt x="840" y="2768"/>
                  <a:pt x="1200" y="2696"/>
                </a:cubicBezTo>
                <a:cubicBezTo>
                  <a:pt x="1560" y="2624"/>
                  <a:pt x="2096" y="2560"/>
                  <a:pt x="2256" y="2168"/>
                </a:cubicBezTo>
                <a:cubicBezTo>
                  <a:pt x="2416" y="1776"/>
                  <a:pt x="2456" y="688"/>
                  <a:pt x="2160" y="344"/>
                </a:cubicBezTo>
                <a:cubicBezTo>
                  <a:pt x="1864" y="0"/>
                  <a:pt x="840" y="56"/>
                  <a:pt x="480" y="104"/>
                </a:cubicBezTo>
                <a:cubicBezTo>
                  <a:pt x="120" y="152"/>
                  <a:pt x="60" y="392"/>
                  <a:pt x="0" y="63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812" name="Line 68"/>
          <p:cNvSpPr>
            <a:spLocks noChangeShapeType="1"/>
          </p:cNvSpPr>
          <p:nvPr/>
        </p:nvSpPr>
        <p:spPr bwMode="auto">
          <a:xfrm flipH="1">
            <a:off x="4191000" y="2667000"/>
            <a:ext cx="8382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reeform 2"/>
          <p:cNvSpPr>
            <a:spLocks/>
          </p:cNvSpPr>
          <p:nvPr/>
        </p:nvSpPr>
        <p:spPr bwMode="auto">
          <a:xfrm>
            <a:off x="4495800" y="1790700"/>
            <a:ext cx="2590800" cy="3200400"/>
          </a:xfrm>
          <a:custGeom>
            <a:avLst/>
            <a:gdLst>
              <a:gd name="T0" fmla="*/ 8 w 1560"/>
              <a:gd name="T1" fmla="*/ 2000 h 2000"/>
              <a:gd name="T2" fmla="*/ 1064 w 1560"/>
              <a:gd name="T3" fmla="*/ 1568 h 2000"/>
              <a:gd name="T4" fmla="*/ 1544 w 1560"/>
              <a:gd name="T5" fmla="*/ 704 h 2000"/>
              <a:gd name="T6" fmla="*/ 968 w 1560"/>
              <a:gd name="T7" fmla="*/ 128 h 2000"/>
              <a:gd name="T8" fmla="*/ 152 w 1560"/>
              <a:gd name="T9" fmla="*/ 32 h 2000"/>
              <a:gd name="T10" fmla="*/ 56 w 1560"/>
              <a:gd name="T11" fmla="*/ 320 h 2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60"/>
              <a:gd name="T19" fmla="*/ 0 h 2000"/>
              <a:gd name="T20" fmla="*/ 1560 w 1560"/>
              <a:gd name="T21" fmla="*/ 2000 h 2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60" h="2000">
                <a:moveTo>
                  <a:pt x="8" y="2000"/>
                </a:moveTo>
                <a:cubicBezTo>
                  <a:pt x="408" y="1892"/>
                  <a:pt x="808" y="1784"/>
                  <a:pt x="1064" y="1568"/>
                </a:cubicBezTo>
                <a:cubicBezTo>
                  <a:pt x="1320" y="1352"/>
                  <a:pt x="1560" y="944"/>
                  <a:pt x="1544" y="704"/>
                </a:cubicBezTo>
                <a:cubicBezTo>
                  <a:pt x="1528" y="464"/>
                  <a:pt x="1200" y="240"/>
                  <a:pt x="968" y="128"/>
                </a:cubicBezTo>
                <a:cubicBezTo>
                  <a:pt x="736" y="16"/>
                  <a:pt x="304" y="0"/>
                  <a:pt x="152" y="32"/>
                </a:cubicBezTo>
                <a:cubicBezTo>
                  <a:pt x="0" y="64"/>
                  <a:pt x="28" y="192"/>
                  <a:pt x="56" y="32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3962400" y="2171700"/>
            <a:ext cx="3124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3962400" y="2247900"/>
            <a:ext cx="625475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4191000" y="2933700"/>
            <a:ext cx="2133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H="1">
            <a:off x="2514600" y="2171700"/>
            <a:ext cx="14478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3886200" y="20955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2606675" y="4229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2835275" y="38481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3063875" y="34671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Oval 12"/>
          <p:cNvSpPr>
            <a:spLocks noChangeArrowheads="1"/>
          </p:cNvSpPr>
          <p:nvPr/>
        </p:nvSpPr>
        <p:spPr bwMode="auto">
          <a:xfrm>
            <a:off x="3429000" y="29337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Oval 13"/>
          <p:cNvSpPr>
            <a:spLocks noChangeArrowheads="1"/>
          </p:cNvSpPr>
          <p:nvPr/>
        </p:nvSpPr>
        <p:spPr bwMode="auto">
          <a:xfrm>
            <a:off x="3657600" y="25527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Oval 14"/>
          <p:cNvSpPr>
            <a:spLocks noChangeArrowheads="1"/>
          </p:cNvSpPr>
          <p:nvPr/>
        </p:nvSpPr>
        <p:spPr bwMode="auto">
          <a:xfrm>
            <a:off x="4114800" y="33147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Oval 15"/>
          <p:cNvSpPr>
            <a:spLocks noChangeArrowheads="1"/>
          </p:cNvSpPr>
          <p:nvPr/>
        </p:nvSpPr>
        <p:spPr bwMode="auto">
          <a:xfrm>
            <a:off x="4267200" y="3848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Oval 16"/>
          <p:cNvSpPr>
            <a:spLocks noChangeArrowheads="1"/>
          </p:cNvSpPr>
          <p:nvPr/>
        </p:nvSpPr>
        <p:spPr bwMode="auto">
          <a:xfrm>
            <a:off x="4343400" y="43815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Oval 17"/>
          <p:cNvSpPr>
            <a:spLocks noChangeArrowheads="1"/>
          </p:cNvSpPr>
          <p:nvPr/>
        </p:nvSpPr>
        <p:spPr bwMode="auto">
          <a:xfrm>
            <a:off x="4038600" y="27813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Oval 18"/>
          <p:cNvSpPr>
            <a:spLocks noChangeArrowheads="1"/>
          </p:cNvSpPr>
          <p:nvPr/>
        </p:nvSpPr>
        <p:spPr bwMode="auto">
          <a:xfrm>
            <a:off x="4419600" y="49149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Oval 19"/>
          <p:cNvSpPr>
            <a:spLocks noChangeArrowheads="1"/>
          </p:cNvSpPr>
          <p:nvPr/>
        </p:nvSpPr>
        <p:spPr bwMode="auto">
          <a:xfrm>
            <a:off x="4572000" y="5372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Oval 20"/>
          <p:cNvSpPr>
            <a:spLocks noChangeArrowheads="1"/>
          </p:cNvSpPr>
          <p:nvPr/>
        </p:nvSpPr>
        <p:spPr bwMode="auto">
          <a:xfrm>
            <a:off x="4495800" y="32385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9" name="Oval 21"/>
          <p:cNvSpPr>
            <a:spLocks noChangeArrowheads="1"/>
          </p:cNvSpPr>
          <p:nvPr/>
        </p:nvSpPr>
        <p:spPr bwMode="auto">
          <a:xfrm>
            <a:off x="4495800" y="2324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0" name="Oval 22"/>
          <p:cNvSpPr>
            <a:spLocks noChangeArrowheads="1"/>
          </p:cNvSpPr>
          <p:nvPr/>
        </p:nvSpPr>
        <p:spPr bwMode="auto">
          <a:xfrm>
            <a:off x="5029200" y="25527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1" name="Oval 23"/>
          <p:cNvSpPr>
            <a:spLocks noChangeArrowheads="1"/>
          </p:cNvSpPr>
          <p:nvPr/>
        </p:nvSpPr>
        <p:spPr bwMode="auto">
          <a:xfrm>
            <a:off x="5715000" y="28575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2" name="Oval 24"/>
          <p:cNvSpPr>
            <a:spLocks noChangeArrowheads="1"/>
          </p:cNvSpPr>
          <p:nvPr/>
        </p:nvSpPr>
        <p:spPr bwMode="auto">
          <a:xfrm>
            <a:off x="6324600" y="31623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3565525" y="21320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3336925" y="25130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3108325" y="29702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2813050" y="35036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2571750" y="38846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2355850" y="4229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3962400" y="24003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4648200" y="31765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6096000" y="461010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4108450" y="20193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4705350" y="22479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2804" name="Text Box 36"/>
          <p:cNvSpPr txBox="1">
            <a:spLocks noChangeArrowheads="1"/>
          </p:cNvSpPr>
          <p:nvPr/>
        </p:nvSpPr>
        <p:spPr bwMode="auto">
          <a:xfrm>
            <a:off x="5251450" y="24907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5937250" y="27955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2806" name="Text Box 38"/>
          <p:cNvSpPr txBox="1">
            <a:spLocks noChangeArrowheads="1"/>
          </p:cNvSpPr>
          <p:nvPr/>
        </p:nvSpPr>
        <p:spPr bwMode="auto">
          <a:xfrm>
            <a:off x="6597650" y="3024188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2270125" y="48387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2808" name="Text Box 40"/>
          <p:cNvSpPr txBox="1">
            <a:spLocks noChangeArrowheads="1"/>
          </p:cNvSpPr>
          <p:nvPr/>
        </p:nvSpPr>
        <p:spPr bwMode="auto">
          <a:xfrm>
            <a:off x="4098925" y="5233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2809" name="Text Box 41"/>
          <p:cNvSpPr txBox="1">
            <a:spLocks noChangeArrowheads="1"/>
          </p:cNvSpPr>
          <p:nvPr/>
        </p:nvSpPr>
        <p:spPr bwMode="auto">
          <a:xfrm>
            <a:off x="6248400" y="5143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2810" name="Text Box 42"/>
          <p:cNvSpPr txBox="1">
            <a:spLocks noChangeArrowheads="1"/>
          </p:cNvSpPr>
          <p:nvPr/>
        </p:nvSpPr>
        <p:spPr bwMode="auto">
          <a:xfrm>
            <a:off x="7086600" y="3467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32811" name="Oval 43"/>
          <p:cNvSpPr>
            <a:spLocks noChangeArrowheads="1"/>
          </p:cNvSpPr>
          <p:nvPr/>
        </p:nvSpPr>
        <p:spPr bwMode="auto">
          <a:xfrm>
            <a:off x="2438400" y="45339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12" name="Oval 44"/>
          <p:cNvSpPr>
            <a:spLocks noChangeArrowheads="1"/>
          </p:cNvSpPr>
          <p:nvPr/>
        </p:nvSpPr>
        <p:spPr bwMode="auto">
          <a:xfrm>
            <a:off x="6934200" y="3467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13" name="Text Box 45"/>
          <p:cNvSpPr txBox="1">
            <a:spLocks noChangeArrowheads="1"/>
          </p:cNvSpPr>
          <p:nvPr/>
        </p:nvSpPr>
        <p:spPr bwMode="auto">
          <a:xfrm>
            <a:off x="4108450" y="2947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2814" name="Text Box 46"/>
          <p:cNvSpPr txBox="1">
            <a:spLocks noChangeArrowheads="1"/>
          </p:cNvSpPr>
          <p:nvPr/>
        </p:nvSpPr>
        <p:spPr bwMode="auto">
          <a:xfrm>
            <a:off x="4251325" y="34274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2815" name="Text Box 47"/>
          <p:cNvSpPr txBox="1">
            <a:spLocks noChangeArrowheads="1"/>
          </p:cNvSpPr>
          <p:nvPr/>
        </p:nvSpPr>
        <p:spPr bwMode="auto">
          <a:xfrm>
            <a:off x="4327525" y="39608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2816" name="Text Box 48"/>
          <p:cNvSpPr txBox="1">
            <a:spLocks noChangeArrowheads="1"/>
          </p:cNvSpPr>
          <p:nvPr/>
        </p:nvSpPr>
        <p:spPr bwMode="auto">
          <a:xfrm>
            <a:off x="4403725" y="44942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2817" name="Text Box 49"/>
          <p:cNvSpPr txBox="1">
            <a:spLocks noChangeArrowheads="1"/>
          </p:cNvSpPr>
          <p:nvPr/>
        </p:nvSpPr>
        <p:spPr bwMode="auto">
          <a:xfrm>
            <a:off x="4495800" y="50053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2818" name="Text Box 50"/>
          <p:cNvSpPr txBox="1">
            <a:spLocks noChangeArrowheads="1"/>
          </p:cNvSpPr>
          <p:nvPr/>
        </p:nvSpPr>
        <p:spPr bwMode="auto">
          <a:xfrm>
            <a:off x="4337050" y="2857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32819" name="Oval 51"/>
          <p:cNvSpPr>
            <a:spLocks noChangeArrowheads="1"/>
          </p:cNvSpPr>
          <p:nvPr/>
        </p:nvSpPr>
        <p:spPr bwMode="auto">
          <a:xfrm>
            <a:off x="4800600" y="35433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20" name="Oval 52"/>
          <p:cNvSpPr>
            <a:spLocks noChangeArrowheads="1"/>
          </p:cNvSpPr>
          <p:nvPr/>
        </p:nvSpPr>
        <p:spPr bwMode="auto">
          <a:xfrm>
            <a:off x="5105400" y="3848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21" name="Oval 53"/>
          <p:cNvSpPr>
            <a:spLocks noChangeArrowheads="1"/>
          </p:cNvSpPr>
          <p:nvPr/>
        </p:nvSpPr>
        <p:spPr bwMode="auto">
          <a:xfrm>
            <a:off x="5486400" y="4229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22" name="Oval 54"/>
          <p:cNvSpPr>
            <a:spLocks noChangeArrowheads="1"/>
          </p:cNvSpPr>
          <p:nvPr/>
        </p:nvSpPr>
        <p:spPr bwMode="auto">
          <a:xfrm>
            <a:off x="5867400" y="4610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23" name="Text Box 55"/>
          <p:cNvSpPr txBox="1">
            <a:spLocks noChangeArrowheads="1"/>
          </p:cNvSpPr>
          <p:nvPr/>
        </p:nvSpPr>
        <p:spPr bwMode="auto">
          <a:xfrm>
            <a:off x="4953000" y="3467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2824" name="Text Box 56"/>
          <p:cNvSpPr txBox="1">
            <a:spLocks noChangeArrowheads="1"/>
          </p:cNvSpPr>
          <p:nvPr/>
        </p:nvSpPr>
        <p:spPr bwMode="auto">
          <a:xfrm>
            <a:off x="5241925" y="38084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2825" name="Oval 57"/>
          <p:cNvSpPr>
            <a:spLocks noChangeArrowheads="1"/>
          </p:cNvSpPr>
          <p:nvPr/>
        </p:nvSpPr>
        <p:spPr bwMode="auto">
          <a:xfrm>
            <a:off x="6248400" y="4991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26" name="Text Box 58"/>
          <p:cNvSpPr txBox="1">
            <a:spLocks noChangeArrowheads="1"/>
          </p:cNvSpPr>
          <p:nvPr/>
        </p:nvSpPr>
        <p:spPr bwMode="auto">
          <a:xfrm>
            <a:off x="5622925" y="41894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2827" name="Freeform 59"/>
          <p:cNvSpPr>
            <a:spLocks/>
          </p:cNvSpPr>
          <p:nvPr/>
        </p:nvSpPr>
        <p:spPr bwMode="auto">
          <a:xfrm>
            <a:off x="2743200" y="1295400"/>
            <a:ext cx="2463800" cy="2171700"/>
          </a:xfrm>
          <a:custGeom>
            <a:avLst/>
            <a:gdLst>
              <a:gd name="T0" fmla="*/ 192 w 1552"/>
              <a:gd name="T1" fmla="*/ 1368 h 1368"/>
              <a:gd name="T2" fmla="*/ 96 w 1552"/>
              <a:gd name="T3" fmla="*/ 1224 h 1368"/>
              <a:gd name="T4" fmla="*/ 0 w 1552"/>
              <a:gd name="T5" fmla="*/ 984 h 1368"/>
              <a:gd name="T6" fmla="*/ 96 w 1552"/>
              <a:gd name="T7" fmla="*/ 600 h 1368"/>
              <a:gd name="T8" fmla="*/ 432 w 1552"/>
              <a:gd name="T9" fmla="*/ 216 h 1368"/>
              <a:gd name="T10" fmla="*/ 816 w 1552"/>
              <a:gd name="T11" fmla="*/ 72 h 1368"/>
              <a:gd name="T12" fmla="*/ 1440 w 1552"/>
              <a:gd name="T13" fmla="*/ 120 h 1368"/>
              <a:gd name="T14" fmla="*/ 1488 w 1552"/>
              <a:gd name="T15" fmla="*/ 792 h 13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52"/>
              <a:gd name="T25" fmla="*/ 0 h 1368"/>
              <a:gd name="T26" fmla="*/ 1552 w 1552"/>
              <a:gd name="T27" fmla="*/ 1368 h 13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52" h="1368">
                <a:moveTo>
                  <a:pt x="192" y="1368"/>
                </a:moveTo>
                <a:cubicBezTo>
                  <a:pt x="160" y="1328"/>
                  <a:pt x="128" y="1288"/>
                  <a:pt x="96" y="1224"/>
                </a:cubicBezTo>
                <a:cubicBezTo>
                  <a:pt x="64" y="1160"/>
                  <a:pt x="0" y="1088"/>
                  <a:pt x="0" y="984"/>
                </a:cubicBezTo>
                <a:cubicBezTo>
                  <a:pt x="0" y="880"/>
                  <a:pt x="24" y="728"/>
                  <a:pt x="96" y="600"/>
                </a:cubicBezTo>
                <a:cubicBezTo>
                  <a:pt x="168" y="472"/>
                  <a:pt x="312" y="304"/>
                  <a:pt x="432" y="216"/>
                </a:cubicBezTo>
                <a:cubicBezTo>
                  <a:pt x="552" y="128"/>
                  <a:pt x="648" y="88"/>
                  <a:pt x="816" y="72"/>
                </a:cubicBezTo>
                <a:cubicBezTo>
                  <a:pt x="984" y="56"/>
                  <a:pt x="1328" y="0"/>
                  <a:pt x="1440" y="120"/>
                </a:cubicBezTo>
                <a:cubicBezTo>
                  <a:pt x="1552" y="240"/>
                  <a:pt x="1520" y="516"/>
                  <a:pt x="1488" y="79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28" name="Freeform 60"/>
          <p:cNvSpPr>
            <a:spLocks/>
          </p:cNvSpPr>
          <p:nvPr/>
        </p:nvSpPr>
        <p:spPr bwMode="auto">
          <a:xfrm>
            <a:off x="3327400" y="1790700"/>
            <a:ext cx="1308100" cy="1143000"/>
          </a:xfrm>
          <a:custGeom>
            <a:avLst/>
            <a:gdLst>
              <a:gd name="T0" fmla="*/ 64 w 824"/>
              <a:gd name="T1" fmla="*/ 720 h 720"/>
              <a:gd name="T2" fmla="*/ 16 w 824"/>
              <a:gd name="T3" fmla="*/ 624 h 720"/>
              <a:gd name="T4" fmla="*/ 16 w 824"/>
              <a:gd name="T5" fmla="*/ 384 h 720"/>
              <a:gd name="T6" fmla="*/ 112 w 824"/>
              <a:gd name="T7" fmla="*/ 144 h 720"/>
              <a:gd name="T8" fmla="*/ 544 w 824"/>
              <a:gd name="T9" fmla="*/ 0 h 720"/>
              <a:gd name="T10" fmla="*/ 784 w 824"/>
              <a:gd name="T11" fmla="*/ 144 h 720"/>
              <a:gd name="T12" fmla="*/ 784 w 824"/>
              <a:gd name="T13" fmla="*/ 336 h 7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24"/>
              <a:gd name="T22" fmla="*/ 0 h 720"/>
              <a:gd name="T23" fmla="*/ 824 w 824"/>
              <a:gd name="T24" fmla="*/ 720 h 72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24" h="720">
                <a:moveTo>
                  <a:pt x="64" y="720"/>
                </a:moveTo>
                <a:cubicBezTo>
                  <a:pt x="44" y="700"/>
                  <a:pt x="24" y="680"/>
                  <a:pt x="16" y="624"/>
                </a:cubicBezTo>
                <a:cubicBezTo>
                  <a:pt x="8" y="568"/>
                  <a:pt x="0" y="464"/>
                  <a:pt x="16" y="384"/>
                </a:cubicBezTo>
                <a:cubicBezTo>
                  <a:pt x="32" y="304"/>
                  <a:pt x="24" y="208"/>
                  <a:pt x="112" y="144"/>
                </a:cubicBezTo>
                <a:cubicBezTo>
                  <a:pt x="200" y="80"/>
                  <a:pt x="432" y="0"/>
                  <a:pt x="544" y="0"/>
                </a:cubicBezTo>
                <a:cubicBezTo>
                  <a:pt x="656" y="0"/>
                  <a:pt x="744" y="88"/>
                  <a:pt x="784" y="144"/>
                </a:cubicBezTo>
                <a:cubicBezTo>
                  <a:pt x="824" y="200"/>
                  <a:pt x="804" y="268"/>
                  <a:pt x="784" y="33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29" name="Freeform 61"/>
          <p:cNvSpPr>
            <a:spLocks/>
          </p:cNvSpPr>
          <p:nvPr/>
        </p:nvSpPr>
        <p:spPr bwMode="auto">
          <a:xfrm>
            <a:off x="1943100" y="1282700"/>
            <a:ext cx="2628900" cy="3327400"/>
          </a:xfrm>
          <a:custGeom>
            <a:avLst/>
            <a:gdLst>
              <a:gd name="T0" fmla="*/ 312 w 1704"/>
              <a:gd name="T1" fmla="*/ 2096 h 2096"/>
              <a:gd name="T2" fmla="*/ 72 w 1704"/>
              <a:gd name="T3" fmla="*/ 1712 h 2096"/>
              <a:gd name="T4" fmla="*/ 120 w 1704"/>
              <a:gd name="T5" fmla="*/ 512 h 2096"/>
              <a:gd name="T6" fmla="*/ 792 w 1704"/>
              <a:gd name="T7" fmla="*/ 80 h 2096"/>
              <a:gd name="T8" fmla="*/ 1368 w 1704"/>
              <a:gd name="T9" fmla="*/ 32 h 2096"/>
              <a:gd name="T10" fmla="*/ 1608 w 1704"/>
              <a:gd name="T11" fmla="*/ 224 h 2096"/>
              <a:gd name="T12" fmla="*/ 1704 w 1704"/>
              <a:gd name="T13" fmla="*/ 656 h 20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04"/>
              <a:gd name="T22" fmla="*/ 0 h 2096"/>
              <a:gd name="T23" fmla="*/ 1704 w 1704"/>
              <a:gd name="T24" fmla="*/ 2096 h 20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04" h="2096">
                <a:moveTo>
                  <a:pt x="312" y="2096"/>
                </a:moveTo>
                <a:cubicBezTo>
                  <a:pt x="208" y="2036"/>
                  <a:pt x="104" y="1976"/>
                  <a:pt x="72" y="1712"/>
                </a:cubicBezTo>
                <a:cubicBezTo>
                  <a:pt x="40" y="1448"/>
                  <a:pt x="0" y="784"/>
                  <a:pt x="120" y="512"/>
                </a:cubicBezTo>
                <a:cubicBezTo>
                  <a:pt x="240" y="240"/>
                  <a:pt x="584" y="160"/>
                  <a:pt x="792" y="80"/>
                </a:cubicBezTo>
                <a:cubicBezTo>
                  <a:pt x="1000" y="0"/>
                  <a:pt x="1232" y="8"/>
                  <a:pt x="1368" y="32"/>
                </a:cubicBezTo>
                <a:cubicBezTo>
                  <a:pt x="1504" y="56"/>
                  <a:pt x="1552" y="120"/>
                  <a:pt x="1608" y="224"/>
                </a:cubicBezTo>
                <a:cubicBezTo>
                  <a:pt x="1664" y="328"/>
                  <a:pt x="1684" y="492"/>
                  <a:pt x="1704" y="65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30" name="Line 62"/>
          <p:cNvSpPr>
            <a:spLocks noChangeShapeType="1"/>
          </p:cNvSpPr>
          <p:nvPr/>
        </p:nvSpPr>
        <p:spPr bwMode="auto">
          <a:xfrm flipV="1">
            <a:off x="2743200" y="3924300"/>
            <a:ext cx="15240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31" name="Freeform 63"/>
          <p:cNvSpPr>
            <a:spLocks/>
          </p:cNvSpPr>
          <p:nvPr/>
        </p:nvSpPr>
        <p:spPr bwMode="auto">
          <a:xfrm>
            <a:off x="3797300" y="2857500"/>
            <a:ext cx="469900" cy="1066800"/>
          </a:xfrm>
          <a:custGeom>
            <a:avLst/>
            <a:gdLst>
              <a:gd name="T0" fmla="*/ 296 w 296"/>
              <a:gd name="T1" fmla="*/ 672 h 712"/>
              <a:gd name="T2" fmla="*/ 104 w 296"/>
              <a:gd name="T3" fmla="*/ 624 h 712"/>
              <a:gd name="T4" fmla="*/ 8 w 296"/>
              <a:gd name="T5" fmla="*/ 144 h 712"/>
              <a:gd name="T6" fmla="*/ 152 w 296"/>
              <a:gd name="T7" fmla="*/ 0 h 712"/>
              <a:gd name="T8" fmla="*/ 0 60000 65536"/>
              <a:gd name="T9" fmla="*/ 0 60000 65536"/>
              <a:gd name="T10" fmla="*/ 0 60000 65536"/>
              <a:gd name="T11" fmla="*/ 0 60000 65536"/>
              <a:gd name="T12" fmla="*/ 0 w 296"/>
              <a:gd name="T13" fmla="*/ 0 h 712"/>
              <a:gd name="T14" fmla="*/ 296 w 296"/>
              <a:gd name="T15" fmla="*/ 712 h 7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6" h="712">
                <a:moveTo>
                  <a:pt x="296" y="672"/>
                </a:moveTo>
                <a:cubicBezTo>
                  <a:pt x="224" y="692"/>
                  <a:pt x="152" y="712"/>
                  <a:pt x="104" y="624"/>
                </a:cubicBezTo>
                <a:cubicBezTo>
                  <a:pt x="56" y="536"/>
                  <a:pt x="0" y="248"/>
                  <a:pt x="8" y="144"/>
                </a:cubicBezTo>
                <a:cubicBezTo>
                  <a:pt x="16" y="40"/>
                  <a:pt x="84" y="20"/>
                  <a:pt x="152" y="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32" name="Freeform 64"/>
          <p:cNvSpPr>
            <a:spLocks/>
          </p:cNvSpPr>
          <p:nvPr/>
        </p:nvSpPr>
        <p:spPr bwMode="auto">
          <a:xfrm>
            <a:off x="3606800" y="2857500"/>
            <a:ext cx="736600" cy="1714500"/>
          </a:xfrm>
          <a:custGeom>
            <a:avLst/>
            <a:gdLst>
              <a:gd name="T0" fmla="*/ 464 w 464"/>
              <a:gd name="T1" fmla="*/ 1008 h 1080"/>
              <a:gd name="T2" fmla="*/ 224 w 464"/>
              <a:gd name="T3" fmla="*/ 1008 h 1080"/>
              <a:gd name="T4" fmla="*/ 32 w 464"/>
              <a:gd name="T5" fmla="*/ 576 h 1080"/>
              <a:gd name="T6" fmla="*/ 32 w 464"/>
              <a:gd name="T7" fmla="*/ 144 h 1080"/>
              <a:gd name="T8" fmla="*/ 80 w 464"/>
              <a:gd name="T9" fmla="*/ 48 h 1080"/>
              <a:gd name="T10" fmla="*/ 224 w 464"/>
              <a:gd name="T11" fmla="*/ 0 h 10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64"/>
              <a:gd name="T19" fmla="*/ 0 h 1080"/>
              <a:gd name="T20" fmla="*/ 464 w 464"/>
              <a:gd name="T21" fmla="*/ 1080 h 108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64" h="1080">
                <a:moveTo>
                  <a:pt x="464" y="1008"/>
                </a:moveTo>
                <a:cubicBezTo>
                  <a:pt x="380" y="1044"/>
                  <a:pt x="296" y="1080"/>
                  <a:pt x="224" y="1008"/>
                </a:cubicBezTo>
                <a:cubicBezTo>
                  <a:pt x="152" y="936"/>
                  <a:pt x="64" y="720"/>
                  <a:pt x="32" y="576"/>
                </a:cubicBezTo>
                <a:cubicBezTo>
                  <a:pt x="0" y="432"/>
                  <a:pt x="24" y="232"/>
                  <a:pt x="32" y="144"/>
                </a:cubicBezTo>
                <a:cubicBezTo>
                  <a:pt x="40" y="56"/>
                  <a:pt x="48" y="72"/>
                  <a:pt x="80" y="48"/>
                </a:cubicBezTo>
                <a:cubicBezTo>
                  <a:pt x="112" y="24"/>
                  <a:pt x="168" y="12"/>
                  <a:pt x="224" y="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33" name="Line 65"/>
          <p:cNvSpPr>
            <a:spLocks noChangeShapeType="1"/>
          </p:cNvSpPr>
          <p:nvPr/>
        </p:nvSpPr>
        <p:spPr bwMode="auto">
          <a:xfrm flipH="1">
            <a:off x="4953000" y="3238500"/>
            <a:ext cx="13716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34" name="Freeform 66"/>
          <p:cNvSpPr>
            <a:spLocks/>
          </p:cNvSpPr>
          <p:nvPr/>
        </p:nvSpPr>
        <p:spPr bwMode="auto">
          <a:xfrm>
            <a:off x="4191000" y="2692400"/>
            <a:ext cx="1574800" cy="1536700"/>
          </a:xfrm>
          <a:custGeom>
            <a:avLst/>
            <a:gdLst>
              <a:gd name="T0" fmla="*/ 912 w 992"/>
              <a:gd name="T1" fmla="*/ 968 h 968"/>
              <a:gd name="T2" fmla="*/ 960 w 992"/>
              <a:gd name="T3" fmla="*/ 824 h 968"/>
              <a:gd name="T4" fmla="*/ 720 w 992"/>
              <a:gd name="T5" fmla="*/ 392 h 968"/>
              <a:gd name="T6" fmla="*/ 288 w 992"/>
              <a:gd name="T7" fmla="*/ 56 h 968"/>
              <a:gd name="T8" fmla="*/ 0 w 992"/>
              <a:gd name="T9" fmla="*/ 56 h 9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2"/>
              <a:gd name="T16" fmla="*/ 0 h 968"/>
              <a:gd name="T17" fmla="*/ 992 w 992"/>
              <a:gd name="T18" fmla="*/ 968 h 9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2" h="968">
                <a:moveTo>
                  <a:pt x="912" y="968"/>
                </a:moveTo>
                <a:cubicBezTo>
                  <a:pt x="952" y="944"/>
                  <a:pt x="992" y="920"/>
                  <a:pt x="960" y="824"/>
                </a:cubicBezTo>
                <a:cubicBezTo>
                  <a:pt x="928" y="728"/>
                  <a:pt x="832" y="520"/>
                  <a:pt x="720" y="392"/>
                </a:cubicBezTo>
                <a:cubicBezTo>
                  <a:pt x="608" y="264"/>
                  <a:pt x="408" y="112"/>
                  <a:pt x="288" y="56"/>
                </a:cubicBezTo>
                <a:cubicBezTo>
                  <a:pt x="168" y="0"/>
                  <a:pt x="84" y="28"/>
                  <a:pt x="0" y="5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35" name="Freeform 67"/>
          <p:cNvSpPr>
            <a:spLocks/>
          </p:cNvSpPr>
          <p:nvPr/>
        </p:nvSpPr>
        <p:spPr bwMode="auto">
          <a:xfrm>
            <a:off x="4572000" y="1320800"/>
            <a:ext cx="3898900" cy="4394200"/>
          </a:xfrm>
          <a:custGeom>
            <a:avLst/>
            <a:gdLst>
              <a:gd name="T0" fmla="*/ 96 w 2456"/>
              <a:gd name="T1" fmla="*/ 2600 h 2768"/>
              <a:gd name="T2" fmla="*/ 1200 w 2456"/>
              <a:gd name="T3" fmla="*/ 2696 h 2768"/>
              <a:gd name="T4" fmla="*/ 2256 w 2456"/>
              <a:gd name="T5" fmla="*/ 2168 h 2768"/>
              <a:gd name="T6" fmla="*/ 2160 w 2456"/>
              <a:gd name="T7" fmla="*/ 344 h 2768"/>
              <a:gd name="T8" fmla="*/ 480 w 2456"/>
              <a:gd name="T9" fmla="*/ 104 h 2768"/>
              <a:gd name="T10" fmla="*/ 0 w 2456"/>
              <a:gd name="T11" fmla="*/ 632 h 2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56"/>
              <a:gd name="T19" fmla="*/ 0 h 2768"/>
              <a:gd name="T20" fmla="*/ 2456 w 2456"/>
              <a:gd name="T21" fmla="*/ 2768 h 2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56" h="2768">
                <a:moveTo>
                  <a:pt x="96" y="2600"/>
                </a:moveTo>
                <a:cubicBezTo>
                  <a:pt x="468" y="2684"/>
                  <a:pt x="840" y="2768"/>
                  <a:pt x="1200" y="2696"/>
                </a:cubicBezTo>
                <a:cubicBezTo>
                  <a:pt x="1560" y="2624"/>
                  <a:pt x="2096" y="2560"/>
                  <a:pt x="2256" y="2168"/>
                </a:cubicBezTo>
                <a:cubicBezTo>
                  <a:pt x="2416" y="1776"/>
                  <a:pt x="2456" y="688"/>
                  <a:pt x="2160" y="344"/>
                </a:cubicBezTo>
                <a:cubicBezTo>
                  <a:pt x="1864" y="0"/>
                  <a:pt x="840" y="56"/>
                  <a:pt x="480" y="104"/>
                </a:cubicBezTo>
                <a:cubicBezTo>
                  <a:pt x="120" y="152"/>
                  <a:pt x="60" y="392"/>
                  <a:pt x="0" y="63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36" name="Line 68"/>
          <p:cNvSpPr>
            <a:spLocks noChangeShapeType="1"/>
          </p:cNvSpPr>
          <p:nvPr/>
        </p:nvSpPr>
        <p:spPr bwMode="auto">
          <a:xfrm flipH="1">
            <a:off x="4191000" y="2667000"/>
            <a:ext cx="8382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37" name="Text Box 69"/>
          <p:cNvSpPr txBox="1">
            <a:spLocks noChangeArrowheads="1"/>
          </p:cNvSpPr>
          <p:nvPr/>
        </p:nvSpPr>
        <p:spPr bwMode="auto">
          <a:xfrm>
            <a:off x="2362200" y="59436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CC33"/>
                </a:solidFill>
              </a:rPr>
              <a:t>pot</a:t>
            </a:r>
            <a:r>
              <a:rPr lang="en-US" sz="2400">
                <a:solidFill>
                  <a:srgbClr val="FF0000"/>
                </a:solidFill>
              </a:rPr>
              <a:t>h</a:t>
            </a:r>
            <a:r>
              <a:rPr lang="en-US" sz="2400"/>
              <a:t>erotathxythopotattooattoo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reeform 2"/>
          <p:cNvSpPr>
            <a:spLocks/>
          </p:cNvSpPr>
          <p:nvPr/>
        </p:nvSpPr>
        <p:spPr bwMode="auto">
          <a:xfrm>
            <a:off x="4495800" y="1790700"/>
            <a:ext cx="2590800" cy="3200400"/>
          </a:xfrm>
          <a:custGeom>
            <a:avLst/>
            <a:gdLst>
              <a:gd name="T0" fmla="*/ 8 w 1560"/>
              <a:gd name="T1" fmla="*/ 2000 h 2000"/>
              <a:gd name="T2" fmla="*/ 1064 w 1560"/>
              <a:gd name="T3" fmla="*/ 1568 h 2000"/>
              <a:gd name="T4" fmla="*/ 1544 w 1560"/>
              <a:gd name="T5" fmla="*/ 704 h 2000"/>
              <a:gd name="T6" fmla="*/ 968 w 1560"/>
              <a:gd name="T7" fmla="*/ 128 h 2000"/>
              <a:gd name="T8" fmla="*/ 152 w 1560"/>
              <a:gd name="T9" fmla="*/ 32 h 2000"/>
              <a:gd name="T10" fmla="*/ 56 w 1560"/>
              <a:gd name="T11" fmla="*/ 320 h 2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60"/>
              <a:gd name="T19" fmla="*/ 0 h 2000"/>
              <a:gd name="T20" fmla="*/ 1560 w 1560"/>
              <a:gd name="T21" fmla="*/ 2000 h 2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60" h="2000">
                <a:moveTo>
                  <a:pt x="8" y="2000"/>
                </a:moveTo>
                <a:cubicBezTo>
                  <a:pt x="408" y="1892"/>
                  <a:pt x="808" y="1784"/>
                  <a:pt x="1064" y="1568"/>
                </a:cubicBezTo>
                <a:cubicBezTo>
                  <a:pt x="1320" y="1352"/>
                  <a:pt x="1560" y="944"/>
                  <a:pt x="1544" y="704"/>
                </a:cubicBezTo>
                <a:cubicBezTo>
                  <a:pt x="1528" y="464"/>
                  <a:pt x="1200" y="240"/>
                  <a:pt x="968" y="128"/>
                </a:cubicBezTo>
                <a:cubicBezTo>
                  <a:pt x="736" y="16"/>
                  <a:pt x="304" y="0"/>
                  <a:pt x="152" y="32"/>
                </a:cubicBezTo>
                <a:cubicBezTo>
                  <a:pt x="0" y="64"/>
                  <a:pt x="28" y="192"/>
                  <a:pt x="56" y="32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3962400" y="2171700"/>
            <a:ext cx="3124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3962400" y="2247900"/>
            <a:ext cx="625475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4191000" y="2933700"/>
            <a:ext cx="2133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 flipH="1">
            <a:off x="2514600" y="2171700"/>
            <a:ext cx="14478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3886200" y="2095500"/>
            <a:ext cx="152400" cy="152400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2606675" y="4229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2835275" y="3848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3063875" y="3467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Oval 12"/>
          <p:cNvSpPr>
            <a:spLocks noChangeArrowheads="1"/>
          </p:cNvSpPr>
          <p:nvPr/>
        </p:nvSpPr>
        <p:spPr bwMode="auto">
          <a:xfrm>
            <a:off x="3429000" y="29337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Oval 13"/>
          <p:cNvSpPr>
            <a:spLocks noChangeArrowheads="1"/>
          </p:cNvSpPr>
          <p:nvPr/>
        </p:nvSpPr>
        <p:spPr bwMode="auto">
          <a:xfrm>
            <a:off x="3657600" y="25527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Oval 14"/>
          <p:cNvSpPr>
            <a:spLocks noChangeArrowheads="1"/>
          </p:cNvSpPr>
          <p:nvPr/>
        </p:nvSpPr>
        <p:spPr bwMode="auto">
          <a:xfrm>
            <a:off x="4114800" y="33147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Oval 15"/>
          <p:cNvSpPr>
            <a:spLocks noChangeArrowheads="1"/>
          </p:cNvSpPr>
          <p:nvPr/>
        </p:nvSpPr>
        <p:spPr bwMode="auto">
          <a:xfrm>
            <a:off x="4267200" y="3848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Oval 16"/>
          <p:cNvSpPr>
            <a:spLocks noChangeArrowheads="1"/>
          </p:cNvSpPr>
          <p:nvPr/>
        </p:nvSpPr>
        <p:spPr bwMode="auto">
          <a:xfrm>
            <a:off x="4343400" y="43815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Oval 17"/>
          <p:cNvSpPr>
            <a:spLocks noChangeArrowheads="1"/>
          </p:cNvSpPr>
          <p:nvPr/>
        </p:nvSpPr>
        <p:spPr bwMode="auto">
          <a:xfrm>
            <a:off x="4038600" y="27813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Oval 18"/>
          <p:cNvSpPr>
            <a:spLocks noChangeArrowheads="1"/>
          </p:cNvSpPr>
          <p:nvPr/>
        </p:nvSpPr>
        <p:spPr bwMode="auto">
          <a:xfrm>
            <a:off x="4419600" y="49149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Oval 19"/>
          <p:cNvSpPr>
            <a:spLocks noChangeArrowheads="1"/>
          </p:cNvSpPr>
          <p:nvPr/>
        </p:nvSpPr>
        <p:spPr bwMode="auto">
          <a:xfrm>
            <a:off x="4572000" y="5372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2" name="Oval 20"/>
          <p:cNvSpPr>
            <a:spLocks noChangeArrowheads="1"/>
          </p:cNvSpPr>
          <p:nvPr/>
        </p:nvSpPr>
        <p:spPr bwMode="auto">
          <a:xfrm>
            <a:off x="4495800" y="32385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Oval 21"/>
          <p:cNvSpPr>
            <a:spLocks noChangeArrowheads="1"/>
          </p:cNvSpPr>
          <p:nvPr/>
        </p:nvSpPr>
        <p:spPr bwMode="auto">
          <a:xfrm>
            <a:off x="4495800" y="2324100"/>
            <a:ext cx="152400" cy="152400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4" name="Oval 22"/>
          <p:cNvSpPr>
            <a:spLocks noChangeArrowheads="1"/>
          </p:cNvSpPr>
          <p:nvPr/>
        </p:nvSpPr>
        <p:spPr bwMode="auto">
          <a:xfrm>
            <a:off x="5029200" y="2552700"/>
            <a:ext cx="152400" cy="152400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Oval 23"/>
          <p:cNvSpPr>
            <a:spLocks noChangeArrowheads="1"/>
          </p:cNvSpPr>
          <p:nvPr/>
        </p:nvSpPr>
        <p:spPr bwMode="auto">
          <a:xfrm>
            <a:off x="5715000" y="28575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Oval 24"/>
          <p:cNvSpPr>
            <a:spLocks noChangeArrowheads="1"/>
          </p:cNvSpPr>
          <p:nvPr/>
        </p:nvSpPr>
        <p:spPr bwMode="auto">
          <a:xfrm>
            <a:off x="6324600" y="31623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3565525" y="21320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3336925" y="25130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3108325" y="29702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2813050" y="35036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571750" y="38846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2355850" y="4229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3962400" y="24003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4648200" y="31765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3825" name="Text Box 33"/>
          <p:cNvSpPr txBox="1">
            <a:spLocks noChangeArrowheads="1"/>
          </p:cNvSpPr>
          <p:nvPr/>
        </p:nvSpPr>
        <p:spPr bwMode="auto">
          <a:xfrm>
            <a:off x="6096000" y="461010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33826" name="Text Box 34"/>
          <p:cNvSpPr txBox="1">
            <a:spLocks noChangeArrowheads="1"/>
          </p:cNvSpPr>
          <p:nvPr/>
        </p:nvSpPr>
        <p:spPr bwMode="auto">
          <a:xfrm>
            <a:off x="4108450" y="20193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3827" name="Text Box 35"/>
          <p:cNvSpPr txBox="1">
            <a:spLocks noChangeArrowheads="1"/>
          </p:cNvSpPr>
          <p:nvPr/>
        </p:nvSpPr>
        <p:spPr bwMode="auto">
          <a:xfrm>
            <a:off x="4705350" y="22479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3828" name="Text Box 36"/>
          <p:cNvSpPr txBox="1">
            <a:spLocks noChangeArrowheads="1"/>
          </p:cNvSpPr>
          <p:nvPr/>
        </p:nvSpPr>
        <p:spPr bwMode="auto">
          <a:xfrm>
            <a:off x="5251450" y="24907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5937250" y="27955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3830" name="Text Box 38"/>
          <p:cNvSpPr txBox="1">
            <a:spLocks noChangeArrowheads="1"/>
          </p:cNvSpPr>
          <p:nvPr/>
        </p:nvSpPr>
        <p:spPr bwMode="auto">
          <a:xfrm>
            <a:off x="6597650" y="3024188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33831" name="Text Box 39"/>
          <p:cNvSpPr txBox="1">
            <a:spLocks noChangeArrowheads="1"/>
          </p:cNvSpPr>
          <p:nvPr/>
        </p:nvSpPr>
        <p:spPr bwMode="auto">
          <a:xfrm>
            <a:off x="2270125" y="48387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3832" name="Text Box 40"/>
          <p:cNvSpPr txBox="1">
            <a:spLocks noChangeArrowheads="1"/>
          </p:cNvSpPr>
          <p:nvPr/>
        </p:nvSpPr>
        <p:spPr bwMode="auto">
          <a:xfrm>
            <a:off x="4098925" y="5233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3833" name="Text Box 41"/>
          <p:cNvSpPr txBox="1">
            <a:spLocks noChangeArrowheads="1"/>
          </p:cNvSpPr>
          <p:nvPr/>
        </p:nvSpPr>
        <p:spPr bwMode="auto">
          <a:xfrm>
            <a:off x="6248400" y="5143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3834" name="Text Box 42"/>
          <p:cNvSpPr txBox="1">
            <a:spLocks noChangeArrowheads="1"/>
          </p:cNvSpPr>
          <p:nvPr/>
        </p:nvSpPr>
        <p:spPr bwMode="auto">
          <a:xfrm>
            <a:off x="7086600" y="3467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33835" name="Oval 43"/>
          <p:cNvSpPr>
            <a:spLocks noChangeArrowheads="1"/>
          </p:cNvSpPr>
          <p:nvPr/>
        </p:nvSpPr>
        <p:spPr bwMode="auto">
          <a:xfrm>
            <a:off x="2438400" y="45339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36" name="Oval 44"/>
          <p:cNvSpPr>
            <a:spLocks noChangeArrowheads="1"/>
          </p:cNvSpPr>
          <p:nvPr/>
        </p:nvSpPr>
        <p:spPr bwMode="auto">
          <a:xfrm>
            <a:off x="6934200" y="34671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Text Box 45"/>
          <p:cNvSpPr txBox="1">
            <a:spLocks noChangeArrowheads="1"/>
          </p:cNvSpPr>
          <p:nvPr/>
        </p:nvSpPr>
        <p:spPr bwMode="auto">
          <a:xfrm>
            <a:off x="4108450" y="2947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3838" name="Text Box 46"/>
          <p:cNvSpPr txBox="1">
            <a:spLocks noChangeArrowheads="1"/>
          </p:cNvSpPr>
          <p:nvPr/>
        </p:nvSpPr>
        <p:spPr bwMode="auto">
          <a:xfrm>
            <a:off x="4251325" y="34274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3839" name="Text Box 47"/>
          <p:cNvSpPr txBox="1">
            <a:spLocks noChangeArrowheads="1"/>
          </p:cNvSpPr>
          <p:nvPr/>
        </p:nvSpPr>
        <p:spPr bwMode="auto">
          <a:xfrm>
            <a:off x="4327525" y="39608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3840" name="Text Box 48"/>
          <p:cNvSpPr txBox="1">
            <a:spLocks noChangeArrowheads="1"/>
          </p:cNvSpPr>
          <p:nvPr/>
        </p:nvSpPr>
        <p:spPr bwMode="auto">
          <a:xfrm>
            <a:off x="4403725" y="44942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3841" name="Text Box 49"/>
          <p:cNvSpPr txBox="1">
            <a:spLocks noChangeArrowheads="1"/>
          </p:cNvSpPr>
          <p:nvPr/>
        </p:nvSpPr>
        <p:spPr bwMode="auto">
          <a:xfrm>
            <a:off x="4495800" y="50053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3842" name="Text Box 50"/>
          <p:cNvSpPr txBox="1">
            <a:spLocks noChangeArrowheads="1"/>
          </p:cNvSpPr>
          <p:nvPr/>
        </p:nvSpPr>
        <p:spPr bwMode="auto">
          <a:xfrm>
            <a:off x="4337050" y="2857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33843" name="Oval 51"/>
          <p:cNvSpPr>
            <a:spLocks noChangeArrowheads="1"/>
          </p:cNvSpPr>
          <p:nvPr/>
        </p:nvSpPr>
        <p:spPr bwMode="auto">
          <a:xfrm>
            <a:off x="4800600" y="35433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Oval 52"/>
          <p:cNvSpPr>
            <a:spLocks noChangeArrowheads="1"/>
          </p:cNvSpPr>
          <p:nvPr/>
        </p:nvSpPr>
        <p:spPr bwMode="auto">
          <a:xfrm>
            <a:off x="5105400" y="3848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45" name="Oval 53"/>
          <p:cNvSpPr>
            <a:spLocks noChangeArrowheads="1"/>
          </p:cNvSpPr>
          <p:nvPr/>
        </p:nvSpPr>
        <p:spPr bwMode="auto">
          <a:xfrm>
            <a:off x="5486400" y="4229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46" name="Oval 54"/>
          <p:cNvSpPr>
            <a:spLocks noChangeArrowheads="1"/>
          </p:cNvSpPr>
          <p:nvPr/>
        </p:nvSpPr>
        <p:spPr bwMode="auto">
          <a:xfrm>
            <a:off x="5867400" y="4610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47" name="Text Box 55"/>
          <p:cNvSpPr txBox="1">
            <a:spLocks noChangeArrowheads="1"/>
          </p:cNvSpPr>
          <p:nvPr/>
        </p:nvSpPr>
        <p:spPr bwMode="auto">
          <a:xfrm>
            <a:off x="4953000" y="3467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3848" name="Text Box 56"/>
          <p:cNvSpPr txBox="1">
            <a:spLocks noChangeArrowheads="1"/>
          </p:cNvSpPr>
          <p:nvPr/>
        </p:nvSpPr>
        <p:spPr bwMode="auto">
          <a:xfrm>
            <a:off x="5241925" y="38084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3849" name="Oval 57"/>
          <p:cNvSpPr>
            <a:spLocks noChangeArrowheads="1"/>
          </p:cNvSpPr>
          <p:nvPr/>
        </p:nvSpPr>
        <p:spPr bwMode="auto">
          <a:xfrm>
            <a:off x="6248400" y="4991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50" name="Text Box 58"/>
          <p:cNvSpPr txBox="1">
            <a:spLocks noChangeArrowheads="1"/>
          </p:cNvSpPr>
          <p:nvPr/>
        </p:nvSpPr>
        <p:spPr bwMode="auto">
          <a:xfrm>
            <a:off x="5622925" y="41894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3851" name="Freeform 59"/>
          <p:cNvSpPr>
            <a:spLocks/>
          </p:cNvSpPr>
          <p:nvPr/>
        </p:nvSpPr>
        <p:spPr bwMode="auto">
          <a:xfrm>
            <a:off x="2743200" y="1295400"/>
            <a:ext cx="2463800" cy="2171700"/>
          </a:xfrm>
          <a:custGeom>
            <a:avLst/>
            <a:gdLst>
              <a:gd name="T0" fmla="*/ 192 w 1552"/>
              <a:gd name="T1" fmla="*/ 1368 h 1368"/>
              <a:gd name="T2" fmla="*/ 96 w 1552"/>
              <a:gd name="T3" fmla="*/ 1224 h 1368"/>
              <a:gd name="T4" fmla="*/ 0 w 1552"/>
              <a:gd name="T5" fmla="*/ 984 h 1368"/>
              <a:gd name="T6" fmla="*/ 96 w 1552"/>
              <a:gd name="T7" fmla="*/ 600 h 1368"/>
              <a:gd name="T8" fmla="*/ 432 w 1552"/>
              <a:gd name="T9" fmla="*/ 216 h 1368"/>
              <a:gd name="T10" fmla="*/ 816 w 1552"/>
              <a:gd name="T11" fmla="*/ 72 h 1368"/>
              <a:gd name="T12" fmla="*/ 1440 w 1552"/>
              <a:gd name="T13" fmla="*/ 120 h 1368"/>
              <a:gd name="T14" fmla="*/ 1488 w 1552"/>
              <a:gd name="T15" fmla="*/ 792 h 13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52"/>
              <a:gd name="T25" fmla="*/ 0 h 1368"/>
              <a:gd name="T26" fmla="*/ 1552 w 1552"/>
              <a:gd name="T27" fmla="*/ 1368 h 13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52" h="1368">
                <a:moveTo>
                  <a:pt x="192" y="1368"/>
                </a:moveTo>
                <a:cubicBezTo>
                  <a:pt x="160" y="1328"/>
                  <a:pt x="128" y="1288"/>
                  <a:pt x="96" y="1224"/>
                </a:cubicBezTo>
                <a:cubicBezTo>
                  <a:pt x="64" y="1160"/>
                  <a:pt x="0" y="1088"/>
                  <a:pt x="0" y="984"/>
                </a:cubicBezTo>
                <a:cubicBezTo>
                  <a:pt x="0" y="880"/>
                  <a:pt x="24" y="728"/>
                  <a:pt x="96" y="600"/>
                </a:cubicBezTo>
                <a:cubicBezTo>
                  <a:pt x="168" y="472"/>
                  <a:pt x="312" y="304"/>
                  <a:pt x="432" y="216"/>
                </a:cubicBezTo>
                <a:cubicBezTo>
                  <a:pt x="552" y="128"/>
                  <a:pt x="648" y="88"/>
                  <a:pt x="816" y="72"/>
                </a:cubicBezTo>
                <a:cubicBezTo>
                  <a:pt x="984" y="56"/>
                  <a:pt x="1328" y="0"/>
                  <a:pt x="1440" y="120"/>
                </a:cubicBezTo>
                <a:cubicBezTo>
                  <a:pt x="1552" y="240"/>
                  <a:pt x="1520" y="516"/>
                  <a:pt x="1488" y="792"/>
                </a:cubicBezTo>
              </a:path>
            </a:pathLst>
          </a:custGeom>
          <a:noFill/>
          <a:ln w="9525">
            <a:solidFill>
              <a:srgbClr val="33CC33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52" name="Freeform 60"/>
          <p:cNvSpPr>
            <a:spLocks/>
          </p:cNvSpPr>
          <p:nvPr/>
        </p:nvSpPr>
        <p:spPr bwMode="auto">
          <a:xfrm>
            <a:off x="3327400" y="1790700"/>
            <a:ext cx="1308100" cy="1143000"/>
          </a:xfrm>
          <a:custGeom>
            <a:avLst/>
            <a:gdLst>
              <a:gd name="T0" fmla="*/ 64 w 824"/>
              <a:gd name="T1" fmla="*/ 720 h 720"/>
              <a:gd name="T2" fmla="*/ 16 w 824"/>
              <a:gd name="T3" fmla="*/ 624 h 720"/>
              <a:gd name="T4" fmla="*/ 16 w 824"/>
              <a:gd name="T5" fmla="*/ 384 h 720"/>
              <a:gd name="T6" fmla="*/ 112 w 824"/>
              <a:gd name="T7" fmla="*/ 144 h 720"/>
              <a:gd name="T8" fmla="*/ 544 w 824"/>
              <a:gd name="T9" fmla="*/ 0 h 720"/>
              <a:gd name="T10" fmla="*/ 784 w 824"/>
              <a:gd name="T11" fmla="*/ 144 h 720"/>
              <a:gd name="T12" fmla="*/ 784 w 824"/>
              <a:gd name="T13" fmla="*/ 336 h 7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24"/>
              <a:gd name="T22" fmla="*/ 0 h 720"/>
              <a:gd name="T23" fmla="*/ 824 w 824"/>
              <a:gd name="T24" fmla="*/ 720 h 72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24" h="720">
                <a:moveTo>
                  <a:pt x="64" y="720"/>
                </a:moveTo>
                <a:cubicBezTo>
                  <a:pt x="44" y="700"/>
                  <a:pt x="24" y="680"/>
                  <a:pt x="16" y="624"/>
                </a:cubicBezTo>
                <a:cubicBezTo>
                  <a:pt x="8" y="568"/>
                  <a:pt x="0" y="464"/>
                  <a:pt x="16" y="384"/>
                </a:cubicBezTo>
                <a:cubicBezTo>
                  <a:pt x="32" y="304"/>
                  <a:pt x="24" y="208"/>
                  <a:pt x="112" y="144"/>
                </a:cubicBezTo>
                <a:cubicBezTo>
                  <a:pt x="200" y="80"/>
                  <a:pt x="432" y="0"/>
                  <a:pt x="544" y="0"/>
                </a:cubicBezTo>
                <a:cubicBezTo>
                  <a:pt x="656" y="0"/>
                  <a:pt x="744" y="88"/>
                  <a:pt x="784" y="144"/>
                </a:cubicBezTo>
                <a:cubicBezTo>
                  <a:pt x="824" y="200"/>
                  <a:pt x="804" y="268"/>
                  <a:pt x="784" y="33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53" name="Freeform 61"/>
          <p:cNvSpPr>
            <a:spLocks/>
          </p:cNvSpPr>
          <p:nvPr/>
        </p:nvSpPr>
        <p:spPr bwMode="auto">
          <a:xfrm>
            <a:off x="1943100" y="1282700"/>
            <a:ext cx="2628900" cy="3327400"/>
          </a:xfrm>
          <a:custGeom>
            <a:avLst/>
            <a:gdLst>
              <a:gd name="T0" fmla="*/ 312 w 1704"/>
              <a:gd name="T1" fmla="*/ 2096 h 2096"/>
              <a:gd name="T2" fmla="*/ 72 w 1704"/>
              <a:gd name="T3" fmla="*/ 1712 h 2096"/>
              <a:gd name="T4" fmla="*/ 120 w 1704"/>
              <a:gd name="T5" fmla="*/ 512 h 2096"/>
              <a:gd name="T6" fmla="*/ 792 w 1704"/>
              <a:gd name="T7" fmla="*/ 80 h 2096"/>
              <a:gd name="T8" fmla="*/ 1368 w 1704"/>
              <a:gd name="T9" fmla="*/ 32 h 2096"/>
              <a:gd name="T10" fmla="*/ 1608 w 1704"/>
              <a:gd name="T11" fmla="*/ 224 h 2096"/>
              <a:gd name="T12" fmla="*/ 1704 w 1704"/>
              <a:gd name="T13" fmla="*/ 656 h 20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04"/>
              <a:gd name="T22" fmla="*/ 0 h 2096"/>
              <a:gd name="T23" fmla="*/ 1704 w 1704"/>
              <a:gd name="T24" fmla="*/ 2096 h 20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04" h="2096">
                <a:moveTo>
                  <a:pt x="312" y="2096"/>
                </a:moveTo>
                <a:cubicBezTo>
                  <a:pt x="208" y="2036"/>
                  <a:pt x="104" y="1976"/>
                  <a:pt x="72" y="1712"/>
                </a:cubicBezTo>
                <a:cubicBezTo>
                  <a:pt x="40" y="1448"/>
                  <a:pt x="0" y="784"/>
                  <a:pt x="120" y="512"/>
                </a:cubicBezTo>
                <a:cubicBezTo>
                  <a:pt x="240" y="240"/>
                  <a:pt x="584" y="160"/>
                  <a:pt x="792" y="80"/>
                </a:cubicBezTo>
                <a:cubicBezTo>
                  <a:pt x="1000" y="0"/>
                  <a:pt x="1232" y="8"/>
                  <a:pt x="1368" y="32"/>
                </a:cubicBezTo>
                <a:cubicBezTo>
                  <a:pt x="1504" y="56"/>
                  <a:pt x="1552" y="120"/>
                  <a:pt x="1608" y="224"/>
                </a:cubicBezTo>
                <a:cubicBezTo>
                  <a:pt x="1664" y="328"/>
                  <a:pt x="1684" y="492"/>
                  <a:pt x="1704" y="65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54" name="Line 62"/>
          <p:cNvSpPr>
            <a:spLocks noChangeShapeType="1"/>
          </p:cNvSpPr>
          <p:nvPr/>
        </p:nvSpPr>
        <p:spPr bwMode="auto">
          <a:xfrm flipV="1">
            <a:off x="2743200" y="3924300"/>
            <a:ext cx="15240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55" name="Freeform 63"/>
          <p:cNvSpPr>
            <a:spLocks/>
          </p:cNvSpPr>
          <p:nvPr/>
        </p:nvSpPr>
        <p:spPr bwMode="auto">
          <a:xfrm>
            <a:off x="3797300" y="2857500"/>
            <a:ext cx="469900" cy="1066800"/>
          </a:xfrm>
          <a:custGeom>
            <a:avLst/>
            <a:gdLst>
              <a:gd name="T0" fmla="*/ 296 w 296"/>
              <a:gd name="T1" fmla="*/ 672 h 712"/>
              <a:gd name="T2" fmla="*/ 104 w 296"/>
              <a:gd name="T3" fmla="*/ 624 h 712"/>
              <a:gd name="T4" fmla="*/ 8 w 296"/>
              <a:gd name="T5" fmla="*/ 144 h 712"/>
              <a:gd name="T6" fmla="*/ 152 w 296"/>
              <a:gd name="T7" fmla="*/ 0 h 712"/>
              <a:gd name="T8" fmla="*/ 0 60000 65536"/>
              <a:gd name="T9" fmla="*/ 0 60000 65536"/>
              <a:gd name="T10" fmla="*/ 0 60000 65536"/>
              <a:gd name="T11" fmla="*/ 0 60000 65536"/>
              <a:gd name="T12" fmla="*/ 0 w 296"/>
              <a:gd name="T13" fmla="*/ 0 h 712"/>
              <a:gd name="T14" fmla="*/ 296 w 296"/>
              <a:gd name="T15" fmla="*/ 712 h 7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6" h="712">
                <a:moveTo>
                  <a:pt x="296" y="672"/>
                </a:moveTo>
                <a:cubicBezTo>
                  <a:pt x="224" y="692"/>
                  <a:pt x="152" y="712"/>
                  <a:pt x="104" y="624"/>
                </a:cubicBezTo>
                <a:cubicBezTo>
                  <a:pt x="56" y="536"/>
                  <a:pt x="0" y="248"/>
                  <a:pt x="8" y="144"/>
                </a:cubicBezTo>
                <a:cubicBezTo>
                  <a:pt x="16" y="40"/>
                  <a:pt x="84" y="20"/>
                  <a:pt x="152" y="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56" name="Freeform 64"/>
          <p:cNvSpPr>
            <a:spLocks/>
          </p:cNvSpPr>
          <p:nvPr/>
        </p:nvSpPr>
        <p:spPr bwMode="auto">
          <a:xfrm>
            <a:off x="3606800" y="2857500"/>
            <a:ext cx="736600" cy="1714500"/>
          </a:xfrm>
          <a:custGeom>
            <a:avLst/>
            <a:gdLst>
              <a:gd name="T0" fmla="*/ 464 w 464"/>
              <a:gd name="T1" fmla="*/ 1008 h 1080"/>
              <a:gd name="T2" fmla="*/ 224 w 464"/>
              <a:gd name="T3" fmla="*/ 1008 h 1080"/>
              <a:gd name="T4" fmla="*/ 32 w 464"/>
              <a:gd name="T5" fmla="*/ 576 h 1080"/>
              <a:gd name="T6" fmla="*/ 32 w 464"/>
              <a:gd name="T7" fmla="*/ 144 h 1080"/>
              <a:gd name="T8" fmla="*/ 80 w 464"/>
              <a:gd name="T9" fmla="*/ 48 h 1080"/>
              <a:gd name="T10" fmla="*/ 224 w 464"/>
              <a:gd name="T11" fmla="*/ 0 h 10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64"/>
              <a:gd name="T19" fmla="*/ 0 h 1080"/>
              <a:gd name="T20" fmla="*/ 464 w 464"/>
              <a:gd name="T21" fmla="*/ 1080 h 108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64" h="1080">
                <a:moveTo>
                  <a:pt x="464" y="1008"/>
                </a:moveTo>
                <a:cubicBezTo>
                  <a:pt x="380" y="1044"/>
                  <a:pt x="296" y="1080"/>
                  <a:pt x="224" y="1008"/>
                </a:cubicBezTo>
                <a:cubicBezTo>
                  <a:pt x="152" y="936"/>
                  <a:pt x="64" y="720"/>
                  <a:pt x="32" y="576"/>
                </a:cubicBezTo>
                <a:cubicBezTo>
                  <a:pt x="0" y="432"/>
                  <a:pt x="24" y="232"/>
                  <a:pt x="32" y="144"/>
                </a:cubicBezTo>
                <a:cubicBezTo>
                  <a:pt x="40" y="56"/>
                  <a:pt x="48" y="72"/>
                  <a:pt x="80" y="48"/>
                </a:cubicBezTo>
                <a:cubicBezTo>
                  <a:pt x="112" y="24"/>
                  <a:pt x="168" y="12"/>
                  <a:pt x="224" y="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57" name="Line 65"/>
          <p:cNvSpPr>
            <a:spLocks noChangeShapeType="1"/>
          </p:cNvSpPr>
          <p:nvPr/>
        </p:nvSpPr>
        <p:spPr bwMode="auto">
          <a:xfrm flipH="1">
            <a:off x="4953000" y="3238500"/>
            <a:ext cx="13716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58" name="Freeform 66"/>
          <p:cNvSpPr>
            <a:spLocks/>
          </p:cNvSpPr>
          <p:nvPr/>
        </p:nvSpPr>
        <p:spPr bwMode="auto">
          <a:xfrm>
            <a:off x="4191000" y="2692400"/>
            <a:ext cx="1574800" cy="1536700"/>
          </a:xfrm>
          <a:custGeom>
            <a:avLst/>
            <a:gdLst>
              <a:gd name="T0" fmla="*/ 912 w 992"/>
              <a:gd name="T1" fmla="*/ 968 h 968"/>
              <a:gd name="T2" fmla="*/ 960 w 992"/>
              <a:gd name="T3" fmla="*/ 824 h 968"/>
              <a:gd name="T4" fmla="*/ 720 w 992"/>
              <a:gd name="T5" fmla="*/ 392 h 968"/>
              <a:gd name="T6" fmla="*/ 288 w 992"/>
              <a:gd name="T7" fmla="*/ 56 h 968"/>
              <a:gd name="T8" fmla="*/ 0 w 992"/>
              <a:gd name="T9" fmla="*/ 56 h 9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2"/>
              <a:gd name="T16" fmla="*/ 0 h 968"/>
              <a:gd name="T17" fmla="*/ 992 w 992"/>
              <a:gd name="T18" fmla="*/ 968 h 9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2" h="968">
                <a:moveTo>
                  <a:pt x="912" y="968"/>
                </a:moveTo>
                <a:cubicBezTo>
                  <a:pt x="952" y="944"/>
                  <a:pt x="992" y="920"/>
                  <a:pt x="960" y="824"/>
                </a:cubicBezTo>
                <a:cubicBezTo>
                  <a:pt x="928" y="728"/>
                  <a:pt x="832" y="520"/>
                  <a:pt x="720" y="392"/>
                </a:cubicBezTo>
                <a:cubicBezTo>
                  <a:pt x="608" y="264"/>
                  <a:pt x="408" y="112"/>
                  <a:pt x="288" y="56"/>
                </a:cubicBezTo>
                <a:cubicBezTo>
                  <a:pt x="168" y="0"/>
                  <a:pt x="84" y="28"/>
                  <a:pt x="0" y="5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59" name="Freeform 67"/>
          <p:cNvSpPr>
            <a:spLocks/>
          </p:cNvSpPr>
          <p:nvPr/>
        </p:nvSpPr>
        <p:spPr bwMode="auto">
          <a:xfrm>
            <a:off x="4572000" y="1320800"/>
            <a:ext cx="3898900" cy="4394200"/>
          </a:xfrm>
          <a:custGeom>
            <a:avLst/>
            <a:gdLst>
              <a:gd name="T0" fmla="*/ 96 w 2456"/>
              <a:gd name="T1" fmla="*/ 2600 h 2768"/>
              <a:gd name="T2" fmla="*/ 1200 w 2456"/>
              <a:gd name="T3" fmla="*/ 2696 h 2768"/>
              <a:gd name="T4" fmla="*/ 2256 w 2456"/>
              <a:gd name="T5" fmla="*/ 2168 h 2768"/>
              <a:gd name="T6" fmla="*/ 2160 w 2456"/>
              <a:gd name="T7" fmla="*/ 344 h 2768"/>
              <a:gd name="T8" fmla="*/ 480 w 2456"/>
              <a:gd name="T9" fmla="*/ 104 h 2768"/>
              <a:gd name="T10" fmla="*/ 0 w 2456"/>
              <a:gd name="T11" fmla="*/ 632 h 2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56"/>
              <a:gd name="T19" fmla="*/ 0 h 2768"/>
              <a:gd name="T20" fmla="*/ 2456 w 2456"/>
              <a:gd name="T21" fmla="*/ 2768 h 2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56" h="2768">
                <a:moveTo>
                  <a:pt x="96" y="2600"/>
                </a:moveTo>
                <a:cubicBezTo>
                  <a:pt x="468" y="2684"/>
                  <a:pt x="840" y="2768"/>
                  <a:pt x="1200" y="2696"/>
                </a:cubicBezTo>
                <a:cubicBezTo>
                  <a:pt x="1560" y="2624"/>
                  <a:pt x="2096" y="2560"/>
                  <a:pt x="2256" y="2168"/>
                </a:cubicBezTo>
                <a:cubicBezTo>
                  <a:pt x="2416" y="1776"/>
                  <a:pt x="2456" y="688"/>
                  <a:pt x="2160" y="344"/>
                </a:cubicBezTo>
                <a:cubicBezTo>
                  <a:pt x="1864" y="0"/>
                  <a:pt x="840" y="56"/>
                  <a:pt x="480" y="104"/>
                </a:cubicBezTo>
                <a:cubicBezTo>
                  <a:pt x="120" y="152"/>
                  <a:pt x="60" y="392"/>
                  <a:pt x="0" y="63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0" name="Line 68"/>
          <p:cNvSpPr>
            <a:spLocks noChangeShapeType="1"/>
          </p:cNvSpPr>
          <p:nvPr/>
        </p:nvSpPr>
        <p:spPr bwMode="auto">
          <a:xfrm flipH="1">
            <a:off x="4191000" y="2667000"/>
            <a:ext cx="8382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1" name="Text Box 69"/>
          <p:cNvSpPr txBox="1">
            <a:spLocks noChangeArrowheads="1"/>
          </p:cNvSpPr>
          <p:nvPr/>
        </p:nvSpPr>
        <p:spPr bwMode="auto">
          <a:xfrm>
            <a:off x="2362200" y="59436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>
                <a:solidFill>
                  <a:srgbClr val="33CC33"/>
                </a:solidFill>
              </a:rPr>
              <a:t>other</a:t>
            </a:r>
            <a:r>
              <a:rPr lang="en-US" sz="2400"/>
              <a:t>otathxythopotattooattoo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reeform 2"/>
          <p:cNvSpPr>
            <a:spLocks/>
          </p:cNvSpPr>
          <p:nvPr/>
        </p:nvSpPr>
        <p:spPr bwMode="auto">
          <a:xfrm>
            <a:off x="4495800" y="1790700"/>
            <a:ext cx="2590800" cy="3200400"/>
          </a:xfrm>
          <a:custGeom>
            <a:avLst/>
            <a:gdLst>
              <a:gd name="T0" fmla="*/ 8 w 1560"/>
              <a:gd name="T1" fmla="*/ 2000 h 2000"/>
              <a:gd name="T2" fmla="*/ 1064 w 1560"/>
              <a:gd name="T3" fmla="*/ 1568 h 2000"/>
              <a:gd name="T4" fmla="*/ 1544 w 1560"/>
              <a:gd name="T5" fmla="*/ 704 h 2000"/>
              <a:gd name="T6" fmla="*/ 968 w 1560"/>
              <a:gd name="T7" fmla="*/ 128 h 2000"/>
              <a:gd name="T8" fmla="*/ 152 w 1560"/>
              <a:gd name="T9" fmla="*/ 32 h 2000"/>
              <a:gd name="T10" fmla="*/ 56 w 1560"/>
              <a:gd name="T11" fmla="*/ 320 h 2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60"/>
              <a:gd name="T19" fmla="*/ 0 h 2000"/>
              <a:gd name="T20" fmla="*/ 1560 w 1560"/>
              <a:gd name="T21" fmla="*/ 2000 h 2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60" h="2000">
                <a:moveTo>
                  <a:pt x="8" y="2000"/>
                </a:moveTo>
                <a:cubicBezTo>
                  <a:pt x="408" y="1892"/>
                  <a:pt x="808" y="1784"/>
                  <a:pt x="1064" y="1568"/>
                </a:cubicBezTo>
                <a:cubicBezTo>
                  <a:pt x="1320" y="1352"/>
                  <a:pt x="1560" y="944"/>
                  <a:pt x="1544" y="704"/>
                </a:cubicBezTo>
                <a:cubicBezTo>
                  <a:pt x="1528" y="464"/>
                  <a:pt x="1200" y="240"/>
                  <a:pt x="968" y="128"/>
                </a:cubicBezTo>
                <a:cubicBezTo>
                  <a:pt x="736" y="16"/>
                  <a:pt x="304" y="0"/>
                  <a:pt x="152" y="32"/>
                </a:cubicBezTo>
                <a:cubicBezTo>
                  <a:pt x="0" y="64"/>
                  <a:pt x="28" y="192"/>
                  <a:pt x="56" y="32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3962400" y="2171700"/>
            <a:ext cx="3124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3962400" y="2247900"/>
            <a:ext cx="625475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4191000" y="2933700"/>
            <a:ext cx="2133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 flipH="1">
            <a:off x="2514600" y="2171700"/>
            <a:ext cx="14478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4" name="Oval 8"/>
          <p:cNvSpPr>
            <a:spLocks noChangeArrowheads="1"/>
          </p:cNvSpPr>
          <p:nvPr/>
        </p:nvSpPr>
        <p:spPr bwMode="auto">
          <a:xfrm>
            <a:off x="3886200" y="20955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Oval 9"/>
          <p:cNvSpPr>
            <a:spLocks noChangeArrowheads="1"/>
          </p:cNvSpPr>
          <p:nvPr/>
        </p:nvSpPr>
        <p:spPr bwMode="auto">
          <a:xfrm>
            <a:off x="2606675" y="4229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Oval 10"/>
          <p:cNvSpPr>
            <a:spLocks noChangeArrowheads="1"/>
          </p:cNvSpPr>
          <p:nvPr/>
        </p:nvSpPr>
        <p:spPr bwMode="auto">
          <a:xfrm>
            <a:off x="2835275" y="3848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Oval 11"/>
          <p:cNvSpPr>
            <a:spLocks noChangeArrowheads="1"/>
          </p:cNvSpPr>
          <p:nvPr/>
        </p:nvSpPr>
        <p:spPr bwMode="auto">
          <a:xfrm>
            <a:off x="3063875" y="3467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8" name="Oval 12"/>
          <p:cNvSpPr>
            <a:spLocks noChangeArrowheads="1"/>
          </p:cNvSpPr>
          <p:nvPr/>
        </p:nvSpPr>
        <p:spPr bwMode="auto">
          <a:xfrm>
            <a:off x="3429000" y="29337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Oval 13"/>
          <p:cNvSpPr>
            <a:spLocks noChangeArrowheads="1"/>
          </p:cNvSpPr>
          <p:nvPr/>
        </p:nvSpPr>
        <p:spPr bwMode="auto">
          <a:xfrm>
            <a:off x="3657600" y="25527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Oval 14"/>
          <p:cNvSpPr>
            <a:spLocks noChangeArrowheads="1"/>
          </p:cNvSpPr>
          <p:nvPr/>
        </p:nvSpPr>
        <p:spPr bwMode="auto">
          <a:xfrm>
            <a:off x="4114800" y="33147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1" name="Oval 15"/>
          <p:cNvSpPr>
            <a:spLocks noChangeArrowheads="1"/>
          </p:cNvSpPr>
          <p:nvPr/>
        </p:nvSpPr>
        <p:spPr bwMode="auto">
          <a:xfrm>
            <a:off x="4267200" y="3848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2" name="Oval 16"/>
          <p:cNvSpPr>
            <a:spLocks noChangeArrowheads="1"/>
          </p:cNvSpPr>
          <p:nvPr/>
        </p:nvSpPr>
        <p:spPr bwMode="auto">
          <a:xfrm>
            <a:off x="4343400" y="43815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3" name="Oval 17"/>
          <p:cNvSpPr>
            <a:spLocks noChangeArrowheads="1"/>
          </p:cNvSpPr>
          <p:nvPr/>
        </p:nvSpPr>
        <p:spPr bwMode="auto">
          <a:xfrm>
            <a:off x="4038600" y="27813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4" name="Oval 18"/>
          <p:cNvSpPr>
            <a:spLocks noChangeArrowheads="1"/>
          </p:cNvSpPr>
          <p:nvPr/>
        </p:nvSpPr>
        <p:spPr bwMode="auto">
          <a:xfrm>
            <a:off x="4419600" y="49149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5" name="Oval 19"/>
          <p:cNvSpPr>
            <a:spLocks noChangeArrowheads="1"/>
          </p:cNvSpPr>
          <p:nvPr/>
        </p:nvSpPr>
        <p:spPr bwMode="auto">
          <a:xfrm>
            <a:off x="4572000" y="5372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6" name="Oval 20"/>
          <p:cNvSpPr>
            <a:spLocks noChangeArrowheads="1"/>
          </p:cNvSpPr>
          <p:nvPr/>
        </p:nvSpPr>
        <p:spPr bwMode="auto">
          <a:xfrm>
            <a:off x="4495800" y="32385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7" name="Oval 21"/>
          <p:cNvSpPr>
            <a:spLocks noChangeArrowheads="1"/>
          </p:cNvSpPr>
          <p:nvPr/>
        </p:nvSpPr>
        <p:spPr bwMode="auto">
          <a:xfrm>
            <a:off x="4495800" y="23241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8" name="Oval 22"/>
          <p:cNvSpPr>
            <a:spLocks noChangeArrowheads="1"/>
          </p:cNvSpPr>
          <p:nvPr/>
        </p:nvSpPr>
        <p:spPr bwMode="auto">
          <a:xfrm>
            <a:off x="5029200" y="25527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9" name="Oval 23"/>
          <p:cNvSpPr>
            <a:spLocks noChangeArrowheads="1"/>
          </p:cNvSpPr>
          <p:nvPr/>
        </p:nvSpPr>
        <p:spPr bwMode="auto">
          <a:xfrm>
            <a:off x="5715000" y="28575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0" name="Oval 24"/>
          <p:cNvSpPr>
            <a:spLocks noChangeArrowheads="1"/>
          </p:cNvSpPr>
          <p:nvPr/>
        </p:nvSpPr>
        <p:spPr bwMode="auto">
          <a:xfrm>
            <a:off x="6324600" y="31623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3565525" y="21320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3336925" y="25130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3108325" y="29702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2813050" y="35036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4845" name="Text Box 29"/>
          <p:cNvSpPr txBox="1">
            <a:spLocks noChangeArrowheads="1"/>
          </p:cNvSpPr>
          <p:nvPr/>
        </p:nvSpPr>
        <p:spPr bwMode="auto">
          <a:xfrm>
            <a:off x="2571750" y="38846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4846" name="Text Box 30"/>
          <p:cNvSpPr txBox="1">
            <a:spLocks noChangeArrowheads="1"/>
          </p:cNvSpPr>
          <p:nvPr/>
        </p:nvSpPr>
        <p:spPr bwMode="auto">
          <a:xfrm>
            <a:off x="2355850" y="4229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3962400" y="24003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4848" name="Text Box 32"/>
          <p:cNvSpPr txBox="1">
            <a:spLocks noChangeArrowheads="1"/>
          </p:cNvSpPr>
          <p:nvPr/>
        </p:nvSpPr>
        <p:spPr bwMode="auto">
          <a:xfrm>
            <a:off x="4648200" y="31765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4849" name="Text Box 33"/>
          <p:cNvSpPr txBox="1">
            <a:spLocks noChangeArrowheads="1"/>
          </p:cNvSpPr>
          <p:nvPr/>
        </p:nvSpPr>
        <p:spPr bwMode="auto">
          <a:xfrm>
            <a:off x="6096000" y="461010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34850" name="Text Box 34"/>
          <p:cNvSpPr txBox="1">
            <a:spLocks noChangeArrowheads="1"/>
          </p:cNvSpPr>
          <p:nvPr/>
        </p:nvSpPr>
        <p:spPr bwMode="auto">
          <a:xfrm>
            <a:off x="4108450" y="20193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4851" name="Text Box 35"/>
          <p:cNvSpPr txBox="1">
            <a:spLocks noChangeArrowheads="1"/>
          </p:cNvSpPr>
          <p:nvPr/>
        </p:nvSpPr>
        <p:spPr bwMode="auto">
          <a:xfrm>
            <a:off x="4705350" y="22479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4852" name="Text Box 36"/>
          <p:cNvSpPr txBox="1">
            <a:spLocks noChangeArrowheads="1"/>
          </p:cNvSpPr>
          <p:nvPr/>
        </p:nvSpPr>
        <p:spPr bwMode="auto">
          <a:xfrm>
            <a:off x="5251450" y="24907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34853" name="Text Box 37"/>
          <p:cNvSpPr txBox="1">
            <a:spLocks noChangeArrowheads="1"/>
          </p:cNvSpPr>
          <p:nvPr/>
        </p:nvSpPr>
        <p:spPr bwMode="auto">
          <a:xfrm>
            <a:off x="5937250" y="27955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6597650" y="3024188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34855" name="Text Box 39"/>
          <p:cNvSpPr txBox="1">
            <a:spLocks noChangeArrowheads="1"/>
          </p:cNvSpPr>
          <p:nvPr/>
        </p:nvSpPr>
        <p:spPr bwMode="auto">
          <a:xfrm>
            <a:off x="2270125" y="48387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4856" name="Text Box 40"/>
          <p:cNvSpPr txBox="1">
            <a:spLocks noChangeArrowheads="1"/>
          </p:cNvSpPr>
          <p:nvPr/>
        </p:nvSpPr>
        <p:spPr bwMode="auto">
          <a:xfrm>
            <a:off x="4098925" y="5233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4857" name="Text Box 41"/>
          <p:cNvSpPr txBox="1">
            <a:spLocks noChangeArrowheads="1"/>
          </p:cNvSpPr>
          <p:nvPr/>
        </p:nvSpPr>
        <p:spPr bwMode="auto">
          <a:xfrm>
            <a:off x="6248400" y="5143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4858" name="Text Box 42"/>
          <p:cNvSpPr txBox="1">
            <a:spLocks noChangeArrowheads="1"/>
          </p:cNvSpPr>
          <p:nvPr/>
        </p:nvSpPr>
        <p:spPr bwMode="auto">
          <a:xfrm>
            <a:off x="7086600" y="3467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34859" name="Oval 43"/>
          <p:cNvSpPr>
            <a:spLocks noChangeArrowheads="1"/>
          </p:cNvSpPr>
          <p:nvPr/>
        </p:nvSpPr>
        <p:spPr bwMode="auto">
          <a:xfrm>
            <a:off x="2438400" y="45339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60" name="Oval 44"/>
          <p:cNvSpPr>
            <a:spLocks noChangeArrowheads="1"/>
          </p:cNvSpPr>
          <p:nvPr/>
        </p:nvSpPr>
        <p:spPr bwMode="auto">
          <a:xfrm>
            <a:off x="6934200" y="3467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61" name="Text Box 45"/>
          <p:cNvSpPr txBox="1">
            <a:spLocks noChangeArrowheads="1"/>
          </p:cNvSpPr>
          <p:nvPr/>
        </p:nvSpPr>
        <p:spPr bwMode="auto">
          <a:xfrm>
            <a:off x="4108450" y="2947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4862" name="Text Box 46"/>
          <p:cNvSpPr txBox="1">
            <a:spLocks noChangeArrowheads="1"/>
          </p:cNvSpPr>
          <p:nvPr/>
        </p:nvSpPr>
        <p:spPr bwMode="auto">
          <a:xfrm>
            <a:off x="4251325" y="34274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4863" name="Text Box 47"/>
          <p:cNvSpPr txBox="1">
            <a:spLocks noChangeArrowheads="1"/>
          </p:cNvSpPr>
          <p:nvPr/>
        </p:nvSpPr>
        <p:spPr bwMode="auto">
          <a:xfrm>
            <a:off x="4327525" y="39608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4864" name="Text Box 48"/>
          <p:cNvSpPr txBox="1">
            <a:spLocks noChangeArrowheads="1"/>
          </p:cNvSpPr>
          <p:nvPr/>
        </p:nvSpPr>
        <p:spPr bwMode="auto">
          <a:xfrm>
            <a:off x="4403725" y="44942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4865" name="Text Box 49"/>
          <p:cNvSpPr txBox="1">
            <a:spLocks noChangeArrowheads="1"/>
          </p:cNvSpPr>
          <p:nvPr/>
        </p:nvSpPr>
        <p:spPr bwMode="auto">
          <a:xfrm>
            <a:off x="4495800" y="50053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4866" name="Text Box 50"/>
          <p:cNvSpPr txBox="1">
            <a:spLocks noChangeArrowheads="1"/>
          </p:cNvSpPr>
          <p:nvPr/>
        </p:nvSpPr>
        <p:spPr bwMode="auto">
          <a:xfrm>
            <a:off x="4337050" y="2857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34867" name="Oval 51"/>
          <p:cNvSpPr>
            <a:spLocks noChangeArrowheads="1"/>
          </p:cNvSpPr>
          <p:nvPr/>
        </p:nvSpPr>
        <p:spPr bwMode="auto">
          <a:xfrm>
            <a:off x="4800600" y="35433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68" name="Oval 52"/>
          <p:cNvSpPr>
            <a:spLocks noChangeArrowheads="1"/>
          </p:cNvSpPr>
          <p:nvPr/>
        </p:nvSpPr>
        <p:spPr bwMode="auto">
          <a:xfrm>
            <a:off x="5105400" y="3848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69" name="Oval 53"/>
          <p:cNvSpPr>
            <a:spLocks noChangeArrowheads="1"/>
          </p:cNvSpPr>
          <p:nvPr/>
        </p:nvSpPr>
        <p:spPr bwMode="auto">
          <a:xfrm>
            <a:off x="5486400" y="4229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70" name="Oval 54"/>
          <p:cNvSpPr>
            <a:spLocks noChangeArrowheads="1"/>
          </p:cNvSpPr>
          <p:nvPr/>
        </p:nvSpPr>
        <p:spPr bwMode="auto">
          <a:xfrm>
            <a:off x="5867400" y="4610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71" name="Text Box 55"/>
          <p:cNvSpPr txBox="1">
            <a:spLocks noChangeArrowheads="1"/>
          </p:cNvSpPr>
          <p:nvPr/>
        </p:nvSpPr>
        <p:spPr bwMode="auto">
          <a:xfrm>
            <a:off x="4953000" y="3467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4872" name="Text Box 56"/>
          <p:cNvSpPr txBox="1">
            <a:spLocks noChangeArrowheads="1"/>
          </p:cNvSpPr>
          <p:nvPr/>
        </p:nvSpPr>
        <p:spPr bwMode="auto">
          <a:xfrm>
            <a:off x="5241925" y="38084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4873" name="Oval 57"/>
          <p:cNvSpPr>
            <a:spLocks noChangeArrowheads="1"/>
          </p:cNvSpPr>
          <p:nvPr/>
        </p:nvSpPr>
        <p:spPr bwMode="auto">
          <a:xfrm>
            <a:off x="6248400" y="4991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74" name="Text Box 58"/>
          <p:cNvSpPr txBox="1">
            <a:spLocks noChangeArrowheads="1"/>
          </p:cNvSpPr>
          <p:nvPr/>
        </p:nvSpPr>
        <p:spPr bwMode="auto">
          <a:xfrm>
            <a:off x="5622925" y="41894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4875" name="Freeform 59"/>
          <p:cNvSpPr>
            <a:spLocks/>
          </p:cNvSpPr>
          <p:nvPr/>
        </p:nvSpPr>
        <p:spPr bwMode="auto">
          <a:xfrm>
            <a:off x="2743200" y="1295400"/>
            <a:ext cx="2463800" cy="2171700"/>
          </a:xfrm>
          <a:custGeom>
            <a:avLst/>
            <a:gdLst>
              <a:gd name="T0" fmla="*/ 192 w 1552"/>
              <a:gd name="T1" fmla="*/ 1368 h 1368"/>
              <a:gd name="T2" fmla="*/ 96 w 1552"/>
              <a:gd name="T3" fmla="*/ 1224 h 1368"/>
              <a:gd name="T4" fmla="*/ 0 w 1552"/>
              <a:gd name="T5" fmla="*/ 984 h 1368"/>
              <a:gd name="T6" fmla="*/ 96 w 1552"/>
              <a:gd name="T7" fmla="*/ 600 h 1368"/>
              <a:gd name="T8" fmla="*/ 432 w 1552"/>
              <a:gd name="T9" fmla="*/ 216 h 1368"/>
              <a:gd name="T10" fmla="*/ 816 w 1552"/>
              <a:gd name="T11" fmla="*/ 72 h 1368"/>
              <a:gd name="T12" fmla="*/ 1440 w 1552"/>
              <a:gd name="T13" fmla="*/ 120 h 1368"/>
              <a:gd name="T14" fmla="*/ 1488 w 1552"/>
              <a:gd name="T15" fmla="*/ 792 h 13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52"/>
              <a:gd name="T25" fmla="*/ 0 h 1368"/>
              <a:gd name="T26" fmla="*/ 1552 w 1552"/>
              <a:gd name="T27" fmla="*/ 1368 h 13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52" h="1368">
                <a:moveTo>
                  <a:pt x="192" y="1368"/>
                </a:moveTo>
                <a:cubicBezTo>
                  <a:pt x="160" y="1328"/>
                  <a:pt x="128" y="1288"/>
                  <a:pt x="96" y="1224"/>
                </a:cubicBezTo>
                <a:cubicBezTo>
                  <a:pt x="64" y="1160"/>
                  <a:pt x="0" y="1088"/>
                  <a:pt x="0" y="984"/>
                </a:cubicBezTo>
                <a:cubicBezTo>
                  <a:pt x="0" y="880"/>
                  <a:pt x="24" y="728"/>
                  <a:pt x="96" y="600"/>
                </a:cubicBezTo>
                <a:cubicBezTo>
                  <a:pt x="168" y="472"/>
                  <a:pt x="312" y="304"/>
                  <a:pt x="432" y="216"/>
                </a:cubicBezTo>
                <a:cubicBezTo>
                  <a:pt x="552" y="128"/>
                  <a:pt x="648" y="88"/>
                  <a:pt x="816" y="72"/>
                </a:cubicBezTo>
                <a:cubicBezTo>
                  <a:pt x="984" y="56"/>
                  <a:pt x="1328" y="0"/>
                  <a:pt x="1440" y="120"/>
                </a:cubicBezTo>
                <a:cubicBezTo>
                  <a:pt x="1552" y="240"/>
                  <a:pt x="1520" y="516"/>
                  <a:pt x="1488" y="79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76" name="Freeform 60"/>
          <p:cNvSpPr>
            <a:spLocks/>
          </p:cNvSpPr>
          <p:nvPr/>
        </p:nvSpPr>
        <p:spPr bwMode="auto">
          <a:xfrm>
            <a:off x="3327400" y="1790700"/>
            <a:ext cx="1308100" cy="1143000"/>
          </a:xfrm>
          <a:custGeom>
            <a:avLst/>
            <a:gdLst>
              <a:gd name="T0" fmla="*/ 64 w 824"/>
              <a:gd name="T1" fmla="*/ 720 h 720"/>
              <a:gd name="T2" fmla="*/ 16 w 824"/>
              <a:gd name="T3" fmla="*/ 624 h 720"/>
              <a:gd name="T4" fmla="*/ 16 w 824"/>
              <a:gd name="T5" fmla="*/ 384 h 720"/>
              <a:gd name="T6" fmla="*/ 112 w 824"/>
              <a:gd name="T7" fmla="*/ 144 h 720"/>
              <a:gd name="T8" fmla="*/ 544 w 824"/>
              <a:gd name="T9" fmla="*/ 0 h 720"/>
              <a:gd name="T10" fmla="*/ 784 w 824"/>
              <a:gd name="T11" fmla="*/ 144 h 720"/>
              <a:gd name="T12" fmla="*/ 784 w 824"/>
              <a:gd name="T13" fmla="*/ 336 h 7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24"/>
              <a:gd name="T22" fmla="*/ 0 h 720"/>
              <a:gd name="T23" fmla="*/ 824 w 824"/>
              <a:gd name="T24" fmla="*/ 720 h 72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24" h="720">
                <a:moveTo>
                  <a:pt x="64" y="720"/>
                </a:moveTo>
                <a:cubicBezTo>
                  <a:pt x="44" y="700"/>
                  <a:pt x="24" y="680"/>
                  <a:pt x="16" y="624"/>
                </a:cubicBezTo>
                <a:cubicBezTo>
                  <a:pt x="8" y="568"/>
                  <a:pt x="0" y="464"/>
                  <a:pt x="16" y="384"/>
                </a:cubicBezTo>
                <a:cubicBezTo>
                  <a:pt x="32" y="304"/>
                  <a:pt x="24" y="208"/>
                  <a:pt x="112" y="144"/>
                </a:cubicBezTo>
                <a:cubicBezTo>
                  <a:pt x="200" y="80"/>
                  <a:pt x="432" y="0"/>
                  <a:pt x="544" y="0"/>
                </a:cubicBezTo>
                <a:cubicBezTo>
                  <a:pt x="656" y="0"/>
                  <a:pt x="744" y="88"/>
                  <a:pt x="784" y="144"/>
                </a:cubicBezTo>
                <a:cubicBezTo>
                  <a:pt x="824" y="200"/>
                  <a:pt x="804" y="268"/>
                  <a:pt x="784" y="33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77" name="Freeform 61"/>
          <p:cNvSpPr>
            <a:spLocks/>
          </p:cNvSpPr>
          <p:nvPr/>
        </p:nvSpPr>
        <p:spPr bwMode="auto">
          <a:xfrm>
            <a:off x="1943100" y="1282700"/>
            <a:ext cx="2628900" cy="3327400"/>
          </a:xfrm>
          <a:custGeom>
            <a:avLst/>
            <a:gdLst>
              <a:gd name="T0" fmla="*/ 312 w 1704"/>
              <a:gd name="T1" fmla="*/ 2096 h 2096"/>
              <a:gd name="T2" fmla="*/ 72 w 1704"/>
              <a:gd name="T3" fmla="*/ 1712 h 2096"/>
              <a:gd name="T4" fmla="*/ 120 w 1704"/>
              <a:gd name="T5" fmla="*/ 512 h 2096"/>
              <a:gd name="T6" fmla="*/ 792 w 1704"/>
              <a:gd name="T7" fmla="*/ 80 h 2096"/>
              <a:gd name="T8" fmla="*/ 1368 w 1704"/>
              <a:gd name="T9" fmla="*/ 32 h 2096"/>
              <a:gd name="T10" fmla="*/ 1608 w 1704"/>
              <a:gd name="T11" fmla="*/ 224 h 2096"/>
              <a:gd name="T12" fmla="*/ 1704 w 1704"/>
              <a:gd name="T13" fmla="*/ 656 h 20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04"/>
              <a:gd name="T22" fmla="*/ 0 h 2096"/>
              <a:gd name="T23" fmla="*/ 1704 w 1704"/>
              <a:gd name="T24" fmla="*/ 2096 h 20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04" h="2096">
                <a:moveTo>
                  <a:pt x="312" y="2096"/>
                </a:moveTo>
                <a:cubicBezTo>
                  <a:pt x="208" y="2036"/>
                  <a:pt x="104" y="1976"/>
                  <a:pt x="72" y="1712"/>
                </a:cubicBezTo>
                <a:cubicBezTo>
                  <a:pt x="40" y="1448"/>
                  <a:pt x="0" y="784"/>
                  <a:pt x="120" y="512"/>
                </a:cubicBezTo>
                <a:cubicBezTo>
                  <a:pt x="240" y="240"/>
                  <a:pt x="584" y="160"/>
                  <a:pt x="792" y="80"/>
                </a:cubicBezTo>
                <a:cubicBezTo>
                  <a:pt x="1000" y="0"/>
                  <a:pt x="1232" y="8"/>
                  <a:pt x="1368" y="32"/>
                </a:cubicBezTo>
                <a:cubicBezTo>
                  <a:pt x="1504" y="56"/>
                  <a:pt x="1552" y="120"/>
                  <a:pt x="1608" y="224"/>
                </a:cubicBezTo>
                <a:cubicBezTo>
                  <a:pt x="1664" y="328"/>
                  <a:pt x="1684" y="492"/>
                  <a:pt x="1704" y="65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 flipV="1">
            <a:off x="2743200" y="3924300"/>
            <a:ext cx="15240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79" name="Freeform 63"/>
          <p:cNvSpPr>
            <a:spLocks/>
          </p:cNvSpPr>
          <p:nvPr/>
        </p:nvSpPr>
        <p:spPr bwMode="auto">
          <a:xfrm>
            <a:off x="3797300" y="2857500"/>
            <a:ext cx="469900" cy="1066800"/>
          </a:xfrm>
          <a:custGeom>
            <a:avLst/>
            <a:gdLst>
              <a:gd name="T0" fmla="*/ 296 w 296"/>
              <a:gd name="T1" fmla="*/ 672 h 712"/>
              <a:gd name="T2" fmla="*/ 104 w 296"/>
              <a:gd name="T3" fmla="*/ 624 h 712"/>
              <a:gd name="T4" fmla="*/ 8 w 296"/>
              <a:gd name="T5" fmla="*/ 144 h 712"/>
              <a:gd name="T6" fmla="*/ 152 w 296"/>
              <a:gd name="T7" fmla="*/ 0 h 712"/>
              <a:gd name="T8" fmla="*/ 0 60000 65536"/>
              <a:gd name="T9" fmla="*/ 0 60000 65536"/>
              <a:gd name="T10" fmla="*/ 0 60000 65536"/>
              <a:gd name="T11" fmla="*/ 0 60000 65536"/>
              <a:gd name="T12" fmla="*/ 0 w 296"/>
              <a:gd name="T13" fmla="*/ 0 h 712"/>
              <a:gd name="T14" fmla="*/ 296 w 296"/>
              <a:gd name="T15" fmla="*/ 712 h 7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6" h="712">
                <a:moveTo>
                  <a:pt x="296" y="672"/>
                </a:moveTo>
                <a:cubicBezTo>
                  <a:pt x="224" y="692"/>
                  <a:pt x="152" y="712"/>
                  <a:pt x="104" y="624"/>
                </a:cubicBezTo>
                <a:cubicBezTo>
                  <a:pt x="56" y="536"/>
                  <a:pt x="0" y="248"/>
                  <a:pt x="8" y="144"/>
                </a:cubicBezTo>
                <a:cubicBezTo>
                  <a:pt x="16" y="40"/>
                  <a:pt x="84" y="20"/>
                  <a:pt x="152" y="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0" name="Freeform 64"/>
          <p:cNvSpPr>
            <a:spLocks/>
          </p:cNvSpPr>
          <p:nvPr/>
        </p:nvSpPr>
        <p:spPr bwMode="auto">
          <a:xfrm>
            <a:off x="3606800" y="2857500"/>
            <a:ext cx="736600" cy="1714500"/>
          </a:xfrm>
          <a:custGeom>
            <a:avLst/>
            <a:gdLst>
              <a:gd name="T0" fmla="*/ 464 w 464"/>
              <a:gd name="T1" fmla="*/ 1008 h 1080"/>
              <a:gd name="T2" fmla="*/ 224 w 464"/>
              <a:gd name="T3" fmla="*/ 1008 h 1080"/>
              <a:gd name="T4" fmla="*/ 32 w 464"/>
              <a:gd name="T5" fmla="*/ 576 h 1080"/>
              <a:gd name="T6" fmla="*/ 32 w 464"/>
              <a:gd name="T7" fmla="*/ 144 h 1080"/>
              <a:gd name="T8" fmla="*/ 80 w 464"/>
              <a:gd name="T9" fmla="*/ 48 h 1080"/>
              <a:gd name="T10" fmla="*/ 224 w 464"/>
              <a:gd name="T11" fmla="*/ 0 h 10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64"/>
              <a:gd name="T19" fmla="*/ 0 h 1080"/>
              <a:gd name="T20" fmla="*/ 464 w 464"/>
              <a:gd name="T21" fmla="*/ 1080 h 108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64" h="1080">
                <a:moveTo>
                  <a:pt x="464" y="1008"/>
                </a:moveTo>
                <a:cubicBezTo>
                  <a:pt x="380" y="1044"/>
                  <a:pt x="296" y="1080"/>
                  <a:pt x="224" y="1008"/>
                </a:cubicBezTo>
                <a:cubicBezTo>
                  <a:pt x="152" y="936"/>
                  <a:pt x="64" y="720"/>
                  <a:pt x="32" y="576"/>
                </a:cubicBezTo>
                <a:cubicBezTo>
                  <a:pt x="0" y="432"/>
                  <a:pt x="24" y="232"/>
                  <a:pt x="32" y="144"/>
                </a:cubicBezTo>
                <a:cubicBezTo>
                  <a:pt x="40" y="56"/>
                  <a:pt x="48" y="72"/>
                  <a:pt x="80" y="48"/>
                </a:cubicBezTo>
                <a:cubicBezTo>
                  <a:pt x="112" y="24"/>
                  <a:pt x="168" y="12"/>
                  <a:pt x="224" y="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 flipH="1">
            <a:off x="4953000" y="3238500"/>
            <a:ext cx="13716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2" name="Freeform 66"/>
          <p:cNvSpPr>
            <a:spLocks/>
          </p:cNvSpPr>
          <p:nvPr/>
        </p:nvSpPr>
        <p:spPr bwMode="auto">
          <a:xfrm>
            <a:off x="4191000" y="2692400"/>
            <a:ext cx="1574800" cy="1536700"/>
          </a:xfrm>
          <a:custGeom>
            <a:avLst/>
            <a:gdLst>
              <a:gd name="T0" fmla="*/ 912 w 992"/>
              <a:gd name="T1" fmla="*/ 968 h 968"/>
              <a:gd name="T2" fmla="*/ 960 w 992"/>
              <a:gd name="T3" fmla="*/ 824 h 968"/>
              <a:gd name="T4" fmla="*/ 720 w 992"/>
              <a:gd name="T5" fmla="*/ 392 h 968"/>
              <a:gd name="T6" fmla="*/ 288 w 992"/>
              <a:gd name="T7" fmla="*/ 56 h 968"/>
              <a:gd name="T8" fmla="*/ 0 w 992"/>
              <a:gd name="T9" fmla="*/ 56 h 9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2"/>
              <a:gd name="T16" fmla="*/ 0 h 968"/>
              <a:gd name="T17" fmla="*/ 992 w 992"/>
              <a:gd name="T18" fmla="*/ 968 h 9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2" h="968">
                <a:moveTo>
                  <a:pt x="912" y="968"/>
                </a:moveTo>
                <a:cubicBezTo>
                  <a:pt x="952" y="944"/>
                  <a:pt x="992" y="920"/>
                  <a:pt x="960" y="824"/>
                </a:cubicBezTo>
                <a:cubicBezTo>
                  <a:pt x="928" y="728"/>
                  <a:pt x="832" y="520"/>
                  <a:pt x="720" y="392"/>
                </a:cubicBezTo>
                <a:cubicBezTo>
                  <a:pt x="608" y="264"/>
                  <a:pt x="408" y="112"/>
                  <a:pt x="288" y="56"/>
                </a:cubicBezTo>
                <a:cubicBezTo>
                  <a:pt x="168" y="0"/>
                  <a:pt x="84" y="28"/>
                  <a:pt x="0" y="5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3" name="Freeform 67"/>
          <p:cNvSpPr>
            <a:spLocks/>
          </p:cNvSpPr>
          <p:nvPr/>
        </p:nvSpPr>
        <p:spPr bwMode="auto">
          <a:xfrm>
            <a:off x="4572000" y="1320800"/>
            <a:ext cx="3898900" cy="4394200"/>
          </a:xfrm>
          <a:custGeom>
            <a:avLst/>
            <a:gdLst>
              <a:gd name="T0" fmla="*/ 96 w 2456"/>
              <a:gd name="T1" fmla="*/ 2600 h 2768"/>
              <a:gd name="T2" fmla="*/ 1200 w 2456"/>
              <a:gd name="T3" fmla="*/ 2696 h 2768"/>
              <a:gd name="T4" fmla="*/ 2256 w 2456"/>
              <a:gd name="T5" fmla="*/ 2168 h 2768"/>
              <a:gd name="T6" fmla="*/ 2160 w 2456"/>
              <a:gd name="T7" fmla="*/ 344 h 2768"/>
              <a:gd name="T8" fmla="*/ 480 w 2456"/>
              <a:gd name="T9" fmla="*/ 104 h 2768"/>
              <a:gd name="T10" fmla="*/ 0 w 2456"/>
              <a:gd name="T11" fmla="*/ 632 h 2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56"/>
              <a:gd name="T19" fmla="*/ 0 h 2768"/>
              <a:gd name="T20" fmla="*/ 2456 w 2456"/>
              <a:gd name="T21" fmla="*/ 2768 h 2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56" h="2768">
                <a:moveTo>
                  <a:pt x="96" y="2600"/>
                </a:moveTo>
                <a:cubicBezTo>
                  <a:pt x="468" y="2684"/>
                  <a:pt x="840" y="2768"/>
                  <a:pt x="1200" y="2696"/>
                </a:cubicBezTo>
                <a:cubicBezTo>
                  <a:pt x="1560" y="2624"/>
                  <a:pt x="2096" y="2560"/>
                  <a:pt x="2256" y="2168"/>
                </a:cubicBezTo>
                <a:cubicBezTo>
                  <a:pt x="2416" y="1776"/>
                  <a:pt x="2456" y="688"/>
                  <a:pt x="2160" y="344"/>
                </a:cubicBezTo>
                <a:cubicBezTo>
                  <a:pt x="1864" y="0"/>
                  <a:pt x="840" y="56"/>
                  <a:pt x="480" y="104"/>
                </a:cubicBezTo>
                <a:cubicBezTo>
                  <a:pt x="120" y="152"/>
                  <a:pt x="60" y="392"/>
                  <a:pt x="0" y="63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 flipH="1">
            <a:off x="4191000" y="2667000"/>
            <a:ext cx="8382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5" name="Text Box 69"/>
          <p:cNvSpPr txBox="1">
            <a:spLocks noChangeArrowheads="1"/>
          </p:cNvSpPr>
          <p:nvPr/>
        </p:nvSpPr>
        <p:spPr bwMode="auto">
          <a:xfrm>
            <a:off x="2362200" y="59436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pother</a:t>
            </a:r>
            <a:r>
              <a:rPr lang="en-US" sz="2400">
                <a:solidFill>
                  <a:srgbClr val="33CC33"/>
                </a:solidFill>
              </a:rPr>
              <a:t>ot</a:t>
            </a:r>
            <a:r>
              <a:rPr lang="en-US" sz="2400">
                <a:solidFill>
                  <a:srgbClr val="FF0000"/>
                </a:solidFill>
              </a:rPr>
              <a:t>a</a:t>
            </a:r>
            <a:r>
              <a:rPr lang="en-US" sz="2400"/>
              <a:t>thxythopotattooattoo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reeform 2"/>
          <p:cNvSpPr>
            <a:spLocks/>
          </p:cNvSpPr>
          <p:nvPr/>
        </p:nvSpPr>
        <p:spPr bwMode="auto">
          <a:xfrm>
            <a:off x="4495800" y="1790700"/>
            <a:ext cx="2590800" cy="3200400"/>
          </a:xfrm>
          <a:custGeom>
            <a:avLst/>
            <a:gdLst>
              <a:gd name="T0" fmla="*/ 8 w 1560"/>
              <a:gd name="T1" fmla="*/ 2000 h 2000"/>
              <a:gd name="T2" fmla="*/ 1064 w 1560"/>
              <a:gd name="T3" fmla="*/ 1568 h 2000"/>
              <a:gd name="T4" fmla="*/ 1544 w 1560"/>
              <a:gd name="T5" fmla="*/ 704 h 2000"/>
              <a:gd name="T6" fmla="*/ 968 w 1560"/>
              <a:gd name="T7" fmla="*/ 128 h 2000"/>
              <a:gd name="T8" fmla="*/ 152 w 1560"/>
              <a:gd name="T9" fmla="*/ 32 h 2000"/>
              <a:gd name="T10" fmla="*/ 56 w 1560"/>
              <a:gd name="T11" fmla="*/ 320 h 2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60"/>
              <a:gd name="T19" fmla="*/ 0 h 2000"/>
              <a:gd name="T20" fmla="*/ 1560 w 1560"/>
              <a:gd name="T21" fmla="*/ 2000 h 2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60" h="2000">
                <a:moveTo>
                  <a:pt x="8" y="2000"/>
                </a:moveTo>
                <a:cubicBezTo>
                  <a:pt x="408" y="1892"/>
                  <a:pt x="808" y="1784"/>
                  <a:pt x="1064" y="1568"/>
                </a:cubicBezTo>
                <a:cubicBezTo>
                  <a:pt x="1320" y="1352"/>
                  <a:pt x="1560" y="944"/>
                  <a:pt x="1544" y="704"/>
                </a:cubicBezTo>
                <a:cubicBezTo>
                  <a:pt x="1528" y="464"/>
                  <a:pt x="1200" y="240"/>
                  <a:pt x="968" y="128"/>
                </a:cubicBezTo>
                <a:cubicBezTo>
                  <a:pt x="736" y="16"/>
                  <a:pt x="304" y="0"/>
                  <a:pt x="152" y="32"/>
                </a:cubicBezTo>
                <a:cubicBezTo>
                  <a:pt x="0" y="64"/>
                  <a:pt x="28" y="192"/>
                  <a:pt x="56" y="32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3962400" y="2171700"/>
            <a:ext cx="3124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3962400" y="2247900"/>
            <a:ext cx="625475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4191000" y="2933700"/>
            <a:ext cx="2133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 flipH="1">
            <a:off x="2514600" y="2171700"/>
            <a:ext cx="14478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3886200" y="20955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Oval 9"/>
          <p:cNvSpPr>
            <a:spLocks noChangeArrowheads="1"/>
          </p:cNvSpPr>
          <p:nvPr/>
        </p:nvSpPr>
        <p:spPr bwMode="auto">
          <a:xfrm>
            <a:off x="2606675" y="42291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Oval 10"/>
          <p:cNvSpPr>
            <a:spLocks noChangeArrowheads="1"/>
          </p:cNvSpPr>
          <p:nvPr/>
        </p:nvSpPr>
        <p:spPr bwMode="auto">
          <a:xfrm>
            <a:off x="2835275" y="38481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Oval 11"/>
          <p:cNvSpPr>
            <a:spLocks noChangeArrowheads="1"/>
          </p:cNvSpPr>
          <p:nvPr/>
        </p:nvSpPr>
        <p:spPr bwMode="auto">
          <a:xfrm>
            <a:off x="3063875" y="34671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Oval 12"/>
          <p:cNvSpPr>
            <a:spLocks noChangeArrowheads="1"/>
          </p:cNvSpPr>
          <p:nvPr/>
        </p:nvSpPr>
        <p:spPr bwMode="auto">
          <a:xfrm>
            <a:off x="3429000" y="29337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Oval 13"/>
          <p:cNvSpPr>
            <a:spLocks noChangeArrowheads="1"/>
          </p:cNvSpPr>
          <p:nvPr/>
        </p:nvSpPr>
        <p:spPr bwMode="auto">
          <a:xfrm>
            <a:off x="3657600" y="25527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Oval 14"/>
          <p:cNvSpPr>
            <a:spLocks noChangeArrowheads="1"/>
          </p:cNvSpPr>
          <p:nvPr/>
        </p:nvSpPr>
        <p:spPr bwMode="auto">
          <a:xfrm>
            <a:off x="4114800" y="33147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Oval 15"/>
          <p:cNvSpPr>
            <a:spLocks noChangeArrowheads="1"/>
          </p:cNvSpPr>
          <p:nvPr/>
        </p:nvSpPr>
        <p:spPr bwMode="auto">
          <a:xfrm>
            <a:off x="4267200" y="3848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Oval 16"/>
          <p:cNvSpPr>
            <a:spLocks noChangeArrowheads="1"/>
          </p:cNvSpPr>
          <p:nvPr/>
        </p:nvSpPr>
        <p:spPr bwMode="auto">
          <a:xfrm>
            <a:off x="4343400" y="43815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Oval 17"/>
          <p:cNvSpPr>
            <a:spLocks noChangeArrowheads="1"/>
          </p:cNvSpPr>
          <p:nvPr/>
        </p:nvSpPr>
        <p:spPr bwMode="auto">
          <a:xfrm>
            <a:off x="4038600" y="27813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Oval 18"/>
          <p:cNvSpPr>
            <a:spLocks noChangeArrowheads="1"/>
          </p:cNvSpPr>
          <p:nvPr/>
        </p:nvSpPr>
        <p:spPr bwMode="auto">
          <a:xfrm>
            <a:off x="4419600" y="49149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Oval 19"/>
          <p:cNvSpPr>
            <a:spLocks noChangeArrowheads="1"/>
          </p:cNvSpPr>
          <p:nvPr/>
        </p:nvSpPr>
        <p:spPr bwMode="auto">
          <a:xfrm>
            <a:off x="4572000" y="5372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Oval 20"/>
          <p:cNvSpPr>
            <a:spLocks noChangeArrowheads="1"/>
          </p:cNvSpPr>
          <p:nvPr/>
        </p:nvSpPr>
        <p:spPr bwMode="auto">
          <a:xfrm>
            <a:off x="4495800" y="32385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1" name="Oval 21"/>
          <p:cNvSpPr>
            <a:spLocks noChangeArrowheads="1"/>
          </p:cNvSpPr>
          <p:nvPr/>
        </p:nvSpPr>
        <p:spPr bwMode="auto">
          <a:xfrm>
            <a:off x="4495800" y="2324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Oval 22"/>
          <p:cNvSpPr>
            <a:spLocks noChangeArrowheads="1"/>
          </p:cNvSpPr>
          <p:nvPr/>
        </p:nvSpPr>
        <p:spPr bwMode="auto">
          <a:xfrm>
            <a:off x="5029200" y="25527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3" name="Oval 23"/>
          <p:cNvSpPr>
            <a:spLocks noChangeArrowheads="1"/>
          </p:cNvSpPr>
          <p:nvPr/>
        </p:nvSpPr>
        <p:spPr bwMode="auto">
          <a:xfrm>
            <a:off x="5715000" y="28575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4" name="Oval 24"/>
          <p:cNvSpPr>
            <a:spLocks noChangeArrowheads="1"/>
          </p:cNvSpPr>
          <p:nvPr/>
        </p:nvSpPr>
        <p:spPr bwMode="auto">
          <a:xfrm>
            <a:off x="6324600" y="31623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3565525" y="21320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3336925" y="25130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3108325" y="29702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2813050" y="35036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5869" name="Text Box 29"/>
          <p:cNvSpPr txBox="1">
            <a:spLocks noChangeArrowheads="1"/>
          </p:cNvSpPr>
          <p:nvPr/>
        </p:nvSpPr>
        <p:spPr bwMode="auto">
          <a:xfrm>
            <a:off x="2571750" y="38846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5870" name="Text Box 30"/>
          <p:cNvSpPr txBox="1">
            <a:spLocks noChangeArrowheads="1"/>
          </p:cNvSpPr>
          <p:nvPr/>
        </p:nvSpPr>
        <p:spPr bwMode="auto">
          <a:xfrm>
            <a:off x="2355850" y="4229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3962400" y="24003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5872" name="Text Box 32"/>
          <p:cNvSpPr txBox="1">
            <a:spLocks noChangeArrowheads="1"/>
          </p:cNvSpPr>
          <p:nvPr/>
        </p:nvSpPr>
        <p:spPr bwMode="auto">
          <a:xfrm>
            <a:off x="4648200" y="31765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5873" name="Text Box 33"/>
          <p:cNvSpPr txBox="1">
            <a:spLocks noChangeArrowheads="1"/>
          </p:cNvSpPr>
          <p:nvPr/>
        </p:nvSpPr>
        <p:spPr bwMode="auto">
          <a:xfrm>
            <a:off x="6096000" y="461010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35874" name="Text Box 34"/>
          <p:cNvSpPr txBox="1">
            <a:spLocks noChangeArrowheads="1"/>
          </p:cNvSpPr>
          <p:nvPr/>
        </p:nvSpPr>
        <p:spPr bwMode="auto">
          <a:xfrm>
            <a:off x="4108450" y="20193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5875" name="Text Box 35"/>
          <p:cNvSpPr txBox="1">
            <a:spLocks noChangeArrowheads="1"/>
          </p:cNvSpPr>
          <p:nvPr/>
        </p:nvSpPr>
        <p:spPr bwMode="auto">
          <a:xfrm>
            <a:off x="4705350" y="22479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5876" name="Text Box 36"/>
          <p:cNvSpPr txBox="1">
            <a:spLocks noChangeArrowheads="1"/>
          </p:cNvSpPr>
          <p:nvPr/>
        </p:nvSpPr>
        <p:spPr bwMode="auto">
          <a:xfrm>
            <a:off x="5251450" y="24907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35877" name="Text Box 37"/>
          <p:cNvSpPr txBox="1">
            <a:spLocks noChangeArrowheads="1"/>
          </p:cNvSpPr>
          <p:nvPr/>
        </p:nvSpPr>
        <p:spPr bwMode="auto">
          <a:xfrm>
            <a:off x="5937250" y="27955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5878" name="Text Box 38"/>
          <p:cNvSpPr txBox="1">
            <a:spLocks noChangeArrowheads="1"/>
          </p:cNvSpPr>
          <p:nvPr/>
        </p:nvSpPr>
        <p:spPr bwMode="auto">
          <a:xfrm>
            <a:off x="6597650" y="3024188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35879" name="Text Box 39"/>
          <p:cNvSpPr txBox="1">
            <a:spLocks noChangeArrowheads="1"/>
          </p:cNvSpPr>
          <p:nvPr/>
        </p:nvSpPr>
        <p:spPr bwMode="auto">
          <a:xfrm>
            <a:off x="2270125" y="48387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5880" name="Text Box 40"/>
          <p:cNvSpPr txBox="1">
            <a:spLocks noChangeArrowheads="1"/>
          </p:cNvSpPr>
          <p:nvPr/>
        </p:nvSpPr>
        <p:spPr bwMode="auto">
          <a:xfrm>
            <a:off x="4098925" y="5233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5881" name="Text Box 41"/>
          <p:cNvSpPr txBox="1">
            <a:spLocks noChangeArrowheads="1"/>
          </p:cNvSpPr>
          <p:nvPr/>
        </p:nvSpPr>
        <p:spPr bwMode="auto">
          <a:xfrm>
            <a:off x="6248400" y="5143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5882" name="Text Box 42"/>
          <p:cNvSpPr txBox="1">
            <a:spLocks noChangeArrowheads="1"/>
          </p:cNvSpPr>
          <p:nvPr/>
        </p:nvSpPr>
        <p:spPr bwMode="auto">
          <a:xfrm>
            <a:off x="7086600" y="3467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35883" name="Oval 43"/>
          <p:cNvSpPr>
            <a:spLocks noChangeArrowheads="1"/>
          </p:cNvSpPr>
          <p:nvPr/>
        </p:nvSpPr>
        <p:spPr bwMode="auto">
          <a:xfrm>
            <a:off x="2438400" y="45339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84" name="Oval 44"/>
          <p:cNvSpPr>
            <a:spLocks noChangeArrowheads="1"/>
          </p:cNvSpPr>
          <p:nvPr/>
        </p:nvSpPr>
        <p:spPr bwMode="auto">
          <a:xfrm>
            <a:off x="6934200" y="3467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85" name="Text Box 45"/>
          <p:cNvSpPr txBox="1">
            <a:spLocks noChangeArrowheads="1"/>
          </p:cNvSpPr>
          <p:nvPr/>
        </p:nvSpPr>
        <p:spPr bwMode="auto">
          <a:xfrm>
            <a:off x="4108450" y="2947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5886" name="Text Box 46"/>
          <p:cNvSpPr txBox="1">
            <a:spLocks noChangeArrowheads="1"/>
          </p:cNvSpPr>
          <p:nvPr/>
        </p:nvSpPr>
        <p:spPr bwMode="auto">
          <a:xfrm>
            <a:off x="4251325" y="34274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5887" name="Text Box 47"/>
          <p:cNvSpPr txBox="1">
            <a:spLocks noChangeArrowheads="1"/>
          </p:cNvSpPr>
          <p:nvPr/>
        </p:nvSpPr>
        <p:spPr bwMode="auto">
          <a:xfrm>
            <a:off x="4327525" y="39608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5888" name="Text Box 48"/>
          <p:cNvSpPr txBox="1">
            <a:spLocks noChangeArrowheads="1"/>
          </p:cNvSpPr>
          <p:nvPr/>
        </p:nvSpPr>
        <p:spPr bwMode="auto">
          <a:xfrm>
            <a:off x="4403725" y="44942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5889" name="Text Box 49"/>
          <p:cNvSpPr txBox="1">
            <a:spLocks noChangeArrowheads="1"/>
          </p:cNvSpPr>
          <p:nvPr/>
        </p:nvSpPr>
        <p:spPr bwMode="auto">
          <a:xfrm>
            <a:off x="4495800" y="50053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5890" name="Text Box 50"/>
          <p:cNvSpPr txBox="1">
            <a:spLocks noChangeArrowheads="1"/>
          </p:cNvSpPr>
          <p:nvPr/>
        </p:nvSpPr>
        <p:spPr bwMode="auto">
          <a:xfrm>
            <a:off x="4337050" y="2857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35891" name="Oval 51"/>
          <p:cNvSpPr>
            <a:spLocks noChangeArrowheads="1"/>
          </p:cNvSpPr>
          <p:nvPr/>
        </p:nvSpPr>
        <p:spPr bwMode="auto">
          <a:xfrm>
            <a:off x="4800600" y="35433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92" name="Oval 52"/>
          <p:cNvSpPr>
            <a:spLocks noChangeArrowheads="1"/>
          </p:cNvSpPr>
          <p:nvPr/>
        </p:nvSpPr>
        <p:spPr bwMode="auto">
          <a:xfrm>
            <a:off x="5105400" y="3848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93" name="Oval 53"/>
          <p:cNvSpPr>
            <a:spLocks noChangeArrowheads="1"/>
          </p:cNvSpPr>
          <p:nvPr/>
        </p:nvSpPr>
        <p:spPr bwMode="auto">
          <a:xfrm>
            <a:off x="5486400" y="4229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94" name="Oval 54"/>
          <p:cNvSpPr>
            <a:spLocks noChangeArrowheads="1"/>
          </p:cNvSpPr>
          <p:nvPr/>
        </p:nvSpPr>
        <p:spPr bwMode="auto">
          <a:xfrm>
            <a:off x="5867400" y="4610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95" name="Text Box 55"/>
          <p:cNvSpPr txBox="1">
            <a:spLocks noChangeArrowheads="1"/>
          </p:cNvSpPr>
          <p:nvPr/>
        </p:nvSpPr>
        <p:spPr bwMode="auto">
          <a:xfrm>
            <a:off x="4953000" y="3467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5896" name="Text Box 56"/>
          <p:cNvSpPr txBox="1">
            <a:spLocks noChangeArrowheads="1"/>
          </p:cNvSpPr>
          <p:nvPr/>
        </p:nvSpPr>
        <p:spPr bwMode="auto">
          <a:xfrm>
            <a:off x="5241925" y="38084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5897" name="Oval 57"/>
          <p:cNvSpPr>
            <a:spLocks noChangeArrowheads="1"/>
          </p:cNvSpPr>
          <p:nvPr/>
        </p:nvSpPr>
        <p:spPr bwMode="auto">
          <a:xfrm>
            <a:off x="6248400" y="4991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98" name="Text Box 58"/>
          <p:cNvSpPr txBox="1">
            <a:spLocks noChangeArrowheads="1"/>
          </p:cNvSpPr>
          <p:nvPr/>
        </p:nvSpPr>
        <p:spPr bwMode="auto">
          <a:xfrm>
            <a:off x="5622925" y="41894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5899" name="Freeform 59"/>
          <p:cNvSpPr>
            <a:spLocks/>
          </p:cNvSpPr>
          <p:nvPr/>
        </p:nvSpPr>
        <p:spPr bwMode="auto">
          <a:xfrm>
            <a:off x="2743200" y="1295400"/>
            <a:ext cx="2463800" cy="2171700"/>
          </a:xfrm>
          <a:custGeom>
            <a:avLst/>
            <a:gdLst>
              <a:gd name="T0" fmla="*/ 192 w 1552"/>
              <a:gd name="T1" fmla="*/ 1368 h 1368"/>
              <a:gd name="T2" fmla="*/ 96 w 1552"/>
              <a:gd name="T3" fmla="*/ 1224 h 1368"/>
              <a:gd name="T4" fmla="*/ 0 w 1552"/>
              <a:gd name="T5" fmla="*/ 984 h 1368"/>
              <a:gd name="T6" fmla="*/ 96 w 1552"/>
              <a:gd name="T7" fmla="*/ 600 h 1368"/>
              <a:gd name="T8" fmla="*/ 432 w 1552"/>
              <a:gd name="T9" fmla="*/ 216 h 1368"/>
              <a:gd name="T10" fmla="*/ 816 w 1552"/>
              <a:gd name="T11" fmla="*/ 72 h 1368"/>
              <a:gd name="T12" fmla="*/ 1440 w 1552"/>
              <a:gd name="T13" fmla="*/ 120 h 1368"/>
              <a:gd name="T14" fmla="*/ 1488 w 1552"/>
              <a:gd name="T15" fmla="*/ 792 h 13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52"/>
              <a:gd name="T25" fmla="*/ 0 h 1368"/>
              <a:gd name="T26" fmla="*/ 1552 w 1552"/>
              <a:gd name="T27" fmla="*/ 1368 h 13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52" h="1368">
                <a:moveTo>
                  <a:pt x="192" y="1368"/>
                </a:moveTo>
                <a:cubicBezTo>
                  <a:pt x="160" y="1328"/>
                  <a:pt x="128" y="1288"/>
                  <a:pt x="96" y="1224"/>
                </a:cubicBezTo>
                <a:cubicBezTo>
                  <a:pt x="64" y="1160"/>
                  <a:pt x="0" y="1088"/>
                  <a:pt x="0" y="984"/>
                </a:cubicBezTo>
                <a:cubicBezTo>
                  <a:pt x="0" y="880"/>
                  <a:pt x="24" y="728"/>
                  <a:pt x="96" y="600"/>
                </a:cubicBezTo>
                <a:cubicBezTo>
                  <a:pt x="168" y="472"/>
                  <a:pt x="312" y="304"/>
                  <a:pt x="432" y="216"/>
                </a:cubicBezTo>
                <a:cubicBezTo>
                  <a:pt x="552" y="128"/>
                  <a:pt x="648" y="88"/>
                  <a:pt x="816" y="72"/>
                </a:cubicBezTo>
                <a:cubicBezTo>
                  <a:pt x="984" y="56"/>
                  <a:pt x="1328" y="0"/>
                  <a:pt x="1440" y="120"/>
                </a:cubicBezTo>
                <a:cubicBezTo>
                  <a:pt x="1552" y="240"/>
                  <a:pt x="1520" y="516"/>
                  <a:pt x="1488" y="79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900" name="Freeform 60"/>
          <p:cNvSpPr>
            <a:spLocks/>
          </p:cNvSpPr>
          <p:nvPr/>
        </p:nvSpPr>
        <p:spPr bwMode="auto">
          <a:xfrm>
            <a:off x="3327400" y="1790700"/>
            <a:ext cx="1308100" cy="1143000"/>
          </a:xfrm>
          <a:custGeom>
            <a:avLst/>
            <a:gdLst>
              <a:gd name="T0" fmla="*/ 64 w 824"/>
              <a:gd name="T1" fmla="*/ 720 h 720"/>
              <a:gd name="T2" fmla="*/ 16 w 824"/>
              <a:gd name="T3" fmla="*/ 624 h 720"/>
              <a:gd name="T4" fmla="*/ 16 w 824"/>
              <a:gd name="T5" fmla="*/ 384 h 720"/>
              <a:gd name="T6" fmla="*/ 112 w 824"/>
              <a:gd name="T7" fmla="*/ 144 h 720"/>
              <a:gd name="T8" fmla="*/ 544 w 824"/>
              <a:gd name="T9" fmla="*/ 0 h 720"/>
              <a:gd name="T10" fmla="*/ 784 w 824"/>
              <a:gd name="T11" fmla="*/ 144 h 720"/>
              <a:gd name="T12" fmla="*/ 784 w 824"/>
              <a:gd name="T13" fmla="*/ 336 h 7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24"/>
              <a:gd name="T22" fmla="*/ 0 h 720"/>
              <a:gd name="T23" fmla="*/ 824 w 824"/>
              <a:gd name="T24" fmla="*/ 720 h 72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24" h="720">
                <a:moveTo>
                  <a:pt x="64" y="720"/>
                </a:moveTo>
                <a:cubicBezTo>
                  <a:pt x="44" y="700"/>
                  <a:pt x="24" y="680"/>
                  <a:pt x="16" y="624"/>
                </a:cubicBezTo>
                <a:cubicBezTo>
                  <a:pt x="8" y="568"/>
                  <a:pt x="0" y="464"/>
                  <a:pt x="16" y="384"/>
                </a:cubicBezTo>
                <a:cubicBezTo>
                  <a:pt x="32" y="304"/>
                  <a:pt x="24" y="208"/>
                  <a:pt x="112" y="144"/>
                </a:cubicBezTo>
                <a:cubicBezTo>
                  <a:pt x="200" y="80"/>
                  <a:pt x="432" y="0"/>
                  <a:pt x="544" y="0"/>
                </a:cubicBezTo>
                <a:cubicBezTo>
                  <a:pt x="656" y="0"/>
                  <a:pt x="744" y="88"/>
                  <a:pt x="784" y="144"/>
                </a:cubicBezTo>
                <a:cubicBezTo>
                  <a:pt x="824" y="200"/>
                  <a:pt x="804" y="268"/>
                  <a:pt x="784" y="33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901" name="Freeform 61"/>
          <p:cNvSpPr>
            <a:spLocks/>
          </p:cNvSpPr>
          <p:nvPr/>
        </p:nvSpPr>
        <p:spPr bwMode="auto">
          <a:xfrm>
            <a:off x="1943100" y="1282700"/>
            <a:ext cx="2628900" cy="3327400"/>
          </a:xfrm>
          <a:custGeom>
            <a:avLst/>
            <a:gdLst>
              <a:gd name="T0" fmla="*/ 312 w 1704"/>
              <a:gd name="T1" fmla="*/ 2096 h 2096"/>
              <a:gd name="T2" fmla="*/ 72 w 1704"/>
              <a:gd name="T3" fmla="*/ 1712 h 2096"/>
              <a:gd name="T4" fmla="*/ 120 w 1704"/>
              <a:gd name="T5" fmla="*/ 512 h 2096"/>
              <a:gd name="T6" fmla="*/ 792 w 1704"/>
              <a:gd name="T7" fmla="*/ 80 h 2096"/>
              <a:gd name="T8" fmla="*/ 1368 w 1704"/>
              <a:gd name="T9" fmla="*/ 32 h 2096"/>
              <a:gd name="T10" fmla="*/ 1608 w 1704"/>
              <a:gd name="T11" fmla="*/ 224 h 2096"/>
              <a:gd name="T12" fmla="*/ 1704 w 1704"/>
              <a:gd name="T13" fmla="*/ 656 h 20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04"/>
              <a:gd name="T22" fmla="*/ 0 h 2096"/>
              <a:gd name="T23" fmla="*/ 1704 w 1704"/>
              <a:gd name="T24" fmla="*/ 2096 h 20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04" h="2096">
                <a:moveTo>
                  <a:pt x="312" y="2096"/>
                </a:moveTo>
                <a:cubicBezTo>
                  <a:pt x="208" y="2036"/>
                  <a:pt x="104" y="1976"/>
                  <a:pt x="72" y="1712"/>
                </a:cubicBezTo>
                <a:cubicBezTo>
                  <a:pt x="40" y="1448"/>
                  <a:pt x="0" y="784"/>
                  <a:pt x="120" y="512"/>
                </a:cubicBezTo>
                <a:cubicBezTo>
                  <a:pt x="240" y="240"/>
                  <a:pt x="584" y="160"/>
                  <a:pt x="792" y="80"/>
                </a:cubicBezTo>
                <a:cubicBezTo>
                  <a:pt x="1000" y="0"/>
                  <a:pt x="1232" y="8"/>
                  <a:pt x="1368" y="32"/>
                </a:cubicBezTo>
                <a:cubicBezTo>
                  <a:pt x="1504" y="56"/>
                  <a:pt x="1552" y="120"/>
                  <a:pt x="1608" y="224"/>
                </a:cubicBezTo>
                <a:cubicBezTo>
                  <a:pt x="1664" y="328"/>
                  <a:pt x="1684" y="492"/>
                  <a:pt x="1704" y="65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902" name="Line 62"/>
          <p:cNvSpPr>
            <a:spLocks noChangeShapeType="1"/>
          </p:cNvSpPr>
          <p:nvPr/>
        </p:nvSpPr>
        <p:spPr bwMode="auto">
          <a:xfrm flipV="1">
            <a:off x="2743200" y="3924300"/>
            <a:ext cx="15240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903" name="Freeform 63"/>
          <p:cNvSpPr>
            <a:spLocks/>
          </p:cNvSpPr>
          <p:nvPr/>
        </p:nvSpPr>
        <p:spPr bwMode="auto">
          <a:xfrm>
            <a:off x="3797300" y="2857500"/>
            <a:ext cx="469900" cy="1066800"/>
          </a:xfrm>
          <a:custGeom>
            <a:avLst/>
            <a:gdLst>
              <a:gd name="T0" fmla="*/ 296 w 296"/>
              <a:gd name="T1" fmla="*/ 672 h 712"/>
              <a:gd name="T2" fmla="*/ 104 w 296"/>
              <a:gd name="T3" fmla="*/ 624 h 712"/>
              <a:gd name="T4" fmla="*/ 8 w 296"/>
              <a:gd name="T5" fmla="*/ 144 h 712"/>
              <a:gd name="T6" fmla="*/ 152 w 296"/>
              <a:gd name="T7" fmla="*/ 0 h 712"/>
              <a:gd name="T8" fmla="*/ 0 60000 65536"/>
              <a:gd name="T9" fmla="*/ 0 60000 65536"/>
              <a:gd name="T10" fmla="*/ 0 60000 65536"/>
              <a:gd name="T11" fmla="*/ 0 60000 65536"/>
              <a:gd name="T12" fmla="*/ 0 w 296"/>
              <a:gd name="T13" fmla="*/ 0 h 712"/>
              <a:gd name="T14" fmla="*/ 296 w 296"/>
              <a:gd name="T15" fmla="*/ 712 h 7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6" h="712">
                <a:moveTo>
                  <a:pt x="296" y="672"/>
                </a:moveTo>
                <a:cubicBezTo>
                  <a:pt x="224" y="692"/>
                  <a:pt x="152" y="712"/>
                  <a:pt x="104" y="624"/>
                </a:cubicBezTo>
                <a:cubicBezTo>
                  <a:pt x="56" y="536"/>
                  <a:pt x="0" y="248"/>
                  <a:pt x="8" y="144"/>
                </a:cubicBezTo>
                <a:cubicBezTo>
                  <a:pt x="16" y="40"/>
                  <a:pt x="84" y="20"/>
                  <a:pt x="152" y="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904" name="Freeform 64"/>
          <p:cNvSpPr>
            <a:spLocks/>
          </p:cNvSpPr>
          <p:nvPr/>
        </p:nvSpPr>
        <p:spPr bwMode="auto">
          <a:xfrm>
            <a:off x="3606800" y="2857500"/>
            <a:ext cx="736600" cy="1714500"/>
          </a:xfrm>
          <a:custGeom>
            <a:avLst/>
            <a:gdLst>
              <a:gd name="T0" fmla="*/ 464 w 464"/>
              <a:gd name="T1" fmla="*/ 1008 h 1080"/>
              <a:gd name="T2" fmla="*/ 224 w 464"/>
              <a:gd name="T3" fmla="*/ 1008 h 1080"/>
              <a:gd name="T4" fmla="*/ 32 w 464"/>
              <a:gd name="T5" fmla="*/ 576 h 1080"/>
              <a:gd name="T6" fmla="*/ 32 w 464"/>
              <a:gd name="T7" fmla="*/ 144 h 1080"/>
              <a:gd name="T8" fmla="*/ 80 w 464"/>
              <a:gd name="T9" fmla="*/ 48 h 1080"/>
              <a:gd name="T10" fmla="*/ 224 w 464"/>
              <a:gd name="T11" fmla="*/ 0 h 10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64"/>
              <a:gd name="T19" fmla="*/ 0 h 1080"/>
              <a:gd name="T20" fmla="*/ 464 w 464"/>
              <a:gd name="T21" fmla="*/ 1080 h 108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64" h="1080">
                <a:moveTo>
                  <a:pt x="464" y="1008"/>
                </a:moveTo>
                <a:cubicBezTo>
                  <a:pt x="380" y="1044"/>
                  <a:pt x="296" y="1080"/>
                  <a:pt x="224" y="1008"/>
                </a:cubicBezTo>
                <a:cubicBezTo>
                  <a:pt x="152" y="936"/>
                  <a:pt x="64" y="720"/>
                  <a:pt x="32" y="576"/>
                </a:cubicBezTo>
                <a:cubicBezTo>
                  <a:pt x="0" y="432"/>
                  <a:pt x="24" y="232"/>
                  <a:pt x="32" y="144"/>
                </a:cubicBezTo>
                <a:cubicBezTo>
                  <a:pt x="40" y="56"/>
                  <a:pt x="48" y="72"/>
                  <a:pt x="80" y="48"/>
                </a:cubicBezTo>
                <a:cubicBezTo>
                  <a:pt x="112" y="24"/>
                  <a:pt x="168" y="12"/>
                  <a:pt x="224" y="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905" name="Line 65"/>
          <p:cNvSpPr>
            <a:spLocks noChangeShapeType="1"/>
          </p:cNvSpPr>
          <p:nvPr/>
        </p:nvSpPr>
        <p:spPr bwMode="auto">
          <a:xfrm flipH="1">
            <a:off x="4953000" y="3238500"/>
            <a:ext cx="13716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906" name="Freeform 66"/>
          <p:cNvSpPr>
            <a:spLocks/>
          </p:cNvSpPr>
          <p:nvPr/>
        </p:nvSpPr>
        <p:spPr bwMode="auto">
          <a:xfrm>
            <a:off x="4191000" y="2692400"/>
            <a:ext cx="1574800" cy="1536700"/>
          </a:xfrm>
          <a:custGeom>
            <a:avLst/>
            <a:gdLst>
              <a:gd name="T0" fmla="*/ 912 w 992"/>
              <a:gd name="T1" fmla="*/ 968 h 968"/>
              <a:gd name="T2" fmla="*/ 960 w 992"/>
              <a:gd name="T3" fmla="*/ 824 h 968"/>
              <a:gd name="T4" fmla="*/ 720 w 992"/>
              <a:gd name="T5" fmla="*/ 392 h 968"/>
              <a:gd name="T6" fmla="*/ 288 w 992"/>
              <a:gd name="T7" fmla="*/ 56 h 968"/>
              <a:gd name="T8" fmla="*/ 0 w 992"/>
              <a:gd name="T9" fmla="*/ 56 h 9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2"/>
              <a:gd name="T16" fmla="*/ 0 h 968"/>
              <a:gd name="T17" fmla="*/ 992 w 992"/>
              <a:gd name="T18" fmla="*/ 968 h 9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2" h="968">
                <a:moveTo>
                  <a:pt x="912" y="968"/>
                </a:moveTo>
                <a:cubicBezTo>
                  <a:pt x="952" y="944"/>
                  <a:pt x="992" y="920"/>
                  <a:pt x="960" y="824"/>
                </a:cubicBezTo>
                <a:cubicBezTo>
                  <a:pt x="928" y="728"/>
                  <a:pt x="832" y="520"/>
                  <a:pt x="720" y="392"/>
                </a:cubicBezTo>
                <a:cubicBezTo>
                  <a:pt x="608" y="264"/>
                  <a:pt x="408" y="112"/>
                  <a:pt x="288" y="56"/>
                </a:cubicBezTo>
                <a:cubicBezTo>
                  <a:pt x="168" y="0"/>
                  <a:pt x="84" y="28"/>
                  <a:pt x="0" y="5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907" name="Freeform 67"/>
          <p:cNvSpPr>
            <a:spLocks/>
          </p:cNvSpPr>
          <p:nvPr/>
        </p:nvSpPr>
        <p:spPr bwMode="auto">
          <a:xfrm>
            <a:off x="4572000" y="1320800"/>
            <a:ext cx="3898900" cy="4394200"/>
          </a:xfrm>
          <a:custGeom>
            <a:avLst/>
            <a:gdLst>
              <a:gd name="T0" fmla="*/ 96 w 2456"/>
              <a:gd name="T1" fmla="*/ 2600 h 2768"/>
              <a:gd name="T2" fmla="*/ 1200 w 2456"/>
              <a:gd name="T3" fmla="*/ 2696 h 2768"/>
              <a:gd name="T4" fmla="*/ 2256 w 2456"/>
              <a:gd name="T5" fmla="*/ 2168 h 2768"/>
              <a:gd name="T6" fmla="*/ 2160 w 2456"/>
              <a:gd name="T7" fmla="*/ 344 h 2768"/>
              <a:gd name="T8" fmla="*/ 480 w 2456"/>
              <a:gd name="T9" fmla="*/ 104 h 2768"/>
              <a:gd name="T10" fmla="*/ 0 w 2456"/>
              <a:gd name="T11" fmla="*/ 632 h 2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56"/>
              <a:gd name="T19" fmla="*/ 0 h 2768"/>
              <a:gd name="T20" fmla="*/ 2456 w 2456"/>
              <a:gd name="T21" fmla="*/ 2768 h 2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56" h="2768">
                <a:moveTo>
                  <a:pt x="96" y="2600"/>
                </a:moveTo>
                <a:cubicBezTo>
                  <a:pt x="468" y="2684"/>
                  <a:pt x="840" y="2768"/>
                  <a:pt x="1200" y="2696"/>
                </a:cubicBezTo>
                <a:cubicBezTo>
                  <a:pt x="1560" y="2624"/>
                  <a:pt x="2096" y="2560"/>
                  <a:pt x="2256" y="2168"/>
                </a:cubicBezTo>
                <a:cubicBezTo>
                  <a:pt x="2416" y="1776"/>
                  <a:pt x="2456" y="688"/>
                  <a:pt x="2160" y="344"/>
                </a:cubicBezTo>
                <a:cubicBezTo>
                  <a:pt x="1864" y="0"/>
                  <a:pt x="840" y="56"/>
                  <a:pt x="480" y="104"/>
                </a:cubicBezTo>
                <a:cubicBezTo>
                  <a:pt x="120" y="152"/>
                  <a:pt x="60" y="392"/>
                  <a:pt x="0" y="63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908" name="Line 68"/>
          <p:cNvSpPr>
            <a:spLocks noChangeShapeType="1"/>
          </p:cNvSpPr>
          <p:nvPr/>
        </p:nvSpPr>
        <p:spPr bwMode="auto">
          <a:xfrm flipH="1">
            <a:off x="4191000" y="2667000"/>
            <a:ext cx="8382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909" name="Text Box 69"/>
          <p:cNvSpPr txBox="1">
            <a:spLocks noChangeArrowheads="1"/>
          </p:cNvSpPr>
          <p:nvPr/>
        </p:nvSpPr>
        <p:spPr bwMode="auto">
          <a:xfrm>
            <a:off x="2362200" y="59436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potherotathxytho</a:t>
            </a:r>
            <a:r>
              <a:rPr lang="en-US" sz="2400">
                <a:solidFill>
                  <a:srgbClr val="33CC33"/>
                </a:solidFill>
              </a:rPr>
              <a:t>potat</a:t>
            </a:r>
            <a:r>
              <a:rPr lang="en-US" sz="2400">
                <a:solidFill>
                  <a:srgbClr val="FF0000"/>
                </a:solidFill>
              </a:rPr>
              <a:t>t</a:t>
            </a:r>
            <a:r>
              <a:rPr lang="en-US" sz="2400"/>
              <a:t>ooattoo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reeform 2"/>
          <p:cNvSpPr>
            <a:spLocks/>
          </p:cNvSpPr>
          <p:nvPr/>
        </p:nvSpPr>
        <p:spPr bwMode="auto">
          <a:xfrm>
            <a:off x="4495800" y="1790700"/>
            <a:ext cx="2590800" cy="3200400"/>
          </a:xfrm>
          <a:custGeom>
            <a:avLst/>
            <a:gdLst>
              <a:gd name="T0" fmla="*/ 8 w 1560"/>
              <a:gd name="T1" fmla="*/ 2000 h 2000"/>
              <a:gd name="T2" fmla="*/ 1064 w 1560"/>
              <a:gd name="T3" fmla="*/ 1568 h 2000"/>
              <a:gd name="T4" fmla="*/ 1544 w 1560"/>
              <a:gd name="T5" fmla="*/ 704 h 2000"/>
              <a:gd name="T6" fmla="*/ 968 w 1560"/>
              <a:gd name="T7" fmla="*/ 128 h 2000"/>
              <a:gd name="T8" fmla="*/ 152 w 1560"/>
              <a:gd name="T9" fmla="*/ 32 h 2000"/>
              <a:gd name="T10" fmla="*/ 56 w 1560"/>
              <a:gd name="T11" fmla="*/ 320 h 2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60"/>
              <a:gd name="T19" fmla="*/ 0 h 2000"/>
              <a:gd name="T20" fmla="*/ 1560 w 1560"/>
              <a:gd name="T21" fmla="*/ 2000 h 2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60" h="2000">
                <a:moveTo>
                  <a:pt x="8" y="2000"/>
                </a:moveTo>
                <a:cubicBezTo>
                  <a:pt x="408" y="1892"/>
                  <a:pt x="808" y="1784"/>
                  <a:pt x="1064" y="1568"/>
                </a:cubicBezTo>
                <a:cubicBezTo>
                  <a:pt x="1320" y="1352"/>
                  <a:pt x="1560" y="944"/>
                  <a:pt x="1544" y="704"/>
                </a:cubicBezTo>
                <a:cubicBezTo>
                  <a:pt x="1528" y="464"/>
                  <a:pt x="1200" y="240"/>
                  <a:pt x="968" y="128"/>
                </a:cubicBezTo>
                <a:cubicBezTo>
                  <a:pt x="736" y="16"/>
                  <a:pt x="304" y="0"/>
                  <a:pt x="152" y="32"/>
                </a:cubicBezTo>
                <a:cubicBezTo>
                  <a:pt x="0" y="64"/>
                  <a:pt x="28" y="192"/>
                  <a:pt x="56" y="32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3962400" y="2171700"/>
            <a:ext cx="3124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3962400" y="2247900"/>
            <a:ext cx="625475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4191000" y="2933700"/>
            <a:ext cx="2133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flipH="1">
            <a:off x="2514600" y="2171700"/>
            <a:ext cx="14478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2" name="Oval 8"/>
          <p:cNvSpPr>
            <a:spLocks noChangeArrowheads="1"/>
          </p:cNvSpPr>
          <p:nvPr/>
        </p:nvSpPr>
        <p:spPr bwMode="auto">
          <a:xfrm>
            <a:off x="3886200" y="2095500"/>
            <a:ext cx="152400" cy="152400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2606675" y="4229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Oval 10"/>
          <p:cNvSpPr>
            <a:spLocks noChangeArrowheads="1"/>
          </p:cNvSpPr>
          <p:nvPr/>
        </p:nvSpPr>
        <p:spPr bwMode="auto">
          <a:xfrm>
            <a:off x="2835275" y="3848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Oval 11"/>
          <p:cNvSpPr>
            <a:spLocks noChangeArrowheads="1"/>
          </p:cNvSpPr>
          <p:nvPr/>
        </p:nvSpPr>
        <p:spPr bwMode="auto">
          <a:xfrm>
            <a:off x="3063875" y="3467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Oval 12"/>
          <p:cNvSpPr>
            <a:spLocks noChangeArrowheads="1"/>
          </p:cNvSpPr>
          <p:nvPr/>
        </p:nvSpPr>
        <p:spPr bwMode="auto">
          <a:xfrm>
            <a:off x="3429000" y="29337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Oval 13"/>
          <p:cNvSpPr>
            <a:spLocks noChangeArrowheads="1"/>
          </p:cNvSpPr>
          <p:nvPr/>
        </p:nvSpPr>
        <p:spPr bwMode="auto">
          <a:xfrm>
            <a:off x="3657600" y="25527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Oval 14"/>
          <p:cNvSpPr>
            <a:spLocks noChangeArrowheads="1"/>
          </p:cNvSpPr>
          <p:nvPr/>
        </p:nvSpPr>
        <p:spPr bwMode="auto">
          <a:xfrm>
            <a:off x="4114800" y="3314700"/>
            <a:ext cx="152400" cy="152400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Oval 15"/>
          <p:cNvSpPr>
            <a:spLocks noChangeArrowheads="1"/>
          </p:cNvSpPr>
          <p:nvPr/>
        </p:nvSpPr>
        <p:spPr bwMode="auto">
          <a:xfrm>
            <a:off x="4267200" y="3848100"/>
            <a:ext cx="152400" cy="152400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Oval 16"/>
          <p:cNvSpPr>
            <a:spLocks noChangeArrowheads="1"/>
          </p:cNvSpPr>
          <p:nvPr/>
        </p:nvSpPr>
        <p:spPr bwMode="auto">
          <a:xfrm>
            <a:off x="4343400" y="43815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Oval 17"/>
          <p:cNvSpPr>
            <a:spLocks noChangeArrowheads="1"/>
          </p:cNvSpPr>
          <p:nvPr/>
        </p:nvSpPr>
        <p:spPr bwMode="auto">
          <a:xfrm>
            <a:off x="4038600" y="2781300"/>
            <a:ext cx="152400" cy="152400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Oval 18"/>
          <p:cNvSpPr>
            <a:spLocks noChangeArrowheads="1"/>
          </p:cNvSpPr>
          <p:nvPr/>
        </p:nvSpPr>
        <p:spPr bwMode="auto">
          <a:xfrm>
            <a:off x="4419600" y="49149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Oval 19"/>
          <p:cNvSpPr>
            <a:spLocks noChangeArrowheads="1"/>
          </p:cNvSpPr>
          <p:nvPr/>
        </p:nvSpPr>
        <p:spPr bwMode="auto">
          <a:xfrm>
            <a:off x="4572000" y="53721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Oval 20"/>
          <p:cNvSpPr>
            <a:spLocks noChangeArrowheads="1"/>
          </p:cNvSpPr>
          <p:nvPr/>
        </p:nvSpPr>
        <p:spPr bwMode="auto">
          <a:xfrm>
            <a:off x="4495800" y="32385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5" name="Oval 21"/>
          <p:cNvSpPr>
            <a:spLocks noChangeArrowheads="1"/>
          </p:cNvSpPr>
          <p:nvPr/>
        </p:nvSpPr>
        <p:spPr bwMode="auto">
          <a:xfrm>
            <a:off x="4495800" y="2324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Oval 22"/>
          <p:cNvSpPr>
            <a:spLocks noChangeArrowheads="1"/>
          </p:cNvSpPr>
          <p:nvPr/>
        </p:nvSpPr>
        <p:spPr bwMode="auto">
          <a:xfrm>
            <a:off x="5029200" y="25527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7" name="Oval 23"/>
          <p:cNvSpPr>
            <a:spLocks noChangeArrowheads="1"/>
          </p:cNvSpPr>
          <p:nvPr/>
        </p:nvSpPr>
        <p:spPr bwMode="auto">
          <a:xfrm>
            <a:off x="5715000" y="28575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8" name="Oval 24"/>
          <p:cNvSpPr>
            <a:spLocks noChangeArrowheads="1"/>
          </p:cNvSpPr>
          <p:nvPr/>
        </p:nvSpPr>
        <p:spPr bwMode="auto">
          <a:xfrm>
            <a:off x="6324600" y="31623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3565525" y="21320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3336925" y="25130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6891" name="Text Box 27"/>
          <p:cNvSpPr txBox="1">
            <a:spLocks noChangeArrowheads="1"/>
          </p:cNvSpPr>
          <p:nvPr/>
        </p:nvSpPr>
        <p:spPr bwMode="auto">
          <a:xfrm>
            <a:off x="3108325" y="29702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2813050" y="35036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2571750" y="38846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6894" name="Text Box 30"/>
          <p:cNvSpPr txBox="1">
            <a:spLocks noChangeArrowheads="1"/>
          </p:cNvSpPr>
          <p:nvPr/>
        </p:nvSpPr>
        <p:spPr bwMode="auto">
          <a:xfrm>
            <a:off x="2355850" y="4229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6895" name="Text Box 31"/>
          <p:cNvSpPr txBox="1">
            <a:spLocks noChangeArrowheads="1"/>
          </p:cNvSpPr>
          <p:nvPr/>
        </p:nvSpPr>
        <p:spPr bwMode="auto">
          <a:xfrm>
            <a:off x="3962400" y="24003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6896" name="Text Box 32"/>
          <p:cNvSpPr txBox="1">
            <a:spLocks noChangeArrowheads="1"/>
          </p:cNvSpPr>
          <p:nvPr/>
        </p:nvSpPr>
        <p:spPr bwMode="auto">
          <a:xfrm>
            <a:off x="4648200" y="31765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6897" name="Text Box 33"/>
          <p:cNvSpPr txBox="1">
            <a:spLocks noChangeArrowheads="1"/>
          </p:cNvSpPr>
          <p:nvPr/>
        </p:nvSpPr>
        <p:spPr bwMode="auto">
          <a:xfrm>
            <a:off x="6096000" y="461010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36898" name="Text Box 34"/>
          <p:cNvSpPr txBox="1">
            <a:spLocks noChangeArrowheads="1"/>
          </p:cNvSpPr>
          <p:nvPr/>
        </p:nvSpPr>
        <p:spPr bwMode="auto">
          <a:xfrm>
            <a:off x="4108450" y="20193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6899" name="Text Box 35"/>
          <p:cNvSpPr txBox="1">
            <a:spLocks noChangeArrowheads="1"/>
          </p:cNvSpPr>
          <p:nvPr/>
        </p:nvSpPr>
        <p:spPr bwMode="auto">
          <a:xfrm>
            <a:off x="4705350" y="22479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6900" name="Text Box 36"/>
          <p:cNvSpPr txBox="1">
            <a:spLocks noChangeArrowheads="1"/>
          </p:cNvSpPr>
          <p:nvPr/>
        </p:nvSpPr>
        <p:spPr bwMode="auto">
          <a:xfrm>
            <a:off x="5251450" y="24907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36901" name="Text Box 37"/>
          <p:cNvSpPr txBox="1">
            <a:spLocks noChangeArrowheads="1"/>
          </p:cNvSpPr>
          <p:nvPr/>
        </p:nvSpPr>
        <p:spPr bwMode="auto">
          <a:xfrm>
            <a:off x="5937250" y="27955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6902" name="Text Box 38"/>
          <p:cNvSpPr txBox="1">
            <a:spLocks noChangeArrowheads="1"/>
          </p:cNvSpPr>
          <p:nvPr/>
        </p:nvSpPr>
        <p:spPr bwMode="auto">
          <a:xfrm>
            <a:off x="6597650" y="3024188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36903" name="Text Box 39"/>
          <p:cNvSpPr txBox="1">
            <a:spLocks noChangeArrowheads="1"/>
          </p:cNvSpPr>
          <p:nvPr/>
        </p:nvSpPr>
        <p:spPr bwMode="auto">
          <a:xfrm>
            <a:off x="2270125" y="48387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6904" name="Text Box 40"/>
          <p:cNvSpPr txBox="1">
            <a:spLocks noChangeArrowheads="1"/>
          </p:cNvSpPr>
          <p:nvPr/>
        </p:nvSpPr>
        <p:spPr bwMode="auto">
          <a:xfrm>
            <a:off x="4098925" y="5233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6905" name="Text Box 41"/>
          <p:cNvSpPr txBox="1">
            <a:spLocks noChangeArrowheads="1"/>
          </p:cNvSpPr>
          <p:nvPr/>
        </p:nvSpPr>
        <p:spPr bwMode="auto">
          <a:xfrm>
            <a:off x="6248400" y="5143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6906" name="Text Box 42"/>
          <p:cNvSpPr txBox="1">
            <a:spLocks noChangeArrowheads="1"/>
          </p:cNvSpPr>
          <p:nvPr/>
        </p:nvSpPr>
        <p:spPr bwMode="auto">
          <a:xfrm>
            <a:off x="7086600" y="3467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36907" name="Oval 43"/>
          <p:cNvSpPr>
            <a:spLocks noChangeArrowheads="1"/>
          </p:cNvSpPr>
          <p:nvPr/>
        </p:nvSpPr>
        <p:spPr bwMode="auto">
          <a:xfrm>
            <a:off x="2438400" y="45339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08" name="Oval 44"/>
          <p:cNvSpPr>
            <a:spLocks noChangeArrowheads="1"/>
          </p:cNvSpPr>
          <p:nvPr/>
        </p:nvSpPr>
        <p:spPr bwMode="auto">
          <a:xfrm>
            <a:off x="6934200" y="3467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09" name="Text Box 45"/>
          <p:cNvSpPr txBox="1">
            <a:spLocks noChangeArrowheads="1"/>
          </p:cNvSpPr>
          <p:nvPr/>
        </p:nvSpPr>
        <p:spPr bwMode="auto">
          <a:xfrm>
            <a:off x="4108450" y="2947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6910" name="Text Box 46"/>
          <p:cNvSpPr txBox="1">
            <a:spLocks noChangeArrowheads="1"/>
          </p:cNvSpPr>
          <p:nvPr/>
        </p:nvSpPr>
        <p:spPr bwMode="auto">
          <a:xfrm>
            <a:off x="4251325" y="34274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6911" name="Text Box 47"/>
          <p:cNvSpPr txBox="1">
            <a:spLocks noChangeArrowheads="1"/>
          </p:cNvSpPr>
          <p:nvPr/>
        </p:nvSpPr>
        <p:spPr bwMode="auto">
          <a:xfrm>
            <a:off x="4327525" y="39608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6912" name="Text Box 48"/>
          <p:cNvSpPr txBox="1">
            <a:spLocks noChangeArrowheads="1"/>
          </p:cNvSpPr>
          <p:nvPr/>
        </p:nvSpPr>
        <p:spPr bwMode="auto">
          <a:xfrm>
            <a:off x="4403725" y="44942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6913" name="Text Box 49"/>
          <p:cNvSpPr txBox="1">
            <a:spLocks noChangeArrowheads="1"/>
          </p:cNvSpPr>
          <p:nvPr/>
        </p:nvSpPr>
        <p:spPr bwMode="auto">
          <a:xfrm>
            <a:off x="4495800" y="50053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36914" name="Text Box 50"/>
          <p:cNvSpPr txBox="1">
            <a:spLocks noChangeArrowheads="1"/>
          </p:cNvSpPr>
          <p:nvPr/>
        </p:nvSpPr>
        <p:spPr bwMode="auto">
          <a:xfrm>
            <a:off x="4337050" y="2857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36915" name="Oval 51"/>
          <p:cNvSpPr>
            <a:spLocks noChangeArrowheads="1"/>
          </p:cNvSpPr>
          <p:nvPr/>
        </p:nvSpPr>
        <p:spPr bwMode="auto">
          <a:xfrm>
            <a:off x="4800600" y="35433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6" name="Oval 52"/>
          <p:cNvSpPr>
            <a:spLocks noChangeArrowheads="1"/>
          </p:cNvSpPr>
          <p:nvPr/>
        </p:nvSpPr>
        <p:spPr bwMode="auto">
          <a:xfrm>
            <a:off x="5105400" y="3848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7" name="Oval 53"/>
          <p:cNvSpPr>
            <a:spLocks noChangeArrowheads="1"/>
          </p:cNvSpPr>
          <p:nvPr/>
        </p:nvSpPr>
        <p:spPr bwMode="auto">
          <a:xfrm>
            <a:off x="5486400" y="4229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8" name="Oval 54"/>
          <p:cNvSpPr>
            <a:spLocks noChangeArrowheads="1"/>
          </p:cNvSpPr>
          <p:nvPr/>
        </p:nvSpPr>
        <p:spPr bwMode="auto">
          <a:xfrm>
            <a:off x="5867400" y="4610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9" name="Text Box 55"/>
          <p:cNvSpPr txBox="1">
            <a:spLocks noChangeArrowheads="1"/>
          </p:cNvSpPr>
          <p:nvPr/>
        </p:nvSpPr>
        <p:spPr bwMode="auto">
          <a:xfrm>
            <a:off x="4953000" y="3467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6920" name="Text Box 56"/>
          <p:cNvSpPr txBox="1">
            <a:spLocks noChangeArrowheads="1"/>
          </p:cNvSpPr>
          <p:nvPr/>
        </p:nvSpPr>
        <p:spPr bwMode="auto">
          <a:xfrm>
            <a:off x="5241925" y="38084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6921" name="Oval 57"/>
          <p:cNvSpPr>
            <a:spLocks noChangeArrowheads="1"/>
          </p:cNvSpPr>
          <p:nvPr/>
        </p:nvSpPr>
        <p:spPr bwMode="auto">
          <a:xfrm>
            <a:off x="6248400" y="4991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22" name="Text Box 58"/>
          <p:cNvSpPr txBox="1">
            <a:spLocks noChangeArrowheads="1"/>
          </p:cNvSpPr>
          <p:nvPr/>
        </p:nvSpPr>
        <p:spPr bwMode="auto">
          <a:xfrm>
            <a:off x="5622925" y="41894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36923" name="Freeform 59"/>
          <p:cNvSpPr>
            <a:spLocks/>
          </p:cNvSpPr>
          <p:nvPr/>
        </p:nvSpPr>
        <p:spPr bwMode="auto">
          <a:xfrm>
            <a:off x="2743200" y="1295400"/>
            <a:ext cx="2463800" cy="2171700"/>
          </a:xfrm>
          <a:custGeom>
            <a:avLst/>
            <a:gdLst>
              <a:gd name="T0" fmla="*/ 192 w 1552"/>
              <a:gd name="T1" fmla="*/ 1368 h 1368"/>
              <a:gd name="T2" fmla="*/ 96 w 1552"/>
              <a:gd name="T3" fmla="*/ 1224 h 1368"/>
              <a:gd name="T4" fmla="*/ 0 w 1552"/>
              <a:gd name="T5" fmla="*/ 984 h 1368"/>
              <a:gd name="T6" fmla="*/ 96 w 1552"/>
              <a:gd name="T7" fmla="*/ 600 h 1368"/>
              <a:gd name="T8" fmla="*/ 432 w 1552"/>
              <a:gd name="T9" fmla="*/ 216 h 1368"/>
              <a:gd name="T10" fmla="*/ 816 w 1552"/>
              <a:gd name="T11" fmla="*/ 72 h 1368"/>
              <a:gd name="T12" fmla="*/ 1440 w 1552"/>
              <a:gd name="T13" fmla="*/ 120 h 1368"/>
              <a:gd name="T14" fmla="*/ 1488 w 1552"/>
              <a:gd name="T15" fmla="*/ 792 h 13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52"/>
              <a:gd name="T25" fmla="*/ 0 h 1368"/>
              <a:gd name="T26" fmla="*/ 1552 w 1552"/>
              <a:gd name="T27" fmla="*/ 1368 h 13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52" h="1368">
                <a:moveTo>
                  <a:pt x="192" y="1368"/>
                </a:moveTo>
                <a:cubicBezTo>
                  <a:pt x="160" y="1328"/>
                  <a:pt x="128" y="1288"/>
                  <a:pt x="96" y="1224"/>
                </a:cubicBezTo>
                <a:cubicBezTo>
                  <a:pt x="64" y="1160"/>
                  <a:pt x="0" y="1088"/>
                  <a:pt x="0" y="984"/>
                </a:cubicBezTo>
                <a:cubicBezTo>
                  <a:pt x="0" y="880"/>
                  <a:pt x="24" y="728"/>
                  <a:pt x="96" y="600"/>
                </a:cubicBezTo>
                <a:cubicBezTo>
                  <a:pt x="168" y="472"/>
                  <a:pt x="312" y="304"/>
                  <a:pt x="432" y="216"/>
                </a:cubicBezTo>
                <a:cubicBezTo>
                  <a:pt x="552" y="128"/>
                  <a:pt x="648" y="88"/>
                  <a:pt x="816" y="72"/>
                </a:cubicBezTo>
                <a:cubicBezTo>
                  <a:pt x="984" y="56"/>
                  <a:pt x="1328" y="0"/>
                  <a:pt x="1440" y="120"/>
                </a:cubicBezTo>
                <a:cubicBezTo>
                  <a:pt x="1552" y="240"/>
                  <a:pt x="1520" y="516"/>
                  <a:pt x="1488" y="79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924" name="Freeform 60"/>
          <p:cNvSpPr>
            <a:spLocks/>
          </p:cNvSpPr>
          <p:nvPr/>
        </p:nvSpPr>
        <p:spPr bwMode="auto">
          <a:xfrm>
            <a:off x="3327400" y="1790700"/>
            <a:ext cx="1308100" cy="1143000"/>
          </a:xfrm>
          <a:custGeom>
            <a:avLst/>
            <a:gdLst>
              <a:gd name="T0" fmla="*/ 64 w 824"/>
              <a:gd name="T1" fmla="*/ 720 h 720"/>
              <a:gd name="T2" fmla="*/ 16 w 824"/>
              <a:gd name="T3" fmla="*/ 624 h 720"/>
              <a:gd name="T4" fmla="*/ 16 w 824"/>
              <a:gd name="T5" fmla="*/ 384 h 720"/>
              <a:gd name="T6" fmla="*/ 112 w 824"/>
              <a:gd name="T7" fmla="*/ 144 h 720"/>
              <a:gd name="T8" fmla="*/ 544 w 824"/>
              <a:gd name="T9" fmla="*/ 0 h 720"/>
              <a:gd name="T10" fmla="*/ 784 w 824"/>
              <a:gd name="T11" fmla="*/ 144 h 720"/>
              <a:gd name="T12" fmla="*/ 784 w 824"/>
              <a:gd name="T13" fmla="*/ 336 h 7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24"/>
              <a:gd name="T22" fmla="*/ 0 h 720"/>
              <a:gd name="T23" fmla="*/ 824 w 824"/>
              <a:gd name="T24" fmla="*/ 720 h 72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24" h="720">
                <a:moveTo>
                  <a:pt x="64" y="720"/>
                </a:moveTo>
                <a:cubicBezTo>
                  <a:pt x="44" y="700"/>
                  <a:pt x="24" y="680"/>
                  <a:pt x="16" y="624"/>
                </a:cubicBezTo>
                <a:cubicBezTo>
                  <a:pt x="8" y="568"/>
                  <a:pt x="0" y="464"/>
                  <a:pt x="16" y="384"/>
                </a:cubicBezTo>
                <a:cubicBezTo>
                  <a:pt x="32" y="304"/>
                  <a:pt x="24" y="208"/>
                  <a:pt x="112" y="144"/>
                </a:cubicBezTo>
                <a:cubicBezTo>
                  <a:pt x="200" y="80"/>
                  <a:pt x="432" y="0"/>
                  <a:pt x="544" y="0"/>
                </a:cubicBezTo>
                <a:cubicBezTo>
                  <a:pt x="656" y="0"/>
                  <a:pt x="744" y="88"/>
                  <a:pt x="784" y="144"/>
                </a:cubicBezTo>
                <a:cubicBezTo>
                  <a:pt x="824" y="200"/>
                  <a:pt x="804" y="268"/>
                  <a:pt x="784" y="33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925" name="Freeform 61"/>
          <p:cNvSpPr>
            <a:spLocks/>
          </p:cNvSpPr>
          <p:nvPr/>
        </p:nvSpPr>
        <p:spPr bwMode="auto">
          <a:xfrm>
            <a:off x="1943100" y="1282700"/>
            <a:ext cx="2628900" cy="3327400"/>
          </a:xfrm>
          <a:custGeom>
            <a:avLst/>
            <a:gdLst>
              <a:gd name="T0" fmla="*/ 312 w 1704"/>
              <a:gd name="T1" fmla="*/ 2096 h 2096"/>
              <a:gd name="T2" fmla="*/ 72 w 1704"/>
              <a:gd name="T3" fmla="*/ 1712 h 2096"/>
              <a:gd name="T4" fmla="*/ 120 w 1704"/>
              <a:gd name="T5" fmla="*/ 512 h 2096"/>
              <a:gd name="T6" fmla="*/ 792 w 1704"/>
              <a:gd name="T7" fmla="*/ 80 h 2096"/>
              <a:gd name="T8" fmla="*/ 1368 w 1704"/>
              <a:gd name="T9" fmla="*/ 32 h 2096"/>
              <a:gd name="T10" fmla="*/ 1608 w 1704"/>
              <a:gd name="T11" fmla="*/ 224 h 2096"/>
              <a:gd name="T12" fmla="*/ 1704 w 1704"/>
              <a:gd name="T13" fmla="*/ 656 h 20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04"/>
              <a:gd name="T22" fmla="*/ 0 h 2096"/>
              <a:gd name="T23" fmla="*/ 1704 w 1704"/>
              <a:gd name="T24" fmla="*/ 2096 h 20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04" h="2096">
                <a:moveTo>
                  <a:pt x="312" y="2096"/>
                </a:moveTo>
                <a:cubicBezTo>
                  <a:pt x="208" y="2036"/>
                  <a:pt x="104" y="1976"/>
                  <a:pt x="72" y="1712"/>
                </a:cubicBezTo>
                <a:cubicBezTo>
                  <a:pt x="40" y="1448"/>
                  <a:pt x="0" y="784"/>
                  <a:pt x="120" y="512"/>
                </a:cubicBezTo>
                <a:cubicBezTo>
                  <a:pt x="240" y="240"/>
                  <a:pt x="584" y="160"/>
                  <a:pt x="792" y="80"/>
                </a:cubicBezTo>
                <a:cubicBezTo>
                  <a:pt x="1000" y="0"/>
                  <a:pt x="1232" y="8"/>
                  <a:pt x="1368" y="32"/>
                </a:cubicBezTo>
                <a:cubicBezTo>
                  <a:pt x="1504" y="56"/>
                  <a:pt x="1552" y="120"/>
                  <a:pt x="1608" y="224"/>
                </a:cubicBezTo>
                <a:cubicBezTo>
                  <a:pt x="1664" y="328"/>
                  <a:pt x="1684" y="492"/>
                  <a:pt x="1704" y="65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926" name="Line 62"/>
          <p:cNvSpPr>
            <a:spLocks noChangeShapeType="1"/>
          </p:cNvSpPr>
          <p:nvPr/>
        </p:nvSpPr>
        <p:spPr bwMode="auto">
          <a:xfrm flipV="1">
            <a:off x="2743200" y="3924300"/>
            <a:ext cx="1524000" cy="38100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927" name="Freeform 63"/>
          <p:cNvSpPr>
            <a:spLocks/>
          </p:cNvSpPr>
          <p:nvPr/>
        </p:nvSpPr>
        <p:spPr bwMode="auto">
          <a:xfrm>
            <a:off x="3797300" y="2857500"/>
            <a:ext cx="469900" cy="1066800"/>
          </a:xfrm>
          <a:custGeom>
            <a:avLst/>
            <a:gdLst>
              <a:gd name="T0" fmla="*/ 296 w 296"/>
              <a:gd name="T1" fmla="*/ 672 h 712"/>
              <a:gd name="T2" fmla="*/ 104 w 296"/>
              <a:gd name="T3" fmla="*/ 624 h 712"/>
              <a:gd name="T4" fmla="*/ 8 w 296"/>
              <a:gd name="T5" fmla="*/ 144 h 712"/>
              <a:gd name="T6" fmla="*/ 152 w 296"/>
              <a:gd name="T7" fmla="*/ 0 h 712"/>
              <a:gd name="T8" fmla="*/ 0 60000 65536"/>
              <a:gd name="T9" fmla="*/ 0 60000 65536"/>
              <a:gd name="T10" fmla="*/ 0 60000 65536"/>
              <a:gd name="T11" fmla="*/ 0 60000 65536"/>
              <a:gd name="T12" fmla="*/ 0 w 296"/>
              <a:gd name="T13" fmla="*/ 0 h 712"/>
              <a:gd name="T14" fmla="*/ 296 w 296"/>
              <a:gd name="T15" fmla="*/ 712 h 7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6" h="712">
                <a:moveTo>
                  <a:pt x="296" y="672"/>
                </a:moveTo>
                <a:cubicBezTo>
                  <a:pt x="224" y="692"/>
                  <a:pt x="152" y="712"/>
                  <a:pt x="104" y="624"/>
                </a:cubicBezTo>
                <a:cubicBezTo>
                  <a:pt x="56" y="536"/>
                  <a:pt x="0" y="248"/>
                  <a:pt x="8" y="144"/>
                </a:cubicBezTo>
                <a:cubicBezTo>
                  <a:pt x="16" y="40"/>
                  <a:pt x="84" y="20"/>
                  <a:pt x="152" y="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928" name="Freeform 64"/>
          <p:cNvSpPr>
            <a:spLocks/>
          </p:cNvSpPr>
          <p:nvPr/>
        </p:nvSpPr>
        <p:spPr bwMode="auto">
          <a:xfrm>
            <a:off x="3606800" y="2857500"/>
            <a:ext cx="736600" cy="1714500"/>
          </a:xfrm>
          <a:custGeom>
            <a:avLst/>
            <a:gdLst>
              <a:gd name="T0" fmla="*/ 464 w 464"/>
              <a:gd name="T1" fmla="*/ 1008 h 1080"/>
              <a:gd name="T2" fmla="*/ 224 w 464"/>
              <a:gd name="T3" fmla="*/ 1008 h 1080"/>
              <a:gd name="T4" fmla="*/ 32 w 464"/>
              <a:gd name="T5" fmla="*/ 576 h 1080"/>
              <a:gd name="T6" fmla="*/ 32 w 464"/>
              <a:gd name="T7" fmla="*/ 144 h 1080"/>
              <a:gd name="T8" fmla="*/ 80 w 464"/>
              <a:gd name="T9" fmla="*/ 48 h 1080"/>
              <a:gd name="T10" fmla="*/ 224 w 464"/>
              <a:gd name="T11" fmla="*/ 0 h 10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64"/>
              <a:gd name="T19" fmla="*/ 0 h 1080"/>
              <a:gd name="T20" fmla="*/ 464 w 464"/>
              <a:gd name="T21" fmla="*/ 1080 h 108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64" h="1080">
                <a:moveTo>
                  <a:pt x="464" y="1008"/>
                </a:moveTo>
                <a:cubicBezTo>
                  <a:pt x="380" y="1044"/>
                  <a:pt x="296" y="1080"/>
                  <a:pt x="224" y="1008"/>
                </a:cubicBezTo>
                <a:cubicBezTo>
                  <a:pt x="152" y="936"/>
                  <a:pt x="64" y="720"/>
                  <a:pt x="32" y="576"/>
                </a:cubicBezTo>
                <a:cubicBezTo>
                  <a:pt x="0" y="432"/>
                  <a:pt x="24" y="232"/>
                  <a:pt x="32" y="144"/>
                </a:cubicBezTo>
                <a:cubicBezTo>
                  <a:pt x="40" y="56"/>
                  <a:pt x="48" y="72"/>
                  <a:pt x="80" y="48"/>
                </a:cubicBezTo>
                <a:cubicBezTo>
                  <a:pt x="112" y="24"/>
                  <a:pt x="168" y="12"/>
                  <a:pt x="224" y="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929" name="Line 65"/>
          <p:cNvSpPr>
            <a:spLocks noChangeShapeType="1"/>
          </p:cNvSpPr>
          <p:nvPr/>
        </p:nvSpPr>
        <p:spPr bwMode="auto">
          <a:xfrm flipH="1">
            <a:off x="4953000" y="3238500"/>
            <a:ext cx="13716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930" name="Freeform 66"/>
          <p:cNvSpPr>
            <a:spLocks/>
          </p:cNvSpPr>
          <p:nvPr/>
        </p:nvSpPr>
        <p:spPr bwMode="auto">
          <a:xfrm>
            <a:off x="4191000" y="2692400"/>
            <a:ext cx="1574800" cy="1536700"/>
          </a:xfrm>
          <a:custGeom>
            <a:avLst/>
            <a:gdLst>
              <a:gd name="T0" fmla="*/ 912 w 992"/>
              <a:gd name="T1" fmla="*/ 968 h 968"/>
              <a:gd name="T2" fmla="*/ 960 w 992"/>
              <a:gd name="T3" fmla="*/ 824 h 968"/>
              <a:gd name="T4" fmla="*/ 720 w 992"/>
              <a:gd name="T5" fmla="*/ 392 h 968"/>
              <a:gd name="T6" fmla="*/ 288 w 992"/>
              <a:gd name="T7" fmla="*/ 56 h 968"/>
              <a:gd name="T8" fmla="*/ 0 w 992"/>
              <a:gd name="T9" fmla="*/ 56 h 9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2"/>
              <a:gd name="T16" fmla="*/ 0 h 968"/>
              <a:gd name="T17" fmla="*/ 992 w 992"/>
              <a:gd name="T18" fmla="*/ 968 h 9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2" h="968">
                <a:moveTo>
                  <a:pt x="912" y="968"/>
                </a:moveTo>
                <a:cubicBezTo>
                  <a:pt x="952" y="944"/>
                  <a:pt x="992" y="920"/>
                  <a:pt x="960" y="824"/>
                </a:cubicBezTo>
                <a:cubicBezTo>
                  <a:pt x="928" y="728"/>
                  <a:pt x="832" y="520"/>
                  <a:pt x="720" y="392"/>
                </a:cubicBezTo>
                <a:cubicBezTo>
                  <a:pt x="608" y="264"/>
                  <a:pt x="408" y="112"/>
                  <a:pt x="288" y="56"/>
                </a:cubicBezTo>
                <a:cubicBezTo>
                  <a:pt x="168" y="0"/>
                  <a:pt x="84" y="28"/>
                  <a:pt x="0" y="5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931" name="Freeform 67"/>
          <p:cNvSpPr>
            <a:spLocks/>
          </p:cNvSpPr>
          <p:nvPr/>
        </p:nvSpPr>
        <p:spPr bwMode="auto">
          <a:xfrm>
            <a:off x="4572000" y="1320800"/>
            <a:ext cx="3898900" cy="4394200"/>
          </a:xfrm>
          <a:custGeom>
            <a:avLst/>
            <a:gdLst>
              <a:gd name="T0" fmla="*/ 96 w 2456"/>
              <a:gd name="T1" fmla="*/ 2600 h 2768"/>
              <a:gd name="T2" fmla="*/ 1200 w 2456"/>
              <a:gd name="T3" fmla="*/ 2696 h 2768"/>
              <a:gd name="T4" fmla="*/ 2256 w 2456"/>
              <a:gd name="T5" fmla="*/ 2168 h 2768"/>
              <a:gd name="T6" fmla="*/ 2160 w 2456"/>
              <a:gd name="T7" fmla="*/ 344 h 2768"/>
              <a:gd name="T8" fmla="*/ 480 w 2456"/>
              <a:gd name="T9" fmla="*/ 104 h 2768"/>
              <a:gd name="T10" fmla="*/ 0 w 2456"/>
              <a:gd name="T11" fmla="*/ 632 h 2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56"/>
              <a:gd name="T19" fmla="*/ 0 h 2768"/>
              <a:gd name="T20" fmla="*/ 2456 w 2456"/>
              <a:gd name="T21" fmla="*/ 2768 h 2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56" h="2768">
                <a:moveTo>
                  <a:pt x="96" y="2600"/>
                </a:moveTo>
                <a:cubicBezTo>
                  <a:pt x="468" y="2684"/>
                  <a:pt x="840" y="2768"/>
                  <a:pt x="1200" y="2696"/>
                </a:cubicBezTo>
                <a:cubicBezTo>
                  <a:pt x="1560" y="2624"/>
                  <a:pt x="2096" y="2560"/>
                  <a:pt x="2256" y="2168"/>
                </a:cubicBezTo>
                <a:cubicBezTo>
                  <a:pt x="2416" y="1776"/>
                  <a:pt x="2456" y="688"/>
                  <a:pt x="2160" y="344"/>
                </a:cubicBezTo>
                <a:cubicBezTo>
                  <a:pt x="1864" y="0"/>
                  <a:pt x="840" y="56"/>
                  <a:pt x="480" y="104"/>
                </a:cubicBezTo>
                <a:cubicBezTo>
                  <a:pt x="120" y="152"/>
                  <a:pt x="60" y="392"/>
                  <a:pt x="0" y="63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932" name="Line 68"/>
          <p:cNvSpPr>
            <a:spLocks noChangeShapeType="1"/>
          </p:cNvSpPr>
          <p:nvPr/>
        </p:nvSpPr>
        <p:spPr bwMode="auto">
          <a:xfrm flipH="1">
            <a:off x="4191000" y="2667000"/>
            <a:ext cx="8382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933" name="Text Box 69"/>
          <p:cNvSpPr txBox="1">
            <a:spLocks noChangeArrowheads="1"/>
          </p:cNvSpPr>
          <p:nvPr/>
        </p:nvSpPr>
        <p:spPr bwMode="auto">
          <a:xfrm>
            <a:off x="2362200" y="59436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potherotathxythopo</a:t>
            </a:r>
            <a:r>
              <a:rPr lang="en-US" sz="2400">
                <a:solidFill>
                  <a:srgbClr val="33CC33"/>
                </a:solidFill>
              </a:rPr>
              <a:t>tattoo</a:t>
            </a:r>
            <a:r>
              <a:rPr lang="en-US" sz="2400"/>
              <a:t>attoo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Aho-Corasick algorithm</a:t>
            </a:r>
          </a:p>
        </p:txBody>
      </p:sp>
      <p:sp>
        <p:nvSpPr>
          <p:cNvPr id="384003" name="Text Box 3"/>
          <p:cNvSpPr>
            <a:spLocks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O(n) preprocessing, and O(m+k) searching.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n: total length of patterns.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m: length of text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k is # of occurrence.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Can create a DFA similar as in KMP.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Requires more space,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Preprocessing time depends on alphabet size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Search time is constant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Suffix Tree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All algorithms we talked about so far preprocess pattern(s)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Karp-Rabin: small pattern, small alphabet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Boyer-Moore: fastest in practice. O(m) worst case.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KMP: O(m)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Aho-Corasick: O(m)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 some cases we may prefer to pre-process 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Fixed T, varying P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Suffix tree: basically a keyword tree of all suffixes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Line 2"/>
          <p:cNvSpPr>
            <a:spLocks noChangeShapeType="1"/>
          </p:cNvSpPr>
          <p:nvPr/>
        </p:nvSpPr>
        <p:spPr bwMode="auto">
          <a:xfrm>
            <a:off x="6111875" y="2401888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 flipH="1">
            <a:off x="4587875" y="2401888"/>
            <a:ext cx="1524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Suffix tree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smtClean="0"/>
              <a:t>T: xabxac</a:t>
            </a:r>
          </a:p>
          <a:p>
            <a:pPr marL="609600" indent="-609600" eaLnBrk="1" hangingPunct="1"/>
            <a:r>
              <a:rPr lang="en-US" smtClean="0"/>
              <a:t>Suffixes: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/>
              <a:t>xabxac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/>
              <a:t>abxac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/>
              <a:t>bxac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/>
              <a:t>xac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/>
              <a:t>ac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/>
              <a:t>c</a:t>
            </a:r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6035675" y="23256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4511675" y="39258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5578475" y="2325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5289550" y="27749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5060950" y="300355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4832350" y="32543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4587875" y="34829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39949" name="Oval 13"/>
          <p:cNvSpPr>
            <a:spLocks noChangeArrowheads="1"/>
          </p:cNvSpPr>
          <p:nvPr/>
        </p:nvSpPr>
        <p:spPr bwMode="auto">
          <a:xfrm>
            <a:off x="6035675" y="40020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6035675" y="26447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6051550" y="29352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6051550" y="3225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6051550" y="35448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6188075" y="2401888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5" name="Oval 19"/>
          <p:cNvSpPr>
            <a:spLocks noChangeArrowheads="1"/>
          </p:cNvSpPr>
          <p:nvPr/>
        </p:nvSpPr>
        <p:spPr bwMode="auto">
          <a:xfrm>
            <a:off x="6645275" y="29352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6340475" y="24018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39957" name="Oval 21"/>
          <p:cNvSpPr>
            <a:spLocks noChangeArrowheads="1"/>
          </p:cNvSpPr>
          <p:nvPr/>
        </p:nvSpPr>
        <p:spPr bwMode="auto">
          <a:xfrm>
            <a:off x="5654675" y="27066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8" name="Line 22"/>
          <p:cNvSpPr>
            <a:spLocks noChangeShapeType="1"/>
          </p:cNvSpPr>
          <p:nvPr/>
        </p:nvSpPr>
        <p:spPr bwMode="auto">
          <a:xfrm>
            <a:off x="5730875" y="285908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9" name="Oval 23"/>
          <p:cNvSpPr>
            <a:spLocks noChangeArrowheads="1"/>
          </p:cNvSpPr>
          <p:nvPr/>
        </p:nvSpPr>
        <p:spPr bwMode="auto">
          <a:xfrm>
            <a:off x="5654675" y="34686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5661025" y="30114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39961" name="Line 25"/>
          <p:cNvSpPr>
            <a:spLocks noChangeShapeType="1"/>
          </p:cNvSpPr>
          <p:nvPr/>
        </p:nvSpPr>
        <p:spPr bwMode="auto">
          <a:xfrm>
            <a:off x="6188075" y="2401888"/>
            <a:ext cx="1981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6400800" y="21336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6645275" y="2173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7086600" y="22637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7337425" y="2286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7620000" y="2325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9967" name="Text Box 31"/>
          <p:cNvSpPr txBox="1">
            <a:spLocks noChangeArrowheads="1"/>
          </p:cNvSpPr>
          <p:nvPr/>
        </p:nvSpPr>
        <p:spPr bwMode="auto">
          <a:xfrm>
            <a:off x="7870825" y="2362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39968" name="Oval 32"/>
          <p:cNvSpPr>
            <a:spLocks noChangeArrowheads="1"/>
          </p:cNvSpPr>
          <p:nvPr/>
        </p:nvSpPr>
        <p:spPr bwMode="auto">
          <a:xfrm>
            <a:off x="6950075" y="24018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9" name="Oval 33"/>
          <p:cNvSpPr>
            <a:spLocks noChangeArrowheads="1"/>
          </p:cNvSpPr>
          <p:nvPr/>
        </p:nvSpPr>
        <p:spPr bwMode="auto">
          <a:xfrm>
            <a:off x="8169275" y="2630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0" name="Line 34"/>
          <p:cNvSpPr>
            <a:spLocks noChangeShapeType="1"/>
          </p:cNvSpPr>
          <p:nvPr/>
        </p:nvSpPr>
        <p:spPr bwMode="auto">
          <a:xfrm>
            <a:off x="7026275" y="25542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71" name="Text Box 35"/>
          <p:cNvSpPr txBox="1">
            <a:spLocks noChangeArrowheads="1"/>
          </p:cNvSpPr>
          <p:nvPr/>
        </p:nvSpPr>
        <p:spPr bwMode="auto">
          <a:xfrm>
            <a:off x="6950075" y="25542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39972" name="Oval 36"/>
          <p:cNvSpPr>
            <a:spLocks noChangeArrowheads="1"/>
          </p:cNvSpPr>
          <p:nvPr/>
        </p:nvSpPr>
        <p:spPr bwMode="auto">
          <a:xfrm>
            <a:off x="6950075" y="29352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3" name="Text Box 37"/>
          <p:cNvSpPr txBox="1">
            <a:spLocks noChangeArrowheads="1"/>
          </p:cNvSpPr>
          <p:nvPr/>
        </p:nvSpPr>
        <p:spPr bwMode="auto">
          <a:xfrm>
            <a:off x="8305800" y="2514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9974" name="Text Box 38"/>
          <p:cNvSpPr txBox="1">
            <a:spLocks noChangeArrowheads="1"/>
          </p:cNvSpPr>
          <p:nvPr/>
        </p:nvSpPr>
        <p:spPr bwMode="auto">
          <a:xfrm>
            <a:off x="4343400" y="40925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9975" name="Text Box 39"/>
          <p:cNvSpPr txBox="1">
            <a:spLocks noChangeArrowheads="1"/>
          </p:cNvSpPr>
          <p:nvPr/>
        </p:nvSpPr>
        <p:spPr bwMode="auto">
          <a:xfrm>
            <a:off x="5943600" y="41687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9976" name="Text Box 40"/>
          <p:cNvSpPr txBox="1">
            <a:spLocks noChangeArrowheads="1"/>
          </p:cNvSpPr>
          <p:nvPr/>
        </p:nvSpPr>
        <p:spPr bwMode="auto">
          <a:xfrm>
            <a:off x="7010400" y="3048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39977" name="Text Box 41"/>
          <p:cNvSpPr txBox="1">
            <a:spLocks noChangeArrowheads="1"/>
          </p:cNvSpPr>
          <p:nvPr/>
        </p:nvSpPr>
        <p:spPr bwMode="auto">
          <a:xfrm>
            <a:off x="5572125" y="36353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39978" name="Text Box 42"/>
          <p:cNvSpPr txBox="1">
            <a:spLocks noChangeArrowheads="1"/>
          </p:cNvSpPr>
          <p:nvPr/>
        </p:nvSpPr>
        <p:spPr bwMode="auto">
          <a:xfrm>
            <a:off x="6553200" y="31019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39979" name="Text Box 43"/>
          <p:cNvSpPr txBox="1">
            <a:spLocks noChangeArrowheads="1"/>
          </p:cNvSpPr>
          <p:nvPr/>
        </p:nvSpPr>
        <p:spPr bwMode="auto">
          <a:xfrm>
            <a:off x="2971800" y="4724400"/>
            <a:ext cx="5867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Naïve construction: O(m</a:t>
            </a:r>
            <a:r>
              <a:rPr lang="en-US" sz="2000" baseline="30000"/>
              <a:t>2</a:t>
            </a:r>
            <a:r>
              <a:rPr lang="en-US" sz="2000"/>
              <a:t>) using Aho-Corasick.</a:t>
            </a:r>
          </a:p>
          <a:p>
            <a:pPr>
              <a:spcBef>
                <a:spcPct val="50000"/>
              </a:spcBef>
            </a:pPr>
            <a:r>
              <a:rPr lang="en-US" sz="2000"/>
              <a:t>Smarter: O(m). Very technical. big constant factor</a:t>
            </a:r>
          </a:p>
          <a:p>
            <a:pPr>
              <a:spcBef>
                <a:spcPct val="50000"/>
              </a:spcBef>
            </a:pPr>
            <a:r>
              <a:rPr lang="en-US" sz="2000"/>
              <a:t>Difference from a keyword tree: create an internal node only when there is a branch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Suffix tree implementation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Explicitly labeling seq end</a:t>
            </a:r>
          </a:p>
          <a:p>
            <a:pPr eaLnBrk="1" hangingPunct="1"/>
            <a:r>
              <a:rPr lang="en-US" smtClean="0"/>
              <a:t>T: xabxa                             T: xabxa$</a:t>
            </a:r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2149475" y="36576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 flipH="1">
            <a:off x="625475" y="3657600"/>
            <a:ext cx="1524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6" name="Oval 6"/>
          <p:cNvSpPr>
            <a:spLocks noChangeArrowheads="1"/>
          </p:cNvSpPr>
          <p:nvPr/>
        </p:nvSpPr>
        <p:spPr bwMode="auto">
          <a:xfrm>
            <a:off x="2073275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549275" y="5181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1616075" y="3581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1327150" y="40306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1098550" y="425926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869950" y="4510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0972" name="Oval 13"/>
          <p:cNvSpPr>
            <a:spLocks noChangeArrowheads="1"/>
          </p:cNvSpPr>
          <p:nvPr/>
        </p:nvSpPr>
        <p:spPr bwMode="auto">
          <a:xfrm>
            <a:off x="2073275" y="5257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Text Box 14"/>
          <p:cNvSpPr txBox="1">
            <a:spLocks noChangeArrowheads="1"/>
          </p:cNvSpPr>
          <p:nvPr/>
        </p:nvSpPr>
        <p:spPr bwMode="auto">
          <a:xfrm>
            <a:off x="2073275" y="3900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40974" name="Text Box 15"/>
          <p:cNvSpPr txBox="1">
            <a:spLocks noChangeArrowheads="1"/>
          </p:cNvSpPr>
          <p:nvPr/>
        </p:nvSpPr>
        <p:spPr bwMode="auto">
          <a:xfrm>
            <a:off x="2089150" y="4191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40975" name="Text Box 16"/>
          <p:cNvSpPr txBox="1">
            <a:spLocks noChangeArrowheads="1"/>
          </p:cNvSpPr>
          <p:nvPr/>
        </p:nvSpPr>
        <p:spPr bwMode="auto">
          <a:xfrm>
            <a:off x="2089150" y="4481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0976" name="Line 25"/>
          <p:cNvSpPr>
            <a:spLocks noChangeShapeType="1"/>
          </p:cNvSpPr>
          <p:nvPr/>
        </p:nvSpPr>
        <p:spPr bwMode="auto">
          <a:xfrm>
            <a:off x="2225675" y="3657600"/>
            <a:ext cx="1981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7" name="Text Box 26"/>
          <p:cNvSpPr txBox="1">
            <a:spLocks noChangeArrowheads="1"/>
          </p:cNvSpPr>
          <p:nvPr/>
        </p:nvSpPr>
        <p:spPr bwMode="auto">
          <a:xfrm>
            <a:off x="2438400" y="33893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40978" name="Text Box 27"/>
          <p:cNvSpPr txBox="1">
            <a:spLocks noChangeArrowheads="1"/>
          </p:cNvSpPr>
          <p:nvPr/>
        </p:nvSpPr>
        <p:spPr bwMode="auto">
          <a:xfrm>
            <a:off x="2682875" y="3429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0979" name="Text Box 28"/>
          <p:cNvSpPr txBox="1">
            <a:spLocks noChangeArrowheads="1"/>
          </p:cNvSpPr>
          <p:nvPr/>
        </p:nvSpPr>
        <p:spPr bwMode="auto">
          <a:xfrm>
            <a:off x="3124200" y="3519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40980" name="Text Box 29"/>
          <p:cNvSpPr txBox="1">
            <a:spLocks noChangeArrowheads="1"/>
          </p:cNvSpPr>
          <p:nvPr/>
        </p:nvSpPr>
        <p:spPr bwMode="auto">
          <a:xfrm>
            <a:off x="3375025" y="35417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40981" name="Text Box 30"/>
          <p:cNvSpPr txBox="1">
            <a:spLocks noChangeArrowheads="1"/>
          </p:cNvSpPr>
          <p:nvPr/>
        </p:nvSpPr>
        <p:spPr bwMode="auto">
          <a:xfrm>
            <a:off x="3657600" y="3581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0982" name="Oval 33"/>
          <p:cNvSpPr>
            <a:spLocks noChangeArrowheads="1"/>
          </p:cNvSpPr>
          <p:nvPr/>
        </p:nvSpPr>
        <p:spPr bwMode="auto">
          <a:xfrm>
            <a:off x="4206875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3" name="Text Box 37"/>
          <p:cNvSpPr txBox="1">
            <a:spLocks noChangeArrowheads="1"/>
          </p:cNvSpPr>
          <p:nvPr/>
        </p:nvSpPr>
        <p:spPr bwMode="auto">
          <a:xfrm>
            <a:off x="4343400" y="3770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0984" name="Text Box 38"/>
          <p:cNvSpPr txBox="1">
            <a:spLocks noChangeArrowheads="1"/>
          </p:cNvSpPr>
          <p:nvPr/>
        </p:nvSpPr>
        <p:spPr bwMode="auto">
          <a:xfrm>
            <a:off x="381000" y="5348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0985" name="Text Box 39"/>
          <p:cNvSpPr txBox="1">
            <a:spLocks noChangeArrowheads="1"/>
          </p:cNvSpPr>
          <p:nvPr/>
        </p:nvSpPr>
        <p:spPr bwMode="auto">
          <a:xfrm>
            <a:off x="1981200" y="5424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40986" name="Line 43"/>
          <p:cNvSpPr>
            <a:spLocks noChangeShapeType="1"/>
          </p:cNvSpPr>
          <p:nvPr/>
        </p:nvSpPr>
        <p:spPr bwMode="auto">
          <a:xfrm>
            <a:off x="6416675" y="3697288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7" name="Line 44"/>
          <p:cNvSpPr>
            <a:spLocks noChangeShapeType="1"/>
          </p:cNvSpPr>
          <p:nvPr/>
        </p:nvSpPr>
        <p:spPr bwMode="auto">
          <a:xfrm flipH="1">
            <a:off x="4892675" y="3697288"/>
            <a:ext cx="1524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8" name="Oval 45"/>
          <p:cNvSpPr>
            <a:spLocks noChangeArrowheads="1"/>
          </p:cNvSpPr>
          <p:nvPr/>
        </p:nvSpPr>
        <p:spPr bwMode="auto">
          <a:xfrm>
            <a:off x="6340475" y="36210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9" name="Oval 46"/>
          <p:cNvSpPr>
            <a:spLocks noChangeArrowheads="1"/>
          </p:cNvSpPr>
          <p:nvPr/>
        </p:nvSpPr>
        <p:spPr bwMode="auto">
          <a:xfrm>
            <a:off x="4816475" y="52212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0" name="Text Box 47"/>
          <p:cNvSpPr txBox="1">
            <a:spLocks noChangeArrowheads="1"/>
          </p:cNvSpPr>
          <p:nvPr/>
        </p:nvSpPr>
        <p:spPr bwMode="auto">
          <a:xfrm>
            <a:off x="5883275" y="3621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0991" name="Text Box 48"/>
          <p:cNvSpPr txBox="1">
            <a:spLocks noChangeArrowheads="1"/>
          </p:cNvSpPr>
          <p:nvPr/>
        </p:nvSpPr>
        <p:spPr bwMode="auto">
          <a:xfrm>
            <a:off x="5594350" y="4070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40992" name="Text Box 49"/>
          <p:cNvSpPr txBox="1">
            <a:spLocks noChangeArrowheads="1"/>
          </p:cNvSpPr>
          <p:nvPr/>
        </p:nvSpPr>
        <p:spPr bwMode="auto">
          <a:xfrm>
            <a:off x="5365750" y="429895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40993" name="Text Box 50"/>
          <p:cNvSpPr txBox="1">
            <a:spLocks noChangeArrowheads="1"/>
          </p:cNvSpPr>
          <p:nvPr/>
        </p:nvSpPr>
        <p:spPr bwMode="auto">
          <a:xfrm>
            <a:off x="5137150" y="45497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0994" name="Oval 51"/>
          <p:cNvSpPr>
            <a:spLocks noChangeArrowheads="1"/>
          </p:cNvSpPr>
          <p:nvPr/>
        </p:nvSpPr>
        <p:spPr bwMode="auto">
          <a:xfrm>
            <a:off x="6340475" y="5297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5" name="Text Box 52"/>
          <p:cNvSpPr txBox="1">
            <a:spLocks noChangeArrowheads="1"/>
          </p:cNvSpPr>
          <p:nvPr/>
        </p:nvSpPr>
        <p:spPr bwMode="auto">
          <a:xfrm>
            <a:off x="6340475" y="39401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40996" name="Text Box 53"/>
          <p:cNvSpPr txBox="1">
            <a:spLocks noChangeArrowheads="1"/>
          </p:cNvSpPr>
          <p:nvPr/>
        </p:nvSpPr>
        <p:spPr bwMode="auto">
          <a:xfrm>
            <a:off x="6356350" y="42306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40997" name="Text Box 54"/>
          <p:cNvSpPr txBox="1">
            <a:spLocks noChangeArrowheads="1"/>
          </p:cNvSpPr>
          <p:nvPr/>
        </p:nvSpPr>
        <p:spPr bwMode="auto">
          <a:xfrm>
            <a:off x="6356350" y="4521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0998" name="Line 55"/>
          <p:cNvSpPr>
            <a:spLocks noChangeShapeType="1"/>
          </p:cNvSpPr>
          <p:nvPr/>
        </p:nvSpPr>
        <p:spPr bwMode="auto">
          <a:xfrm>
            <a:off x="6492875" y="3697288"/>
            <a:ext cx="1981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9" name="Text Box 56"/>
          <p:cNvSpPr txBox="1">
            <a:spLocks noChangeArrowheads="1"/>
          </p:cNvSpPr>
          <p:nvPr/>
        </p:nvSpPr>
        <p:spPr bwMode="auto">
          <a:xfrm>
            <a:off x="6629400" y="3429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41000" name="Text Box 57"/>
          <p:cNvSpPr txBox="1">
            <a:spLocks noChangeArrowheads="1"/>
          </p:cNvSpPr>
          <p:nvPr/>
        </p:nvSpPr>
        <p:spPr bwMode="auto">
          <a:xfrm>
            <a:off x="6873875" y="3468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1001" name="Text Box 58"/>
          <p:cNvSpPr txBox="1">
            <a:spLocks noChangeArrowheads="1"/>
          </p:cNvSpPr>
          <p:nvPr/>
        </p:nvSpPr>
        <p:spPr bwMode="auto">
          <a:xfrm>
            <a:off x="7391400" y="35591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41002" name="Text Box 59"/>
          <p:cNvSpPr txBox="1">
            <a:spLocks noChangeArrowheads="1"/>
          </p:cNvSpPr>
          <p:nvPr/>
        </p:nvSpPr>
        <p:spPr bwMode="auto">
          <a:xfrm>
            <a:off x="7642225" y="35814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41003" name="Text Box 60"/>
          <p:cNvSpPr txBox="1">
            <a:spLocks noChangeArrowheads="1"/>
          </p:cNvSpPr>
          <p:nvPr/>
        </p:nvSpPr>
        <p:spPr bwMode="auto">
          <a:xfrm>
            <a:off x="7924800" y="3621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1004" name="Oval 61"/>
          <p:cNvSpPr>
            <a:spLocks noChangeArrowheads="1"/>
          </p:cNvSpPr>
          <p:nvPr/>
        </p:nvSpPr>
        <p:spPr bwMode="auto">
          <a:xfrm>
            <a:off x="8474075" y="39258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5" name="Text Box 62"/>
          <p:cNvSpPr txBox="1">
            <a:spLocks noChangeArrowheads="1"/>
          </p:cNvSpPr>
          <p:nvPr/>
        </p:nvSpPr>
        <p:spPr bwMode="auto">
          <a:xfrm>
            <a:off x="8610600" y="3810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1006" name="Text Box 63"/>
          <p:cNvSpPr txBox="1">
            <a:spLocks noChangeArrowheads="1"/>
          </p:cNvSpPr>
          <p:nvPr/>
        </p:nvSpPr>
        <p:spPr bwMode="auto">
          <a:xfrm>
            <a:off x="4648200" y="53879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1007" name="Text Box 64"/>
          <p:cNvSpPr txBox="1">
            <a:spLocks noChangeArrowheads="1"/>
          </p:cNvSpPr>
          <p:nvPr/>
        </p:nvSpPr>
        <p:spPr bwMode="auto">
          <a:xfrm>
            <a:off x="6248400" y="54641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41008" name="Text Box 65"/>
          <p:cNvSpPr txBox="1">
            <a:spLocks noChangeArrowheads="1"/>
          </p:cNvSpPr>
          <p:nvPr/>
        </p:nvSpPr>
        <p:spPr bwMode="auto">
          <a:xfrm>
            <a:off x="8137525" y="3671888"/>
            <a:ext cx="473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41009" name="Text Box 66"/>
          <p:cNvSpPr txBox="1">
            <a:spLocks noChangeArrowheads="1"/>
          </p:cNvSpPr>
          <p:nvPr/>
        </p:nvSpPr>
        <p:spPr bwMode="auto">
          <a:xfrm>
            <a:off x="6351588" y="4891088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41010" name="Text Box 67"/>
          <p:cNvSpPr txBox="1">
            <a:spLocks noChangeArrowheads="1"/>
          </p:cNvSpPr>
          <p:nvPr/>
        </p:nvSpPr>
        <p:spPr bwMode="auto">
          <a:xfrm>
            <a:off x="4953000" y="4738688"/>
            <a:ext cx="473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41011" name="Text Box 68"/>
          <p:cNvSpPr txBox="1">
            <a:spLocks noChangeArrowheads="1"/>
          </p:cNvSpPr>
          <p:nvPr/>
        </p:nvSpPr>
        <p:spPr bwMode="auto">
          <a:xfrm>
            <a:off x="7162800" y="3886200"/>
            <a:ext cx="473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41012" name="Text Box 69"/>
          <p:cNvSpPr txBox="1">
            <a:spLocks noChangeArrowheads="1"/>
          </p:cNvSpPr>
          <p:nvPr/>
        </p:nvSpPr>
        <p:spPr bwMode="auto">
          <a:xfrm>
            <a:off x="5943600" y="4205288"/>
            <a:ext cx="473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41013" name="Oval 70"/>
          <p:cNvSpPr>
            <a:spLocks noChangeArrowheads="1"/>
          </p:cNvSpPr>
          <p:nvPr/>
        </p:nvSpPr>
        <p:spPr bwMode="auto">
          <a:xfrm>
            <a:off x="5943600" y="4038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4" name="Oval 71"/>
          <p:cNvSpPr>
            <a:spLocks noChangeArrowheads="1"/>
          </p:cNvSpPr>
          <p:nvPr/>
        </p:nvSpPr>
        <p:spPr bwMode="auto">
          <a:xfrm>
            <a:off x="71628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5" name="Oval 72"/>
          <p:cNvSpPr>
            <a:spLocks noChangeArrowheads="1"/>
          </p:cNvSpPr>
          <p:nvPr/>
        </p:nvSpPr>
        <p:spPr bwMode="auto">
          <a:xfrm>
            <a:off x="71628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6" name="Oval 73"/>
          <p:cNvSpPr>
            <a:spLocks noChangeArrowheads="1"/>
          </p:cNvSpPr>
          <p:nvPr/>
        </p:nvSpPr>
        <p:spPr bwMode="auto">
          <a:xfrm>
            <a:off x="5943600" y="4572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7" name="Line 74"/>
          <p:cNvSpPr>
            <a:spLocks noChangeShapeType="1"/>
          </p:cNvSpPr>
          <p:nvPr/>
        </p:nvSpPr>
        <p:spPr bwMode="auto">
          <a:xfrm>
            <a:off x="6019800" y="4191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8" name="Line 75"/>
          <p:cNvSpPr>
            <a:spLocks noChangeShapeType="1"/>
          </p:cNvSpPr>
          <p:nvPr/>
        </p:nvSpPr>
        <p:spPr bwMode="auto">
          <a:xfrm>
            <a:off x="72390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9" name="Text Box 76"/>
          <p:cNvSpPr txBox="1">
            <a:spLocks noChangeArrowheads="1"/>
          </p:cNvSpPr>
          <p:nvPr/>
        </p:nvSpPr>
        <p:spPr bwMode="auto">
          <a:xfrm>
            <a:off x="7086600" y="4433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41020" name="Text Box 77"/>
          <p:cNvSpPr txBox="1">
            <a:spLocks noChangeArrowheads="1"/>
          </p:cNvSpPr>
          <p:nvPr/>
        </p:nvSpPr>
        <p:spPr bwMode="auto">
          <a:xfrm>
            <a:off x="5851525" y="4738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 complexity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Worst case: O(mn)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Best case: O(m)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aaaaaaaaaaaaaa </a:t>
            </a:r>
            <a:r>
              <a:rPr lang="en-US" sz="2400" i="1" smtClean="0"/>
              <a:t>vs.</a:t>
            </a:r>
            <a:r>
              <a:rPr lang="en-US" sz="2400" smtClean="0"/>
              <a:t> baaaaaaa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Average case?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Alphabet size = k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Assume equal probability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How many chars do you need to compare before find a mismatch?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In average: k / (k-1)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Therefore average-case complexity: mk / (k-1)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For large alphabet, ~ 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Not as bad as you thought, huh?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Suffix tree implementation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Implicitly labeling edges</a:t>
            </a:r>
          </a:p>
          <a:p>
            <a:pPr eaLnBrk="1" hangingPunct="1"/>
            <a:r>
              <a:rPr lang="en-US" smtClean="0"/>
              <a:t>T: xabxa$</a:t>
            </a:r>
          </a:p>
        </p:txBody>
      </p:sp>
      <p:sp>
        <p:nvSpPr>
          <p:cNvPr id="41988" name="Line 26"/>
          <p:cNvSpPr>
            <a:spLocks noChangeShapeType="1"/>
          </p:cNvSpPr>
          <p:nvPr/>
        </p:nvSpPr>
        <p:spPr bwMode="auto">
          <a:xfrm>
            <a:off x="2454275" y="3886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9" name="Line 27"/>
          <p:cNvSpPr>
            <a:spLocks noChangeShapeType="1"/>
          </p:cNvSpPr>
          <p:nvPr/>
        </p:nvSpPr>
        <p:spPr bwMode="auto">
          <a:xfrm flipH="1">
            <a:off x="930275" y="3886200"/>
            <a:ext cx="1524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0" name="Oval 28"/>
          <p:cNvSpPr>
            <a:spLocks noChangeArrowheads="1"/>
          </p:cNvSpPr>
          <p:nvPr/>
        </p:nvSpPr>
        <p:spPr bwMode="auto">
          <a:xfrm>
            <a:off x="2378075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Oval 29"/>
          <p:cNvSpPr>
            <a:spLocks noChangeArrowheads="1"/>
          </p:cNvSpPr>
          <p:nvPr/>
        </p:nvSpPr>
        <p:spPr bwMode="auto">
          <a:xfrm>
            <a:off x="854075" y="5410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Text Box 30"/>
          <p:cNvSpPr txBox="1">
            <a:spLocks noChangeArrowheads="1"/>
          </p:cNvSpPr>
          <p:nvPr/>
        </p:nvSpPr>
        <p:spPr bwMode="auto">
          <a:xfrm>
            <a:off x="1920875" y="3810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1993" name="Text Box 31"/>
          <p:cNvSpPr txBox="1">
            <a:spLocks noChangeArrowheads="1"/>
          </p:cNvSpPr>
          <p:nvPr/>
        </p:nvSpPr>
        <p:spPr bwMode="auto">
          <a:xfrm>
            <a:off x="1631950" y="42592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41994" name="Text Box 32"/>
          <p:cNvSpPr txBox="1">
            <a:spLocks noChangeArrowheads="1"/>
          </p:cNvSpPr>
          <p:nvPr/>
        </p:nvSpPr>
        <p:spPr bwMode="auto">
          <a:xfrm>
            <a:off x="1403350" y="448786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41995" name="Text Box 33"/>
          <p:cNvSpPr txBox="1">
            <a:spLocks noChangeArrowheads="1"/>
          </p:cNvSpPr>
          <p:nvPr/>
        </p:nvSpPr>
        <p:spPr bwMode="auto">
          <a:xfrm>
            <a:off x="1174750" y="4738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1996" name="Oval 34"/>
          <p:cNvSpPr>
            <a:spLocks noChangeArrowheads="1"/>
          </p:cNvSpPr>
          <p:nvPr/>
        </p:nvSpPr>
        <p:spPr bwMode="auto">
          <a:xfrm>
            <a:off x="2378075" y="5486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Text Box 35"/>
          <p:cNvSpPr txBox="1">
            <a:spLocks noChangeArrowheads="1"/>
          </p:cNvSpPr>
          <p:nvPr/>
        </p:nvSpPr>
        <p:spPr bwMode="auto">
          <a:xfrm>
            <a:off x="2378075" y="4129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41998" name="Text Box 36"/>
          <p:cNvSpPr txBox="1">
            <a:spLocks noChangeArrowheads="1"/>
          </p:cNvSpPr>
          <p:nvPr/>
        </p:nvSpPr>
        <p:spPr bwMode="auto">
          <a:xfrm>
            <a:off x="2393950" y="44196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41999" name="Text Box 37"/>
          <p:cNvSpPr txBox="1">
            <a:spLocks noChangeArrowheads="1"/>
          </p:cNvSpPr>
          <p:nvPr/>
        </p:nvSpPr>
        <p:spPr bwMode="auto">
          <a:xfrm>
            <a:off x="2393950" y="4710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2000" name="Line 38"/>
          <p:cNvSpPr>
            <a:spLocks noChangeShapeType="1"/>
          </p:cNvSpPr>
          <p:nvPr/>
        </p:nvSpPr>
        <p:spPr bwMode="auto">
          <a:xfrm>
            <a:off x="2530475" y="3886200"/>
            <a:ext cx="1981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1" name="Text Box 39"/>
          <p:cNvSpPr txBox="1">
            <a:spLocks noChangeArrowheads="1"/>
          </p:cNvSpPr>
          <p:nvPr/>
        </p:nvSpPr>
        <p:spPr bwMode="auto">
          <a:xfrm>
            <a:off x="2667000" y="36179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42002" name="Text Box 40"/>
          <p:cNvSpPr txBox="1">
            <a:spLocks noChangeArrowheads="1"/>
          </p:cNvSpPr>
          <p:nvPr/>
        </p:nvSpPr>
        <p:spPr bwMode="auto">
          <a:xfrm>
            <a:off x="2911475" y="3657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2003" name="Text Box 41"/>
          <p:cNvSpPr txBox="1">
            <a:spLocks noChangeArrowheads="1"/>
          </p:cNvSpPr>
          <p:nvPr/>
        </p:nvSpPr>
        <p:spPr bwMode="auto">
          <a:xfrm>
            <a:off x="3429000" y="3748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42004" name="Text Box 42"/>
          <p:cNvSpPr txBox="1">
            <a:spLocks noChangeArrowheads="1"/>
          </p:cNvSpPr>
          <p:nvPr/>
        </p:nvSpPr>
        <p:spPr bwMode="auto">
          <a:xfrm>
            <a:off x="3679825" y="37703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42005" name="Text Box 43"/>
          <p:cNvSpPr txBox="1">
            <a:spLocks noChangeArrowheads="1"/>
          </p:cNvSpPr>
          <p:nvPr/>
        </p:nvSpPr>
        <p:spPr bwMode="auto">
          <a:xfrm>
            <a:off x="3962400" y="3810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2006" name="Oval 44"/>
          <p:cNvSpPr>
            <a:spLocks noChangeArrowheads="1"/>
          </p:cNvSpPr>
          <p:nvPr/>
        </p:nvSpPr>
        <p:spPr bwMode="auto">
          <a:xfrm>
            <a:off x="4511675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Text Box 45"/>
          <p:cNvSpPr txBox="1">
            <a:spLocks noChangeArrowheads="1"/>
          </p:cNvSpPr>
          <p:nvPr/>
        </p:nvSpPr>
        <p:spPr bwMode="auto">
          <a:xfrm>
            <a:off x="4648200" y="3998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2008" name="Text Box 46"/>
          <p:cNvSpPr txBox="1">
            <a:spLocks noChangeArrowheads="1"/>
          </p:cNvSpPr>
          <p:nvPr/>
        </p:nvSpPr>
        <p:spPr bwMode="auto">
          <a:xfrm>
            <a:off x="685800" y="5576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2009" name="Text Box 47"/>
          <p:cNvSpPr txBox="1">
            <a:spLocks noChangeArrowheads="1"/>
          </p:cNvSpPr>
          <p:nvPr/>
        </p:nvSpPr>
        <p:spPr bwMode="auto">
          <a:xfrm>
            <a:off x="2286000" y="5653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42010" name="Text Box 48"/>
          <p:cNvSpPr txBox="1">
            <a:spLocks noChangeArrowheads="1"/>
          </p:cNvSpPr>
          <p:nvPr/>
        </p:nvSpPr>
        <p:spPr bwMode="auto">
          <a:xfrm>
            <a:off x="4175125" y="3860800"/>
            <a:ext cx="473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42011" name="Text Box 49"/>
          <p:cNvSpPr txBox="1">
            <a:spLocks noChangeArrowheads="1"/>
          </p:cNvSpPr>
          <p:nvPr/>
        </p:nvSpPr>
        <p:spPr bwMode="auto">
          <a:xfrm>
            <a:off x="2389188" y="5080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42012" name="Text Box 50"/>
          <p:cNvSpPr txBox="1">
            <a:spLocks noChangeArrowheads="1"/>
          </p:cNvSpPr>
          <p:nvPr/>
        </p:nvSpPr>
        <p:spPr bwMode="auto">
          <a:xfrm>
            <a:off x="990600" y="4927600"/>
            <a:ext cx="473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42013" name="Text Box 51"/>
          <p:cNvSpPr txBox="1">
            <a:spLocks noChangeArrowheads="1"/>
          </p:cNvSpPr>
          <p:nvPr/>
        </p:nvSpPr>
        <p:spPr bwMode="auto">
          <a:xfrm>
            <a:off x="3200400" y="4075113"/>
            <a:ext cx="473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42014" name="Text Box 52"/>
          <p:cNvSpPr txBox="1">
            <a:spLocks noChangeArrowheads="1"/>
          </p:cNvSpPr>
          <p:nvPr/>
        </p:nvSpPr>
        <p:spPr bwMode="auto">
          <a:xfrm>
            <a:off x="1981200" y="4394200"/>
            <a:ext cx="473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42015" name="Oval 53"/>
          <p:cNvSpPr>
            <a:spLocks noChangeArrowheads="1"/>
          </p:cNvSpPr>
          <p:nvPr/>
        </p:nvSpPr>
        <p:spPr bwMode="auto">
          <a:xfrm>
            <a:off x="1981200" y="422751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6" name="Oval 54"/>
          <p:cNvSpPr>
            <a:spLocks noChangeArrowheads="1"/>
          </p:cNvSpPr>
          <p:nvPr/>
        </p:nvSpPr>
        <p:spPr bwMode="auto">
          <a:xfrm>
            <a:off x="3200400" y="392271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7" name="Oval 55"/>
          <p:cNvSpPr>
            <a:spLocks noChangeArrowheads="1"/>
          </p:cNvSpPr>
          <p:nvPr/>
        </p:nvSpPr>
        <p:spPr bwMode="auto">
          <a:xfrm>
            <a:off x="3200400" y="445611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8" name="Oval 56"/>
          <p:cNvSpPr>
            <a:spLocks noChangeArrowheads="1"/>
          </p:cNvSpPr>
          <p:nvPr/>
        </p:nvSpPr>
        <p:spPr bwMode="auto">
          <a:xfrm>
            <a:off x="1981200" y="476091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9" name="Line 57"/>
          <p:cNvSpPr>
            <a:spLocks noChangeShapeType="1"/>
          </p:cNvSpPr>
          <p:nvPr/>
        </p:nvSpPr>
        <p:spPr bwMode="auto">
          <a:xfrm>
            <a:off x="2057400" y="43799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20" name="Line 58"/>
          <p:cNvSpPr>
            <a:spLocks noChangeShapeType="1"/>
          </p:cNvSpPr>
          <p:nvPr/>
        </p:nvSpPr>
        <p:spPr bwMode="auto">
          <a:xfrm>
            <a:off x="3276600" y="4075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21" name="Text Box 59"/>
          <p:cNvSpPr txBox="1">
            <a:spLocks noChangeArrowheads="1"/>
          </p:cNvSpPr>
          <p:nvPr/>
        </p:nvSpPr>
        <p:spPr bwMode="auto">
          <a:xfrm>
            <a:off x="3124200" y="4622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42022" name="Text Box 60"/>
          <p:cNvSpPr txBox="1">
            <a:spLocks noChangeArrowheads="1"/>
          </p:cNvSpPr>
          <p:nvPr/>
        </p:nvSpPr>
        <p:spPr bwMode="auto">
          <a:xfrm>
            <a:off x="1889125" y="4927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42023" name="Line 62"/>
          <p:cNvSpPr>
            <a:spLocks noChangeShapeType="1"/>
          </p:cNvSpPr>
          <p:nvPr/>
        </p:nvSpPr>
        <p:spPr bwMode="auto">
          <a:xfrm>
            <a:off x="6264275" y="3849688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24" name="Line 63"/>
          <p:cNvSpPr>
            <a:spLocks noChangeShapeType="1"/>
          </p:cNvSpPr>
          <p:nvPr/>
        </p:nvSpPr>
        <p:spPr bwMode="auto">
          <a:xfrm flipH="1">
            <a:off x="4740275" y="3849688"/>
            <a:ext cx="1524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25" name="Oval 64"/>
          <p:cNvSpPr>
            <a:spLocks noChangeArrowheads="1"/>
          </p:cNvSpPr>
          <p:nvPr/>
        </p:nvSpPr>
        <p:spPr bwMode="auto">
          <a:xfrm>
            <a:off x="6188075" y="3773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26" name="Oval 65"/>
          <p:cNvSpPr>
            <a:spLocks noChangeArrowheads="1"/>
          </p:cNvSpPr>
          <p:nvPr/>
        </p:nvSpPr>
        <p:spPr bwMode="auto">
          <a:xfrm>
            <a:off x="4664075" y="53736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27" name="Text Box 66"/>
          <p:cNvSpPr txBox="1">
            <a:spLocks noChangeArrowheads="1"/>
          </p:cNvSpPr>
          <p:nvPr/>
        </p:nvSpPr>
        <p:spPr bwMode="auto">
          <a:xfrm>
            <a:off x="5638800" y="37734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2:2</a:t>
            </a:r>
          </a:p>
        </p:txBody>
      </p:sp>
      <p:sp>
        <p:nvSpPr>
          <p:cNvPr id="42028" name="Text Box 68"/>
          <p:cNvSpPr txBox="1">
            <a:spLocks noChangeArrowheads="1"/>
          </p:cNvSpPr>
          <p:nvPr/>
        </p:nvSpPr>
        <p:spPr bwMode="auto">
          <a:xfrm>
            <a:off x="4953000" y="45100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3:$</a:t>
            </a:r>
          </a:p>
        </p:txBody>
      </p:sp>
      <p:sp>
        <p:nvSpPr>
          <p:cNvPr id="42029" name="Oval 70"/>
          <p:cNvSpPr>
            <a:spLocks noChangeArrowheads="1"/>
          </p:cNvSpPr>
          <p:nvPr/>
        </p:nvSpPr>
        <p:spPr bwMode="auto">
          <a:xfrm>
            <a:off x="6188075" y="54498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30" name="Text Box 71"/>
          <p:cNvSpPr txBox="1">
            <a:spLocks noChangeArrowheads="1"/>
          </p:cNvSpPr>
          <p:nvPr/>
        </p:nvSpPr>
        <p:spPr bwMode="auto">
          <a:xfrm>
            <a:off x="6203950" y="44958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3:$</a:t>
            </a:r>
          </a:p>
        </p:txBody>
      </p:sp>
      <p:sp>
        <p:nvSpPr>
          <p:cNvPr id="42031" name="Line 74"/>
          <p:cNvSpPr>
            <a:spLocks noChangeShapeType="1"/>
          </p:cNvSpPr>
          <p:nvPr/>
        </p:nvSpPr>
        <p:spPr bwMode="auto">
          <a:xfrm>
            <a:off x="6340475" y="3849688"/>
            <a:ext cx="1981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32" name="Oval 80"/>
          <p:cNvSpPr>
            <a:spLocks noChangeArrowheads="1"/>
          </p:cNvSpPr>
          <p:nvPr/>
        </p:nvSpPr>
        <p:spPr bwMode="auto">
          <a:xfrm>
            <a:off x="8321675" y="40782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Text Box 81"/>
          <p:cNvSpPr txBox="1">
            <a:spLocks noChangeArrowheads="1"/>
          </p:cNvSpPr>
          <p:nvPr/>
        </p:nvSpPr>
        <p:spPr bwMode="auto">
          <a:xfrm>
            <a:off x="8458200" y="3962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2034" name="Text Box 82"/>
          <p:cNvSpPr txBox="1">
            <a:spLocks noChangeArrowheads="1"/>
          </p:cNvSpPr>
          <p:nvPr/>
        </p:nvSpPr>
        <p:spPr bwMode="auto">
          <a:xfrm>
            <a:off x="4495800" y="55403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2035" name="Text Box 83"/>
          <p:cNvSpPr txBox="1">
            <a:spLocks noChangeArrowheads="1"/>
          </p:cNvSpPr>
          <p:nvPr/>
        </p:nvSpPr>
        <p:spPr bwMode="auto">
          <a:xfrm>
            <a:off x="6096000" y="56165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42036" name="Text Box 87"/>
          <p:cNvSpPr txBox="1">
            <a:spLocks noChangeArrowheads="1"/>
          </p:cNvSpPr>
          <p:nvPr/>
        </p:nvSpPr>
        <p:spPr bwMode="auto">
          <a:xfrm>
            <a:off x="7010400" y="4038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42037" name="Text Box 88"/>
          <p:cNvSpPr txBox="1">
            <a:spLocks noChangeArrowheads="1"/>
          </p:cNvSpPr>
          <p:nvPr/>
        </p:nvSpPr>
        <p:spPr bwMode="auto">
          <a:xfrm>
            <a:off x="5791200" y="43576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42038" name="Oval 89"/>
          <p:cNvSpPr>
            <a:spLocks noChangeArrowheads="1"/>
          </p:cNvSpPr>
          <p:nvPr/>
        </p:nvSpPr>
        <p:spPr bwMode="auto">
          <a:xfrm>
            <a:off x="57912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39" name="Oval 90"/>
          <p:cNvSpPr>
            <a:spLocks noChangeArrowheads="1"/>
          </p:cNvSpPr>
          <p:nvPr/>
        </p:nvSpPr>
        <p:spPr bwMode="auto">
          <a:xfrm>
            <a:off x="70104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Oval 91"/>
          <p:cNvSpPr>
            <a:spLocks noChangeArrowheads="1"/>
          </p:cNvSpPr>
          <p:nvPr/>
        </p:nvSpPr>
        <p:spPr bwMode="auto">
          <a:xfrm>
            <a:off x="7010400" y="4419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41" name="Oval 92"/>
          <p:cNvSpPr>
            <a:spLocks noChangeArrowheads="1"/>
          </p:cNvSpPr>
          <p:nvPr/>
        </p:nvSpPr>
        <p:spPr bwMode="auto">
          <a:xfrm>
            <a:off x="57912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42" name="Line 93"/>
          <p:cNvSpPr>
            <a:spLocks noChangeShapeType="1"/>
          </p:cNvSpPr>
          <p:nvPr/>
        </p:nvSpPr>
        <p:spPr bwMode="auto">
          <a:xfrm>
            <a:off x="58674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43" name="Line 94"/>
          <p:cNvSpPr>
            <a:spLocks noChangeShapeType="1"/>
          </p:cNvSpPr>
          <p:nvPr/>
        </p:nvSpPr>
        <p:spPr bwMode="auto">
          <a:xfrm>
            <a:off x="7086600" y="4038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44" name="Text Box 95"/>
          <p:cNvSpPr txBox="1">
            <a:spLocks noChangeArrowheads="1"/>
          </p:cNvSpPr>
          <p:nvPr/>
        </p:nvSpPr>
        <p:spPr bwMode="auto">
          <a:xfrm>
            <a:off x="6934200" y="4586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42045" name="Text Box 96"/>
          <p:cNvSpPr txBox="1">
            <a:spLocks noChangeArrowheads="1"/>
          </p:cNvSpPr>
          <p:nvPr/>
        </p:nvSpPr>
        <p:spPr bwMode="auto">
          <a:xfrm>
            <a:off x="5699125" y="4891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42046" name="Text Box 97"/>
          <p:cNvSpPr txBox="1">
            <a:spLocks noChangeArrowheads="1"/>
          </p:cNvSpPr>
          <p:nvPr/>
        </p:nvSpPr>
        <p:spPr bwMode="auto">
          <a:xfrm>
            <a:off x="6384925" y="35417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1:2</a:t>
            </a:r>
          </a:p>
        </p:txBody>
      </p:sp>
      <p:sp>
        <p:nvSpPr>
          <p:cNvPr id="42047" name="Text Box 98"/>
          <p:cNvSpPr txBox="1">
            <a:spLocks noChangeArrowheads="1"/>
          </p:cNvSpPr>
          <p:nvPr/>
        </p:nvSpPr>
        <p:spPr bwMode="auto">
          <a:xfrm>
            <a:off x="7375525" y="36941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3:$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Suffix links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Similar to failure link in a keyword tree</a:t>
            </a:r>
          </a:p>
          <a:p>
            <a:pPr eaLnBrk="1" hangingPunct="1"/>
            <a:r>
              <a:rPr lang="en-US" smtClean="0"/>
              <a:t>Only link internal nodes having branches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2209800" y="2971800"/>
            <a:ext cx="16764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>
            <a:off x="3886200" y="2971800"/>
            <a:ext cx="167640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38100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35814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32766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3048000" y="4495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Oval 10"/>
          <p:cNvSpPr>
            <a:spLocks noChangeArrowheads="1"/>
          </p:cNvSpPr>
          <p:nvPr/>
        </p:nvSpPr>
        <p:spPr bwMode="auto">
          <a:xfrm>
            <a:off x="2667000" y="5257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Oval 11"/>
          <p:cNvSpPr>
            <a:spLocks noChangeArrowheads="1"/>
          </p:cNvSpPr>
          <p:nvPr/>
        </p:nvSpPr>
        <p:spPr bwMode="auto">
          <a:xfrm>
            <a:off x="2438400" y="571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Oval 13"/>
          <p:cNvSpPr>
            <a:spLocks noChangeArrowheads="1"/>
          </p:cNvSpPr>
          <p:nvPr/>
        </p:nvSpPr>
        <p:spPr bwMode="auto">
          <a:xfrm>
            <a:off x="41910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1" name="Oval 14"/>
          <p:cNvSpPr>
            <a:spLocks noChangeArrowheads="1"/>
          </p:cNvSpPr>
          <p:nvPr/>
        </p:nvSpPr>
        <p:spPr bwMode="auto">
          <a:xfrm>
            <a:off x="43434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Oval 15"/>
          <p:cNvSpPr>
            <a:spLocks noChangeArrowheads="1"/>
          </p:cNvSpPr>
          <p:nvPr/>
        </p:nvSpPr>
        <p:spPr bwMode="auto">
          <a:xfrm>
            <a:off x="44958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3" name="Oval 16"/>
          <p:cNvSpPr>
            <a:spLocks noChangeArrowheads="1"/>
          </p:cNvSpPr>
          <p:nvPr/>
        </p:nvSpPr>
        <p:spPr bwMode="auto">
          <a:xfrm>
            <a:off x="4648200" y="4648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4" name="Oval 17"/>
          <p:cNvSpPr>
            <a:spLocks noChangeArrowheads="1"/>
          </p:cNvSpPr>
          <p:nvPr/>
        </p:nvSpPr>
        <p:spPr bwMode="auto">
          <a:xfrm>
            <a:off x="4876800" y="5181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3025" name="Oval 18"/>
          <p:cNvSpPr>
            <a:spLocks noChangeArrowheads="1"/>
          </p:cNvSpPr>
          <p:nvPr/>
        </p:nvSpPr>
        <p:spPr bwMode="auto">
          <a:xfrm>
            <a:off x="5105400" y="5562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6" name="Oval 19"/>
          <p:cNvSpPr>
            <a:spLocks noChangeArrowheads="1"/>
          </p:cNvSpPr>
          <p:nvPr/>
        </p:nvSpPr>
        <p:spPr bwMode="auto">
          <a:xfrm>
            <a:off x="5334000" y="6019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7" name="Line 20"/>
          <p:cNvSpPr>
            <a:spLocks noChangeShapeType="1"/>
          </p:cNvSpPr>
          <p:nvPr/>
        </p:nvSpPr>
        <p:spPr bwMode="auto">
          <a:xfrm>
            <a:off x="3733800" y="35052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8" name="Line 21"/>
          <p:cNvSpPr>
            <a:spLocks noChangeShapeType="1"/>
          </p:cNvSpPr>
          <p:nvPr/>
        </p:nvSpPr>
        <p:spPr bwMode="auto">
          <a:xfrm>
            <a:off x="3352800" y="41148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9" name="Line 22"/>
          <p:cNvSpPr>
            <a:spLocks noChangeShapeType="1"/>
          </p:cNvSpPr>
          <p:nvPr/>
        </p:nvSpPr>
        <p:spPr bwMode="auto">
          <a:xfrm flipV="1">
            <a:off x="2514600" y="45720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30" name="Line 23"/>
          <p:cNvSpPr>
            <a:spLocks noChangeShapeType="1"/>
          </p:cNvSpPr>
          <p:nvPr/>
        </p:nvSpPr>
        <p:spPr bwMode="auto">
          <a:xfrm flipV="1">
            <a:off x="2133600" y="53340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31" name="Line 24"/>
          <p:cNvSpPr>
            <a:spLocks noChangeShapeType="1"/>
          </p:cNvSpPr>
          <p:nvPr/>
        </p:nvSpPr>
        <p:spPr bwMode="auto">
          <a:xfrm flipV="1">
            <a:off x="1905000" y="5867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32" name="Line 25"/>
          <p:cNvSpPr>
            <a:spLocks noChangeShapeType="1"/>
          </p:cNvSpPr>
          <p:nvPr/>
        </p:nvSpPr>
        <p:spPr bwMode="auto">
          <a:xfrm flipH="1">
            <a:off x="4114800" y="38100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33" name="Line 26"/>
          <p:cNvSpPr>
            <a:spLocks noChangeShapeType="1"/>
          </p:cNvSpPr>
          <p:nvPr/>
        </p:nvSpPr>
        <p:spPr bwMode="auto">
          <a:xfrm flipH="1" flipV="1">
            <a:off x="4495800" y="4038600"/>
            <a:ext cx="685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34" name="Line 27"/>
          <p:cNvSpPr>
            <a:spLocks noChangeShapeType="1"/>
          </p:cNvSpPr>
          <p:nvPr/>
        </p:nvSpPr>
        <p:spPr bwMode="auto">
          <a:xfrm flipH="1">
            <a:off x="4267200" y="44958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35" name="Line 28"/>
          <p:cNvSpPr>
            <a:spLocks noChangeShapeType="1"/>
          </p:cNvSpPr>
          <p:nvPr/>
        </p:nvSpPr>
        <p:spPr bwMode="auto">
          <a:xfrm flipH="1">
            <a:off x="4419600" y="4800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36" name="Line 29"/>
          <p:cNvSpPr>
            <a:spLocks noChangeShapeType="1"/>
          </p:cNvSpPr>
          <p:nvPr/>
        </p:nvSpPr>
        <p:spPr bwMode="auto">
          <a:xfrm>
            <a:off x="5029200" y="5257800"/>
            <a:ext cx="762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37" name="Line 30"/>
          <p:cNvSpPr>
            <a:spLocks noChangeShapeType="1"/>
          </p:cNvSpPr>
          <p:nvPr/>
        </p:nvSpPr>
        <p:spPr bwMode="auto">
          <a:xfrm flipH="1">
            <a:off x="4876800" y="5715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38" name="Line 31"/>
          <p:cNvSpPr>
            <a:spLocks noChangeShapeType="1"/>
          </p:cNvSpPr>
          <p:nvPr/>
        </p:nvSpPr>
        <p:spPr bwMode="auto">
          <a:xfrm>
            <a:off x="5486400" y="60960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39" name="Text Box 32"/>
          <p:cNvSpPr txBox="1">
            <a:spLocks noChangeArrowheads="1"/>
          </p:cNvSpPr>
          <p:nvPr/>
        </p:nvSpPr>
        <p:spPr bwMode="auto">
          <a:xfrm>
            <a:off x="3565525" y="29321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43040" name="Text Box 33"/>
          <p:cNvSpPr txBox="1">
            <a:spLocks noChangeArrowheads="1"/>
          </p:cNvSpPr>
          <p:nvPr/>
        </p:nvSpPr>
        <p:spPr bwMode="auto">
          <a:xfrm>
            <a:off x="3336925" y="3389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3041" name="Text Box 34"/>
          <p:cNvSpPr txBox="1">
            <a:spLocks noChangeArrowheads="1"/>
          </p:cNvSpPr>
          <p:nvPr/>
        </p:nvSpPr>
        <p:spPr bwMode="auto">
          <a:xfrm>
            <a:off x="3200400" y="3617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43042" name="Text Box 35"/>
          <p:cNvSpPr txBox="1">
            <a:spLocks noChangeArrowheads="1"/>
          </p:cNvSpPr>
          <p:nvPr/>
        </p:nvSpPr>
        <p:spPr bwMode="auto">
          <a:xfrm>
            <a:off x="3048000" y="39989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43043" name="Text Box 36"/>
          <p:cNvSpPr txBox="1">
            <a:spLocks noChangeArrowheads="1"/>
          </p:cNvSpPr>
          <p:nvPr/>
        </p:nvSpPr>
        <p:spPr bwMode="auto">
          <a:xfrm>
            <a:off x="2895600" y="4205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43044" name="Text Box 37"/>
          <p:cNvSpPr txBox="1">
            <a:spLocks noChangeArrowheads="1"/>
          </p:cNvSpPr>
          <p:nvPr/>
        </p:nvSpPr>
        <p:spPr bwMode="auto">
          <a:xfrm>
            <a:off x="2813050" y="4510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43045" name="Text Box 38"/>
          <p:cNvSpPr txBox="1">
            <a:spLocks noChangeArrowheads="1"/>
          </p:cNvSpPr>
          <p:nvPr/>
        </p:nvSpPr>
        <p:spPr bwMode="auto">
          <a:xfrm>
            <a:off x="2743200" y="47244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43046" name="Text Box 39"/>
          <p:cNvSpPr txBox="1">
            <a:spLocks noChangeArrowheads="1"/>
          </p:cNvSpPr>
          <p:nvPr/>
        </p:nvSpPr>
        <p:spPr bwMode="auto">
          <a:xfrm>
            <a:off x="2590800" y="4876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43047" name="Text Box 40"/>
          <p:cNvSpPr txBox="1">
            <a:spLocks noChangeArrowheads="1"/>
          </p:cNvSpPr>
          <p:nvPr/>
        </p:nvSpPr>
        <p:spPr bwMode="auto">
          <a:xfrm>
            <a:off x="2362200" y="5370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43048" name="Text Box 41"/>
          <p:cNvSpPr txBox="1">
            <a:spLocks noChangeArrowheads="1"/>
          </p:cNvSpPr>
          <p:nvPr/>
        </p:nvSpPr>
        <p:spPr bwMode="auto">
          <a:xfrm>
            <a:off x="2203450" y="5881688"/>
            <a:ext cx="23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43049" name="Text Box 42"/>
          <p:cNvSpPr txBox="1">
            <a:spLocks noChangeArrowheads="1"/>
          </p:cNvSpPr>
          <p:nvPr/>
        </p:nvSpPr>
        <p:spPr bwMode="auto">
          <a:xfrm>
            <a:off x="2041525" y="6056313"/>
            <a:ext cx="23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</a:t>
            </a:r>
          </a:p>
        </p:txBody>
      </p:sp>
      <p:sp>
        <p:nvSpPr>
          <p:cNvPr id="43050" name="Text Box 43"/>
          <p:cNvSpPr txBox="1">
            <a:spLocks noChangeArrowheads="1"/>
          </p:cNvSpPr>
          <p:nvPr/>
        </p:nvSpPr>
        <p:spPr bwMode="auto">
          <a:xfrm>
            <a:off x="3946525" y="2932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3051" name="Text Box 44"/>
          <p:cNvSpPr txBox="1">
            <a:spLocks noChangeArrowheads="1"/>
          </p:cNvSpPr>
          <p:nvPr/>
        </p:nvSpPr>
        <p:spPr bwMode="auto">
          <a:xfrm>
            <a:off x="4108450" y="3236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43052" name="Text Box 45"/>
          <p:cNvSpPr txBox="1">
            <a:spLocks noChangeArrowheads="1"/>
          </p:cNvSpPr>
          <p:nvPr/>
        </p:nvSpPr>
        <p:spPr bwMode="auto">
          <a:xfrm>
            <a:off x="4327525" y="36179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43053" name="Text Box 46"/>
          <p:cNvSpPr txBox="1">
            <a:spLocks noChangeArrowheads="1"/>
          </p:cNvSpPr>
          <p:nvPr/>
        </p:nvSpPr>
        <p:spPr bwMode="auto">
          <a:xfrm>
            <a:off x="4479925" y="3998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43054" name="Text Box 47"/>
          <p:cNvSpPr txBox="1">
            <a:spLocks noChangeArrowheads="1"/>
          </p:cNvSpPr>
          <p:nvPr/>
        </p:nvSpPr>
        <p:spPr bwMode="auto">
          <a:xfrm>
            <a:off x="4632325" y="4303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43055" name="Text Box 48"/>
          <p:cNvSpPr txBox="1">
            <a:spLocks noChangeArrowheads="1"/>
          </p:cNvSpPr>
          <p:nvPr/>
        </p:nvSpPr>
        <p:spPr bwMode="auto">
          <a:xfrm>
            <a:off x="4784725" y="4684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43056" name="Text Box 50"/>
          <p:cNvSpPr txBox="1">
            <a:spLocks noChangeArrowheads="1"/>
          </p:cNvSpPr>
          <p:nvPr/>
        </p:nvSpPr>
        <p:spPr bwMode="auto">
          <a:xfrm>
            <a:off x="4860925" y="4837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43057" name="Text Box 51"/>
          <p:cNvSpPr txBox="1">
            <a:spLocks noChangeArrowheads="1"/>
          </p:cNvSpPr>
          <p:nvPr/>
        </p:nvSpPr>
        <p:spPr bwMode="auto">
          <a:xfrm>
            <a:off x="5029200" y="5218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43058" name="Text Box 52"/>
          <p:cNvSpPr txBox="1">
            <a:spLocks noChangeArrowheads="1"/>
          </p:cNvSpPr>
          <p:nvPr/>
        </p:nvSpPr>
        <p:spPr bwMode="auto">
          <a:xfrm>
            <a:off x="5241925" y="5675313"/>
            <a:ext cx="23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43059" name="Text Box 53"/>
          <p:cNvSpPr txBox="1">
            <a:spLocks noChangeArrowheads="1"/>
          </p:cNvSpPr>
          <p:nvPr/>
        </p:nvSpPr>
        <p:spPr bwMode="auto">
          <a:xfrm>
            <a:off x="5486400" y="6132513"/>
            <a:ext cx="23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</a:t>
            </a:r>
          </a:p>
        </p:txBody>
      </p:sp>
      <p:sp>
        <p:nvSpPr>
          <p:cNvPr id="43060" name="Freeform 54"/>
          <p:cNvSpPr>
            <a:spLocks/>
          </p:cNvSpPr>
          <p:nvPr/>
        </p:nvSpPr>
        <p:spPr bwMode="auto">
          <a:xfrm>
            <a:off x="3416300" y="2832100"/>
            <a:ext cx="393700" cy="596900"/>
          </a:xfrm>
          <a:custGeom>
            <a:avLst/>
            <a:gdLst>
              <a:gd name="T0" fmla="*/ 104 w 248"/>
              <a:gd name="T1" fmla="*/ 376 h 376"/>
              <a:gd name="T2" fmla="*/ 8 w 248"/>
              <a:gd name="T3" fmla="*/ 280 h 376"/>
              <a:gd name="T4" fmla="*/ 56 w 248"/>
              <a:gd name="T5" fmla="*/ 40 h 376"/>
              <a:gd name="T6" fmla="*/ 248 w 248"/>
              <a:gd name="T7" fmla="*/ 40 h 376"/>
              <a:gd name="T8" fmla="*/ 0 60000 65536"/>
              <a:gd name="T9" fmla="*/ 0 60000 65536"/>
              <a:gd name="T10" fmla="*/ 0 60000 65536"/>
              <a:gd name="T11" fmla="*/ 0 60000 65536"/>
              <a:gd name="T12" fmla="*/ 0 w 248"/>
              <a:gd name="T13" fmla="*/ 0 h 376"/>
              <a:gd name="T14" fmla="*/ 248 w 248"/>
              <a:gd name="T15" fmla="*/ 376 h 3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8" h="376">
                <a:moveTo>
                  <a:pt x="104" y="376"/>
                </a:moveTo>
                <a:cubicBezTo>
                  <a:pt x="60" y="356"/>
                  <a:pt x="16" y="336"/>
                  <a:pt x="8" y="280"/>
                </a:cubicBezTo>
                <a:cubicBezTo>
                  <a:pt x="0" y="224"/>
                  <a:pt x="16" y="80"/>
                  <a:pt x="56" y="40"/>
                </a:cubicBezTo>
                <a:cubicBezTo>
                  <a:pt x="96" y="0"/>
                  <a:pt x="172" y="20"/>
                  <a:pt x="248" y="4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61" name="Line 55"/>
          <p:cNvSpPr>
            <a:spLocks noChangeShapeType="1"/>
          </p:cNvSpPr>
          <p:nvPr/>
        </p:nvSpPr>
        <p:spPr bwMode="auto">
          <a:xfrm flipV="1">
            <a:off x="3429000" y="3733800"/>
            <a:ext cx="7620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62" name="Line 56"/>
          <p:cNvSpPr>
            <a:spLocks noChangeShapeType="1"/>
          </p:cNvSpPr>
          <p:nvPr/>
        </p:nvSpPr>
        <p:spPr bwMode="auto">
          <a:xfrm flipV="1">
            <a:off x="3200400" y="4419600"/>
            <a:ext cx="1295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63" name="Line 57"/>
          <p:cNvSpPr>
            <a:spLocks noChangeShapeType="1"/>
          </p:cNvSpPr>
          <p:nvPr/>
        </p:nvSpPr>
        <p:spPr bwMode="auto">
          <a:xfrm flipV="1">
            <a:off x="2819400" y="5257800"/>
            <a:ext cx="2057400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64" name="Line 58"/>
          <p:cNvSpPr>
            <a:spLocks noChangeShapeType="1"/>
          </p:cNvSpPr>
          <p:nvPr/>
        </p:nvSpPr>
        <p:spPr bwMode="auto">
          <a:xfrm flipV="1">
            <a:off x="2590800" y="5638800"/>
            <a:ext cx="25146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65" name="Text Box 59"/>
          <p:cNvSpPr txBox="1">
            <a:spLocks noChangeArrowheads="1"/>
          </p:cNvSpPr>
          <p:nvPr/>
        </p:nvSpPr>
        <p:spPr bwMode="auto">
          <a:xfrm>
            <a:off x="6096000" y="3276600"/>
            <a:ext cx="1035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xabcf</a:t>
            </a:r>
          </a:p>
        </p:txBody>
      </p:sp>
      <p:sp>
        <p:nvSpPr>
          <p:cNvPr id="43066" name="Text Box 60"/>
          <p:cNvSpPr txBox="1">
            <a:spLocks noChangeArrowheads="1"/>
          </p:cNvSpPr>
          <p:nvPr/>
        </p:nvSpPr>
        <p:spPr bwMode="auto">
          <a:xfrm>
            <a:off x="4708525" y="37703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43067" name="Oval 61"/>
          <p:cNvSpPr>
            <a:spLocks noChangeArrowheads="1"/>
          </p:cNvSpPr>
          <p:nvPr/>
        </p:nvSpPr>
        <p:spPr bwMode="auto">
          <a:xfrm>
            <a:off x="5181600" y="4038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Suffix tree construction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76800"/>
            <a:ext cx="8229600" cy="12493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45720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2895600" y="2057400"/>
            <a:ext cx="1676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3352800" y="25146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1:$</a:t>
            </a:r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28194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2667000" y="3810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1371600" y="175260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49" charset="0"/>
              </a:rPr>
              <a:t>1234567890</a:t>
            </a:r>
            <a:br>
              <a:rPr lang="en-US" b="1">
                <a:latin typeface="Courier New" pitchFamily="49" charset="0"/>
              </a:rPr>
            </a:br>
            <a:r>
              <a:rPr lang="en-US" b="1">
                <a:latin typeface="Courier New" pitchFamily="49" charset="0"/>
              </a:rPr>
              <a:t>acatgacatt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V="1">
            <a:off x="152400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Suffix tree construction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76800"/>
            <a:ext cx="8229600" cy="12493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45720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4724400" y="2057400"/>
            <a:ext cx="1066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089525" y="24749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2:$</a:t>
            </a:r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5715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5622925" y="3922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1371600" y="175260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49" charset="0"/>
              </a:rPr>
              <a:t>1234567890</a:t>
            </a:r>
            <a:br>
              <a:rPr lang="en-US" b="1">
                <a:latin typeface="Courier New" pitchFamily="49" charset="0"/>
              </a:rPr>
            </a:br>
            <a:r>
              <a:rPr lang="en-US" b="1">
                <a:latin typeface="Courier New" pitchFamily="49" charset="0"/>
              </a:rPr>
              <a:t>acatgacatt</a:t>
            </a:r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2895600" y="2057400"/>
            <a:ext cx="1676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3352800" y="25146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1:$</a:t>
            </a:r>
          </a:p>
        </p:txBody>
      </p:sp>
      <p:sp>
        <p:nvSpPr>
          <p:cNvPr id="45068" name="Oval 12"/>
          <p:cNvSpPr>
            <a:spLocks noChangeArrowheads="1"/>
          </p:cNvSpPr>
          <p:nvPr/>
        </p:nvSpPr>
        <p:spPr bwMode="auto">
          <a:xfrm>
            <a:off x="28194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2667000" y="3810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V="1">
            <a:off x="1654175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Line 2"/>
          <p:cNvSpPr>
            <a:spLocks noChangeShapeType="1"/>
          </p:cNvSpPr>
          <p:nvPr/>
        </p:nvSpPr>
        <p:spPr bwMode="auto">
          <a:xfrm flipH="1">
            <a:off x="2895600" y="2057400"/>
            <a:ext cx="1676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Suffix tree construction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4876800"/>
            <a:ext cx="8229600" cy="12493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6085" name="Oval 5"/>
          <p:cNvSpPr>
            <a:spLocks noChangeArrowheads="1"/>
          </p:cNvSpPr>
          <p:nvPr/>
        </p:nvSpPr>
        <p:spPr bwMode="auto">
          <a:xfrm>
            <a:off x="45720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4724400" y="2057400"/>
            <a:ext cx="1066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5089525" y="24749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2:$</a:t>
            </a:r>
          </a:p>
        </p:txBody>
      </p:sp>
      <p:sp>
        <p:nvSpPr>
          <p:cNvPr id="46088" name="Oval 8"/>
          <p:cNvSpPr>
            <a:spLocks noChangeArrowheads="1"/>
          </p:cNvSpPr>
          <p:nvPr/>
        </p:nvSpPr>
        <p:spPr bwMode="auto">
          <a:xfrm>
            <a:off x="4191000" y="2286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4191000" y="1941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5715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4343400" y="2438400"/>
            <a:ext cx="381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46482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4419600" y="26273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4:$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5622925" y="3922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4556125" y="3541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3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1371600" y="175260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49" charset="0"/>
              </a:rPr>
              <a:t>1234567890</a:t>
            </a:r>
            <a:br>
              <a:rPr lang="en-US" b="1">
                <a:latin typeface="Courier New" pitchFamily="49" charset="0"/>
              </a:rPr>
            </a:br>
            <a:r>
              <a:rPr lang="en-US" b="1">
                <a:latin typeface="Courier New" pitchFamily="49" charset="0"/>
              </a:rPr>
              <a:t>acatgacatt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3352800" y="25146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2:$</a:t>
            </a:r>
          </a:p>
        </p:txBody>
      </p:sp>
      <p:sp>
        <p:nvSpPr>
          <p:cNvPr id="46098" name="Oval 18"/>
          <p:cNvSpPr>
            <a:spLocks noChangeArrowheads="1"/>
          </p:cNvSpPr>
          <p:nvPr/>
        </p:nvSpPr>
        <p:spPr bwMode="auto">
          <a:xfrm>
            <a:off x="28194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46100" name="Line 20"/>
          <p:cNvSpPr>
            <a:spLocks noChangeShapeType="1"/>
          </p:cNvSpPr>
          <p:nvPr/>
        </p:nvSpPr>
        <p:spPr bwMode="auto">
          <a:xfrm flipV="1">
            <a:off x="1773238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Suffix tree construction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76800"/>
            <a:ext cx="8229600" cy="12493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45720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>
            <a:off x="4724400" y="2057400"/>
            <a:ext cx="1066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5089525" y="24749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2:$</a:t>
            </a:r>
          </a:p>
        </p:txBody>
      </p:sp>
      <p:sp>
        <p:nvSpPr>
          <p:cNvPr id="47111" name="Oval 7"/>
          <p:cNvSpPr>
            <a:spLocks noChangeArrowheads="1"/>
          </p:cNvSpPr>
          <p:nvPr/>
        </p:nvSpPr>
        <p:spPr bwMode="auto">
          <a:xfrm>
            <a:off x="5715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5622925" y="3922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4724400" y="1981200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5241925" y="2057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4:$</a:t>
            </a:r>
          </a:p>
        </p:txBody>
      </p:sp>
      <p:sp>
        <p:nvSpPr>
          <p:cNvPr id="47115" name="Oval 11"/>
          <p:cNvSpPr>
            <a:spLocks noChangeArrowheads="1"/>
          </p:cNvSpPr>
          <p:nvPr/>
        </p:nvSpPr>
        <p:spPr bwMode="auto">
          <a:xfrm>
            <a:off x="60198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6096000" y="2681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4</a:t>
            </a: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1371600" y="175260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49" charset="0"/>
              </a:rPr>
              <a:t>1234567890</a:t>
            </a:r>
            <a:br>
              <a:rPr lang="en-US" b="1">
                <a:latin typeface="Courier New" pitchFamily="49" charset="0"/>
              </a:rPr>
            </a:br>
            <a:r>
              <a:rPr lang="en-US" b="1">
                <a:latin typeface="Courier New" pitchFamily="49" charset="0"/>
              </a:rPr>
              <a:t>acatgacatt</a:t>
            </a:r>
          </a:p>
        </p:txBody>
      </p:sp>
      <p:sp>
        <p:nvSpPr>
          <p:cNvPr id="47118" name="Line 14"/>
          <p:cNvSpPr>
            <a:spLocks noChangeShapeType="1"/>
          </p:cNvSpPr>
          <p:nvPr/>
        </p:nvSpPr>
        <p:spPr bwMode="auto">
          <a:xfrm flipH="1">
            <a:off x="2895600" y="2057400"/>
            <a:ext cx="1676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9" name="Oval 15"/>
          <p:cNvSpPr>
            <a:spLocks noChangeArrowheads="1"/>
          </p:cNvSpPr>
          <p:nvPr/>
        </p:nvSpPr>
        <p:spPr bwMode="auto">
          <a:xfrm>
            <a:off x="4191000" y="2286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4191000" y="1941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>
            <a:off x="4343400" y="2438400"/>
            <a:ext cx="381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2" name="Oval 18"/>
          <p:cNvSpPr>
            <a:spLocks noChangeArrowheads="1"/>
          </p:cNvSpPr>
          <p:nvPr/>
        </p:nvSpPr>
        <p:spPr bwMode="auto">
          <a:xfrm>
            <a:off x="46482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23" name="Text Box 19"/>
          <p:cNvSpPr txBox="1">
            <a:spLocks noChangeArrowheads="1"/>
          </p:cNvSpPr>
          <p:nvPr/>
        </p:nvSpPr>
        <p:spPr bwMode="auto">
          <a:xfrm>
            <a:off x="4419600" y="26273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4:$</a:t>
            </a:r>
          </a:p>
        </p:txBody>
      </p:sp>
      <p:sp>
        <p:nvSpPr>
          <p:cNvPr id="47124" name="Text Box 20"/>
          <p:cNvSpPr txBox="1">
            <a:spLocks noChangeArrowheads="1"/>
          </p:cNvSpPr>
          <p:nvPr/>
        </p:nvSpPr>
        <p:spPr bwMode="auto">
          <a:xfrm>
            <a:off x="4556125" y="3541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3</a:t>
            </a:r>
          </a:p>
        </p:txBody>
      </p:sp>
      <p:sp>
        <p:nvSpPr>
          <p:cNvPr id="47125" name="Text Box 21"/>
          <p:cNvSpPr txBox="1">
            <a:spLocks noChangeArrowheads="1"/>
          </p:cNvSpPr>
          <p:nvPr/>
        </p:nvSpPr>
        <p:spPr bwMode="auto">
          <a:xfrm>
            <a:off x="3352800" y="25146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2:$</a:t>
            </a:r>
          </a:p>
        </p:txBody>
      </p:sp>
      <p:sp>
        <p:nvSpPr>
          <p:cNvPr id="47126" name="Oval 22"/>
          <p:cNvSpPr>
            <a:spLocks noChangeArrowheads="1"/>
          </p:cNvSpPr>
          <p:nvPr/>
        </p:nvSpPr>
        <p:spPr bwMode="auto">
          <a:xfrm>
            <a:off x="28194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2667000" y="3810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47128" name="Line 24"/>
          <p:cNvSpPr>
            <a:spLocks noChangeShapeType="1"/>
          </p:cNvSpPr>
          <p:nvPr/>
        </p:nvSpPr>
        <p:spPr bwMode="auto">
          <a:xfrm flipV="1">
            <a:off x="190500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Suffix tree construction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76800"/>
            <a:ext cx="8229600" cy="12493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Oval 4"/>
          <p:cNvSpPr>
            <a:spLocks noChangeArrowheads="1"/>
          </p:cNvSpPr>
          <p:nvPr/>
        </p:nvSpPr>
        <p:spPr bwMode="auto">
          <a:xfrm>
            <a:off x="45720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>
            <a:off x="4724400" y="2057400"/>
            <a:ext cx="1066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5089525" y="24749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2:$</a:t>
            </a:r>
          </a:p>
        </p:txBody>
      </p:sp>
      <p:sp>
        <p:nvSpPr>
          <p:cNvPr id="48135" name="Oval 7"/>
          <p:cNvSpPr>
            <a:spLocks noChangeArrowheads="1"/>
          </p:cNvSpPr>
          <p:nvPr/>
        </p:nvSpPr>
        <p:spPr bwMode="auto">
          <a:xfrm>
            <a:off x="5715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5622925" y="3922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4724400" y="1981200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5241925" y="2057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4:$</a:t>
            </a:r>
          </a:p>
        </p:txBody>
      </p:sp>
      <p:sp>
        <p:nvSpPr>
          <p:cNvPr id="48139" name="Oval 11"/>
          <p:cNvSpPr>
            <a:spLocks noChangeArrowheads="1"/>
          </p:cNvSpPr>
          <p:nvPr/>
        </p:nvSpPr>
        <p:spPr bwMode="auto">
          <a:xfrm>
            <a:off x="60198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6096000" y="2681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4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1371600" y="175260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49" charset="0"/>
              </a:rPr>
              <a:t>1234567890</a:t>
            </a:r>
            <a:br>
              <a:rPr lang="en-US" b="1">
                <a:latin typeface="Courier New" pitchFamily="49" charset="0"/>
              </a:rPr>
            </a:br>
            <a:r>
              <a:rPr lang="en-US" b="1">
                <a:latin typeface="Courier New" pitchFamily="49" charset="0"/>
              </a:rPr>
              <a:t>acatgacatt</a:t>
            </a:r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>
            <a:off x="4724400" y="1981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3" name="Oval 15"/>
          <p:cNvSpPr>
            <a:spLocks noChangeArrowheads="1"/>
          </p:cNvSpPr>
          <p:nvPr/>
        </p:nvSpPr>
        <p:spPr bwMode="auto">
          <a:xfrm>
            <a:off x="60198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5165725" y="1676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5:$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6156325" y="1789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 flipH="1">
            <a:off x="2895600" y="2057400"/>
            <a:ext cx="1676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7" name="Oval 19"/>
          <p:cNvSpPr>
            <a:spLocks noChangeArrowheads="1"/>
          </p:cNvSpPr>
          <p:nvPr/>
        </p:nvSpPr>
        <p:spPr bwMode="auto">
          <a:xfrm>
            <a:off x="4191000" y="2286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4191000" y="1941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8149" name="Line 21"/>
          <p:cNvSpPr>
            <a:spLocks noChangeShapeType="1"/>
          </p:cNvSpPr>
          <p:nvPr/>
        </p:nvSpPr>
        <p:spPr bwMode="auto">
          <a:xfrm>
            <a:off x="4343400" y="2438400"/>
            <a:ext cx="381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50" name="Oval 22"/>
          <p:cNvSpPr>
            <a:spLocks noChangeArrowheads="1"/>
          </p:cNvSpPr>
          <p:nvPr/>
        </p:nvSpPr>
        <p:spPr bwMode="auto">
          <a:xfrm>
            <a:off x="46482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151" name="Text Box 23"/>
          <p:cNvSpPr txBox="1">
            <a:spLocks noChangeArrowheads="1"/>
          </p:cNvSpPr>
          <p:nvPr/>
        </p:nvSpPr>
        <p:spPr bwMode="auto">
          <a:xfrm>
            <a:off x="4419600" y="26273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4:$</a:t>
            </a:r>
          </a:p>
        </p:txBody>
      </p:sp>
      <p:sp>
        <p:nvSpPr>
          <p:cNvPr id="48152" name="Text Box 24"/>
          <p:cNvSpPr txBox="1">
            <a:spLocks noChangeArrowheads="1"/>
          </p:cNvSpPr>
          <p:nvPr/>
        </p:nvSpPr>
        <p:spPr bwMode="auto">
          <a:xfrm>
            <a:off x="4556125" y="3541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3</a:t>
            </a:r>
          </a:p>
        </p:txBody>
      </p:sp>
      <p:sp>
        <p:nvSpPr>
          <p:cNvPr id="48153" name="Text Box 25"/>
          <p:cNvSpPr txBox="1">
            <a:spLocks noChangeArrowheads="1"/>
          </p:cNvSpPr>
          <p:nvPr/>
        </p:nvSpPr>
        <p:spPr bwMode="auto">
          <a:xfrm>
            <a:off x="3352800" y="25146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2:$</a:t>
            </a:r>
          </a:p>
        </p:txBody>
      </p:sp>
      <p:sp>
        <p:nvSpPr>
          <p:cNvPr id="48154" name="Oval 26"/>
          <p:cNvSpPr>
            <a:spLocks noChangeArrowheads="1"/>
          </p:cNvSpPr>
          <p:nvPr/>
        </p:nvSpPr>
        <p:spPr bwMode="auto">
          <a:xfrm>
            <a:off x="28194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2667000" y="3810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48156" name="Line 28"/>
          <p:cNvSpPr>
            <a:spLocks noChangeShapeType="1"/>
          </p:cNvSpPr>
          <p:nvPr/>
        </p:nvSpPr>
        <p:spPr bwMode="auto">
          <a:xfrm flipV="1">
            <a:off x="205740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Suffix tree construction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76800"/>
            <a:ext cx="8229600" cy="12493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9156" name="Oval 4"/>
          <p:cNvSpPr>
            <a:spLocks noChangeArrowheads="1"/>
          </p:cNvSpPr>
          <p:nvPr/>
        </p:nvSpPr>
        <p:spPr bwMode="auto">
          <a:xfrm>
            <a:off x="45720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4724400" y="2057400"/>
            <a:ext cx="1066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5089525" y="24749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2:$</a:t>
            </a:r>
          </a:p>
        </p:txBody>
      </p:sp>
      <p:sp>
        <p:nvSpPr>
          <p:cNvPr id="49159" name="Oval 7"/>
          <p:cNvSpPr>
            <a:spLocks noChangeArrowheads="1"/>
          </p:cNvSpPr>
          <p:nvPr/>
        </p:nvSpPr>
        <p:spPr bwMode="auto">
          <a:xfrm>
            <a:off x="5715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5622925" y="3922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4724400" y="1981200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5241925" y="2057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4:$</a:t>
            </a:r>
          </a:p>
        </p:txBody>
      </p:sp>
      <p:sp>
        <p:nvSpPr>
          <p:cNvPr id="49163" name="Oval 11"/>
          <p:cNvSpPr>
            <a:spLocks noChangeArrowheads="1"/>
          </p:cNvSpPr>
          <p:nvPr/>
        </p:nvSpPr>
        <p:spPr bwMode="auto">
          <a:xfrm>
            <a:off x="60198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6096000" y="2681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4</a:t>
            </a: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1371600" y="175260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49" charset="0"/>
              </a:rPr>
              <a:t>1234567890</a:t>
            </a:r>
            <a:br>
              <a:rPr lang="en-US" b="1">
                <a:latin typeface="Courier New" pitchFamily="49" charset="0"/>
              </a:rPr>
            </a:br>
            <a:r>
              <a:rPr lang="en-US" b="1">
                <a:latin typeface="Courier New" pitchFamily="49" charset="0"/>
              </a:rPr>
              <a:t>acatgacatt</a:t>
            </a:r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4724400" y="1981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7" name="Oval 15"/>
          <p:cNvSpPr>
            <a:spLocks noChangeArrowheads="1"/>
          </p:cNvSpPr>
          <p:nvPr/>
        </p:nvSpPr>
        <p:spPr bwMode="auto">
          <a:xfrm>
            <a:off x="60198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5165725" y="1676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5:$</a:t>
            </a:r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>
            <a:off x="3444875" y="30876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3816350" y="2286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3597275" y="2438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9172" name="Text Box 20"/>
          <p:cNvSpPr txBox="1">
            <a:spLocks noChangeArrowheads="1"/>
          </p:cNvSpPr>
          <p:nvPr/>
        </p:nvSpPr>
        <p:spPr bwMode="auto">
          <a:xfrm>
            <a:off x="3429000" y="26670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3505200" y="29718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49174" name="Oval 22"/>
          <p:cNvSpPr>
            <a:spLocks noChangeArrowheads="1"/>
          </p:cNvSpPr>
          <p:nvPr/>
        </p:nvSpPr>
        <p:spPr bwMode="auto">
          <a:xfrm>
            <a:off x="38100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Text Box 23"/>
          <p:cNvSpPr txBox="1">
            <a:spLocks noChangeArrowheads="1"/>
          </p:cNvSpPr>
          <p:nvPr/>
        </p:nvSpPr>
        <p:spPr bwMode="auto">
          <a:xfrm>
            <a:off x="6156325" y="1789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49176" name="Text Box 24"/>
          <p:cNvSpPr txBox="1">
            <a:spLocks noChangeArrowheads="1"/>
          </p:cNvSpPr>
          <p:nvPr/>
        </p:nvSpPr>
        <p:spPr bwMode="auto">
          <a:xfrm>
            <a:off x="3810000" y="3581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9177" name="Line 25"/>
          <p:cNvSpPr>
            <a:spLocks noChangeShapeType="1"/>
          </p:cNvSpPr>
          <p:nvPr/>
        </p:nvSpPr>
        <p:spPr bwMode="auto">
          <a:xfrm flipH="1">
            <a:off x="2895600" y="2057400"/>
            <a:ext cx="1676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8" name="Oval 26"/>
          <p:cNvSpPr>
            <a:spLocks noChangeArrowheads="1"/>
          </p:cNvSpPr>
          <p:nvPr/>
        </p:nvSpPr>
        <p:spPr bwMode="auto">
          <a:xfrm>
            <a:off x="4191000" y="2286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9" name="Text Box 27"/>
          <p:cNvSpPr txBox="1">
            <a:spLocks noChangeArrowheads="1"/>
          </p:cNvSpPr>
          <p:nvPr/>
        </p:nvSpPr>
        <p:spPr bwMode="auto">
          <a:xfrm>
            <a:off x="4191000" y="1941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9180" name="Line 28"/>
          <p:cNvSpPr>
            <a:spLocks noChangeShapeType="1"/>
          </p:cNvSpPr>
          <p:nvPr/>
        </p:nvSpPr>
        <p:spPr bwMode="auto">
          <a:xfrm>
            <a:off x="4343400" y="2438400"/>
            <a:ext cx="381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81" name="Oval 29"/>
          <p:cNvSpPr>
            <a:spLocks noChangeArrowheads="1"/>
          </p:cNvSpPr>
          <p:nvPr/>
        </p:nvSpPr>
        <p:spPr bwMode="auto">
          <a:xfrm>
            <a:off x="46482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9182" name="Text Box 30"/>
          <p:cNvSpPr txBox="1">
            <a:spLocks noChangeArrowheads="1"/>
          </p:cNvSpPr>
          <p:nvPr/>
        </p:nvSpPr>
        <p:spPr bwMode="auto">
          <a:xfrm>
            <a:off x="4419600" y="26273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4:$</a:t>
            </a:r>
          </a:p>
        </p:txBody>
      </p:sp>
      <p:sp>
        <p:nvSpPr>
          <p:cNvPr id="49183" name="Text Box 31"/>
          <p:cNvSpPr txBox="1">
            <a:spLocks noChangeArrowheads="1"/>
          </p:cNvSpPr>
          <p:nvPr/>
        </p:nvSpPr>
        <p:spPr bwMode="auto">
          <a:xfrm>
            <a:off x="4556125" y="3541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3</a:t>
            </a:r>
          </a:p>
        </p:txBody>
      </p:sp>
      <p:sp>
        <p:nvSpPr>
          <p:cNvPr id="49184" name="Text Box 32"/>
          <p:cNvSpPr txBox="1">
            <a:spLocks noChangeArrowheads="1"/>
          </p:cNvSpPr>
          <p:nvPr/>
        </p:nvSpPr>
        <p:spPr bwMode="auto">
          <a:xfrm>
            <a:off x="2743200" y="30480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5:$</a:t>
            </a:r>
          </a:p>
        </p:txBody>
      </p:sp>
      <p:sp>
        <p:nvSpPr>
          <p:cNvPr id="49185" name="Oval 33"/>
          <p:cNvSpPr>
            <a:spLocks noChangeArrowheads="1"/>
          </p:cNvSpPr>
          <p:nvPr/>
        </p:nvSpPr>
        <p:spPr bwMode="auto">
          <a:xfrm>
            <a:off x="28194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6" name="Text Box 34"/>
          <p:cNvSpPr txBox="1">
            <a:spLocks noChangeArrowheads="1"/>
          </p:cNvSpPr>
          <p:nvPr/>
        </p:nvSpPr>
        <p:spPr bwMode="auto">
          <a:xfrm>
            <a:off x="2667000" y="3810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49187" name="Oval 35"/>
          <p:cNvSpPr>
            <a:spLocks noChangeArrowheads="1"/>
          </p:cNvSpPr>
          <p:nvPr/>
        </p:nvSpPr>
        <p:spPr bwMode="auto">
          <a:xfrm>
            <a:off x="3368675" y="3011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Text Box 36"/>
          <p:cNvSpPr txBox="1">
            <a:spLocks noChangeArrowheads="1"/>
          </p:cNvSpPr>
          <p:nvPr/>
        </p:nvSpPr>
        <p:spPr bwMode="auto">
          <a:xfrm>
            <a:off x="3638550" y="3124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49189" name="Line 37"/>
          <p:cNvSpPr>
            <a:spLocks noChangeShapeType="1"/>
          </p:cNvSpPr>
          <p:nvPr/>
        </p:nvSpPr>
        <p:spPr bwMode="auto">
          <a:xfrm flipV="1">
            <a:off x="2192338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Suffix tree construction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76800"/>
            <a:ext cx="8229600" cy="12493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45720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>
            <a:off x="4724400" y="2057400"/>
            <a:ext cx="1066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5289550" y="29860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5:$</a:t>
            </a:r>
          </a:p>
        </p:txBody>
      </p:sp>
      <p:sp>
        <p:nvSpPr>
          <p:cNvPr id="50183" name="Oval 7"/>
          <p:cNvSpPr>
            <a:spLocks noChangeArrowheads="1"/>
          </p:cNvSpPr>
          <p:nvPr/>
        </p:nvSpPr>
        <p:spPr bwMode="auto">
          <a:xfrm>
            <a:off x="5715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5622925" y="3922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4724400" y="1981200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5241925" y="2057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4:$</a:t>
            </a:r>
          </a:p>
        </p:txBody>
      </p:sp>
      <p:sp>
        <p:nvSpPr>
          <p:cNvPr id="50187" name="Oval 11"/>
          <p:cNvSpPr>
            <a:spLocks noChangeArrowheads="1"/>
          </p:cNvSpPr>
          <p:nvPr/>
        </p:nvSpPr>
        <p:spPr bwMode="auto">
          <a:xfrm>
            <a:off x="60198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6096000" y="2681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4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1371600" y="175260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49" charset="0"/>
              </a:rPr>
              <a:t>1234567890</a:t>
            </a:r>
            <a:br>
              <a:rPr lang="en-US" b="1">
                <a:latin typeface="Courier New" pitchFamily="49" charset="0"/>
              </a:rPr>
            </a:br>
            <a:r>
              <a:rPr lang="en-US" b="1">
                <a:latin typeface="Courier New" pitchFamily="49" charset="0"/>
              </a:rPr>
              <a:t>acatgacatt</a:t>
            </a:r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>
            <a:off x="4724400" y="1981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1" name="Oval 15"/>
          <p:cNvSpPr>
            <a:spLocks noChangeArrowheads="1"/>
          </p:cNvSpPr>
          <p:nvPr/>
        </p:nvSpPr>
        <p:spPr bwMode="auto">
          <a:xfrm>
            <a:off x="60198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5165725" y="1676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5:$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6156325" y="1789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>
            <a:off x="50292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5" name="Oval 19"/>
          <p:cNvSpPr>
            <a:spLocks noChangeArrowheads="1"/>
          </p:cNvSpPr>
          <p:nvPr/>
        </p:nvSpPr>
        <p:spPr bwMode="auto">
          <a:xfrm>
            <a:off x="4953000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4572000" y="20177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4648200" y="2170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4724400" y="23764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4857750" y="2779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0200" name="Oval 24"/>
          <p:cNvSpPr>
            <a:spLocks noChangeArrowheads="1"/>
          </p:cNvSpPr>
          <p:nvPr/>
        </p:nvSpPr>
        <p:spPr bwMode="auto">
          <a:xfrm>
            <a:off x="4953000" y="3200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0201" name="Text Box 25"/>
          <p:cNvSpPr txBox="1">
            <a:spLocks noChangeArrowheads="1"/>
          </p:cNvSpPr>
          <p:nvPr/>
        </p:nvSpPr>
        <p:spPr bwMode="auto">
          <a:xfrm>
            <a:off x="4876800" y="3352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50202" name="Line 26"/>
          <p:cNvSpPr>
            <a:spLocks noChangeShapeType="1"/>
          </p:cNvSpPr>
          <p:nvPr/>
        </p:nvSpPr>
        <p:spPr bwMode="auto">
          <a:xfrm flipV="1">
            <a:off x="3581400" y="2667000"/>
            <a:ext cx="12954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203" name="Line 27"/>
          <p:cNvSpPr>
            <a:spLocks noChangeShapeType="1"/>
          </p:cNvSpPr>
          <p:nvPr/>
        </p:nvSpPr>
        <p:spPr bwMode="auto">
          <a:xfrm>
            <a:off x="3444875" y="30876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3816350" y="2286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3597275" y="2438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0206" name="Text Box 30"/>
          <p:cNvSpPr txBox="1">
            <a:spLocks noChangeArrowheads="1"/>
          </p:cNvSpPr>
          <p:nvPr/>
        </p:nvSpPr>
        <p:spPr bwMode="auto">
          <a:xfrm>
            <a:off x="3429000" y="26670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0207" name="Text Box 31"/>
          <p:cNvSpPr txBox="1">
            <a:spLocks noChangeArrowheads="1"/>
          </p:cNvSpPr>
          <p:nvPr/>
        </p:nvSpPr>
        <p:spPr bwMode="auto">
          <a:xfrm>
            <a:off x="3581400" y="30480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0208" name="Oval 32"/>
          <p:cNvSpPr>
            <a:spLocks noChangeArrowheads="1"/>
          </p:cNvSpPr>
          <p:nvPr/>
        </p:nvSpPr>
        <p:spPr bwMode="auto">
          <a:xfrm>
            <a:off x="38100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3810000" y="3581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6</a:t>
            </a:r>
          </a:p>
        </p:txBody>
      </p:sp>
      <p:sp>
        <p:nvSpPr>
          <p:cNvPr id="50210" name="Line 34"/>
          <p:cNvSpPr>
            <a:spLocks noChangeShapeType="1"/>
          </p:cNvSpPr>
          <p:nvPr/>
        </p:nvSpPr>
        <p:spPr bwMode="auto">
          <a:xfrm flipH="1">
            <a:off x="2895600" y="2057400"/>
            <a:ext cx="1676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11" name="Oval 35"/>
          <p:cNvSpPr>
            <a:spLocks noChangeArrowheads="1"/>
          </p:cNvSpPr>
          <p:nvPr/>
        </p:nvSpPr>
        <p:spPr bwMode="auto">
          <a:xfrm>
            <a:off x="4191000" y="2286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2" name="Text Box 36"/>
          <p:cNvSpPr txBox="1">
            <a:spLocks noChangeArrowheads="1"/>
          </p:cNvSpPr>
          <p:nvPr/>
        </p:nvSpPr>
        <p:spPr bwMode="auto">
          <a:xfrm>
            <a:off x="4191000" y="1941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0213" name="Line 37"/>
          <p:cNvSpPr>
            <a:spLocks noChangeShapeType="1"/>
          </p:cNvSpPr>
          <p:nvPr/>
        </p:nvSpPr>
        <p:spPr bwMode="auto">
          <a:xfrm>
            <a:off x="4343400" y="2438400"/>
            <a:ext cx="381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14" name="Oval 38"/>
          <p:cNvSpPr>
            <a:spLocks noChangeArrowheads="1"/>
          </p:cNvSpPr>
          <p:nvPr/>
        </p:nvSpPr>
        <p:spPr bwMode="auto">
          <a:xfrm>
            <a:off x="46482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0215" name="Text Box 39"/>
          <p:cNvSpPr txBox="1">
            <a:spLocks noChangeArrowheads="1"/>
          </p:cNvSpPr>
          <p:nvPr/>
        </p:nvSpPr>
        <p:spPr bwMode="auto">
          <a:xfrm>
            <a:off x="4419600" y="26273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4:$</a:t>
            </a:r>
          </a:p>
        </p:txBody>
      </p:sp>
      <p:sp>
        <p:nvSpPr>
          <p:cNvPr id="50216" name="Text Box 40"/>
          <p:cNvSpPr txBox="1">
            <a:spLocks noChangeArrowheads="1"/>
          </p:cNvSpPr>
          <p:nvPr/>
        </p:nvSpPr>
        <p:spPr bwMode="auto">
          <a:xfrm>
            <a:off x="4556125" y="3541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3</a:t>
            </a:r>
          </a:p>
        </p:txBody>
      </p:sp>
      <p:sp>
        <p:nvSpPr>
          <p:cNvPr id="50217" name="Text Box 41"/>
          <p:cNvSpPr txBox="1">
            <a:spLocks noChangeArrowheads="1"/>
          </p:cNvSpPr>
          <p:nvPr/>
        </p:nvSpPr>
        <p:spPr bwMode="auto">
          <a:xfrm>
            <a:off x="2743200" y="30480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5:$</a:t>
            </a:r>
          </a:p>
        </p:txBody>
      </p:sp>
      <p:sp>
        <p:nvSpPr>
          <p:cNvPr id="50218" name="Oval 42"/>
          <p:cNvSpPr>
            <a:spLocks noChangeArrowheads="1"/>
          </p:cNvSpPr>
          <p:nvPr/>
        </p:nvSpPr>
        <p:spPr bwMode="auto">
          <a:xfrm>
            <a:off x="28194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9" name="Text Box 43"/>
          <p:cNvSpPr txBox="1">
            <a:spLocks noChangeArrowheads="1"/>
          </p:cNvSpPr>
          <p:nvPr/>
        </p:nvSpPr>
        <p:spPr bwMode="auto">
          <a:xfrm>
            <a:off x="2667000" y="3810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50220" name="Oval 44"/>
          <p:cNvSpPr>
            <a:spLocks noChangeArrowheads="1"/>
          </p:cNvSpPr>
          <p:nvPr/>
        </p:nvSpPr>
        <p:spPr bwMode="auto">
          <a:xfrm>
            <a:off x="3368675" y="3011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21" name="Text Box 45"/>
          <p:cNvSpPr txBox="1">
            <a:spLocks noChangeArrowheads="1"/>
          </p:cNvSpPr>
          <p:nvPr/>
        </p:nvSpPr>
        <p:spPr bwMode="auto">
          <a:xfrm>
            <a:off x="3651250" y="3214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50222" name="Line 46"/>
          <p:cNvSpPr>
            <a:spLocks noChangeShapeType="1"/>
          </p:cNvSpPr>
          <p:nvPr/>
        </p:nvSpPr>
        <p:spPr bwMode="auto">
          <a:xfrm flipV="1">
            <a:off x="233045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Suffix tree construction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76800"/>
            <a:ext cx="8229600" cy="12493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04" name="Oval 4"/>
          <p:cNvSpPr>
            <a:spLocks noChangeArrowheads="1"/>
          </p:cNvSpPr>
          <p:nvPr/>
        </p:nvSpPr>
        <p:spPr bwMode="auto">
          <a:xfrm>
            <a:off x="45720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>
            <a:off x="4724400" y="2057400"/>
            <a:ext cx="1066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5289550" y="29860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5:$</a:t>
            </a:r>
          </a:p>
        </p:txBody>
      </p:sp>
      <p:sp>
        <p:nvSpPr>
          <p:cNvPr id="51207" name="Oval 7"/>
          <p:cNvSpPr>
            <a:spLocks noChangeArrowheads="1"/>
          </p:cNvSpPr>
          <p:nvPr/>
        </p:nvSpPr>
        <p:spPr bwMode="auto">
          <a:xfrm>
            <a:off x="5715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5622925" y="3922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4724400" y="1981200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5241925" y="2057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4:$</a:t>
            </a:r>
          </a:p>
        </p:txBody>
      </p:sp>
      <p:sp>
        <p:nvSpPr>
          <p:cNvPr id="51211" name="Oval 11"/>
          <p:cNvSpPr>
            <a:spLocks noChangeArrowheads="1"/>
          </p:cNvSpPr>
          <p:nvPr/>
        </p:nvSpPr>
        <p:spPr bwMode="auto">
          <a:xfrm>
            <a:off x="60198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6096000" y="2681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4</a:t>
            </a: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1371600" y="175260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49" charset="0"/>
              </a:rPr>
              <a:t>1234567890</a:t>
            </a:r>
            <a:br>
              <a:rPr lang="en-US" b="1">
                <a:latin typeface="Courier New" pitchFamily="49" charset="0"/>
              </a:rPr>
            </a:br>
            <a:r>
              <a:rPr lang="en-US" b="1">
                <a:latin typeface="Courier New" pitchFamily="49" charset="0"/>
              </a:rPr>
              <a:t>acatgacatt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4724400" y="1981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5" name="Oval 15"/>
          <p:cNvSpPr>
            <a:spLocks noChangeArrowheads="1"/>
          </p:cNvSpPr>
          <p:nvPr/>
        </p:nvSpPr>
        <p:spPr bwMode="auto">
          <a:xfrm>
            <a:off x="60198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5165725" y="1676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5:$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6156325" y="1789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>
            <a:off x="50292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9" name="Oval 19"/>
          <p:cNvSpPr>
            <a:spLocks noChangeArrowheads="1"/>
          </p:cNvSpPr>
          <p:nvPr/>
        </p:nvSpPr>
        <p:spPr bwMode="auto">
          <a:xfrm>
            <a:off x="4953000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4572000" y="20177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4648200" y="2170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4724400" y="23764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4857750" y="2779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1224" name="Oval 24"/>
          <p:cNvSpPr>
            <a:spLocks noChangeArrowheads="1"/>
          </p:cNvSpPr>
          <p:nvPr/>
        </p:nvSpPr>
        <p:spPr bwMode="auto">
          <a:xfrm>
            <a:off x="4953000" y="3200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4876800" y="3352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7</a:t>
            </a:r>
          </a:p>
        </p:txBody>
      </p:sp>
      <p:sp>
        <p:nvSpPr>
          <p:cNvPr id="51226" name="Line 26"/>
          <p:cNvSpPr>
            <a:spLocks noChangeShapeType="1"/>
          </p:cNvSpPr>
          <p:nvPr/>
        </p:nvSpPr>
        <p:spPr bwMode="auto">
          <a:xfrm flipV="1">
            <a:off x="3581400" y="2667000"/>
            <a:ext cx="12954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27" name="Line 27"/>
          <p:cNvSpPr>
            <a:spLocks noChangeShapeType="1"/>
          </p:cNvSpPr>
          <p:nvPr/>
        </p:nvSpPr>
        <p:spPr bwMode="auto">
          <a:xfrm>
            <a:off x="3444875" y="30876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8" name="Text Box 28"/>
          <p:cNvSpPr txBox="1">
            <a:spLocks noChangeArrowheads="1"/>
          </p:cNvSpPr>
          <p:nvPr/>
        </p:nvSpPr>
        <p:spPr bwMode="auto">
          <a:xfrm>
            <a:off x="3816350" y="2286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1229" name="Text Box 29"/>
          <p:cNvSpPr txBox="1">
            <a:spLocks noChangeArrowheads="1"/>
          </p:cNvSpPr>
          <p:nvPr/>
        </p:nvSpPr>
        <p:spPr bwMode="auto">
          <a:xfrm>
            <a:off x="3597275" y="2438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1230" name="Text Box 30"/>
          <p:cNvSpPr txBox="1">
            <a:spLocks noChangeArrowheads="1"/>
          </p:cNvSpPr>
          <p:nvPr/>
        </p:nvSpPr>
        <p:spPr bwMode="auto">
          <a:xfrm>
            <a:off x="3429000" y="26670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1231" name="Text Box 31"/>
          <p:cNvSpPr txBox="1">
            <a:spLocks noChangeArrowheads="1"/>
          </p:cNvSpPr>
          <p:nvPr/>
        </p:nvSpPr>
        <p:spPr bwMode="auto">
          <a:xfrm>
            <a:off x="3581400" y="30480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1232" name="Oval 32"/>
          <p:cNvSpPr>
            <a:spLocks noChangeArrowheads="1"/>
          </p:cNvSpPr>
          <p:nvPr/>
        </p:nvSpPr>
        <p:spPr bwMode="auto">
          <a:xfrm>
            <a:off x="38100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3" name="Text Box 33"/>
          <p:cNvSpPr txBox="1">
            <a:spLocks noChangeArrowheads="1"/>
          </p:cNvSpPr>
          <p:nvPr/>
        </p:nvSpPr>
        <p:spPr bwMode="auto">
          <a:xfrm>
            <a:off x="3810000" y="3581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6</a:t>
            </a:r>
          </a:p>
        </p:txBody>
      </p:sp>
      <p:sp>
        <p:nvSpPr>
          <p:cNvPr id="51234" name="Line 34"/>
          <p:cNvSpPr>
            <a:spLocks noChangeShapeType="1"/>
          </p:cNvSpPr>
          <p:nvPr/>
        </p:nvSpPr>
        <p:spPr bwMode="auto">
          <a:xfrm flipH="1">
            <a:off x="2895600" y="2057400"/>
            <a:ext cx="1676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35" name="Oval 35"/>
          <p:cNvSpPr>
            <a:spLocks noChangeArrowheads="1"/>
          </p:cNvSpPr>
          <p:nvPr/>
        </p:nvSpPr>
        <p:spPr bwMode="auto">
          <a:xfrm>
            <a:off x="4191000" y="2286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6" name="Text Box 36"/>
          <p:cNvSpPr txBox="1">
            <a:spLocks noChangeArrowheads="1"/>
          </p:cNvSpPr>
          <p:nvPr/>
        </p:nvSpPr>
        <p:spPr bwMode="auto">
          <a:xfrm>
            <a:off x="4191000" y="1941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1237" name="Line 37"/>
          <p:cNvSpPr>
            <a:spLocks noChangeShapeType="1"/>
          </p:cNvSpPr>
          <p:nvPr/>
        </p:nvSpPr>
        <p:spPr bwMode="auto">
          <a:xfrm>
            <a:off x="4343400" y="2438400"/>
            <a:ext cx="381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38" name="Oval 38"/>
          <p:cNvSpPr>
            <a:spLocks noChangeArrowheads="1"/>
          </p:cNvSpPr>
          <p:nvPr/>
        </p:nvSpPr>
        <p:spPr bwMode="auto">
          <a:xfrm>
            <a:off x="46482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1239" name="Text Box 39"/>
          <p:cNvSpPr txBox="1">
            <a:spLocks noChangeArrowheads="1"/>
          </p:cNvSpPr>
          <p:nvPr/>
        </p:nvSpPr>
        <p:spPr bwMode="auto">
          <a:xfrm>
            <a:off x="4451350" y="29718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5:$</a:t>
            </a:r>
          </a:p>
        </p:txBody>
      </p:sp>
      <p:sp>
        <p:nvSpPr>
          <p:cNvPr id="51240" name="Text Box 40"/>
          <p:cNvSpPr txBox="1">
            <a:spLocks noChangeArrowheads="1"/>
          </p:cNvSpPr>
          <p:nvPr/>
        </p:nvSpPr>
        <p:spPr bwMode="auto">
          <a:xfrm>
            <a:off x="4556125" y="3541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3</a:t>
            </a:r>
          </a:p>
        </p:txBody>
      </p:sp>
      <p:sp>
        <p:nvSpPr>
          <p:cNvPr id="51241" name="Text Box 41"/>
          <p:cNvSpPr txBox="1">
            <a:spLocks noChangeArrowheads="1"/>
          </p:cNvSpPr>
          <p:nvPr/>
        </p:nvSpPr>
        <p:spPr bwMode="auto">
          <a:xfrm>
            <a:off x="2743200" y="30480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5:$</a:t>
            </a:r>
          </a:p>
        </p:txBody>
      </p:sp>
      <p:sp>
        <p:nvSpPr>
          <p:cNvPr id="51242" name="Oval 42"/>
          <p:cNvSpPr>
            <a:spLocks noChangeArrowheads="1"/>
          </p:cNvSpPr>
          <p:nvPr/>
        </p:nvSpPr>
        <p:spPr bwMode="auto">
          <a:xfrm>
            <a:off x="28194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3" name="Text Box 43"/>
          <p:cNvSpPr txBox="1">
            <a:spLocks noChangeArrowheads="1"/>
          </p:cNvSpPr>
          <p:nvPr/>
        </p:nvSpPr>
        <p:spPr bwMode="auto">
          <a:xfrm>
            <a:off x="2667000" y="3810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51244" name="Oval 44"/>
          <p:cNvSpPr>
            <a:spLocks noChangeArrowheads="1"/>
          </p:cNvSpPr>
          <p:nvPr/>
        </p:nvSpPr>
        <p:spPr bwMode="auto">
          <a:xfrm>
            <a:off x="3368675" y="3011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5" name="Line 45"/>
          <p:cNvSpPr>
            <a:spLocks noChangeShapeType="1"/>
          </p:cNvSpPr>
          <p:nvPr/>
        </p:nvSpPr>
        <p:spPr bwMode="auto">
          <a:xfrm flipH="1">
            <a:off x="4343400" y="29718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6" name="Oval 46"/>
          <p:cNvSpPr>
            <a:spLocks noChangeArrowheads="1"/>
          </p:cNvSpPr>
          <p:nvPr/>
        </p:nvSpPr>
        <p:spPr bwMode="auto">
          <a:xfrm>
            <a:off x="44958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1247" name="Text Box 47"/>
          <p:cNvSpPr txBox="1">
            <a:spLocks noChangeArrowheads="1"/>
          </p:cNvSpPr>
          <p:nvPr/>
        </p:nvSpPr>
        <p:spPr bwMode="auto">
          <a:xfrm>
            <a:off x="4191000" y="31384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1248" name="Text Box 48"/>
          <p:cNvSpPr txBox="1">
            <a:spLocks noChangeArrowheads="1"/>
          </p:cNvSpPr>
          <p:nvPr/>
        </p:nvSpPr>
        <p:spPr bwMode="auto">
          <a:xfrm>
            <a:off x="4184650" y="3595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1249" name="Oval 49"/>
          <p:cNvSpPr>
            <a:spLocks noChangeArrowheads="1"/>
          </p:cNvSpPr>
          <p:nvPr/>
        </p:nvSpPr>
        <p:spPr bwMode="auto">
          <a:xfrm>
            <a:off x="42672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1250" name="Text Box 50"/>
          <p:cNvSpPr txBox="1">
            <a:spLocks noChangeArrowheads="1"/>
          </p:cNvSpPr>
          <p:nvPr/>
        </p:nvSpPr>
        <p:spPr bwMode="auto">
          <a:xfrm>
            <a:off x="4327525" y="2398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1251" name="Text Box 51"/>
          <p:cNvSpPr txBox="1">
            <a:spLocks noChangeArrowheads="1"/>
          </p:cNvSpPr>
          <p:nvPr/>
        </p:nvSpPr>
        <p:spPr bwMode="auto">
          <a:xfrm>
            <a:off x="3651250" y="3214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51252" name="Line 52"/>
          <p:cNvSpPr>
            <a:spLocks noChangeShapeType="1"/>
          </p:cNvSpPr>
          <p:nvPr/>
        </p:nvSpPr>
        <p:spPr bwMode="auto">
          <a:xfrm flipH="1">
            <a:off x="4648200" y="2743200"/>
            <a:ext cx="3048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53" name="Line 53"/>
          <p:cNvSpPr>
            <a:spLocks noChangeShapeType="1"/>
          </p:cNvSpPr>
          <p:nvPr/>
        </p:nvSpPr>
        <p:spPr bwMode="auto">
          <a:xfrm flipV="1">
            <a:off x="2466975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Real strings are not random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T: aaaaaaaaaaaaaaaaaaaaaaaaa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P: aaaab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Plus: O(m) average case is still bad for long strings!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Smarter algorithms: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O(m + n) in worst case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</a:t>
            </a:r>
            <a:r>
              <a:rPr lang="en-US" sz="2800" b="1" smtClean="0"/>
              <a:t>sub-linear in practice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/>
              <a:t>	how is this possible?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Suffix tree construction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76800"/>
            <a:ext cx="8229600" cy="12493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2228" name="Oval 4"/>
          <p:cNvSpPr>
            <a:spLocks noChangeArrowheads="1"/>
          </p:cNvSpPr>
          <p:nvPr/>
        </p:nvSpPr>
        <p:spPr bwMode="auto">
          <a:xfrm>
            <a:off x="45720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>
            <a:off x="4724400" y="2057400"/>
            <a:ext cx="1066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5289550" y="29860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5:$</a:t>
            </a:r>
          </a:p>
        </p:txBody>
      </p:sp>
      <p:sp>
        <p:nvSpPr>
          <p:cNvPr id="52231" name="Oval 7"/>
          <p:cNvSpPr>
            <a:spLocks noChangeArrowheads="1"/>
          </p:cNvSpPr>
          <p:nvPr/>
        </p:nvSpPr>
        <p:spPr bwMode="auto">
          <a:xfrm>
            <a:off x="5715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5622925" y="3922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4724400" y="1981200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5410200" y="22240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5:$</a:t>
            </a:r>
          </a:p>
        </p:txBody>
      </p:sp>
      <p:sp>
        <p:nvSpPr>
          <p:cNvPr id="52235" name="Oval 11"/>
          <p:cNvSpPr>
            <a:spLocks noChangeArrowheads="1"/>
          </p:cNvSpPr>
          <p:nvPr/>
        </p:nvSpPr>
        <p:spPr bwMode="auto">
          <a:xfrm>
            <a:off x="60198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6096000" y="2681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4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1371600" y="175260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49" charset="0"/>
              </a:rPr>
              <a:t>1234567890</a:t>
            </a:r>
            <a:br>
              <a:rPr lang="en-US" b="1">
                <a:latin typeface="Courier New" pitchFamily="49" charset="0"/>
              </a:rPr>
            </a:br>
            <a:r>
              <a:rPr lang="en-US" b="1">
                <a:latin typeface="Courier New" pitchFamily="49" charset="0"/>
              </a:rPr>
              <a:t>acatgacatt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4724400" y="1981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9" name="Oval 15"/>
          <p:cNvSpPr>
            <a:spLocks noChangeArrowheads="1"/>
          </p:cNvSpPr>
          <p:nvPr/>
        </p:nvSpPr>
        <p:spPr bwMode="auto">
          <a:xfrm>
            <a:off x="60198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5165725" y="1676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5:$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6156325" y="1789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>
            <a:off x="50292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3" name="Oval 19"/>
          <p:cNvSpPr>
            <a:spLocks noChangeArrowheads="1"/>
          </p:cNvSpPr>
          <p:nvPr/>
        </p:nvSpPr>
        <p:spPr bwMode="auto">
          <a:xfrm>
            <a:off x="4953000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4572000" y="20177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4648200" y="2170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4724400" y="23764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4857750" y="2779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2248" name="Oval 24"/>
          <p:cNvSpPr>
            <a:spLocks noChangeArrowheads="1"/>
          </p:cNvSpPr>
          <p:nvPr/>
        </p:nvSpPr>
        <p:spPr bwMode="auto">
          <a:xfrm>
            <a:off x="4953000" y="3200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4876800" y="3352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7</a:t>
            </a:r>
          </a:p>
        </p:txBody>
      </p:sp>
      <p:sp>
        <p:nvSpPr>
          <p:cNvPr id="52250" name="Line 26"/>
          <p:cNvSpPr>
            <a:spLocks noChangeShapeType="1"/>
          </p:cNvSpPr>
          <p:nvPr/>
        </p:nvSpPr>
        <p:spPr bwMode="auto">
          <a:xfrm flipV="1">
            <a:off x="3581400" y="2667000"/>
            <a:ext cx="13716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51" name="Line 27"/>
          <p:cNvSpPr>
            <a:spLocks noChangeShapeType="1"/>
          </p:cNvSpPr>
          <p:nvPr/>
        </p:nvSpPr>
        <p:spPr bwMode="auto">
          <a:xfrm>
            <a:off x="3444875" y="30876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3816350" y="2286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2253" name="Text Box 29"/>
          <p:cNvSpPr txBox="1">
            <a:spLocks noChangeArrowheads="1"/>
          </p:cNvSpPr>
          <p:nvPr/>
        </p:nvSpPr>
        <p:spPr bwMode="auto">
          <a:xfrm>
            <a:off x="3597275" y="2438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2254" name="Text Box 30"/>
          <p:cNvSpPr txBox="1">
            <a:spLocks noChangeArrowheads="1"/>
          </p:cNvSpPr>
          <p:nvPr/>
        </p:nvSpPr>
        <p:spPr bwMode="auto">
          <a:xfrm>
            <a:off x="3429000" y="26670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2255" name="Text Box 31"/>
          <p:cNvSpPr txBox="1">
            <a:spLocks noChangeArrowheads="1"/>
          </p:cNvSpPr>
          <p:nvPr/>
        </p:nvSpPr>
        <p:spPr bwMode="auto">
          <a:xfrm>
            <a:off x="3581400" y="30480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2256" name="Oval 32"/>
          <p:cNvSpPr>
            <a:spLocks noChangeArrowheads="1"/>
          </p:cNvSpPr>
          <p:nvPr/>
        </p:nvSpPr>
        <p:spPr bwMode="auto">
          <a:xfrm>
            <a:off x="38100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57" name="Text Box 33"/>
          <p:cNvSpPr txBox="1">
            <a:spLocks noChangeArrowheads="1"/>
          </p:cNvSpPr>
          <p:nvPr/>
        </p:nvSpPr>
        <p:spPr bwMode="auto">
          <a:xfrm>
            <a:off x="3810000" y="3581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6</a:t>
            </a:r>
          </a:p>
        </p:txBody>
      </p:sp>
      <p:sp>
        <p:nvSpPr>
          <p:cNvPr id="52258" name="Line 34"/>
          <p:cNvSpPr>
            <a:spLocks noChangeShapeType="1"/>
          </p:cNvSpPr>
          <p:nvPr/>
        </p:nvSpPr>
        <p:spPr bwMode="auto">
          <a:xfrm flipH="1">
            <a:off x="2895600" y="2057400"/>
            <a:ext cx="1676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59" name="Oval 35"/>
          <p:cNvSpPr>
            <a:spLocks noChangeArrowheads="1"/>
          </p:cNvSpPr>
          <p:nvPr/>
        </p:nvSpPr>
        <p:spPr bwMode="auto">
          <a:xfrm>
            <a:off x="4191000" y="2286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60" name="Text Box 36"/>
          <p:cNvSpPr txBox="1">
            <a:spLocks noChangeArrowheads="1"/>
          </p:cNvSpPr>
          <p:nvPr/>
        </p:nvSpPr>
        <p:spPr bwMode="auto">
          <a:xfrm>
            <a:off x="4191000" y="1941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2261" name="Line 37"/>
          <p:cNvSpPr>
            <a:spLocks noChangeShapeType="1"/>
          </p:cNvSpPr>
          <p:nvPr/>
        </p:nvSpPr>
        <p:spPr bwMode="auto">
          <a:xfrm>
            <a:off x="4343400" y="2438400"/>
            <a:ext cx="381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62" name="Oval 38"/>
          <p:cNvSpPr>
            <a:spLocks noChangeArrowheads="1"/>
          </p:cNvSpPr>
          <p:nvPr/>
        </p:nvSpPr>
        <p:spPr bwMode="auto">
          <a:xfrm>
            <a:off x="46482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2263" name="Text Box 39"/>
          <p:cNvSpPr txBox="1">
            <a:spLocks noChangeArrowheads="1"/>
          </p:cNvSpPr>
          <p:nvPr/>
        </p:nvSpPr>
        <p:spPr bwMode="auto">
          <a:xfrm>
            <a:off x="4451350" y="29718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5:$</a:t>
            </a:r>
          </a:p>
        </p:txBody>
      </p:sp>
      <p:sp>
        <p:nvSpPr>
          <p:cNvPr id="52264" name="Text Box 40"/>
          <p:cNvSpPr txBox="1">
            <a:spLocks noChangeArrowheads="1"/>
          </p:cNvSpPr>
          <p:nvPr/>
        </p:nvSpPr>
        <p:spPr bwMode="auto">
          <a:xfrm>
            <a:off x="4556125" y="3541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3</a:t>
            </a:r>
          </a:p>
        </p:txBody>
      </p:sp>
      <p:sp>
        <p:nvSpPr>
          <p:cNvPr id="52265" name="Text Box 41"/>
          <p:cNvSpPr txBox="1">
            <a:spLocks noChangeArrowheads="1"/>
          </p:cNvSpPr>
          <p:nvPr/>
        </p:nvSpPr>
        <p:spPr bwMode="auto">
          <a:xfrm>
            <a:off x="2743200" y="30480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5:$</a:t>
            </a:r>
          </a:p>
        </p:txBody>
      </p:sp>
      <p:sp>
        <p:nvSpPr>
          <p:cNvPr id="52266" name="Oval 42"/>
          <p:cNvSpPr>
            <a:spLocks noChangeArrowheads="1"/>
          </p:cNvSpPr>
          <p:nvPr/>
        </p:nvSpPr>
        <p:spPr bwMode="auto">
          <a:xfrm>
            <a:off x="28194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67" name="Text Box 43"/>
          <p:cNvSpPr txBox="1">
            <a:spLocks noChangeArrowheads="1"/>
          </p:cNvSpPr>
          <p:nvPr/>
        </p:nvSpPr>
        <p:spPr bwMode="auto">
          <a:xfrm>
            <a:off x="2667000" y="3810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52268" name="Oval 44"/>
          <p:cNvSpPr>
            <a:spLocks noChangeArrowheads="1"/>
          </p:cNvSpPr>
          <p:nvPr/>
        </p:nvSpPr>
        <p:spPr bwMode="auto">
          <a:xfrm>
            <a:off x="3368675" y="3011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69" name="Line 45"/>
          <p:cNvSpPr>
            <a:spLocks noChangeShapeType="1"/>
          </p:cNvSpPr>
          <p:nvPr/>
        </p:nvSpPr>
        <p:spPr bwMode="auto">
          <a:xfrm flipH="1">
            <a:off x="4343400" y="29718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70" name="Oval 46"/>
          <p:cNvSpPr>
            <a:spLocks noChangeArrowheads="1"/>
          </p:cNvSpPr>
          <p:nvPr/>
        </p:nvSpPr>
        <p:spPr bwMode="auto">
          <a:xfrm>
            <a:off x="44958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2271" name="Text Box 47"/>
          <p:cNvSpPr txBox="1">
            <a:spLocks noChangeArrowheads="1"/>
          </p:cNvSpPr>
          <p:nvPr/>
        </p:nvSpPr>
        <p:spPr bwMode="auto">
          <a:xfrm>
            <a:off x="4191000" y="31384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2272" name="Text Box 48"/>
          <p:cNvSpPr txBox="1">
            <a:spLocks noChangeArrowheads="1"/>
          </p:cNvSpPr>
          <p:nvPr/>
        </p:nvSpPr>
        <p:spPr bwMode="auto">
          <a:xfrm>
            <a:off x="4184650" y="3595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8</a:t>
            </a:r>
          </a:p>
        </p:txBody>
      </p:sp>
      <p:sp>
        <p:nvSpPr>
          <p:cNvPr id="52273" name="Oval 49"/>
          <p:cNvSpPr>
            <a:spLocks noChangeArrowheads="1"/>
          </p:cNvSpPr>
          <p:nvPr/>
        </p:nvSpPr>
        <p:spPr bwMode="auto">
          <a:xfrm>
            <a:off x="42672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2274" name="Text Box 50"/>
          <p:cNvSpPr txBox="1">
            <a:spLocks noChangeArrowheads="1"/>
          </p:cNvSpPr>
          <p:nvPr/>
        </p:nvSpPr>
        <p:spPr bwMode="auto">
          <a:xfrm>
            <a:off x="4327525" y="2398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2275" name="Text Box 51"/>
          <p:cNvSpPr txBox="1">
            <a:spLocks noChangeArrowheads="1"/>
          </p:cNvSpPr>
          <p:nvPr/>
        </p:nvSpPr>
        <p:spPr bwMode="auto">
          <a:xfrm>
            <a:off x="5165725" y="22463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2276" name="Text Box 52"/>
          <p:cNvSpPr txBox="1">
            <a:spLocks noChangeArrowheads="1"/>
          </p:cNvSpPr>
          <p:nvPr/>
        </p:nvSpPr>
        <p:spPr bwMode="auto">
          <a:xfrm>
            <a:off x="4784725" y="18653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2277" name="Oval 53"/>
          <p:cNvSpPr>
            <a:spLocks noChangeArrowheads="1"/>
          </p:cNvSpPr>
          <p:nvPr/>
        </p:nvSpPr>
        <p:spPr bwMode="auto">
          <a:xfrm>
            <a:off x="5029200" y="2133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78" name="Line 54"/>
          <p:cNvSpPr>
            <a:spLocks noChangeShapeType="1"/>
          </p:cNvSpPr>
          <p:nvPr/>
        </p:nvSpPr>
        <p:spPr bwMode="auto">
          <a:xfrm>
            <a:off x="5105400" y="2286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79" name="Oval 55"/>
          <p:cNvSpPr>
            <a:spLocks noChangeArrowheads="1"/>
          </p:cNvSpPr>
          <p:nvPr/>
        </p:nvSpPr>
        <p:spPr bwMode="auto">
          <a:xfrm>
            <a:off x="5257800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80" name="Text Box 56"/>
          <p:cNvSpPr txBox="1">
            <a:spLocks noChangeArrowheads="1"/>
          </p:cNvSpPr>
          <p:nvPr/>
        </p:nvSpPr>
        <p:spPr bwMode="auto">
          <a:xfrm>
            <a:off x="5327650" y="2605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52281" name="Line 57"/>
          <p:cNvSpPr>
            <a:spLocks noChangeShapeType="1"/>
          </p:cNvSpPr>
          <p:nvPr/>
        </p:nvSpPr>
        <p:spPr bwMode="auto">
          <a:xfrm flipV="1">
            <a:off x="4572000" y="2286000"/>
            <a:ext cx="4572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82" name="Text Box 58"/>
          <p:cNvSpPr txBox="1">
            <a:spLocks noChangeArrowheads="1"/>
          </p:cNvSpPr>
          <p:nvPr/>
        </p:nvSpPr>
        <p:spPr bwMode="auto">
          <a:xfrm>
            <a:off x="3651250" y="3214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52283" name="Line 59"/>
          <p:cNvSpPr>
            <a:spLocks noChangeShapeType="1"/>
          </p:cNvSpPr>
          <p:nvPr/>
        </p:nvSpPr>
        <p:spPr bwMode="auto">
          <a:xfrm flipH="1">
            <a:off x="4648200" y="2743200"/>
            <a:ext cx="3048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84" name="Line 60"/>
          <p:cNvSpPr>
            <a:spLocks noChangeShapeType="1"/>
          </p:cNvSpPr>
          <p:nvPr/>
        </p:nvSpPr>
        <p:spPr bwMode="auto">
          <a:xfrm flipV="1">
            <a:off x="259080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Suffix tree construction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76800"/>
            <a:ext cx="8229600" cy="12493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3252" name="Oval 4"/>
          <p:cNvSpPr>
            <a:spLocks noChangeArrowheads="1"/>
          </p:cNvSpPr>
          <p:nvPr/>
        </p:nvSpPr>
        <p:spPr bwMode="auto">
          <a:xfrm>
            <a:off x="45720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>
            <a:off x="4724400" y="2057400"/>
            <a:ext cx="1066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5289550" y="29860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5:$</a:t>
            </a:r>
          </a:p>
        </p:txBody>
      </p:sp>
      <p:sp>
        <p:nvSpPr>
          <p:cNvPr id="53255" name="Oval 7"/>
          <p:cNvSpPr>
            <a:spLocks noChangeArrowheads="1"/>
          </p:cNvSpPr>
          <p:nvPr/>
        </p:nvSpPr>
        <p:spPr bwMode="auto">
          <a:xfrm>
            <a:off x="5715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5622925" y="3922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4724400" y="1981200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5410200" y="22098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5:$</a:t>
            </a:r>
          </a:p>
        </p:txBody>
      </p:sp>
      <p:sp>
        <p:nvSpPr>
          <p:cNvPr id="53259" name="Oval 11"/>
          <p:cNvSpPr>
            <a:spLocks noChangeArrowheads="1"/>
          </p:cNvSpPr>
          <p:nvPr/>
        </p:nvSpPr>
        <p:spPr bwMode="auto">
          <a:xfrm>
            <a:off x="60198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6096000" y="2681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4</a:t>
            </a: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1371600" y="175260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49" charset="0"/>
              </a:rPr>
              <a:t>1234567890</a:t>
            </a:r>
            <a:br>
              <a:rPr lang="en-US" b="1">
                <a:latin typeface="Courier New" pitchFamily="49" charset="0"/>
              </a:rPr>
            </a:br>
            <a:r>
              <a:rPr lang="en-US" b="1">
                <a:latin typeface="Courier New" pitchFamily="49" charset="0"/>
              </a:rPr>
              <a:t>acatgacatt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4724400" y="1981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63" name="Oval 15"/>
          <p:cNvSpPr>
            <a:spLocks noChangeArrowheads="1"/>
          </p:cNvSpPr>
          <p:nvPr/>
        </p:nvSpPr>
        <p:spPr bwMode="auto">
          <a:xfrm>
            <a:off x="60198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5165725" y="1676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5:$</a:t>
            </a:r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6156325" y="1789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>
            <a:off x="50292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67" name="Oval 19"/>
          <p:cNvSpPr>
            <a:spLocks noChangeArrowheads="1"/>
          </p:cNvSpPr>
          <p:nvPr/>
        </p:nvSpPr>
        <p:spPr bwMode="auto">
          <a:xfrm>
            <a:off x="4953000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4572000" y="20177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4648200" y="2170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4724400" y="23764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4857750" y="2779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3272" name="Oval 24"/>
          <p:cNvSpPr>
            <a:spLocks noChangeArrowheads="1"/>
          </p:cNvSpPr>
          <p:nvPr/>
        </p:nvSpPr>
        <p:spPr bwMode="auto">
          <a:xfrm>
            <a:off x="4953000" y="3200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3273" name="Text Box 25"/>
          <p:cNvSpPr txBox="1">
            <a:spLocks noChangeArrowheads="1"/>
          </p:cNvSpPr>
          <p:nvPr/>
        </p:nvSpPr>
        <p:spPr bwMode="auto">
          <a:xfrm>
            <a:off x="4876800" y="3352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7</a:t>
            </a:r>
          </a:p>
        </p:txBody>
      </p:sp>
      <p:sp>
        <p:nvSpPr>
          <p:cNvPr id="53274" name="Line 26"/>
          <p:cNvSpPr>
            <a:spLocks noChangeShapeType="1"/>
          </p:cNvSpPr>
          <p:nvPr/>
        </p:nvSpPr>
        <p:spPr bwMode="auto">
          <a:xfrm flipV="1">
            <a:off x="3581400" y="2667000"/>
            <a:ext cx="13716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75" name="Line 27"/>
          <p:cNvSpPr>
            <a:spLocks noChangeShapeType="1"/>
          </p:cNvSpPr>
          <p:nvPr/>
        </p:nvSpPr>
        <p:spPr bwMode="auto">
          <a:xfrm>
            <a:off x="3444875" y="30876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76" name="Text Box 28"/>
          <p:cNvSpPr txBox="1">
            <a:spLocks noChangeArrowheads="1"/>
          </p:cNvSpPr>
          <p:nvPr/>
        </p:nvSpPr>
        <p:spPr bwMode="auto">
          <a:xfrm>
            <a:off x="3816350" y="2286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3277" name="Text Box 29"/>
          <p:cNvSpPr txBox="1">
            <a:spLocks noChangeArrowheads="1"/>
          </p:cNvSpPr>
          <p:nvPr/>
        </p:nvSpPr>
        <p:spPr bwMode="auto">
          <a:xfrm>
            <a:off x="3597275" y="2438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3278" name="Text Box 30"/>
          <p:cNvSpPr txBox="1">
            <a:spLocks noChangeArrowheads="1"/>
          </p:cNvSpPr>
          <p:nvPr/>
        </p:nvSpPr>
        <p:spPr bwMode="auto">
          <a:xfrm>
            <a:off x="3429000" y="26670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3279" name="Text Box 31"/>
          <p:cNvSpPr txBox="1">
            <a:spLocks noChangeArrowheads="1"/>
          </p:cNvSpPr>
          <p:nvPr/>
        </p:nvSpPr>
        <p:spPr bwMode="auto">
          <a:xfrm>
            <a:off x="3581400" y="30480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3280" name="Oval 32"/>
          <p:cNvSpPr>
            <a:spLocks noChangeArrowheads="1"/>
          </p:cNvSpPr>
          <p:nvPr/>
        </p:nvSpPr>
        <p:spPr bwMode="auto">
          <a:xfrm>
            <a:off x="38100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81" name="Text Box 33"/>
          <p:cNvSpPr txBox="1">
            <a:spLocks noChangeArrowheads="1"/>
          </p:cNvSpPr>
          <p:nvPr/>
        </p:nvSpPr>
        <p:spPr bwMode="auto">
          <a:xfrm>
            <a:off x="3810000" y="3581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6</a:t>
            </a:r>
          </a:p>
        </p:txBody>
      </p:sp>
      <p:sp>
        <p:nvSpPr>
          <p:cNvPr id="53282" name="Line 34"/>
          <p:cNvSpPr>
            <a:spLocks noChangeShapeType="1"/>
          </p:cNvSpPr>
          <p:nvPr/>
        </p:nvSpPr>
        <p:spPr bwMode="auto">
          <a:xfrm flipH="1">
            <a:off x="2895600" y="2057400"/>
            <a:ext cx="1676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83" name="Oval 35"/>
          <p:cNvSpPr>
            <a:spLocks noChangeArrowheads="1"/>
          </p:cNvSpPr>
          <p:nvPr/>
        </p:nvSpPr>
        <p:spPr bwMode="auto">
          <a:xfrm>
            <a:off x="4191000" y="2286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84" name="Text Box 36"/>
          <p:cNvSpPr txBox="1">
            <a:spLocks noChangeArrowheads="1"/>
          </p:cNvSpPr>
          <p:nvPr/>
        </p:nvSpPr>
        <p:spPr bwMode="auto">
          <a:xfrm>
            <a:off x="4191000" y="1941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3285" name="Line 37"/>
          <p:cNvSpPr>
            <a:spLocks noChangeShapeType="1"/>
          </p:cNvSpPr>
          <p:nvPr/>
        </p:nvSpPr>
        <p:spPr bwMode="auto">
          <a:xfrm>
            <a:off x="4343400" y="2438400"/>
            <a:ext cx="381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86" name="Oval 38"/>
          <p:cNvSpPr>
            <a:spLocks noChangeArrowheads="1"/>
          </p:cNvSpPr>
          <p:nvPr/>
        </p:nvSpPr>
        <p:spPr bwMode="auto">
          <a:xfrm>
            <a:off x="46482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3287" name="Text Box 39"/>
          <p:cNvSpPr txBox="1">
            <a:spLocks noChangeArrowheads="1"/>
          </p:cNvSpPr>
          <p:nvPr/>
        </p:nvSpPr>
        <p:spPr bwMode="auto">
          <a:xfrm>
            <a:off x="4451350" y="29718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5:$</a:t>
            </a:r>
          </a:p>
        </p:txBody>
      </p:sp>
      <p:sp>
        <p:nvSpPr>
          <p:cNvPr id="53288" name="Text Box 40"/>
          <p:cNvSpPr txBox="1">
            <a:spLocks noChangeArrowheads="1"/>
          </p:cNvSpPr>
          <p:nvPr/>
        </p:nvSpPr>
        <p:spPr bwMode="auto">
          <a:xfrm>
            <a:off x="4556125" y="3541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3</a:t>
            </a:r>
          </a:p>
        </p:txBody>
      </p:sp>
      <p:sp>
        <p:nvSpPr>
          <p:cNvPr id="53289" name="Text Box 41"/>
          <p:cNvSpPr txBox="1">
            <a:spLocks noChangeArrowheads="1"/>
          </p:cNvSpPr>
          <p:nvPr/>
        </p:nvSpPr>
        <p:spPr bwMode="auto">
          <a:xfrm>
            <a:off x="2743200" y="30480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5:$</a:t>
            </a:r>
          </a:p>
        </p:txBody>
      </p:sp>
      <p:sp>
        <p:nvSpPr>
          <p:cNvPr id="53290" name="Oval 42"/>
          <p:cNvSpPr>
            <a:spLocks noChangeArrowheads="1"/>
          </p:cNvSpPr>
          <p:nvPr/>
        </p:nvSpPr>
        <p:spPr bwMode="auto">
          <a:xfrm>
            <a:off x="28194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91" name="Text Box 43"/>
          <p:cNvSpPr txBox="1">
            <a:spLocks noChangeArrowheads="1"/>
          </p:cNvSpPr>
          <p:nvPr/>
        </p:nvSpPr>
        <p:spPr bwMode="auto">
          <a:xfrm>
            <a:off x="2667000" y="3810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53292" name="Oval 44"/>
          <p:cNvSpPr>
            <a:spLocks noChangeArrowheads="1"/>
          </p:cNvSpPr>
          <p:nvPr/>
        </p:nvSpPr>
        <p:spPr bwMode="auto">
          <a:xfrm>
            <a:off x="3368675" y="3011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93" name="Line 45"/>
          <p:cNvSpPr>
            <a:spLocks noChangeShapeType="1"/>
          </p:cNvSpPr>
          <p:nvPr/>
        </p:nvSpPr>
        <p:spPr bwMode="auto">
          <a:xfrm flipH="1">
            <a:off x="4343400" y="29718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94" name="Oval 46"/>
          <p:cNvSpPr>
            <a:spLocks noChangeArrowheads="1"/>
          </p:cNvSpPr>
          <p:nvPr/>
        </p:nvSpPr>
        <p:spPr bwMode="auto">
          <a:xfrm>
            <a:off x="44958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3295" name="Text Box 47"/>
          <p:cNvSpPr txBox="1">
            <a:spLocks noChangeArrowheads="1"/>
          </p:cNvSpPr>
          <p:nvPr/>
        </p:nvSpPr>
        <p:spPr bwMode="auto">
          <a:xfrm>
            <a:off x="4191000" y="31384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3296" name="Text Box 48"/>
          <p:cNvSpPr txBox="1">
            <a:spLocks noChangeArrowheads="1"/>
          </p:cNvSpPr>
          <p:nvPr/>
        </p:nvSpPr>
        <p:spPr bwMode="auto">
          <a:xfrm>
            <a:off x="4184650" y="3595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8</a:t>
            </a:r>
          </a:p>
        </p:txBody>
      </p:sp>
      <p:sp>
        <p:nvSpPr>
          <p:cNvPr id="53297" name="Oval 49"/>
          <p:cNvSpPr>
            <a:spLocks noChangeArrowheads="1"/>
          </p:cNvSpPr>
          <p:nvPr/>
        </p:nvSpPr>
        <p:spPr bwMode="auto">
          <a:xfrm>
            <a:off x="42672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3298" name="Text Box 50"/>
          <p:cNvSpPr txBox="1">
            <a:spLocks noChangeArrowheads="1"/>
          </p:cNvSpPr>
          <p:nvPr/>
        </p:nvSpPr>
        <p:spPr bwMode="auto">
          <a:xfrm>
            <a:off x="4327525" y="2398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3299" name="Text Box 51"/>
          <p:cNvSpPr txBox="1">
            <a:spLocks noChangeArrowheads="1"/>
          </p:cNvSpPr>
          <p:nvPr/>
        </p:nvSpPr>
        <p:spPr bwMode="auto">
          <a:xfrm>
            <a:off x="5165725" y="22463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3300" name="Text Box 52"/>
          <p:cNvSpPr txBox="1">
            <a:spLocks noChangeArrowheads="1"/>
          </p:cNvSpPr>
          <p:nvPr/>
        </p:nvSpPr>
        <p:spPr bwMode="auto">
          <a:xfrm>
            <a:off x="4784725" y="18653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3301" name="Oval 53"/>
          <p:cNvSpPr>
            <a:spLocks noChangeArrowheads="1"/>
          </p:cNvSpPr>
          <p:nvPr/>
        </p:nvSpPr>
        <p:spPr bwMode="auto">
          <a:xfrm>
            <a:off x="5029200" y="2133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02" name="Line 54"/>
          <p:cNvSpPr>
            <a:spLocks noChangeShapeType="1"/>
          </p:cNvSpPr>
          <p:nvPr/>
        </p:nvSpPr>
        <p:spPr bwMode="auto">
          <a:xfrm>
            <a:off x="5105400" y="2286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303" name="Oval 55"/>
          <p:cNvSpPr>
            <a:spLocks noChangeArrowheads="1"/>
          </p:cNvSpPr>
          <p:nvPr/>
        </p:nvSpPr>
        <p:spPr bwMode="auto">
          <a:xfrm>
            <a:off x="5257800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04" name="Text Box 56"/>
          <p:cNvSpPr txBox="1">
            <a:spLocks noChangeArrowheads="1"/>
          </p:cNvSpPr>
          <p:nvPr/>
        </p:nvSpPr>
        <p:spPr bwMode="auto">
          <a:xfrm>
            <a:off x="5327650" y="2605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9</a:t>
            </a:r>
          </a:p>
        </p:txBody>
      </p:sp>
      <p:sp>
        <p:nvSpPr>
          <p:cNvPr id="53305" name="Line 57"/>
          <p:cNvSpPr>
            <a:spLocks noChangeShapeType="1"/>
          </p:cNvSpPr>
          <p:nvPr/>
        </p:nvSpPr>
        <p:spPr bwMode="auto">
          <a:xfrm flipV="1">
            <a:off x="4572000" y="2286000"/>
            <a:ext cx="4572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306" name="Line 58"/>
          <p:cNvSpPr>
            <a:spLocks noChangeShapeType="1"/>
          </p:cNvSpPr>
          <p:nvPr/>
        </p:nvSpPr>
        <p:spPr bwMode="auto">
          <a:xfrm>
            <a:off x="5181600" y="2209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307" name="Oval 59"/>
          <p:cNvSpPr>
            <a:spLocks noChangeArrowheads="1"/>
          </p:cNvSpPr>
          <p:nvPr/>
        </p:nvSpPr>
        <p:spPr bwMode="auto">
          <a:xfrm>
            <a:off x="5638800" y="2133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08" name="Text Box 60"/>
          <p:cNvSpPr txBox="1">
            <a:spLocks noChangeArrowheads="1"/>
          </p:cNvSpPr>
          <p:nvPr/>
        </p:nvSpPr>
        <p:spPr bwMode="auto">
          <a:xfrm>
            <a:off x="5715000" y="20177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53309" name="Text Box 61"/>
          <p:cNvSpPr txBox="1">
            <a:spLocks noChangeArrowheads="1"/>
          </p:cNvSpPr>
          <p:nvPr/>
        </p:nvSpPr>
        <p:spPr bwMode="auto">
          <a:xfrm>
            <a:off x="5257800" y="1995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53310" name="Text Box 62"/>
          <p:cNvSpPr txBox="1">
            <a:spLocks noChangeArrowheads="1"/>
          </p:cNvSpPr>
          <p:nvPr/>
        </p:nvSpPr>
        <p:spPr bwMode="auto">
          <a:xfrm>
            <a:off x="3651250" y="3214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53311" name="Line 63"/>
          <p:cNvSpPr>
            <a:spLocks noChangeShapeType="1"/>
          </p:cNvSpPr>
          <p:nvPr/>
        </p:nvSpPr>
        <p:spPr bwMode="auto">
          <a:xfrm flipH="1">
            <a:off x="4648200" y="2743200"/>
            <a:ext cx="3048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312" name="Line 65"/>
          <p:cNvSpPr>
            <a:spLocks noChangeShapeType="1"/>
          </p:cNvSpPr>
          <p:nvPr/>
        </p:nvSpPr>
        <p:spPr bwMode="auto">
          <a:xfrm flipV="1">
            <a:off x="274320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ST Application 1: pattern matching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6482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Find all occurrence of P=xa in T</a:t>
            </a:r>
          </a:p>
          <a:p>
            <a:pPr lvl="1" eaLnBrk="1" hangingPunct="1"/>
            <a:r>
              <a:rPr lang="en-US" sz="2400" smtClean="0"/>
              <a:t>Find node v in the ST that matches to P</a:t>
            </a:r>
          </a:p>
          <a:p>
            <a:pPr lvl="1" eaLnBrk="1" hangingPunct="1"/>
            <a:r>
              <a:rPr lang="en-US" sz="2400" smtClean="0"/>
              <a:t>Traverse the subtree rooted at v to get the locations</a:t>
            </a: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6562725" y="2097088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H="1">
            <a:off x="5038725" y="2097088"/>
            <a:ext cx="1524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78" name="Oval 6"/>
          <p:cNvSpPr>
            <a:spLocks noChangeArrowheads="1"/>
          </p:cNvSpPr>
          <p:nvPr/>
        </p:nvSpPr>
        <p:spPr bwMode="auto">
          <a:xfrm>
            <a:off x="6486525" y="20208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Oval 7"/>
          <p:cNvSpPr>
            <a:spLocks noChangeArrowheads="1"/>
          </p:cNvSpPr>
          <p:nvPr/>
        </p:nvSpPr>
        <p:spPr bwMode="auto">
          <a:xfrm>
            <a:off x="4962525" y="36210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6029325" y="2020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5740400" y="24701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5511800" y="269875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5283200" y="29495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5038725" y="31781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4285" name="Oval 13"/>
          <p:cNvSpPr>
            <a:spLocks noChangeArrowheads="1"/>
          </p:cNvSpPr>
          <p:nvPr/>
        </p:nvSpPr>
        <p:spPr bwMode="auto">
          <a:xfrm>
            <a:off x="6486525" y="36972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6486525" y="23399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6502400" y="26304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6502400" y="2921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6502400" y="32400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>
            <a:off x="6638925" y="2097088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1" name="Oval 19"/>
          <p:cNvSpPr>
            <a:spLocks noChangeArrowheads="1"/>
          </p:cNvSpPr>
          <p:nvPr/>
        </p:nvSpPr>
        <p:spPr bwMode="auto">
          <a:xfrm>
            <a:off x="7096125" y="2630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6791325" y="20970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4293" name="Oval 21"/>
          <p:cNvSpPr>
            <a:spLocks noChangeArrowheads="1"/>
          </p:cNvSpPr>
          <p:nvPr/>
        </p:nvSpPr>
        <p:spPr bwMode="auto">
          <a:xfrm>
            <a:off x="6105525" y="24018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4" name="Line 22"/>
          <p:cNvSpPr>
            <a:spLocks noChangeShapeType="1"/>
          </p:cNvSpPr>
          <p:nvPr/>
        </p:nvSpPr>
        <p:spPr bwMode="auto">
          <a:xfrm>
            <a:off x="6181725" y="255428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5" name="Oval 23"/>
          <p:cNvSpPr>
            <a:spLocks noChangeArrowheads="1"/>
          </p:cNvSpPr>
          <p:nvPr/>
        </p:nvSpPr>
        <p:spPr bwMode="auto">
          <a:xfrm>
            <a:off x="6105525" y="31638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6111875" y="27066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4297" name="Line 25"/>
          <p:cNvSpPr>
            <a:spLocks noChangeShapeType="1"/>
          </p:cNvSpPr>
          <p:nvPr/>
        </p:nvSpPr>
        <p:spPr bwMode="auto">
          <a:xfrm>
            <a:off x="6638925" y="2097088"/>
            <a:ext cx="1981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6851650" y="18288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7096125" y="1868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4300" name="Text Box 28"/>
          <p:cNvSpPr txBox="1">
            <a:spLocks noChangeArrowheads="1"/>
          </p:cNvSpPr>
          <p:nvPr/>
        </p:nvSpPr>
        <p:spPr bwMode="auto">
          <a:xfrm>
            <a:off x="7537450" y="19589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54301" name="Text Box 29"/>
          <p:cNvSpPr txBox="1">
            <a:spLocks noChangeArrowheads="1"/>
          </p:cNvSpPr>
          <p:nvPr/>
        </p:nvSpPr>
        <p:spPr bwMode="auto">
          <a:xfrm>
            <a:off x="7788275" y="1981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4302" name="Text Box 30"/>
          <p:cNvSpPr txBox="1">
            <a:spLocks noChangeArrowheads="1"/>
          </p:cNvSpPr>
          <p:nvPr/>
        </p:nvSpPr>
        <p:spPr bwMode="auto">
          <a:xfrm>
            <a:off x="8070850" y="2020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4303" name="Text Box 31"/>
          <p:cNvSpPr txBox="1">
            <a:spLocks noChangeArrowheads="1"/>
          </p:cNvSpPr>
          <p:nvPr/>
        </p:nvSpPr>
        <p:spPr bwMode="auto">
          <a:xfrm>
            <a:off x="8321675" y="20574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4304" name="Oval 32"/>
          <p:cNvSpPr>
            <a:spLocks noChangeArrowheads="1"/>
          </p:cNvSpPr>
          <p:nvPr/>
        </p:nvSpPr>
        <p:spPr bwMode="auto">
          <a:xfrm>
            <a:off x="8620125" y="23256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5" name="Line 33"/>
          <p:cNvSpPr>
            <a:spLocks noChangeShapeType="1"/>
          </p:cNvSpPr>
          <p:nvPr/>
        </p:nvSpPr>
        <p:spPr bwMode="auto">
          <a:xfrm>
            <a:off x="7477125" y="22494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7400925" y="22494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4307" name="Oval 35"/>
          <p:cNvSpPr>
            <a:spLocks noChangeArrowheads="1"/>
          </p:cNvSpPr>
          <p:nvPr/>
        </p:nvSpPr>
        <p:spPr bwMode="auto">
          <a:xfrm>
            <a:off x="7400925" y="2630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8756650" y="2209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4309" name="Text Box 37"/>
          <p:cNvSpPr txBox="1">
            <a:spLocks noChangeArrowheads="1"/>
          </p:cNvSpPr>
          <p:nvPr/>
        </p:nvSpPr>
        <p:spPr bwMode="auto">
          <a:xfrm>
            <a:off x="4876800" y="3748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4310" name="Text Box 38"/>
          <p:cNvSpPr txBox="1">
            <a:spLocks noChangeArrowheads="1"/>
          </p:cNvSpPr>
          <p:nvPr/>
        </p:nvSpPr>
        <p:spPr bwMode="auto">
          <a:xfrm>
            <a:off x="6394450" y="38639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4311" name="Text Box 39"/>
          <p:cNvSpPr txBox="1">
            <a:spLocks noChangeArrowheads="1"/>
          </p:cNvSpPr>
          <p:nvPr/>
        </p:nvSpPr>
        <p:spPr bwMode="auto">
          <a:xfrm>
            <a:off x="7461250" y="2743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54312" name="Text Box 40"/>
          <p:cNvSpPr txBox="1">
            <a:spLocks noChangeArrowheads="1"/>
          </p:cNvSpPr>
          <p:nvPr/>
        </p:nvSpPr>
        <p:spPr bwMode="auto">
          <a:xfrm>
            <a:off x="6022975" y="33305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54313" name="Text Box 41"/>
          <p:cNvSpPr txBox="1">
            <a:spLocks noChangeArrowheads="1"/>
          </p:cNvSpPr>
          <p:nvPr/>
        </p:nvSpPr>
        <p:spPr bwMode="auto">
          <a:xfrm>
            <a:off x="7004050" y="27971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54314" name="Rectangle 42"/>
          <p:cNvSpPr>
            <a:spLocks noChangeArrowheads="1"/>
          </p:cNvSpPr>
          <p:nvPr/>
        </p:nvSpPr>
        <p:spPr bwMode="auto">
          <a:xfrm>
            <a:off x="7010400" y="3657600"/>
            <a:ext cx="172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T: xabxac</a:t>
            </a:r>
          </a:p>
        </p:txBody>
      </p:sp>
      <p:sp>
        <p:nvSpPr>
          <p:cNvPr id="54315" name="Oval 43"/>
          <p:cNvSpPr>
            <a:spLocks noChangeArrowheads="1"/>
          </p:cNvSpPr>
          <p:nvPr/>
        </p:nvSpPr>
        <p:spPr bwMode="auto">
          <a:xfrm>
            <a:off x="7400925" y="21336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6" name="Text Box 44"/>
          <p:cNvSpPr txBox="1">
            <a:spLocks noChangeArrowheads="1"/>
          </p:cNvSpPr>
          <p:nvPr/>
        </p:nvSpPr>
        <p:spPr bwMode="auto">
          <a:xfrm>
            <a:off x="1143000" y="4648200"/>
            <a:ext cx="739140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000"/>
              <a:t>O(m) to construct ST (large constant factor)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000"/>
              <a:t>O(n) to find v – linear to length of P instead of T!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000"/>
              <a:t>O(k) to get all leaves, k is the number of occurrence.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000"/>
              <a:t>Asymptotic time is the same as KMP. ST wins if T is fixed. KMP wins otherwise.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 Application 2: set matching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5720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Find all occurrences of a set of patterns in T</a:t>
            </a:r>
          </a:p>
          <a:p>
            <a:pPr lvl="1" eaLnBrk="1" hangingPunct="1"/>
            <a:r>
              <a:rPr lang="en-US" sz="2400" smtClean="0"/>
              <a:t>Build a ST from T</a:t>
            </a:r>
          </a:p>
          <a:p>
            <a:pPr lvl="1" eaLnBrk="1" hangingPunct="1"/>
            <a:r>
              <a:rPr lang="en-US" sz="2400" smtClean="0"/>
              <a:t>Match each P to ST</a:t>
            </a:r>
          </a:p>
          <a:p>
            <a:pPr lvl="1" eaLnBrk="1" hangingPunct="1">
              <a:buFontTx/>
              <a:buNone/>
            </a:pPr>
            <a:endParaRPr lang="en-US" sz="2400" smtClean="0"/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6562725" y="2097088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5038725" y="2097088"/>
            <a:ext cx="1524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6486525" y="2020888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4962525" y="36210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6029325" y="2020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5740400" y="24701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5511800" y="269875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5283200" y="29495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5038725" y="31781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5309" name="Oval 13"/>
          <p:cNvSpPr>
            <a:spLocks noChangeArrowheads="1"/>
          </p:cNvSpPr>
          <p:nvPr/>
        </p:nvSpPr>
        <p:spPr bwMode="auto">
          <a:xfrm>
            <a:off x="6486525" y="36972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6486525" y="23399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6502400" y="26304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5312" name="Text Box 16"/>
          <p:cNvSpPr txBox="1">
            <a:spLocks noChangeArrowheads="1"/>
          </p:cNvSpPr>
          <p:nvPr/>
        </p:nvSpPr>
        <p:spPr bwMode="auto">
          <a:xfrm>
            <a:off x="6502400" y="2921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6502400" y="32400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5314" name="Line 18"/>
          <p:cNvSpPr>
            <a:spLocks noChangeShapeType="1"/>
          </p:cNvSpPr>
          <p:nvPr/>
        </p:nvSpPr>
        <p:spPr bwMode="auto">
          <a:xfrm>
            <a:off x="6638925" y="2097088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15" name="Oval 19"/>
          <p:cNvSpPr>
            <a:spLocks noChangeArrowheads="1"/>
          </p:cNvSpPr>
          <p:nvPr/>
        </p:nvSpPr>
        <p:spPr bwMode="auto">
          <a:xfrm>
            <a:off x="7096125" y="2630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6" name="Text Box 20"/>
          <p:cNvSpPr txBox="1">
            <a:spLocks noChangeArrowheads="1"/>
          </p:cNvSpPr>
          <p:nvPr/>
        </p:nvSpPr>
        <p:spPr bwMode="auto">
          <a:xfrm>
            <a:off x="6791325" y="20970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5317" name="Oval 21"/>
          <p:cNvSpPr>
            <a:spLocks noChangeArrowheads="1"/>
          </p:cNvSpPr>
          <p:nvPr/>
        </p:nvSpPr>
        <p:spPr bwMode="auto">
          <a:xfrm>
            <a:off x="6105525" y="24018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8" name="Line 22"/>
          <p:cNvSpPr>
            <a:spLocks noChangeShapeType="1"/>
          </p:cNvSpPr>
          <p:nvPr/>
        </p:nvSpPr>
        <p:spPr bwMode="auto">
          <a:xfrm>
            <a:off x="6181725" y="255428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19" name="Oval 23"/>
          <p:cNvSpPr>
            <a:spLocks noChangeArrowheads="1"/>
          </p:cNvSpPr>
          <p:nvPr/>
        </p:nvSpPr>
        <p:spPr bwMode="auto">
          <a:xfrm>
            <a:off x="6105525" y="31638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6111875" y="27066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5321" name="Line 25"/>
          <p:cNvSpPr>
            <a:spLocks noChangeShapeType="1"/>
          </p:cNvSpPr>
          <p:nvPr/>
        </p:nvSpPr>
        <p:spPr bwMode="auto">
          <a:xfrm>
            <a:off x="6638925" y="2097088"/>
            <a:ext cx="1981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6851650" y="18288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7096125" y="1868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5324" name="Text Box 28"/>
          <p:cNvSpPr txBox="1">
            <a:spLocks noChangeArrowheads="1"/>
          </p:cNvSpPr>
          <p:nvPr/>
        </p:nvSpPr>
        <p:spPr bwMode="auto">
          <a:xfrm>
            <a:off x="7537450" y="19589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55325" name="Text Box 29"/>
          <p:cNvSpPr txBox="1">
            <a:spLocks noChangeArrowheads="1"/>
          </p:cNvSpPr>
          <p:nvPr/>
        </p:nvSpPr>
        <p:spPr bwMode="auto">
          <a:xfrm>
            <a:off x="7788275" y="1981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5326" name="Text Box 30"/>
          <p:cNvSpPr txBox="1">
            <a:spLocks noChangeArrowheads="1"/>
          </p:cNvSpPr>
          <p:nvPr/>
        </p:nvSpPr>
        <p:spPr bwMode="auto">
          <a:xfrm>
            <a:off x="8070850" y="2020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5327" name="Text Box 31"/>
          <p:cNvSpPr txBox="1">
            <a:spLocks noChangeArrowheads="1"/>
          </p:cNvSpPr>
          <p:nvPr/>
        </p:nvSpPr>
        <p:spPr bwMode="auto">
          <a:xfrm>
            <a:off x="8321675" y="20574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5328" name="Oval 32"/>
          <p:cNvSpPr>
            <a:spLocks noChangeArrowheads="1"/>
          </p:cNvSpPr>
          <p:nvPr/>
        </p:nvSpPr>
        <p:spPr bwMode="auto">
          <a:xfrm>
            <a:off x="8620125" y="23256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9" name="Line 33"/>
          <p:cNvSpPr>
            <a:spLocks noChangeShapeType="1"/>
          </p:cNvSpPr>
          <p:nvPr/>
        </p:nvSpPr>
        <p:spPr bwMode="auto">
          <a:xfrm>
            <a:off x="7477125" y="22494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30" name="Text Box 34"/>
          <p:cNvSpPr txBox="1">
            <a:spLocks noChangeArrowheads="1"/>
          </p:cNvSpPr>
          <p:nvPr/>
        </p:nvSpPr>
        <p:spPr bwMode="auto">
          <a:xfrm>
            <a:off x="7400925" y="22494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5331" name="Oval 35"/>
          <p:cNvSpPr>
            <a:spLocks noChangeArrowheads="1"/>
          </p:cNvSpPr>
          <p:nvPr/>
        </p:nvSpPr>
        <p:spPr bwMode="auto">
          <a:xfrm>
            <a:off x="7400925" y="2630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32" name="Text Box 36"/>
          <p:cNvSpPr txBox="1">
            <a:spLocks noChangeArrowheads="1"/>
          </p:cNvSpPr>
          <p:nvPr/>
        </p:nvSpPr>
        <p:spPr bwMode="auto">
          <a:xfrm>
            <a:off x="8756650" y="2209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5333" name="Text Box 37"/>
          <p:cNvSpPr txBox="1">
            <a:spLocks noChangeArrowheads="1"/>
          </p:cNvSpPr>
          <p:nvPr/>
        </p:nvSpPr>
        <p:spPr bwMode="auto">
          <a:xfrm>
            <a:off x="4876800" y="3748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5334" name="Text Box 38"/>
          <p:cNvSpPr txBox="1">
            <a:spLocks noChangeArrowheads="1"/>
          </p:cNvSpPr>
          <p:nvPr/>
        </p:nvSpPr>
        <p:spPr bwMode="auto">
          <a:xfrm>
            <a:off x="6394450" y="38639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5335" name="Text Box 39"/>
          <p:cNvSpPr txBox="1">
            <a:spLocks noChangeArrowheads="1"/>
          </p:cNvSpPr>
          <p:nvPr/>
        </p:nvSpPr>
        <p:spPr bwMode="auto">
          <a:xfrm>
            <a:off x="7461250" y="2743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55336" name="Text Box 40"/>
          <p:cNvSpPr txBox="1">
            <a:spLocks noChangeArrowheads="1"/>
          </p:cNvSpPr>
          <p:nvPr/>
        </p:nvSpPr>
        <p:spPr bwMode="auto">
          <a:xfrm>
            <a:off x="6022975" y="33305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55337" name="Text Box 41"/>
          <p:cNvSpPr txBox="1">
            <a:spLocks noChangeArrowheads="1"/>
          </p:cNvSpPr>
          <p:nvPr/>
        </p:nvSpPr>
        <p:spPr bwMode="auto">
          <a:xfrm>
            <a:off x="7004050" y="27971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55338" name="Rectangle 42"/>
          <p:cNvSpPr>
            <a:spLocks noChangeArrowheads="1"/>
          </p:cNvSpPr>
          <p:nvPr/>
        </p:nvSpPr>
        <p:spPr bwMode="auto">
          <a:xfrm>
            <a:off x="7086600" y="3581400"/>
            <a:ext cx="172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T: xabxac</a:t>
            </a:r>
          </a:p>
          <a:p>
            <a:r>
              <a:rPr lang="en-US" sz="2800"/>
              <a:t>P: xab</a:t>
            </a:r>
          </a:p>
        </p:txBody>
      </p:sp>
      <p:sp>
        <p:nvSpPr>
          <p:cNvPr id="55339" name="Oval 43"/>
          <p:cNvSpPr>
            <a:spLocks noChangeArrowheads="1"/>
          </p:cNvSpPr>
          <p:nvPr/>
        </p:nvSpPr>
        <p:spPr bwMode="auto">
          <a:xfrm>
            <a:off x="7400925" y="2133600"/>
            <a:ext cx="152400" cy="1524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40" name="Text Box 44"/>
          <p:cNvSpPr txBox="1">
            <a:spLocks noChangeArrowheads="1"/>
          </p:cNvSpPr>
          <p:nvPr/>
        </p:nvSpPr>
        <p:spPr bwMode="auto">
          <a:xfrm>
            <a:off x="914400" y="4572000"/>
            <a:ext cx="784860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000"/>
              <a:t>O(m) to construct ST (large constant factor)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000"/>
              <a:t>O(n) to find v – linear to total length of P’s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000"/>
              <a:t>O(k) to get all leaves, k is the number of occurrence.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000"/>
              <a:t>Asymptotic time is the same as Aho-Corasick. ST wins if T fixed. AC wins if P’s are fixed. Otherwise depending on relative size.</a:t>
            </a:r>
          </a:p>
        </p:txBody>
      </p:sp>
      <p:sp>
        <p:nvSpPr>
          <p:cNvPr id="55341" name="Line 45"/>
          <p:cNvSpPr>
            <a:spLocks noChangeShapeType="1"/>
          </p:cNvSpPr>
          <p:nvPr/>
        </p:nvSpPr>
        <p:spPr bwMode="auto">
          <a:xfrm flipH="1">
            <a:off x="7772400" y="2057400"/>
            <a:ext cx="762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 application 3: repeat finding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Highly repeated substrings often have some meaning </a:t>
            </a:r>
          </a:p>
          <a:p>
            <a:pPr lvl="1" eaLnBrk="1" hangingPunct="1"/>
            <a:r>
              <a:rPr lang="en-US" sz="2400" smtClean="0"/>
              <a:t>Computer virus replicates themselves after infection</a:t>
            </a:r>
          </a:p>
          <a:p>
            <a:pPr lvl="1" eaLnBrk="1" hangingPunct="1"/>
            <a:r>
              <a:rPr lang="en-US" sz="2400" smtClean="0"/>
              <a:t>Poorly designed software may contain many duplicated code segments</a:t>
            </a:r>
          </a:p>
          <a:p>
            <a:pPr lvl="1" eaLnBrk="1" hangingPunct="1"/>
            <a:r>
              <a:rPr lang="en-US" sz="2400" smtClean="0"/>
              <a:t>Genome contains repeated DNA sequences with interesting functions</a:t>
            </a:r>
          </a:p>
          <a:p>
            <a:pPr eaLnBrk="1" hangingPunct="1"/>
            <a:r>
              <a:rPr lang="en-US" sz="2800" smtClean="0"/>
              <a:t>Length and number of repeats may vary</a:t>
            </a:r>
          </a:p>
          <a:p>
            <a:pPr eaLnBrk="1" hangingPunct="1"/>
            <a:r>
              <a:rPr lang="en-US" sz="2800" smtClean="0"/>
              <a:t>Goal: find all repeats that are </a:t>
            </a:r>
            <a:r>
              <a:rPr lang="en-US" sz="2800" smtClean="0">
                <a:solidFill>
                  <a:srgbClr val="0000FF"/>
                </a:solidFill>
              </a:rPr>
              <a:t>at least</a:t>
            </a:r>
            <a:r>
              <a:rPr lang="en-US" sz="2800" smtClean="0"/>
              <a:t> </a:t>
            </a:r>
            <a:r>
              <a:rPr lang="en-US" sz="2800" smtClean="0">
                <a:solidFill>
                  <a:srgbClr val="0000FF"/>
                </a:solidFill>
              </a:rPr>
              <a:t>k-chars long</a:t>
            </a:r>
            <a:r>
              <a:rPr lang="en-US" sz="2800" smtClean="0"/>
              <a:t> and appear </a:t>
            </a:r>
            <a:r>
              <a:rPr lang="en-US" sz="2800" smtClean="0">
                <a:solidFill>
                  <a:srgbClr val="0000FF"/>
                </a:solidFill>
              </a:rPr>
              <a:t>at least p times</a:t>
            </a:r>
            <a:r>
              <a:rPr lang="en-US" sz="2800" smtClean="0"/>
              <a:t> in a string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Repeats finding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FF"/>
                </a:solidFill>
              </a:rPr>
              <a:t>at least k-chars long</a:t>
            </a:r>
            <a:r>
              <a:rPr lang="en-US" smtClean="0"/>
              <a:t> and appear </a:t>
            </a:r>
            <a:r>
              <a:rPr lang="en-US" smtClean="0">
                <a:solidFill>
                  <a:srgbClr val="0000FF"/>
                </a:solidFill>
              </a:rPr>
              <a:t>at least p times</a:t>
            </a:r>
            <a:r>
              <a:rPr lang="en-US" smtClean="0"/>
              <a:t> in a string</a:t>
            </a:r>
          </a:p>
          <a:p>
            <a:pPr lvl="1" eaLnBrk="1" hangingPunct="1"/>
            <a:r>
              <a:rPr lang="en-US" smtClean="0"/>
              <a:t>Phase 1: top-down, count label lengths (L) from root to each node</a:t>
            </a:r>
          </a:p>
          <a:p>
            <a:pPr lvl="1" eaLnBrk="1" hangingPunct="1"/>
            <a:r>
              <a:rPr lang="en-US" smtClean="0"/>
              <a:t>Phase 2: bottom-up: count # of leaves descended from each internal node</a:t>
            </a:r>
          </a:p>
        </p:txBody>
      </p:sp>
      <p:sp>
        <p:nvSpPr>
          <p:cNvPr id="57348" name="Line 4"/>
          <p:cNvSpPr>
            <a:spLocks noChangeShapeType="1"/>
          </p:cNvSpPr>
          <p:nvPr/>
        </p:nvSpPr>
        <p:spPr bwMode="auto">
          <a:xfrm flipH="1">
            <a:off x="3733800" y="4648200"/>
            <a:ext cx="1371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49" name="Line 5"/>
          <p:cNvSpPr>
            <a:spLocks noChangeShapeType="1"/>
          </p:cNvSpPr>
          <p:nvPr/>
        </p:nvSpPr>
        <p:spPr bwMode="auto">
          <a:xfrm>
            <a:off x="5105400" y="4648200"/>
            <a:ext cx="1371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0" name="Line 6"/>
          <p:cNvSpPr>
            <a:spLocks noChangeShapeType="1"/>
          </p:cNvSpPr>
          <p:nvPr/>
        </p:nvSpPr>
        <p:spPr bwMode="auto">
          <a:xfrm flipH="1">
            <a:off x="5029200" y="5410200"/>
            <a:ext cx="609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5334000" y="5943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 flipH="1">
            <a:off x="5943600" y="6096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4267200" y="57912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4" name="Oval 10"/>
          <p:cNvSpPr>
            <a:spLocks noChangeArrowheads="1"/>
          </p:cNvSpPr>
          <p:nvPr/>
        </p:nvSpPr>
        <p:spPr bwMode="auto">
          <a:xfrm>
            <a:off x="6096000" y="5943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6324600" y="58674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(L, N)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1219200" y="5029200"/>
            <a:ext cx="2438400" cy="10064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For each node with L &gt;= k, and N &gt;= p, output all leave IDs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6629400" y="5105400"/>
            <a:ext cx="230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O(m) to traverse tree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4267200" y="5791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5334000" y="59436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4572000" y="5410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>
            <a:off x="5105400" y="46482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Repeats finding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465638"/>
            <a:ext cx="8229600" cy="17827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Find repeats with at least 3 chars and 2 occurrences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acat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aca</a:t>
            </a:r>
          </a:p>
        </p:txBody>
      </p:sp>
      <p:sp>
        <p:nvSpPr>
          <p:cNvPr id="58372" name="Oval 4"/>
          <p:cNvSpPr>
            <a:spLocks noChangeArrowheads="1"/>
          </p:cNvSpPr>
          <p:nvPr/>
        </p:nvSpPr>
        <p:spPr bwMode="auto">
          <a:xfrm>
            <a:off x="45720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>
            <a:off x="4724400" y="2057400"/>
            <a:ext cx="1066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289550" y="29860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5:e</a:t>
            </a:r>
          </a:p>
        </p:txBody>
      </p:sp>
      <p:sp>
        <p:nvSpPr>
          <p:cNvPr id="58375" name="Oval 7"/>
          <p:cNvSpPr>
            <a:spLocks noChangeArrowheads="1"/>
          </p:cNvSpPr>
          <p:nvPr/>
        </p:nvSpPr>
        <p:spPr bwMode="auto">
          <a:xfrm>
            <a:off x="5715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622925" y="3922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4724400" y="1981200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410200" y="22098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5:e</a:t>
            </a:r>
          </a:p>
        </p:txBody>
      </p:sp>
      <p:sp>
        <p:nvSpPr>
          <p:cNvPr id="58379" name="Oval 11"/>
          <p:cNvSpPr>
            <a:spLocks noChangeArrowheads="1"/>
          </p:cNvSpPr>
          <p:nvPr/>
        </p:nvSpPr>
        <p:spPr bwMode="auto">
          <a:xfrm>
            <a:off x="60198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6096000" y="2681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4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1371600" y="175260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49" charset="0"/>
              </a:rPr>
              <a:t>1234567890</a:t>
            </a:r>
            <a:br>
              <a:rPr lang="en-US" b="1">
                <a:latin typeface="Courier New" pitchFamily="49" charset="0"/>
              </a:rPr>
            </a:br>
            <a:r>
              <a:rPr lang="en-US" b="1">
                <a:latin typeface="Courier New" pitchFamily="49" charset="0"/>
              </a:rPr>
              <a:t>acatgacatt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4724400" y="1981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3" name="Oval 15"/>
          <p:cNvSpPr>
            <a:spLocks noChangeArrowheads="1"/>
          </p:cNvSpPr>
          <p:nvPr/>
        </p:nvSpPr>
        <p:spPr bwMode="auto">
          <a:xfrm>
            <a:off x="60198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5165725" y="1676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5:e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6156325" y="1789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>
            <a:off x="50292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7" name="Oval 19"/>
          <p:cNvSpPr>
            <a:spLocks noChangeArrowheads="1"/>
          </p:cNvSpPr>
          <p:nvPr/>
        </p:nvSpPr>
        <p:spPr bwMode="auto">
          <a:xfrm>
            <a:off x="4953000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4572000" y="20177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4648200" y="2170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4724400" y="23764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8391" name="Text Box 23"/>
          <p:cNvSpPr txBox="1">
            <a:spLocks noChangeArrowheads="1"/>
          </p:cNvSpPr>
          <p:nvPr/>
        </p:nvSpPr>
        <p:spPr bwMode="auto">
          <a:xfrm>
            <a:off x="4857750" y="2779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8392" name="Oval 24"/>
          <p:cNvSpPr>
            <a:spLocks noChangeArrowheads="1"/>
          </p:cNvSpPr>
          <p:nvPr/>
        </p:nvSpPr>
        <p:spPr bwMode="auto">
          <a:xfrm>
            <a:off x="4953000" y="3200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4876800" y="3352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7</a:t>
            </a:r>
          </a:p>
        </p:txBody>
      </p:sp>
      <p:sp>
        <p:nvSpPr>
          <p:cNvPr id="58394" name="Line 26"/>
          <p:cNvSpPr>
            <a:spLocks noChangeShapeType="1"/>
          </p:cNvSpPr>
          <p:nvPr/>
        </p:nvSpPr>
        <p:spPr bwMode="auto">
          <a:xfrm>
            <a:off x="3444875" y="30876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3816350" y="2286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597275" y="2438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429000" y="26670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3581400" y="30480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8399" name="Oval 31"/>
          <p:cNvSpPr>
            <a:spLocks noChangeArrowheads="1"/>
          </p:cNvSpPr>
          <p:nvPr/>
        </p:nvSpPr>
        <p:spPr bwMode="auto">
          <a:xfrm>
            <a:off x="38100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3810000" y="3581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6</a:t>
            </a:r>
          </a:p>
        </p:txBody>
      </p:sp>
      <p:sp>
        <p:nvSpPr>
          <p:cNvPr id="58401" name="Line 33"/>
          <p:cNvSpPr>
            <a:spLocks noChangeShapeType="1"/>
          </p:cNvSpPr>
          <p:nvPr/>
        </p:nvSpPr>
        <p:spPr bwMode="auto">
          <a:xfrm flipH="1">
            <a:off x="2895600" y="2057400"/>
            <a:ext cx="1676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402" name="Oval 34"/>
          <p:cNvSpPr>
            <a:spLocks noChangeArrowheads="1"/>
          </p:cNvSpPr>
          <p:nvPr/>
        </p:nvSpPr>
        <p:spPr bwMode="auto">
          <a:xfrm>
            <a:off x="4191000" y="2286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191000" y="1941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8404" name="Line 36"/>
          <p:cNvSpPr>
            <a:spLocks noChangeShapeType="1"/>
          </p:cNvSpPr>
          <p:nvPr/>
        </p:nvSpPr>
        <p:spPr bwMode="auto">
          <a:xfrm>
            <a:off x="4343400" y="2438400"/>
            <a:ext cx="381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405" name="Oval 37"/>
          <p:cNvSpPr>
            <a:spLocks noChangeArrowheads="1"/>
          </p:cNvSpPr>
          <p:nvPr/>
        </p:nvSpPr>
        <p:spPr bwMode="auto">
          <a:xfrm>
            <a:off x="46482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451350" y="29718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5:e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56125" y="3541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3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2743200" y="30480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5:e</a:t>
            </a:r>
          </a:p>
        </p:txBody>
      </p:sp>
      <p:sp>
        <p:nvSpPr>
          <p:cNvPr id="58409" name="Oval 41"/>
          <p:cNvSpPr>
            <a:spLocks noChangeArrowheads="1"/>
          </p:cNvSpPr>
          <p:nvPr/>
        </p:nvSpPr>
        <p:spPr bwMode="auto">
          <a:xfrm>
            <a:off x="28194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10" name="Text Box 42"/>
          <p:cNvSpPr txBox="1">
            <a:spLocks noChangeArrowheads="1"/>
          </p:cNvSpPr>
          <p:nvPr/>
        </p:nvSpPr>
        <p:spPr bwMode="auto">
          <a:xfrm>
            <a:off x="2667000" y="3810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58411" name="Oval 43"/>
          <p:cNvSpPr>
            <a:spLocks noChangeArrowheads="1"/>
          </p:cNvSpPr>
          <p:nvPr/>
        </p:nvSpPr>
        <p:spPr bwMode="auto">
          <a:xfrm>
            <a:off x="3368675" y="3011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12" name="Line 44"/>
          <p:cNvSpPr>
            <a:spLocks noChangeShapeType="1"/>
          </p:cNvSpPr>
          <p:nvPr/>
        </p:nvSpPr>
        <p:spPr bwMode="auto">
          <a:xfrm flipH="1">
            <a:off x="4343400" y="29718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413" name="Oval 45"/>
          <p:cNvSpPr>
            <a:spLocks noChangeArrowheads="1"/>
          </p:cNvSpPr>
          <p:nvPr/>
        </p:nvSpPr>
        <p:spPr bwMode="auto">
          <a:xfrm>
            <a:off x="44958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8414" name="Text Box 46"/>
          <p:cNvSpPr txBox="1">
            <a:spLocks noChangeArrowheads="1"/>
          </p:cNvSpPr>
          <p:nvPr/>
        </p:nvSpPr>
        <p:spPr bwMode="auto">
          <a:xfrm>
            <a:off x="4191000" y="31384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8415" name="Text Box 47"/>
          <p:cNvSpPr txBox="1">
            <a:spLocks noChangeArrowheads="1"/>
          </p:cNvSpPr>
          <p:nvPr/>
        </p:nvSpPr>
        <p:spPr bwMode="auto">
          <a:xfrm>
            <a:off x="4184650" y="3595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8</a:t>
            </a:r>
          </a:p>
        </p:txBody>
      </p:sp>
      <p:sp>
        <p:nvSpPr>
          <p:cNvPr id="58416" name="Oval 48"/>
          <p:cNvSpPr>
            <a:spLocks noChangeArrowheads="1"/>
          </p:cNvSpPr>
          <p:nvPr/>
        </p:nvSpPr>
        <p:spPr bwMode="auto">
          <a:xfrm>
            <a:off x="42672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8417" name="Text Box 49"/>
          <p:cNvSpPr txBox="1">
            <a:spLocks noChangeArrowheads="1"/>
          </p:cNvSpPr>
          <p:nvPr/>
        </p:nvSpPr>
        <p:spPr bwMode="auto">
          <a:xfrm>
            <a:off x="4327525" y="2398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8418" name="Text Box 50"/>
          <p:cNvSpPr txBox="1">
            <a:spLocks noChangeArrowheads="1"/>
          </p:cNvSpPr>
          <p:nvPr/>
        </p:nvSpPr>
        <p:spPr bwMode="auto">
          <a:xfrm>
            <a:off x="5165725" y="22463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8419" name="Text Box 51"/>
          <p:cNvSpPr txBox="1">
            <a:spLocks noChangeArrowheads="1"/>
          </p:cNvSpPr>
          <p:nvPr/>
        </p:nvSpPr>
        <p:spPr bwMode="auto">
          <a:xfrm>
            <a:off x="4784725" y="18653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8420" name="Oval 52"/>
          <p:cNvSpPr>
            <a:spLocks noChangeArrowheads="1"/>
          </p:cNvSpPr>
          <p:nvPr/>
        </p:nvSpPr>
        <p:spPr bwMode="auto">
          <a:xfrm>
            <a:off x="5029200" y="2133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21" name="Line 53"/>
          <p:cNvSpPr>
            <a:spLocks noChangeShapeType="1"/>
          </p:cNvSpPr>
          <p:nvPr/>
        </p:nvSpPr>
        <p:spPr bwMode="auto">
          <a:xfrm>
            <a:off x="5105400" y="2286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422" name="Oval 54"/>
          <p:cNvSpPr>
            <a:spLocks noChangeArrowheads="1"/>
          </p:cNvSpPr>
          <p:nvPr/>
        </p:nvSpPr>
        <p:spPr bwMode="auto">
          <a:xfrm>
            <a:off x="5257800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23" name="Text Box 55"/>
          <p:cNvSpPr txBox="1">
            <a:spLocks noChangeArrowheads="1"/>
          </p:cNvSpPr>
          <p:nvPr/>
        </p:nvSpPr>
        <p:spPr bwMode="auto">
          <a:xfrm>
            <a:off x="5327650" y="2605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9</a:t>
            </a:r>
          </a:p>
        </p:txBody>
      </p:sp>
      <p:sp>
        <p:nvSpPr>
          <p:cNvPr id="58424" name="Line 56"/>
          <p:cNvSpPr>
            <a:spLocks noChangeShapeType="1"/>
          </p:cNvSpPr>
          <p:nvPr/>
        </p:nvSpPr>
        <p:spPr bwMode="auto">
          <a:xfrm>
            <a:off x="5181600" y="2209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425" name="Oval 57"/>
          <p:cNvSpPr>
            <a:spLocks noChangeArrowheads="1"/>
          </p:cNvSpPr>
          <p:nvPr/>
        </p:nvSpPr>
        <p:spPr bwMode="auto">
          <a:xfrm>
            <a:off x="5638800" y="2133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5715000" y="20177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58427" name="Text Box 59"/>
          <p:cNvSpPr txBox="1">
            <a:spLocks noChangeArrowheads="1"/>
          </p:cNvSpPr>
          <p:nvPr/>
        </p:nvSpPr>
        <p:spPr bwMode="auto">
          <a:xfrm>
            <a:off x="5257800" y="1995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58428" name="Rectangle 61"/>
          <p:cNvSpPr>
            <a:spLocks noChangeArrowheads="1"/>
          </p:cNvSpPr>
          <p:nvPr/>
        </p:nvSpPr>
        <p:spPr bwMode="auto">
          <a:xfrm>
            <a:off x="2884488" y="2771775"/>
            <a:ext cx="5445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(4, 2)</a:t>
            </a:r>
          </a:p>
        </p:txBody>
      </p:sp>
      <p:sp>
        <p:nvSpPr>
          <p:cNvPr id="58429" name="Rectangle 62"/>
          <p:cNvSpPr>
            <a:spLocks noChangeArrowheads="1"/>
          </p:cNvSpPr>
          <p:nvPr/>
        </p:nvSpPr>
        <p:spPr bwMode="auto">
          <a:xfrm>
            <a:off x="4495800" y="2590800"/>
            <a:ext cx="5445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FF0000"/>
                </a:solidFill>
              </a:rPr>
              <a:t>(3, 2)</a:t>
            </a:r>
          </a:p>
        </p:txBody>
      </p:sp>
      <p:sp>
        <p:nvSpPr>
          <p:cNvPr id="58430" name="Text Box 4"/>
          <p:cNvSpPr txBox="1">
            <a:spLocks noChangeArrowheads="1"/>
          </p:cNvSpPr>
          <p:nvPr/>
        </p:nvSpPr>
        <p:spPr bwMode="auto">
          <a:xfrm>
            <a:off x="762000" y="60960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</a:rPr>
              <a:t>acat</a:t>
            </a:r>
            <a:r>
              <a:rPr lang="en-US" sz="2400"/>
              <a:t>g</a:t>
            </a:r>
            <a:r>
              <a:rPr lang="en-US" sz="2400">
                <a:solidFill>
                  <a:srgbClr val="006600"/>
                </a:solidFill>
              </a:rPr>
              <a:t>acat</a:t>
            </a:r>
            <a:r>
              <a:rPr lang="en-US" sz="2400"/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Maximal repeats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Right-maximal repeat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mtClean="0"/>
              <a:t>S[i+1..i+k] = S[j+1..j+k], 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mtClean="0"/>
              <a:t>but S[i+k+1] != S[j+k+1]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Left-maximal repeat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mtClean="0"/>
              <a:t>S[i+1..i+k] = S[j+1..j+k]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mtClean="0"/>
              <a:t>But S[i] != S[j]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Maximal repeat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mtClean="0"/>
              <a:t>S[i+1..i+k] = S[j+1..j+k]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mtClean="0"/>
              <a:t>But S[i] != S[j], and S[i+k+1] != S[j+k+1]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6172200" y="1828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</a:rPr>
              <a:t>acat</a:t>
            </a:r>
            <a:r>
              <a:rPr lang="en-US" sz="2400"/>
              <a:t>g</a:t>
            </a:r>
            <a:r>
              <a:rPr lang="en-US" sz="2400">
                <a:solidFill>
                  <a:srgbClr val="006600"/>
                </a:solidFill>
              </a:rPr>
              <a:t>acat</a:t>
            </a:r>
            <a:r>
              <a:rPr lang="en-US" sz="2400"/>
              <a:t>t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5715000" y="2514600"/>
            <a:ext cx="30511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sz="2000"/>
              <a:t>1. cat (right-maximal)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2. aca (left-maximal)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3. acat (maximal)</a:t>
            </a:r>
          </a:p>
          <a:p>
            <a:pPr lvl="1">
              <a:lnSpc>
                <a:spcPct val="90000"/>
              </a:lnSpc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Maximal repeats finding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0"/>
            <a:ext cx="82296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How to find maximal repeat?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 right-maximal repeats with different left chars</a:t>
            </a:r>
          </a:p>
        </p:txBody>
      </p:sp>
      <p:sp>
        <p:nvSpPr>
          <p:cNvPr id="60420" name="Oval 4"/>
          <p:cNvSpPr>
            <a:spLocks noChangeArrowheads="1"/>
          </p:cNvSpPr>
          <p:nvPr/>
        </p:nvSpPr>
        <p:spPr bwMode="auto">
          <a:xfrm>
            <a:off x="45720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4724400" y="2057400"/>
            <a:ext cx="1066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5289550" y="29860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5:e</a:t>
            </a:r>
          </a:p>
        </p:txBody>
      </p:sp>
      <p:sp>
        <p:nvSpPr>
          <p:cNvPr id="60423" name="Oval 7"/>
          <p:cNvSpPr>
            <a:spLocks noChangeArrowheads="1"/>
          </p:cNvSpPr>
          <p:nvPr/>
        </p:nvSpPr>
        <p:spPr bwMode="auto">
          <a:xfrm>
            <a:off x="5715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5622925" y="3922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4724400" y="1981200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5410200" y="22098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5:e</a:t>
            </a:r>
          </a:p>
        </p:txBody>
      </p:sp>
      <p:sp>
        <p:nvSpPr>
          <p:cNvPr id="60427" name="Oval 11"/>
          <p:cNvSpPr>
            <a:spLocks noChangeArrowheads="1"/>
          </p:cNvSpPr>
          <p:nvPr/>
        </p:nvSpPr>
        <p:spPr bwMode="auto">
          <a:xfrm>
            <a:off x="60198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6096000" y="2681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4</a:t>
            </a:r>
          </a:p>
        </p:txBody>
      </p:sp>
      <p:sp>
        <p:nvSpPr>
          <p:cNvPr id="60429" name="Text Box 13"/>
          <p:cNvSpPr txBox="1">
            <a:spLocks noChangeArrowheads="1"/>
          </p:cNvSpPr>
          <p:nvPr/>
        </p:nvSpPr>
        <p:spPr bwMode="auto">
          <a:xfrm>
            <a:off x="1371600" y="175260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49" charset="0"/>
              </a:rPr>
              <a:t>1234567890</a:t>
            </a:r>
            <a:br>
              <a:rPr lang="en-US" b="1">
                <a:latin typeface="Courier New" pitchFamily="49" charset="0"/>
              </a:rPr>
            </a:br>
            <a:r>
              <a:rPr lang="en-US" b="1">
                <a:latin typeface="Courier New" pitchFamily="49" charset="0"/>
              </a:rPr>
              <a:t>acatgacatt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4724400" y="1981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31" name="Oval 15"/>
          <p:cNvSpPr>
            <a:spLocks noChangeArrowheads="1"/>
          </p:cNvSpPr>
          <p:nvPr/>
        </p:nvSpPr>
        <p:spPr bwMode="auto">
          <a:xfrm>
            <a:off x="6019800" y="190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5165725" y="1676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5:e</a:t>
            </a:r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6156325" y="1789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>
            <a:off x="50292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35" name="Oval 19"/>
          <p:cNvSpPr>
            <a:spLocks noChangeArrowheads="1"/>
          </p:cNvSpPr>
          <p:nvPr/>
        </p:nvSpPr>
        <p:spPr bwMode="auto">
          <a:xfrm>
            <a:off x="4953000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36" name="Text Box 20"/>
          <p:cNvSpPr txBox="1">
            <a:spLocks noChangeArrowheads="1"/>
          </p:cNvSpPr>
          <p:nvPr/>
        </p:nvSpPr>
        <p:spPr bwMode="auto">
          <a:xfrm>
            <a:off x="4572000" y="20177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60437" name="Text Box 21"/>
          <p:cNvSpPr txBox="1">
            <a:spLocks noChangeArrowheads="1"/>
          </p:cNvSpPr>
          <p:nvPr/>
        </p:nvSpPr>
        <p:spPr bwMode="auto">
          <a:xfrm>
            <a:off x="4648200" y="2170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0438" name="Text Box 22"/>
          <p:cNvSpPr txBox="1">
            <a:spLocks noChangeArrowheads="1"/>
          </p:cNvSpPr>
          <p:nvPr/>
        </p:nvSpPr>
        <p:spPr bwMode="auto">
          <a:xfrm>
            <a:off x="4724400" y="23764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60439" name="Text Box 23"/>
          <p:cNvSpPr txBox="1">
            <a:spLocks noChangeArrowheads="1"/>
          </p:cNvSpPr>
          <p:nvPr/>
        </p:nvSpPr>
        <p:spPr bwMode="auto">
          <a:xfrm>
            <a:off x="4857750" y="2779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60440" name="Oval 24"/>
          <p:cNvSpPr>
            <a:spLocks noChangeArrowheads="1"/>
          </p:cNvSpPr>
          <p:nvPr/>
        </p:nvSpPr>
        <p:spPr bwMode="auto">
          <a:xfrm>
            <a:off x="4953000" y="3200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0441" name="Text Box 25"/>
          <p:cNvSpPr txBox="1">
            <a:spLocks noChangeArrowheads="1"/>
          </p:cNvSpPr>
          <p:nvPr/>
        </p:nvSpPr>
        <p:spPr bwMode="auto">
          <a:xfrm>
            <a:off x="4876800" y="3352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7</a:t>
            </a:r>
          </a:p>
        </p:txBody>
      </p:sp>
      <p:sp>
        <p:nvSpPr>
          <p:cNvPr id="60442" name="Line 26"/>
          <p:cNvSpPr>
            <a:spLocks noChangeShapeType="1"/>
          </p:cNvSpPr>
          <p:nvPr/>
        </p:nvSpPr>
        <p:spPr bwMode="auto">
          <a:xfrm>
            <a:off x="3444875" y="30876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43" name="Text Box 27"/>
          <p:cNvSpPr txBox="1">
            <a:spLocks noChangeArrowheads="1"/>
          </p:cNvSpPr>
          <p:nvPr/>
        </p:nvSpPr>
        <p:spPr bwMode="auto">
          <a:xfrm>
            <a:off x="3816350" y="2286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60444" name="Text Box 28"/>
          <p:cNvSpPr txBox="1">
            <a:spLocks noChangeArrowheads="1"/>
          </p:cNvSpPr>
          <p:nvPr/>
        </p:nvSpPr>
        <p:spPr bwMode="auto">
          <a:xfrm>
            <a:off x="3597275" y="2438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0445" name="Text Box 29"/>
          <p:cNvSpPr txBox="1">
            <a:spLocks noChangeArrowheads="1"/>
          </p:cNvSpPr>
          <p:nvPr/>
        </p:nvSpPr>
        <p:spPr bwMode="auto">
          <a:xfrm>
            <a:off x="3429000" y="26670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60446" name="Text Box 30"/>
          <p:cNvSpPr txBox="1">
            <a:spLocks noChangeArrowheads="1"/>
          </p:cNvSpPr>
          <p:nvPr/>
        </p:nvSpPr>
        <p:spPr bwMode="auto">
          <a:xfrm>
            <a:off x="3581400" y="30480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60447" name="Oval 31"/>
          <p:cNvSpPr>
            <a:spLocks noChangeArrowheads="1"/>
          </p:cNvSpPr>
          <p:nvPr/>
        </p:nvSpPr>
        <p:spPr bwMode="auto">
          <a:xfrm>
            <a:off x="38100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48" name="Text Box 32"/>
          <p:cNvSpPr txBox="1">
            <a:spLocks noChangeArrowheads="1"/>
          </p:cNvSpPr>
          <p:nvPr/>
        </p:nvSpPr>
        <p:spPr bwMode="auto">
          <a:xfrm>
            <a:off x="3810000" y="3581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6</a:t>
            </a:r>
          </a:p>
        </p:txBody>
      </p:sp>
      <p:sp>
        <p:nvSpPr>
          <p:cNvPr id="60449" name="Line 33"/>
          <p:cNvSpPr>
            <a:spLocks noChangeShapeType="1"/>
          </p:cNvSpPr>
          <p:nvPr/>
        </p:nvSpPr>
        <p:spPr bwMode="auto">
          <a:xfrm flipH="1">
            <a:off x="2895600" y="2057400"/>
            <a:ext cx="1676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50" name="Oval 34"/>
          <p:cNvSpPr>
            <a:spLocks noChangeArrowheads="1"/>
          </p:cNvSpPr>
          <p:nvPr/>
        </p:nvSpPr>
        <p:spPr bwMode="auto">
          <a:xfrm>
            <a:off x="4191000" y="2286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51" name="Text Box 35"/>
          <p:cNvSpPr txBox="1">
            <a:spLocks noChangeArrowheads="1"/>
          </p:cNvSpPr>
          <p:nvPr/>
        </p:nvSpPr>
        <p:spPr bwMode="auto">
          <a:xfrm>
            <a:off x="4191000" y="1941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0452" name="Line 36"/>
          <p:cNvSpPr>
            <a:spLocks noChangeShapeType="1"/>
          </p:cNvSpPr>
          <p:nvPr/>
        </p:nvSpPr>
        <p:spPr bwMode="auto">
          <a:xfrm>
            <a:off x="4343400" y="2438400"/>
            <a:ext cx="381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53" name="Oval 37"/>
          <p:cNvSpPr>
            <a:spLocks noChangeArrowheads="1"/>
          </p:cNvSpPr>
          <p:nvPr/>
        </p:nvSpPr>
        <p:spPr bwMode="auto">
          <a:xfrm>
            <a:off x="46482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0454" name="Text Box 38"/>
          <p:cNvSpPr txBox="1">
            <a:spLocks noChangeArrowheads="1"/>
          </p:cNvSpPr>
          <p:nvPr/>
        </p:nvSpPr>
        <p:spPr bwMode="auto">
          <a:xfrm>
            <a:off x="4451350" y="29718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5:e</a:t>
            </a:r>
          </a:p>
        </p:txBody>
      </p:sp>
      <p:sp>
        <p:nvSpPr>
          <p:cNvPr id="60455" name="Text Box 39"/>
          <p:cNvSpPr txBox="1">
            <a:spLocks noChangeArrowheads="1"/>
          </p:cNvSpPr>
          <p:nvPr/>
        </p:nvSpPr>
        <p:spPr bwMode="auto">
          <a:xfrm>
            <a:off x="4556125" y="3541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3</a:t>
            </a:r>
          </a:p>
        </p:txBody>
      </p:sp>
      <p:sp>
        <p:nvSpPr>
          <p:cNvPr id="60456" name="Text Box 40"/>
          <p:cNvSpPr txBox="1">
            <a:spLocks noChangeArrowheads="1"/>
          </p:cNvSpPr>
          <p:nvPr/>
        </p:nvSpPr>
        <p:spPr bwMode="auto">
          <a:xfrm>
            <a:off x="2743200" y="30480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5:e</a:t>
            </a:r>
          </a:p>
        </p:txBody>
      </p:sp>
      <p:sp>
        <p:nvSpPr>
          <p:cNvPr id="60457" name="Oval 41"/>
          <p:cNvSpPr>
            <a:spLocks noChangeArrowheads="1"/>
          </p:cNvSpPr>
          <p:nvPr/>
        </p:nvSpPr>
        <p:spPr bwMode="auto">
          <a:xfrm>
            <a:off x="28194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58" name="Text Box 42"/>
          <p:cNvSpPr txBox="1">
            <a:spLocks noChangeArrowheads="1"/>
          </p:cNvSpPr>
          <p:nvPr/>
        </p:nvSpPr>
        <p:spPr bwMode="auto">
          <a:xfrm>
            <a:off x="2667000" y="3810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60459" name="Oval 43"/>
          <p:cNvSpPr>
            <a:spLocks noChangeArrowheads="1"/>
          </p:cNvSpPr>
          <p:nvPr/>
        </p:nvSpPr>
        <p:spPr bwMode="auto">
          <a:xfrm>
            <a:off x="3368675" y="3011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60" name="Line 44"/>
          <p:cNvSpPr>
            <a:spLocks noChangeShapeType="1"/>
          </p:cNvSpPr>
          <p:nvPr/>
        </p:nvSpPr>
        <p:spPr bwMode="auto">
          <a:xfrm flipH="1">
            <a:off x="4343400" y="29718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61" name="Oval 45"/>
          <p:cNvSpPr>
            <a:spLocks noChangeArrowheads="1"/>
          </p:cNvSpPr>
          <p:nvPr/>
        </p:nvSpPr>
        <p:spPr bwMode="auto">
          <a:xfrm>
            <a:off x="44958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0462" name="Text Box 46"/>
          <p:cNvSpPr txBox="1">
            <a:spLocks noChangeArrowheads="1"/>
          </p:cNvSpPr>
          <p:nvPr/>
        </p:nvSpPr>
        <p:spPr bwMode="auto">
          <a:xfrm>
            <a:off x="4191000" y="31384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60463" name="Text Box 47"/>
          <p:cNvSpPr txBox="1">
            <a:spLocks noChangeArrowheads="1"/>
          </p:cNvSpPr>
          <p:nvPr/>
        </p:nvSpPr>
        <p:spPr bwMode="auto">
          <a:xfrm>
            <a:off x="4184650" y="3595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8</a:t>
            </a:r>
          </a:p>
        </p:txBody>
      </p:sp>
      <p:sp>
        <p:nvSpPr>
          <p:cNvPr id="60464" name="Oval 48"/>
          <p:cNvSpPr>
            <a:spLocks noChangeArrowheads="1"/>
          </p:cNvSpPr>
          <p:nvPr/>
        </p:nvSpPr>
        <p:spPr bwMode="auto">
          <a:xfrm>
            <a:off x="426720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0465" name="Text Box 49"/>
          <p:cNvSpPr txBox="1">
            <a:spLocks noChangeArrowheads="1"/>
          </p:cNvSpPr>
          <p:nvPr/>
        </p:nvSpPr>
        <p:spPr bwMode="auto">
          <a:xfrm>
            <a:off x="4327525" y="2398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60466" name="Text Box 50"/>
          <p:cNvSpPr txBox="1">
            <a:spLocks noChangeArrowheads="1"/>
          </p:cNvSpPr>
          <p:nvPr/>
        </p:nvSpPr>
        <p:spPr bwMode="auto">
          <a:xfrm>
            <a:off x="5165725" y="22463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60467" name="Text Box 51"/>
          <p:cNvSpPr txBox="1">
            <a:spLocks noChangeArrowheads="1"/>
          </p:cNvSpPr>
          <p:nvPr/>
        </p:nvSpPr>
        <p:spPr bwMode="auto">
          <a:xfrm>
            <a:off x="4784725" y="18653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60468" name="Oval 52"/>
          <p:cNvSpPr>
            <a:spLocks noChangeArrowheads="1"/>
          </p:cNvSpPr>
          <p:nvPr/>
        </p:nvSpPr>
        <p:spPr bwMode="auto">
          <a:xfrm>
            <a:off x="5029200" y="2133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69" name="Line 53"/>
          <p:cNvSpPr>
            <a:spLocks noChangeShapeType="1"/>
          </p:cNvSpPr>
          <p:nvPr/>
        </p:nvSpPr>
        <p:spPr bwMode="auto">
          <a:xfrm>
            <a:off x="5105400" y="2286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70" name="Oval 54"/>
          <p:cNvSpPr>
            <a:spLocks noChangeArrowheads="1"/>
          </p:cNvSpPr>
          <p:nvPr/>
        </p:nvSpPr>
        <p:spPr bwMode="auto">
          <a:xfrm>
            <a:off x="5257800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71" name="Text Box 55"/>
          <p:cNvSpPr txBox="1">
            <a:spLocks noChangeArrowheads="1"/>
          </p:cNvSpPr>
          <p:nvPr/>
        </p:nvSpPr>
        <p:spPr bwMode="auto">
          <a:xfrm>
            <a:off x="5327650" y="2605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9</a:t>
            </a:r>
          </a:p>
        </p:txBody>
      </p:sp>
      <p:sp>
        <p:nvSpPr>
          <p:cNvPr id="60472" name="Line 56"/>
          <p:cNvSpPr>
            <a:spLocks noChangeShapeType="1"/>
          </p:cNvSpPr>
          <p:nvPr/>
        </p:nvSpPr>
        <p:spPr bwMode="auto">
          <a:xfrm>
            <a:off x="5181600" y="2209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73" name="Oval 57"/>
          <p:cNvSpPr>
            <a:spLocks noChangeArrowheads="1"/>
          </p:cNvSpPr>
          <p:nvPr/>
        </p:nvSpPr>
        <p:spPr bwMode="auto">
          <a:xfrm>
            <a:off x="5638800" y="2133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74" name="Text Box 58"/>
          <p:cNvSpPr txBox="1">
            <a:spLocks noChangeArrowheads="1"/>
          </p:cNvSpPr>
          <p:nvPr/>
        </p:nvSpPr>
        <p:spPr bwMode="auto">
          <a:xfrm>
            <a:off x="5715000" y="20177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60475" name="Text Box 59"/>
          <p:cNvSpPr txBox="1">
            <a:spLocks noChangeArrowheads="1"/>
          </p:cNvSpPr>
          <p:nvPr/>
        </p:nvSpPr>
        <p:spPr bwMode="auto">
          <a:xfrm>
            <a:off x="5257800" y="1995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60476" name="Text Box 60"/>
          <p:cNvSpPr txBox="1">
            <a:spLocks noChangeArrowheads="1"/>
          </p:cNvSpPr>
          <p:nvPr/>
        </p:nvSpPr>
        <p:spPr bwMode="auto">
          <a:xfrm>
            <a:off x="1524000" y="4281488"/>
            <a:ext cx="1460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Left char = []</a:t>
            </a:r>
          </a:p>
        </p:txBody>
      </p:sp>
      <p:sp>
        <p:nvSpPr>
          <p:cNvPr id="60477" name="Text Box 61"/>
          <p:cNvSpPr txBox="1">
            <a:spLocks noChangeArrowheads="1"/>
          </p:cNvSpPr>
          <p:nvPr/>
        </p:nvSpPr>
        <p:spPr bwMode="auto">
          <a:xfrm>
            <a:off x="3794125" y="4303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60478" name="Text Box 62"/>
          <p:cNvSpPr txBox="1">
            <a:spLocks noChangeArrowheads="1"/>
          </p:cNvSpPr>
          <p:nvPr/>
        </p:nvSpPr>
        <p:spPr bwMode="auto">
          <a:xfrm>
            <a:off x="4251325" y="43037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60479" name="Text Box 63"/>
          <p:cNvSpPr txBox="1">
            <a:spLocks noChangeArrowheads="1"/>
          </p:cNvSpPr>
          <p:nvPr/>
        </p:nvSpPr>
        <p:spPr bwMode="auto">
          <a:xfrm>
            <a:off x="4648200" y="43037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60480" name="Text Box 64"/>
          <p:cNvSpPr txBox="1">
            <a:spLocks noChangeArrowheads="1"/>
          </p:cNvSpPr>
          <p:nvPr/>
        </p:nvSpPr>
        <p:spPr bwMode="auto">
          <a:xfrm>
            <a:off x="5013325" y="43053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0481" name="Text Box 65"/>
          <p:cNvSpPr txBox="1">
            <a:spLocks noChangeArrowheads="1"/>
          </p:cNvSpPr>
          <p:nvPr/>
        </p:nvSpPr>
        <p:spPr bwMode="auto">
          <a:xfrm>
            <a:off x="5622925" y="43053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ST application 4: word enumeration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1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Find all </a:t>
            </a:r>
            <a:r>
              <a:rPr lang="en-US" sz="2800" smtClean="0">
                <a:solidFill>
                  <a:srgbClr val="0000FF"/>
                </a:solidFill>
              </a:rPr>
              <a:t>length-k patterns</a:t>
            </a:r>
            <a:r>
              <a:rPr lang="en-US" sz="2800" smtClean="0"/>
              <a:t> that </a:t>
            </a:r>
            <a:r>
              <a:rPr lang="en-US" sz="2800" smtClean="0">
                <a:solidFill>
                  <a:srgbClr val="0000FF"/>
                </a:solidFill>
              </a:rPr>
              <a:t>occur</a:t>
            </a:r>
            <a:r>
              <a:rPr lang="en-US" sz="2800" smtClean="0"/>
              <a:t> </a:t>
            </a:r>
            <a:r>
              <a:rPr lang="en-US" sz="2800" smtClean="0">
                <a:solidFill>
                  <a:srgbClr val="0000FF"/>
                </a:solidFill>
              </a:rPr>
              <a:t>at least p times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Compute (L, N) for each node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L: total label length from root to node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N: # leaves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Find nodes v with L&gt;=k, and L(parent)&lt;k, and N&gt;=y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Traverse sub-tree rooted at v to get the locations</a:t>
            </a:r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 flipH="1">
            <a:off x="4965700" y="2057400"/>
            <a:ext cx="1371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45" name="Line 5"/>
          <p:cNvSpPr>
            <a:spLocks noChangeShapeType="1"/>
          </p:cNvSpPr>
          <p:nvPr/>
        </p:nvSpPr>
        <p:spPr bwMode="auto">
          <a:xfrm>
            <a:off x="6337300" y="2057400"/>
            <a:ext cx="1371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 flipH="1">
            <a:off x="6261100" y="2819400"/>
            <a:ext cx="609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47" name="Line 7"/>
          <p:cNvSpPr>
            <a:spLocks noChangeShapeType="1"/>
          </p:cNvSpPr>
          <p:nvPr/>
        </p:nvSpPr>
        <p:spPr bwMode="auto">
          <a:xfrm>
            <a:off x="6565900" y="3352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48" name="Line 8"/>
          <p:cNvSpPr>
            <a:spLocks noChangeShapeType="1"/>
          </p:cNvSpPr>
          <p:nvPr/>
        </p:nvSpPr>
        <p:spPr bwMode="auto">
          <a:xfrm flipH="1">
            <a:off x="7175500" y="3505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>
            <a:off x="5499100" y="32004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0" name="Oval 10"/>
          <p:cNvSpPr>
            <a:spLocks noChangeArrowheads="1"/>
          </p:cNvSpPr>
          <p:nvPr/>
        </p:nvSpPr>
        <p:spPr bwMode="auto">
          <a:xfrm>
            <a:off x="6762750" y="2667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5499100" y="3200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6565900" y="33528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5803900" y="2819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>
            <a:off x="6337300" y="2057400"/>
            <a:ext cx="217805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5" name="Oval 15"/>
          <p:cNvSpPr>
            <a:spLocks noChangeArrowheads="1"/>
          </p:cNvSpPr>
          <p:nvPr/>
        </p:nvSpPr>
        <p:spPr bwMode="auto">
          <a:xfrm>
            <a:off x="7296150" y="3352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7051675" y="2551113"/>
            <a:ext cx="55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L&lt;k</a:t>
            </a:r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7524750" y="3276600"/>
            <a:ext cx="1377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L&gt;=k, N&gt;=p</a:t>
            </a:r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V="1">
            <a:off x="6991350" y="3124200"/>
            <a:ext cx="304800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9" name="Line 19"/>
          <p:cNvSpPr>
            <a:spLocks noChangeShapeType="1"/>
          </p:cNvSpPr>
          <p:nvPr/>
        </p:nvSpPr>
        <p:spPr bwMode="auto">
          <a:xfrm flipV="1">
            <a:off x="6915150" y="3048000"/>
            <a:ext cx="304800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7219950" y="2909888"/>
            <a:ext cx="723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 = K</a:t>
            </a:r>
          </a:p>
        </p:txBody>
      </p:sp>
      <p:sp>
        <p:nvSpPr>
          <p:cNvPr id="61461" name="Line 21"/>
          <p:cNvSpPr>
            <a:spLocks noChangeShapeType="1"/>
          </p:cNvSpPr>
          <p:nvPr/>
        </p:nvSpPr>
        <p:spPr bwMode="auto">
          <a:xfrm>
            <a:off x="7372350" y="3581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2" name="Line 22"/>
          <p:cNvSpPr>
            <a:spLocks noChangeShapeType="1"/>
          </p:cNvSpPr>
          <p:nvPr/>
        </p:nvSpPr>
        <p:spPr bwMode="auto">
          <a:xfrm>
            <a:off x="5543550" y="2971800"/>
            <a:ext cx="228600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3" name="Line 23"/>
          <p:cNvSpPr>
            <a:spLocks noChangeShapeType="1"/>
          </p:cNvSpPr>
          <p:nvPr/>
        </p:nvSpPr>
        <p:spPr bwMode="auto">
          <a:xfrm>
            <a:off x="5467350" y="3048000"/>
            <a:ext cx="228600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4" name="Text Box 24"/>
          <p:cNvSpPr txBox="1">
            <a:spLocks noChangeArrowheads="1"/>
          </p:cNvSpPr>
          <p:nvPr/>
        </p:nvSpPr>
        <p:spPr bwMode="auto">
          <a:xfrm>
            <a:off x="4984750" y="2779713"/>
            <a:ext cx="55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L=k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speedup?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Pre-processing T or P</a:t>
            </a:r>
          </a:p>
          <a:p>
            <a:pPr eaLnBrk="1" hangingPunct="1"/>
            <a:r>
              <a:rPr lang="en-US" sz="2800" smtClean="0"/>
              <a:t>Why pre-processing can save us time?</a:t>
            </a:r>
          </a:p>
          <a:p>
            <a:pPr lvl="1" eaLnBrk="1" hangingPunct="1"/>
            <a:r>
              <a:rPr lang="en-US" sz="2400" smtClean="0"/>
              <a:t>Uncovers the structure of T or P</a:t>
            </a:r>
          </a:p>
          <a:p>
            <a:pPr lvl="1" eaLnBrk="1" hangingPunct="1"/>
            <a:r>
              <a:rPr lang="en-US" sz="2400" smtClean="0"/>
              <a:t>Determines when we can </a:t>
            </a:r>
            <a:r>
              <a:rPr lang="en-US" sz="2400" smtClean="0">
                <a:solidFill>
                  <a:srgbClr val="0000FF"/>
                </a:solidFill>
              </a:rPr>
              <a:t>skip ahead without missing anything</a:t>
            </a:r>
          </a:p>
          <a:p>
            <a:pPr lvl="1" eaLnBrk="1" hangingPunct="1"/>
            <a:r>
              <a:rPr lang="en-US" sz="2400" smtClean="0"/>
              <a:t>Determines when we can </a:t>
            </a:r>
            <a:r>
              <a:rPr lang="en-US" sz="2400" smtClean="0">
                <a:solidFill>
                  <a:srgbClr val="0000FF"/>
                </a:solidFill>
              </a:rPr>
              <a:t>infer the result of character comparisons without actually doing them</a:t>
            </a:r>
            <a:r>
              <a:rPr lang="en-US" sz="2400" smtClean="0"/>
              <a:t>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225550" y="4967288"/>
            <a:ext cx="299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ACGTA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ACXTAXACGXAX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219200" y="5729288"/>
            <a:ext cx="1289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ACGTA</a:t>
            </a:r>
            <a:r>
              <a:rPr lang="en-US">
                <a:solidFill>
                  <a:srgbClr val="FF0000"/>
                </a:solidFill>
              </a:rPr>
              <a:t>C</a:t>
            </a:r>
            <a:r>
              <a:rPr lang="en-US"/>
              <a:t>A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2133600" y="5334000"/>
            <a:ext cx="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Joint Suffix Tree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Build a ST for more than two strings</a:t>
            </a:r>
          </a:p>
          <a:p>
            <a:pPr eaLnBrk="1" hangingPunct="1"/>
            <a:r>
              <a:rPr lang="en-US" sz="2800" smtClean="0"/>
              <a:t>Two strings S</a:t>
            </a:r>
            <a:r>
              <a:rPr lang="en-US" sz="2800" baseline="-25000" smtClean="0"/>
              <a:t>1</a:t>
            </a:r>
            <a:r>
              <a:rPr lang="en-US" sz="2800" smtClean="0"/>
              <a:t> and S</a:t>
            </a:r>
            <a:r>
              <a:rPr lang="en-US" sz="2800" baseline="-25000" smtClean="0"/>
              <a:t>2</a:t>
            </a:r>
          </a:p>
          <a:p>
            <a:pPr eaLnBrk="1" hangingPunct="1"/>
            <a:r>
              <a:rPr lang="en-US" sz="2800" smtClean="0"/>
              <a:t>S* = S</a:t>
            </a:r>
            <a:r>
              <a:rPr lang="en-US" sz="2800" baseline="-25000" smtClean="0"/>
              <a:t>1</a:t>
            </a:r>
            <a:r>
              <a:rPr lang="en-US" sz="2800" smtClean="0"/>
              <a:t> </a:t>
            </a:r>
            <a:r>
              <a:rPr lang="en-US" sz="2800" smtClean="0">
                <a:cs typeface="Arial" charset="0"/>
              </a:rPr>
              <a:t>&amp;</a:t>
            </a:r>
            <a:r>
              <a:rPr lang="en-US" sz="2800" smtClean="0"/>
              <a:t> S</a:t>
            </a:r>
            <a:r>
              <a:rPr lang="en-US" sz="2800" baseline="-25000" smtClean="0"/>
              <a:t>2</a:t>
            </a:r>
          </a:p>
          <a:p>
            <a:pPr eaLnBrk="1" hangingPunct="1"/>
            <a:r>
              <a:rPr lang="en-US" sz="2800" smtClean="0"/>
              <a:t>Build a suffix tree for S* in time O(|S</a:t>
            </a:r>
            <a:r>
              <a:rPr lang="en-US" sz="2800" baseline="-25000" smtClean="0"/>
              <a:t>1</a:t>
            </a:r>
            <a:r>
              <a:rPr lang="en-US" sz="2800" smtClean="0"/>
              <a:t>| + |S</a:t>
            </a:r>
            <a:r>
              <a:rPr lang="en-US" sz="2800" baseline="-25000" smtClean="0"/>
              <a:t>2</a:t>
            </a:r>
            <a:r>
              <a:rPr lang="en-US" sz="2800" smtClean="0"/>
              <a:t>|)</a:t>
            </a:r>
          </a:p>
          <a:p>
            <a:pPr eaLnBrk="1" hangingPunct="1"/>
            <a:r>
              <a:rPr lang="en-US" sz="2800" smtClean="0"/>
              <a:t>The separator will only appear in the edge ending in a leaf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Line 46"/>
          <p:cNvSpPr>
            <a:spLocks noChangeShapeType="1"/>
          </p:cNvSpPr>
          <p:nvPr/>
        </p:nvSpPr>
        <p:spPr bwMode="auto">
          <a:xfrm flipV="1">
            <a:off x="5181600" y="36576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S1 = abcd </a:t>
            </a:r>
          </a:p>
          <a:p>
            <a:pPr eaLnBrk="1" hangingPunct="1"/>
            <a:r>
              <a:rPr lang="en-US" smtClean="0"/>
              <a:t>S2 = abca</a:t>
            </a:r>
          </a:p>
          <a:p>
            <a:pPr eaLnBrk="1" hangingPunct="1"/>
            <a:r>
              <a:rPr lang="en-US" smtClean="0"/>
              <a:t>S* = abcd&amp;abca$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63493" name="Oval 4"/>
          <p:cNvSpPr>
            <a:spLocks noChangeArrowheads="1"/>
          </p:cNvSpPr>
          <p:nvPr/>
        </p:nvSpPr>
        <p:spPr bwMode="auto">
          <a:xfrm>
            <a:off x="57150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4" name="Line 5"/>
          <p:cNvSpPr>
            <a:spLocks noChangeShapeType="1"/>
          </p:cNvSpPr>
          <p:nvPr/>
        </p:nvSpPr>
        <p:spPr bwMode="auto">
          <a:xfrm flipH="1">
            <a:off x="3124200" y="3429000"/>
            <a:ext cx="2590800" cy="1481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495" name="Line 6"/>
          <p:cNvSpPr>
            <a:spLocks noChangeShapeType="1"/>
          </p:cNvSpPr>
          <p:nvPr/>
        </p:nvSpPr>
        <p:spPr bwMode="auto">
          <a:xfrm>
            <a:off x="5791200" y="3429000"/>
            <a:ext cx="85725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496" name="Line 7"/>
          <p:cNvSpPr>
            <a:spLocks noChangeShapeType="1"/>
          </p:cNvSpPr>
          <p:nvPr/>
        </p:nvSpPr>
        <p:spPr bwMode="auto">
          <a:xfrm>
            <a:off x="5867400" y="3429000"/>
            <a:ext cx="10668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497" name="Line 8"/>
          <p:cNvSpPr>
            <a:spLocks noChangeShapeType="1"/>
          </p:cNvSpPr>
          <p:nvPr/>
        </p:nvSpPr>
        <p:spPr bwMode="auto">
          <a:xfrm>
            <a:off x="5867400" y="3352800"/>
            <a:ext cx="1676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498" name="Line 9"/>
          <p:cNvSpPr>
            <a:spLocks noChangeShapeType="1"/>
          </p:cNvSpPr>
          <p:nvPr/>
        </p:nvSpPr>
        <p:spPr bwMode="auto">
          <a:xfrm>
            <a:off x="5867400" y="3352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499" name="Text Box 10"/>
          <p:cNvSpPr txBox="1">
            <a:spLocks noChangeArrowheads="1"/>
          </p:cNvSpPr>
          <p:nvPr/>
        </p:nvSpPr>
        <p:spPr bwMode="auto">
          <a:xfrm>
            <a:off x="5318125" y="3236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3500" name="Text Box 11"/>
          <p:cNvSpPr txBox="1">
            <a:spLocks noChangeArrowheads="1"/>
          </p:cNvSpPr>
          <p:nvPr/>
        </p:nvSpPr>
        <p:spPr bwMode="auto">
          <a:xfrm>
            <a:off x="4876800" y="3505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63501" name="Text Box 12"/>
          <p:cNvSpPr txBox="1">
            <a:spLocks noChangeArrowheads="1"/>
          </p:cNvSpPr>
          <p:nvPr/>
        </p:nvSpPr>
        <p:spPr bwMode="auto">
          <a:xfrm>
            <a:off x="4632325" y="360362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63502" name="Text Box 13"/>
          <p:cNvSpPr txBox="1">
            <a:spLocks noChangeArrowheads="1"/>
          </p:cNvSpPr>
          <p:nvPr/>
        </p:nvSpPr>
        <p:spPr bwMode="auto">
          <a:xfrm>
            <a:off x="4327525" y="37560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63503" name="Text Box 14"/>
          <p:cNvSpPr txBox="1">
            <a:spLocks noChangeArrowheads="1"/>
          </p:cNvSpPr>
          <p:nvPr/>
        </p:nvSpPr>
        <p:spPr bwMode="auto">
          <a:xfrm>
            <a:off x="4022725" y="39624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&amp;</a:t>
            </a:r>
          </a:p>
        </p:txBody>
      </p:sp>
      <p:sp>
        <p:nvSpPr>
          <p:cNvPr id="63504" name="Text Box 15"/>
          <p:cNvSpPr txBox="1">
            <a:spLocks noChangeArrowheads="1"/>
          </p:cNvSpPr>
          <p:nvPr/>
        </p:nvSpPr>
        <p:spPr bwMode="auto">
          <a:xfrm>
            <a:off x="3803650" y="4100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3505" name="Text Box 16"/>
          <p:cNvSpPr txBox="1">
            <a:spLocks noChangeArrowheads="1"/>
          </p:cNvSpPr>
          <p:nvPr/>
        </p:nvSpPr>
        <p:spPr bwMode="auto">
          <a:xfrm>
            <a:off x="3565525" y="4227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63506" name="Text Box 17"/>
          <p:cNvSpPr txBox="1">
            <a:spLocks noChangeArrowheads="1"/>
          </p:cNvSpPr>
          <p:nvPr/>
        </p:nvSpPr>
        <p:spPr bwMode="auto">
          <a:xfrm>
            <a:off x="3276600" y="43799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63507" name="Text Box 18"/>
          <p:cNvSpPr txBox="1">
            <a:spLocks noChangeArrowheads="1"/>
          </p:cNvSpPr>
          <p:nvPr/>
        </p:nvSpPr>
        <p:spPr bwMode="auto">
          <a:xfrm>
            <a:off x="3041650" y="4510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3508" name="Text Box 19"/>
          <p:cNvSpPr txBox="1">
            <a:spLocks noChangeArrowheads="1"/>
          </p:cNvSpPr>
          <p:nvPr/>
        </p:nvSpPr>
        <p:spPr bwMode="auto">
          <a:xfrm>
            <a:off x="5546725" y="3465513"/>
            <a:ext cx="3365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  <a:p>
            <a:r>
              <a:rPr lang="en-US"/>
              <a:t>c</a:t>
            </a:r>
          </a:p>
          <a:p>
            <a:r>
              <a:rPr lang="en-US"/>
              <a:t/>
            </a:r>
            <a:br>
              <a:rPr lang="en-US"/>
            </a:br>
            <a:r>
              <a:rPr lang="en-US"/>
              <a:t>d</a:t>
            </a:r>
          </a:p>
          <a:p>
            <a:r>
              <a:rPr lang="en-US">
                <a:solidFill>
                  <a:srgbClr val="FF0000"/>
                </a:solidFill>
              </a:rPr>
              <a:t>&amp;</a:t>
            </a:r>
          </a:p>
          <a:p>
            <a:r>
              <a:rPr lang="en-US"/>
              <a:t>a</a:t>
            </a:r>
          </a:p>
          <a:p>
            <a:r>
              <a:rPr lang="en-US"/>
              <a:t>b</a:t>
            </a:r>
          </a:p>
          <a:p>
            <a:r>
              <a:rPr lang="en-US"/>
              <a:t>c</a:t>
            </a:r>
          </a:p>
          <a:p>
            <a:r>
              <a:rPr lang="en-US"/>
              <a:t>a</a:t>
            </a:r>
          </a:p>
        </p:txBody>
      </p:sp>
      <p:sp>
        <p:nvSpPr>
          <p:cNvPr id="63509" name="Text Box 21"/>
          <p:cNvSpPr txBox="1">
            <a:spLocks noChangeArrowheads="1"/>
          </p:cNvSpPr>
          <p:nvPr/>
        </p:nvSpPr>
        <p:spPr bwMode="auto">
          <a:xfrm>
            <a:off x="5943600" y="3429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6165850" y="3824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63511" name="Text Box 23"/>
          <p:cNvSpPr txBox="1">
            <a:spLocks noChangeArrowheads="1"/>
          </p:cNvSpPr>
          <p:nvPr/>
        </p:nvSpPr>
        <p:spPr bwMode="auto">
          <a:xfrm>
            <a:off x="6292850" y="4052888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&amp;</a:t>
            </a:r>
          </a:p>
        </p:txBody>
      </p: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6477000" y="4303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3513" name="Text Box 25"/>
          <p:cNvSpPr txBox="1">
            <a:spLocks noChangeArrowheads="1"/>
          </p:cNvSpPr>
          <p:nvPr/>
        </p:nvSpPr>
        <p:spPr bwMode="auto">
          <a:xfrm>
            <a:off x="6629400" y="4532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63514" name="Text Box 26"/>
          <p:cNvSpPr txBox="1">
            <a:spLocks noChangeArrowheads="1"/>
          </p:cNvSpPr>
          <p:nvPr/>
        </p:nvSpPr>
        <p:spPr bwMode="auto">
          <a:xfrm>
            <a:off x="6705600" y="47609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63515" name="Text Box 27"/>
          <p:cNvSpPr txBox="1">
            <a:spLocks noChangeArrowheads="1"/>
          </p:cNvSpPr>
          <p:nvPr/>
        </p:nvSpPr>
        <p:spPr bwMode="auto">
          <a:xfrm>
            <a:off x="6851650" y="5043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63516" name="Text Box 28"/>
          <p:cNvSpPr txBox="1">
            <a:spLocks noChangeArrowheads="1"/>
          </p:cNvSpPr>
          <p:nvPr/>
        </p:nvSpPr>
        <p:spPr bwMode="auto">
          <a:xfrm>
            <a:off x="6242050" y="3290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63517" name="Text Box 29"/>
          <p:cNvSpPr txBox="1">
            <a:spLocks noChangeArrowheads="1"/>
          </p:cNvSpPr>
          <p:nvPr/>
        </p:nvSpPr>
        <p:spPr bwMode="auto">
          <a:xfrm>
            <a:off x="6461125" y="33893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&amp;</a:t>
            </a:r>
          </a:p>
        </p:txBody>
      </p:sp>
      <p:sp>
        <p:nvSpPr>
          <p:cNvPr id="63518" name="Text Box 30"/>
          <p:cNvSpPr txBox="1">
            <a:spLocks noChangeArrowheads="1"/>
          </p:cNvSpPr>
          <p:nvPr/>
        </p:nvSpPr>
        <p:spPr bwMode="auto">
          <a:xfrm>
            <a:off x="6689725" y="3465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3519" name="Text Box 31"/>
          <p:cNvSpPr txBox="1">
            <a:spLocks noChangeArrowheads="1"/>
          </p:cNvSpPr>
          <p:nvPr/>
        </p:nvSpPr>
        <p:spPr bwMode="auto">
          <a:xfrm>
            <a:off x="6927850" y="3595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63520" name="Text Box 32"/>
          <p:cNvSpPr txBox="1">
            <a:spLocks noChangeArrowheads="1"/>
          </p:cNvSpPr>
          <p:nvPr/>
        </p:nvSpPr>
        <p:spPr bwMode="auto">
          <a:xfrm>
            <a:off x="7146925" y="36941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63521" name="Text Box 33"/>
          <p:cNvSpPr txBox="1">
            <a:spLocks noChangeArrowheads="1"/>
          </p:cNvSpPr>
          <p:nvPr/>
        </p:nvSpPr>
        <p:spPr bwMode="auto">
          <a:xfrm>
            <a:off x="7308850" y="3824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63522" name="Text Box 34"/>
          <p:cNvSpPr txBox="1">
            <a:spLocks noChangeArrowheads="1"/>
          </p:cNvSpPr>
          <p:nvPr/>
        </p:nvSpPr>
        <p:spPr bwMode="auto">
          <a:xfrm>
            <a:off x="6076950" y="3048000"/>
            <a:ext cx="108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&amp;</a:t>
            </a:r>
            <a:r>
              <a:rPr lang="en-US"/>
              <a:t> a b c d</a:t>
            </a:r>
          </a:p>
        </p:txBody>
      </p:sp>
      <p:sp>
        <p:nvSpPr>
          <p:cNvPr id="63523" name="Oval 35"/>
          <p:cNvSpPr>
            <a:spLocks noChangeArrowheads="1"/>
          </p:cNvSpPr>
          <p:nvPr/>
        </p:nvSpPr>
        <p:spPr bwMode="auto">
          <a:xfrm>
            <a:off x="4581525" y="3900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24" name="Line 36"/>
          <p:cNvSpPr>
            <a:spLocks noChangeShapeType="1"/>
          </p:cNvSpPr>
          <p:nvPr/>
        </p:nvSpPr>
        <p:spPr bwMode="auto">
          <a:xfrm>
            <a:off x="46609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25" name="Text Box 37"/>
          <p:cNvSpPr txBox="1">
            <a:spLocks noChangeArrowheads="1"/>
          </p:cNvSpPr>
          <p:nvPr/>
        </p:nvSpPr>
        <p:spPr bwMode="auto">
          <a:xfrm>
            <a:off x="4419600" y="4129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3526" name="Line 38"/>
          <p:cNvSpPr>
            <a:spLocks noChangeShapeType="1"/>
          </p:cNvSpPr>
          <p:nvPr/>
        </p:nvSpPr>
        <p:spPr bwMode="auto">
          <a:xfrm flipH="1">
            <a:off x="5334000" y="41148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27" name="Oval 39"/>
          <p:cNvSpPr>
            <a:spLocks noChangeArrowheads="1"/>
          </p:cNvSpPr>
          <p:nvPr/>
        </p:nvSpPr>
        <p:spPr bwMode="auto">
          <a:xfrm>
            <a:off x="5715000" y="4038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28" name="Text Box 40"/>
          <p:cNvSpPr txBox="1">
            <a:spLocks noChangeArrowheads="1"/>
          </p:cNvSpPr>
          <p:nvPr/>
        </p:nvSpPr>
        <p:spPr bwMode="auto">
          <a:xfrm>
            <a:off x="5257800" y="4191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3529" name="Oval 41"/>
          <p:cNvSpPr>
            <a:spLocks noChangeArrowheads="1"/>
          </p:cNvSpPr>
          <p:nvPr/>
        </p:nvSpPr>
        <p:spPr bwMode="auto">
          <a:xfrm>
            <a:off x="60198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30" name="Line 42"/>
          <p:cNvSpPr>
            <a:spLocks noChangeShapeType="1"/>
          </p:cNvSpPr>
          <p:nvPr/>
        </p:nvSpPr>
        <p:spPr bwMode="auto">
          <a:xfrm>
            <a:off x="6096000" y="3962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31" name="Text Box 43"/>
          <p:cNvSpPr txBox="1">
            <a:spLocks noChangeArrowheads="1"/>
          </p:cNvSpPr>
          <p:nvPr/>
        </p:nvSpPr>
        <p:spPr bwMode="auto">
          <a:xfrm>
            <a:off x="5867400" y="3998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3532" name="Oval 45"/>
          <p:cNvSpPr>
            <a:spLocks noChangeArrowheads="1"/>
          </p:cNvSpPr>
          <p:nvPr/>
        </p:nvSpPr>
        <p:spPr bwMode="auto">
          <a:xfrm>
            <a:off x="52578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33" name="Text Box 47"/>
          <p:cNvSpPr txBox="1">
            <a:spLocks noChangeArrowheads="1"/>
          </p:cNvSpPr>
          <p:nvPr/>
        </p:nvSpPr>
        <p:spPr bwMode="auto">
          <a:xfrm>
            <a:off x="5181600" y="3810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63534" name="Oval 48"/>
          <p:cNvSpPr>
            <a:spLocks noChangeArrowheads="1"/>
          </p:cNvSpPr>
          <p:nvPr/>
        </p:nvSpPr>
        <p:spPr bwMode="auto">
          <a:xfrm>
            <a:off x="5791200" y="5943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35" name="Oval 49"/>
          <p:cNvSpPr>
            <a:spLocks noChangeArrowheads="1"/>
          </p:cNvSpPr>
          <p:nvPr/>
        </p:nvSpPr>
        <p:spPr bwMode="auto">
          <a:xfrm>
            <a:off x="6858000" y="5410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36" name="Oval 50"/>
          <p:cNvSpPr>
            <a:spLocks noChangeArrowheads="1"/>
          </p:cNvSpPr>
          <p:nvPr/>
        </p:nvSpPr>
        <p:spPr bwMode="auto">
          <a:xfrm>
            <a:off x="5105400" y="4038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37" name="Oval 51"/>
          <p:cNvSpPr>
            <a:spLocks noChangeArrowheads="1"/>
          </p:cNvSpPr>
          <p:nvPr/>
        </p:nvSpPr>
        <p:spPr bwMode="auto">
          <a:xfrm>
            <a:off x="60198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38" name="Oval 52"/>
          <p:cNvSpPr>
            <a:spLocks noChangeArrowheads="1"/>
          </p:cNvSpPr>
          <p:nvPr/>
        </p:nvSpPr>
        <p:spPr bwMode="auto">
          <a:xfrm>
            <a:off x="51816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39" name="Oval 53"/>
          <p:cNvSpPr>
            <a:spLocks noChangeArrowheads="1"/>
          </p:cNvSpPr>
          <p:nvPr/>
        </p:nvSpPr>
        <p:spPr bwMode="auto">
          <a:xfrm>
            <a:off x="4581525" y="45100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40" name="Oval 54"/>
          <p:cNvSpPr>
            <a:spLocks noChangeArrowheads="1"/>
          </p:cNvSpPr>
          <p:nvPr/>
        </p:nvSpPr>
        <p:spPr bwMode="auto">
          <a:xfrm>
            <a:off x="2971800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41" name="Oval 55"/>
          <p:cNvSpPr>
            <a:spLocks noChangeArrowheads="1"/>
          </p:cNvSpPr>
          <p:nvPr/>
        </p:nvSpPr>
        <p:spPr bwMode="auto">
          <a:xfrm>
            <a:off x="75438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42" name="Oval 56"/>
          <p:cNvSpPr>
            <a:spLocks noChangeArrowheads="1"/>
          </p:cNvSpPr>
          <p:nvPr/>
        </p:nvSpPr>
        <p:spPr bwMode="auto">
          <a:xfrm>
            <a:off x="72390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43" name="Text Box 57"/>
          <p:cNvSpPr txBox="1">
            <a:spLocks noChangeArrowheads="1"/>
          </p:cNvSpPr>
          <p:nvPr/>
        </p:nvSpPr>
        <p:spPr bwMode="auto">
          <a:xfrm>
            <a:off x="2803525" y="50657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1,1</a:t>
            </a:r>
          </a:p>
        </p:txBody>
      </p:sp>
      <p:sp>
        <p:nvSpPr>
          <p:cNvPr id="63544" name="Text Box 58"/>
          <p:cNvSpPr txBox="1">
            <a:spLocks noChangeArrowheads="1"/>
          </p:cNvSpPr>
          <p:nvPr/>
        </p:nvSpPr>
        <p:spPr bwMode="auto">
          <a:xfrm>
            <a:off x="4308475" y="46624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2,1</a:t>
            </a:r>
          </a:p>
        </p:txBody>
      </p:sp>
      <p:sp>
        <p:nvSpPr>
          <p:cNvPr id="63545" name="Text Box 59"/>
          <p:cNvSpPr txBox="1">
            <a:spLocks noChangeArrowheads="1"/>
          </p:cNvSpPr>
          <p:nvPr/>
        </p:nvSpPr>
        <p:spPr bwMode="auto">
          <a:xfrm>
            <a:off x="5562600" y="61102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1,2</a:t>
            </a:r>
          </a:p>
        </p:txBody>
      </p:sp>
      <p:sp>
        <p:nvSpPr>
          <p:cNvPr id="63546" name="Text Box 60"/>
          <p:cNvSpPr txBox="1">
            <a:spLocks noChangeArrowheads="1"/>
          </p:cNvSpPr>
          <p:nvPr/>
        </p:nvSpPr>
        <p:spPr bwMode="auto">
          <a:xfrm>
            <a:off x="6705600" y="55626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1,3</a:t>
            </a:r>
          </a:p>
        </p:txBody>
      </p:sp>
      <p:sp>
        <p:nvSpPr>
          <p:cNvPr id="63547" name="Text Box 61"/>
          <p:cNvSpPr txBox="1">
            <a:spLocks noChangeArrowheads="1"/>
          </p:cNvSpPr>
          <p:nvPr/>
        </p:nvSpPr>
        <p:spPr bwMode="auto">
          <a:xfrm>
            <a:off x="7391400" y="42814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1,4</a:t>
            </a:r>
          </a:p>
        </p:txBody>
      </p:sp>
      <p:sp>
        <p:nvSpPr>
          <p:cNvPr id="63548" name="Text Box 63"/>
          <p:cNvSpPr txBox="1">
            <a:spLocks noChangeArrowheads="1"/>
          </p:cNvSpPr>
          <p:nvPr/>
        </p:nvSpPr>
        <p:spPr bwMode="auto">
          <a:xfrm>
            <a:off x="5029200" y="49530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2,2</a:t>
            </a:r>
          </a:p>
        </p:txBody>
      </p:sp>
      <p:sp>
        <p:nvSpPr>
          <p:cNvPr id="63549" name="Text Box 64"/>
          <p:cNvSpPr txBox="1">
            <a:spLocks noChangeArrowheads="1"/>
          </p:cNvSpPr>
          <p:nvPr/>
        </p:nvSpPr>
        <p:spPr bwMode="auto">
          <a:xfrm>
            <a:off x="5927725" y="44561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2,3</a:t>
            </a:r>
          </a:p>
        </p:txBody>
      </p:sp>
      <p:sp>
        <p:nvSpPr>
          <p:cNvPr id="63550" name="Text Box 65"/>
          <p:cNvSpPr txBox="1">
            <a:spLocks noChangeArrowheads="1"/>
          </p:cNvSpPr>
          <p:nvPr/>
        </p:nvSpPr>
        <p:spPr bwMode="auto">
          <a:xfrm>
            <a:off x="4800600" y="41910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2,4</a:t>
            </a:r>
          </a:p>
        </p:txBody>
      </p:sp>
      <p:sp>
        <p:nvSpPr>
          <p:cNvPr id="63551" name="Text Box 66"/>
          <p:cNvSpPr txBox="1">
            <a:spLocks noChangeArrowheads="1"/>
          </p:cNvSpPr>
          <p:nvPr/>
        </p:nvSpPr>
        <p:spPr bwMode="auto">
          <a:xfrm>
            <a:off x="7451725" y="3160713"/>
            <a:ext cx="958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useless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Simplify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257800"/>
            <a:ext cx="7924800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We don’t really need to do anything, since all edge labels were implicit.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 right hand side is more convenient to look at</a:t>
            </a:r>
          </a:p>
        </p:txBody>
      </p:sp>
      <p:sp>
        <p:nvSpPr>
          <p:cNvPr id="64516" name="Line 64"/>
          <p:cNvSpPr>
            <a:spLocks noChangeShapeType="1"/>
          </p:cNvSpPr>
          <p:nvPr/>
        </p:nvSpPr>
        <p:spPr bwMode="auto">
          <a:xfrm flipV="1">
            <a:off x="2301875" y="2209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17" name="Oval 65"/>
          <p:cNvSpPr>
            <a:spLocks noChangeArrowheads="1"/>
          </p:cNvSpPr>
          <p:nvPr/>
        </p:nvSpPr>
        <p:spPr bwMode="auto">
          <a:xfrm>
            <a:off x="2835275" y="1828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8" name="Line 66"/>
          <p:cNvSpPr>
            <a:spLocks noChangeShapeType="1"/>
          </p:cNvSpPr>
          <p:nvPr/>
        </p:nvSpPr>
        <p:spPr bwMode="auto">
          <a:xfrm flipH="1">
            <a:off x="244475" y="1981200"/>
            <a:ext cx="2590800" cy="1481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19" name="Line 67"/>
          <p:cNvSpPr>
            <a:spLocks noChangeShapeType="1"/>
          </p:cNvSpPr>
          <p:nvPr/>
        </p:nvSpPr>
        <p:spPr bwMode="auto">
          <a:xfrm>
            <a:off x="2911475" y="1981200"/>
            <a:ext cx="85725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0" name="Line 68"/>
          <p:cNvSpPr>
            <a:spLocks noChangeShapeType="1"/>
          </p:cNvSpPr>
          <p:nvPr/>
        </p:nvSpPr>
        <p:spPr bwMode="auto">
          <a:xfrm>
            <a:off x="2987675" y="1981200"/>
            <a:ext cx="10668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1" name="Line 69"/>
          <p:cNvSpPr>
            <a:spLocks noChangeShapeType="1"/>
          </p:cNvSpPr>
          <p:nvPr/>
        </p:nvSpPr>
        <p:spPr bwMode="auto">
          <a:xfrm>
            <a:off x="2987675" y="1905000"/>
            <a:ext cx="1676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2" name="Line 70"/>
          <p:cNvSpPr>
            <a:spLocks noChangeShapeType="1"/>
          </p:cNvSpPr>
          <p:nvPr/>
        </p:nvSpPr>
        <p:spPr bwMode="auto">
          <a:xfrm>
            <a:off x="2987675" y="1905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3" name="Text Box 71"/>
          <p:cNvSpPr txBox="1">
            <a:spLocks noChangeArrowheads="1"/>
          </p:cNvSpPr>
          <p:nvPr/>
        </p:nvSpPr>
        <p:spPr bwMode="auto">
          <a:xfrm>
            <a:off x="2438400" y="1789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4524" name="Text Box 72"/>
          <p:cNvSpPr txBox="1">
            <a:spLocks noChangeArrowheads="1"/>
          </p:cNvSpPr>
          <p:nvPr/>
        </p:nvSpPr>
        <p:spPr bwMode="auto">
          <a:xfrm>
            <a:off x="1997075" y="2057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64525" name="Text Box 73"/>
          <p:cNvSpPr txBox="1">
            <a:spLocks noChangeArrowheads="1"/>
          </p:cNvSpPr>
          <p:nvPr/>
        </p:nvSpPr>
        <p:spPr bwMode="auto">
          <a:xfrm>
            <a:off x="1752600" y="215582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64526" name="Text Box 74"/>
          <p:cNvSpPr txBox="1">
            <a:spLocks noChangeArrowheads="1"/>
          </p:cNvSpPr>
          <p:nvPr/>
        </p:nvSpPr>
        <p:spPr bwMode="auto">
          <a:xfrm>
            <a:off x="1371600" y="2376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64527" name="Text Box 75"/>
          <p:cNvSpPr txBox="1">
            <a:spLocks noChangeArrowheads="1"/>
          </p:cNvSpPr>
          <p:nvPr/>
        </p:nvSpPr>
        <p:spPr bwMode="auto">
          <a:xfrm>
            <a:off x="1143000" y="25146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&amp;</a:t>
            </a:r>
          </a:p>
        </p:txBody>
      </p:sp>
      <p:sp>
        <p:nvSpPr>
          <p:cNvPr id="64528" name="Text Box 76"/>
          <p:cNvSpPr txBox="1">
            <a:spLocks noChangeArrowheads="1"/>
          </p:cNvSpPr>
          <p:nvPr/>
        </p:nvSpPr>
        <p:spPr bwMode="auto">
          <a:xfrm>
            <a:off x="923925" y="2652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4529" name="Text Box 77"/>
          <p:cNvSpPr txBox="1">
            <a:spLocks noChangeArrowheads="1"/>
          </p:cNvSpPr>
          <p:nvPr/>
        </p:nvSpPr>
        <p:spPr bwMode="auto">
          <a:xfrm>
            <a:off x="685800" y="2779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64530" name="Text Box 78"/>
          <p:cNvSpPr txBox="1">
            <a:spLocks noChangeArrowheads="1"/>
          </p:cNvSpPr>
          <p:nvPr/>
        </p:nvSpPr>
        <p:spPr bwMode="auto">
          <a:xfrm>
            <a:off x="396875" y="29321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64531" name="Text Box 79"/>
          <p:cNvSpPr txBox="1">
            <a:spLocks noChangeArrowheads="1"/>
          </p:cNvSpPr>
          <p:nvPr/>
        </p:nvSpPr>
        <p:spPr bwMode="auto">
          <a:xfrm>
            <a:off x="161925" y="3062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4532" name="Text Box 80"/>
          <p:cNvSpPr txBox="1">
            <a:spLocks noChangeArrowheads="1"/>
          </p:cNvSpPr>
          <p:nvPr/>
        </p:nvSpPr>
        <p:spPr bwMode="auto">
          <a:xfrm>
            <a:off x="2667000" y="2017713"/>
            <a:ext cx="3365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  <a:p>
            <a:r>
              <a:rPr lang="en-US"/>
              <a:t>c</a:t>
            </a:r>
          </a:p>
          <a:p>
            <a:r>
              <a:rPr lang="en-US"/>
              <a:t/>
            </a:r>
            <a:br>
              <a:rPr lang="en-US"/>
            </a:br>
            <a:r>
              <a:rPr lang="en-US"/>
              <a:t>d</a:t>
            </a:r>
          </a:p>
          <a:p>
            <a:r>
              <a:rPr lang="en-US">
                <a:solidFill>
                  <a:srgbClr val="FF0000"/>
                </a:solidFill>
              </a:rPr>
              <a:t>&amp;</a:t>
            </a:r>
          </a:p>
          <a:p>
            <a:r>
              <a:rPr lang="en-US"/>
              <a:t>a</a:t>
            </a:r>
          </a:p>
          <a:p>
            <a:r>
              <a:rPr lang="en-US"/>
              <a:t>b</a:t>
            </a:r>
          </a:p>
          <a:p>
            <a:r>
              <a:rPr lang="en-US"/>
              <a:t>c</a:t>
            </a:r>
          </a:p>
          <a:p>
            <a:r>
              <a:rPr lang="en-US"/>
              <a:t>a</a:t>
            </a:r>
          </a:p>
        </p:txBody>
      </p:sp>
      <p:sp>
        <p:nvSpPr>
          <p:cNvPr id="64533" name="Text Box 81"/>
          <p:cNvSpPr txBox="1">
            <a:spLocks noChangeArrowheads="1"/>
          </p:cNvSpPr>
          <p:nvPr/>
        </p:nvSpPr>
        <p:spPr bwMode="auto">
          <a:xfrm>
            <a:off x="3063875" y="1981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64534" name="Text Box 82"/>
          <p:cNvSpPr txBox="1">
            <a:spLocks noChangeArrowheads="1"/>
          </p:cNvSpPr>
          <p:nvPr/>
        </p:nvSpPr>
        <p:spPr bwMode="auto">
          <a:xfrm>
            <a:off x="3286125" y="2376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64535" name="Text Box 83"/>
          <p:cNvSpPr txBox="1">
            <a:spLocks noChangeArrowheads="1"/>
          </p:cNvSpPr>
          <p:nvPr/>
        </p:nvSpPr>
        <p:spPr bwMode="auto">
          <a:xfrm>
            <a:off x="3413125" y="2605088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&amp;</a:t>
            </a:r>
          </a:p>
        </p:txBody>
      </p:sp>
      <p:sp>
        <p:nvSpPr>
          <p:cNvPr id="64536" name="Text Box 84"/>
          <p:cNvSpPr txBox="1">
            <a:spLocks noChangeArrowheads="1"/>
          </p:cNvSpPr>
          <p:nvPr/>
        </p:nvSpPr>
        <p:spPr bwMode="auto">
          <a:xfrm>
            <a:off x="3597275" y="2855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4537" name="Text Box 85"/>
          <p:cNvSpPr txBox="1">
            <a:spLocks noChangeArrowheads="1"/>
          </p:cNvSpPr>
          <p:nvPr/>
        </p:nvSpPr>
        <p:spPr bwMode="auto">
          <a:xfrm>
            <a:off x="3749675" y="3084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64538" name="Text Box 86"/>
          <p:cNvSpPr txBox="1">
            <a:spLocks noChangeArrowheads="1"/>
          </p:cNvSpPr>
          <p:nvPr/>
        </p:nvSpPr>
        <p:spPr bwMode="auto">
          <a:xfrm>
            <a:off x="3825875" y="33131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64539" name="Text Box 87"/>
          <p:cNvSpPr txBox="1">
            <a:spLocks noChangeArrowheads="1"/>
          </p:cNvSpPr>
          <p:nvPr/>
        </p:nvSpPr>
        <p:spPr bwMode="auto">
          <a:xfrm>
            <a:off x="3971925" y="3595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64540" name="Text Box 88"/>
          <p:cNvSpPr txBox="1">
            <a:spLocks noChangeArrowheads="1"/>
          </p:cNvSpPr>
          <p:nvPr/>
        </p:nvSpPr>
        <p:spPr bwMode="auto">
          <a:xfrm>
            <a:off x="3362325" y="1843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64541" name="Text Box 89"/>
          <p:cNvSpPr txBox="1">
            <a:spLocks noChangeArrowheads="1"/>
          </p:cNvSpPr>
          <p:nvPr/>
        </p:nvSpPr>
        <p:spPr bwMode="auto">
          <a:xfrm>
            <a:off x="3581400" y="19415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&amp;</a:t>
            </a:r>
          </a:p>
        </p:txBody>
      </p:sp>
      <p:sp>
        <p:nvSpPr>
          <p:cNvPr id="64542" name="Text Box 90"/>
          <p:cNvSpPr txBox="1">
            <a:spLocks noChangeArrowheads="1"/>
          </p:cNvSpPr>
          <p:nvPr/>
        </p:nvSpPr>
        <p:spPr bwMode="auto">
          <a:xfrm>
            <a:off x="3810000" y="2017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4543" name="Text Box 91"/>
          <p:cNvSpPr txBox="1">
            <a:spLocks noChangeArrowheads="1"/>
          </p:cNvSpPr>
          <p:nvPr/>
        </p:nvSpPr>
        <p:spPr bwMode="auto">
          <a:xfrm>
            <a:off x="4048125" y="2147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64544" name="Text Box 92"/>
          <p:cNvSpPr txBox="1">
            <a:spLocks noChangeArrowheads="1"/>
          </p:cNvSpPr>
          <p:nvPr/>
        </p:nvSpPr>
        <p:spPr bwMode="auto">
          <a:xfrm>
            <a:off x="4267200" y="22463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64545" name="Text Box 93"/>
          <p:cNvSpPr txBox="1">
            <a:spLocks noChangeArrowheads="1"/>
          </p:cNvSpPr>
          <p:nvPr/>
        </p:nvSpPr>
        <p:spPr bwMode="auto">
          <a:xfrm>
            <a:off x="4429125" y="2376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64546" name="Text Box 94"/>
          <p:cNvSpPr txBox="1">
            <a:spLocks noChangeArrowheads="1"/>
          </p:cNvSpPr>
          <p:nvPr/>
        </p:nvSpPr>
        <p:spPr bwMode="auto">
          <a:xfrm>
            <a:off x="3197225" y="1600200"/>
            <a:ext cx="108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&amp;</a:t>
            </a:r>
            <a:r>
              <a:rPr lang="en-US"/>
              <a:t> a b c d</a:t>
            </a:r>
          </a:p>
        </p:txBody>
      </p:sp>
      <p:sp>
        <p:nvSpPr>
          <p:cNvPr id="64547" name="Oval 95"/>
          <p:cNvSpPr>
            <a:spLocks noChangeArrowheads="1"/>
          </p:cNvSpPr>
          <p:nvPr/>
        </p:nvSpPr>
        <p:spPr bwMode="auto">
          <a:xfrm>
            <a:off x="1701800" y="24526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48" name="Line 96"/>
          <p:cNvSpPr>
            <a:spLocks noChangeShapeType="1"/>
          </p:cNvSpPr>
          <p:nvPr/>
        </p:nvSpPr>
        <p:spPr bwMode="auto">
          <a:xfrm>
            <a:off x="1781175" y="2590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9" name="Text Box 97"/>
          <p:cNvSpPr txBox="1">
            <a:spLocks noChangeArrowheads="1"/>
          </p:cNvSpPr>
          <p:nvPr/>
        </p:nvSpPr>
        <p:spPr bwMode="auto">
          <a:xfrm>
            <a:off x="1539875" y="2681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4550" name="Line 98"/>
          <p:cNvSpPr>
            <a:spLocks noChangeShapeType="1"/>
          </p:cNvSpPr>
          <p:nvPr/>
        </p:nvSpPr>
        <p:spPr bwMode="auto">
          <a:xfrm flipH="1">
            <a:off x="2454275" y="2667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1" name="Oval 99"/>
          <p:cNvSpPr>
            <a:spLocks noChangeArrowheads="1"/>
          </p:cNvSpPr>
          <p:nvPr/>
        </p:nvSpPr>
        <p:spPr bwMode="auto">
          <a:xfrm>
            <a:off x="2835275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2" name="Text Box 100"/>
          <p:cNvSpPr txBox="1">
            <a:spLocks noChangeArrowheads="1"/>
          </p:cNvSpPr>
          <p:nvPr/>
        </p:nvSpPr>
        <p:spPr bwMode="auto">
          <a:xfrm>
            <a:off x="2378075" y="2743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4553" name="Oval 101"/>
          <p:cNvSpPr>
            <a:spLocks noChangeArrowheads="1"/>
          </p:cNvSpPr>
          <p:nvPr/>
        </p:nvSpPr>
        <p:spPr bwMode="auto">
          <a:xfrm>
            <a:off x="3140075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4" name="Line 102"/>
          <p:cNvSpPr>
            <a:spLocks noChangeShapeType="1"/>
          </p:cNvSpPr>
          <p:nvPr/>
        </p:nvSpPr>
        <p:spPr bwMode="auto">
          <a:xfrm>
            <a:off x="3216275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5" name="Text Box 103"/>
          <p:cNvSpPr txBox="1">
            <a:spLocks noChangeArrowheads="1"/>
          </p:cNvSpPr>
          <p:nvPr/>
        </p:nvSpPr>
        <p:spPr bwMode="auto">
          <a:xfrm>
            <a:off x="2987675" y="2551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4556" name="Oval 104"/>
          <p:cNvSpPr>
            <a:spLocks noChangeArrowheads="1"/>
          </p:cNvSpPr>
          <p:nvPr/>
        </p:nvSpPr>
        <p:spPr bwMode="auto">
          <a:xfrm>
            <a:off x="2378075" y="2133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7" name="Text Box 105"/>
          <p:cNvSpPr txBox="1">
            <a:spLocks noChangeArrowheads="1"/>
          </p:cNvSpPr>
          <p:nvPr/>
        </p:nvSpPr>
        <p:spPr bwMode="auto">
          <a:xfrm>
            <a:off x="2301875" y="2286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64558" name="Oval 106"/>
          <p:cNvSpPr>
            <a:spLocks noChangeArrowheads="1"/>
          </p:cNvSpPr>
          <p:nvPr/>
        </p:nvSpPr>
        <p:spPr bwMode="auto">
          <a:xfrm>
            <a:off x="2911475" y="4495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59" name="Oval 107"/>
          <p:cNvSpPr>
            <a:spLocks noChangeArrowheads="1"/>
          </p:cNvSpPr>
          <p:nvPr/>
        </p:nvSpPr>
        <p:spPr bwMode="auto">
          <a:xfrm>
            <a:off x="3978275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0" name="Oval 108"/>
          <p:cNvSpPr>
            <a:spLocks noChangeArrowheads="1"/>
          </p:cNvSpPr>
          <p:nvPr/>
        </p:nvSpPr>
        <p:spPr bwMode="auto">
          <a:xfrm>
            <a:off x="2225675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1" name="Oval 109"/>
          <p:cNvSpPr>
            <a:spLocks noChangeArrowheads="1"/>
          </p:cNvSpPr>
          <p:nvPr/>
        </p:nvSpPr>
        <p:spPr bwMode="auto">
          <a:xfrm>
            <a:off x="3140075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2" name="Oval 110"/>
          <p:cNvSpPr>
            <a:spLocks noChangeArrowheads="1"/>
          </p:cNvSpPr>
          <p:nvPr/>
        </p:nvSpPr>
        <p:spPr bwMode="auto">
          <a:xfrm>
            <a:off x="2301875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3" name="Oval 111"/>
          <p:cNvSpPr>
            <a:spLocks noChangeArrowheads="1"/>
          </p:cNvSpPr>
          <p:nvPr/>
        </p:nvSpPr>
        <p:spPr bwMode="auto">
          <a:xfrm>
            <a:off x="1701800" y="30622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4" name="Oval 112"/>
          <p:cNvSpPr>
            <a:spLocks noChangeArrowheads="1"/>
          </p:cNvSpPr>
          <p:nvPr/>
        </p:nvSpPr>
        <p:spPr bwMode="auto">
          <a:xfrm>
            <a:off x="92075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5" name="Oval 113"/>
          <p:cNvSpPr>
            <a:spLocks noChangeArrowheads="1"/>
          </p:cNvSpPr>
          <p:nvPr/>
        </p:nvSpPr>
        <p:spPr bwMode="auto">
          <a:xfrm>
            <a:off x="4664075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6" name="Oval 114"/>
          <p:cNvSpPr>
            <a:spLocks noChangeArrowheads="1"/>
          </p:cNvSpPr>
          <p:nvPr/>
        </p:nvSpPr>
        <p:spPr bwMode="auto">
          <a:xfrm>
            <a:off x="4359275" y="1828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67" name="Text Box 115"/>
          <p:cNvSpPr txBox="1">
            <a:spLocks noChangeArrowheads="1"/>
          </p:cNvSpPr>
          <p:nvPr/>
        </p:nvSpPr>
        <p:spPr bwMode="auto">
          <a:xfrm>
            <a:off x="76200" y="36179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1,1</a:t>
            </a:r>
          </a:p>
        </p:txBody>
      </p:sp>
      <p:sp>
        <p:nvSpPr>
          <p:cNvPr id="64568" name="Text Box 116"/>
          <p:cNvSpPr txBox="1">
            <a:spLocks noChangeArrowheads="1"/>
          </p:cNvSpPr>
          <p:nvPr/>
        </p:nvSpPr>
        <p:spPr bwMode="auto">
          <a:xfrm>
            <a:off x="1428750" y="32146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2,1</a:t>
            </a:r>
          </a:p>
        </p:txBody>
      </p:sp>
      <p:sp>
        <p:nvSpPr>
          <p:cNvPr id="64569" name="Text Box 117"/>
          <p:cNvSpPr txBox="1">
            <a:spLocks noChangeArrowheads="1"/>
          </p:cNvSpPr>
          <p:nvPr/>
        </p:nvSpPr>
        <p:spPr bwMode="auto">
          <a:xfrm>
            <a:off x="2682875" y="46624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1,2</a:t>
            </a:r>
          </a:p>
        </p:txBody>
      </p:sp>
      <p:sp>
        <p:nvSpPr>
          <p:cNvPr id="64570" name="Text Box 118"/>
          <p:cNvSpPr txBox="1">
            <a:spLocks noChangeArrowheads="1"/>
          </p:cNvSpPr>
          <p:nvPr/>
        </p:nvSpPr>
        <p:spPr bwMode="auto">
          <a:xfrm>
            <a:off x="3825875" y="41148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1,3</a:t>
            </a:r>
          </a:p>
        </p:txBody>
      </p:sp>
      <p:sp>
        <p:nvSpPr>
          <p:cNvPr id="64571" name="Text Box 119"/>
          <p:cNvSpPr txBox="1">
            <a:spLocks noChangeArrowheads="1"/>
          </p:cNvSpPr>
          <p:nvPr/>
        </p:nvSpPr>
        <p:spPr bwMode="auto">
          <a:xfrm>
            <a:off x="4511675" y="28336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1,4</a:t>
            </a:r>
          </a:p>
        </p:txBody>
      </p:sp>
      <p:sp>
        <p:nvSpPr>
          <p:cNvPr id="64572" name="Text Box 120"/>
          <p:cNvSpPr txBox="1">
            <a:spLocks noChangeArrowheads="1"/>
          </p:cNvSpPr>
          <p:nvPr/>
        </p:nvSpPr>
        <p:spPr bwMode="auto">
          <a:xfrm>
            <a:off x="2149475" y="35052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2,2</a:t>
            </a:r>
          </a:p>
        </p:txBody>
      </p:sp>
      <p:sp>
        <p:nvSpPr>
          <p:cNvPr id="64573" name="Text Box 121"/>
          <p:cNvSpPr txBox="1">
            <a:spLocks noChangeArrowheads="1"/>
          </p:cNvSpPr>
          <p:nvPr/>
        </p:nvSpPr>
        <p:spPr bwMode="auto">
          <a:xfrm>
            <a:off x="3048000" y="30083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2,3</a:t>
            </a:r>
          </a:p>
        </p:txBody>
      </p:sp>
      <p:sp>
        <p:nvSpPr>
          <p:cNvPr id="64574" name="Text Box 122"/>
          <p:cNvSpPr txBox="1">
            <a:spLocks noChangeArrowheads="1"/>
          </p:cNvSpPr>
          <p:nvPr/>
        </p:nvSpPr>
        <p:spPr bwMode="auto">
          <a:xfrm>
            <a:off x="1920875" y="27432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2,4</a:t>
            </a:r>
          </a:p>
        </p:txBody>
      </p:sp>
      <p:sp>
        <p:nvSpPr>
          <p:cNvPr id="64575" name="Text Box 123"/>
          <p:cNvSpPr txBox="1">
            <a:spLocks noChangeArrowheads="1"/>
          </p:cNvSpPr>
          <p:nvPr/>
        </p:nvSpPr>
        <p:spPr bwMode="auto">
          <a:xfrm>
            <a:off x="4495800" y="1712913"/>
            <a:ext cx="958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useless</a:t>
            </a:r>
          </a:p>
        </p:txBody>
      </p:sp>
      <p:sp>
        <p:nvSpPr>
          <p:cNvPr id="64576" name="Line 124"/>
          <p:cNvSpPr>
            <a:spLocks noChangeShapeType="1"/>
          </p:cNvSpPr>
          <p:nvPr/>
        </p:nvSpPr>
        <p:spPr bwMode="auto">
          <a:xfrm flipV="1">
            <a:off x="7197725" y="24384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77" name="Oval 125"/>
          <p:cNvSpPr>
            <a:spLocks noChangeArrowheads="1"/>
          </p:cNvSpPr>
          <p:nvPr/>
        </p:nvSpPr>
        <p:spPr bwMode="auto">
          <a:xfrm>
            <a:off x="7731125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78" name="Line 126"/>
          <p:cNvSpPr>
            <a:spLocks noChangeShapeType="1"/>
          </p:cNvSpPr>
          <p:nvPr/>
        </p:nvSpPr>
        <p:spPr bwMode="auto">
          <a:xfrm flipH="1">
            <a:off x="6083300" y="2209800"/>
            <a:ext cx="1647825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79" name="Line 127"/>
          <p:cNvSpPr>
            <a:spLocks noChangeShapeType="1"/>
          </p:cNvSpPr>
          <p:nvPr/>
        </p:nvSpPr>
        <p:spPr bwMode="auto">
          <a:xfrm>
            <a:off x="7807325" y="2209800"/>
            <a:ext cx="28575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80" name="Line 128"/>
          <p:cNvSpPr>
            <a:spLocks noChangeShapeType="1"/>
          </p:cNvSpPr>
          <p:nvPr/>
        </p:nvSpPr>
        <p:spPr bwMode="auto">
          <a:xfrm>
            <a:off x="7883525" y="2209800"/>
            <a:ext cx="714375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81" name="Line 129"/>
          <p:cNvSpPr>
            <a:spLocks noChangeShapeType="1"/>
          </p:cNvSpPr>
          <p:nvPr/>
        </p:nvSpPr>
        <p:spPr bwMode="auto">
          <a:xfrm>
            <a:off x="7883525" y="2133600"/>
            <a:ext cx="942975" cy="471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82" name="Text Box 131"/>
          <p:cNvSpPr txBox="1">
            <a:spLocks noChangeArrowheads="1"/>
          </p:cNvSpPr>
          <p:nvPr/>
        </p:nvSpPr>
        <p:spPr bwMode="auto">
          <a:xfrm>
            <a:off x="7334250" y="2017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4583" name="Text Box 132"/>
          <p:cNvSpPr txBox="1">
            <a:spLocks noChangeArrowheads="1"/>
          </p:cNvSpPr>
          <p:nvPr/>
        </p:nvSpPr>
        <p:spPr bwMode="auto">
          <a:xfrm>
            <a:off x="6892925" y="2286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64584" name="Text Box 133"/>
          <p:cNvSpPr txBox="1">
            <a:spLocks noChangeArrowheads="1"/>
          </p:cNvSpPr>
          <p:nvPr/>
        </p:nvSpPr>
        <p:spPr bwMode="auto">
          <a:xfrm>
            <a:off x="6648450" y="238442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64585" name="Text Box 134"/>
          <p:cNvSpPr txBox="1">
            <a:spLocks noChangeArrowheads="1"/>
          </p:cNvSpPr>
          <p:nvPr/>
        </p:nvSpPr>
        <p:spPr bwMode="auto">
          <a:xfrm>
            <a:off x="6235700" y="2667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64586" name="Text Box 140"/>
          <p:cNvSpPr txBox="1">
            <a:spLocks noChangeArrowheads="1"/>
          </p:cNvSpPr>
          <p:nvPr/>
        </p:nvSpPr>
        <p:spPr bwMode="auto">
          <a:xfrm>
            <a:off x="7562850" y="2246313"/>
            <a:ext cx="3111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  <a:p>
            <a:r>
              <a:rPr lang="en-US"/>
              <a:t>c</a:t>
            </a:r>
          </a:p>
          <a:p>
            <a:r>
              <a:rPr lang="en-US"/>
              <a:t/>
            </a:r>
            <a:br>
              <a:rPr lang="en-US"/>
            </a:br>
            <a:r>
              <a:rPr lang="en-US"/>
              <a:t>d</a:t>
            </a:r>
          </a:p>
        </p:txBody>
      </p:sp>
      <p:sp>
        <p:nvSpPr>
          <p:cNvPr id="64587" name="Text Box 141"/>
          <p:cNvSpPr txBox="1">
            <a:spLocks noChangeArrowheads="1"/>
          </p:cNvSpPr>
          <p:nvPr/>
        </p:nvSpPr>
        <p:spPr bwMode="auto">
          <a:xfrm>
            <a:off x="7959725" y="22098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64588" name="Text Box 142"/>
          <p:cNvSpPr txBox="1">
            <a:spLocks noChangeArrowheads="1"/>
          </p:cNvSpPr>
          <p:nvPr/>
        </p:nvSpPr>
        <p:spPr bwMode="auto">
          <a:xfrm>
            <a:off x="8181975" y="2605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64589" name="Text Box 148"/>
          <p:cNvSpPr txBox="1">
            <a:spLocks noChangeArrowheads="1"/>
          </p:cNvSpPr>
          <p:nvPr/>
        </p:nvSpPr>
        <p:spPr bwMode="auto">
          <a:xfrm>
            <a:off x="8258175" y="2071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64590" name="Oval 155"/>
          <p:cNvSpPr>
            <a:spLocks noChangeArrowheads="1"/>
          </p:cNvSpPr>
          <p:nvPr/>
        </p:nvSpPr>
        <p:spPr bwMode="auto">
          <a:xfrm>
            <a:off x="6597650" y="26812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91" name="Line 156"/>
          <p:cNvSpPr>
            <a:spLocks noChangeShapeType="1"/>
          </p:cNvSpPr>
          <p:nvPr/>
        </p:nvSpPr>
        <p:spPr bwMode="auto">
          <a:xfrm>
            <a:off x="6677025" y="2819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92" name="Text Box 157"/>
          <p:cNvSpPr txBox="1">
            <a:spLocks noChangeArrowheads="1"/>
          </p:cNvSpPr>
          <p:nvPr/>
        </p:nvSpPr>
        <p:spPr bwMode="auto">
          <a:xfrm>
            <a:off x="6435725" y="2909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4593" name="Line 158"/>
          <p:cNvSpPr>
            <a:spLocks noChangeShapeType="1"/>
          </p:cNvSpPr>
          <p:nvPr/>
        </p:nvSpPr>
        <p:spPr bwMode="auto">
          <a:xfrm flipH="1">
            <a:off x="7350125" y="2895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94" name="Oval 159"/>
          <p:cNvSpPr>
            <a:spLocks noChangeArrowheads="1"/>
          </p:cNvSpPr>
          <p:nvPr/>
        </p:nvSpPr>
        <p:spPr bwMode="auto">
          <a:xfrm>
            <a:off x="7731125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95" name="Text Box 160"/>
          <p:cNvSpPr txBox="1">
            <a:spLocks noChangeArrowheads="1"/>
          </p:cNvSpPr>
          <p:nvPr/>
        </p:nvSpPr>
        <p:spPr bwMode="auto">
          <a:xfrm>
            <a:off x="7273925" y="2971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4596" name="Oval 161"/>
          <p:cNvSpPr>
            <a:spLocks noChangeArrowheads="1"/>
          </p:cNvSpPr>
          <p:nvPr/>
        </p:nvSpPr>
        <p:spPr bwMode="auto">
          <a:xfrm>
            <a:off x="8035925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97" name="Line 162"/>
          <p:cNvSpPr>
            <a:spLocks noChangeShapeType="1"/>
          </p:cNvSpPr>
          <p:nvPr/>
        </p:nvSpPr>
        <p:spPr bwMode="auto">
          <a:xfrm>
            <a:off x="8112125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98" name="Text Box 163"/>
          <p:cNvSpPr txBox="1">
            <a:spLocks noChangeArrowheads="1"/>
          </p:cNvSpPr>
          <p:nvPr/>
        </p:nvSpPr>
        <p:spPr bwMode="auto">
          <a:xfrm>
            <a:off x="7883525" y="2779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4599" name="Oval 164"/>
          <p:cNvSpPr>
            <a:spLocks noChangeArrowheads="1"/>
          </p:cNvSpPr>
          <p:nvPr/>
        </p:nvSpPr>
        <p:spPr bwMode="auto">
          <a:xfrm>
            <a:off x="7273925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00" name="Text Box 165"/>
          <p:cNvSpPr txBox="1">
            <a:spLocks noChangeArrowheads="1"/>
          </p:cNvSpPr>
          <p:nvPr/>
        </p:nvSpPr>
        <p:spPr bwMode="auto">
          <a:xfrm>
            <a:off x="7197725" y="2514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64601" name="Oval 166"/>
          <p:cNvSpPr>
            <a:spLocks noChangeArrowheads="1"/>
          </p:cNvSpPr>
          <p:nvPr/>
        </p:nvSpPr>
        <p:spPr bwMode="auto">
          <a:xfrm>
            <a:off x="77597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02" name="Oval 167"/>
          <p:cNvSpPr>
            <a:spLocks noChangeArrowheads="1"/>
          </p:cNvSpPr>
          <p:nvPr/>
        </p:nvSpPr>
        <p:spPr bwMode="auto">
          <a:xfrm>
            <a:off x="85979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03" name="Oval 168"/>
          <p:cNvSpPr>
            <a:spLocks noChangeArrowheads="1"/>
          </p:cNvSpPr>
          <p:nvPr/>
        </p:nvSpPr>
        <p:spPr bwMode="auto">
          <a:xfrm>
            <a:off x="7121525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04" name="Oval 169"/>
          <p:cNvSpPr>
            <a:spLocks noChangeArrowheads="1"/>
          </p:cNvSpPr>
          <p:nvPr/>
        </p:nvSpPr>
        <p:spPr bwMode="auto">
          <a:xfrm>
            <a:off x="8035925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05" name="Oval 170"/>
          <p:cNvSpPr>
            <a:spLocks noChangeArrowheads="1"/>
          </p:cNvSpPr>
          <p:nvPr/>
        </p:nvSpPr>
        <p:spPr bwMode="auto">
          <a:xfrm>
            <a:off x="7197725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06" name="Oval 171"/>
          <p:cNvSpPr>
            <a:spLocks noChangeArrowheads="1"/>
          </p:cNvSpPr>
          <p:nvPr/>
        </p:nvSpPr>
        <p:spPr bwMode="auto">
          <a:xfrm>
            <a:off x="6597650" y="32908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07" name="Oval 172"/>
          <p:cNvSpPr>
            <a:spLocks noChangeArrowheads="1"/>
          </p:cNvSpPr>
          <p:nvPr/>
        </p:nvSpPr>
        <p:spPr bwMode="auto">
          <a:xfrm>
            <a:off x="60071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08" name="Oval 173"/>
          <p:cNvSpPr>
            <a:spLocks noChangeArrowheads="1"/>
          </p:cNvSpPr>
          <p:nvPr/>
        </p:nvSpPr>
        <p:spPr bwMode="auto">
          <a:xfrm>
            <a:off x="87503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609" name="Text Box 175"/>
          <p:cNvSpPr txBox="1">
            <a:spLocks noChangeArrowheads="1"/>
          </p:cNvSpPr>
          <p:nvPr/>
        </p:nvSpPr>
        <p:spPr bwMode="auto">
          <a:xfrm>
            <a:off x="5549900" y="3200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1,1</a:t>
            </a:r>
          </a:p>
        </p:txBody>
      </p:sp>
      <p:sp>
        <p:nvSpPr>
          <p:cNvPr id="64610" name="Text Box 176"/>
          <p:cNvSpPr txBox="1">
            <a:spLocks noChangeArrowheads="1"/>
          </p:cNvSpPr>
          <p:nvPr/>
        </p:nvSpPr>
        <p:spPr bwMode="auto">
          <a:xfrm>
            <a:off x="6324600" y="34432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2,1</a:t>
            </a:r>
          </a:p>
        </p:txBody>
      </p:sp>
      <p:sp>
        <p:nvSpPr>
          <p:cNvPr id="64611" name="Text Box 177"/>
          <p:cNvSpPr txBox="1">
            <a:spLocks noChangeArrowheads="1"/>
          </p:cNvSpPr>
          <p:nvPr/>
        </p:nvSpPr>
        <p:spPr bwMode="auto">
          <a:xfrm>
            <a:off x="7562850" y="38862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1,2</a:t>
            </a:r>
          </a:p>
        </p:txBody>
      </p:sp>
      <p:sp>
        <p:nvSpPr>
          <p:cNvPr id="64612" name="Text Box 178"/>
          <p:cNvSpPr txBox="1">
            <a:spLocks noChangeArrowheads="1"/>
          </p:cNvSpPr>
          <p:nvPr/>
        </p:nvSpPr>
        <p:spPr bwMode="auto">
          <a:xfrm>
            <a:off x="8445500" y="3581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1,3</a:t>
            </a:r>
          </a:p>
        </p:txBody>
      </p:sp>
      <p:sp>
        <p:nvSpPr>
          <p:cNvPr id="64613" name="Text Box 179"/>
          <p:cNvSpPr txBox="1">
            <a:spLocks noChangeArrowheads="1"/>
          </p:cNvSpPr>
          <p:nvPr/>
        </p:nvSpPr>
        <p:spPr bwMode="auto">
          <a:xfrm>
            <a:off x="8566150" y="26812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1,4</a:t>
            </a:r>
          </a:p>
        </p:txBody>
      </p:sp>
      <p:sp>
        <p:nvSpPr>
          <p:cNvPr id="64614" name="Text Box 180"/>
          <p:cNvSpPr txBox="1">
            <a:spLocks noChangeArrowheads="1"/>
          </p:cNvSpPr>
          <p:nvPr/>
        </p:nvSpPr>
        <p:spPr bwMode="auto">
          <a:xfrm>
            <a:off x="7045325" y="37338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2,2</a:t>
            </a:r>
          </a:p>
        </p:txBody>
      </p:sp>
      <p:sp>
        <p:nvSpPr>
          <p:cNvPr id="64615" name="Text Box 181"/>
          <p:cNvSpPr txBox="1">
            <a:spLocks noChangeArrowheads="1"/>
          </p:cNvSpPr>
          <p:nvPr/>
        </p:nvSpPr>
        <p:spPr bwMode="auto">
          <a:xfrm>
            <a:off x="7912100" y="3200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2,3</a:t>
            </a:r>
          </a:p>
        </p:txBody>
      </p:sp>
      <p:sp>
        <p:nvSpPr>
          <p:cNvPr id="64616" name="Text Box 182"/>
          <p:cNvSpPr txBox="1">
            <a:spLocks noChangeArrowheads="1"/>
          </p:cNvSpPr>
          <p:nvPr/>
        </p:nvSpPr>
        <p:spPr bwMode="auto">
          <a:xfrm>
            <a:off x="6816725" y="29718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2,4</a:t>
            </a:r>
          </a:p>
        </p:txBody>
      </p:sp>
      <p:sp>
        <p:nvSpPr>
          <p:cNvPr id="64617" name="Line 186"/>
          <p:cNvSpPr>
            <a:spLocks noChangeShapeType="1"/>
          </p:cNvSpPr>
          <p:nvPr/>
        </p:nvSpPr>
        <p:spPr bwMode="auto">
          <a:xfrm>
            <a:off x="5181600" y="3048000"/>
            <a:ext cx="38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 of JST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876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Longest common </a:t>
            </a:r>
            <a:r>
              <a:rPr lang="en-US" sz="2800" smtClean="0">
                <a:solidFill>
                  <a:srgbClr val="0000FF"/>
                </a:solidFill>
              </a:rPr>
              <a:t>substring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For each internal node v, keep a bit vector B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B[1] = 1 if a child of v is a suffix of S1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Find all internal nodes with B[1] = B[2] = 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Report the one with the longest label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Can be extended to k sequences. Just use a longer bit vector.</a:t>
            </a:r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 flipV="1">
            <a:off x="7197725" y="2681288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1" name="Oval 5"/>
          <p:cNvSpPr>
            <a:spLocks noChangeArrowheads="1"/>
          </p:cNvSpPr>
          <p:nvPr/>
        </p:nvSpPr>
        <p:spPr bwMode="auto">
          <a:xfrm>
            <a:off x="7731125" y="23002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 flipH="1">
            <a:off x="6083300" y="2452688"/>
            <a:ext cx="1647825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>
            <a:off x="7807325" y="2452688"/>
            <a:ext cx="28575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7883525" y="2452688"/>
            <a:ext cx="714375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883525" y="2376488"/>
            <a:ext cx="942975" cy="471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7334250" y="2260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6892925" y="2528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6648450" y="26273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6235700" y="2909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7562850" y="2489200"/>
            <a:ext cx="3111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  <a:p>
            <a:r>
              <a:rPr lang="en-US"/>
              <a:t>c</a:t>
            </a:r>
          </a:p>
          <a:p>
            <a:r>
              <a:rPr lang="en-US"/>
              <a:t/>
            </a:r>
            <a:br>
              <a:rPr lang="en-US"/>
            </a:br>
            <a:r>
              <a:rPr lang="en-US"/>
              <a:t>d</a:t>
            </a:r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7959725" y="24526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8181975" y="28479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8258175" y="23145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65554" name="Oval 18"/>
          <p:cNvSpPr>
            <a:spLocks noChangeArrowheads="1"/>
          </p:cNvSpPr>
          <p:nvPr/>
        </p:nvSpPr>
        <p:spPr bwMode="auto">
          <a:xfrm>
            <a:off x="6597650" y="29241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55" name="Line 19"/>
          <p:cNvSpPr>
            <a:spLocks noChangeShapeType="1"/>
          </p:cNvSpPr>
          <p:nvPr/>
        </p:nvSpPr>
        <p:spPr bwMode="auto">
          <a:xfrm>
            <a:off x="6677025" y="30622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56" name="Text Box 20"/>
          <p:cNvSpPr txBox="1">
            <a:spLocks noChangeArrowheads="1"/>
          </p:cNvSpPr>
          <p:nvPr/>
        </p:nvSpPr>
        <p:spPr bwMode="auto">
          <a:xfrm>
            <a:off x="6435725" y="31527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 flipH="1">
            <a:off x="7350125" y="3138488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58" name="Oval 22"/>
          <p:cNvSpPr>
            <a:spLocks noChangeArrowheads="1"/>
          </p:cNvSpPr>
          <p:nvPr/>
        </p:nvSpPr>
        <p:spPr bwMode="auto">
          <a:xfrm>
            <a:off x="7731125" y="30622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59" name="Text Box 23"/>
          <p:cNvSpPr txBox="1">
            <a:spLocks noChangeArrowheads="1"/>
          </p:cNvSpPr>
          <p:nvPr/>
        </p:nvSpPr>
        <p:spPr bwMode="auto">
          <a:xfrm>
            <a:off x="7273925" y="3214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5560" name="Oval 24"/>
          <p:cNvSpPr>
            <a:spLocks noChangeArrowheads="1"/>
          </p:cNvSpPr>
          <p:nvPr/>
        </p:nvSpPr>
        <p:spPr bwMode="auto">
          <a:xfrm>
            <a:off x="8035925" y="28336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61" name="Line 25"/>
          <p:cNvSpPr>
            <a:spLocks noChangeShapeType="1"/>
          </p:cNvSpPr>
          <p:nvPr/>
        </p:nvSpPr>
        <p:spPr bwMode="auto">
          <a:xfrm>
            <a:off x="8112125" y="29860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62" name="Text Box 26"/>
          <p:cNvSpPr txBox="1">
            <a:spLocks noChangeArrowheads="1"/>
          </p:cNvSpPr>
          <p:nvPr/>
        </p:nvSpPr>
        <p:spPr bwMode="auto">
          <a:xfrm>
            <a:off x="7883525" y="3022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65563" name="Oval 27"/>
          <p:cNvSpPr>
            <a:spLocks noChangeArrowheads="1"/>
          </p:cNvSpPr>
          <p:nvPr/>
        </p:nvSpPr>
        <p:spPr bwMode="auto">
          <a:xfrm>
            <a:off x="7273925" y="26050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7197725" y="27574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$</a:t>
            </a:r>
          </a:p>
        </p:txBody>
      </p:sp>
      <p:sp>
        <p:nvSpPr>
          <p:cNvPr id="65565" name="Oval 29"/>
          <p:cNvSpPr>
            <a:spLocks noChangeArrowheads="1"/>
          </p:cNvSpPr>
          <p:nvPr/>
        </p:nvSpPr>
        <p:spPr bwMode="auto">
          <a:xfrm>
            <a:off x="7759700" y="39766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66" name="Oval 30"/>
          <p:cNvSpPr>
            <a:spLocks noChangeArrowheads="1"/>
          </p:cNvSpPr>
          <p:nvPr/>
        </p:nvSpPr>
        <p:spPr bwMode="auto">
          <a:xfrm>
            <a:off x="8597900" y="36718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67" name="Oval 31"/>
          <p:cNvSpPr>
            <a:spLocks noChangeArrowheads="1"/>
          </p:cNvSpPr>
          <p:nvPr/>
        </p:nvSpPr>
        <p:spPr bwMode="auto">
          <a:xfrm>
            <a:off x="7121525" y="30622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68" name="Oval 32"/>
          <p:cNvSpPr>
            <a:spLocks noChangeArrowheads="1"/>
          </p:cNvSpPr>
          <p:nvPr/>
        </p:nvSpPr>
        <p:spPr bwMode="auto">
          <a:xfrm>
            <a:off x="8035925" y="33670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69" name="Oval 33"/>
          <p:cNvSpPr>
            <a:spLocks noChangeArrowheads="1"/>
          </p:cNvSpPr>
          <p:nvPr/>
        </p:nvSpPr>
        <p:spPr bwMode="auto">
          <a:xfrm>
            <a:off x="7197725" y="37480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70" name="Oval 34"/>
          <p:cNvSpPr>
            <a:spLocks noChangeArrowheads="1"/>
          </p:cNvSpPr>
          <p:nvPr/>
        </p:nvSpPr>
        <p:spPr bwMode="auto">
          <a:xfrm>
            <a:off x="6597650" y="35337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71" name="Oval 35"/>
          <p:cNvSpPr>
            <a:spLocks noChangeArrowheads="1"/>
          </p:cNvSpPr>
          <p:nvPr/>
        </p:nvSpPr>
        <p:spPr bwMode="auto">
          <a:xfrm>
            <a:off x="6007100" y="32908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72" name="Oval 36"/>
          <p:cNvSpPr>
            <a:spLocks noChangeArrowheads="1"/>
          </p:cNvSpPr>
          <p:nvPr/>
        </p:nvSpPr>
        <p:spPr bwMode="auto">
          <a:xfrm>
            <a:off x="8750300" y="2757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73" name="Text Box 37"/>
          <p:cNvSpPr txBox="1">
            <a:spLocks noChangeArrowheads="1"/>
          </p:cNvSpPr>
          <p:nvPr/>
        </p:nvSpPr>
        <p:spPr bwMode="auto">
          <a:xfrm>
            <a:off x="5549900" y="34432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1,1</a:t>
            </a:r>
          </a:p>
        </p:txBody>
      </p:sp>
      <p:sp>
        <p:nvSpPr>
          <p:cNvPr id="65574" name="Text Box 38"/>
          <p:cNvSpPr txBox="1">
            <a:spLocks noChangeArrowheads="1"/>
          </p:cNvSpPr>
          <p:nvPr/>
        </p:nvSpPr>
        <p:spPr bwMode="auto">
          <a:xfrm>
            <a:off x="6324600" y="3686175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2,1</a:t>
            </a:r>
          </a:p>
        </p:txBody>
      </p:sp>
      <p:sp>
        <p:nvSpPr>
          <p:cNvPr id="65575" name="Text Box 39"/>
          <p:cNvSpPr txBox="1">
            <a:spLocks noChangeArrowheads="1"/>
          </p:cNvSpPr>
          <p:nvPr/>
        </p:nvSpPr>
        <p:spPr bwMode="auto">
          <a:xfrm>
            <a:off x="7562850" y="41290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1,2</a:t>
            </a:r>
          </a:p>
        </p:txBody>
      </p:sp>
      <p:sp>
        <p:nvSpPr>
          <p:cNvPr id="65576" name="Text Box 40"/>
          <p:cNvSpPr txBox="1">
            <a:spLocks noChangeArrowheads="1"/>
          </p:cNvSpPr>
          <p:nvPr/>
        </p:nvSpPr>
        <p:spPr bwMode="auto">
          <a:xfrm>
            <a:off x="8445500" y="38242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1,3</a:t>
            </a:r>
          </a:p>
        </p:txBody>
      </p:sp>
      <p:sp>
        <p:nvSpPr>
          <p:cNvPr id="65577" name="Text Box 41"/>
          <p:cNvSpPr txBox="1">
            <a:spLocks noChangeArrowheads="1"/>
          </p:cNvSpPr>
          <p:nvPr/>
        </p:nvSpPr>
        <p:spPr bwMode="auto">
          <a:xfrm>
            <a:off x="8566150" y="2924175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1,4</a:t>
            </a:r>
          </a:p>
        </p:txBody>
      </p:sp>
      <p:sp>
        <p:nvSpPr>
          <p:cNvPr id="65578" name="Text Box 42"/>
          <p:cNvSpPr txBox="1">
            <a:spLocks noChangeArrowheads="1"/>
          </p:cNvSpPr>
          <p:nvPr/>
        </p:nvSpPr>
        <p:spPr bwMode="auto">
          <a:xfrm>
            <a:off x="7045325" y="39766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2,2</a:t>
            </a:r>
          </a:p>
        </p:txBody>
      </p:sp>
      <p:sp>
        <p:nvSpPr>
          <p:cNvPr id="65579" name="Text Box 43"/>
          <p:cNvSpPr txBox="1">
            <a:spLocks noChangeArrowheads="1"/>
          </p:cNvSpPr>
          <p:nvPr/>
        </p:nvSpPr>
        <p:spPr bwMode="auto">
          <a:xfrm>
            <a:off x="7912100" y="34432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2,3</a:t>
            </a:r>
          </a:p>
        </p:txBody>
      </p:sp>
      <p:sp>
        <p:nvSpPr>
          <p:cNvPr id="65580" name="Text Box 44"/>
          <p:cNvSpPr txBox="1">
            <a:spLocks noChangeArrowheads="1"/>
          </p:cNvSpPr>
          <p:nvPr/>
        </p:nvSpPr>
        <p:spPr bwMode="auto">
          <a:xfrm>
            <a:off x="6816725" y="32146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2,4</a:t>
            </a:r>
          </a:p>
        </p:txBody>
      </p:sp>
      <p:sp>
        <p:nvSpPr>
          <p:cNvPr id="65581" name="Line 45"/>
          <p:cNvSpPr>
            <a:spLocks noChangeShapeType="1"/>
          </p:cNvSpPr>
          <p:nvPr/>
        </p:nvSpPr>
        <p:spPr bwMode="auto">
          <a:xfrm flipV="1">
            <a:off x="5334000" y="17526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82" name="Text Box 46"/>
          <p:cNvSpPr txBox="1">
            <a:spLocks noChangeArrowheads="1"/>
          </p:cNvSpPr>
          <p:nvPr/>
        </p:nvSpPr>
        <p:spPr bwMode="auto">
          <a:xfrm>
            <a:off x="5851525" y="1560513"/>
            <a:ext cx="196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Not subsequence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 of JST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Given K strings, find all length-k patterns that appear in at least d strings</a:t>
            </a:r>
          </a:p>
        </p:txBody>
      </p:sp>
      <p:sp>
        <p:nvSpPr>
          <p:cNvPr id="66564" name="Oval 4"/>
          <p:cNvSpPr>
            <a:spLocks noChangeArrowheads="1"/>
          </p:cNvSpPr>
          <p:nvPr/>
        </p:nvSpPr>
        <p:spPr bwMode="auto">
          <a:xfrm>
            <a:off x="40386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 flipH="1">
            <a:off x="2286000" y="3581400"/>
            <a:ext cx="1752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66" name="Line 6"/>
          <p:cNvSpPr>
            <a:spLocks noChangeShapeType="1"/>
          </p:cNvSpPr>
          <p:nvPr/>
        </p:nvSpPr>
        <p:spPr bwMode="auto">
          <a:xfrm>
            <a:off x="4191000" y="3581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67" name="Line 7"/>
          <p:cNvSpPr>
            <a:spLocks noChangeShapeType="1"/>
          </p:cNvSpPr>
          <p:nvPr/>
        </p:nvSpPr>
        <p:spPr bwMode="auto">
          <a:xfrm flipH="1">
            <a:off x="4038600" y="3581400"/>
            <a:ext cx="762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2895600" y="49530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 flipH="1">
            <a:off x="4495800" y="4572000"/>
            <a:ext cx="381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0" name="Line 10"/>
          <p:cNvSpPr>
            <a:spLocks noChangeShapeType="1"/>
          </p:cNvSpPr>
          <p:nvPr/>
        </p:nvSpPr>
        <p:spPr bwMode="auto">
          <a:xfrm flipH="1">
            <a:off x="4953000" y="51816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>
            <a:off x="5257800" y="5181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>
            <a:off x="5257800" y="51816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>
            <a:off x="2895600" y="4953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4" name="Line 14"/>
          <p:cNvSpPr>
            <a:spLocks noChangeShapeType="1"/>
          </p:cNvSpPr>
          <p:nvPr/>
        </p:nvSpPr>
        <p:spPr bwMode="auto">
          <a:xfrm>
            <a:off x="3276600" y="44958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5" name="Oval 15"/>
          <p:cNvSpPr>
            <a:spLocks noChangeArrowheads="1"/>
          </p:cNvSpPr>
          <p:nvPr/>
        </p:nvSpPr>
        <p:spPr bwMode="auto">
          <a:xfrm>
            <a:off x="4800600" y="4495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4648200" y="3810000"/>
            <a:ext cx="622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L&lt; k</a:t>
            </a:r>
          </a:p>
        </p:txBody>
      </p:sp>
      <p:sp>
        <p:nvSpPr>
          <p:cNvPr id="66577" name="Oval 17"/>
          <p:cNvSpPr>
            <a:spLocks noChangeArrowheads="1"/>
          </p:cNvSpPr>
          <p:nvPr/>
        </p:nvSpPr>
        <p:spPr bwMode="auto">
          <a:xfrm>
            <a:off x="44196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8" name="Line 18"/>
          <p:cNvSpPr>
            <a:spLocks noChangeShapeType="1"/>
          </p:cNvSpPr>
          <p:nvPr/>
        </p:nvSpPr>
        <p:spPr bwMode="auto">
          <a:xfrm flipH="1">
            <a:off x="4419600" y="41148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9" name="Text Box 19"/>
          <p:cNvSpPr txBox="1">
            <a:spLocks noChangeArrowheads="1"/>
          </p:cNvSpPr>
          <p:nvPr/>
        </p:nvSpPr>
        <p:spPr bwMode="auto">
          <a:xfrm>
            <a:off x="4937125" y="4303713"/>
            <a:ext cx="81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 &gt;= k</a:t>
            </a:r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5867400" y="4357688"/>
            <a:ext cx="1638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 = (1, 0, 1, 1)</a:t>
            </a:r>
          </a:p>
        </p:txBody>
      </p:sp>
      <p:sp>
        <p:nvSpPr>
          <p:cNvPr id="66581" name="Text Box 21"/>
          <p:cNvSpPr txBox="1">
            <a:spLocks noChangeArrowheads="1"/>
          </p:cNvSpPr>
          <p:nvPr/>
        </p:nvSpPr>
        <p:spPr bwMode="auto">
          <a:xfrm>
            <a:off x="5867400" y="4648200"/>
            <a:ext cx="180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cardinal(B) &gt;= d</a:t>
            </a:r>
          </a:p>
        </p:txBody>
      </p:sp>
      <p:sp>
        <p:nvSpPr>
          <p:cNvPr id="66582" name="Text Box 23"/>
          <p:cNvSpPr txBox="1">
            <a:spLocks noChangeArrowheads="1"/>
          </p:cNvSpPr>
          <p:nvPr/>
        </p:nvSpPr>
        <p:spPr bwMode="auto">
          <a:xfrm>
            <a:off x="4267200" y="5638800"/>
            <a:ext cx="48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1,x</a:t>
            </a:r>
          </a:p>
        </p:txBody>
      </p:sp>
      <p:sp>
        <p:nvSpPr>
          <p:cNvPr id="66583" name="Text Box 24"/>
          <p:cNvSpPr txBox="1">
            <a:spLocks noChangeArrowheads="1"/>
          </p:cNvSpPr>
          <p:nvPr/>
        </p:nvSpPr>
        <p:spPr bwMode="auto">
          <a:xfrm>
            <a:off x="4794250" y="5805488"/>
            <a:ext cx="48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3,x</a:t>
            </a:r>
          </a:p>
        </p:txBody>
      </p:sp>
      <p:sp>
        <p:nvSpPr>
          <p:cNvPr id="66584" name="Text Box 25"/>
          <p:cNvSpPr txBox="1">
            <a:spLocks noChangeArrowheads="1"/>
          </p:cNvSpPr>
          <p:nvPr/>
        </p:nvSpPr>
        <p:spPr bwMode="auto">
          <a:xfrm>
            <a:off x="5394325" y="5881688"/>
            <a:ext cx="48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3,x</a:t>
            </a:r>
          </a:p>
        </p:txBody>
      </p:sp>
      <p:sp>
        <p:nvSpPr>
          <p:cNvPr id="66585" name="Text Box 26"/>
          <p:cNvSpPr txBox="1">
            <a:spLocks noChangeArrowheads="1"/>
          </p:cNvSpPr>
          <p:nvPr/>
        </p:nvSpPr>
        <p:spPr bwMode="auto">
          <a:xfrm>
            <a:off x="5927725" y="5576888"/>
            <a:ext cx="48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4,x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Many other applications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Reproduce the behavior of Aho-Corasick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Recognizing computer virus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 database of known computer viruses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Does a file contain virus?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DNA finger printing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 database of people’s DNA sequence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Given a short DNA, which person is it from?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…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Catch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Large constant factor for space requirement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Large constant factor for construction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Suffix array: trade off time for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One T, one 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Boyer-Moore is the choice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KMP works but not the best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One T, many 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Aho-Corasick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Suffix Tree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One fixed T, many varying 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Suffix tree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Two or more T’s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Suffix tree, joint suffix tree, suffix array</a:t>
            </a:r>
          </a:p>
        </p:txBody>
      </p:sp>
      <p:sp>
        <p:nvSpPr>
          <p:cNvPr id="68612" name="AutoShape 4"/>
          <p:cNvSpPr>
            <a:spLocks/>
          </p:cNvSpPr>
          <p:nvPr/>
        </p:nvSpPr>
        <p:spPr bwMode="auto">
          <a:xfrm>
            <a:off x="6172200" y="1524000"/>
            <a:ext cx="304800" cy="2057400"/>
          </a:xfrm>
          <a:prstGeom prst="rightBrace">
            <a:avLst>
              <a:gd name="adj1" fmla="val 562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6537325" y="2322513"/>
            <a:ext cx="2406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Alphabet independent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6080125" y="3770313"/>
            <a:ext cx="2228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Alphabet dependent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Pattern pre-processing algs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sz="2400" smtClean="0"/>
              <a:t>Karp – Rabin algorithm</a:t>
            </a:r>
          </a:p>
          <a:p>
            <a:pPr lvl="2" eaLnBrk="1" hangingPunct="1"/>
            <a:r>
              <a:rPr lang="en-US" sz="2000" smtClean="0"/>
              <a:t>Small alphabet and small pattern</a:t>
            </a:r>
          </a:p>
          <a:p>
            <a:pPr lvl="1" eaLnBrk="1" hangingPunct="1"/>
            <a:r>
              <a:rPr lang="en-US" sz="2400" smtClean="0"/>
              <a:t>Boyer – Moore algorithm</a:t>
            </a:r>
          </a:p>
          <a:p>
            <a:pPr lvl="2" eaLnBrk="1" hangingPunct="1"/>
            <a:r>
              <a:rPr lang="en-US" sz="2000" smtClean="0"/>
              <a:t>The choice of most cases</a:t>
            </a:r>
          </a:p>
          <a:p>
            <a:pPr lvl="2" eaLnBrk="1" hangingPunct="1"/>
            <a:r>
              <a:rPr lang="en-US" sz="2000" smtClean="0"/>
              <a:t>Typically sub-linear time</a:t>
            </a:r>
          </a:p>
          <a:p>
            <a:pPr lvl="1" eaLnBrk="1" hangingPunct="1"/>
            <a:r>
              <a:rPr lang="en-US" sz="2400" b="1" smtClean="0"/>
              <a:t>Knuth-Morris-Pratt algorithm (KMP)</a:t>
            </a:r>
          </a:p>
          <a:p>
            <a:pPr lvl="1" eaLnBrk="1" hangingPunct="1"/>
            <a:r>
              <a:rPr lang="en-US" sz="2400" b="1" smtClean="0"/>
              <a:t>Aho-Corasick algorithm</a:t>
            </a:r>
          </a:p>
          <a:p>
            <a:pPr lvl="2" eaLnBrk="1" hangingPunct="1"/>
            <a:r>
              <a:rPr lang="en-US" sz="2000" smtClean="0"/>
              <a:t>The algorithm for the unix utility fgrep</a:t>
            </a:r>
          </a:p>
          <a:p>
            <a:pPr lvl="1" eaLnBrk="1" hangingPunct="1"/>
            <a:r>
              <a:rPr lang="en-US" sz="2400" b="1" smtClean="0"/>
              <a:t>Suffix tree</a:t>
            </a:r>
          </a:p>
          <a:p>
            <a:pPr lvl="2" eaLnBrk="1" hangingPunct="1"/>
            <a:r>
              <a:rPr lang="en-US" sz="2000" smtClean="0"/>
              <a:t>One of the most useful preprocessing techniques</a:t>
            </a:r>
          </a:p>
          <a:p>
            <a:pPr lvl="2" eaLnBrk="1" hangingPunct="1"/>
            <a:r>
              <a:rPr lang="en-US" sz="2000" smtClean="0"/>
              <a:t>Many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7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Karp – Rabin Algorithm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Let’s say we are dealing with binary numbers</a:t>
            </a:r>
          </a:p>
          <a:p>
            <a:pPr lvl="1" eaLnBrk="1" hangingPunct="1">
              <a:buFontTx/>
              <a:buNone/>
            </a:pPr>
            <a:r>
              <a:rPr lang="en-US" smtClean="0"/>
              <a:t>Text: 01010001011001010101001</a:t>
            </a:r>
          </a:p>
          <a:p>
            <a:pPr lvl="1" eaLnBrk="1" hangingPunct="1">
              <a:buFontTx/>
              <a:buNone/>
            </a:pPr>
            <a:r>
              <a:rPr lang="en-US" smtClean="0"/>
              <a:t>Pattern: 101100</a:t>
            </a:r>
          </a:p>
          <a:p>
            <a:pPr lvl="1"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Convert pattern to integer</a:t>
            </a:r>
          </a:p>
          <a:p>
            <a:pPr lvl="1" eaLnBrk="1" hangingPunct="1">
              <a:buFontTx/>
              <a:buNone/>
            </a:pPr>
            <a:r>
              <a:rPr lang="en-US" smtClean="0"/>
              <a:t>101100 = 2^5 + 2^3 + 2^2 = 44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Karp – Rabin algorithm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Text: 01010001011001010101001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Pattern: 101100  = 44 decimal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FF0000"/>
                </a:solidFill>
              </a:rPr>
              <a:t>101110</a:t>
            </a:r>
            <a:r>
              <a:rPr lang="en-US" sz="2000" smtClean="0"/>
              <a:t>11001010101001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FF0000"/>
                </a:solidFill>
              </a:rPr>
              <a:t>= 2^5 + 0 + 2^3 + 2^2 + 2^1 = 46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hlink"/>
                </a:solidFill>
              </a:rPr>
              <a:t>1</a:t>
            </a:r>
            <a:r>
              <a:rPr lang="en-US" sz="2000" smtClean="0">
                <a:solidFill>
                  <a:srgbClr val="FF0000"/>
                </a:solidFill>
              </a:rPr>
              <a:t>01110</a:t>
            </a:r>
            <a:r>
              <a:rPr lang="en-US" sz="2000" smtClean="0">
                <a:solidFill>
                  <a:srgbClr val="0000FF"/>
                </a:solidFill>
              </a:rPr>
              <a:t>1</a:t>
            </a:r>
            <a:r>
              <a:rPr lang="en-US" sz="2000" smtClean="0"/>
              <a:t>1001010101001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FF0000"/>
                </a:solidFill>
              </a:rPr>
              <a:t>= 46 * 2 – </a:t>
            </a:r>
            <a:r>
              <a:rPr lang="en-US" sz="2000" smtClean="0">
                <a:solidFill>
                  <a:schemeClr val="hlink"/>
                </a:solidFill>
              </a:rPr>
              <a:t>64*1</a:t>
            </a:r>
            <a:r>
              <a:rPr lang="en-US" sz="2000" smtClean="0">
                <a:solidFill>
                  <a:srgbClr val="FF0000"/>
                </a:solidFill>
              </a:rPr>
              <a:t> + </a:t>
            </a:r>
            <a:r>
              <a:rPr lang="en-US" sz="2000" smtClean="0">
                <a:solidFill>
                  <a:srgbClr val="0000FF"/>
                </a:solidFill>
              </a:rPr>
              <a:t>1</a:t>
            </a:r>
            <a:r>
              <a:rPr lang="en-US" sz="2000" smtClean="0">
                <a:solidFill>
                  <a:srgbClr val="FF0000"/>
                </a:solidFill>
              </a:rPr>
              <a:t> = 29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1</a:t>
            </a:r>
            <a:r>
              <a:rPr lang="en-US" sz="2000" smtClean="0">
                <a:solidFill>
                  <a:schemeClr val="hlink"/>
                </a:solidFill>
              </a:rPr>
              <a:t>0</a:t>
            </a:r>
            <a:r>
              <a:rPr lang="en-US" sz="2000" smtClean="0">
                <a:solidFill>
                  <a:srgbClr val="FF0000"/>
                </a:solidFill>
              </a:rPr>
              <a:t>11101</a:t>
            </a:r>
            <a:r>
              <a:rPr lang="en-US" sz="2000" smtClean="0">
                <a:solidFill>
                  <a:srgbClr val="0000FF"/>
                </a:solidFill>
              </a:rPr>
              <a:t>1</a:t>
            </a:r>
            <a:r>
              <a:rPr lang="en-US" sz="2000" smtClean="0"/>
              <a:t>001010101001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FF0000"/>
                </a:solidFill>
              </a:rPr>
              <a:t>= 29 * 2 –</a:t>
            </a:r>
            <a:r>
              <a:rPr lang="en-US" sz="2000" smtClean="0">
                <a:solidFill>
                  <a:schemeClr val="hlink"/>
                </a:solidFill>
              </a:rPr>
              <a:t>64*0</a:t>
            </a:r>
            <a:r>
              <a:rPr lang="en-US" sz="2000" smtClean="0">
                <a:solidFill>
                  <a:srgbClr val="FF0000"/>
                </a:solidFill>
              </a:rPr>
              <a:t> + </a:t>
            </a:r>
            <a:r>
              <a:rPr lang="en-US" sz="2000" smtClean="0">
                <a:solidFill>
                  <a:srgbClr val="0000FF"/>
                </a:solidFill>
              </a:rPr>
              <a:t>1</a:t>
            </a:r>
            <a:r>
              <a:rPr lang="en-US" sz="2000" smtClean="0">
                <a:solidFill>
                  <a:srgbClr val="FF0000"/>
                </a:solidFill>
              </a:rPr>
              <a:t> = 59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10</a:t>
            </a:r>
            <a:r>
              <a:rPr lang="en-US" sz="2000" smtClean="0">
                <a:solidFill>
                  <a:schemeClr val="hlink"/>
                </a:solidFill>
              </a:rPr>
              <a:t>1</a:t>
            </a:r>
            <a:r>
              <a:rPr lang="en-US" sz="2000" smtClean="0">
                <a:solidFill>
                  <a:srgbClr val="FF0000"/>
                </a:solidFill>
              </a:rPr>
              <a:t>11011</a:t>
            </a:r>
            <a:r>
              <a:rPr lang="en-US" sz="2000" smtClean="0">
                <a:solidFill>
                  <a:srgbClr val="0000FF"/>
                </a:solidFill>
              </a:rPr>
              <a:t>0</a:t>
            </a:r>
            <a:r>
              <a:rPr lang="en-US" sz="2000" smtClean="0"/>
              <a:t>01010101001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FF0000"/>
                </a:solidFill>
              </a:rPr>
              <a:t>= 59 * 2 – </a:t>
            </a:r>
            <a:r>
              <a:rPr lang="en-US" sz="2000" smtClean="0">
                <a:solidFill>
                  <a:schemeClr val="hlink"/>
                </a:solidFill>
              </a:rPr>
              <a:t>64*1</a:t>
            </a:r>
            <a:r>
              <a:rPr lang="en-US" sz="2000" smtClean="0">
                <a:solidFill>
                  <a:srgbClr val="FF0000"/>
                </a:solidFill>
              </a:rPr>
              <a:t> + </a:t>
            </a:r>
            <a:r>
              <a:rPr lang="en-US" sz="2000" smtClean="0">
                <a:solidFill>
                  <a:srgbClr val="0000FF"/>
                </a:solidFill>
              </a:rPr>
              <a:t>0</a:t>
            </a:r>
            <a:r>
              <a:rPr lang="en-US" sz="2000" smtClean="0">
                <a:solidFill>
                  <a:srgbClr val="FF0000"/>
                </a:solidFill>
              </a:rPr>
              <a:t> = 54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101</a:t>
            </a:r>
            <a:r>
              <a:rPr lang="en-US" sz="2000" smtClean="0">
                <a:solidFill>
                  <a:schemeClr val="hlink"/>
                </a:solidFill>
              </a:rPr>
              <a:t>1</a:t>
            </a:r>
            <a:r>
              <a:rPr lang="en-US" sz="2000" smtClean="0">
                <a:solidFill>
                  <a:srgbClr val="FF0000"/>
                </a:solidFill>
              </a:rPr>
              <a:t>10110</a:t>
            </a:r>
            <a:r>
              <a:rPr lang="en-US" sz="2000" smtClean="0">
                <a:solidFill>
                  <a:srgbClr val="0000FF"/>
                </a:solidFill>
              </a:rPr>
              <a:t>0</a:t>
            </a:r>
            <a:r>
              <a:rPr lang="en-US" sz="2000" smtClean="0"/>
              <a:t>1010101001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FF0000"/>
                </a:solidFill>
              </a:rPr>
              <a:t>= 54 * 2 – </a:t>
            </a:r>
            <a:r>
              <a:rPr lang="en-US" sz="2000" smtClean="0">
                <a:solidFill>
                  <a:schemeClr val="hlink"/>
                </a:solidFill>
              </a:rPr>
              <a:t>64*1</a:t>
            </a:r>
            <a:r>
              <a:rPr lang="en-US" sz="2000" smtClean="0">
                <a:solidFill>
                  <a:srgbClr val="FF0000"/>
                </a:solidFill>
              </a:rPr>
              <a:t> + </a:t>
            </a:r>
            <a:r>
              <a:rPr lang="en-US" sz="2000" smtClean="0">
                <a:solidFill>
                  <a:srgbClr val="0000FF"/>
                </a:solidFill>
              </a:rPr>
              <a:t>0</a:t>
            </a:r>
            <a:r>
              <a:rPr lang="en-US" sz="2000" smtClean="0">
                <a:solidFill>
                  <a:srgbClr val="FF0000"/>
                </a:solidFill>
              </a:rPr>
              <a:t> = </a:t>
            </a:r>
            <a:r>
              <a:rPr lang="en-US" sz="2400" b="1" smtClean="0">
                <a:solidFill>
                  <a:srgbClr val="FF0000"/>
                </a:solidFill>
              </a:rPr>
              <a:t>44</a:t>
            </a: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990600" y="25908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4613" name="Rectangle 5"/>
          <p:cNvSpPr>
            <a:spLocks noChangeArrowheads="1"/>
          </p:cNvSpPr>
          <p:nvPr/>
        </p:nvSpPr>
        <p:spPr bwMode="auto">
          <a:xfrm>
            <a:off x="1143000" y="3276600"/>
            <a:ext cx="838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4614" name="Rectangle 6"/>
          <p:cNvSpPr>
            <a:spLocks noChangeArrowheads="1"/>
          </p:cNvSpPr>
          <p:nvPr/>
        </p:nvSpPr>
        <p:spPr bwMode="auto">
          <a:xfrm>
            <a:off x="1295400" y="3962400"/>
            <a:ext cx="838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4615" name="Rectangle 7"/>
          <p:cNvSpPr>
            <a:spLocks noChangeArrowheads="1"/>
          </p:cNvSpPr>
          <p:nvPr/>
        </p:nvSpPr>
        <p:spPr bwMode="auto">
          <a:xfrm>
            <a:off x="1447800" y="4648200"/>
            <a:ext cx="838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4616" name="Rectangle 8"/>
          <p:cNvSpPr>
            <a:spLocks noChangeArrowheads="1"/>
          </p:cNvSpPr>
          <p:nvPr/>
        </p:nvSpPr>
        <p:spPr bwMode="auto">
          <a:xfrm>
            <a:off x="1600200" y="52578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4617" name="Rectangle 9"/>
          <p:cNvSpPr>
            <a:spLocks noChangeArrowheads="1"/>
          </p:cNvSpPr>
          <p:nvPr/>
        </p:nvSpPr>
        <p:spPr bwMode="auto">
          <a:xfrm>
            <a:off x="1600200" y="5257800"/>
            <a:ext cx="838200" cy="381000"/>
          </a:xfrm>
          <a:prstGeom prst="rect">
            <a:avLst/>
          </a:prstGeom>
          <a:solidFill>
            <a:schemeClr val="accent1">
              <a:alpha val="4117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0" name="Text Box 10"/>
          <p:cNvSpPr txBox="1">
            <a:spLocks noChangeArrowheads="1"/>
          </p:cNvSpPr>
          <p:nvPr/>
        </p:nvSpPr>
        <p:spPr bwMode="auto">
          <a:xfrm>
            <a:off x="6019800" y="5486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Θ</a:t>
            </a:r>
            <a:r>
              <a:rPr lang="en-US"/>
              <a:t>(m+n)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2" grpId="0" animBg="1"/>
      <p:bldP spid="324613" grpId="0" animBg="1"/>
      <p:bldP spid="324614" grpId="0" animBg="1"/>
      <p:bldP spid="324615" grpId="0" animBg="1"/>
      <p:bldP spid="324616" grpId="0" animBg="1"/>
      <p:bldP spid="3246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 for exact string matching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Total cost = cost (preprocessing) </a:t>
            </a:r>
          </a:p>
          <a:p>
            <a:pPr eaLnBrk="1" hangingPunct="1">
              <a:buFontTx/>
              <a:buNone/>
            </a:pPr>
            <a:r>
              <a:rPr lang="en-US" smtClean="0"/>
              <a:t>		        + cost(comparison) </a:t>
            </a:r>
          </a:p>
          <a:p>
            <a:pPr eaLnBrk="1" hangingPunct="1">
              <a:buFontTx/>
              <a:buNone/>
            </a:pPr>
            <a:r>
              <a:rPr lang="en-US" smtClean="0"/>
              <a:t>	  	        + cost(output)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 flipV="1">
            <a:off x="4800600" y="44958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470525" y="5043488"/>
            <a:ext cx="1463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Constant</a:t>
            </a:r>
          </a:p>
        </p:txBody>
      </p:sp>
      <p:sp>
        <p:nvSpPr>
          <p:cNvPr id="8198" name="AutoShape 6"/>
          <p:cNvSpPr>
            <a:spLocks/>
          </p:cNvSpPr>
          <p:nvPr/>
        </p:nvSpPr>
        <p:spPr bwMode="auto">
          <a:xfrm>
            <a:off x="6626225" y="2971800"/>
            <a:ext cx="304800" cy="9144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991350" y="3236913"/>
            <a:ext cx="1085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Minimize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H="1">
            <a:off x="5410200" y="22860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6232525" y="2017713"/>
            <a:ext cx="1187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Overhead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057400" y="5562600"/>
            <a:ext cx="3508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Hope: gain &gt; overhead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Karp – Rabin algorithm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What if the pattern is too long to fit into a single integer?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Pattern: 101100. What if each word in our computer has only 4 bits?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Basic idea: hashing. </a:t>
            </a:r>
            <a:r>
              <a:rPr lang="en-US" sz="1800" smtClean="0">
                <a:solidFill>
                  <a:srgbClr val="FF0000"/>
                </a:solidFill>
              </a:rPr>
              <a:t>44 % 13 = </a:t>
            </a:r>
            <a:r>
              <a:rPr lang="en-US" sz="1800" smtClean="0">
                <a:solidFill>
                  <a:schemeClr val="hlink"/>
                </a:solidFill>
              </a:rPr>
              <a:t>5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FF0000"/>
                </a:solidFill>
              </a:rPr>
              <a:t>101110</a:t>
            </a:r>
            <a:r>
              <a:rPr lang="en-US" sz="2000" smtClean="0"/>
              <a:t>11001010101001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FF0000"/>
                </a:solidFill>
              </a:rPr>
              <a:t>= 46 (% 13 = 7)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1</a:t>
            </a:r>
            <a:r>
              <a:rPr lang="en-US" sz="2000" smtClean="0">
                <a:solidFill>
                  <a:srgbClr val="FF0000"/>
                </a:solidFill>
              </a:rPr>
              <a:t>011101</a:t>
            </a:r>
            <a:r>
              <a:rPr lang="en-US" sz="2000" smtClean="0"/>
              <a:t>1001010101001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FF0000"/>
                </a:solidFill>
              </a:rPr>
              <a:t>= 46 * 2 – 64 + 1 = 29 (% 13 = 3)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10</a:t>
            </a:r>
            <a:r>
              <a:rPr lang="en-US" sz="2000" smtClean="0">
                <a:solidFill>
                  <a:srgbClr val="FF0000"/>
                </a:solidFill>
              </a:rPr>
              <a:t>111011</a:t>
            </a:r>
            <a:r>
              <a:rPr lang="en-US" sz="2000" smtClean="0"/>
              <a:t>001010101001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FF0000"/>
                </a:solidFill>
              </a:rPr>
              <a:t>= 29 * 2 - 0 + 1 = 59 (% 13 = 7)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101</a:t>
            </a:r>
            <a:r>
              <a:rPr lang="en-US" sz="2000" smtClean="0">
                <a:solidFill>
                  <a:srgbClr val="FF0000"/>
                </a:solidFill>
              </a:rPr>
              <a:t>110110</a:t>
            </a:r>
            <a:r>
              <a:rPr lang="en-US" sz="2000" smtClean="0"/>
              <a:t>01010101001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FF0000"/>
                </a:solidFill>
              </a:rPr>
              <a:t>= 59 * 2 - 64 + 0 = 54 (% 13 = 2)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1011</a:t>
            </a:r>
            <a:r>
              <a:rPr lang="en-US" sz="2000" smtClean="0">
                <a:solidFill>
                  <a:srgbClr val="FF0000"/>
                </a:solidFill>
              </a:rPr>
              <a:t>101100</a:t>
            </a:r>
            <a:r>
              <a:rPr lang="en-US" sz="2000" smtClean="0"/>
              <a:t>1010101001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FF0000"/>
                </a:solidFill>
              </a:rPr>
              <a:t>= 54 * 2 - 64 + 0 = 44 (% 13 = </a:t>
            </a:r>
            <a:r>
              <a:rPr lang="en-US" sz="2000" smtClean="0">
                <a:solidFill>
                  <a:schemeClr val="hlink"/>
                </a:solidFill>
              </a:rPr>
              <a:t>5</a:t>
            </a:r>
            <a:r>
              <a:rPr lang="en-US" sz="2000" smtClean="0">
                <a:solidFill>
                  <a:srgbClr val="FF0000"/>
                </a:solidFill>
              </a:rPr>
              <a:t>)</a:t>
            </a:r>
            <a:endParaRPr lang="en-US" sz="1800" smtClean="0"/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6019800" y="5257800"/>
            <a:ext cx="213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Θ</a:t>
            </a:r>
            <a:r>
              <a:rPr lang="en-US"/>
              <a:t>(m+n) expected running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Boyer – Moore algorithm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Three ideas:</a:t>
            </a:r>
          </a:p>
          <a:p>
            <a:pPr lvl="1" eaLnBrk="1" hangingPunct="1"/>
            <a:r>
              <a:rPr lang="en-US" smtClean="0"/>
              <a:t>Right-to-left comparison</a:t>
            </a:r>
          </a:p>
          <a:p>
            <a:pPr lvl="1" eaLnBrk="1" hangingPunct="1"/>
            <a:r>
              <a:rPr lang="en-US" smtClean="0"/>
              <a:t>Bad character rule</a:t>
            </a:r>
          </a:p>
          <a:p>
            <a:pPr lvl="1" eaLnBrk="1" hangingPunct="1"/>
            <a:r>
              <a:rPr lang="en-US" smtClean="0"/>
              <a:t>Good suffix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Boyer – Moore algorithm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Right to left comparison</a:t>
            </a:r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>
            <a:off x="990600" y="3367088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2895600" y="3138488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2667000" y="30622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>
            <a:off x="1676400" y="4129088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2895600" y="3900488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2667000" y="38242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auto">
          <a:xfrm>
            <a:off x="2819400" y="5500688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3" name="Rectangle 11"/>
          <p:cNvSpPr>
            <a:spLocks noChangeArrowheads="1"/>
          </p:cNvSpPr>
          <p:nvPr/>
        </p:nvSpPr>
        <p:spPr bwMode="auto">
          <a:xfrm>
            <a:off x="4038600" y="5272088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3810000" y="51958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74765" name="Line 13"/>
          <p:cNvSpPr>
            <a:spLocks noChangeShapeType="1"/>
          </p:cNvSpPr>
          <p:nvPr/>
        </p:nvSpPr>
        <p:spPr bwMode="auto">
          <a:xfrm>
            <a:off x="3276600" y="4281488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auto">
          <a:xfrm>
            <a:off x="3336925" y="4433888"/>
            <a:ext cx="5187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Skip some chars without missing any occurrence.</a:t>
            </a:r>
          </a:p>
        </p:txBody>
      </p:sp>
      <p:sp>
        <p:nvSpPr>
          <p:cNvPr id="74767" name="Rectangle 15"/>
          <p:cNvSpPr>
            <a:spLocks noChangeArrowheads="1"/>
          </p:cNvSpPr>
          <p:nvPr/>
        </p:nvSpPr>
        <p:spPr bwMode="auto">
          <a:xfrm>
            <a:off x="3505200" y="5867400"/>
            <a:ext cx="1136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But how?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Bad character rule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077200" cy="4525963"/>
          </a:xfrm>
        </p:spPr>
        <p:txBody>
          <a:bodyPr/>
          <a:lstStyle/>
          <a:p>
            <a:pPr eaLnBrk="1" hangingPunct="1"/>
            <a:endParaRPr lang="en-US" smtClean="0"/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	 0        1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12345678901234567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T:xpbctbxabpqqaabpq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P:  tpabxab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    *^^^^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/>
              <a:t>What would you do now?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Bad character rule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latin typeface="Courier New" pitchFamily="49" charset="0"/>
              </a:rPr>
              <a:t>  </a:t>
            </a: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0        1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12345678901234567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T:xpbc</a:t>
            </a:r>
            <a:r>
              <a:rPr lang="en-US" sz="3600" b="1" smtClean="0">
                <a:solidFill>
                  <a:srgbClr val="CC0000"/>
                </a:solidFill>
                <a:latin typeface="Courier New" pitchFamily="49" charset="0"/>
              </a:rPr>
              <a:t>t</a:t>
            </a: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bxabpqqaabpq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P:  tpabxab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    *^^^^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P:    </a:t>
            </a:r>
            <a:r>
              <a:rPr lang="en-US" sz="3600" b="1" smtClean="0">
                <a:solidFill>
                  <a:srgbClr val="CC0000"/>
                </a:solidFill>
                <a:latin typeface="Courier New" pitchFamily="49" charset="0"/>
              </a:rPr>
              <a:t>t</a:t>
            </a: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pabxab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         </a:t>
            </a:r>
            <a:endParaRPr lang="en-US" sz="3600" smtClean="0">
              <a:solidFill>
                <a:srgbClr val="0C479D"/>
              </a:solidFill>
            </a:endParaRP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Bad character rule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latin typeface="Courier New" pitchFamily="49" charset="0"/>
              </a:rPr>
              <a:t>  </a:t>
            </a: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0        1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123456789012345678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T:xpbctbxabp</a:t>
            </a:r>
            <a:r>
              <a:rPr lang="en-US" sz="3600" b="1" smtClean="0">
                <a:solidFill>
                  <a:srgbClr val="CC0000"/>
                </a:solidFill>
                <a:latin typeface="Courier New" pitchFamily="49" charset="0"/>
              </a:rPr>
              <a:t>q</a:t>
            </a: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qaabpqz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P:  tpabxab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    *^^^^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P:    tpabxab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          *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P:           tpabxab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bad character rule</a:t>
            </a:r>
          </a:p>
        </p:txBody>
      </p:sp>
      <p:graphicFrame>
        <p:nvGraphicFramePr>
          <p:cNvPr id="293891" name="Group 3"/>
          <p:cNvGraphicFramePr>
            <a:graphicFrameLocks noGrp="1"/>
          </p:cNvGraphicFramePr>
          <p:nvPr>
            <p:ph idx="1"/>
          </p:nvPr>
        </p:nvGraphicFramePr>
        <p:xfrm>
          <a:off x="1676400" y="3581400"/>
          <a:ext cx="4648200" cy="2286000"/>
        </p:xfrm>
        <a:graphic>
          <a:graphicData uri="http://schemas.openxmlformats.org/drawingml/2006/table">
            <a:tbl>
              <a:tblPr/>
              <a:tblGrid>
                <a:gridCol w="1593850"/>
                <a:gridCol w="305435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Right-most-position in 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8874" name="Rectangle 26"/>
          <p:cNvSpPr>
            <a:spLocks noChangeArrowheads="1"/>
          </p:cNvSpPr>
          <p:nvPr/>
        </p:nvSpPr>
        <p:spPr bwMode="auto">
          <a:xfrm>
            <a:off x="3124200" y="2438400"/>
            <a:ext cx="16271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tpabxab</a:t>
            </a:r>
          </a:p>
        </p:txBody>
      </p:sp>
      <p:sp>
        <p:nvSpPr>
          <p:cNvPr id="78875" name="Text Box 27"/>
          <p:cNvSpPr txBox="1">
            <a:spLocks noChangeArrowheads="1"/>
          </p:cNvSpPr>
          <p:nvPr/>
        </p:nvSpPr>
        <p:spPr bwMode="auto">
          <a:xfrm>
            <a:off x="6629400" y="3632200"/>
            <a:ext cx="1962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Pre-processing:</a:t>
            </a:r>
          </a:p>
          <a:p>
            <a:r>
              <a:rPr lang="en-US" sz="2000"/>
              <a:t>O(n)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bad character rule</a:t>
            </a:r>
          </a:p>
        </p:txBody>
      </p:sp>
      <p:graphicFrame>
        <p:nvGraphicFramePr>
          <p:cNvPr id="295939" name="Group 3"/>
          <p:cNvGraphicFramePr>
            <a:graphicFrameLocks noGrp="1"/>
          </p:cNvGraphicFramePr>
          <p:nvPr>
            <p:ph idx="1"/>
          </p:nvPr>
        </p:nvGraphicFramePr>
        <p:xfrm>
          <a:off x="1676400" y="4038600"/>
          <a:ext cx="4648200" cy="2286000"/>
        </p:xfrm>
        <a:graphic>
          <a:graphicData uri="http://schemas.openxmlformats.org/drawingml/2006/table">
            <a:tbl>
              <a:tblPr/>
              <a:tblGrid>
                <a:gridCol w="1593850"/>
                <a:gridCol w="305435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Right-most-position in 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898" name="Rectangle 26"/>
          <p:cNvSpPr>
            <a:spLocks noChangeArrowheads="1"/>
          </p:cNvSpPr>
          <p:nvPr/>
        </p:nvSpPr>
        <p:spPr bwMode="auto">
          <a:xfrm>
            <a:off x="2133600" y="1493838"/>
            <a:ext cx="4651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Courier New" pitchFamily="49" charset="0"/>
              </a:rPr>
              <a:t>T: xpbc</a:t>
            </a:r>
            <a:r>
              <a:rPr lang="en-US" sz="2800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en-US" sz="2800">
                <a:latin typeface="Courier New" pitchFamily="49" charset="0"/>
              </a:rPr>
              <a:t>bxabpqqaabpqz</a:t>
            </a:r>
          </a:p>
        </p:txBody>
      </p:sp>
      <p:sp>
        <p:nvSpPr>
          <p:cNvPr id="79899" name="Rectangle 27"/>
          <p:cNvSpPr>
            <a:spLocks noChangeArrowheads="1"/>
          </p:cNvSpPr>
          <p:nvPr/>
        </p:nvSpPr>
        <p:spPr bwMode="auto">
          <a:xfrm>
            <a:off x="2590800" y="1905000"/>
            <a:ext cx="2346325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Courier New" pitchFamily="49" charset="0"/>
              </a:rPr>
              <a:t>P: tpabxab</a:t>
            </a:r>
          </a:p>
          <a:p>
            <a:r>
              <a:rPr lang="en-US" sz="3600">
                <a:solidFill>
                  <a:srgbClr val="0C479D"/>
                </a:solidFill>
                <a:latin typeface="Courier New" pitchFamily="49" charset="0"/>
              </a:rPr>
              <a:t>    </a:t>
            </a:r>
            <a:r>
              <a:rPr lang="en-US" sz="2800">
                <a:solidFill>
                  <a:srgbClr val="0C479D"/>
                </a:solidFill>
                <a:latin typeface="Courier New" pitchFamily="49" charset="0"/>
              </a:rPr>
              <a:t>*^^^^</a:t>
            </a:r>
          </a:p>
        </p:txBody>
      </p:sp>
      <p:sp>
        <p:nvSpPr>
          <p:cNvPr id="79900" name="Rectangle 28"/>
          <p:cNvSpPr>
            <a:spLocks noChangeArrowheads="1"/>
          </p:cNvSpPr>
          <p:nvPr/>
        </p:nvSpPr>
        <p:spPr bwMode="auto">
          <a:xfrm>
            <a:off x="3022600" y="3290888"/>
            <a:ext cx="231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Courier New" pitchFamily="49" charset="0"/>
              </a:rPr>
              <a:t>P: </a:t>
            </a:r>
            <a:r>
              <a:rPr lang="en-US" sz="2800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en-US" sz="2800">
                <a:latin typeface="Courier New" pitchFamily="49" charset="0"/>
              </a:rPr>
              <a:t>pabxab</a:t>
            </a:r>
          </a:p>
        </p:txBody>
      </p:sp>
      <p:sp>
        <p:nvSpPr>
          <p:cNvPr id="79901" name="Text Box 29"/>
          <p:cNvSpPr txBox="1">
            <a:spLocks noChangeArrowheads="1"/>
          </p:cNvSpPr>
          <p:nvPr/>
        </p:nvSpPr>
        <p:spPr bwMode="auto">
          <a:xfrm>
            <a:off x="228600" y="2466975"/>
            <a:ext cx="2667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When rightmost T(k) in P is left to i, shift pattern P to align T(k) with the rightmost T(k) in P</a:t>
            </a:r>
          </a:p>
        </p:txBody>
      </p:sp>
      <p:sp>
        <p:nvSpPr>
          <p:cNvPr id="79902" name="Text Box 30"/>
          <p:cNvSpPr txBox="1">
            <a:spLocks noChangeArrowheads="1"/>
          </p:cNvSpPr>
          <p:nvPr/>
        </p:nvSpPr>
        <p:spPr bwMode="auto">
          <a:xfrm>
            <a:off x="3663950" y="1143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</a:t>
            </a:r>
          </a:p>
        </p:txBody>
      </p:sp>
      <p:sp>
        <p:nvSpPr>
          <p:cNvPr id="79903" name="Text Box 31"/>
          <p:cNvSpPr txBox="1">
            <a:spLocks noChangeArrowheads="1"/>
          </p:cNvSpPr>
          <p:nvPr/>
        </p:nvSpPr>
        <p:spPr bwMode="auto">
          <a:xfrm>
            <a:off x="3733800" y="2757488"/>
            <a:ext cx="622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 = 3</a:t>
            </a:r>
          </a:p>
        </p:txBody>
      </p:sp>
      <p:sp>
        <p:nvSpPr>
          <p:cNvPr id="79904" name="Text Box 32"/>
          <p:cNvSpPr txBox="1">
            <a:spLocks noChangeArrowheads="1"/>
          </p:cNvSpPr>
          <p:nvPr/>
        </p:nvSpPr>
        <p:spPr bwMode="auto">
          <a:xfrm>
            <a:off x="5638800" y="2743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Shift 3 – 1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bad character rule</a:t>
            </a:r>
          </a:p>
        </p:txBody>
      </p:sp>
      <p:graphicFrame>
        <p:nvGraphicFramePr>
          <p:cNvPr id="297987" name="Group 3"/>
          <p:cNvGraphicFramePr>
            <a:graphicFrameLocks noGrp="1"/>
          </p:cNvGraphicFramePr>
          <p:nvPr>
            <p:ph idx="1"/>
          </p:nvPr>
        </p:nvGraphicFramePr>
        <p:xfrm>
          <a:off x="1676400" y="4038600"/>
          <a:ext cx="4648200" cy="2286000"/>
        </p:xfrm>
        <a:graphic>
          <a:graphicData uri="http://schemas.openxmlformats.org/drawingml/2006/table">
            <a:tbl>
              <a:tblPr/>
              <a:tblGrid>
                <a:gridCol w="1593850"/>
                <a:gridCol w="305435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Right-most-position in 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922" name="Rectangle 26"/>
          <p:cNvSpPr>
            <a:spLocks noChangeArrowheads="1"/>
          </p:cNvSpPr>
          <p:nvPr/>
        </p:nvSpPr>
        <p:spPr bwMode="auto">
          <a:xfrm>
            <a:off x="2133600" y="1493838"/>
            <a:ext cx="4651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Courier New" pitchFamily="49" charset="0"/>
              </a:rPr>
              <a:t>T: xpbctbxabpqqaabpqz</a:t>
            </a:r>
          </a:p>
        </p:txBody>
      </p:sp>
      <p:sp>
        <p:nvSpPr>
          <p:cNvPr id="80923" name="Rectangle 27"/>
          <p:cNvSpPr>
            <a:spLocks noChangeArrowheads="1"/>
          </p:cNvSpPr>
          <p:nvPr/>
        </p:nvSpPr>
        <p:spPr bwMode="auto">
          <a:xfrm>
            <a:off x="3251200" y="1979613"/>
            <a:ext cx="2311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Courier New" pitchFamily="49" charset="0"/>
              </a:rPr>
              <a:t>P: tpabxab</a:t>
            </a:r>
          </a:p>
          <a:p>
            <a:r>
              <a:rPr lang="en-US" sz="2800">
                <a:solidFill>
                  <a:srgbClr val="0C479D"/>
                </a:solidFill>
                <a:latin typeface="Courier New" pitchFamily="49" charset="0"/>
              </a:rPr>
              <a:t>         *</a:t>
            </a:r>
          </a:p>
        </p:txBody>
      </p:sp>
      <p:sp>
        <p:nvSpPr>
          <p:cNvPr id="80924" name="Rectangle 28"/>
          <p:cNvSpPr>
            <a:spLocks noChangeArrowheads="1"/>
          </p:cNvSpPr>
          <p:nvPr/>
        </p:nvSpPr>
        <p:spPr bwMode="auto">
          <a:xfrm>
            <a:off x="4699000" y="3138488"/>
            <a:ext cx="231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Courier New" pitchFamily="49" charset="0"/>
              </a:rPr>
              <a:t>P: tpabxab</a:t>
            </a:r>
          </a:p>
        </p:txBody>
      </p:sp>
      <p:sp>
        <p:nvSpPr>
          <p:cNvPr id="80925" name="Text Box 29"/>
          <p:cNvSpPr txBox="1">
            <a:spLocks noChangeArrowheads="1"/>
          </p:cNvSpPr>
          <p:nvPr/>
        </p:nvSpPr>
        <p:spPr bwMode="auto">
          <a:xfrm>
            <a:off x="381000" y="2514600"/>
            <a:ext cx="2286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When T(k) is not in P, shift left end of P to align with T(k+1)</a:t>
            </a:r>
          </a:p>
        </p:txBody>
      </p:sp>
      <p:sp>
        <p:nvSpPr>
          <p:cNvPr id="80926" name="Text Box 30"/>
          <p:cNvSpPr txBox="1">
            <a:spLocks noChangeArrowheads="1"/>
          </p:cNvSpPr>
          <p:nvPr/>
        </p:nvSpPr>
        <p:spPr bwMode="auto">
          <a:xfrm>
            <a:off x="5181600" y="1219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</a:t>
            </a:r>
          </a:p>
        </p:txBody>
      </p:sp>
      <p:sp>
        <p:nvSpPr>
          <p:cNvPr id="80927" name="Text Box 31"/>
          <p:cNvSpPr txBox="1">
            <a:spLocks noChangeArrowheads="1"/>
          </p:cNvSpPr>
          <p:nvPr/>
        </p:nvSpPr>
        <p:spPr bwMode="auto">
          <a:xfrm>
            <a:off x="5181600" y="2757488"/>
            <a:ext cx="622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 = 7</a:t>
            </a:r>
          </a:p>
        </p:txBody>
      </p:sp>
      <p:sp>
        <p:nvSpPr>
          <p:cNvPr id="80928" name="Text Box 32"/>
          <p:cNvSpPr txBox="1">
            <a:spLocks noChangeArrowheads="1"/>
          </p:cNvSpPr>
          <p:nvPr/>
        </p:nvSpPr>
        <p:spPr bwMode="auto">
          <a:xfrm>
            <a:off x="6400800" y="2757488"/>
            <a:ext cx="160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Shift 7 – 0 =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bad character rule</a:t>
            </a:r>
          </a:p>
        </p:txBody>
      </p:sp>
      <p:graphicFrame>
        <p:nvGraphicFramePr>
          <p:cNvPr id="300035" name="Group 3"/>
          <p:cNvGraphicFramePr>
            <a:graphicFrameLocks noGrp="1"/>
          </p:cNvGraphicFramePr>
          <p:nvPr>
            <p:ph idx="1"/>
          </p:nvPr>
        </p:nvGraphicFramePr>
        <p:xfrm>
          <a:off x="1676400" y="4038600"/>
          <a:ext cx="4648200" cy="2286000"/>
        </p:xfrm>
        <a:graphic>
          <a:graphicData uri="http://schemas.openxmlformats.org/drawingml/2006/table">
            <a:tbl>
              <a:tblPr/>
              <a:tblGrid>
                <a:gridCol w="1593850"/>
                <a:gridCol w="305435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Right-most-position in 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1946" name="Rectangle 26"/>
          <p:cNvSpPr>
            <a:spLocks noChangeArrowheads="1"/>
          </p:cNvSpPr>
          <p:nvPr/>
        </p:nvSpPr>
        <p:spPr bwMode="auto">
          <a:xfrm>
            <a:off x="2133600" y="1493838"/>
            <a:ext cx="4651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Courier New" pitchFamily="49" charset="0"/>
              </a:rPr>
              <a:t>T: xpbctbxabpqq</a:t>
            </a:r>
            <a:r>
              <a:rPr lang="en-US" sz="280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en-US" sz="2800">
                <a:latin typeface="Courier New" pitchFamily="49" charset="0"/>
              </a:rPr>
              <a:t>abpqz</a:t>
            </a:r>
          </a:p>
        </p:txBody>
      </p:sp>
      <p:sp>
        <p:nvSpPr>
          <p:cNvPr id="81947" name="Rectangle 27"/>
          <p:cNvSpPr>
            <a:spLocks noChangeArrowheads="1"/>
          </p:cNvSpPr>
          <p:nvPr/>
        </p:nvSpPr>
        <p:spPr bwMode="auto">
          <a:xfrm>
            <a:off x="3860800" y="2025650"/>
            <a:ext cx="2311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Courier New" pitchFamily="49" charset="0"/>
              </a:rPr>
              <a:t>P: tpabxab</a:t>
            </a:r>
          </a:p>
          <a:p>
            <a:r>
              <a:rPr lang="en-US" sz="2800">
                <a:solidFill>
                  <a:srgbClr val="0C479D"/>
                </a:solidFill>
                <a:latin typeface="Courier New" pitchFamily="49" charset="0"/>
              </a:rPr>
              <a:t>       *^^</a:t>
            </a:r>
          </a:p>
        </p:txBody>
      </p:sp>
      <p:sp>
        <p:nvSpPr>
          <p:cNvPr id="81948" name="Rectangle 28"/>
          <p:cNvSpPr>
            <a:spLocks noChangeArrowheads="1"/>
          </p:cNvSpPr>
          <p:nvPr/>
        </p:nvSpPr>
        <p:spPr bwMode="auto">
          <a:xfrm>
            <a:off x="4089400" y="3138488"/>
            <a:ext cx="231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Courier New" pitchFamily="49" charset="0"/>
              </a:rPr>
              <a:t>P: tpabxab</a:t>
            </a:r>
          </a:p>
        </p:txBody>
      </p:sp>
      <p:sp>
        <p:nvSpPr>
          <p:cNvPr id="81949" name="Text Box 29"/>
          <p:cNvSpPr txBox="1">
            <a:spLocks noChangeArrowheads="1"/>
          </p:cNvSpPr>
          <p:nvPr/>
        </p:nvSpPr>
        <p:spPr bwMode="auto">
          <a:xfrm>
            <a:off x="381000" y="2514600"/>
            <a:ext cx="2286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When rightmost T(k) in P is right to i, shift pattern P one pos</a:t>
            </a:r>
          </a:p>
        </p:txBody>
      </p:sp>
      <p:sp>
        <p:nvSpPr>
          <p:cNvPr id="81950" name="Text Box 30"/>
          <p:cNvSpPr txBox="1">
            <a:spLocks noChangeArrowheads="1"/>
          </p:cNvSpPr>
          <p:nvPr/>
        </p:nvSpPr>
        <p:spPr bwMode="auto">
          <a:xfrm>
            <a:off x="5340350" y="1219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</a:t>
            </a:r>
          </a:p>
        </p:txBody>
      </p:sp>
      <p:sp>
        <p:nvSpPr>
          <p:cNvPr id="81951" name="Text Box 31"/>
          <p:cNvSpPr txBox="1">
            <a:spLocks noChangeArrowheads="1"/>
          </p:cNvSpPr>
          <p:nvPr/>
        </p:nvSpPr>
        <p:spPr bwMode="auto">
          <a:xfrm>
            <a:off x="5394325" y="2833688"/>
            <a:ext cx="622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 = 5</a:t>
            </a:r>
          </a:p>
        </p:txBody>
      </p:sp>
      <p:sp>
        <p:nvSpPr>
          <p:cNvPr id="81952" name="Text Box 32"/>
          <p:cNvSpPr txBox="1">
            <a:spLocks noChangeArrowheads="1"/>
          </p:cNvSpPr>
          <p:nvPr/>
        </p:nvSpPr>
        <p:spPr bwMode="auto">
          <a:xfrm>
            <a:off x="6477000" y="2833688"/>
            <a:ext cx="2120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 – 6 &lt; 0. so shift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String matching scenarios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One T and one 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Search a word in a document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One T and many P all at once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Search a set of words in a document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Spell checking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One fixed T, many 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Search a completed genome for a short sequence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Two (or many) T’s for common patterns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990600" y="5410200"/>
            <a:ext cx="6858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Char char="•"/>
              <a:tabLst>
                <a:tab pos="228600" algn="l"/>
              </a:tabLst>
            </a:pPr>
            <a:r>
              <a:rPr lang="en-US" sz="2400"/>
              <a:t>Would you preprocess P or T?</a:t>
            </a:r>
          </a:p>
          <a:p>
            <a:pPr marL="228600" indent="-228600">
              <a:buFontTx/>
              <a:buChar char="•"/>
              <a:tabLst>
                <a:tab pos="228600" algn="l"/>
              </a:tabLst>
            </a:pPr>
            <a:r>
              <a:rPr lang="en-US" sz="2400"/>
              <a:t>Always pre-process the shorter seq, or the one that is repeatedly 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Extended bad character rule</a:t>
            </a:r>
          </a:p>
        </p:txBody>
      </p:sp>
      <p:graphicFrame>
        <p:nvGraphicFramePr>
          <p:cNvPr id="302083" name="Group 3"/>
          <p:cNvGraphicFramePr>
            <a:graphicFrameLocks noGrp="1"/>
          </p:cNvGraphicFramePr>
          <p:nvPr>
            <p:ph idx="1"/>
          </p:nvPr>
        </p:nvGraphicFramePr>
        <p:xfrm>
          <a:off x="1447800" y="4038600"/>
          <a:ext cx="4648200" cy="2286000"/>
        </p:xfrm>
        <a:graphic>
          <a:graphicData uri="http://schemas.openxmlformats.org/drawingml/2006/table">
            <a:tbl>
              <a:tblPr/>
              <a:tblGrid>
                <a:gridCol w="1593850"/>
                <a:gridCol w="305435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Position in 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970" name="Rectangle 26"/>
          <p:cNvSpPr>
            <a:spLocks noChangeArrowheads="1"/>
          </p:cNvSpPr>
          <p:nvPr/>
        </p:nvSpPr>
        <p:spPr bwMode="auto">
          <a:xfrm>
            <a:off x="2133600" y="1493838"/>
            <a:ext cx="4651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Courier New" pitchFamily="49" charset="0"/>
              </a:rPr>
              <a:t>T: xpbctbxabpqq</a:t>
            </a:r>
            <a:r>
              <a:rPr lang="en-US" sz="280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en-US" sz="2800">
                <a:latin typeface="Courier New" pitchFamily="49" charset="0"/>
              </a:rPr>
              <a:t>abpqz</a:t>
            </a:r>
          </a:p>
        </p:txBody>
      </p:sp>
      <p:sp>
        <p:nvSpPr>
          <p:cNvPr id="82971" name="Rectangle 27"/>
          <p:cNvSpPr>
            <a:spLocks noChangeArrowheads="1"/>
          </p:cNvSpPr>
          <p:nvPr/>
        </p:nvSpPr>
        <p:spPr bwMode="auto">
          <a:xfrm>
            <a:off x="3860800" y="2025650"/>
            <a:ext cx="2311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Courier New" pitchFamily="49" charset="0"/>
              </a:rPr>
              <a:t>P: tpabxab</a:t>
            </a:r>
          </a:p>
          <a:p>
            <a:r>
              <a:rPr lang="en-US" sz="2800">
                <a:solidFill>
                  <a:srgbClr val="0C479D"/>
                </a:solidFill>
                <a:latin typeface="Courier New" pitchFamily="49" charset="0"/>
              </a:rPr>
              <a:t>       *^^</a:t>
            </a:r>
          </a:p>
        </p:txBody>
      </p:sp>
      <p:sp>
        <p:nvSpPr>
          <p:cNvPr id="82972" name="Rectangle 28"/>
          <p:cNvSpPr>
            <a:spLocks noChangeArrowheads="1"/>
          </p:cNvSpPr>
          <p:nvPr/>
        </p:nvSpPr>
        <p:spPr bwMode="auto">
          <a:xfrm>
            <a:off x="4267200" y="3214688"/>
            <a:ext cx="231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Courier New" pitchFamily="49" charset="0"/>
              </a:rPr>
              <a:t>P: tp</a:t>
            </a:r>
            <a:r>
              <a:rPr lang="en-US" sz="280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en-US" sz="2800">
                <a:latin typeface="Courier New" pitchFamily="49" charset="0"/>
              </a:rPr>
              <a:t>bxab</a:t>
            </a:r>
          </a:p>
        </p:txBody>
      </p:sp>
      <p:sp>
        <p:nvSpPr>
          <p:cNvPr id="82973" name="Text Box 29"/>
          <p:cNvSpPr txBox="1">
            <a:spLocks noChangeArrowheads="1"/>
          </p:cNvSpPr>
          <p:nvPr/>
        </p:nvSpPr>
        <p:spPr bwMode="auto">
          <a:xfrm>
            <a:off x="381000" y="2559050"/>
            <a:ext cx="2286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Find T(k) in P that is immediately left to i, shift P to align T(k) with that position</a:t>
            </a:r>
          </a:p>
        </p:txBody>
      </p:sp>
      <p:sp>
        <p:nvSpPr>
          <p:cNvPr id="82974" name="Text Box 30"/>
          <p:cNvSpPr txBox="1">
            <a:spLocks noChangeArrowheads="1"/>
          </p:cNvSpPr>
          <p:nvPr/>
        </p:nvSpPr>
        <p:spPr bwMode="auto">
          <a:xfrm>
            <a:off x="5340350" y="1219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</a:t>
            </a:r>
          </a:p>
        </p:txBody>
      </p:sp>
      <p:sp>
        <p:nvSpPr>
          <p:cNvPr id="82975" name="Text Box 31"/>
          <p:cNvSpPr txBox="1">
            <a:spLocks noChangeArrowheads="1"/>
          </p:cNvSpPr>
          <p:nvPr/>
        </p:nvSpPr>
        <p:spPr bwMode="auto">
          <a:xfrm>
            <a:off x="5394325" y="2833688"/>
            <a:ext cx="622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 = 5</a:t>
            </a:r>
          </a:p>
        </p:txBody>
      </p:sp>
      <p:sp>
        <p:nvSpPr>
          <p:cNvPr id="82976" name="Text Box 32"/>
          <p:cNvSpPr txBox="1">
            <a:spLocks noChangeArrowheads="1"/>
          </p:cNvSpPr>
          <p:nvPr/>
        </p:nvSpPr>
        <p:spPr bwMode="auto">
          <a:xfrm>
            <a:off x="6477000" y="2833688"/>
            <a:ext cx="2120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 – 3 = 2. so shift 2</a:t>
            </a:r>
          </a:p>
        </p:txBody>
      </p:sp>
      <p:sp>
        <p:nvSpPr>
          <p:cNvPr id="82977" name="Text Box 33"/>
          <p:cNvSpPr txBox="1">
            <a:spLocks noChangeArrowheads="1"/>
          </p:cNvSpPr>
          <p:nvPr/>
        </p:nvSpPr>
        <p:spPr bwMode="auto">
          <a:xfrm>
            <a:off x="6172200" y="4114800"/>
            <a:ext cx="2559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Preprocessing still O(n)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Extended bad character rule</a:t>
            </a:r>
          </a:p>
        </p:txBody>
      </p:sp>
      <p:sp>
        <p:nvSpPr>
          <p:cNvPr id="83971" name="Text Box 3"/>
          <p:cNvSpPr>
            <a:spLocks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Best possible: m / n comparisons</a:t>
            </a:r>
          </a:p>
          <a:p>
            <a:pPr eaLnBrk="1" hangingPunct="1"/>
            <a:r>
              <a:rPr lang="en-US" smtClean="0"/>
              <a:t>Works better for large alphabet size</a:t>
            </a:r>
          </a:p>
          <a:p>
            <a:pPr eaLnBrk="1" hangingPunct="1"/>
            <a:r>
              <a:rPr lang="en-US" smtClean="0"/>
              <a:t>In some cases the extended bad character rule is sufficiently good</a:t>
            </a:r>
          </a:p>
          <a:p>
            <a:pPr eaLnBrk="1" hangingPunct="1"/>
            <a:r>
              <a:rPr lang="en-US" smtClean="0"/>
              <a:t>Worst-case: O(mn)</a:t>
            </a:r>
          </a:p>
          <a:p>
            <a:pPr eaLnBrk="1" hangingPunct="1"/>
            <a:r>
              <a:rPr lang="en-US" smtClean="0"/>
              <a:t>What else can we do?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0        1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123456789012345678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T:prstabstu</a:t>
            </a:r>
            <a:r>
              <a:rPr lang="en-US" sz="3600" smtClean="0">
                <a:solidFill>
                  <a:srgbClr val="FF0000"/>
                </a:solidFill>
                <a:latin typeface="Courier New" pitchFamily="49" charset="0"/>
              </a:rPr>
              <a:t>b</a:t>
            </a: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abvqxrst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P:  qcabdabdab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         *^^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endParaRPr lang="en-US" sz="3600" smtClean="0">
              <a:solidFill>
                <a:srgbClr val="0C479D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P:  qcabda</a:t>
            </a:r>
            <a:r>
              <a:rPr lang="en-US" sz="3600" smtClean="0">
                <a:solidFill>
                  <a:srgbClr val="FF0000"/>
                </a:solidFill>
                <a:latin typeface="Courier New" pitchFamily="49" charset="0"/>
              </a:rPr>
              <a:t>b</a:t>
            </a: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dab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endParaRPr lang="en-US" sz="3600" smtClean="0">
              <a:solidFill>
                <a:srgbClr val="0C479D"/>
              </a:solidFill>
              <a:latin typeface="Courier New" pitchFamily="49" charset="0"/>
            </a:endParaRP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3810000" y="4343400"/>
            <a:ext cx="436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According to extended bad character rule</a:t>
            </a:r>
          </a:p>
        </p:txBody>
      </p:sp>
      <p:sp>
        <p:nvSpPr>
          <p:cNvPr id="84996" name="Line 4"/>
          <p:cNvSpPr>
            <a:spLocks noChangeShapeType="1"/>
          </p:cNvSpPr>
          <p:nvPr/>
        </p:nvSpPr>
        <p:spPr bwMode="auto">
          <a:xfrm>
            <a:off x="3733800" y="4267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(weak) good suffix rule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0        1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123456789012345678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T:prstabstub</a:t>
            </a:r>
            <a:r>
              <a:rPr lang="en-US" sz="3600" smtClean="0">
                <a:solidFill>
                  <a:srgbClr val="FF0000"/>
                </a:solidFill>
                <a:latin typeface="Courier New" pitchFamily="49" charset="0"/>
              </a:rPr>
              <a:t>ab</a:t>
            </a: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vqxrst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P:  qcabdabdab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         *^^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endParaRPr lang="en-US" sz="3600" smtClean="0">
              <a:solidFill>
                <a:srgbClr val="0C479D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 P:  qcabd</a:t>
            </a:r>
            <a:r>
              <a:rPr lang="en-US" sz="3600" smtClean="0">
                <a:solidFill>
                  <a:srgbClr val="FF0000"/>
                </a:solidFill>
                <a:latin typeface="Courier New" pitchFamily="49" charset="0"/>
              </a:rPr>
              <a:t>ab</a:t>
            </a: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dab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endParaRPr lang="en-US" sz="3600" smtClean="0">
              <a:solidFill>
                <a:srgbClr val="0C479D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(Weak) good suffix rule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7044" name="Line 4"/>
          <p:cNvSpPr>
            <a:spLocks noChangeShapeType="1"/>
          </p:cNvSpPr>
          <p:nvPr/>
        </p:nvSpPr>
        <p:spPr bwMode="auto">
          <a:xfrm>
            <a:off x="990600" y="3367088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2895600" y="3138488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2667000" y="30622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87047" name="Line 7"/>
          <p:cNvSpPr>
            <a:spLocks noChangeShapeType="1"/>
          </p:cNvSpPr>
          <p:nvPr/>
        </p:nvSpPr>
        <p:spPr bwMode="auto">
          <a:xfrm>
            <a:off x="1676400" y="4129088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2895600" y="3900488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87049" name="Text Box 9"/>
          <p:cNvSpPr txBox="1">
            <a:spLocks noChangeArrowheads="1"/>
          </p:cNvSpPr>
          <p:nvPr/>
        </p:nvSpPr>
        <p:spPr bwMode="auto">
          <a:xfrm>
            <a:off x="2667000" y="38242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1981200" y="3892550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t’</a:t>
            </a:r>
          </a:p>
        </p:txBody>
      </p:sp>
      <p:sp>
        <p:nvSpPr>
          <p:cNvPr id="87051" name="Line 11"/>
          <p:cNvSpPr>
            <a:spLocks noChangeShapeType="1"/>
          </p:cNvSpPr>
          <p:nvPr/>
        </p:nvSpPr>
        <p:spPr bwMode="auto">
          <a:xfrm>
            <a:off x="2590800" y="5272088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52" name="Rectangle 12"/>
          <p:cNvSpPr>
            <a:spLocks noChangeArrowheads="1"/>
          </p:cNvSpPr>
          <p:nvPr/>
        </p:nvSpPr>
        <p:spPr bwMode="auto">
          <a:xfrm>
            <a:off x="3810000" y="5043488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87053" name="Text Box 13"/>
          <p:cNvSpPr txBox="1">
            <a:spLocks noChangeArrowheads="1"/>
          </p:cNvSpPr>
          <p:nvPr/>
        </p:nvSpPr>
        <p:spPr bwMode="auto">
          <a:xfrm>
            <a:off x="3581400" y="49672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87054" name="Rectangle 14"/>
          <p:cNvSpPr>
            <a:spLocks noChangeArrowheads="1"/>
          </p:cNvSpPr>
          <p:nvPr/>
        </p:nvSpPr>
        <p:spPr bwMode="auto">
          <a:xfrm>
            <a:off x="2895600" y="5045075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t’</a:t>
            </a:r>
          </a:p>
        </p:txBody>
      </p:sp>
      <p:sp>
        <p:nvSpPr>
          <p:cNvPr id="87055" name="Text Box 15"/>
          <p:cNvSpPr txBox="1">
            <a:spLocks noChangeArrowheads="1"/>
          </p:cNvSpPr>
          <p:nvPr/>
        </p:nvSpPr>
        <p:spPr bwMode="auto">
          <a:xfrm>
            <a:off x="4495800" y="3505200"/>
            <a:ext cx="4114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Preprocessing: </a:t>
            </a:r>
          </a:p>
          <a:p>
            <a:r>
              <a:rPr lang="en-US" sz="2000"/>
              <a:t>For any suffix t of P, find the rightmost copy of t, denoted by t’.</a:t>
            </a:r>
          </a:p>
          <a:p>
            <a:r>
              <a:rPr lang="en-US" sz="2000"/>
              <a:t>How to find t’ efficiently?</a:t>
            </a:r>
          </a:p>
        </p:txBody>
      </p:sp>
      <p:sp>
        <p:nvSpPr>
          <p:cNvPr id="87056" name="Text Box 16"/>
          <p:cNvSpPr txBox="1">
            <a:spLocks noChangeArrowheads="1"/>
          </p:cNvSpPr>
          <p:nvPr/>
        </p:nvSpPr>
        <p:spPr bwMode="auto">
          <a:xfrm>
            <a:off x="517525" y="316071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87057" name="Text Box 17"/>
          <p:cNvSpPr txBox="1">
            <a:spLocks noChangeArrowheads="1"/>
          </p:cNvSpPr>
          <p:nvPr/>
        </p:nvSpPr>
        <p:spPr bwMode="auto">
          <a:xfrm>
            <a:off x="514350" y="38862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87058" name="Text Box 18"/>
          <p:cNvSpPr txBox="1">
            <a:spLocks noChangeArrowheads="1"/>
          </p:cNvSpPr>
          <p:nvPr/>
        </p:nvSpPr>
        <p:spPr bwMode="auto">
          <a:xfrm>
            <a:off x="2178050" y="5043488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(Strong) good suffix rule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0        1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123456789012345678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T:prstabstubabvqxrst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P:  q</a:t>
            </a:r>
            <a:r>
              <a:rPr lang="en-US" sz="3600" smtClean="0">
                <a:solidFill>
                  <a:srgbClr val="006600"/>
                </a:solidFill>
                <a:latin typeface="Courier New" pitchFamily="49" charset="0"/>
              </a:rPr>
              <a:t>cab</a:t>
            </a:r>
            <a:r>
              <a:rPr lang="en-US" sz="3600" smtClean="0">
                <a:solidFill>
                  <a:srgbClr val="FF0000"/>
                </a:solidFill>
                <a:latin typeface="Courier New" pitchFamily="49" charset="0"/>
              </a:rPr>
              <a:t>dab</a:t>
            </a: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dab</a:t>
            </a:r>
            <a:endParaRPr lang="en-US" sz="360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         *^^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(Strong) good suffix rule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0        1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123456789012345678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T:prstabstubabvqxrst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P:  q</a:t>
            </a:r>
            <a:r>
              <a:rPr lang="en-US" sz="3600" smtClean="0">
                <a:solidFill>
                  <a:srgbClr val="006600"/>
                </a:solidFill>
                <a:latin typeface="Courier New" pitchFamily="49" charset="0"/>
              </a:rPr>
              <a:t>cab</a:t>
            </a:r>
            <a:r>
              <a:rPr lang="en-US" sz="3600" smtClean="0">
                <a:solidFill>
                  <a:srgbClr val="FF0000"/>
                </a:solidFill>
                <a:latin typeface="Courier New" pitchFamily="49" charset="0"/>
              </a:rPr>
              <a:t>dab</a:t>
            </a: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dab</a:t>
            </a:r>
            <a:endParaRPr lang="en-US" sz="360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         *^^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P:     q</a:t>
            </a:r>
            <a:r>
              <a:rPr lang="en-US" sz="3600" smtClean="0">
                <a:solidFill>
                  <a:srgbClr val="006600"/>
                </a:solidFill>
                <a:latin typeface="Courier New" pitchFamily="49" charset="0"/>
              </a:rPr>
              <a:t>cab</a:t>
            </a:r>
            <a:r>
              <a:rPr lang="en-US" sz="3600" smtClean="0">
                <a:solidFill>
                  <a:srgbClr val="FF0000"/>
                </a:solidFill>
                <a:latin typeface="Courier New" pitchFamily="49" charset="0"/>
              </a:rPr>
              <a:t>dab</a:t>
            </a: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dab</a:t>
            </a:r>
            <a:endParaRPr lang="en-US" sz="360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endParaRPr lang="en-US" sz="3600" smtClean="0">
              <a:solidFill>
                <a:srgbClr val="0C479D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(Strong) good suffix rule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0        1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123456789012345678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T:prstabstu</a:t>
            </a:r>
            <a:r>
              <a:rPr lang="en-US" sz="3600" smtClean="0">
                <a:solidFill>
                  <a:srgbClr val="FF0000"/>
                </a:solidFill>
                <a:latin typeface="Courier New" pitchFamily="49" charset="0"/>
              </a:rPr>
              <a:t>bab</a:t>
            </a: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vqxrst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P:  q</a:t>
            </a:r>
            <a:r>
              <a:rPr lang="en-US" sz="3600" smtClean="0">
                <a:solidFill>
                  <a:srgbClr val="006600"/>
                </a:solidFill>
                <a:latin typeface="Courier New" pitchFamily="49" charset="0"/>
              </a:rPr>
              <a:t>cab</a:t>
            </a: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dab</a:t>
            </a:r>
            <a:r>
              <a:rPr lang="en-US" sz="3600" smtClean="0">
                <a:solidFill>
                  <a:srgbClr val="FF0000"/>
                </a:solidFill>
                <a:latin typeface="Courier New" pitchFamily="49" charset="0"/>
              </a:rPr>
              <a:t>dab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           *^^</a:t>
            </a: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endParaRPr lang="en-US" sz="3600" smtClean="0">
              <a:solidFill>
                <a:srgbClr val="0C479D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>
                <a:schemeClr val="bg2"/>
              </a:buClr>
              <a:buFontTx/>
              <a:buNone/>
            </a:pP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P:        q</a:t>
            </a:r>
            <a:r>
              <a:rPr lang="en-US" sz="3600" smtClean="0">
                <a:solidFill>
                  <a:srgbClr val="006600"/>
                </a:solidFill>
                <a:latin typeface="Courier New" pitchFamily="49" charset="0"/>
              </a:rPr>
              <a:t>cab</a:t>
            </a:r>
            <a:r>
              <a:rPr lang="en-US" sz="3600" smtClean="0">
                <a:solidFill>
                  <a:srgbClr val="0C479D"/>
                </a:solidFill>
                <a:latin typeface="Courier New" pitchFamily="49" charset="0"/>
              </a:rPr>
              <a:t>dab</a:t>
            </a:r>
            <a:r>
              <a:rPr lang="en-US" sz="3600" smtClean="0">
                <a:solidFill>
                  <a:srgbClr val="FF0000"/>
                </a:solidFill>
                <a:latin typeface="Courier New" pitchFamily="49" charset="0"/>
              </a:rPr>
              <a:t>dab</a:t>
            </a:r>
            <a:endParaRPr lang="en-US" sz="3600" smtClean="0">
              <a:solidFill>
                <a:srgbClr val="0C479D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(Strong) good suffix rule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229600" cy="11731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Pre-processing can be done in linear time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If P in T, searching may take O(mn)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If P not in T, searching in worst-case is O(m+n)</a:t>
            </a:r>
          </a:p>
        </p:txBody>
      </p:sp>
      <p:sp>
        <p:nvSpPr>
          <p:cNvPr id="91140" name="Line 4"/>
          <p:cNvSpPr>
            <a:spLocks noChangeShapeType="1"/>
          </p:cNvSpPr>
          <p:nvPr/>
        </p:nvSpPr>
        <p:spPr bwMode="auto">
          <a:xfrm>
            <a:off x="990600" y="20574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2895600" y="1828800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2667000" y="17526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1143" name="Line 7"/>
          <p:cNvSpPr>
            <a:spLocks noChangeShapeType="1"/>
          </p:cNvSpPr>
          <p:nvPr/>
        </p:nvSpPr>
        <p:spPr bwMode="auto">
          <a:xfrm>
            <a:off x="1676400" y="2971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2895600" y="2743200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2667000" y="2667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91146" name="Rectangle 10"/>
          <p:cNvSpPr>
            <a:spLocks noChangeArrowheads="1"/>
          </p:cNvSpPr>
          <p:nvPr/>
        </p:nvSpPr>
        <p:spPr bwMode="auto">
          <a:xfrm>
            <a:off x="1981200" y="2735263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t’</a:t>
            </a:r>
          </a:p>
        </p:txBody>
      </p:sp>
      <p:sp>
        <p:nvSpPr>
          <p:cNvPr id="91147" name="Line 11"/>
          <p:cNvSpPr>
            <a:spLocks noChangeShapeType="1"/>
          </p:cNvSpPr>
          <p:nvPr/>
        </p:nvSpPr>
        <p:spPr bwMode="auto">
          <a:xfrm>
            <a:off x="2590800" y="4191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148" name="Rectangle 12"/>
          <p:cNvSpPr>
            <a:spLocks noChangeArrowheads="1"/>
          </p:cNvSpPr>
          <p:nvPr/>
        </p:nvSpPr>
        <p:spPr bwMode="auto">
          <a:xfrm>
            <a:off x="3810000" y="3962400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91149" name="Text Box 13"/>
          <p:cNvSpPr txBox="1">
            <a:spLocks noChangeArrowheads="1"/>
          </p:cNvSpPr>
          <p:nvPr/>
        </p:nvSpPr>
        <p:spPr bwMode="auto">
          <a:xfrm>
            <a:off x="3581400" y="3886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91150" name="Rectangle 14"/>
          <p:cNvSpPr>
            <a:spLocks noChangeArrowheads="1"/>
          </p:cNvSpPr>
          <p:nvPr/>
        </p:nvSpPr>
        <p:spPr bwMode="auto">
          <a:xfrm>
            <a:off x="2895600" y="3963988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t’</a:t>
            </a:r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4419600" y="2438400"/>
            <a:ext cx="4114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In preprocessing: </a:t>
            </a:r>
          </a:p>
          <a:p>
            <a:r>
              <a:rPr lang="en-US" sz="2000"/>
              <a:t>For any suffix t of P, find the rightmost copy of t, t’, such that the char left to t ≠ the char left to t’</a:t>
            </a:r>
          </a:p>
        </p:txBody>
      </p:sp>
      <p:sp>
        <p:nvSpPr>
          <p:cNvPr id="91152" name="Text Box 16"/>
          <p:cNvSpPr txBox="1">
            <a:spLocks noChangeArrowheads="1"/>
          </p:cNvSpPr>
          <p:nvPr/>
        </p:nvSpPr>
        <p:spPr bwMode="auto">
          <a:xfrm>
            <a:off x="517525" y="185102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91153" name="Text Box 17"/>
          <p:cNvSpPr txBox="1">
            <a:spLocks noChangeArrowheads="1"/>
          </p:cNvSpPr>
          <p:nvPr/>
        </p:nvSpPr>
        <p:spPr bwMode="auto">
          <a:xfrm>
            <a:off x="514350" y="27289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91154" name="Text Box 18"/>
          <p:cNvSpPr txBox="1">
            <a:spLocks noChangeArrowheads="1"/>
          </p:cNvSpPr>
          <p:nvPr/>
        </p:nvSpPr>
        <p:spPr bwMode="auto">
          <a:xfrm>
            <a:off x="2178050" y="39624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91155" name="Text Box 19"/>
          <p:cNvSpPr txBox="1">
            <a:spLocks noChangeArrowheads="1"/>
          </p:cNvSpPr>
          <p:nvPr/>
        </p:nvSpPr>
        <p:spPr bwMode="auto">
          <a:xfrm>
            <a:off x="1752600" y="2667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91156" name="Text Box 20"/>
          <p:cNvSpPr txBox="1">
            <a:spLocks noChangeArrowheads="1"/>
          </p:cNvSpPr>
          <p:nvPr/>
        </p:nvSpPr>
        <p:spPr bwMode="auto">
          <a:xfrm>
            <a:off x="2673350" y="3886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91157" name="Text Box 21"/>
          <p:cNvSpPr txBox="1">
            <a:spLocks noChangeArrowheads="1"/>
          </p:cNvSpPr>
          <p:nvPr/>
        </p:nvSpPr>
        <p:spPr bwMode="auto">
          <a:xfrm>
            <a:off x="2209800" y="2986088"/>
            <a:ext cx="665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 ≠ 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preprocessing</a:t>
            </a:r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1066800" y="1644650"/>
            <a:ext cx="2930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Courier New" pitchFamily="49" charset="0"/>
              </a:rPr>
              <a:t>qcabdabdab</a:t>
            </a:r>
          </a:p>
        </p:txBody>
      </p:sp>
      <p:graphicFrame>
        <p:nvGraphicFramePr>
          <p:cNvPr id="320516" name="Group 4"/>
          <p:cNvGraphicFramePr>
            <a:graphicFrameLocks noGrp="1"/>
          </p:cNvGraphicFramePr>
          <p:nvPr>
            <p:ph idx="1"/>
          </p:nvPr>
        </p:nvGraphicFramePr>
        <p:xfrm>
          <a:off x="381000" y="3352800"/>
          <a:ext cx="2667000" cy="2773363"/>
        </p:xfrm>
        <a:graphic>
          <a:graphicData uri="http://schemas.openxmlformats.org/drawingml/2006/table">
            <a:tbl>
              <a:tblPr/>
              <a:tblGrid>
                <a:gridCol w="842963"/>
                <a:gridCol w="1824037"/>
              </a:tblGrid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Positions in 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9, 6, 3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10, 7, 4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187" name="Rectangle 27"/>
          <p:cNvSpPr>
            <a:spLocks noChangeArrowheads="1"/>
          </p:cNvSpPr>
          <p:nvPr/>
        </p:nvSpPr>
        <p:spPr bwMode="auto">
          <a:xfrm>
            <a:off x="3352800" y="3930650"/>
            <a:ext cx="5402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Courier New" pitchFamily="49" charset="0"/>
              </a:rPr>
              <a:t>q c a b d a b d a b</a:t>
            </a:r>
          </a:p>
        </p:txBody>
      </p:sp>
      <p:sp>
        <p:nvSpPr>
          <p:cNvPr id="92188" name="Text Box 28"/>
          <p:cNvSpPr txBox="1">
            <a:spLocks noChangeArrowheads="1"/>
          </p:cNvSpPr>
          <p:nvPr/>
        </p:nvSpPr>
        <p:spPr bwMode="auto">
          <a:xfrm>
            <a:off x="3352800" y="3429000"/>
            <a:ext cx="5791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Courier New" pitchFamily="49" charset="0"/>
              </a:rPr>
              <a:t>1 2 3 4 5 6 7 8 9 10</a:t>
            </a:r>
          </a:p>
        </p:txBody>
      </p:sp>
      <p:sp>
        <p:nvSpPr>
          <p:cNvPr id="92189" name="Text Box 29"/>
          <p:cNvSpPr txBox="1">
            <a:spLocks noChangeArrowheads="1"/>
          </p:cNvSpPr>
          <p:nvPr/>
        </p:nvSpPr>
        <p:spPr bwMode="auto">
          <a:xfrm>
            <a:off x="3429000" y="40386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190" name="Text Box 30"/>
          <p:cNvSpPr txBox="1">
            <a:spLocks noChangeArrowheads="1"/>
          </p:cNvSpPr>
          <p:nvPr/>
        </p:nvSpPr>
        <p:spPr bwMode="auto">
          <a:xfrm>
            <a:off x="3429000" y="4724400"/>
            <a:ext cx="548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Courier New" pitchFamily="49" charset="0"/>
              </a:rPr>
              <a:t>0 0 0 0 0 0 0 2 0 0</a:t>
            </a:r>
          </a:p>
        </p:txBody>
      </p:sp>
      <p:sp>
        <p:nvSpPr>
          <p:cNvPr id="92191" name="Text Box 31"/>
          <p:cNvSpPr txBox="1">
            <a:spLocks noChangeArrowheads="1"/>
          </p:cNvSpPr>
          <p:nvPr/>
        </p:nvSpPr>
        <p:spPr bwMode="auto">
          <a:xfrm>
            <a:off x="7620000" y="5410200"/>
            <a:ext cx="685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d</a:t>
            </a:r>
            <a:r>
              <a:rPr lang="en-US" sz="2000">
                <a:solidFill>
                  <a:srgbClr val="FF0000"/>
                </a:solidFill>
              </a:rPr>
              <a:t>ab</a:t>
            </a:r>
          </a:p>
          <a:p>
            <a:pPr>
              <a:spcBef>
                <a:spcPct val="50000"/>
              </a:spcBef>
            </a:pPr>
            <a:r>
              <a:rPr lang="en-US" sz="2000"/>
              <a:t>c</a:t>
            </a:r>
            <a:r>
              <a:rPr lang="en-US" sz="2000">
                <a:solidFill>
                  <a:srgbClr val="FF0000"/>
                </a:solidFill>
              </a:rPr>
              <a:t>ab</a:t>
            </a:r>
          </a:p>
        </p:txBody>
      </p:sp>
      <p:sp>
        <p:nvSpPr>
          <p:cNvPr id="92192" name="Text Box 32"/>
          <p:cNvSpPr txBox="1">
            <a:spLocks noChangeArrowheads="1"/>
          </p:cNvSpPr>
          <p:nvPr/>
        </p:nvSpPr>
        <p:spPr bwMode="auto">
          <a:xfrm>
            <a:off x="381000" y="2819400"/>
            <a:ext cx="1998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Bad char rule</a:t>
            </a:r>
          </a:p>
        </p:txBody>
      </p:sp>
      <p:sp>
        <p:nvSpPr>
          <p:cNvPr id="92193" name="Text Box 33"/>
          <p:cNvSpPr txBox="1">
            <a:spLocks noChangeArrowheads="1"/>
          </p:cNvSpPr>
          <p:nvPr/>
        </p:nvSpPr>
        <p:spPr bwMode="auto">
          <a:xfrm>
            <a:off x="3505200" y="28956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Good suffix rule</a:t>
            </a:r>
          </a:p>
        </p:txBody>
      </p:sp>
      <p:sp>
        <p:nvSpPr>
          <p:cNvPr id="92194" name="Freeform 34"/>
          <p:cNvSpPr>
            <a:spLocks/>
          </p:cNvSpPr>
          <p:nvPr/>
        </p:nvSpPr>
        <p:spPr bwMode="auto">
          <a:xfrm>
            <a:off x="4191000" y="5257800"/>
            <a:ext cx="3352800" cy="584200"/>
          </a:xfrm>
          <a:custGeom>
            <a:avLst/>
            <a:gdLst>
              <a:gd name="T0" fmla="*/ 2160 w 2160"/>
              <a:gd name="T1" fmla="*/ 96 h 464"/>
              <a:gd name="T2" fmla="*/ 2112 w 2160"/>
              <a:gd name="T3" fmla="*/ 240 h 464"/>
              <a:gd name="T4" fmla="*/ 1968 w 2160"/>
              <a:gd name="T5" fmla="*/ 336 h 464"/>
              <a:gd name="T6" fmla="*/ 1440 w 2160"/>
              <a:gd name="T7" fmla="*/ 432 h 464"/>
              <a:gd name="T8" fmla="*/ 528 w 2160"/>
              <a:gd name="T9" fmla="*/ 432 h 464"/>
              <a:gd name="T10" fmla="*/ 144 w 2160"/>
              <a:gd name="T11" fmla="*/ 240 h 464"/>
              <a:gd name="T12" fmla="*/ 0 w 2160"/>
              <a:gd name="T13" fmla="*/ 0 h 4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60"/>
              <a:gd name="T22" fmla="*/ 0 h 464"/>
              <a:gd name="T23" fmla="*/ 2160 w 2160"/>
              <a:gd name="T24" fmla="*/ 464 h 4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" h="464">
                <a:moveTo>
                  <a:pt x="2160" y="96"/>
                </a:moveTo>
                <a:cubicBezTo>
                  <a:pt x="2152" y="148"/>
                  <a:pt x="2144" y="200"/>
                  <a:pt x="2112" y="240"/>
                </a:cubicBezTo>
                <a:cubicBezTo>
                  <a:pt x="2080" y="280"/>
                  <a:pt x="2080" y="304"/>
                  <a:pt x="1968" y="336"/>
                </a:cubicBezTo>
                <a:cubicBezTo>
                  <a:pt x="1856" y="368"/>
                  <a:pt x="1680" y="416"/>
                  <a:pt x="1440" y="432"/>
                </a:cubicBezTo>
                <a:cubicBezTo>
                  <a:pt x="1200" y="448"/>
                  <a:pt x="744" y="464"/>
                  <a:pt x="528" y="432"/>
                </a:cubicBezTo>
                <a:cubicBezTo>
                  <a:pt x="312" y="400"/>
                  <a:pt x="232" y="312"/>
                  <a:pt x="144" y="240"/>
                </a:cubicBezTo>
                <a:cubicBezTo>
                  <a:pt x="56" y="168"/>
                  <a:pt x="28" y="8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195" name="Text Box 35"/>
          <p:cNvSpPr txBox="1">
            <a:spLocks noChangeArrowheads="1"/>
          </p:cNvSpPr>
          <p:nvPr/>
        </p:nvSpPr>
        <p:spPr bwMode="auto">
          <a:xfrm>
            <a:off x="288925" y="6208713"/>
            <a:ext cx="3054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Where to shift depends on T</a:t>
            </a:r>
          </a:p>
        </p:txBody>
      </p:sp>
      <p:sp>
        <p:nvSpPr>
          <p:cNvPr id="92196" name="Text Box 36"/>
          <p:cNvSpPr txBox="1">
            <a:spLocks noChangeArrowheads="1"/>
          </p:cNvSpPr>
          <p:nvPr/>
        </p:nvSpPr>
        <p:spPr bwMode="auto">
          <a:xfrm>
            <a:off x="4743450" y="6248400"/>
            <a:ext cx="2444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Does not depend on 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Pattern pre-processing algs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sz="2400" smtClean="0"/>
              <a:t>Karp – Rabin algorithm</a:t>
            </a:r>
          </a:p>
          <a:p>
            <a:pPr lvl="2" eaLnBrk="1" hangingPunct="1"/>
            <a:r>
              <a:rPr lang="en-US" sz="2000" smtClean="0"/>
              <a:t>Small alphabet and small pattern</a:t>
            </a:r>
          </a:p>
          <a:p>
            <a:pPr lvl="1" eaLnBrk="1" hangingPunct="1"/>
            <a:r>
              <a:rPr lang="en-US" sz="2400" smtClean="0"/>
              <a:t>Boyer – Moore algorithm</a:t>
            </a:r>
          </a:p>
          <a:p>
            <a:pPr lvl="2" eaLnBrk="1" hangingPunct="1"/>
            <a:r>
              <a:rPr lang="en-US" sz="2000" smtClean="0"/>
              <a:t>The choice of most cases</a:t>
            </a:r>
          </a:p>
          <a:p>
            <a:pPr lvl="2" eaLnBrk="1" hangingPunct="1"/>
            <a:r>
              <a:rPr lang="en-US" sz="2000" smtClean="0"/>
              <a:t>Typically sub-linear time</a:t>
            </a:r>
          </a:p>
          <a:p>
            <a:pPr lvl="1" eaLnBrk="1" hangingPunct="1"/>
            <a:r>
              <a:rPr lang="en-US" sz="2400" b="1" smtClean="0"/>
              <a:t>Knuth-Morris-Pratt algorithm (KMP)</a:t>
            </a:r>
          </a:p>
          <a:p>
            <a:pPr lvl="1" eaLnBrk="1" hangingPunct="1"/>
            <a:r>
              <a:rPr lang="en-US" sz="2400" b="1" smtClean="0"/>
              <a:t>Aho-Corasick algorithm</a:t>
            </a:r>
          </a:p>
          <a:p>
            <a:pPr lvl="2" eaLnBrk="1" hangingPunct="1"/>
            <a:r>
              <a:rPr lang="en-US" sz="2000" smtClean="0"/>
              <a:t>The algorithm for the unix utility fgrep</a:t>
            </a:r>
          </a:p>
          <a:p>
            <a:pPr lvl="1" eaLnBrk="1" hangingPunct="1"/>
            <a:r>
              <a:rPr lang="en-US" sz="2400" b="1" smtClean="0"/>
              <a:t>Suffix tree</a:t>
            </a:r>
          </a:p>
          <a:p>
            <a:pPr lvl="2" eaLnBrk="1" hangingPunct="1"/>
            <a:r>
              <a:rPr lang="en-US" sz="2000" smtClean="0"/>
              <a:t>One of the most useful preprocessing techniques</a:t>
            </a:r>
          </a:p>
          <a:p>
            <a:pPr lvl="2" eaLnBrk="1" hangingPunct="1"/>
            <a:r>
              <a:rPr lang="en-US" sz="2000" smtClean="0"/>
              <a:t>Many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4353</TotalTime>
  <Words>4389</Words>
  <Application>Microsoft Office PowerPoint</Application>
  <PresentationFormat>On-screen Show (4:3)</PresentationFormat>
  <Paragraphs>1748</Paragraphs>
  <Slides>89</Slides>
  <Notes>89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89</vt:i4>
      </vt:variant>
    </vt:vector>
  </HeadingPairs>
  <TitlesOfParts>
    <vt:vector size="94" baseType="lpstr">
      <vt:lpstr>Arial</vt:lpstr>
      <vt:lpstr>Times New Roman</vt:lpstr>
      <vt:lpstr>Courier New</vt:lpstr>
      <vt:lpstr>Symbol</vt:lpstr>
      <vt:lpstr>Default Design</vt:lpstr>
      <vt:lpstr>CS 3343: Analysis of Algorithms</vt:lpstr>
      <vt:lpstr>Definitions</vt:lpstr>
      <vt:lpstr>The naïve algorithm</vt:lpstr>
      <vt:lpstr>Time complexity</vt:lpstr>
      <vt:lpstr>Real strings are not random</vt:lpstr>
      <vt:lpstr>How to speedup?</vt:lpstr>
      <vt:lpstr>Cost for exact string matching</vt:lpstr>
      <vt:lpstr>String matching scenarios</vt:lpstr>
      <vt:lpstr>Pattern pre-processing algs</vt:lpstr>
      <vt:lpstr>Algorithm KMP</vt:lpstr>
      <vt:lpstr>Intuitive example 1</vt:lpstr>
      <vt:lpstr>Intuitive example 2</vt:lpstr>
      <vt:lpstr>KMP algorithm: pre-processing</vt:lpstr>
      <vt:lpstr>KMP algorithm: shift rule</vt:lpstr>
      <vt:lpstr>Failure Link Example</vt:lpstr>
      <vt:lpstr>Another example</vt:lpstr>
      <vt:lpstr>KMP Example using Failure Link</vt:lpstr>
      <vt:lpstr>KMP algorithm using DFA (Deterministic Finite Automata)</vt:lpstr>
      <vt:lpstr>DFA Example</vt:lpstr>
      <vt:lpstr>Difference between Failure Link and DFA</vt:lpstr>
      <vt:lpstr>The set matching problem</vt:lpstr>
      <vt:lpstr>A simpler problem: spell-checking</vt:lpstr>
      <vt:lpstr>Keyword tree for spell checking</vt:lpstr>
      <vt:lpstr>Aho-Corasick algorithm</vt:lpstr>
      <vt:lpstr>Keyword tree</vt:lpstr>
      <vt:lpstr>Keyword tree</vt:lpstr>
      <vt:lpstr>Keyword tree</vt:lpstr>
      <vt:lpstr>Keyword Tree with a failure link</vt:lpstr>
      <vt:lpstr>Keyword Tree with a failure link</vt:lpstr>
      <vt:lpstr>Keyword Tree with all failure links</vt:lpstr>
      <vt:lpstr>Example</vt:lpstr>
      <vt:lpstr>Example</vt:lpstr>
      <vt:lpstr>Example</vt:lpstr>
      <vt:lpstr>Example</vt:lpstr>
      <vt:lpstr>Example</vt:lpstr>
      <vt:lpstr>Aho-Corasick algorithm</vt:lpstr>
      <vt:lpstr>Suffix Tree</vt:lpstr>
      <vt:lpstr>Suffix tree</vt:lpstr>
      <vt:lpstr>Suffix tree implementation</vt:lpstr>
      <vt:lpstr>Suffix tree implementation</vt:lpstr>
      <vt:lpstr>Suffix links</vt:lpstr>
      <vt:lpstr>Suffix tree construction</vt:lpstr>
      <vt:lpstr>Suffix tree construction</vt:lpstr>
      <vt:lpstr>Suffix tree construction</vt:lpstr>
      <vt:lpstr>Suffix tree construction</vt:lpstr>
      <vt:lpstr>Suffix tree construction</vt:lpstr>
      <vt:lpstr>Suffix tree construction</vt:lpstr>
      <vt:lpstr>Suffix tree construction</vt:lpstr>
      <vt:lpstr>Suffix tree construction</vt:lpstr>
      <vt:lpstr>Suffix tree construction</vt:lpstr>
      <vt:lpstr>Suffix tree construction</vt:lpstr>
      <vt:lpstr>ST Application 1: pattern matching</vt:lpstr>
      <vt:lpstr>ST Application 2: set matching</vt:lpstr>
      <vt:lpstr>ST application 3: repeat finding</vt:lpstr>
      <vt:lpstr>Repeats finding</vt:lpstr>
      <vt:lpstr>Repeats finding</vt:lpstr>
      <vt:lpstr>Maximal repeats</vt:lpstr>
      <vt:lpstr>Maximal repeats finding</vt:lpstr>
      <vt:lpstr>ST application 4: word enumeration</vt:lpstr>
      <vt:lpstr>Joint Suffix Tree</vt:lpstr>
      <vt:lpstr>Slide 61</vt:lpstr>
      <vt:lpstr>To Simplify</vt:lpstr>
      <vt:lpstr>Application of JST</vt:lpstr>
      <vt:lpstr>Application of JST</vt:lpstr>
      <vt:lpstr>Many other applications</vt:lpstr>
      <vt:lpstr>Summary</vt:lpstr>
      <vt:lpstr>Pattern pre-processing algs</vt:lpstr>
      <vt:lpstr>Karp – Rabin Algorithm</vt:lpstr>
      <vt:lpstr>Karp – Rabin algorithm</vt:lpstr>
      <vt:lpstr>Karp – Rabin algorithm</vt:lpstr>
      <vt:lpstr>Boyer – Moore algorithm</vt:lpstr>
      <vt:lpstr>Boyer – Moore algorithm</vt:lpstr>
      <vt:lpstr>Bad character rule</vt:lpstr>
      <vt:lpstr>Bad character rule</vt:lpstr>
      <vt:lpstr>Bad character rule</vt:lpstr>
      <vt:lpstr>Basic bad character rule</vt:lpstr>
      <vt:lpstr>Basic bad character rule</vt:lpstr>
      <vt:lpstr>Basic bad character rule</vt:lpstr>
      <vt:lpstr>Basic bad character rule</vt:lpstr>
      <vt:lpstr>Extended bad character rule</vt:lpstr>
      <vt:lpstr>Extended bad character rule</vt:lpstr>
      <vt:lpstr>Slide 82</vt:lpstr>
      <vt:lpstr>(weak) good suffix rule</vt:lpstr>
      <vt:lpstr>(Weak) good suffix rule</vt:lpstr>
      <vt:lpstr>(Strong) good suffix rule</vt:lpstr>
      <vt:lpstr>(Strong) good suffix rule</vt:lpstr>
      <vt:lpstr>(Strong) good suffix rule</vt:lpstr>
      <vt:lpstr>(Strong) good suffix rule</vt:lpstr>
      <vt:lpstr>Example preprocessing</vt:lpstr>
    </vt:vector>
  </TitlesOfParts>
  <Company>UTSA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CS5263 Bioinformatics</dc:title>
  <dc:creator>Jianhua Ruan</dc:creator>
  <cp:lastModifiedBy>Jianhua Ruan</cp:lastModifiedBy>
  <cp:revision>257</cp:revision>
  <dcterms:created xsi:type="dcterms:W3CDTF">2007-10-11T15:17:55Z</dcterms:created>
  <dcterms:modified xsi:type="dcterms:W3CDTF">2018-04-15T22:12:40Z</dcterms:modified>
</cp:coreProperties>
</file>