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Default Extension="vml" ContentType="application/vnd.openxmlformats-officedocument.vmlDrawing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85"/>
  </p:notesMasterIdLst>
  <p:sldIdLst>
    <p:sldId id="256" r:id="rId2"/>
    <p:sldId id="410" r:id="rId3"/>
    <p:sldId id="411" r:id="rId4"/>
    <p:sldId id="421" r:id="rId5"/>
    <p:sldId id="425" r:id="rId6"/>
    <p:sldId id="332" r:id="rId7"/>
    <p:sldId id="456" r:id="rId8"/>
    <p:sldId id="457" r:id="rId9"/>
    <p:sldId id="350" r:id="rId10"/>
    <p:sldId id="352" r:id="rId11"/>
    <p:sldId id="353" r:id="rId12"/>
    <p:sldId id="354" r:id="rId13"/>
    <p:sldId id="355" r:id="rId14"/>
    <p:sldId id="458" r:id="rId15"/>
    <p:sldId id="459" r:id="rId16"/>
    <p:sldId id="363" r:id="rId17"/>
    <p:sldId id="364" r:id="rId18"/>
    <p:sldId id="365" r:id="rId19"/>
    <p:sldId id="366" r:id="rId20"/>
    <p:sldId id="367" r:id="rId21"/>
    <p:sldId id="428" r:id="rId22"/>
    <p:sldId id="429" r:id="rId23"/>
    <p:sldId id="430" r:id="rId24"/>
    <p:sldId id="373" r:id="rId25"/>
    <p:sldId id="374" r:id="rId26"/>
    <p:sldId id="375" r:id="rId27"/>
    <p:sldId id="376" r:id="rId28"/>
    <p:sldId id="377" r:id="rId29"/>
    <p:sldId id="380" r:id="rId30"/>
    <p:sldId id="467" r:id="rId31"/>
    <p:sldId id="468" r:id="rId32"/>
    <p:sldId id="433" r:id="rId33"/>
    <p:sldId id="434" r:id="rId34"/>
    <p:sldId id="382" r:id="rId35"/>
    <p:sldId id="460" r:id="rId36"/>
    <p:sldId id="461" r:id="rId37"/>
    <p:sldId id="462" r:id="rId38"/>
    <p:sldId id="463" r:id="rId39"/>
    <p:sldId id="464" r:id="rId40"/>
    <p:sldId id="465" r:id="rId41"/>
    <p:sldId id="466" r:id="rId42"/>
    <p:sldId id="469" r:id="rId43"/>
    <p:sldId id="470" r:id="rId44"/>
    <p:sldId id="471" r:id="rId45"/>
    <p:sldId id="472" r:id="rId46"/>
    <p:sldId id="473" r:id="rId47"/>
    <p:sldId id="474" r:id="rId48"/>
    <p:sldId id="475" r:id="rId49"/>
    <p:sldId id="476" r:id="rId50"/>
    <p:sldId id="477" r:id="rId51"/>
    <p:sldId id="478" r:id="rId52"/>
    <p:sldId id="531" r:id="rId53"/>
    <p:sldId id="512" r:id="rId54"/>
    <p:sldId id="513" r:id="rId55"/>
    <p:sldId id="514" r:id="rId56"/>
    <p:sldId id="515" r:id="rId57"/>
    <p:sldId id="516" r:id="rId58"/>
    <p:sldId id="517" r:id="rId59"/>
    <p:sldId id="518" r:id="rId60"/>
    <p:sldId id="519" r:id="rId61"/>
    <p:sldId id="523" r:id="rId62"/>
    <p:sldId id="524" r:id="rId63"/>
    <p:sldId id="525" r:id="rId64"/>
    <p:sldId id="526" r:id="rId65"/>
    <p:sldId id="527" r:id="rId66"/>
    <p:sldId id="528" r:id="rId67"/>
    <p:sldId id="529" r:id="rId68"/>
    <p:sldId id="530" r:id="rId69"/>
    <p:sldId id="522" r:id="rId70"/>
    <p:sldId id="521" r:id="rId71"/>
    <p:sldId id="480" r:id="rId72"/>
    <p:sldId id="481" r:id="rId73"/>
    <p:sldId id="482" r:id="rId74"/>
    <p:sldId id="483" r:id="rId75"/>
    <p:sldId id="484" r:id="rId76"/>
    <p:sldId id="485" r:id="rId77"/>
    <p:sldId id="486" r:id="rId78"/>
    <p:sldId id="487" r:id="rId79"/>
    <p:sldId id="509" r:id="rId80"/>
    <p:sldId id="510" r:id="rId81"/>
    <p:sldId id="532" r:id="rId82"/>
    <p:sldId id="498" r:id="rId83"/>
    <p:sldId id="499" r:id="rId84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5F5F5F"/>
    <a:srgbClr val="FFFF00"/>
    <a:srgbClr val="B8C26A"/>
    <a:srgbClr val="9900FF"/>
    <a:srgbClr val="00FF00"/>
    <a:srgbClr val="66FF9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1" autoAdjust="0"/>
    <p:restoredTop sz="94580" autoAdjust="0"/>
  </p:normalViewPr>
  <p:slideViewPr>
    <p:cSldViewPr>
      <p:cViewPr varScale="1">
        <p:scale>
          <a:sx n="63" d="100"/>
          <a:sy n="63" d="100"/>
        </p:scale>
        <p:origin x="-672" y="-9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17717AF-5B98-4DED-A4C4-D5CBF7491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6123A-8DFD-4DD8-A393-D4BDBEFC32C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0CE66-BA2B-43B9-B967-862ABBA193E7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C648D-8818-489E-9E78-1D1164C7FECB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12300-A18B-4B1B-A34A-44ABD310B8C4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1AF2D-E2BD-422E-9D73-C22C6032DECA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421A5-D790-4FE1-A8FF-48925A124935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C0721-7BC4-43BD-BD24-D13339E663EE}" type="slidenum">
              <a:rPr lang="en-US"/>
              <a:pPr/>
              <a:t>15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24DBB-7B53-4C3F-9D0B-C6846DC14A5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2D84E-4132-407F-A84E-01B725719BF4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003F0-2C20-423D-900F-C629AF48C635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EE5F7-2852-4FBA-BBC4-B269D362327D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21FE17-70D8-4FD6-A137-113718DCBBA1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66D54-DE26-4737-A598-AF313BBE988E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1BABB-BC36-4DF3-8495-9B883EB7997A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1DB30-D379-4E08-9123-52DED3C05CB7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394E4-9604-42C5-A264-889FCC617619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528AE5-2E6C-41DA-B23B-3CB2C14EC5A2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3FD00-E12E-46CE-8A57-4E618F66A5F9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68420-23C9-470F-832D-808F4CE703D0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4FF8CA-16E3-4DEB-AD07-C4AB3244EEEA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6F88A-5D95-4A8F-BB2B-55B19E3961D0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37F36-045B-4FA3-94F1-2B4BD5DF75E4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A5DA6-3E82-4BC7-ADC5-A8519FC417FF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37439-B5D6-4C85-85F9-52BAD477E6C8}" type="slidenum">
              <a:rPr lang="en-US"/>
              <a:pPr/>
              <a:t>30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C0EF8-0FD0-454F-8FDB-D054E434F0D4}" type="slidenum">
              <a:rPr lang="en-US"/>
              <a:pPr/>
              <a:t>31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4C746-C49A-4D1E-81DE-4968357BC3B6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2D89E-CD4A-4045-8629-46E36F41060C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F9797-0AD9-4E34-8DA1-AAF14EA4C480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DB4CE6-F2BC-4326-9CFE-B2E4348A1D37}" type="slidenum">
              <a:rPr lang="en-US"/>
              <a:pPr/>
              <a:t>35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BF1C-668F-4A83-A239-F2068EF15BD4}" type="slidenum">
              <a:rPr lang="en-US"/>
              <a:pPr/>
              <a:t>36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AA047-869B-4FEB-B56A-3ED712FB6956}" type="slidenum">
              <a:rPr lang="en-US"/>
              <a:pPr/>
              <a:t>37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9EC76-AD21-4011-9F4A-BD2B11E0B625}" type="slidenum">
              <a:rPr lang="en-US"/>
              <a:pPr/>
              <a:t>38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AB0D9-E28F-4F69-A41A-9E7F28B5B780}" type="slidenum">
              <a:rPr lang="en-US"/>
              <a:pPr/>
              <a:t>39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941E05-E569-416E-B7E3-4BF314128586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170A0-2762-4863-ABEE-F2D77175F8EF}" type="slidenum">
              <a:rPr lang="en-US"/>
              <a:pPr/>
              <a:t>40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90CC4-BED4-40FE-A727-7726ADD15D56}" type="slidenum">
              <a:rPr lang="en-US"/>
              <a:pPr/>
              <a:t>41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CC76D8-369F-48AA-B530-7341001B1EF1}" type="slidenum">
              <a:rPr lang="en-US"/>
              <a:pPr/>
              <a:t>42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2E970-5050-492F-A4BF-BFD6D79593D6}" type="slidenum">
              <a:rPr lang="en-US"/>
              <a:pPr/>
              <a:t>43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FEA5C-B27A-4522-8835-18701FC2B26A}" type="slidenum">
              <a:rPr lang="en-US"/>
              <a:pPr/>
              <a:t>44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DE197B-170D-4A90-826E-429E123D87A8}" type="slidenum">
              <a:rPr lang="en-US"/>
              <a:pPr/>
              <a:t>45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3323A-CFB9-48B4-81BD-3D74980686BD}" type="slidenum">
              <a:rPr lang="en-US"/>
              <a:pPr/>
              <a:t>46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A33262-F655-4325-B7B9-619353587281}" type="slidenum">
              <a:rPr lang="en-US"/>
              <a:pPr/>
              <a:t>47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6DDFC-B641-4024-97A1-20C605684D67}" type="slidenum">
              <a:rPr lang="en-US"/>
              <a:pPr/>
              <a:t>48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BF2760-979D-428D-B2D8-5D62F93F88FC}" type="slidenum">
              <a:rPr lang="en-US"/>
              <a:pPr/>
              <a:t>49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1BEB3-C043-478F-8C0B-B478D7E6F6D3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6102C-68B1-4FBE-B4A6-5E4CA1020DAF}" type="slidenum">
              <a:rPr lang="en-US"/>
              <a:pPr/>
              <a:t>50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C7421-7D56-42FF-873C-A86D7A6F4088}" type="slidenum">
              <a:rPr lang="en-US"/>
              <a:pPr/>
              <a:t>51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16A9D-C98C-42E5-9C33-67CBFA8DF414}" type="slidenum">
              <a:rPr lang="en-US"/>
              <a:pPr/>
              <a:t>52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D780B-47C6-4748-AFC3-01B1673BE1A0}" type="slidenum">
              <a:rPr lang="en-US"/>
              <a:pPr/>
              <a:t>53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E2551-0C5E-4652-BED1-377C6BA4BB4F}" type="slidenum">
              <a:rPr lang="en-US"/>
              <a:pPr/>
              <a:t>54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C5430-B982-471A-B260-42EBFEBC0E34}" type="slidenum">
              <a:rPr lang="en-US"/>
              <a:pPr/>
              <a:t>55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9E7B3-E2CE-4A78-9BD4-E16940C8E113}" type="slidenum">
              <a:rPr lang="en-US"/>
              <a:pPr/>
              <a:t>56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80611-FAC1-4F7F-A8CB-A5C5FF010994}" type="slidenum">
              <a:rPr lang="en-US"/>
              <a:pPr/>
              <a:t>57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32684-F418-47B9-89C0-7AE02FBEA662}" type="slidenum">
              <a:rPr lang="en-US"/>
              <a:pPr/>
              <a:t>58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F9C3E-9DE6-47A8-B10E-78BE1A8C30F2}" type="slidenum">
              <a:rPr lang="en-US"/>
              <a:pPr/>
              <a:t>59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929AA-4848-48E7-80E4-F2C55749DE8C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844952-D861-41C4-A91A-6C4CA484927C}" type="slidenum">
              <a:rPr lang="en-US"/>
              <a:pPr/>
              <a:t>60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CEEC56-51A0-4329-A4CB-0C97E7B8DA9A}" type="slidenum">
              <a:rPr lang="en-US"/>
              <a:pPr/>
              <a:t>61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491C0A-5C1F-43B8-BC6D-A39914B53E4A}" type="slidenum">
              <a:rPr lang="en-US"/>
              <a:pPr/>
              <a:t>62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6E47D-9722-4E7F-A9C4-E16AB5FE155D}" type="slidenum">
              <a:rPr lang="en-US"/>
              <a:pPr/>
              <a:t>63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7E394-E4B5-4650-9BC2-D687CF8768D2}" type="slidenum">
              <a:rPr lang="en-US"/>
              <a:pPr/>
              <a:t>64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A8300-7D9A-4FD0-894B-94C921B97FE4}" type="slidenum">
              <a:rPr lang="en-US"/>
              <a:pPr/>
              <a:t>65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77494-0BDE-4AAD-BBD1-3BB85778C93E}" type="slidenum">
              <a:rPr lang="en-US"/>
              <a:pPr/>
              <a:t>66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883CC0-B2F1-4B46-A533-AAB1795C5F65}" type="slidenum">
              <a:rPr lang="en-US"/>
              <a:pPr/>
              <a:t>67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02C73-27CA-4AC4-B0A6-E7CDF7C9CC0F}" type="slidenum">
              <a:rPr lang="en-US"/>
              <a:pPr/>
              <a:t>68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44604-983A-457A-8BC2-38747750708E}" type="slidenum">
              <a:rPr lang="en-US"/>
              <a:pPr/>
              <a:t>70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24D09D-5587-431F-98EB-E3C84BA00196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7712-4B22-4A62-863C-4F237778BEDA}" type="slidenum">
              <a:rPr lang="en-US"/>
              <a:pPr/>
              <a:t>71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2EBB6-B16A-4A59-BEFE-34D22E190364}" type="slidenum">
              <a:rPr lang="en-US"/>
              <a:pPr/>
              <a:t>72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2B81D-3EA2-4D65-B0B1-C218D8E0792B}" type="slidenum">
              <a:rPr lang="en-US"/>
              <a:pPr/>
              <a:t>73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A305C9-8FAD-4FDD-AEAB-C91A1592E6B7}" type="slidenum">
              <a:rPr lang="en-US"/>
              <a:pPr/>
              <a:t>74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785CD-4DBA-4B56-8F3D-7002BBB5313B}" type="slidenum">
              <a:rPr lang="en-US"/>
              <a:pPr/>
              <a:t>75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11AEB-F53C-4D34-8829-728658337D6C}" type="slidenum">
              <a:rPr lang="en-US"/>
              <a:pPr/>
              <a:t>76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066775-88F8-4B53-8AF0-0325BDEA7520}" type="slidenum">
              <a:rPr lang="en-US"/>
              <a:pPr/>
              <a:t>77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0E0EB-552F-40EC-AA5A-B44FC6828CE3}" type="slidenum">
              <a:rPr lang="en-US"/>
              <a:pPr/>
              <a:t>78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8C866-734C-4207-9B08-C6B4DD2B3254}" type="slidenum">
              <a:rPr lang="en-US"/>
              <a:pPr/>
              <a:t>79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8C866-734C-4207-9B08-C6B4DD2B3254}" type="slidenum">
              <a:rPr lang="en-US"/>
              <a:pPr/>
              <a:t>80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B1C18-3B2D-4F16-B33C-CEF2603357B1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288766-11BA-47DB-A69E-26B70DC92A16}" type="slidenum">
              <a:rPr lang="en-US"/>
              <a:pPr/>
              <a:t>81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7F2B6-F753-4E6A-A4EB-7561AEA10459}" type="slidenum">
              <a:rPr lang="en-US"/>
              <a:pPr/>
              <a:t>82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16A9D-C98C-42E5-9C33-67CBFA8DF414}" type="slidenum">
              <a:rPr lang="en-US"/>
              <a:pPr/>
              <a:t>83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A9C86-D4A1-4C90-ACB1-A4E39D154AAF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F42C2-F6F3-4F20-867C-DD9DA4DBBDFE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E0F1C-AB47-4D3E-92E7-609E77BCF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5198D-84EE-4D64-B3C4-D82412830778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C0AB3-426D-444B-A66C-678960C64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E6587-A18A-4C1C-BF7F-07FF01DC4A3B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C451B-9257-461D-9020-6B4547445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22626-93DF-4AFC-B0B0-60F1D9EB4C15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2CA9B-72DF-4E01-BEAA-1B93231A4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E1A4A-4DD0-4E66-BC80-B52E6E97AA4B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E4D0E-A504-4F34-B75A-6FE02EE014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9DE4C-23FF-4A82-9ABE-7F0FF2FDEAA4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50994-B31F-4FBA-AB94-FCCDB9CD5B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C2245-2004-401C-AB6C-510D3D741DB6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9C7DF-31F2-4190-A350-1A613FFDC6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DC6DF-9981-4169-AF39-24880127F51B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08C65-6C50-4CFE-88F3-E08A0F25B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B1430-93E7-48AF-AC08-7F5A71FF2098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79D92-71EC-4434-B413-6B1546D1C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2BC72-7592-4D15-BDDE-9B072CA2CA7B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89CDB-3DA2-413C-B9B6-BD4628964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8A102-D7A6-41DA-91BD-7BB680B97E8D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97C5C-B114-4AB3-8064-F72BE9DA0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27EAF-DE30-49A8-8A69-C0982A144954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FABEB-30EB-4C3B-8D84-50B0DF9F8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FBB15C4-A322-456E-9A5A-72CACED9BD8D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BE4E3E-ABBC-49FC-BC7E-4A7D59841E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E13CEA-DB6D-4148-A867-0BAF415E449E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C0537-AC51-4AF9-B5E4-079C46A44B9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CS 3343: Analysis of Algorithms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315200" cy="175260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Correctness Proof, Order of Growth, Asymptotic Notations</a:t>
            </a:r>
          </a:p>
        </p:txBody>
      </p:sp>
      <p:pic>
        <p:nvPicPr>
          <p:cNvPr id="2054" name="Picture 5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C1C32-4CF8-464D-B334-4BAD487A3AC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82A84-D433-4495-8CFB-50EFFE2F2A07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Correctness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any algorithm, we must prove that it </a:t>
            </a:r>
            <a:r>
              <a:rPr lang="en-US" altLang="en-US" i="1" smtClean="0">
                <a:solidFill>
                  <a:srgbClr val="FF0000"/>
                </a:solidFill>
              </a:rPr>
              <a:t>always</a:t>
            </a:r>
            <a:r>
              <a:rPr lang="en-US" altLang="en-US" smtClean="0"/>
              <a:t> returns the desired output for </a:t>
            </a:r>
            <a:r>
              <a:rPr lang="en-US" altLang="en-US" i="1" smtClean="0">
                <a:solidFill>
                  <a:srgbClr val="FF0000"/>
                </a:solidFill>
              </a:rPr>
              <a:t>all</a:t>
            </a:r>
            <a:r>
              <a:rPr lang="en-US" altLang="en-US" smtClean="0"/>
              <a:t> legal instances of the problem.</a:t>
            </a:r>
          </a:p>
          <a:p>
            <a:pPr eaLnBrk="1" hangingPunct="1"/>
            <a:r>
              <a:rPr lang="en-US" altLang="en-US" smtClean="0"/>
              <a:t>For sorting, this means even if (1) the input is </a:t>
            </a:r>
            <a:r>
              <a:rPr lang="en-US" altLang="en-US" smtClean="0">
                <a:solidFill>
                  <a:srgbClr val="008000"/>
                </a:solidFill>
              </a:rPr>
              <a:t>already sorted</a:t>
            </a:r>
            <a:r>
              <a:rPr lang="en-US" altLang="en-US" smtClean="0"/>
              <a:t>, or (2) it contains </a:t>
            </a:r>
            <a:r>
              <a:rPr lang="en-US" altLang="en-US" smtClean="0">
                <a:solidFill>
                  <a:srgbClr val="008000"/>
                </a:solidFill>
              </a:rPr>
              <a:t>repeated elements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Algorithm correctness is </a:t>
            </a:r>
            <a:r>
              <a:rPr lang="en-US" altLang="en-US" smtClean="0">
                <a:solidFill>
                  <a:srgbClr val="008000"/>
                </a:solidFill>
              </a:rPr>
              <a:t>NOT</a:t>
            </a:r>
            <a:r>
              <a:rPr lang="en-US" altLang="en-US" smtClean="0"/>
              <a:t> obvious in some problems (e.g., optimization)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54E337F-7E53-4EB8-8678-29C248B0FEF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323B1-9CE0-4138-95E9-8AC063E547A4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prove correctness?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Given a </a:t>
            </a:r>
            <a:r>
              <a:rPr lang="en-US" altLang="en-US" sz="2800" smtClean="0">
                <a:solidFill>
                  <a:srgbClr val="008000"/>
                </a:solidFill>
              </a:rPr>
              <a:t>concrete</a:t>
            </a:r>
            <a:r>
              <a:rPr lang="en-US" altLang="en-US" sz="2800" smtClean="0"/>
              <a:t> input, eg. &lt;4,2,6,1,7&gt;</a:t>
            </a:r>
            <a:br>
              <a:rPr lang="en-US" altLang="en-US" sz="2800" smtClean="0"/>
            </a:br>
            <a:r>
              <a:rPr lang="en-US" altLang="en-US" sz="2800" smtClean="0"/>
              <a:t>trace it and prove that it works.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Given an </a:t>
            </a:r>
            <a:r>
              <a:rPr lang="en-US" altLang="en-US" sz="2800" smtClean="0">
                <a:solidFill>
                  <a:srgbClr val="FF0000"/>
                </a:solidFill>
              </a:rPr>
              <a:t>abstract</a:t>
            </a:r>
            <a:r>
              <a:rPr lang="en-US" altLang="en-US" sz="2800" smtClean="0"/>
              <a:t> input, eg. &lt;a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, … a</a:t>
            </a:r>
            <a:r>
              <a:rPr lang="en-US" altLang="en-US" sz="2800" baseline="-25000" smtClean="0"/>
              <a:t>n</a:t>
            </a:r>
            <a:r>
              <a:rPr lang="en-US" altLang="en-US" sz="2800" smtClean="0"/>
              <a:t>&gt; </a:t>
            </a:r>
            <a:br>
              <a:rPr lang="en-US" altLang="en-US" sz="2800" smtClean="0"/>
            </a:br>
            <a:r>
              <a:rPr lang="en-US" altLang="en-US" sz="2800" smtClean="0"/>
              <a:t>trace it and prove that it works.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Sometimes it is easier to find a counterexample to show that an algorithm does </a:t>
            </a:r>
            <a:r>
              <a:rPr lang="en-US" altLang="en-US" sz="2800" smtClean="0">
                <a:solidFill>
                  <a:srgbClr val="FF0000"/>
                </a:solidFill>
              </a:rPr>
              <a:t>NOT</a:t>
            </a:r>
            <a:r>
              <a:rPr lang="en-US" altLang="en-US" sz="2800" smtClean="0"/>
              <a:t> work.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Think about all small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Think about examples with extremes of big and small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Think about examples with 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Failure to find a counterexample does </a:t>
            </a:r>
            <a:r>
              <a:rPr lang="en-US" altLang="en-US" sz="2400" smtClean="0">
                <a:solidFill>
                  <a:srgbClr val="FF0000"/>
                </a:solidFill>
              </a:rPr>
              <a:t>NOT</a:t>
            </a:r>
            <a:r>
              <a:rPr lang="en-US" altLang="en-US" sz="2400" smtClean="0"/>
              <a:t> mean that the algorithm is correct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67600" y="1828800"/>
            <a:ext cx="381000" cy="457200"/>
            <a:chOff x="4704" y="1152"/>
            <a:chExt cx="240" cy="288"/>
          </a:xfrm>
        </p:grpSpPr>
        <p:sp>
          <p:nvSpPr>
            <p:cNvPr id="41991" name="Line 4"/>
            <p:cNvSpPr>
              <a:spLocks noChangeShapeType="1"/>
            </p:cNvSpPr>
            <p:nvPr/>
          </p:nvSpPr>
          <p:spPr bwMode="auto">
            <a:xfrm flipH="1">
              <a:off x="4704" y="1152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2" name="Line 5"/>
            <p:cNvSpPr>
              <a:spLocks noChangeShapeType="1"/>
            </p:cNvSpPr>
            <p:nvPr/>
          </p:nvSpPr>
          <p:spPr bwMode="auto">
            <a:xfrm>
              <a:off x="4704" y="1152"/>
              <a:ext cx="24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8BB9BD-4C97-4022-B82A-BB690E4DA627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367DB7-6DBE-491D-9956-DDE1E5D18DEE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Example: Insertion Sort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</a:t>
            </a:r>
            <a:r>
              <a:rPr lang="en-US" altLang="en-US" sz="2400" b="1" smtClean="0">
                <a:solidFill>
                  <a:schemeClr val="hlink"/>
                </a:solidFill>
                <a:latin typeface="Batang" pitchFamily="18" charset="-127"/>
                <a:ea typeface="Batang" pitchFamily="18" charset="-127"/>
              </a:rPr>
              <a:t>▷</a:t>
            </a:r>
            <a:r>
              <a:rPr lang="en-US" altLang="en-US" sz="2400" smtClean="0">
                <a:solidFill>
                  <a:schemeClr val="hlink"/>
                </a:solidFill>
                <a:latin typeface="Times New Roman" pitchFamily="18" charset="0"/>
                <a:sym typeface="Webdings" pitchFamily="18" charset="2"/>
              </a:rPr>
              <a:t>Insert A[j] into the sorted sequence A[1..j-1]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grpSp>
        <p:nvGrpSpPr>
          <p:cNvPr id="43014" name="Group 51"/>
          <p:cNvGrpSpPr>
            <a:grpSpLocks/>
          </p:cNvGrpSpPr>
          <p:nvPr/>
        </p:nvGrpSpPr>
        <p:grpSpPr bwMode="auto">
          <a:xfrm>
            <a:off x="1600200" y="5334000"/>
            <a:ext cx="6172200" cy="1524000"/>
            <a:chOff x="1008" y="3360"/>
            <a:chExt cx="3888" cy="960"/>
          </a:xfrm>
        </p:grpSpPr>
        <p:sp>
          <p:nvSpPr>
            <p:cNvPr id="43015" name="Rectangle 37"/>
            <p:cNvSpPr>
              <a:spLocks noChangeArrowheads="1"/>
            </p:cNvSpPr>
            <p:nvPr/>
          </p:nvSpPr>
          <p:spPr bwMode="auto">
            <a:xfrm>
              <a:off x="1104" y="3600"/>
              <a:ext cx="37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3016" name="Rectangle 38"/>
            <p:cNvSpPr>
              <a:spLocks noChangeArrowheads="1"/>
            </p:cNvSpPr>
            <p:nvPr/>
          </p:nvSpPr>
          <p:spPr bwMode="auto">
            <a:xfrm>
              <a:off x="2880" y="3600"/>
              <a:ext cx="144" cy="192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3017" name="Text Box 39"/>
            <p:cNvSpPr txBox="1">
              <a:spLocks noChangeArrowheads="1"/>
            </p:cNvSpPr>
            <p:nvPr/>
          </p:nvSpPr>
          <p:spPr bwMode="auto">
            <a:xfrm>
              <a:off x="1008" y="3369"/>
              <a:ext cx="20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1</a:t>
              </a:r>
            </a:p>
          </p:txBody>
        </p:sp>
        <p:sp>
          <p:nvSpPr>
            <p:cNvPr id="43018" name="Text Box 40"/>
            <p:cNvSpPr txBox="1">
              <a:spLocks noChangeArrowheads="1"/>
            </p:cNvSpPr>
            <p:nvPr/>
          </p:nvSpPr>
          <p:spPr bwMode="auto">
            <a:xfrm>
              <a:off x="2108" y="3369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i</a:t>
              </a:r>
            </a:p>
          </p:txBody>
        </p:sp>
        <p:sp>
          <p:nvSpPr>
            <p:cNvPr id="43019" name="Text Box 41"/>
            <p:cNvSpPr txBox="1">
              <a:spLocks noChangeArrowheads="1"/>
            </p:cNvSpPr>
            <p:nvPr/>
          </p:nvSpPr>
          <p:spPr bwMode="auto">
            <a:xfrm>
              <a:off x="2876" y="3360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j</a:t>
              </a:r>
            </a:p>
          </p:txBody>
        </p:sp>
        <p:sp>
          <p:nvSpPr>
            <p:cNvPr id="43020" name="AutoShape 42"/>
            <p:cNvSpPr>
              <a:spLocks/>
            </p:cNvSpPr>
            <p:nvPr/>
          </p:nvSpPr>
          <p:spPr bwMode="auto">
            <a:xfrm rot="-5400000">
              <a:off x="1872" y="3088"/>
              <a:ext cx="240" cy="1776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3021" name="Text Box 43"/>
            <p:cNvSpPr txBox="1">
              <a:spLocks noChangeArrowheads="1"/>
            </p:cNvSpPr>
            <p:nvPr/>
          </p:nvSpPr>
          <p:spPr bwMode="auto">
            <a:xfrm>
              <a:off x="2784" y="4041"/>
              <a:ext cx="364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Key</a:t>
              </a:r>
            </a:p>
          </p:txBody>
        </p:sp>
        <p:sp>
          <p:nvSpPr>
            <p:cNvPr id="43022" name="Line 44"/>
            <p:cNvSpPr>
              <a:spLocks noChangeShapeType="1"/>
            </p:cNvSpPr>
            <p:nvPr/>
          </p:nvSpPr>
          <p:spPr bwMode="auto">
            <a:xfrm>
              <a:off x="2976" y="38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3" name="Line 45"/>
            <p:cNvSpPr>
              <a:spLocks noChangeShapeType="1"/>
            </p:cNvSpPr>
            <p:nvPr/>
          </p:nvSpPr>
          <p:spPr bwMode="auto">
            <a:xfrm>
              <a:off x="2208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4" name="Line 46"/>
            <p:cNvSpPr>
              <a:spLocks noChangeShapeType="1"/>
            </p:cNvSpPr>
            <p:nvPr/>
          </p:nvSpPr>
          <p:spPr bwMode="auto">
            <a:xfrm>
              <a:off x="240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5" name="Line 47"/>
            <p:cNvSpPr>
              <a:spLocks noChangeShapeType="1"/>
            </p:cNvSpPr>
            <p:nvPr/>
          </p:nvSpPr>
          <p:spPr bwMode="auto">
            <a:xfrm>
              <a:off x="264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48"/>
            <p:cNvSpPr>
              <a:spLocks noChangeShapeType="1"/>
            </p:cNvSpPr>
            <p:nvPr/>
          </p:nvSpPr>
          <p:spPr bwMode="auto">
            <a:xfrm>
              <a:off x="2832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49"/>
            <p:cNvSpPr>
              <a:spLocks noChangeShapeType="1"/>
            </p:cNvSpPr>
            <p:nvPr/>
          </p:nvSpPr>
          <p:spPr bwMode="auto">
            <a:xfrm flipH="1" flipV="1">
              <a:off x="2208" y="3744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Text Box 50"/>
            <p:cNvSpPr txBox="1">
              <a:spLocks noChangeArrowheads="1"/>
            </p:cNvSpPr>
            <p:nvPr/>
          </p:nvSpPr>
          <p:spPr bwMode="auto">
            <a:xfrm>
              <a:off x="1740" y="4089"/>
              <a:ext cx="51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sorted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13F1243-64DB-4F94-A0E0-290EC4987A6A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6BF85A-4C2A-4F68-BD77-D727FE60F01C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Example of insertion sort</a:t>
            </a:r>
          </a:p>
        </p:txBody>
      </p:sp>
      <p:graphicFrame>
        <p:nvGraphicFramePr>
          <p:cNvPr id="857362" name="Group 274"/>
          <p:cNvGraphicFramePr>
            <a:graphicFrameLocks noGrp="1"/>
          </p:cNvGraphicFramePr>
          <p:nvPr>
            <p:ph sz="half" idx="2"/>
          </p:nvPr>
        </p:nvGraphicFramePr>
        <p:xfrm>
          <a:off x="2438400" y="12192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7382" name="Group 294"/>
          <p:cNvGraphicFramePr>
            <a:graphicFrameLocks noGrp="1"/>
          </p:cNvGraphicFramePr>
          <p:nvPr/>
        </p:nvGraphicFramePr>
        <p:xfrm>
          <a:off x="2438400" y="22098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7380" name="Freeform 292"/>
          <p:cNvSpPr>
            <a:spLocks/>
          </p:cNvSpPr>
          <p:nvPr/>
        </p:nvSpPr>
        <p:spPr bwMode="auto">
          <a:xfrm rot="21020406" flipV="1">
            <a:off x="2514600" y="914400"/>
            <a:ext cx="990600" cy="304800"/>
          </a:xfrm>
          <a:custGeom>
            <a:avLst/>
            <a:gdLst>
              <a:gd name="T0" fmla="*/ 2147483647 w 432"/>
              <a:gd name="T1" fmla="*/ 0 h 256"/>
              <a:gd name="T2" fmla="*/ 2147483647 w 432"/>
              <a:gd name="T3" fmla="*/ 2147483647 h 256"/>
              <a:gd name="T4" fmla="*/ 2147483647 w 432"/>
              <a:gd name="T5" fmla="*/ 2147483647 h 256"/>
              <a:gd name="T6" fmla="*/ 0 w 432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7383" name="Freeform 295"/>
          <p:cNvSpPr>
            <a:spLocks/>
          </p:cNvSpPr>
          <p:nvPr/>
        </p:nvSpPr>
        <p:spPr bwMode="auto">
          <a:xfrm rot="21020406" flipV="1">
            <a:off x="3048000" y="1905000"/>
            <a:ext cx="990600" cy="304800"/>
          </a:xfrm>
          <a:custGeom>
            <a:avLst/>
            <a:gdLst>
              <a:gd name="T0" fmla="*/ 2147483647 w 432"/>
              <a:gd name="T1" fmla="*/ 0 h 256"/>
              <a:gd name="T2" fmla="*/ 2147483647 w 432"/>
              <a:gd name="T3" fmla="*/ 2147483647 h 256"/>
              <a:gd name="T4" fmla="*/ 2147483647 w 432"/>
              <a:gd name="T5" fmla="*/ 2147483647 h 256"/>
              <a:gd name="T6" fmla="*/ 0 w 432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02" name="Group 314"/>
          <p:cNvGraphicFramePr>
            <a:graphicFrameLocks noGrp="1"/>
          </p:cNvGraphicFramePr>
          <p:nvPr/>
        </p:nvGraphicFramePr>
        <p:xfrm>
          <a:off x="2438400" y="3211513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7400" name="Freeform 312"/>
          <p:cNvSpPr>
            <a:spLocks/>
          </p:cNvSpPr>
          <p:nvPr/>
        </p:nvSpPr>
        <p:spPr bwMode="auto">
          <a:xfrm rot="21020406" flipV="1">
            <a:off x="4419600" y="2895600"/>
            <a:ext cx="381000" cy="315913"/>
          </a:xfrm>
          <a:custGeom>
            <a:avLst/>
            <a:gdLst>
              <a:gd name="T0" fmla="*/ 2147483647 w 432"/>
              <a:gd name="T1" fmla="*/ 0 h 256"/>
              <a:gd name="T2" fmla="*/ 2147483647 w 432"/>
              <a:gd name="T3" fmla="*/ 2147483647 h 256"/>
              <a:gd name="T4" fmla="*/ 2147483647 w 432"/>
              <a:gd name="T5" fmla="*/ 2147483647 h 256"/>
              <a:gd name="T6" fmla="*/ 0 w 432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54" name="Group 366"/>
          <p:cNvGraphicFramePr>
            <a:graphicFrameLocks noGrp="1"/>
          </p:cNvGraphicFramePr>
          <p:nvPr/>
        </p:nvGraphicFramePr>
        <p:xfrm>
          <a:off x="2438400" y="4192588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7455" name="Freeform 367"/>
          <p:cNvSpPr>
            <a:spLocks/>
          </p:cNvSpPr>
          <p:nvPr/>
        </p:nvSpPr>
        <p:spPr bwMode="auto">
          <a:xfrm rot="21399532" flipV="1">
            <a:off x="2511425" y="3886200"/>
            <a:ext cx="2971800" cy="319088"/>
          </a:xfrm>
          <a:custGeom>
            <a:avLst/>
            <a:gdLst>
              <a:gd name="T0" fmla="*/ 2147483647 w 432"/>
              <a:gd name="T1" fmla="*/ 0 h 256"/>
              <a:gd name="T2" fmla="*/ 2147483647 w 432"/>
              <a:gd name="T3" fmla="*/ 2147483647 h 256"/>
              <a:gd name="T4" fmla="*/ 2147483647 w 432"/>
              <a:gd name="T5" fmla="*/ 2147483647 h 256"/>
              <a:gd name="T6" fmla="*/ 0 w 432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74" name="Group 386"/>
          <p:cNvGraphicFramePr>
            <a:graphicFrameLocks noGrp="1"/>
          </p:cNvGraphicFramePr>
          <p:nvPr/>
        </p:nvGraphicFramePr>
        <p:xfrm>
          <a:off x="2438400" y="5133975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857472" name="Freeform 384"/>
          <p:cNvSpPr>
            <a:spLocks/>
          </p:cNvSpPr>
          <p:nvPr/>
        </p:nvSpPr>
        <p:spPr bwMode="auto">
          <a:xfrm rot="21399532" flipV="1">
            <a:off x="3889375" y="4799013"/>
            <a:ext cx="2055813" cy="319087"/>
          </a:xfrm>
          <a:custGeom>
            <a:avLst/>
            <a:gdLst>
              <a:gd name="T0" fmla="*/ 2147483647 w 432"/>
              <a:gd name="T1" fmla="*/ 0 h 256"/>
              <a:gd name="T2" fmla="*/ 2147483647 w 432"/>
              <a:gd name="T3" fmla="*/ 2147483647 h 256"/>
              <a:gd name="T4" fmla="*/ 2147483647 w 432"/>
              <a:gd name="T5" fmla="*/ 2147483647 h 256"/>
              <a:gd name="T6" fmla="*/ 0 w 432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75" name="Group 387"/>
          <p:cNvGraphicFramePr>
            <a:graphicFrameLocks noGrp="1"/>
          </p:cNvGraphicFramePr>
          <p:nvPr/>
        </p:nvGraphicFramePr>
        <p:xfrm>
          <a:off x="2438400" y="60960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sp>
        <p:nvSpPr>
          <p:cNvPr id="857492" name="Text Box 404"/>
          <p:cNvSpPr txBox="1">
            <a:spLocks noChangeArrowheads="1"/>
          </p:cNvSpPr>
          <p:nvPr/>
        </p:nvSpPr>
        <p:spPr bwMode="auto">
          <a:xfrm>
            <a:off x="6689725" y="6135688"/>
            <a:ext cx="9985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Done!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5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380" grpId="0" animBg="1"/>
      <p:bldP spid="857383" grpId="0" animBg="1"/>
      <p:bldP spid="857400" grpId="0" animBg="1"/>
      <p:bldP spid="857455" grpId="0" animBg="1"/>
      <p:bldP spid="857472" grpId="0" animBg="1"/>
      <p:bldP spid="8574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3DBC42-9D1F-43D3-9523-FA5B595214B0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D6706-C6DE-405F-8F58-5499027E5AF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smtClean="0"/>
              <a:t>Use loop invariants to prove the correctness of loops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loop invariant (LI) is a formal statement about the variables in your program which holds true throughout the loop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008000"/>
                </a:solidFill>
              </a:rPr>
              <a:t>Claim:</a:t>
            </a:r>
            <a:r>
              <a:rPr lang="en-US" altLang="en-US" sz="2400" smtClean="0"/>
              <a:t> at the start of each iteration of the for loop, the subarray A[1..j-1] consists of the elements originally in A[1..j-1] but in sorted order.</a:t>
            </a:r>
            <a:endParaRPr lang="en-US" altLang="en-US" sz="24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008000"/>
                </a:solidFill>
              </a:rPr>
              <a:t>Proof</a:t>
            </a:r>
            <a:r>
              <a:rPr lang="en-US" altLang="en-US" sz="2400" smtClean="0"/>
              <a:t> by induction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Initialization: the LI is true prior to the 1</a:t>
            </a:r>
            <a:r>
              <a:rPr lang="en-US" altLang="en-US" sz="2000" baseline="30000" smtClean="0"/>
              <a:t>st</a:t>
            </a:r>
            <a:r>
              <a:rPr lang="en-US" altLang="en-US" sz="2000" smtClean="0"/>
              <a:t> iteration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Maintenance: if the LI is true before the j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iteration, it remains true before the (j+1)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iteration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Termination: when the loop terminates, the LI gives us a useful property to show that the algorithm is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30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4A0E67-E898-47E4-A712-A4B8EE4C700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74BDDA-0D13-4953-807C-14236BB7ECA4}" type="slidenum">
              <a:rPr lang="en-US"/>
              <a:pPr/>
              <a:t>15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Loop invariants and correctness of insertion sort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8000"/>
                </a:solidFill>
              </a:rPr>
              <a:t>Claim:</a:t>
            </a:r>
            <a:r>
              <a:rPr lang="en-US" dirty="0" smtClean="0"/>
              <a:t> at the start of each iteration of the for loop, the </a:t>
            </a:r>
            <a:r>
              <a:rPr lang="en-US" dirty="0" err="1" smtClean="0"/>
              <a:t>subarray</a:t>
            </a:r>
            <a:r>
              <a:rPr lang="en-US" dirty="0" smtClean="0"/>
              <a:t> consists of the elements originally in A[1..j-1] but in sorted order.</a:t>
            </a:r>
          </a:p>
          <a:p>
            <a:pPr eaLnBrk="1" hangingPunct="1"/>
            <a:r>
              <a:rPr lang="en-US" dirty="0" smtClean="0">
                <a:solidFill>
                  <a:srgbClr val="008000"/>
                </a:solidFill>
              </a:rPr>
              <a:t>Proof:</a:t>
            </a:r>
            <a:r>
              <a:rPr lang="en-US" dirty="0" smtClean="0"/>
              <a:t> by induction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98D3D19-7611-4A60-9308-399315E6B388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6073E-3815-4C91-8AC7-645C6FB48A60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Prove correctness using loop invariants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</a:t>
            </a:r>
            <a:r>
              <a:rPr lang="en-US" altLang="en-US" sz="2400" b="1" smtClean="0">
                <a:solidFill>
                  <a:schemeClr val="hlink"/>
                </a:solidFill>
                <a:latin typeface="Batang" pitchFamily="18" charset="-127"/>
                <a:ea typeface="Batang" pitchFamily="18" charset="-127"/>
              </a:rPr>
              <a:t>▷</a:t>
            </a:r>
            <a:r>
              <a:rPr lang="en-US" altLang="en-US" sz="2400" smtClean="0">
                <a:solidFill>
                  <a:schemeClr val="hlink"/>
                </a:solidFill>
                <a:latin typeface="Times New Roman" pitchFamily="18" charset="0"/>
                <a:sym typeface="Webdings" pitchFamily="18" charset="2"/>
              </a:rPr>
              <a:t>Insert A[j] into the sorted sequence A[1..j-1]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2286000" y="5486400"/>
            <a:ext cx="6553200" cy="11430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2000"/>
              <a:t>Loop invariant: at the start of each iteration of the for loop, the subarray </a:t>
            </a:r>
            <a:r>
              <a:rPr lang="en-US" altLang="en-US"/>
              <a:t>A[1..j-1] </a:t>
            </a:r>
            <a:r>
              <a:rPr lang="en-US" altLang="en-US" sz="2000"/>
              <a:t>consists of the elements originally in A[1..j-1] but in sorted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6EE6B4E-AE45-4E48-83AE-59835924126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9F3BD8-22B8-441E-8B00-F86CAE815E9B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Initialization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</a:t>
            </a:r>
            <a:r>
              <a:rPr lang="en-US" altLang="en-US" sz="2400" b="1" smtClean="0">
                <a:solidFill>
                  <a:schemeClr val="hlink"/>
                </a:solidFill>
                <a:latin typeface="Batang" pitchFamily="18" charset="-127"/>
                <a:ea typeface="Batang" pitchFamily="18" charset="-127"/>
              </a:rPr>
              <a:t>▷</a:t>
            </a:r>
            <a:r>
              <a:rPr lang="en-US" altLang="en-US" sz="2400" smtClean="0">
                <a:solidFill>
                  <a:schemeClr val="hlink"/>
                </a:solidFill>
                <a:latin typeface="Times New Roman" pitchFamily="18" charset="0"/>
                <a:sym typeface="Webdings" pitchFamily="18" charset="2"/>
              </a:rPr>
              <a:t>Insert A[j] into the sorted sequence A[1..j-1]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5105400" y="1752600"/>
            <a:ext cx="3352800" cy="9144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/>
              <a:t>Subarray A[1] is sorted. So loop invariant is true before the loop starts.</a:t>
            </a:r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4343400" y="2209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2286000" y="5486400"/>
            <a:ext cx="6553200" cy="11430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2000"/>
              <a:t>Loop invariant: at the start of each iteration of the for loop, the subarray </a:t>
            </a:r>
            <a:r>
              <a:rPr lang="en-US" altLang="en-US"/>
              <a:t>A[1..j-1] </a:t>
            </a:r>
            <a:r>
              <a:rPr lang="en-US" altLang="en-US" sz="2000"/>
              <a:t>consists of the elements originally in A[1..j-1] but in sorted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8E3BD6-EAC0-409C-BBFB-7AF2C631BDBD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990B1-6901-465B-83CF-71B43A9B75AA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Maintenance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</a:t>
            </a:r>
            <a:r>
              <a:rPr lang="en-US" altLang="en-US" sz="2400" b="1" smtClean="0">
                <a:solidFill>
                  <a:schemeClr val="hlink"/>
                </a:solidFill>
                <a:latin typeface="Batang" pitchFamily="18" charset="-127"/>
                <a:ea typeface="Batang" pitchFamily="18" charset="-127"/>
              </a:rPr>
              <a:t>▷</a:t>
            </a:r>
            <a:r>
              <a:rPr lang="en-US" altLang="en-US" sz="2400" smtClean="0">
                <a:solidFill>
                  <a:schemeClr val="hlink"/>
                </a:solidFill>
                <a:latin typeface="Times New Roman" pitchFamily="18" charset="0"/>
                <a:sym typeface="Webdings" pitchFamily="18" charset="2"/>
              </a:rPr>
              <a:t>Insert A[j] into the sorted sequence A[1..j-1]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5105400" y="1752600"/>
            <a:ext cx="3276600" cy="8382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/>
              <a:t>Assume loop variant is true prior to iteration j</a:t>
            </a: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4343400" y="21336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57400" y="5334000"/>
            <a:ext cx="6172200" cy="1524000"/>
            <a:chOff x="1008" y="3360"/>
            <a:chExt cx="3888" cy="960"/>
          </a:xfrm>
        </p:grpSpPr>
        <p:sp>
          <p:nvSpPr>
            <p:cNvPr id="48141" name="Rectangle 8"/>
            <p:cNvSpPr>
              <a:spLocks noChangeArrowheads="1"/>
            </p:cNvSpPr>
            <p:nvPr/>
          </p:nvSpPr>
          <p:spPr bwMode="auto">
            <a:xfrm>
              <a:off x="1104" y="3600"/>
              <a:ext cx="37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8142" name="Rectangle 9"/>
            <p:cNvSpPr>
              <a:spLocks noChangeArrowheads="1"/>
            </p:cNvSpPr>
            <p:nvPr/>
          </p:nvSpPr>
          <p:spPr bwMode="auto">
            <a:xfrm>
              <a:off x="2880" y="3600"/>
              <a:ext cx="144" cy="192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8143" name="Text Box 10"/>
            <p:cNvSpPr txBox="1">
              <a:spLocks noChangeArrowheads="1"/>
            </p:cNvSpPr>
            <p:nvPr/>
          </p:nvSpPr>
          <p:spPr bwMode="auto">
            <a:xfrm>
              <a:off x="1008" y="3369"/>
              <a:ext cx="20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1</a:t>
              </a:r>
            </a:p>
          </p:txBody>
        </p:sp>
        <p:sp>
          <p:nvSpPr>
            <p:cNvPr id="48144" name="Text Box 11"/>
            <p:cNvSpPr txBox="1">
              <a:spLocks noChangeArrowheads="1"/>
            </p:cNvSpPr>
            <p:nvPr/>
          </p:nvSpPr>
          <p:spPr bwMode="auto">
            <a:xfrm>
              <a:off x="2108" y="3369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i</a:t>
              </a:r>
            </a:p>
          </p:txBody>
        </p:sp>
        <p:sp>
          <p:nvSpPr>
            <p:cNvPr id="48145" name="Text Box 12"/>
            <p:cNvSpPr txBox="1">
              <a:spLocks noChangeArrowheads="1"/>
            </p:cNvSpPr>
            <p:nvPr/>
          </p:nvSpPr>
          <p:spPr bwMode="auto">
            <a:xfrm>
              <a:off x="2876" y="3360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j</a:t>
              </a:r>
            </a:p>
          </p:txBody>
        </p:sp>
        <p:sp>
          <p:nvSpPr>
            <p:cNvPr id="48146" name="AutoShape 13"/>
            <p:cNvSpPr>
              <a:spLocks/>
            </p:cNvSpPr>
            <p:nvPr/>
          </p:nvSpPr>
          <p:spPr bwMode="auto">
            <a:xfrm rot="-5400000">
              <a:off x="1872" y="3088"/>
              <a:ext cx="240" cy="1776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48147" name="Text Box 14"/>
            <p:cNvSpPr txBox="1">
              <a:spLocks noChangeArrowheads="1"/>
            </p:cNvSpPr>
            <p:nvPr/>
          </p:nvSpPr>
          <p:spPr bwMode="auto">
            <a:xfrm>
              <a:off x="2784" y="4041"/>
              <a:ext cx="364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Key</a:t>
              </a:r>
            </a:p>
          </p:txBody>
        </p:sp>
        <p:sp>
          <p:nvSpPr>
            <p:cNvPr id="48148" name="Line 15"/>
            <p:cNvSpPr>
              <a:spLocks noChangeShapeType="1"/>
            </p:cNvSpPr>
            <p:nvPr/>
          </p:nvSpPr>
          <p:spPr bwMode="auto">
            <a:xfrm>
              <a:off x="2976" y="38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9" name="Line 16"/>
            <p:cNvSpPr>
              <a:spLocks noChangeShapeType="1"/>
            </p:cNvSpPr>
            <p:nvPr/>
          </p:nvSpPr>
          <p:spPr bwMode="auto">
            <a:xfrm>
              <a:off x="2208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Line 17"/>
            <p:cNvSpPr>
              <a:spLocks noChangeShapeType="1"/>
            </p:cNvSpPr>
            <p:nvPr/>
          </p:nvSpPr>
          <p:spPr bwMode="auto">
            <a:xfrm>
              <a:off x="240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1" name="Line 18"/>
            <p:cNvSpPr>
              <a:spLocks noChangeShapeType="1"/>
            </p:cNvSpPr>
            <p:nvPr/>
          </p:nvSpPr>
          <p:spPr bwMode="auto">
            <a:xfrm>
              <a:off x="264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Line 19"/>
            <p:cNvSpPr>
              <a:spLocks noChangeShapeType="1"/>
            </p:cNvSpPr>
            <p:nvPr/>
          </p:nvSpPr>
          <p:spPr bwMode="auto">
            <a:xfrm>
              <a:off x="2832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Line 20"/>
            <p:cNvSpPr>
              <a:spLocks noChangeShapeType="1"/>
            </p:cNvSpPr>
            <p:nvPr/>
          </p:nvSpPr>
          <p:spPr bwMode="auto">
            <a:xfrm flipH="1" flipV="1">
              <a:off x="2208" y="3744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Text Box 21"/>
            <p:cNvSpPr txBox="1">
              <a:spLocks noChangeArrowheads="1"/>
            </p:cNvSpPr>
            <p:nvPr/>
          </p:nvSpPr>
          <p:spPr bwMode="auto">
            <a:xfrm>
              <a:off x="1740" y="4089"/>
              <a:ext cx="51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sorted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343400" y="4495800"/>
            <a:ext cx="4038600" cy="838200"/>
            <a:chOff x="2736" y="2832"/>
            <a:chExt cx="2544" cy="528"/>
          </a:xfrm>
        </p:grpSpPr>
        <p:sp>
          <p:nvSpPr>
            <p:cNvPr id="48139" name="Rectangle 22"/>
            <p:cNvSpPr>
              <a:spLocks noChangeArrowheads="1"/>
            </p:cNvSpPr>
            <p:nvPr/>
          </p:nvSpPr>
          <p:spPr bwMode="auto">
            <a:xfrm>
              <a:off x="3216" y="2832"/>
              <a:ext cx="2064" cy="528"/>
            </a:xfrm>
            <a:prstGeom prst="rect">
              <a:avLst/>
            </a:prstGeom>
            <a:solidFill>
              <a:srgbClr val="C0C0C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altLang="en-US"/>
                <a:t>Loop variant will be true before iteration j +1</a:t>
              </a:r>
            </a:p>
          </p:txBody>
        </p:sp>
        <p:sp>
          <p:nvSpPr>
            <p:cNvPr id="48140" name="Line 23"/>
            <p:cNvSpPr>
              <a:spLocks noChangeShapeType="1"/>
            </p:cNvSpPr>
            <p:nvPr/>
          </p:nvSpPr>
          <p:spPr bwMode="auto">
            <a:xfrm>
              <a:off x="2736" y="307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8" name="Rectangle 24"/>
          <p:cNvSpPr>
            <a:spLocks noChangeArrowheads="1"/>
          </p:cNvSpPr>
          <p:nvPr/>
        </p:nvSpPr>
        <p:spPr bwMode="auto">
          <a:xfrm>
            <a:off x="6477000" y="76200"/>
            <a:ext cx="2590800" cy="13716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1400"/>
              <a:t>Loop invariant: at the start of each iteration of the for loop, the subarray </a:t>
            </a:r>
            <a:r>
              <a:rPr lang="en-US" altLang="en-US" sz="1200"/>
              <a:t>A[1..j-1] </a:t>
            </a:r>
            <a:r>
              <a:rPr lang="en-US" altLang="en-US" sz="1400"/>
              <a:t>consists of the elements originally in A[1..j-1] but in sorted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F35011-FC5C-49C9-A54A-8A343D7E1AF9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AC67C3-3FC1-4B81-AE2F-4BD2A92F8A76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Termination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</a:t>
            </a:r>
            <a:r>
              <a:rPr lang="en-US" altLang="en-US" sz="2400" b="1" smtClean="0">
                <a:solidFill>
                  <a:schemeClr val="hlink"/>
                </a:solidFill>
                <a:latin typeface="Batang" pitchFamily="18" charset="-127"/>
                <a:ea typeface="Batang" pitchFamily="18" charset="-127"/>
              </a:rPr>
              <a:t>▷</a:t>
            </a:r>
            <a:r>
              <a:rPr lang="en-US" altLang="en-US" sz="2400" smtClean="0">
                <a:solidFill>
                  <a:schemeClr val="hlink"/>
                </a:solidFill>
                <a:latin typeface="Times New Roman" pitchFamily="18" charset="0"/>
                <a:sym typeface="Webdings" pitchFamily="18" charset="2"/>
              </a:rPr>
              <a:t>Insert A[j] into the sorted sequence A[1..j-1]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2209800" y="56388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8229600" y="56388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2057400" y="52720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i="1"/>
              <a:t>1</a:t>
            </a:r>
          </a:p>
        </p:txBody>
      </p:sp>
      <p:sp>
        <p:nvSpPr>
          <p:cNvPr id="49161" name="Text Box 11"/>
          <p:cNvSpPr txBox="1">
            <a:spLocks noChangeArrowheads="1"/>
          </p:cNvSpPr>
          <p:nvPr/>
        </p:nvSpPr>
        <p:spPr bwMode="auto">
          <a:xfrm>
            <a:off x="8248650" y="5257800"/>
            <a:ext cx="819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i="1"/>
              <a:t>j=n+1</a:t>
            </a:r>
          </a:p>
        </p:txBody>
      </p:sp>
      <p:sp>
        <p:nvSpPr>
          <p:cNvPr id="49162" name="AutoShape 12"/>
          <p:cNvSpPr>
            <a:spLocks/>
          </p:cNvSpPr>
          <p:nvPr/>
        </p:nvSpPr>
        <p:spPr bwMode="auto">
          <a:xfrm rot="-5400000">
            <a:off x="5003800" y="3251200"/>
            <a:ext cx="355600" cy="5943600"/>
          </a:xfrm>
          <a:prstGeom prst="leftBrace">
            <a:avLst>
              <a:gd name="adj1" fmla="val 13928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49163" name="Text Box 20"/>
          <p:cNvSpPr txBox="1">
            <a:spLocks noChangeArrowheads="1"/>
          </p:cNvSpPr>
          <p:nvPr/>
        </p:nvSpPr>
        <p:spPr bwMode="auto">
          <a:xfrm>
            <a:off x="4781550" y="6491288"/>
            <a:ext cx="8572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Sorted</a:t>
            </a:r>
          </a:p>
        </p:txBody>
      </p:sp>
      <p:sp>
        <p:nvSpPr>
          <p:cNvPr id="894999" name="Rectangle 23"/>
          <p:cNvSpPr>
            <a:spLocks noChangeArrowheads="1"/>
          </p:cNvSpPr>
          <p:nvPr/>
        </p:nvSpPr>
        <p:spPr bwMode="auto">
          <a:xfrm>
            <a:off x="5334000" y="4114800"/>
            <a:ext cx="3429000" cy="11430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/>
              <a:t>Upon termination, A[1..n] contains all the original elements of A in sorted order.</a:t>
            </a:r>
          </a:p>
        </p:txBody>
      </p:sp>
      <p:sp>
        <p:nvSpPr>
          <p:cNvPr id="49165" name="Text Box 25"/>
          <p:cNvSpPr txBox="1">
            <a:spLocks noChangeArrowheads="1"/>
          </p:cNvSpPr>
          <p:nvPr/>
        </p:nvSpPr>
        <p:spPr bwMode="auto">
          <a:xfrm>
            <a:off x="7904163" y="5257800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i="1"/>
              <a:t>n</a:t>
            </a:r>
          </a:p>
        </p:txBody>
      </p:sp>
      <p:sp>
        <p:nvSpPr>
          <p:cNvPr id="895002" name="Rectangle 26"/>
          <p:cNvSpPr>
            <a:spLocks noChangeArrowheads="1"/>
          </p:cNvSpPr>
          <p:nvPr/>
        </p:nvSpPr>
        <p:spPr bwMode="auto">
          <a:xfrm>
            <a:off x="5257800" y="1828800"/>
            <a:ext cx="2819400" cy="838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</a:rPr>
              <a:t>The algorithm is correct!</a:t>
            </a:r>
          </a:p>
        </p:txBody>
      </p:sp>
      <p:sp>
        <p:nvSpPr>
          <p:cNvPr id="49167" name="Rectangle 27"/>
          <p:cNvSpPr>
            <a:spLocks noChangeArrowheads="1"/>
          </p:cNvSpPr>
          <p:nvPr/>
        </p:nvSpPr>
        <p:spPr bwMode="auto">
          <a:xfrm>
            <a:off x="6477000" y="76200"/>
            <a:ext cx="2590800" cy="13716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1400"/>
              <a:t>Loop invariant: at the start of each iteration of the for loop, the subarray </a:t>
            </a:r>
            <a:r>
              <a:rPr lang="en-US" altLang="en-US" sz="1200"/>
              <a:t>A[1..j-1] </a:t>
            </a:r>
            <a:r>
              <a:rPr lang="en-US" altLang="en-US" sz="1400"/>
              <a:t>consists of the elements originally in A[1..j-1] but in sorted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5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5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99" grpId="0" animBg="1"/>
      <p:bldP spid="8950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CBF0A3C-288F-48CB-811E-768EF95CCD74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904C1B-D257-4462-9660-4F2433FD209E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an algorithm?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Algorithms are the ideas behind computer programs.</a:t>
            </a:r>
          </a:p>
          <a:p>
            <a:pPr eaLnBrk="1" hangingPunct="1"/>
            <a:r>
              <a:rPr lang="en-US" altLang="en-US" smtClean="0"/>
              <a:t>An algorithm is the thing that stays the same regardless of programming language and the computing 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B8B1455-1E88-4D8B-8BF7-4BA0CAD99129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7240A4-61F7-4DEE-A7DB-ABF416084B86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Efficiency</a:t>
            </a:r>
          </a:p>
        </p:txBody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Correctness alone is not sufficient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Brute-force algorithms exist for most problems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To sort </a:t>
            </a:r>
            <a:r>
              <a:rPr lang="en-US" altLang="en-US" i="1" smtClean="0"/>
              <a:t>n</a:t>
            </a:r>
            <a:r>
              <a:rPr lang="en-US" altLang="en-US" smtClean="0"/>
              <a:t> numbers, we can enumerate all permutations of these numbers and test which permutation has the correct 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Why cannot we do this?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Too slow!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By what standard?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90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70B043C-4898-46E1-9C62-F720EA2ECCD9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A67215-2FA7-4F5C-AB94-176708140BA5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measure complexity?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Accurate running time is not a good measure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It depends on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It depends on the machine you used and who implemented the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It depends on the weather, maybe </a:t>
            </a:r>
            <a:r>
              <a:rPr lang="en-US" altLang="en-US" smtClean="0">
                <a:sym typeface="Wingdings" pitchFamily="2" charset="2"/>
              </a:rPr>
              <a:t>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would like to have an analysis that does not depend on those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11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33781D5-AFAF-4C1A-9A36-3E3ECEB11EEC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68EA1C-A4D0-41F6-B3DB-F5DE303C350C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Machine-independent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generic uniprocessor random-access machine (RAM)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No concurrent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mtClean="0">
                <a:solidFill>
                  <a:srgbClr val="008000"/>
                </a:solidFill>
              </a:rPr>
              <a:t>simple</a:t>
            </a:r>
            <a:r>
              <a:rPr lang="en-US" altLang="en-US" smtClean="0"/>
              <a:t> operation (e.g. +, -, =, *, if, for) takes 1 step.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8000"/>
                </a:solidFill>
              </a:rPr>
              <a:t>Loops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008000"/>
                </a:solidFill>
              </a:rPr>
              <a:t>subroutine</a:t>
            </a:r>
            <a:r>
              <a:rPr lang="en-US" altLang="en-US" smtClean="0"/>
              <a:t> calls are </a:t>
            </a:r>
            <a:r>
              <a:rPr lang="en-US" altLang="en-US" i="1" smtClean="0">
                <a:solidFill>
                  <a:srgbClr val="008000"/>
                </a:solidFill>
              </a:rPr>
              <a:t>not</a:t>
            </a:r>
            <a:r>
              <a:rPr lang="en-US" altLang="en-US" i="1" smtClean="0"/>
              <a:t> </a:t>
            </a:r>
            <a:r>
              <a:rPr lang="en-US" altLang="en-US" smtClean="0"/>
              <a:t>simple operations.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All memory equally expensive to access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Constant word size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Unless we are explicitly manipulating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FC8D35-FBDA-4E06-A638-735519695A15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04D3F8-9E73-480E-9025-777200ACE885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Running Time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Number of primitive steps that are executed</a:t>
            </a:r>
          </a:p>
          <a:p>
            <a:pPr lvl="1" eaLnBrk="1" hangingPunct="1"/>
            <a:r>
              <a:rPr lang="en-US" altLang="en-US" smtClean="0"/>
              <a:t>Except for time of executing a function call most statements roughly require the same amount of time</a:t>
            </a:r>
          </a:p>
          <a:p>
            <a:pPr lvl="2" eaLnBrk="1" hangingPunct="1"/>
            <a:r>
              <a:rPr lang="en-US" altLang="en-US" smtClean="0"/>
              <a:t>y = m * x + b</a:t>
            </a:r>
          </a:p>
          <a:p>
            <a:pPr lvl="2" eaLnBrk="1" hangingPunct="1"/>
            <a:r>
              <a:rPr lang="en-US" altLang="en-US" smtClean="0"/>
              <a:t>c = 5 / 9 * (t - 32 )</a:t>
            </a:r>
          </a:p>
          <a:p>
            <a:pPr lvl="2" eaLnBrk="1" hangingPunct="1"/>
            <a:r>
              <a:rPr lang="en-US" altLang="en-US" smtClean="0"/>
              <a:t>z = f(x) + g(x)</a:t>
            </a:r>
          </a:p>
          <a:p>
            <a:pPr eaLnBrk="1" hangingPunct="1"/>
            <a:r>
              <a:rPr lang="en-US" altLang="en-US" smtClean="0"/>
              <a:t>We can be more exact if need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5F8D850-6FD3-457B-A571-8A2D251CBE2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2466D-F2C5-46D3-A3A3-F850EA75597A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Running time of insertion sort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running time depends on the input: an already sorted sequence is easier to sort.</a:t>
            </a:r>
          </a:p>
          <a:p>
            <a:pPr eaLnBrk="1" hangingPunct="1"/>
            <a:r>
              <a:rPr lang="en-US" altLang="en-US" smtClean="0"/>
              <a:t>Parameterize the running time by </a:t>
            </a:r>
            <a:r>
              <a:rPr lang="en-US" altLang="en-US" smtClean="0">
                <a:solidFill>
                  <a:srgbClr val="008000"/>
                </a:solidFill>
              </a:rPr>
              <a:t>the size of the input</a:t>
            </a:r>
            <a:r>
              <a:rPr lang="en-US" altLang="en-US" smtClean="0"/>
              <a:t>, since short sequences are easier to sort than long ones.</a:t>
            </a:r>
          </a:p>
          <a:p>
            <a:pPr eaLnBrk="1" hangingPunct="1"/>
            <a:r>
              <a:rPr lang="en-US" altLang="en-US" smtClean="0"/>
              <a:t>Generally, we seek upper bounds on the running time, because everybody likes a guarantee.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AF7B8A4-59BE-46F3-85A2-83FA09FFD93F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C577BA-45BC-4432-A713-9995100054F1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Kinds of analyses</a:t>
            </a:r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Worst case</a:t>
            </a:r>
          </a:p>
          <a:p>
            <a:pPr lvl="1" eaLnBrk="1" hangingPunct="1"/>
            <a:r>
              <a:rPr lang="en-US" altLang="en-US" sz="2400" smtClean="0"/>
              <a:t>Provides an upper bound on running time</a:t>
            </a:r>
          </a:p>
          <a:p>
            <a:pPr lvl="1" eaLnBrk="1" hangingPunct="1"/>
            <a:r>
              <a:rPr lang="en-US" altLang="en-US" sz="2400" smtClean="0"/>
              <a:t>An absolute guarantee</a:t>
            </a:r>
          </a:p>
          <a:p>
            <a:pPr eaLnBrk="1" hangingPunct="1"/>
            <a:r>
              <a:rPr lang="en-US" altLang="en-US" sz="2800" smtClean="0"/>
              <a:t>Best case – not very useful</a:t>
            </a:r>
          </a:p>
          <a:p>
            <a:pPr eaLnBrk="1" hangingPunct="1"/>
            <a:r>
              <a:rPr lang="en-US" altLang="en-US" sz="2800" smtClean="0"/>
              <a:t>Average case</a:t>
            </a:r>
          </a:p>
          <a:p>
            <a:pPr lvl="1" eaLnBrk="1" hangingPunct="1"/>
            <a:r>
              <a:rPr lang="en-US" altLang="en-US" sz="2400" smtClean="0"/>
              <a:t>Provides the expected running time</a:t>
            </a:r>
          </a:p>
          <a:p>
            <a:pPr lvl="1" eaLnBrk="1" hangingPunct="1"/>
            <a:r>
              <a:rPr lang="en-US" altLang="en-US" sz="2400" smtClean="0"/>
              <a:t>Very useful, but treat with care: what is “average”?</a:t>
            </a:r>
          </a:p>
          <a:p>
            <a:pPr lvl="2" eaLnBrk="1" hangingPunct="1"/>
            <a:r>
              <a:rPr lang="en-US" altLang="en-US" sz="2000" smtClean="0"/>
              <a:t>Random (equally likely) inputs</a:t>
            </a:r>
          </a:p>
          <a:p>
            <a:pPr lvl="2" eaLnBrk="1" hangingPunct="1"/>
            <a:r>
              <a:rPr lang="en-US" altLang="en-US" sz="2000" smtClean="0"/>
              <a:t>Real-life inputs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95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A232DB0-1DA4-433A-A04C-4DAC16970FDD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F73B5-080D-45FA-9A07-5AB40899F443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Example: analysis of insertion Sort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smtClean="0">
                <a:latin typeface="Courier New" pitchFamily="49" charset="0"/>
              </a:rPr>
              <a:t>InsertionSort(A, n)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for j = 2 to n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key = A[j]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i = j - 1;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while (i &gt; 0) and (A[i] &gt; key)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	A[i+1] = A[i]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	i = i - 1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}	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A[i+1] = key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}		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latin typeface="Courier New" pitchFamily="49" charset="0"/>
              </a:rPr>
              <a:t>}</a:t>
            </a: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5105400" y="4876800"/>
            <a:ext cx="3032125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i="1">
                <a:solidFill>
                  <a:srgbClr val="008000"/>
                </a:solidFill>
              </a:rPr>
              <a:t>How many times will </a:t>
            </a:r>
            <a:br>
              <a:rPr lang="en-US" altLang="en-US" sz="2400" i="1">
                <a:solidFill>
                  <a:srgbClr val="008000"/>
                </a:solidFill>
              </a:rPr>
            </a:br>
            <a:r>
              <a:rPr lang="en-US" altLang="en-US" sz="2400" i="1">
                <a:solidFill>
                  <a:srgbClr val="008000"/>
                </a:solidFill>
              </a:rPr>
              <a:t>this line execute?</a:t>
            </a:r>
          </a:p>
        </p:txBody>
      </p:sp>
      <p:sp>
        <p:nvSpPr>
          <p:cNvPr id="57351" name="Freeform 5"/>
          <p:cNvSpPr>
            <a:spLocks/>
          </p:cNvSpPr>
          <p:nvPr/>
        </p:nvSpPr>
        <p:spPr bwMode="auto">
          <a:xfrm>
            <a:off x="3886200" y="2209800"/>
            <a:ext cx="1235075" cy="2971800"/>
          </a:xfrm>
          <a:custGeom>
            <a:avLst/>
            <a:gdLst>
              <a:gd name="T0" fmla="*/ 2147483647 w 2010"/>
              <a:gd name="T1" fmla="*/ 2147483647 h 1111"/>
              <a:gd name="T2" fmla="*/ 0 w 2010"/>
              <a:gd name="T3" fmla="*/ 0 h 1111"/>
              <a:gd name="T4" fmla="*/ 0 60000 65536"/>
              <a:gd name="T5" fmla="*/ 0 60000 65536"/>
              <a:gd name="T6" fmla="*/ 0 w 2010"/>
              <a:gd name="T7" fmla="*/ 0 h 1111"/>
              <a:gd name="T8" fmla="*/ 2010 w 2010"/>
              <a:gd name="T9" fmla="*/ 1111 h 1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0" h="1111">
                <a:moveTo>
                  <a:pt x="2010" y="1111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E63BA3-F9B1-4F47-990C-8E9E81064483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9EF5D-4347-4AD2-90A5-247F1D0B4EF7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Example: analysis of insertion Sort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smtClean="0">
                <a:latin typeface="Courier New" pitchFamily="49" charset="0"/>
              </a:rPr>
              <a:t>InsertionSort(A, n)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for j = 2 to n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key = A[j]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i = j - 1;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while (i &gt; 0) and (A[i] &gt; key) {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	A[i+1] = A[i]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	i = i - 1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}	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	A[i+1] = key</a:t>
            </a:r>
            <a:br>
              <a:rPr lang="en-US" altLang="en-US" sz="2400" b="1" smtClean="0">
                <a:latin typeface="Courier New" pitchFamily="49" charset="0"/>
              </a:rPr>
            </a:br>
            <a:r>
              <a:rPr lang="en-US" altLang="en-US" sz="2400" b="1" smtClean="0">
                <a:latin typeface="Courier New" pitchFamily="49" charset="0"/>
              </a:rPr>
              <a:t>}		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latin typeface="Courier New" pitchFamily="49" charset="0"/>
              </a:rPr>
              <a:t>}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5105400" y="4876800"/>
            <a:ext cx="3032125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i="1">
                <a:solidFill>
                  <a:srgbClr val="008000"/>
                </a:solidFill>
              </a:rPr>
              <a:t>How many times will </a:t>
            </a:r>
            <a:br>
              <a:rPr lang="en-US" altLang="en-US" sz="2400" i="1">
                <a:solidFill>
                  <a:srgbClr val="008000"/>
                </a:solidFill>
              </a:rPr>
            </a:br>
            <a:r>
              <a:rPr lang="en-US" altLang="en-US" sz="2400" i="1">
                <a:solidFill>
                  <a:srgbClr val="008000"/>
                </a:solidFill>
              </a:rPr>
              <a:t>this line execute?</a:t>
            </a:r>
          </a:p>
        </p:txBody>
      </p:sp>
      <p:sp>
        <p:nvSpPr>
          <p:cNvPr id="58375" name="Freeform 5"/>
          <p:cNvSpPr>
            <a:spLocks/>
          </p:cNvSpPr>
          <p:nvPr/>
        </p:nvSpPr>
        <p:spPr bwMode="auto">
          <a:xfrm>
            <a:off x="5029200" y="3581400"/>
            <a:ext cx="685800" cy="1371600"/>
          </a:xfrm>
          <a:custGeom>
            <a:avLst/>
            <a:gdLst>
              <a:gd name="T0" fmla="*/ 2147483647 w 2010"/>
              <a:gd name="T1" fmla="*/ 2147483647 h 1111"/>
              <a:gd name="T2" fmla="*/ 0 w 2010"/>
              <a:gd name="T3" fmla="*/ 0 h 1111"/>
              <a:gd name="T4" fmla="*/ 0 60000 65536"/>
              <a:gd name="T5" fmla="*/ 0 60000 65536"/>
              <a:gd name="T6" fmla="*/ 0 w 2010"/>
              <a:gd name="T7" fmla="*/ 0 h 1111"/>
              <a:gd name="T8" fmla="*/ 2010 w 2010"/>
              <a:gd name="T9" fmla="*/ 1111 h 1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0" h="1111">
                <a:moveTo>
                  <a:pt x="2010" y="1111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90D9FFD-08AA-4A23-B1DB-56B6E9B9B6AA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52DE87-7E7F-4A8C-BED2-819791CBE40A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Analysis of insertion Sort: exact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u="sng" smtClean="0"/>
              <a:t>	Statement 						cost   time__</a:t>
            </a: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InsertionSort(A, n) {				</a:t>
            </a: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for j = 2 to n { 	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1	</a:t>
            </a:r>
            <a:r>
              <a:rPr lang="en-US" altLang="en-US" sz="2000" smtClean="0"/>
              <a:t>n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key = A[j]		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2	</a:t>
            </a:r>
            <a:r>
              <a:rPr lang="en-US" altLang="en-US" sz="2000" smtClean="0"/>
              <a:t>(n-1)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i = j - 1;		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3	</a:t>
            </a:r>
            <a:r>
              <a:rPr lang="en-US" altLang="en-US" sz="2000" smtClean="0"/>
              <a:t>(n-1)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while (i &gt; 0) and (A[i] &gt; key) {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4	</a:t>
            </a:r>
            <a:r>
              <a:rPr lang="en-US" altLang="en-US" sz="2000" smtClean="0"/>
              <a:t>S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	A[i+1] = A[i]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5	</a:t>
            </a:r>
            <a:r>
              <a:rPr lang="en-US" altLang="en-US" sz="2000" smtClean="0"/>
              <a:t>(S-(n-1))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	i = i - 1	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6	</a:t>
            </a:r>
            <a:r>
              <a:rPr lang="en-US" altLang="en-US" sz="2000" smtClean="0"/>
              <a:t>(S-(n-1))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}						</a:t>
            </a:r>
            <a:r>
              <a:rPr lang="en-US" altLang="en-US" sz="2000" smtClean="0"/>
              <a:t>0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	A[i+1] = key				</a:t>
            </a:r>
            <a:r>
              <a:rPr lang="en-US" altLang="en-US" sz="2000" smtClean="0"/>
              <a:t>c</a:t>
            </a:r>
            <a:r>
              <a:rPr lang="en-US" altLang="en-US" sz="2000" baseline="-25000" smtClean="0"/>
              <a:t>7	</a:t>
            </a:r>
            <a:r>
              <a:rPr lang="en-US" altLang="en-US" sz="2000" smtClean="0"/>
              <a:t>(n-1)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	}							</a:t>
            </a:r>
            <a:r>
              <a:rPr lang="en-US" altLang="en-US" sz="2000" smtClean="0"/>
              <a:t>0</a:t>
            </a:r>
            <a:endParaRPr lang="en-US" alt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itchFamily="49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altLang="en-US" sz="2800" smtClean="0">
                <a:solidFill>
                  <a:schemeClr val="hlink"/>
                </a:solidFill>
              </a:rPr>
              <a:t>S = t</a:t>
            </a:r>
            <a:r>
              <a:rPr lang="en-US" altLang="en-US" sz="2800" baseline="-25000" smtClean="0">
                <a:solidFill>
                  <a:schemeClr val="hlink"/>
                </a:solidFill>
              </a:rPr>
              <a:t>2</a:t>
            </a:r>
            <a:r>
              <a:rPr lang="en-US" altLang="en-US" sz="2800" smtClean="0">
                <a:solidFill>
                  <a:schemeClr val="hlink"/>
                </a:solidFill>
              </a:rPr>
              <a:t> + t</a:t>
            </a:r>
            <a:r>
              <a:rPr lang="en-US" altLang="en-US" sz="2800" baseline="-25000" smtClean="0">
                <a:solidFill>
                  <a:schemeClr val="hlink"/>
                </a:solidFill>
              </a:rPr>
              <a:t>3</a:t>
            </a:r>
            <a:r>
              <a:rPr lang="en-US" altLang="en-US" sz="2800" smtClean="0">
                <a:solidFill>
                  <a:schemeClr val="hlink"/>
                </a:solidFill>
              </a:rPr>
              <a:t> + … + t</a:t>
            </a:r>
            <a:r>
              <a:rPr lang="en-US" altLang="en-US" sz="2800" baseline="-25000" smtClean="0">
                <a:solidFill>
                  <a:schemeClr val="hlink"/>
                </a:solidFill>
              </a:rPr>
              <a:t>n</a:t>
            </a:r>
            <a:r>
              <a:rPr lang="en-US" altLang="en-US" sz="2800" smtClean="0">
                <a:solidFill>
                  <a:schemeClr val="hlink"/>
                </a:solidFill>
              </a:rPr>
              <a:t> where t</a:t>
            </a:r>
            <a:r>
              <a:rPr lang="en-US" altLang="en-US" sz="2800" baseline="-25000" smtClean="0">
                <a:solidFill>
                  <a:schemeClr val="hlink"/>
                </a:solidFill>
              </a:rPr>
              <a:t>j</a:t>
            </a:r>
            <a:r>
              <a:rPr lang="en-US" altLang="en-US" sz="2800" smtClean="0">
                <a:solidFill>
                  <a:schemeClr val="hlink"/>
                </a:solidFill>
              </a:rPr>
              <a:t> is number of while expression evaluations for the  j</a:t>
            </a:r>
            <a:r>
              <a:rPr lang="en-US" altLang="en-US" sz="2800" baseline="30000" smtClean="0">
                <a:solidFill>
                  <a:schemeClr val="hlink"/>
                </a:solidFill>
              </a:rPr>
              <a:t>th</a:t>
            </a:r>
            <a:r>
              <a:rPr lang="en-US" altLang="en-US" sz="2800" smtClean="0">
                <a:solidFill>
                  <a:schemeClr val="hlink"/>
                </a:solidFill>
              </a:rPr>
              <a:t> for loop iteration</a:t>
            </a:r>
            <a:endParaRPr lang="en-US" altLang="en-US" sz="2800" b="1" smtClean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9A0B6CE-AB49-474C-9887-790F315DC618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6FDD93-B109-4AFB-A4E8-330C9C9ABFBE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Analyzing Insertion Sort : exact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T(n)</a:t>
            </a:r>
            <a:r>
              <a:rPr lang="en-US" altLang="en-US" sz="2800" smtClean="0"/>
              <a:t> </a:t>
            </a:r>
            <a:r>
              <a:rPr lang="en-US" altLang="en-US" sz="2000" smtClean="0"/>
              <a:t>=</a:t>
            </a:r>
            <a:r>
              <a:rPr lang="en-US" altLang="en-US" sz="2800" smtClean="0"/>
              <a:t> </a:t>
            </a:r>
            <a:r>
              <a:rPr lang="en-US" altLang="en-US" sz="1800" smtClean="0"/>
              <a:t>c</a:t>
            </a:r>
            <a:r>
              <a:rPr lang="en-US" altLang="en-US" sz="1800" baseline="-25000" smtClean="0"/>
              <a:t>1</a:t>
            </a:r>
            <a:r>
              <a:rPr lang="en-US" altLang="en-US" sz="1800" smtClean="0"/>
              <a:t>n + c</a:t>
            </a:r>
            <a:r>
              <a:rPr lang="en-US" altLang="en-US" sz="1800" baseline="-25000" smtClean="0"/>
              <a:t>2</a:t>
            </a:r>
            <a:r>
              <a:rPr lang="en-US" altLang="en-US" sz="1800" smtClean="0"/>
              <a:t>(n-1) + c</a:t>
            </a:r>
            <a:r>
              <a:rPr lang="en-US" altLang="en-US" sz="1800" baseline="-25000" smtClean="0"/>
              <a:t>3</a:t>
            </a:r>
            <a:r>
              <a:rPr lang="en-US" altLang="en-US" sz="1800" smtClean="0"/>
              <a:t>(n-1) + c</a:t>
            </a:r>
            <a:r>
              <a:rPr lang="en-US" altLang="en-US" sz="1800" baseline="-25000" smtClean="0"/>
              <a:t>4</a:t>
            </a:r>
            <a:r>
              <a:rPr lang="en-US" altLang="en-US" sz="1800" smtClean="0"/>
              <a:t>S + c</a:t>
            </a:r>
            <a:r>
              <a:rPr lang="en-US" altLang="en-US" sz="1800" baseline="-25000" smtClean="0"/>
              <a:t>5</a:t>
            </a:r>
            <a:r>
              <a:rPr lang="en-US" altLang="en-US" sz="1800" smtClean="0"/>
              <a:t>(S - (n-1)) + c</a:t>
            </a:r>
            <a:r>
              <a:rPr lang="en-US" altLang="en-US" sz="1800" baseline="-25000" smtClean="0"/>
              <a:t>6</a:t>
            </a:r>
            <a:r>
              <a:rPr lang="en-US" altLang="en-US" sz="1800" smtClean="0"/>
              <a:t>(S - (n-1)) + c</a:t>
            </a:r>
            <a:r>
              <a:rPr lang="en-US" altLang="en-US" sz="1800" baseline="-25000" smtClean="0"/>
              <a:t>7</a:t>
            </a:r>
            <a:r>
              <a:rPr lang="en-US" altLang="en-US" sz="1800" smtClean="0"/>
              <a:t>(n-1) </a:t>
            </a:r>
            <a:br>
              <a:rPr lang="en-US" altLang="en-US" sz="1800" smtClean="0"/>
            </a:br>
            <a:r>
              <a:rPr lang="en-US" altLang="en-US" sz="2800" smtClean="0"/>
              <a:t>      </a:t>
            </a:r>
            <a:r>
              <a:rPr lang="en-US" altLang="en-US" sz="2000" smtClean="0"/>
              <a:t>= </a:t>
            </a:r>
            <a:r>
              <a:rPr lang="en-US" altLang="en-US" sz="1800" smtClean="0"/>
              <a:t>c</a:t>
            </a:r>
            <a:r>
              <a:rPr lang="en-US" altLang="en-US" sz="1800" baseline="-25000" smtClean="0"/>
              <a:t>8</a:t>
            </a:r>
            <a:r>
              <a:rPr lang="en-US" altLang="en-US" sz="1800" smtClean="0"/>
              <a:t>S + c</a:t>
            </a:r>
            <a:r>
              <a:rPr lang="en-US" altLang="en-US" sz="1800" baseline="-25000" smtClean="0"/>
              <a:t>9</a:t>
            </a:r>
            <a:r>
              <a:rPr lang="en-US" altLang="en-US" sz="1800" smtClean="0"/>
              <a:t>n + c</a:t>
            </a:r>
            <a:r>
              <a:rPr lang="en-US" altLang="en-US" sz="1800" baseline="-25000" smtClean="0"/>
              <a:t>10</a:t>
            </a: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What can S be?</a:t>
            </a:r>
            <a:endParaRPr lang="en-US" alt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Best case -- inner loop body never executed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</a:t>
            </a:r>
            <a:r>
              <a:rPr lang="en-US" altLang="en-US" sz="2000" baseline="-25000" smtClean="0"/>
              <a:t>j</a:t>
            </a:r>
            <a:r>
              <a:rPr lang="en-US" altLang="en-US" sz="2000" smtClean="0"/>
              <a:t> = 1 </a:t>
            </a:r>
            <a:r>
              <a:rPr lang="en-US" altLang="en-US" sz="2000" smtClean="0">
                <a:latin typeface="Symbol Set" pitchFamily="82" charset="0"/>
                <a:sym typeface="Wingdings" pitchFamily="2" charset="2"/>
              </a:rPr>
              <a:t></a:t>
            </a:r>
            <a:r>
              <a:rPr lang="en-US" altLang="en-US" sz="2000" smtClean="0"/>
              <a:t> S = n - 1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T(n) = </a:t>
            </a:r>
            <a:r>
              <a:rPr lang="pt-BR" altLang="en-US" sz="2000" smtClean="0"/>
              <a:t>an + b is a linear function</a:t>
            </a:r>
            <a:endParaRPr lang="en-US" alt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Worst case -- inner loop body executed for all previous elements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</a:t>
            </a:r>
            <a:r>
              <a:rPr lang="en-US" altLang="en-US" sz="2000" baseline="-25000" smtClean="0"/>
              <a:t>j</a:t>
            </a:r>
            <a:r>
              <a:rPr lang="en-US" altLang="en-US" sz="2000" smtClean="0"/>
              <a:t> = j </a:t>
            </a:r>
            <a:r>
              <a:rPr lang="en-US" altLang="en-US" sz="2000" smtClean="0">
                <a:latin typeface="Symbol Set" pitchFamily="82" charset="0"/>
                <a:sym typeface="Wingdings" pitchFamily="2" charset="2"/>
              </a:rPr>
              <a:t></a:t>
            </a:r>
            <a:r>
              <a:rPr lang="en-US" altLang="en-US" sz="2000" smtClean="0"/>
              <a:t> S = 2 + 3 + … + n = n(n+1)/2 - 1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T(n) = an</a:t>
            </a:r>
            <a:r>
              <a:rPr lang="en-US" altLang="en-US" sz="2000" baseline="30000" smtClean="0"/>
              <a:t>2</a:t>
            </a:r>
            <a:r>
              <a:rPr lang="en-US" altLang="en-US" sz="2000" smtClean="0"/>
              <a:t> + bn + c is a quadratic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Average case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Can assume that on average, we have to insert A[j] into the middle of A[1..j-1], so t</a:t>
            </a:r>
            <a:r>
              <a:rPr lang="en-US" altLang="en-US" sz="2000" baseline="-25000" smtClean="0"/>
              <a:t>j</a:t>
            </a:r>
            <a:r>
              <a:rPr lang="en-US" altLang="en-US" sz="2000" smtClean="0"/>
              <a:t> = j/2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S </a:t>
            </a:r>
            <a:r>
              <a:rPr lang="en-US" altLang="en-US" sz="2000" smtClean="0">
                <a:cs typeface="Arial" charset="0"/>
              </a:rPr>
              <a:t>≈</a:t>
            </a:r>
            <a:r>
              <a:rPr lang="en-US" altLang="en-US" sz="2000" smtClean="0"/>
              <a:t> n(n+1)/4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T(n) is still a quadratic function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88163" y="3200400"/>
            <a:ext cx="877887" cy="420688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sz="2400" dirty="0"/>
              <a:t>Θ</a:t>
            </a:r>
            <a:r>
              <a:rPr lang="en-US" sz="2400" dirty="0"/>
              <a:t> (n)</a:t>
            </a:r>
            <a:endParaRPr lang="el-GR" sz="2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48475" y="4471988"/>
            <a:ext cx="990600" cy="42068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sz="2400"/>
              <a:t>Θ</a:t>
            </a:r>
            <a:r>
              <a:rPr lang="en-US" sz="2400"/>
              <a:t> (n</a:t>
            </a:r>
            <a:r>
              <a:rPr lang="en-US" sz="2400" baseline="30000"/>
              <a:t>2</a:t>
            </a:r>
            <a:r>
              <a:rPr lang="en-US" sz="2400"/>
              <a:t>)</a:t>
            </a:r>
            <a:endParaRPr lang="el-GR" sz="24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48475" y="5995988"/>
            <a:ext cx="990600" cy="42068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sz="2400"/>
              <a:t>Θ</a:t>
            </a:r>
            <a:r>
              <a:rPr lang="en-US" sz="2400"/>
              <a:t> (n</a:t>
            </a:r>
            <a:r>
              <a:rPr lang="en-US" sz="2400" baseline="30000"/>
              <a:t>2</a:t>
            </a:r>
            <a:r>
              <a:rPr lang="en-US" sz="2400"/>
              <a:t>)</a:t>
            </a:r>
            <a:endParaRPr lang="el-GR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3" grpId="0" build="p" bldLvl="2" autoUpdateAnimBg="0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A226AAB-03B4-4C45-A6D1-09A270D52518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0C9A84-F982-4B7A-A2F9-A1995287AC75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an algorithm? (cont’)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algorithm is a precise and unambiguous specification of a sequence of steps that can be carried out to solve a given problem or to achieve a given condition.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algorithm accepts some value or set of values as input and produces a value or set of values as output.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Algorithms are closely intertwined with the nature of the </a:t>
            </a:r>
            <a:r>
              <a:rPr lang="en-US" altLang="en-US" sz="2800" smtClean="0">
                <a:solidFill>
                  <a:srgbClr val="008000"/>
                </a:solidFill>
              </a:rPr>
              <a:t>data structure</a:t>
            </a:r>
            <a:r>
              <a:rPr lang="en-US" altLang="en-US" sz="2800" smtClean="0"/>
              <a:t> of the input and output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B1BC3C-6551-47EF-ADA9-1A89AD77832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D936C1-C3AE-404B-BBF7-CBECD762BFF5}" type="slidenum">
              <a:rPr lang="en-US"/>
              <a:pPr/>
              <a:t>30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Asymptotic Analysis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Running time depends on the size of the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Larger array takes more time to sort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T(n): the time taken on input with size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Look at </a:t>
            </a:r>
            <a:r>
              <a:rPr lang="en-US" b="1" i="1" smtClean="0"/>
              <a:t>growth </a:t>
            </a:r>
            <a:r>
              <a:rPr lang="en-US" smtClean="0"/>
              <a:t>of </a:t>
            </a:r>
            <a:r>
              <a:rPr lang="en-US" i="1" smtClean="0"/>
              <a:t>T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smtClean="0"/>
              <a:t>) as </a:t>
            </a:r>
            <a:r>
              <a:rPr lang="en-US" i="1" smtClean="0"/>
              <a:t>n</a:t>
            </a:r>
            <a:r>
              <a:rPr lang="en-US" smtClean="0"/>
              <a:t>→∞.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</a:t>
            </a:r>
            <a:r>
              <a:rPr lang="en-US" sz="3600" smtClean="0">
                <a:solidFill>
                  <a:srgbClr val="008000"/>
                </a:solidFill>
              </a:rPr>
              <a:t>“Asymptotic Analysis”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Size of input is generally defined as the number of input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 some cases may be tricky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A66B43-E002-4A2F-9672-53184DA9E42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CB6D5-10A5-4394-BF4A-4D1568E3E15F}" type="slidenum">
              <a:rPr lang="en-US"/>
              <a:pPr/>
              <a:t>31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Asymptotic Analysis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Ignore actual and abstract statement costs</a:t>
            </a:r>
          </a:p>
          <a:p>
            <a:pPr eaLnBrk="1" hangingPunct="1"/>
            <a:r>
              <a:rPr lang="en-US" sz="2800" i="1" smtClean="0">
                <a:solidFill>
                  <a:srgbClr val="008000"/>
                </a:solidFill>
              </a:rPr>
              <a:t>Order of growth</a:t>
            </a:r>
            <a:r>
              <a:rPr lang="en-US" sz="2800" smtClean="0"/>
              <a:t> is the interesting measure:</a:t>
            </a:r>
          </a:p>
          <a:p>
            <a:pPr lvl="1" eaLnBrk="1" hangingPunct="1"/>
            <a:r>
              <a:rPr lang="en-US" sz="2400" smtClean="0"/>
              <a:t>Highest-order term is what counts</a:t>
            </a:r>
          </a:p>
          <a:p>
            <a:pPr lvl="2" eaLnBrk="1" hangingPunct="1"/>
            <a:r>
              <a:rPr lang="en-US" sz="2000" smtClean="0"/>
              <a:t>As the input size grows larger it is the high order term that dominates</a:t>
            </a:r>
          </a:p>
          <a:p>
            <a:pPr lvl="2" eaLnBrk="1" hangingPunct="1"/>
            <a:endParaRPr lang="en-US" sz="2000" smtClean="0"/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581400"/>
            <a:ext cx="5029200" cy="311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FA1C54F-FD90-438D-9549-3F4217B232F9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708E1C-0964-4BD2-BCE6-AD8EA9901A82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Comparison of functions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1081348" name="Group 4"/>
          <p:cNvGraphicFramePr>
            <a:graphicFrameLocks noGrp="1"/>
          </p:cNvGraphicFramePr>
          <p:nvPr/>
        </p:nvGraphicFramePr>
        <p:xfrm>
          <a:off x="685800" y="1752600"/>
          <a:ext cx="7848600" cy="4064001"/>
        </p:xfrm>
        <a:graphic>
          <a:graphicData uri="http://schemas.openxmlformats.org/drawingml/2006/table">
            <a:tbl>
              <a:tblPr/>
              <a:tblGrid>
                <a:gridCol w="981075"/>
                <a:gridCol w="981075"/>
                <a:gridCol w="847725"/>
                <a:gridCol w="1114425"/>
                <a:gridCol w="981075"/>
                <a:gridCol w="981075"/>
                <a:gridCol w="981075"/>
                <a:gridCol w="981075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nlog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1422" name="Text Box 78"/>
          <p:cNvSpPr txBox="1">
            <a:spLocks noChangeArrowheads="1"/>
          </p:cNvSpPr>
          <p:nvPr/>
        </p:nvSpPr>
        <p:spPr bwMode="auto">
          <a:xfrm>
            <a:off x="3124200" y="6019800"/>
            <a:ext cx="55626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For a super computer that does 1 trillion operations per second, it will be longer than 1 billion years</a:t>
            </a:r>
          </a:p>
        </p:txBody>
      </p:sp>
      <p:sp>
        <p:nvSpPr>
          <p:cNvPr id="1081423" name="Line 79"/>
          <p:cNvSpPr>
            <a:spLocks noChangeShapeType="1"/>
          </p:cNvSpPr>
          <p:nvPr/>
        </p:nvSpPr>
        <p:spPr bwMode="auto">
          <a:xfrm flipV="1">
            <a:off x="6781800" y="3352800"/>
            <a:ext cx="1524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1422" grpId="0"/>
      <p:bldP spid="10814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2C39457-0B8E-4338-BCED-3AB493DABC1F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05125-89EB-49CE-811A-8096B8FE2F89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Order of growth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1 &lt;&lt; log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n &lt;&lt; n &lt;&lt; nlog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n &lt;&lt; n</a:t>
            </a:r>
            <a:r>
              <a:rPr lang="en-US" altLang="en-US" sz="2800" baseline="30000" smtClean="0"/>
              <a:t>2 </a:t>
            </a:r>
            <a:r>
              <a:rPr lang="en-US" altLang="en-US" sz="2800" smtClean="0"/>
              <a:t>&lt;&lt; n</a:t>
            </a:r>
            <a:r>
              <a:rPr lang="en-US" altLang="en-US" sz="2800" baseline="30000" smtClean="0"/>
              <a:t>3 </a:t>
            </a:r>
            <a:r>
              <a:rPr lang="en-US" altLang="en-US" sz="2800" smtClean="0"/>
              <a:t>&lt;&lt; 2</a:t>
            </a:r>
            <a:r>
              <a:rPr lang="en-US" altLang="en-US" sz="2800" baseline="30000" smtClean="0"/>
              <a:t>n </a:t>
            </a:r>
            <a:r>
              <a:rPr lang="en-US" altLang="en-US" sz="2800" smtClean="0"/>
              <a:t>&lt;&lt; n!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(We are slightly abusing of the “&lt;&lt;“ sign. It means a smaller order of growth).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061E5AC-7030-4A6E-A355-DCD3F48199CE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26723-27ED-4E2D-BCC2-89635BBC1350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Asymptotic notations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say </a:t>
            </a:r>
            <a:r>
              <a:rPr lang="en-US" altLang="en-US" dirty="0" err="1" smtClean="0"/>
              <a:t>InsertionSort’s</a:t>
            </a:r>
            <a:r>
              <a:rPr lang="en-US" altLang="en-US" dirty="0" smtClean="0"/>
              <a:t> worst-case running time is </a:t>
            </a:r>
            <a:r>
              <a:rPr lang="el-GR" altLang="en-US" dirty="0" smtClean="0">
                <a:cs typeface="Arial" charset="0"/>
              </a:rPr>
              <a:t>Θ</a:t>
            </a:r>
            <a:r>
              <a:rPr lang="en-US" altLang="en-US" i="1" dirty="0" smtClean="0">
                <a:solidFill>
                  <a:schemeClr val="tx2"/>
                </a:solidFill>
              </a:rPr>
              <a:t>(n</a:t>
            </a:r>
            <a:r>
              <a:rPr lang="en-US" altLang="en-US" i="1" baseline="30000" dirty="0" smtClean="0">
                <a:solidFill>
                  <a:schemeClr val="tx2"/>
                </a:solidFill>
              </a:rPr>
              <a:t>2</a:t>
            </a:r>
            <a:r>
              <a:rPr lang="en-US" altLang="en-US" i="1" dirty="0" smtClean="0">
                <a:solidFill>
                  <a:schemeClr val="tx2"/>
                </a:solidFill>
              </a:rPr>
              <a:t>)</a:t>
            </a:r>
          </a:p>
          <a:p>
            <a:pPr lvl="1" eaLnBrk="1" hangingPunct="1"/>
            <a:r>
              <a:rPr lang="en-US" altLang="en-US" dirty="0" smtClean="0"/>
              <a:t>Properly we should say running time is </a:t>
            </a:r>
            <a:r>
              <a:rPr lang="en-US" altLang="en-US" i="1" dirty="0" smtClean="0">
                <a:solidFill>
                  <a:srgbClr val="008000"/>
                </a:solidFill>
              </a:rPr>
              <a:t>in</a:t>
            </a:r>
            <a:r>
              <a:rPr lang="en-US" altLang="en-US" dirty="0" smtClean="0"/>
              <a:t> </a:t>
            </a:r>
            <a:r>
              <a:rPr lang="el-GR" altLang="en-US" dirty="0" smtClean="0">
                <a:cs typeface="Arial" charset="0"/>
              </a:rPr>
              <a:t>Θ</a:t>
            </a:r>
            <a:r>
              <a:rPr lang="en-US" altLang="en-US" dirty="0" smtClean="0"/>
              <a:t>(n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 smtClean="0"/>
              <a:t>It is also in O(n</a:t>
            </a:r>
            <a:r>
              <a:rPr lang="en-US" altLang="en-US" baseline="30000" dirty="0" smtClean="0"/>
              <a:t>2 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 smtClean="0"/>
              <a:t>What’s the relationship between </a:t>
            </a:r>
            <a:r>
              <a:rPr lang="el-GR" altLang="en-US" dirty="0" smtClean="0">
                <a:cs typeface="Arial" charset="0"/>
              </a:rPr>
              <a:t>Θ</a:t>
            </a:r>
            <a:r>
              <a:rPr lang="en-US" altLang="en-US" dirty="0" smtClean="0">
                <a:cs typeface="Arial" charset="0"/>
              </a:rPr>
              <a:t> and O?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Formal definition soon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64518" name="Picture 9" descr="confused smile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409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A27ED26-663D-4B1E-B85F-D862AE15CF6C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430600-BB59-4FE4-A2F9-16882ADE638F}" type="slidenum">
              <a:rPr lang="en-US"/>
              <a:pPr/>
              <a:t>35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Analysis of insertion Sort: Asymptotic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smtClean="0"/>
              <a:t>	Statement 						cost   time__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InsertionSort(A, n) {				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for j = 2 to n { 				</a:t>
            </a:r>
            <a:r>
              <a:rPr lang="en-US" sz="2000" smtClean="0"/>
              <a:t>c</a:t>
            </a:r>
            <a:r>
              <a:rPr lang="en-US" sz="2000" baseline="-25000" smtClean="0"/>
              <a:t>1	</a:t>
            </a:r>
            <a:r>
              <a:rPr lang="en-US" sz="2000" smtClean="0"/>
              <a:t>n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key = A[j]					</a:t>
            </a:r>
            <a:r>
              <a:rPr lang="en-US" sz="2000" smtClean="0"/>
              <a:t>c</a:t>
            </a:r>
            <a:r>
              <a:rPr lang="en-US" sz="2000" baseline="-25000" smtClean="0"/>
              <a:t>2	</a:t>
            </a:r>
            <a:r>
              <a:rPr lang="en-US" sz="2000" smtClean="0"/>
              <a:t>(n-1)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i = j - 1;					</a:t>
            </a:r>
            <a:r>
              <a:rPr lang="en-US" sz="2000" smtClean="0"/>
              <a:t>c</a:t>
            </a:r>
            <a:r>
              <a:rPr lang="en-US" sz="2000" baseline="-25000" smtClean="0"/>
              <a:t>3	</a:t>
            </a:r>
            <a:r>
              <a:rPr lang="en-US" sz="2000" smtClean="0"/>
              <a:t>(n-1)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while (i &gt; 0) and (A[i] &gt; key) {	</a:t>
            </a:r>
            <a:r>
              <a:rPr lang="en-US" sz="2000" smtClean="0"/>
              <a:t>c</a:t>
            </a:r>
            <a:r>
              <a:rPr lang="en-US" sz="2000" baseline="-25000" smtClean="0"/>
              <a:t>4	</a:t>
            </a:r>
            <a:r>
              <a:rPr lang="en-US" sz="2000" smtClean="0"/>
              <a:t>S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	A[i+1] = A[i]			</a:t>
            </a:r>
            <a:r>
              <a:rPr lang="en-US" sz="2000" smtClean="0"/>
              <a:t>c</a:t>
            </a:r>
            <a:r>
              <a:rPr lang="en-US" sz="2000" baseline="-25000" smtClean="0"/>
              <a:t>5	</a:t>
            </a:r>
            <a:r>
              <a:rPr lang="en-US" sz="2000" smtClean="0"/>
              <a:t>(S-(n-1))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	i = i - 1				</a:t>
            </a:r>
            <a:r>
              <a:rPr lang="en-US" sz="2000" smtClean="0"/>
              <a:t>c</a:t>
            </a:r>
            <a:r>
              <a:rPr lang="en-US" sz="2000" baseline="-25000" smtClean="0"/>
              <a:t>6	</a:t>
            </a:r>
            <a:r>
              <a:rPr lang="en-US" sz="2000" smtClean="0"/>
              <a:t>(S-(n-1))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}						</a:t>
            </a:r>
            <a:r>
              <a:rPr lang="en-US" sz="2000" smtClean="0"/>
              <a:t>0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A[i+1] = key				</a:t>
            </a:r>
            <a:r>
              <a:rPr lang="en-US" sz="2000" smtClean="0"/>
              <a:t>c</a:t>
            </a:r>
            <a:r>
              <a:rPr lang="en-US" sz="2000" baseline="-25000" smtClean="0"/>
              <a:t>7	</a:t>
            </a:r>
            <a:r>
              <a:rPr lang="en-US" sz="2000" smtClean="0"/>
              <a:t>(n-1)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}							</a:t>
            </a:r>
            <a:r>
              <a:rPr lang="en-US" sz="2000" smtClean="0"/>
              <a:t>0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n-US" sz="2800" b="1" smtClean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657600" y="5715000"/>
            <a:ext cx="47244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2400" i="1">
                <a:solidFill>
                  <a:srgbClr val="008000"/>
                </a:solidFill>
              </a:rPr>
              <a:t>What are the basic operations (most executed lines)?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36B177D-A24E-4D87-B90E-4C248ECD803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562B7-7B97-478C-8AA9-E2FED3B88A4E}" type="slidenum">
              <a:rPr lang="en-US"/>
              <a:pPr/>
              <a:t>36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smtClean="0"/>
              <a:t>	Statement 						cost   time__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InsertionSort(A, n) {				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for j = 2 to n { 				</a:t>
            </a:r>
            <a:r>
              <a:rPr lang="en-US" sz="2000" smtClean="0"/>
              <a:t>c</a:t>
            </a:r>
            <a:r>
              <a:rPr lang="en-US" sz="2000" baseline="-25000" smtClean="0"/>
              <a:t>1	</a:t>
            </a:r>
            <a:r>
              <a:rPr lang="en-US" sz="2000" smtClean="0"/>
              <a:t>n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key = A[j]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2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i = j - 1;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3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while (i &gt; 0) and (A[i] &gt; key) {	</a:t>
            </a:r>
            <a:r>
              <a:rPr lang="en-US" sz="2000" smtClean="0"/>
              <a:t>c</a:t>
            </a:r>
            <a:r>
              <a:rPr lang="en-US" sz="2000" baseline="-25000" smtClean="0"/>
              <a:t>4	</a:t>
            </a:r>
            <a:r>
              <a:rPr lang="en-US" sz="2000" smtClean="0"/>
              <a:t>S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	A[i+1] = A[i]			</a:t>
            </a:r>
            <a:r>
              <a:rPr lang="en-US" sz="2000" smtClean="0"/>
              <a:t>c</a:t>
            </a:r>
            <a:r>
              <a:rPr lang="en-US" sz="2000" baseline="-25000" smtClean="0"/>
              <a:t>5	</a:t>
            </a:r>
            <a:r>
              <a:rPr lang="en-US" sz="2000" smtClean="0"/>
              <a:t>(S-(n-1))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	i = i - 1				</a:t>
            </a:r>
            <a:r>
              <a:rPr lang="en-US" sz="2000" smtClean="0"/>
              <a:t>c</a:t>
            </a:r>
            <a:r>
              <a:rPr lang="en-US" sz="2000" baseline="-25000" smtClean="0"/>
              <a:t>6	</a:t>
            </a:r>
            <a:r>
              <a:rPr lang="en-US" sz="2000" smtClean="0"/>
              <a:t>(S-(n-1))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}						</a:t>
            </a:r>
            <a:r>
              <a:rPr lang="en-US" sz="2000" smtClean="0"/>
              <a:t>0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A[i+1] = key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7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B2B2B2"/>
                </a:solidFill>
                <a:latin typeface="Courier New" pitchFamily="49" charset="0"/>
              </a:rPr>
              <a:t>	}							</a:t>
            </a:r>
            <a:r>
              <a:rPr lang="en-US" sz="2000" smtClean="0">
                <a:solidFill>
                  <a:srgbClr val="B2B2B2"/>
                </a:solidFill>
              </a:rPr>
              <a:t>0</a:t>
            </a:r>
            <a:endParaRPr lang="en-US" sz="2000" b="1" smtClean="0">
              <a:solidFill>
                <a:srgbClr val="B2B2B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n-US" sz="2800" b="1" smtClean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Analysis of insertion Sort: Asymptotic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6564D6D-AFE5-4780-94CE-F2D9A0634A8F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5ADC-BB9F-47D3-BC64-DADACA3B7D78}" type="slidenum">
              <a:rPr lang="en-US"/>
              <a:pPr/>
              <a:t>37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smtClean="0"/>
              <a:t>	Statement 						cost   time__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InsertionSort(A, n) {				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B2B2B2"/>
                </a:solidFill>
                <a:latin typeface="Courier New" pitchFamily="49" charset="0"/>
              </a:rPr>
              <a:t>	for j = 2 to n { 				</a:t>
            </a:r>
            <a:r>
              <a:rPr lang="en-US" sz="2000" smtClean="0">
                <a:solidFill>
                  <a:srgbClr val="B2B2B2"/>
                </a:solidFill>
              </a:rPr>
              <a:t>c</a:t>
            </a:r>
            <a:r>
              <a:rPr lang="en-US" sz="2000" baseline="-25000" smtClean="0">
                <a:solidFill>
                  <a:srgbClr val="B2B2B2"/>
                </a:solidFill>
              </a:rPr>
              <a:t>1	</a:t>
            </a:r>
            <a:r>
              <a:rPr lang="en-US" sz="2000" smtClean="0">
                <a:solidFill>
                  <a:srgbClr val="B2B2B2"/>
                </a:solidFill>
              </a:rPr>
              <a:t>n</a:t>
            </a:r>
            <a:endParaRPr lang="en-US" sz="2000" b="1" smtClean="0">
              <a:solidFill>
                <a:srgbClr val="B2B2B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key = A[j]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2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i = j - 1;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3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while (i &gt; 0) and (A[i] &gt; key) {	</a:t>
            </a:r>
            <a:r>
              <a:rPr lang="en-US" sz="2000" smtClean="0"/>
              <a:t>c</a:t>
            </a:r>
            <a:r>
              <a:rPr lang="en-US" sz="2000" baseline="-25000" smtClean="0"/>
              <a:t>4	</a:t>
            </a:r>
            <a:r>
              <a:rPr lang="en-US" sz="2000" smtClean="0"/>
              <a:t>S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	A[i+1] = A[i]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5	</a:t>
            </a:r>
            <a:r>
              <a:rPr lang="en-US" sz="2000" smtClean="0">
                <a:solidFill>
                  <a:srgbClr val="C0C0C0"/>
                </a:solidFill>
              </a:rPr>
              <a:t>(S-(n-1))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	i = i - 1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6	</a:t>
            </a:r>
            <a:r>
              <a:rPr lang="en-US" sz="2000" smtClean="0">
                <a:solidFill>
                  <a:srgbClr val="C0C0C0"/>
                </a:solidFill>
              </a:rPr>
              <a:t>(S-(n-1))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}						</a:t>
            </a:r>
            <a:r>
              <a:rPr lang="en-US" sz="2000" smtClean="0">
                <a:solidFill>
                  <a:srgbClr val="C0C0C0"/>
                </a:solidFill>
              </a:rPr>
              <a:t>0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A[i+1] = key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7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B2B2B2"/>
                </a:solidFill>
                <a:latin typeface="Courier New" pitchFamily="49" charset="0"/>
              </a:rPr>
              <a:t>	}							</a:t>
            </a:r>
            <a:r>
              <a:rPr lang="en-US" sz="2000" smtClean="0">
                <a:solidFill>
                  <a:srgbClr val="B2B2B2"/>
                </a:solidFill>
              </a:rPr>
              <a:t>0</a:t>
            </a:r>
            <a:endParaRPr lang="en-US" sz="2000" b="1" smtClean="0">
              <a:solidFill>
                <a:srgbClr val="B2B2B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n-US" sz="2800" b="1" smtClean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Analysis of insertion Sort: Asymptotic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DD3E2BF-4544-4454-8B06-6E68BA35FEA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ABF478-DAB8-4EC7-8C4F-FFC196B8519A}" type="slidenum">
              <a:rPr lang="en-US"/>
              <a:pPr/>
              <a:t>38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S be?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 = </a:t>
            </a: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smtClean="0"/>
              <a:t> </a:t>
            </a:r>
            <a:r>
              <a:rPr lang="en-US" sz="2800" baseline="-25000" smtClean="0"/>
              <a:t>j=2..n</a:t>
            </a:r>
            <a:r>
              <a:rPr lang="en-US" sz="2800" smtClean="0"/>
              <a:t> t</a:t>
            </a:r>
            <a:r>
              <a:rPr lang="en-US" sz="2800" baseline="-25000" smtClean="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Best case: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Worst case: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Average case: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40259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25611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 flipH="1">
            <a:off x="3568700" y="2590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2"/>
          <p:cNvSpPr>
            <a:spLocks noChangeArrowheads="1"/>
          </p:cNvSpPr>
          <p:nvPr/>
        </p:nvSpPr>
        <p:spPr bwMode="auto">
          <a:xfrm>
            <a:off x="40259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2587625" y="1676400"/>
            <a:ext cx="4498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Inner loop stops when A[i] &lt;= key, or i = 0</a:t>
            </a:r>
          </a:p>
        </p:txBody>
      </p:sp>
      <p:sp>
        <p:nvSpPr>
          <p:cNvPr id="25616" name="Line 14"/>
          <p:cNvSpPr>
            <a:spLocks noChangeShapeType="1"/>
          </p:cNvSpPr>
          <p:nvPr/>
        </p:nvSpPr>
        <p:spPr bwMode="auto">
          <a:xfrm flipV="1">
            <a:off x="4114800" y="2057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5"/>
          <p:cNvSpPr>
            <a:spLocks noChangeShapeType="1"/>
          </p:cNvSpPr>
          <p:nvPr/>
        </p:nvSpPr>
        <p:spPr bwMode="auto">
          <a:xfrm flipH="1" flipV="1">
            <a:off x="4572000" y="2057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6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Text Box 17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95FA05-B62F-4A00-961E-E694C9AB57C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C0B5C8-A4A0-46F7-B19E-100D1349C3ED}" type="slidenum">
              <a:rPr lang="en-US"/>
              <a:pPr/>
              <a:t>39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case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Array already sorted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 = </a:t>
            </a: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smtClean="0"/>
              <a:t> </a:t>
            </a:r>
            <a:r>
              <a:rPr lang="en-US" sz="2800" baseline="-25000" smtClean="0"/>
              <a:t>j=2..n</a:t>
            </a:r>
            <a:r>
              <a:rPr lang="en-US" sz="2800" smtClean="0"/>
              <a:t> t</a:t>
            </a:r>
            <a:r>
              <a:rPr lang="en-US" sz="2800" baseline="-25000" smtClean="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</a:t>
            </a:r>
            <a:r>
              <a:rPr lang="en-US" sz="2800" baseline="-25000" smtClean="0"/>
              <a:t>j</a:t>
            </a:r>
            <a:r>
              <a:rPr lang="en-US" sz="2800" smtClean="0"/>
              <a:t> = 1 for all 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 = n-1        T(n) = </a:t>
            </a:r>
            <a:r>
              <a:rPr lang="el-GR" sz="2800" smtClean="0">
                <a:cs typeface="Arial" charset="0"/>
              </a:rPr>
              <a:t>Θ</a:t>
            </a:r>
            <a:r>
              <a:rPr lang="en-US" sz="2800" smtClean="0">
                <a:cs typeface="Arial" charset="0"/>
              </a:rPr>
              <a:t> (n)</a:t>
            </a:r>
            <a:endParaRPr lang="el-GR" sz="2800" smtClean="0">
              <a:cs typeface="Arial" charset="0"/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26635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 flipH="1">
            <a:off x="4114800" y="2590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4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2587625" y="1676400"/>
            <a:ext cx="4498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Inner loop stops when A[i] &lt;= key, or i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04A973D-158B-4744-9540-C6657B7D941D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C52D8F-2FB1-45FF-BA5A-B151F0E05C7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express algorithms?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Nature language (e.g. English)  </a:t>
            </a:r>
          </a:p>
          <a:p>
            <a:pPr algn="ctr"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Pseudocode</a:t>
            </a:r>
          </a:p>
          <a:p>
            <a:pPr algn="ctr"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Real programming languages</a:t>
            </a:r>
          </a:p>
        </p:txBody>
      </p:sp>
      <p:sp>
        <p:nvSpPr>
          <p:cNvPr id="34822" name="Line 4"/>
          <p:cNvSpPr>
            <a:spLocks noChangeShapeType="1"/>
          </p:cNvSpPr>
          <p:nvPr/>
        </p:nvSpPr>
        <p:spPr bwMode="auto">
          <a:xfrm>
            <a:off x="12192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71438" y="1727200"/>
            <a:ext cx="24431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</a:rPr>
              <a:t>Increasing precision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77724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6616700" y="5156200"/>
            <a:ext cx="2343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</a:rPr>
              <a:t>Ease of expression</a:t>
            </a:r>
          </a:p>
        </p:txBody>
      </p:sp>
      <p:sp>
        <p:nvSpPr>
          <p:cNvPr id="34826" name="Text Box 8"/>
          <p:cNvSpPr txBox="1">
            <a:spLocks noChangeArrowheads="1"/>
          </p:cNvSpPr>
          <p:nvPr/>
        </p:nvSpPr>
        <p:spPr bwMode="auto">
          <a:xfrm>
            <a:off x="685800" y="5851525"/>
            <a:ext cx="80772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000"/>
              <a:t>Describe the </a:t>
            </a:r>
            <a:r>
              <a:rPr lang="en-US" altLang="en-US" sz="2000" i="1">
                <a:solidFill>
                  <a:srgbClr val="FF0000"/>
                </a:solidFill>
              </a:rPr>
              <a:t>ideas</a:t>
            </a:r>
            <a:r>
              <a:rPr lang="en-US" altLang="en-US" sz="2000" i="1"/>
              <a:t> </a:t>
            </a:r>
            <a:r>
              <a:rPr lang="en-US" altLang="en-US" sz="2000"/>
              <a:t>of an algorithm in nature language.</a:t>
            </a:r>
          </a:p>
          <a:p>
            <a:pPr eaLnBrk="1" hangingPunct="1"/>
            <a:r>
              <a:rPr lang="en-US" altLang="en-US" sz="2000"/>
              <a:t>Use pseudocode to clarify sufficiently tricky details of the algorithm.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672FAA-9D26-4F20-B136-53862C9485D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EDAF6-4BDB-4600-A3CA-08B10F008921}" type="slidenum">
              <a:rPr lang="en-US"/>
              <a:pPr/>
              <a:t>40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Worst case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Array originally in reversely sorted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 = </a:t>
            </a:r>
            <a:r>
              <a:rPr lang="en-US" sz="2400" dirty="0" smtClean="0">
                <a:sym typeface="Symbol" pitchFamily="18" charset="2"/>
              </a:rPr>
              <a:t>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j=2..n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endParaRPr lang="en-US" sz="2400" baseline="-25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t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= j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 = </a:t>
            </a:r>
            <a:r>
              <a:rPr lang="en-US" sz="2400" dirty="0" smtClean="0">
                <a:sym typeface="Symbol" pitchFamily="18" charset="2"/>
              </a:rPr>
              <a:t>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j=2..n</a:t>
            </a:r>
            <a:r>
              <a:rPr lang="en-US" sz="2400" dirty="0" smtClean="0"/>
              <a:t> j = 2 + 3 + … + n = (n-1) (n+2) / 2 =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 smtClean="0">
                <a:cs typeface="Arial" charset="0"/>
              </a:rPr>
              <a:t> (n</a:t>
            </a:r>
            <a:r>
              <a:rPr lang="en-US" sz="2400" baseline="30000" dirty="0" smtClean="0">
                <a:cs typeface="Arial" charset="0"/>
              </a:rPr>
              <a:t>2</a:t>
            </a:r>
            <a:r>
              <a:rPr lang="en-US" sz="2400" dirty="0" smtClean="0">
                <a:cs typeface="Arial" charset="0"/>
              </a:rPr>
              <a:t>)</a:t>
            </a:r>
            <a:endParaRPr lang="el-GR" sz="2400" baseline="-25000" dirty="0" smtClean="0">
              <a:cs typeface="Arial" charset="0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27659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27661" name="Line 11"/>
          <p:cNvSpPr>
            <a:spLocks noChangeShapeType="1"/>
          </p:cNvSpPr>
          <p:nvPr/>
        </p:nvSpPr>
        <p:spPr bwMode="auto">
          <a:xfrm flipH="1">
            <a:off x="3810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1828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>
            <a:off x="2740025" y="1676400"/>
            <a:ext cx="35623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Inner loop stops when A[i] &lt;= key</a:t>
            </a:r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A44B435-C056-47F5-87BA-1F4FB5FCCDF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77E45A-4966-4FCA-89CB-AEF0BE59F51D}" type="slidenum">
              <a:rPr lang="en-US"/>
              <a:pPr/>
              <a:t>41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case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Array in random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 = </a:t>
            </a:r>
            <a:r>
              <a:rPr lang="en-US" sz="2400" smtClean="0">
                <a:sym typeface="Symbol" pitchFamily="18" charset="2"/>
              </a:rPr>
              <a:t></a:t>
            </a:r>
            <a:r>
              <a:rPr lang="en-US" sz="2400" smtClean="0"/>
              <a:t> </a:t>
            </a:r>
            <a:r>
              <a:rPr lang="en-US" sz="2400" baseline="-25000" smtClean="0"/>
              <a:t>j=2..n</a:t>
            </a:r>
            <a:r>
              <a:rPr lang="en-US" sz="2400" smtClean="0"/>
              <a:t> t</a:t>
            </a:r>
            <a:r>
              <a:rPr lang="en-US" sz="2400" baseline="-25000" smtClean="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</a:t>
            </a:r>
            <a:r>
              <a:rPr lang="en-US" sz="2400" baseline="-25000" smtClean="0"/>
              <a:t>j</a:t>
            </a:r>
            <a:r>
              <a:rPr lang="en-US" sz="2400" smtClean="0"/>
              <a:t> = j / 2 on average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 = </a:t>
            </a:r>
            <a:r>
              <a:rPr lang="en-US" sz="2400" smtClean="0">
                <a:sym typeface="Symbol" pitchFamily="18" charset="2"/>
              </a:rPr>
              <a:t></a:t>
            </a:r>
            <a:r>
              <a:rPr lang="en-US" sz="2400" smtClean="0"/>
              <a:t> </a:t>
            </a:r>
            <a:r>
              <a:rPr lang="en-US" sz="2400" baseline="-25000" smtClean="0"/>
              <a:t>j=2..n</a:t>
            </a:r>
            <a:r>
              <a:rPr lang="en-US" sz="2400" smtClean="0"/>
              <a:t> j/2 = ½ </a:t>
            </a:r>
            <a:r>
              <a:rPr lang="en-US" sz="2400" smtClean="0">
                <a:sym typeface="Symbol" pitchFamily="18" charset="2"/>
              </a:rPr>
              <a:t></a:t>
            </a:r>
            <a:r>
              <a:rPr lang="en-US" sz="2400" smtClean="0"/>
              <a:t> </a:t>
            </a:r>
            <a:r>
              <a:rPr lang="en-US" sz="2400" baseline="-25000" smtClean="0"/>
              <a:t>j=2..n</a:t>
            </a:r>
            <a:r>
              <a:rPr lang="en-US" sz="2400" smtClean="0"/>
              <a:t> j = (n-1) (n+2) / 4 = </a:t>
            </a:r>
            <a:r>
              <a:rPr lang="el-GR" sz="2400" smtClean="0">
                <a:cs typeface="Arial" charset="0"/>
              </a:rPr>
              <a:t>Θ</a:t>
            </a:r>
            <a:r>
              <a:rPr lang="en-US" sz="2400" smtClean="0">
                <a:cs typeface="Arial" charset="0"/>
              </a:rPr>
              <a:t> (n</a:t>
            </a:r>
            <a:r>
              <a:rPr lang="en-US" sz="2400" baseline="30000" smtClean="0">
                <a:cs typeface="Arial" charset="0"/>
              </a:rPr>
              <a:t>2</a:t>
            </a:r>
            <a:r>
              <a:rPr lang="en-US" sz="2400" smtClean="0">
                <a:cs typeface="Arial" charset="0"/>
              </a:rPr>
              <a:t>)</a:t>
            </a:r>
            <a:endParaRPr lang="el-GR" sz="2400" smtClean="0">
              <a:cs typeface="Arial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28681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28682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28683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28685" name="Line 11"/>
          <p:cNvSpPr>
            <a:spLocks noChangeShapeType="1"/>
          </p:cNvSpPr>
          <p:nvPr/>
        </p:nvSpPr>
        <p:spPr bwMode="auto">
          <a:xfrm flipH="1">
            <a:off x="3810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3352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Text Box 13"/>
          <p:cNvSpPr txBox="1">
            <a:spLocks noChangeArrowheads="1"/>
          </p:cNvSpPr>
          <p:nvPr/>
        </p:nvSpPr>
        <p:spPr bwMode="auto">
          <a:xfrm>
            <a:off x="2740025" y="1676400"/>
            <a:ext cx="35623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Inner loop stops when A[i] &lt;= key</a:t>
            </a:r>
          </a:p>
        </p:txBody>
      </p:sp>
      <p:sp>
        <p:nvSpPr>
          <p:cNvPr id="28688" name="Line 14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Text Box 15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28690" name="Rectangle 16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70801" name="Text Box 17"/>
          <p:cNvSpPr txBox="1">
            <a:spLocks noChangeArrowheads="1"/>
          </p:cNvSpPr>
          <p:nvPr/>
        </p:nvSpPr>
        <p:spPr bwMode="auto">
          <a:xfrm>
            <a:off x="228600" y="6172200"/>
            <a:ext cx="7010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What if we use binary search?</a:t>
            </a:r>
            <a:endParaRPr lang="en-US" sz="2800">
              <a:solidFill>
                <a:schemeClr val="hlink"/>
              </a:solidFill>
              <a:cs typeface="Arial" charset="0"/>
            </a:endParaRPr>
          </a:p>
        </p:txBody>
      </p:sp>
      <p:sp>
        <p:nvSpPr>
          <p:cNvPr id="1270802" name="Rectangle 18"/>
          <p:cNvSpPr>
            <a:spLocks noChangeArrowheads="1"/>
          </p:cNvSpPr>
          <p:nvPr/>
        </p:nvSpPr>
        <p:spPr bwMode="auto">
          <a:xfrm>
            <a:off x="6650038" y="6186488"/>
            <a:ext cx="2008187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Answer: still </a:t>
            </a:r>
            <a:r>
              <a:rPr lang="el-GR">
                <a:solidFill>
                  <a:schemeClr val="hlink"/>
                </a:solidFill>
              </a:rPr>
              <a:t>Θ</a:t>
            </a:r>
            <a:r>
              <a:rPr lang="en-US">
                <a:solidFill>
                  <a:schemeClr val="hlink"/>
                </a:solidFill>
              </a:rPr>
              <a:t>(n</a:t>
            </a:r>
            <a:r>
              <a:rPr lang="en-US" baseline="30000">
                <a:solidFill>
                  <a:schemeClr val="hlink"/>
                </a:solidFill>
              </a:rPr>
              <a:t>2</a:t>
            </a:r>
            <a:r>
              <a:rPr lang="en-US">
                <a:solidFill>
                  <a:schemeClr val="hlin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801" grpId="0" build="allAtOnce"/>
      <p:bldP spid="127080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947882-EE31-42B4-AD99-C1DE169535CC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A7F2F0-73C3-47DC-9E3F-089BCA758659}" type="slidenum">
              <a:rPr lang="en-US"/>
              <a:pPr/>
              <a:t>42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Exact analysis is hard and unnecessary!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Worst-case and average-case are difficult to deal with precisely, because the details can be very complicated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 flipV="1">
            <a:off x="1600200" y="3200400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5"/>
          <p:cNvSpPr>
            <a:spLocks noChangeShapeType="1"/>
          </p:cNvSpPr>
          <p:nvPr/>
        </p:nvSpPr>
        <p:spPr bwMode="auto">
          <a:xfrm>
            <a:off x="1600200" y="54102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Freeform 6"/>
          <p:cNvSpPr>
            <a:spLocks/>
          </p:cNvSpPr>
          <p:nvPr/>
        </p:nvSpPr>
        <p:spPr bwMode="auto">
          <a:xfrm>
            <a:off x="1600200" y="3276600"/>
            <a:ext cx="2514600" cy="2133600"/>
          </a:xfrm>
          <a:custGeom>
            <a:avLst/>
            <a:gdLst>
              <a:gd name="T0" fmla="*/ 0 w 1584"/>
              <a:gd name="T1" fmla="*/ 1344 h 1344"/>
              <a:gd name="T2" fmla="*/ 336 w 1584"/>
              <a:gd name="T3" fmla="*/ 816 h 1344"/>
              <a:gd name="T4" fmla="*/ 1152 w 1584"/>
              <a:gd name="T5" fmla="*/ 192 h 1344"/>
              <a:gd name="T6" fmla="*/ 1584 w 1584"/>
              <a:gd name="T7" fmla="*/ 0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1344"/>
              <a:gd name="T14" fmla="*/ 1584 w 1584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1344">
                <a:moveTo>
                  <a:pt x="0" y="1344"/>
                </a:moveTo>
                <a:cubicBezTo>
                  <a:pt x="72" y="1176"/>
                  <a:pt x="144" y="1008"/>
                  <a:pt x="336" y="816"/>
                </a:cubicBezTo>
                <a:cubicBezTo>
                  <a:pt x="528" y="624"/>
                  <a:pt x="944" y="328"/>
                  <a:pt x="1152" y="192"/>
                </a:cubicBezTo>
                <a:cubicBezTo>
                  <a:pt x="1360" y="56"/>
                  <a:pt x="1472" y="28"/>
                  <a:pt x="158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Freeform 7"/>
          <p:cNvSpPr>
            <a:spLocks/>
          </p:cNvSpPr>
          <p:nvPr/>
        </p:nvSpPr>
        <p:spPr bwMode="auto">
          <a:xfrm>
            <a:off x="1600200" y="3886200"/>
            <a:ext cx="3048000" cy="1524000"/>
          </a:xfrm>
          <a:custGeom>
            <a:avLst/>
            <a:gdLst>
              <a:gd name="T0" fmla="*/ 0 w 2016"/>
              <a:gd name="T1" fmla="*/ 720 h 720"/>
              <a:gd name="T2" fmla="*/ 576 w 2016"/>
              <a:gd name="T3" fmla="*/ 480 h 720"/>
              <a:gd name="T4" fmla="*/ 2016 w 2016"/>
              <a:gd name="T5" fmla="*/ 0 h 720"/>
              <a:gd name="T6" fmla="*/ 0 60000 65536"/>
              <a:gd name="T7" fmla="*/ 0 60000 65536"/>
              <a:gd name="T8" fmla="*/ 0 60000 65536"/>
              <a:gd name="T9" fmla="*/ 0 w 2016"/>
              <a:gd name="T10" fmla="*/ 0 h 720"/>
              <a:gd name="T11" fmla="*/ 2016 w 2016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6" h="720">
                <a:moveTo>
                  <a:pt x="0" y="720"/>
                </a:moveTo>
                <a:cubicBezTo>
                  <a:pt x="120" y="660"/>
                  <a:pt x="240" y="600"/>
                  <a:pt x="576" y="480"/>
                </a:cubicBezTo>
                <a:cubicBezTo>
                  <a:pt x="912" y="360"/>
                  <a:pt x="1464" y="180"/>
                  <a:pt x="201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Freeform 8"/>
          <p:cNvSpPr>
            <a:spLocks/>
          </p:cNvSpPr>
          <p:nvPr/>
        </p:nvSpPr>
        <p:spPr bwMode="auto">
          <a:xfrm>
            <a:off x="1635125" y="3505200"/>
            <a:ext cx="2479675" cy="1876425"/>
          </a:xfrm>
          <a:custGeom>
            <a:avLst/>
            <a:gdLst>
              <a:gd name="T0" fmla="*/ 0 w 2348"/>
              <a:gd name="T1" fmla="*/ 1285 h 1285"/>
              <a:gd name="T2" fmla="*/ 144 w 2348"/>
              <a:gd name="T3" fmla="*/ 1152 h 1285"/>
              <a:gd name="T4" fmla="*/ 200 w 2348"/>
              <a:gd name="T5" fmla="*/ 1141 h 1285"/>
              <a:gd name="T6" fmla="*/ 321 w 2348"/>
              <a:gd name="T7" fmla="*/ 1107 h 1285"/>
              <a:gd name="T8" fmla="*/ 554 w 2348"/>
              <a:gd name="T9" fmla="*/ 919 h 1285"/>
              <a:gd name="T10" fmla="*/ 654 w 2348"/>
              <a:gd name="T11" fmla="*/ 819 h 1285"/>
              <a:gd name="T12" fmla="*/ 720 w 2348"/>
              <a:gd name="T13" fmla="*/ 841 h 1285"/>
              <a:gd name="T14" fmla="*/ 1064 w 2348"/>
              <a:gd name="T15" fmla="*/ 553 h 1285"/>
              <a:gd name="T16" fmla="*/ 1163 w 2348"/>
              <a:gd name="T17" fmla="*/ 421 h 1285"/>
              <a:gd name="T18" fmla="*/ 1252 w 2348"/>
              <a:gd name="T19" fmla="*/ 409 h 1285"/>
              <a:gd name="T20" fmla="*/ 1728 w 2348"/>
              <a:gd name="T21" fmla="*/ 177 h 1285"/>
              <a:gd name="T22" fmla="*/ 2138 w 2348"/>
              <a:gd name="T23" fmla="*/ 166 h 1285"/>
              <a:gd name="T24" fmla="*/ 2238 w 2348"/>
              <a:gd name="T25" fmla="*/ 77 h 1285"/>
              <a:gd name="T26" fmla="*/ 2348 w 2348"/>
              <a:gd name="T27" fmla="*/ 0 h 12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48"/>
              <a:gd name="T43" fmla="*/ 0 h 1285"/>
              <a:gd name="T44" fmla="*/ 2348 w 2348"/>
              <a:gd name="T45" fmla="*/ 1285 h 128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48" h="1285">
                <a:moveTo>
                  <a:pt x="0" y="1285"/>
                </a:moveTo>
                <a:cubicBezTo>
                  <a:pt x="49" y="1242"/>
                  <a:pt x="88" y="1185"/>
                  <a:pt x="144" y="1152"/>
                </a:cubicBezTo>
                <a:cubicBezTo>
                  <a:pt x="160" y="1142"/>
                  <a:pt x="182" y="1146"/>
                  <a:pt x="200" y="1141"/>
                </a:cubicBezTo>
                <a:cubicBezTo>
                  <a:pt x="241" y="1131"/>
                  <a:pt x="281" y="1118"/>
                  <a:pt x="321" y="1107"/>
                </a:cubicBezTo>
                <a:cubicBezTo>
                  <a:pt x="399" y="1057"/>
                  <a:pt x="488" y="985"/>
                  <a:pt x="554" y="919"/>
                </a:cubicBezTo>
                <a:cubicBezTo>
                  <a:pt x="676" y="797"/>
                  <a:pt x="550" y="897"/>
                  <a:pt x="654" y="819"/>
                </a:cubicBezTo>
                <a:cubicBezTo>
                  <a:pt x="676" y="826"/>
                  <a:pt x="698" y="849"/>
                  <a:pt x="720" y="841"/>
                </a:cubicBezTo>
                <a:cubicBezTo>
                  <a:pt x="905" y="772"/>
                  <a:pt x="942" y="694"/>
                  <a:pt x="1064" y="553"/>
                </a:cubicBezTo>
                <a:cubicBezTo>
                  <a:pt x="1086" y="527"/>
                  <a:pt x="1132" y="438"/>
                  <a:pt x="1163" y="421"/>
                </a:cubicBezTo>
                <a:cubicBezTo>
                  <a:pt x="1189" y="407"/>
                  <a:pt x="1222" y="413"/>
                  <a:pt x="1252" y="409"/>
                </a:cubicBezTo>
                <a:cubicBezTo>
                  <a:pt x="1499" y="327"/>
                  <a:pt x="1536" y="325"/>
                  <a:pt x="1728" y="177"/>
                </a:cubicBezTo>
                <a:cubicBezTo>
                  <a:pt x="1880" y="348"/>
                  <a:pt x="1886" y="311"/>
                  <a:pt x="2138" y="166"/>
                </a:cubicBezTo>
                <a:cubicBezTo>
                  <a:pt x="2177" y="144"/>
                  <a:pt x="2203" y="105"/>
                  <a:pt x="2238" y="77"/>
                </a:cubicBezTo>
                <a:cubicBezTo>
                  <a:pt x="2273" y="49"/>
                  <a:pt x="2348" y="0"/>
                  <a:pt x="2348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1371600" y="5715000"/>
            <a:ext cx="7162800" cy="9461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It may be easier to talk about upper and lower bounds of the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1DC104-FA79-4685-B588-459B5488659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EC4E6-7540-4ADB-9B50-F6F268862E61}" type="slidenum">
              <a:rPr lang="en-US"/>
              <a:pPr/>
              <a:t>43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Asymptotic notations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O: Big-Oh</a:t>
            </a:r>
          </a:p>
          <a:p>
            <a:pPr eaLnBrk="1" hangingPunct="1"/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: </a:t>
            </a:r>
            <a:r>
              <a:rPr lang="en-US" smtClean="0"/>
              <a:t>Big-Omega</a:t>
            </a:r>
          </a:p>
          <a:p>
            <a:pPr eaLnBrk="1" hangingPunct="1"/>
            <a:r>
              <a:rPr lang="el-GR" smtClean="0">
                <a:cs typeface="Arial" charset="0"/>
              </a:rPr>
              <a:t>Θ</a:t>
            </a:r>
            <a:r>
              <a:rPr lang="en-US" smtClean="0">
                <a:cs typeface="Arial" charset="0"/>
              </a:rPr>
              <a:t>: </a:t>
            </a:r>
            <a:r>
              <a:rPr lang="en-US" smtClean="0"/>
              <a:t>Theta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o: Small-oh</a:t>
            </a:r>
          </a:p>
          <a:p>
            <a:pPr eaLnBrk="1" hangingPunct="1"/>
            <a:r>
              <a:rPr lang="el-GR" smtClean="0">
                <a:solidFill>
                  <a:schemeClr val="bg2"/>
                </a:solidFill>
                <a:cs typeface="Arial" charset="0"/>
              </a:rPr>
              <a:t>ω</a:t>
            </a:r>
            <a:r>
              <a:rPr lang="en-US" smtClean="0">
                <a:solidFill>
                  <a:schemeClr val="bg2"/>
                </a:solidFill>
                <a:cs typeface="Arial" charset="0"/>
              </a:rPr>
              <a:t>: </a:t>
            </a:r>
            <a:r>
              <a:rPr lang="en-US" smtClean="0">
                <a:solidFill>
                  <a:schemeClr val="bg2"/>
                </a:solidFill>
              </a:rPr>
              <a:t>Small-omega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07B9C5-81F7-4AF7-94D2-97903C0D8C8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AB4F37-5A50-4ED5-81ED-BFCBE0B77B34}" type="slidenum">
              <a:rPr lang="en-US"/>
              <a:pPr/>
              <a:t>44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O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Informally, O (g(n)) is the set of all functions with a smaller or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we say f(n) is in O(g(n)), it means that g(n) is an </a:t>
            </a:r>
            <a:r>
              <a:rPr lang="en-US" dirty="0" smtClean="0">
                <a:solidFill>
                  <a:srgbClr val="008000"/>
                </a:solidFill>
              </a:rPr>
              <a:t>asymptotic upper bound</a:t>
            </a:r>
            <a:r>
              <a:rPr lang="en-US" dirty="0" smtClean="0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Intuitively, it is like f(n)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/>
              <a:t> g(n)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is O(n</a:t>
            </a:r>
            <a:r>
              <a:rPr lang="en-US" baseline="30000" dirty="0" smtClean="0"/>
              <a:t>2</a:t>
            </a:r>
            <a:r>
              <a:rPr lang="en-US" dirty="0" smtClean="0"/>
              <a:t>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set of all functions that grow slower than or in the same order as n</a:t>
            </a:r>
            <a:r>
              <a:rPr lang="en-US" baseline="30000" dirty="0" smtClean="0"/>
              <a:t>2</a:t>
            </a:r>
          </a:p>
          <a:p>
            <a:pPr lvl="1" eaLnBrk="1" hangingPunct="1">
              <a:lnSpc>
                <a:spcPct val="90000"/>
              </a:lnSpc>
            </a:pPr>
            <a:endParaRPr lang="en-US" baseline="30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1295400" y="5943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f(n)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 O(g(n)) actually means f(n)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dirty="0" smtClean="0"/>
              <a:t> O(g(n))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3483DE-8DDC-4C57-A42B-7D29C45BA5D6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74A80-199C-474B-8CF4-B323DF84822D}" type="slidenum">
              <a:rPr lang="en-US"/>
              <a:pPr/>
              <a:t>45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So: </a:t>
            </a:r>
          </a:p>
          <a:p>
            <a:pPr lvl="1" eaLnBrk="1" hangingPunct="1">
              <a:buFontTx/>
              <a:buNone/>
            </a:pPr>
            <a:r>
              <a:rPr lang="en-US" smtClean="0"/>
              <a:t>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 </a:t>
            </a:r>
          </a:p>
          <a:p>
            <a:pPr lvl="1" eaLnBrk="1" hangingPunct="1">
              <a:buFontTx/>
              <a:buNone/>
            </a:pPr>
            <a:r>
              <a:rPr lang="en-US" smtClean="0"/>
              <a:t>1000n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+ 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 </a:t>
            </a:r>
          </a:p>
          <a:p>
            <a:pPr lvl="1" eaLnBrk="1" hangingPunct="1">
              <a:buFontTx/>
              <a:buNone/>
            </a:pPr>
            <a:r>
              <a:rPr lang="en-US" smtClean="0"/>
              <a:t>100n</a:t>
            </a:r>
            <a:r>
              <a:rPr lang="en-US" baseline="30000" smtClean="0"/>
              <a:t>2</a:t>
            </a:r>
            <a:r>
              <a:rPr lang="en-US" smtClean="0"/>
              <a:t> + 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eaLnBrk="1" hangingPunct="1">
              <a:buFontTx/>
              <a:buNone/>
            </a:pPr>
            <a:r>
              <a:rPr lang="en-US" smtClean="0"/>
              <a:t>But:</a:t>
            </a:r>
          </a:p>
          <a:p>
            <a:pPr lvl="1" eaLnBrk="1" hangingPunct="1">
              <a:buFontTx/>
              <a:buNone/>
            </a:pPr>
            <a:r>
              <a:rPr lang="en-US" smtClean="0"/>
              <a:t>1/1000 n</a:t>
            </a:r>
            <a:r>
              <a:rPr lang="en-US" baseline="30000" smtClean="0"/>
              <a:t>3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</a:t>
            </a:r>
            <a:r>
              <a:rPr lang="en-US" smtClean="0"/>
              <a:t> 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715000" y="30480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Intuitively, O is like </a:t>
            </a:r>
            <a:r>
              <a:rPr lang="en-US">
                <a:cs typeface="Arial" charset="0"/>
              </a:rPr>
              <a:t>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4E42912-E3F0-4116-A445-8F5E50C8E91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255F3D-FA36-4F89-B581-631B38E326BA}" type="slidenum">
              <a:rPr lang="en-US"/>
              <a:pPr/>
              <a:t>46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(optional) small o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Informally, o (g(n)) is the set of all functions with a strictly smaller growth as g(n), within a constant multiple</a:t>
            </a:r>
          </a:p>
          <a:p>
            <a:pPr eaLnBrk="1" hangingPunct="1"/>
            <a:r>
              <a:rPr lang="en-US" sz="2800" smtClean="0"/>
              <a:t>What is o(n</a:t>
            </a:r>
            <a:r>
              <a:rPr lang="en-US" sz="2800" baseline="30000" smtClean="0"/>
              <a:t>2</a:t>
            </a:r>
            <a:r>
              <a:rPr lang="en-US" sz="2800" smtClean="0"/>
              <a:t>)?</a:t>
            </a:r>
          </a:p>
          <a:p>
            <a:pPr lvl="1" eaLnBrk="1" hangingPunct="1"/>
            <a:r>
              <a:rPr lang="en-US" sz="2400" smtClean="0"/>
              <a:t>The set of all functions that grow slower than n</a:t>
            </a:r>
            <a:r>
              <a:rPr lang="en-US" sz="2400" baseline="30000" smtClean="0"/>
              <a:t>2</a:t>
            </a:r>
          </a:p>
          <a:p>
            <a:pPr eaLnBrk="1" hangingPunct="1">
              <a:buFontTx/>
              <a:buNone/>
            </a:pPr>
            <a:r>
              <a:rPr lang="en-US" sz="2800" smtClean="0"/>
              <a:t>So: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1000n </a:t>
            </a:r>
            <a:r>
              <a:rPr lang="en-US" sz="2400" smtClean="0">
                <a:sym typeface="Symbol" pitchFamily="18" charset="2"/>
              </a:rPr>
              <a:t> </a:t>
            </a:r>
            <a:r>
              <a:rPr lang="en-US" sz="2400" smtClean="0"/>
              <a:t>o(n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But: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n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 </a:t>
            </a:r>
            <a:r>
              <a:rPr lang="en-US" sz="2400" smtClean="0"/>
              <a:t>o(n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5562600" y="47244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Intuitively, o is like </a:t>
            </a:r>
            <a:r>
              <a:rPr lang="en-US">
                <a:cs typeface="Arial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2C9D08D-2307-46BF-917F-929CB540C32B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55C6F5-D5B1-4C64-9768-C0AF1B36E1E8}" type="slidenum">
              <a:rPr lang="en-US"/>
              <a:pPr/>
              <a:t>47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</a:t>
            </a:r>
            <a:r>
              <a:rPr lang="el-GR" smtClean="0">
                <a:cs typeface="Arial" charset="0"/>
              </a:rPr>
              <a:t>Ω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Informally, 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en-US" sz="2400" dirty="0" smtClean="0"/>
              <a:t> (g(n)) is the set of all functions with a larger or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f(n) </a:t>
            </a:r>
            <a:r>
              <a:rPr lang="en-US" sz="2400" dirty="0" smtClean="0">
                <a:sym typeface="Symbol" pitchFamily="18" charset="2"/>
              </a:rPr>
              <a:t> </a:t>
            </a:r>
            <a:r>
              <a:rPr lang="el-GR" sz="2400" dirty="0" smtClean="0">
                <a:cs typeface="Arial" charset="0"/>
                <a:sym typeface="Symbol" pitchFamily="18" charset="2"/>
              </a:rPr>
              <a:t>Ω</a:t>
            </a:r>
            <a:r>
              <a:rPr lang="en-US" sz="2400" dirty="0" smtClean="0"/>
              <a:t>(g(n)) means g(n) is an </a:t>
            </a:r>
            <a:r>
              <a:rPr lang="en-US" sz="2400" dirty="0" smtClean="0">
                <a:solidFill>
                  <a:srgbClr val="008000"/>
                </a:solidFill>
              </a:rPr>
              <a:t>asymptotic lower bound</a:t>
            </a:r>
            <a:r>
              <a:rPr lang="en-US" sz="2400" dirty="0" smtClean="0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Intuitively, it is like g(n)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≤</a:t>
            </a:r>
            <a:r>
              <a:rPr lang="en-US" sz="2000" dirty="0" smtClean="0"/>
              <a:t> f(n)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So: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 </a:t>
            </a:r>
            <a:r>
              <a:rPr lang="el-GR" sz="2000" dirty="0" smtClean="0"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/>
              <a:t>(n)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1/1000 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 </a:t>
            </a:r>
            <a:r>
              <a:rPr lang="el-GR" sz="2000" dirty="0" smtClean="0"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/>
              <a:t>(n)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But: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1000 n </a:t>
            </a:r>
            <a:r>
              <a:rPr lang="en-US" sz="2000" dirty="0" smtClean="0">
                <a:sym typeface="Symbol" pitchFamily="18" charset="2"/>
              </a:rPr>
              <a:t></a:t>
            </a:r>
            <a:r>
              <a:rPr lang="en-US" sz="2000" dirty="0" smtClean="0"/>
              <a:t> </a:t>
            </a:r>
            <a:r>
              <a:rPr lang="el-GR" sz="2000" dirty="0" smtClean="0"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/>
              <a:t>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5791200" y="44958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Intuitively, </a:t>
            </a:r>
            <a:r>
              <a:rPr lang="el-GR">
                <a:sym typeface="Symbol" pitchFamily="18" charset="2"/>
              </a:rPr>
              <a:t>Ω</a:t>
            </a:r>
            <a:r>
              <a:rPr lang="en-US"/>
              <a:t> is like </a:t>
            </a:r>
            <a:r>
              <a:rPr lang="en-US">
                <a:cs typeface="Arial" charset="0"/>
              </a:rPr>
              <a:t>≥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1400" y="5715000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f(n)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 </a:t>
            </a:r>
            <a:r>
              <a:rPr lang="el-GR" dirty="0" smtClean="0">
                <a:cs typeface="Arial" charset="0"/>
              </a:rPr>
              <a:t>Ω</a:t>
            </a:r>
            <a:r>
              <a:rPr lang="en-US" dirty="0" smtClean="0"/>
              <a:t>(g(n)) actually means f(n)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dirty="0" smtClean="0"/>
              <a:t> </a:t>
            </a:r>
            <a:r>
              <a:rPr lang="el-GR" dirty="0" smtClean="0">
                <a:cs typeface="Arial" charset="0"/>
              </a:rPr>
              <a:t>Ω</a:t>
            </a:r>
            <a:r>
              <a:rPr lang="en-US" dirty="0" smtClean="0"/>
              <a:t>(g(n))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0C6DAC-4440-4EA9-B2B4-F3AE71E6ADA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61FF5-78D3-4A9A-A905-DD3DC6CEF8ED}" type="slidenum">
              <a:rPr lang="en-US"/>
              <a:pPr/>
              <a:t>48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(optional) small </a:t>
            </a:r>
            <a:r>
              <a:rPr lang="el-GR" dirty="0" smtClean="0">
                <a:cs typeface="Arial" charset="0"/>
              </a:rPr>
              <a:t>ω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Informally, </a:t>
            </a:r>
            <a:r>
              <a:rPr lang="el-GR" smtClean="0">
                <a:cs typeface="Arial" charset="0"/>
              </a:rPr>
              <a:t>ω</a:t>
            </a:r>
            <a:r>
              <a:rPr lang="en-US" smtClean="0"/>
              <a:t> (g(n)) is the set of all functions with a larger order of growth as g(n), within a constant multiple</a:t>
            </a:r>
          </a:p>
          <a:p>
            <a:pPr eaLnBrk="1" hangingPunct="1">
              <a:buFontTx/>
              <a:buNone/>
            </a:pPr>
            <a:r>
              <a:rPr lang="en-US" smtClean="0"/>
              <a:t>So: </a:t>
            </a:r>
          </a:p>
          <a:p>
            <a:pPr lvl="1" eaLnBrk="1" hangingPunct="1"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  <a:sym typeface="Symbol" pitchFamily="18" charset="2"/>
              </a:rPr>
              <a:t>ω</a:t>
            </a:r>
            <a:r>
              <a:rPr lang="en-US" smtClean="0"/>
              <a:t>(n) </a:t>
            </a:r>
          </a:p>
          <a:p>
            <a:pPr lvl="1" eaLnBrk="1" hangingPunct="1">
              <a:buFontTx/>
              <a:buNone/>
            </a:pPr>
            <a:r>
              <a:rPr lang="en-US" smtClean="0"/>
              <a:t>1/1000 n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  <a:sym typeface="Symbol" pitchFamily="18" charset="2"/>
              </a:rPr>
              <a:t>ω</a:t>
            </a:r>
            <a:r>
              <a:rPr lang="en-US" smtClean="0"/>
              <a:t>(n)</a:t>
            </a:r>
          </a:p>
          <a:p>
            <a:pPr lvl="1" eaLnBrk="1" hangingPunct="1"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 </a:t>
            </a:r>
            <a:r>
              <a:rPr lang="el-GR" smtClean="0">
                <a:cs typeface="Arial" charset="0"/>
                <a:sym typeface="Symbol" pitchFamily="18" charset="2"/>
              </a:rPr>
              <a:t>ω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 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5715000" y="40386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Intuitively, </a:t>
            </a:r>
            <a:r>
              <a:rPr lang="el-GR">
                <a:cs typeface="Arial" charset="0"/>
                <a:sym typeface="Symbol" pitchFamily="18" charset="2"/>
              </a:rPr>
              <a:t>ω</a:t>
            </a:r>
            <a:r>
              <a:rPr lang="en-US"/>
              <a:t> is like </a:t>
            </a:r>
            <a:r>
              <a:rPr lang="en-US">
                <a:cs typeface="Arial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418BB48-AAE4-4342-B1AA-EA347489639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F887B9-6412-49BC-A852-C34A77BA17E4}" type="slidenum">
              <a:rPr lang="en-US"/>
              <a:pPr/>
              <a:t>49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Theta (</a:t>
            </a:r>
            <a:r>
              <a:rPr lang="el-GR" smtClean="0">
                <a:cs typeface="Arial" charset="0"/>
              </a:rPr>
              <a:t>Θ</a:t>
            </a:r>
            <a:r>
              <a:rPr lang="en-US" smtClean="0">
                <a:cs typeface="Arial" charset="0"/>
              </a:rPr>
              <a:t>)</a:t>
            </a:r>
            <a:endParaRPr lang="el-GR" smtClean="0">
              <a:cs typeface="Arial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Informally,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 (g(n)) is the set of all functions with the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f(n) </a:t>
            </a:r>
            <a:r>
              <a:rPr lang="en-US" dirty="0" smtClean="0">
                <a:sym typeface="Symbol" pitchFamily="18" charset="2"/>
              </a:rPr>
              <a:t>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 means g(n) is an </a:t>
            </a:r>
            <a:r>
              <a:rPr lang="en-US" dirty="0" smtClean="0">
                <a:solidFill>
                  <a:srgbClr val="008000"/>
                </a:solidFill>
              </a:rPr>
              <a:t>asymptotically tight bound</a:t>
            </a:r>
            <a:r>
              <a:rPr lang="en-US" dirty="0" smtClean="0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Intuitively, it is like f(n) = g(n)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is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(n</a:t>
            </a:r>
            <a:r>
              <a:rPr lang="en-US" baseline="30000" dirty="0" smtClean="0"/>
              <a:t>2</a:t>
            </a:r>
            <a:r>
              <a:rPr lang="en-US" dirty="0" smtClean="0"/>
              <a:t>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set of all functions that grow in the same order as n</a:t>
            </a:r>
            <a:r>
              <a:rPr lang="en-US" baseline="30000" dirty="0" smtClean="0"/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525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f(n)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 actually means f(n)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dirty="0" smtClean="0"/>
              <a:t>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</a:t>
            </a:r>
          </a:p>
          <a:p>
            <a:pPr lvl="1" eaLnBrk="1" hangingPunct="1">
              <a:buFontTx/>
              <a:buNone/>
            </a:pPr>
            <a:r>
              <a:rPr lang="el-GR" dirty="0" smtClean="0">
                <a:cs typeface="Arial" charset="0"/>
              </a:rPr>
              <a:t>Θ</a:t>
            </a:r>
            <a:r>
              <a:rPr lang="en-US" dirty="0" smtClean="0">
                <a:cs typeface="Arial" charset="0"/>
              </a:rPr>
              <a:t>(1) means constant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3D58D0C-6811-4F10-96B9-C489299BF74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E20E20-6A76-4EED-AB0D-C4EABAA987E0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express algorithms?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Nature language (e.g. English)</a:t>
            </a:r>
          </a:p>
          <a:p>
            <a:pPr algn="ctr"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Pseudocode</a:t>
            </a:r>
          </a:p>
          <a:p>
            <a:pPr algn="ctr"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Real programming languages</a:t>
            </a: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12192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71438" y="1727200"/>
            <a:ext cx="24431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</a:rPr>
              <a:t>Increasing precision</a:t>
            </a:r>
          </a:p>
        </p:txBody>
      </p:sp>
      <p:sp>
        <p:nvSpPr>
          <p:cNvPr id="35848" name="Line 6"/>
          <p:cNvSpPr>
            <a:spLocks noChangeShapeType="1"/>
          </p:cNvSpPr>
          <p:nvPr/>
        </p:nvSpPr>
        <p:spPr bwMode="auto">
          <a:xfrm>
            <a:off x="77724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6616700" y="5156200"/>
            <a:ext cx="2343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</a:rPr>
              <a:t>Ease of expression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685800" y="5486400"/>
            <a:ext cx="80772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/>
              <a:t>To understand / describe an algorithm:</a:t>
            </a:r>
          </a:p>
          <a:p>
            <a:pPr eaLnBrk="1" hangingPunct="1"/>
            <a:r>
              <a:rPr lang="en-US" altLang="en-US" sz="2400"/>
              <a:t>	Get the </a:t>
            </a:r>
            <a:r>
              <a:rPr lang="en-US" altLang="en-US" sz="2400">
                <a:solidFill>
                  <a:schemeClr val="hlink"/>
                </a:solidFill>
              </a:rPr>
              <a:t>big idea</a:t>
            </a:r>
            <a:r>
              <a:rPr lang="en-US" altLang="en-US" sz="2400"/>
              <a:t> first.</a:t>
            </a:r>
          </a:p>
          <a:p>
            <a:pPr eaLnBrk="1" hangingPunct="1"/>
            <a:r>
              <a:rPr lang="en-US" altLang="en-US" sz="2400"/>
              <a:t>	Use pseudocode to clarify sufficiently </a:t>
            </a:r>
            <a:r>
              <a:rPr lang="en-US" altLang="en-US" sz="2400">
                <a:solidFill>
                  <a:schemeClr val="hlink"/>
                </a:solidFill>
              </a:rPr>
              <a:t>tricky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A29694-7351-4EAC-9E1E-70F2B945BE9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835373-6336-4B95-B8A3-D49EA5D3C21E}" type="slidenum">
              <a:rPr lang="en-US"/>
              <a:pPr/>
              <a:t>50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So: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+ 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100n</a:t>
            </a:r>
            <a:r>
              <a:rPr lang="en-US" baseline="30000" smtClean="0"/>
              <a:t>2</a:t>
            </a:r>
            <a:r>
              <a:rPr lang="en-US" smtClean="0"/>
              <a:t> + 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100n</a:t>
            </a:r>
            <a:r>
              <a:rPr lang="en-US" baseline="30000" smtClean="0"/>
              <a:t>2</a:t>
            </a:r>
            <a:r>
              <a:rPr lang="en-US" smtClean="0"/>
              <a:t> + log</a:t>
            </a:r>
            <a:r>
              <a:rPr lang="en-US" baseline="-25000" smtClean="0"/>
              <a:t>2</a:t>
            </a:r>
            <a:r>
              <a:rPr lang="en-US" smtClean="0"/>
              <a:t>n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But: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nlog</a:t>
            </a:r>
            <a:r>
              <a:rPr lang="en-US" baseline="-25000" smtClean="0"/>
              <a:t>2</a:t>
            </a:r>
            <a:r>
              <a:rPr lang="en-US" smtClean="0"/>
              <a:t>n </a:t>
            </a:r>
            <a:r>
              <a:rPr lang="en-US" smtClean="0">
                <a:sym typeface="Symbol" pitchFamily="18" charset="2"/>
              </a:rPr>
              <a:t>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1000n </a:t>
            </a:r>
            <a:r>
              <a:rPr lang="en-US" smtClean="0">
                <a:sym typeface="Symbol" pitchFamily="18" charset="2"/>
              </a:rPr>
              <a:t>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1/1000 n</a:t>
            </a:r>
            <a:r>
              <a:rPr lang="en-US" baseline="30000" smtClean="0"/>
              <a:t>3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</a:t>
            </a:r>
            <a:r>
              <a:rPr lang="en-US" smtClean="0"/>
              <a:t>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5715000" y="30480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Intuitively, </a:t>
            </a:r>
            <a:r>
              <a:rPr lang="el-GR">
                <a:cs typeface="Arial" charset="0"/>
              </a:rPr>
              <a:t>Θ</a:t>
            </a:r>
            <a:r>
              <a:rPr lang="en-US"/>
              <a:t> is like </a:t>
            </a:r>
            <a:r>
              <a:rPr lang="en-US">
                <a:cs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7E7472E-84DB-47AA-87D0-970C6490488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A8B6B-C5A6-47B6-BCEB-35BAFF3B966B}" type="slidenum">
              <a:rPr lang="en-US"/>
              <a:pPr/>
              <a:t>51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Tricky cases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about sqrt(n) and log</a:t>
            </a:r>
            <a:r>
              <a:rPr lang="en-US" baseline="-25000" smtClean="0"/>
              <a:t>2</a:t>
            </a:r>
            <a:r>
              <a:rPr lang="en-US" smtClean="0"/>
              <a:t> n?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about log</a:t>
            </a:r>
            <a:r>
              <a:rPr lang="en-US" baseline="-25000" smtClean="0"/>
              <a:t>2</a:t>
            </a:r>
            <a:r>
              <a:rPr lang="en-US" smtClean="0"/>
              <a:t> n and log</a:t>
            </a:r>
            <a:r>
              <a:rPr lang="en-US" baseline="-25000" smtClean="0"/>
              <a:t>10</a:t>
            </a:r>
            <a:r>
              <a:rPr lang="en-US" smtClean="0"/>
              <a:t> 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about 2</a:t>
            </a:r>
            <a:r>
              <a:rPr lang="en-US" baseline="30000" smtClean="0"/>
              <a:t>n</a:t>
            </a:r>
            <a:r>
              <a:rPr lang="en-US" smtClean="0"/>
              <a:t> and 3</a:t>
            </a:r>
            <a:r>
              <a:rPr lang="en-US" baseline="30000" smtClean="0"/>
              <a:t>n</a:t>
            </a:r>
          </a:p>
          <a:p>
            <a:pPr eaLnBrk="1" hangingPunct="1"/>
            <a:endParaRPr lang="en-US" baseline="30000" smtClean="0"/>
          </a:p>
          <a:p>
            <a:pPr eaLnBrk="1" hangingPunct="1"/>
            <a:r>
              <a:rPr lang="en-US" smtClean="0"/>
              <a:t>How about 3</a:t>
            </a:r>
            <a:r>
              <a:rPr lang="en-US" baseline="30000" smtClean="0"/>
              <a:t>n</a:t>
            </a:r>
            <a:r>
              <a:rPr lang="en-US" smtClean="0"/>
              <a:t> and n!?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0AF99F6-1226-468D-82F6-36F45BEC4B5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AE3C6-F1F6-41F8-BF2B-E3717F5C5FEE}" type="slidenum">
              <a:rPr lang="en-US"/>
              <a:pPr/>
              <a:t>52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Mathematical definitions (more discussions later)</a:t>
            </a:r>
          </a:p>
        </p:txBody>
      </p:sp>
      <p:sp>
        <p:nvSpPr>
          <p:cNvPr id="153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dirty="0" smtClean="0">
                <a:cs typeface="Arial" charset="0"/>
              </a:rPr>
              <a:t>Ω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 c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,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g(n)  f(n)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g(n)  n 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i="1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5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57FAC62-CE48-4ADA-9B30-410BB474A96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5EED1-D7B6-462F-9085-0C230C70C66A}" type="slidenum">
              <a:rPr lang="en-US"/>
              <a:pPr/>
              <a:t>53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O, </a:t>
            </a:r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, and </a:t>
            </a:r>
            <a:r>
              <a:rPr lang="el-GR" smtClean="0">
                <a:cs typeface="Arial" charset="0"/>
              </a:rPr>
              <a:t>Θ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133600"/>
            <a:ext cx="8686800" cy="309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533400" y="5426075"/>
            <a:ext cx="80772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The definitions imply a constant n</a:t>
            </a:r>
            <a:r>
              <a:rPr lang="en-US" sz="2400" baseline="-25000"/>
              <a:t>0</a:t>
            </a:r>
            <a:r>
              <a:rPr lang="en-US" sz="2400"/>
              <a:t> </a:t>
            </a:r>
            <a:r>
              <a:rPr lang="en-US" sz="2400" i="1"/>
              <a:t>beyond which </a:t>
            </a:r>
            <a:r>
              <a:rPr lang="en-US" sz="2400"/>
              <a:t>they are</a:t>
            </a:r>
          </a:p>
          <a:p>
            <a:pPr algn="l"/>
            <a:r>
              <a:rPr lang="en-US" sz="2400"/>
              <a:t>satisfied. We do not care about small values of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EA59CA-CFC6-4460-9172-51F771B42B6B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7B58A-D72D-4259-B334-B862E1897E4C}" type="slidenum">
              <a:rPr lang="en-US"/>
              <a:pPr/>
              <a:t>54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Using limits to compare functions for order of growth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				0</a:t>
            </a:r>
          </a:p>
          <a:p>
            <a:pPr eaLnBrk="1" hangingPunct="1"/>
            <a:r>
              <a:rPr lang="en-US" sz="2400" smtClean="0"/>
              <a:t>lim f(n) / g(n) =     c   &gt; 0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	</a:t>
            </a:r>
            <a:r>
              <a:rPr lang="en-US" sz="2400" smtClean="0">
                <a:cs typeface="Arial" charset="0"/>
              </a:rPr>
              <a:t>∞</a:t>
            </a:r>
          </a:p>
        </p:txBody>
      </p:sp>
      <p:sp>
        <p:nvSpPr>
          <p:cNvPr id="53254" name="AutoShape 4"/>
          <p:cNvSpPr>
            <a:spLocks/>
          </p:cNvSpPr>
          <p:nvPr/>
        </p:nvSpPr>
        <p:spPr bwMode="auto">
          <a:xfrm>
            <a:off x="2895600" y="3440113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5"/>
          <p:cNvSpPr>
            <a:spLocks noChangeArrowheads="1"/>
          </p:cNvSpPr>
          <p:nvPr/>
        </p:nvSpPr>
        <p:spPr bwMode="auto">
          <a:xfrm>
            <a:off x="762000" y="4049713"/>
            <a:ext cx="7604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53256" name="Text Box 6"/>
          <p:cNvSpPr txBox="1">
            <a:spLocks noChangeArrowheads="1"/>
          </p:cNvSpPr>
          <p:nvPr/>
        </p:nvSpPr>
        <p:spPr bwMode="auto">
          <a:xfrm>
            <a:off x="5124450" y="2971800"/>
            <a:ext cx="16446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o(</a:t>
            </a:r>
            <a:r>
              <a:rPr lang="en-US" sz="2000"/>
              <a:t>g(n))</a:t>
            </a:r>
          </a:p>
        </p:txBody>
      </p:sp>
      <p:sp>
        <p:nvSpPr>
          <p:cNvPr id="53257" name="Line 7"/>
          <p:cNvSpPr>
            <a:spLocks noChangeShapeType="1"/>
          </p:cNvSpPr>
          <p:nvPr/>
        </p:nvSpPr>
        <p:spPr bwMode="auto">
          <a:xfrm flipV="1">
            <a:off x="4267200" y="3211513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8"/>
          <p:cNvSpPr>
            <a:spLocks noChangeShapeType="1"/>
          </p:cNvSpPr>
          <p:nvPr/>
        </p:nvSpPr>
        <p:spPr bwMode="auto">
          <a:xfrm flipV="1">
            <a:off x="4267200" y="3973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Text Box 9"/>
          <p:cNvSpPr txBox="1">
            <a:spLocks noChangeArrowheads="1"/>
          </p:cNvSpPr>
          <p:nvPr/>
        </p:nvSpPr>
        <p:spPr bwMode="auto">
          <a:xfrm>
            <a:off x="5105400" y="3883025"/>
            <a:ext cx="2438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l-GR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l-GR" sz="2000">
                <a:cs typeface="Arial" charset="0"/>
              </a:rPr>
              <a:t>Θ</a:t>
            </a:r>
            <a:r>
              <a:rPr lang="en-US" sz="2000"/>
              <a:t> (g(n))</a:t>
            </a:r>
          </a:p>
        </p:txBody>
      </p:sp>
      <p:sp>
        <p:nvSpPr>
          <p:cNvPr id="53260" name="Text Box 10"/>
          <p:cNvSpPr txBox="1">
            <a:spLocks noChangeArrowheads="1"/>
          </p:cNvSpPr>
          <p:nvPr/>
        </p:nvSpPr>
        <p:spPr bwMode="auto">
          <a:xfrm>
            <a:off x="5105400" y="4724400"/>
            <a:ext cx="17716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l-GR" sz="2000">
                <a:cs typeface="Arial" charset="0"/>
              </a:rPr>
              <a:t>ω</a:t>
            </a:r>
            <a:r>
              <a:rPr lang="en-US" sz="2000"/>
              <a:t> (g(n))</a:t>
            </a:r>
          </a:p>
        </p:txBody>
      </p:sp>
      <p:sp>
        <p:nvSpPr>
          <p:cNvPr id="53261" name="Line 11"/>
          <p:cNvSpPr>
            <a:spLocks noChangeShapeType="1"/>
          </p:cNvSpPr>
          <p:nvPr/>
        </p:nvSpPr>
        <p:spPr bwMode="auto">
          <a:xfrm>
            <a:off x="4191000" y="4430713"/>
            <a:ext cx="914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Text Box 12"/>
          <p:cNvSpPr txBox="1">
            <a:spLocks noChangeArrowheads="1"/>
          </p:cNvSpPr>
          <p:nvPr/>
        </p:nvSpPr>
        <p:spPr bwMode="auto">
          <a:xfrm>
            <a:off x="7086600" y="3440113"/>
            <a:ext cx="17002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O(</a:t>
            </a:r>
            <a:r>
              <a:rPr lang="en-US" sz="2000"/>
              <a:t>g(n))</a:t>
            </a:r>
          </a:p>
        </p:txBody>
      </p:sp>
      <p:sp>
        <p:nvSpPr>
          <p:cNvPr id="53263" name="Text Box 13"/>
          <p:cNvSpPr txBox="1">
            <a:spLocks noChangeArrowheads="1"/>
          </p:cNvSpPr>
          <p:nvPr/>
        </p:nvSpPr>
        <p:spPr bwMode="auto">
          <a:xfrm>
            <a:off x="7086600" y="4278313"/>
            <a:ext cx="169386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</a:t>
            </a:r>
            <a:r>
              <a:rPr lang="el-GR" sz="2000">
                <a:cs typeface="Arial" charset="0"/>
                <a:sym typeface="Symbol" pitchFamily="18" charset="2"/>
              </a:rPr>
              <a:t>Ω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/>
              <a:t>g(n))</a:t>
            </a:r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>
            <a:off x="6781800" y="3287713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5"/>
          <p:cNvSpPr>
            <a:spLocks noChangeShapeType="1"/>
          </p:cNvSpPr>
          <p:nvPr/>
        </p:nvSpPr>
        <p:spPr bwMode="auto">
          <a:xfrm flipV="1">
            <a:off x="6858000" y="3744913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6"/>
          <p:cNvSpPr>
            <a:spLocks noChangeShapeType="1"/>
          </p:cNvSpPr>
          <p:nvPr/>
        </p:nvSpPr>
        <p:spPr bwMode="auto">
          <a:xfrm>
            <a:off x="6858000" y="4202113"/>
            <a:ext cx="15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Line 17"/>
          <p:cNvSpPr>
            <a:spLocks noChangeShapeType="1"/>
          </p:cNvSpPr>
          <p:nvPr/>
        </p:nvSpPr>
        <p:spPr bwMode="auto">
          <a:xfrm flipV="1">
            <a:off x="6858000" y="4583113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54B6D7-961E-4905-BFFC-AF15902A11E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F6A68E-A479-47AA-B765-071A4D1D2620}" type="slidenum">
              <a:rPr lang="en-US"/>
              <a:pPr/>
              <a:t>55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</a:t>
            </a:r>
          </a:p>
        </p:txBody>
      </p:sp>
      <p:sp>
        <p:nvSpPr>
          <p:cNvPr id="128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compare log</a:t>
            </a:r>
            <a:r>
              <a:rPr lang="en-US" baseline="-25000" dirty="0" smtClean="0"/>
              <a:t>2</a:t>
            </a:r>
            <a:r>
              <a:rPr lang="en-US" dirty="0" smtClean="0"/>
              <a:t>n and log</a:t>
            </a:r>
            <a:r>
              <a:rPr lang="en-US" baseline="-25000" dirty="0" smtClean="0"/>
              <a:t>10</a:t>
            </a:r>
            <a:r>
              <a:rPr lang="en-US" dirty="0" smtClean="0"/>
              <a:t>n</a:t>
            </a:r>
            <a:endParaRPr lang="en-US" dirty="0" smtClean="0">
              <a:solidFill>
                <a:srgbClr val="008000"/>
              </a:solidFill>
            </a:endParaRPr>
          </a:p>
          <a:p>
            <a:pPr eaLnBrk="1" hangingPunct="1"/>
            <a:endParaRPr lang="en-US" dirty="0" smtClean="0">
              <a:solidFill>
                <a:srgbClr val="008000"/>
              </a:solidFill>
            </a:endParaRPr>
          </a:p>
          <a:p>
            <a:pPr eaLnBrk="1" hangingPunct="1"/>
            <a:r>
              <a:rPr lang="en-US" dirty="0" err="1" smtClean="0">
                <a:solidFill>
                  <a:srgbClr val="008000"/>
                </a:solidFill>
              </a:rPr>
              <a:t>log</a:t>
            </a:r>
            <a:r>
              <a:rPr lang="en-US" baseline="-25000" dirty="0" err="1" smtClean="0">
                <a:solidFill>
                  <a:srgbClr val="008000"/>
                </a:solidFill>
              </a:rPr>
              <a:t>a</a:t>
            </a:r>
            <a:r>
              <a:rPr lang="en-US" dirty="0" err="1" smtClean="0">
                <a:solidFill>
                  <a:srgbClr val="008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 = </a:t>
            </a:r>
            <a:r>
              <a:rPr lang="en-US" dirty="0" err="1" smtClean="0">
                <a:solidFill>
                  <a:srgbClr val="008000"/>
                </a:solidFill>
              </a:rPr>
              <a:t>log</a:t>
            </a:r>
            <a:r>
              <a:rPr lang="en-US" baseline="-25000" dirty="0" err="1" smtClean="0">
                <a:solidFill>
                  <a:srgbClr val="008000"/>
                </a:solidFill>
              </a:rPr>
              <a:t>c</a:t>
            </a:r>
            <a:r>
              <a:rPr lang="en-US" dirty="0" err="1" smtClean="0">
                <a:solidFill>
                  <a:srgbClr val="008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 / </a:t>
            </a:r>
            <a:r>
              <a:rPr lang="en-US" dirty="0" err="1" smtClean="0">
                <a:solidFill>
                  <a:srgbClr val="008000"/>
                </a:solidFill>
              </a:rPr>
              <a:t>log</a:t>
            </a:r>
            <a:r>
              <a:rPr lang="en-US" baseline="-25000" dirty="0" err="1" smtClean="0">
                <a:solidFill>
                  <a:srgbClr val="008000"/>
                </a:solidFill>
              </a:rPr>
              <a:t>c</a:t>
            </a:r>
            <a:r>
              <a:rPr lang="en-US" dirty="0" err="1" smtClean="0">
                <a:solidFill>
                  <a:srgbClr val="008000"/>
                </a:solidFill>
              </a:rPr>
              <a:t>a</a:t>
            </a:r>
            <a:endParaRPr lang="en-US" dirty="0" smtClean="0"/>
          </a:p>
          <a:p>
            <a:pPr eaLnBrk="1" hangingPunct="1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n = log</a:t>
            </a:r>
            <a:r>
              <a:rPr lang="en-US" baseline="-25000" dirty="0" smtClean="0"/>
              <a:t>10</a:t>
            </a:r>
            <a:r>
              <a:rPr lang="en-US" dirty="0" smtClean="0"/>
              <a:t>n / log</a:t>
            </a:r>
            <a:r>
              <a:rPr lang="en-US" baseline="-25000" dirty="0" smtClean="0"/>
              <a:t>10</a:t>
            </a:r>
            <a:r>
              <a:rPr lang="en-US" dirty="0" smtClean="0"/>
              <a:t>2 ~ 3.3 log</a:t>
            </a:r>
            <a:r>
              <a:rPr lang="en-US" baseline="-25000" dirty="0" smtClean="0"/>
              <a:t>10</a:t>
            </a:r>
            <a:r>
              <a:rPr lang="en-US" dirty="0" smtClean="0"/>
              <a:t>n</a:t>
            </a:r>
          </a:p>
          <a:p>
            <a:pPr eaLnBrk="1" hangingPunct="1"/>
            <a:r>
              <a:rPr lang="en-US" dirty="0" smtClean="0"/>
              <a:t>Therefore </a:t>
            </a:r>
            <a:r>
              <a:rPr lang="en-US" dirty="0" err="1" smtClean="0"/>
              <a:t>lim</a:t>
            </a:r>
            <a:r>
              <a:rPr lang="en-US" dirty="0" smtClean="0"/>
              <a:t>(log</a:t>
            </a:r>
            <a:r>
              <a:rPr lang="en-US" baseline="-25000" dirty="0" smtClean="0"/>
              <a:t>2</a:t>
            </a:r>
            <a:r>
              <a:rPr lang="en-US" dirty="0" smtClean="0"/>
              <a:t>n / log</a:t>
            </a:r>
            <a:r>
              <a:rPr lang="en-US" baseline="-25000" dirty="0" smtClean="0"/>
              <a:t>10</a:t>
            </a:r>
            <a:r>
              <a:rPr lang="en-US" dirty="0" smtClean="0"/>
              <a:t> n) = 3.3</a:t>
            </a:r>
          </a:p>
          <a:p>
            <a:pPr eaLnBrk="1" hangingPunct="1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n =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>
                <a:cs typeface="Arial" charset="0"/>
              </a:rPr>
              <a:t> (log</a:t>
            </a:r>
            <a:r>
              <a:rPr lang="en-US" baseline="-25000" dirty="0" smtClean="0">
                <a:cs typeface="Arial" charset="0"/>
              </a:rPr>
              <a:t>10</a:t>
            </a:r>
            <a:r>
              <a:rPr lang="en-US" dirty="0" smtClean="0">
                <a:cs typeface="Arial" charset="0"/>
              </a:rPr>
              <a:t>n)</a:t>
            </a:r>
            <a:endParaRPr lang="el-GR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512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F644BA1-F476-49F7-B368-8B1A26032B46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A05FB-C53C-4489-B4AA-BBC14329AE44}" type="slidenum">
              <a:rPr lang="en-US"/>
              <a:pPr/>
              <a:t>56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Compare 2</a:t>
            </a:r>
            <a:r>
              <a:rPr lang="en-US" baseline="30000" smtClean="0"/>
              <a:t>n</a:t>
            </a:r>
            <a:r>
              <a:rPr lang="en-US" smtClean="0"/>
              <a:t> and 3</a:t>
            </a:r>
            <a:r>
              <a:rPr lang="en-US" baseline="30000" smtClean="0"/>
              <a:t>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lim 2</a:t>
            </a:r>
            <a:r>
              <a:rPr lang="en-US" baseline="30000" smtClean="0"/>
              <a:t>n</a:t>
            </a:r>
            <a:r>
              <a:rPr lang="en-US" smtClean="0"/>
              <a:t> / 3</a:t>
            </a:r>
            <a:r>
              <a:rPr lang="en-US" baseline="30000" smtClean="0"/>
              <a:t>n</a:t>
            </a:r>
            <a:r>
              <a:rPr lang="en-US" smtClean="0"/>
              <a:t> = lim(2/3)</a:t>
            </a:r>
            <a:r>
              <a:rPr lang="en-US" baseline="30000" smtClean="0"/>
              <a:t>n</a:t>
            </a:r>
            <a:r>
              <a:rPr lang="en-US" smtClean="0"/>
              <a:t> = 0</a:t>
            </a:r>
          </a:p>
          <a:p>
            <a:pPr eaLnBrk="1" hangingPunct="1"/>
            <a:r>
              <a:rPr lang="en-US" smtClean="0"/>
              <a:t>Therefore, 2</a:t>
            </a:r>
            <a:r>
              <a:rPr lang="en-US" baseline="30000" smtClean="0"/>
              <a:t>n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</a:t>
            </a:r>
            <a:r>
              <a:rPr lang="en-US" smtClean="0"/>
              <a:t> o(3</a:t>
            </a:r>
            <a:r>
              <a:rPr lang="en-US" baseline="30000" smtClean="0"/>
              <a:t>n</a:t>
            </a:r>
            <a:r>
              <a:rPr lang="en-US" smtClean="0"/>
              <a:t>), and 3</a:t>
            </a:r>
            <a:r>
              <a:rPr lang="en-US" baseline="30000" smtClean="0"/>
              <a:t>n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</a:t>
            </a:r>
            <a:r>
              <a:rPr lang="en-US" smtClean="0"/>
              <a:t> </a:t>
            </a:r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(</a:t>
            </a:r>
            <a:r>
              <a:rPr lang="en-US" smtClean="0"/>
              <a:t>2</a:t>
            </a:r>
            <a:r>
              <a:rPr lang="en-US" baseline="30000" smtClean="0"/>
              <a:t>n</a:t>
            </a:r>
            <a:r>
              <a:rPr lang="en-US" smtClean="0">
                <a:cs typeface="Arial" charset="0"/>
              </a:rPr>
              <a:t>)</a:t>
            </a:r>
          </a:p>
          <a:p>
            <a:pPr eaLnBrk="1" hangingPunct="1"/>
            <a:endParaRPr lang="en-US" smtClean="0">
              <a:cs typeface="Arial" charset="0"/>
            </a:endParaRPr>
          </a:p>
          <a:p>
            <a:pPr eaLnBrk="1" hangingPunct="1"/>
            <a:r>
              <a:rPr lang="en-US" smtClean="0">
                <a:solidFill>
                  <a:schemeClr val="hlink"/>
                </a:solidFill>
                <a:cs typeface="Arial" charset="0"/>
              </a:rPr>
              <a:t>How about 2</a:t>
            </a:r>
            <a:r>
              <a:rPr lang="en-US" baseline="30000" smtClean="0">
                <a:solidFill>
                  <a:schemeClr val="hlink"/>
                </a:solidFill>
                <a:cs typeface="Arial" charset="0"/>
              </a:rPr>
              <a:t>n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 and 2</a:t>
            </a:r>
            <a:r>
              <a:rPr lang="en-US" baseline="30000" smtClean="0">
                <a:solidFill>
                  <a:schemeClr val="hlink"/>
                </a:solidFill>
                <a:cs typeface="Arial" charset="0"/>
              </a:rPr>
              <a:t>n+1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?</a:t>
            </a:r>
            <a:r>
              <a:rPr lang="en-US" baseline="30000" smtClean="0">
                <a:cs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cs typeface="Arial" charset="0"/>
              </a:rPr>
              <a:t>	2</a:t>
            </a:r>
            <a:r>
              <a:rPr lang="en-US" baseline="30000" smtClean="0">
                <a:cs typeface="Arial" charset="0"/>
              </a:rPr>
              <a:t>n</a:t>
            </a:r>
            <a:r>
              <a:rPr lang="en-US" smtClean="0">
                <a:cs typeface="Arial" charset="0"/>
              </a:rPr>
              <a:t> / 2</a:t>
            </a:r>
            <a:r>
              <a:rPr lang="en-US" baseline="30000" smtClean="0">
                <a:cs typeface="Arial" charset="0"/>
              </a:rPr>
              <a:t>n+1</a:t>
            </a:r>
            <a:r>
              <a:rPr lang="en-US" smtClean="0">
                <a:cs typeface="Arial" charset="0"/>
              </a:rPr>
              <a:t> = ½, therefore 2</a:t>
            </a:r>
            <a:r>
              <a:rPr lang="en-US" baseline="30000" smtClean="0">
                <a:cs typeface="Arial" charset="0"/>
              </a:rPr>
              <a:t>n</a:t>
            </a:r>
            <a:r>
              <a:rPr lang="en-US" smtClean="0">
                <a:cs typeface="Arial" charset="0"/>
              </a:rPr>
              <a:t> =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>
                <a:cs typeface="Arial" charset="0"/>
              </a:rPr>
              <a:t> (2</a:t>
            </a:r>
            <a:r>
              <a:rPr lang="en-US" baseline="30000" smtClean="0">
                <a:cs typeface="Arial" charset="0"/>
              </a:rPr>
              <a:t>n+1</a:t>
            </a:r>
            <a:r>
              <a:rPr lang="en-US" smtClean="0">
                <a:cs typeface="Arial" charset="0"/>
              </a:rPr>
              <a:t>)</a:t>
            </a:r>
            <a:endParaRPr lang="el-GR" smtClean="0">
              <a:cs typeface="Arial" charset="0"/>
            </a:endParaRPr>
          </a:p>
          <a:p>
            <a:pPr eaLnBrk="1" hangingPunct="1"/>
            <a:endParaRPr lang="en-US" baseline="30000" smtClean="0">
              <a:cs typeface="Arial" charset="0"/>
            </a:endParaRPr>
          </a:p>
        </p:txBody>
      </p:sp>
      <p:sp>
        <p:nvSpPr>
          <p:cNvPr id="1246212" name="Rectangle 4"/>
          <p:cNvSpPr>
            <a:spLocks noChangeArrowheads="1"/>
          </p:cNvSpPr>
          <p:nvPr/>
        </p:nvSpPr>
        <p:spPr bwMode="auto">
          <a:xfrm>
            <a:off x="839788" y="3108325"/>
            <a:ext cx="76041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1246213" name="Rectangle 5"/>
          <p:cNvSpPr>
            <a:spLocks noChangeArrowheads="1"/>
          </p:cNvSpPr>
          <p:nvPr/>
        </p:nvSpPr>
        <p:spPr bwMode="auto">
          <a:xfrm>
            <a:off x="2971800" y="3108325"/>
            <a:ext cx="7604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6211" grpId="0" build="p"/>
      <p:bldP spid="1246212" grpId="0"/>
      <p:bldP spid="12462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0C1470B-9A4C-4F3B-8267-C2931ADEE12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080FC3-2D35-4BF7-8C35-D355232673B2}" type="slidenum">
              <a:rPr lang="en-US"/>
              <a:pPr/>
              <a:t>57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L’ Hopital’s rule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smtClean="0">
                <a:solidFill>
                  <a:schemeClr val="hlink"/>
                </a:solidFill>
              </a:rPr>
              <a:t>You can apply this transformation as many times as you want, as long as the condition holds</a:t>
            </a:r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996950" y="2716213"/>
            <a:ext cx="4786313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/>
              <a:t>lim f(n) / g(n) = lim f(n)’ / g(n)’</a:t>
            </a:r>
          </a:p>
        </p:txBody>
      </p:sp>
      <p:sp>
        <p:nvSpPr>
          <p:cNvPr id="56327" name="Rectangle 5"/>
          <p:cNvSpPr>
            <a:spLocks noChangeArrowheads="1"/>
          </p:cNvSpPr>
          <p:nvPr/>
        </p:nvSpPr>
        <p:spPr bwMode="auto">
          <a:xfrm>
            <a:off x="990600" y="3108325"/>
            <a:ext cx="7604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56328" name="Rectangle 6"/>
          <p:cNvSpPr>
            <a:spLocks noChangeArrowheads="1"/>
          </p:cNvSpPr>
          <p:nvPr/>
        </p:nvSpPr>
        <p:spPr bwMode="auto">
          <a:xfrm>
            <a:off x="3506788" y="3108325"/>
            <a:ext cx="76041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6172200" y="2679700"/>
            <a:ext cx="2286000" cy="10541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Condition: 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If both lim f(n) and lim g(n) are </a:t>
            </a:r>
            <a:r>
              <a:rPr lang="en-US">
                <a:solidFill>
                  <a:schemeClr val="hlink"/>
                </a:solidFill>
                <a:sym typeface="Symbol" pitchFamily="18" charset="2"/>
              </a:rPr>
              <a:t></a:t>
            </a:r>
            <a:r>
              <a:rPr lang="en-US">
                <a:solidFill>
                  <a:schemeClr val="hlink"/>
                </a:solidFill>
              </a:rPr>
              <a:t> or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60A1D20-B586-485A-A300-34CB34A53D0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9762E-3AE9-4DEA-BB9E-9FFD9DE05E12}" type="slidenum">
              <a:rPr lang="en-US"/>
              <a:pPr/>
              <a:t>58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Compare n</a:t>
            </a:r>
            <a:r>
              <a:rPr lang="en-US" sz="2800" baseline="30000" dirty="0" smtClean="0"/>
              <a:t>0.5</a:t>
            </a:r>
            <a:r>
              <a:rPr lang="en-US" sz="2800" dirty="0" smtClean="0"/>
              <a:t> and log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n</a:t>
            </a:r>
            <a:endParaRPr lang="en-US" sz="2800" baseline="30000" dirty="0" smtClean="0"/>
          </a:p>
          <a:p>
            <a:pPr eaLnBrk="1" hangingPunct="1"/>
            <a:endParaRPr lang="en-US" sz="2800" baseline="30000" dirty="0" smtClean="0"/>
          </a:p>
          <a:p>
            <a:pPr eaLnBrk="1" hangingPunct="1"/>
            <a:r>
              <a:rPr lang="en-US" sz="2800" dirty="0" err="1" smtClean="0"/>
              <a:t>lim</a:t>
            </a:r>
            <a:r>
              <a:rPr lang="en-US" sz="2800" dirty="0" smtClean="0"/>
              <a:t> n</a:t>
            </a:r>
            <a:r>
              <a:rPr lang="en-US" sz="2800" baseline="30000" dirty="0" smtClean="0"/>
              <a:t>0.5</a:t>
            </a:r>
            <a:r>
              <a:rPr lang="en-US" sz="2800" dirty="0" smtClean="0"/>
              <a:t> / log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n = ?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>
                <a:cs typeface="Arial" charset="0"/>
              </a:rPr>
              <a:t>(n</a:t>
            </a:r>
            <a:r>
              <a:rPr lang="en-US" sz="2800" baseline="30000" dirty="0" smtClean="0">
                <a:cs typeface="Arial" charset="0"/>
              </a:rPr>
              <a:t>0.5</a:t>
            </a:r>
            <a:r>
              <a:rPr lang="en-US" sz="2800" dirty="0" smtClean="0">
                <a:cs typeface="Arial" charset="0"/>
              </a:rPr>
              <a:t>)’ = 0.5 n</a:t>
            </a:r>
            <a:r>
              <a:rPr lang="en-US" sz="2800" baseline="30000" dirty="0" smtClean="0">
                <a:cs typeface="Arial" charset="0"/>
              </a:rPr>
              <a:t>-0.5</a:t>
            </a:r>
            <a:endParaRPr lang="en-US" sz="2800" dirty="0" smtClean="0">
              <a:cs typeface="Arial" charset="0"/>
            </a:endParaRPr>
          </a:p>
          <a:p>
            <a:pPr eaLnBrk="1" hangingPunct="1"/>
            <a:r>
              <a:rPr lang="en-US" sz="2800" dirty="0" smtClean="0">
                <a:cs typeface="Arial" charset="0"/>
              </a:rPr>
              <a:t>(log n)’ = 1 / n</a:t>
            </a:r>
          </a:p>
          <a:p>
            <a:pPr eaLnBrk="1" hangingPunct="1"/>
            <a:r>
              <a:rPr lang="en-US" sz="2800" dirty="0" err="1" smtClean="0"/>
              <a:t>lim</a:t>
            </a:r>
            <a:r>
              <a:rPr lang="en-US" sz="2800" dirty="0" smtClean="0"/>
              <a:t> (n</a:t>
            </a:r>
            <a:r>
              <a:rPr lang="en-US" sz="2800" baseline="30000" dirty="0" smtClean="0"/>
              <a:t>-0.5</a:t>
            </a:r>
            <a:r>
              <a:rPr lang="en-US" sz="2800" dirty="0" smtClean="0"/>
              <a:t> / 1/n) = </a:t>
            </a:r>
            <a:r>
              <a:rPr lang="en-US" sz="2800" dirty="0" err="1" smtClean="0"/>
              <a:t>lim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0.5</a:t>
            </a:r>
            <a:r>
              <a:rPr lang="en-US" sz="2800" dirty="0" smtClean="0"/>
              <a:t>) = ∞</a:t>
            </a:r>
          </a:p>
          <a:p>
            <a:pPr eaLnBrk="1" hangingPunct="1"/>
            <a:r>
              <a:rPr lang="en-US" sz="2800" dirty="0" smtClean="0"/>
              <a:t>Therefore, log n </a:t>
            </a:r>
            <a:r>
              <a:rPr lang="en-US" sz="2800" dirty="0" smtClean="0">
                <a:sym typeface="Symbol" pitchFamily="18" charset="2"/>
              </a:rPr>
              <a:t></a:t>
            </a:r>
            <a:r>
              <a:rPr lang="en-US" sz="2800" dirty="0" smtClean="0"/>
              <a:t> o(n</a:t>
            </a:r>
            <a:r>
              <a:rPr lang="en-US" sz="2800" baseline="30000" dirty="0" smtClean="0"/>
              <a:t>0.5</a:t>
            </a:r>
            <a:r>
              <a:rPr lang="en-US" sz="2800" dirty="0" smtClean="0"/>
              <a:t>)</a:t>
            </a:r>
          </a:p>
          <a:p>
            <a:pPr eaLnBrk="1" hangingPunct="1"/>
            <a:r>
              <a:rPr lang="en-US" sz="2800" dirty="0" smtClean="0"/>
              <a:t>In fact, </a:t>
            </a:r>
            <a:r>
              <a:rPr lang="en-US" sz="2800" b="1" dirty="0" smtClean="0">
                <a:solidFill>
                  <a:srgbClr val="FF0000"/>
                </a:solidFill>
              </a:rPr>
              <a:t>log n </a:t>
            </a:r>
            <a:r>
              <a:rPr lang="en-US" sz="2800" b="1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sz="2800" b="1" dirty="0" smtClean="0">
                <a:solidFill>
                  <a:srgbClr val="FF0000"/>
                </a:solidFill>
              </a:rPr>
              <a:t> o(n</a:t>
            </a:r>
            <a:r>
              <a:rPr lang="el-GR" sz="2800" b="1" baseline="30000" dirty="0" smtClean="0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800" b="1" dirty="0" smtClean="0">
                <a:solidFill>
                  <a:srgbClr val="FF0000"/>
                </a:solidFill>
              </a:rPr>
              <a:t>), for any </a:t>
            </a:r>
            <a:r>
              <a:rPr lang="el-GR" sz="2800" b="1" dirty="0" smtClean="0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 &gt; 0</a:t>
            </a: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839788" y="2819400"/>
            <a:ext cx="76041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A36AD4-B4AF-41C0-ABDF-36FF64C972A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3E811-31E8-444F-9186-C2015D9D0A7E}" type="slidenum">
              <a:rPr lang="en-US"/>
              <a:pPr/>
              <a:t>59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Stirling’s formula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idx="1"/>
          </p:nvPr>
        </p:nvGraphicFramePr>
        <p:xfrm>
          <a:off x="2006600" y="1905000"/>
          <a:ext cx="4595813" cy="1111250"/>
        </p:xfrm>
        <a:graphic>
          <a:graphicData uri="http://schemas.openxmlformats.org/presentationml/2006/ole">
            <p:oleObj spid="_x0000_s157698" name="Equation" r:id="rId4" imgW="1942920" imgH="469800" progId="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981200" y="3352800"/>
          <a:ext cx="838200" cy="609600"/>
        </p:xfrm>
        <a:graphic>
          <a:graphicData uri="http://schemas.openxmlformats.org/presentationml/2006/ole">
            <p:oleObj spid="_x0000_s157699" name="Equation" r:id="rId5" imgW="279279" imgH="203112" progId="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4343400" y="3276600"/>
          <a:ext cx="1384300" cy="609600"/>
        </p:xfrm>
        <a:graphic>
          <a:graphicData uri="http://schemas.openxmlformats.org/presentationml/2006/ole">
            <p:oleObj spid="_x0000_s157700" name="Equation" r:id="rId6" imgW="545760" imgH="203040" progId="">
              <p:embed/>
            </p:oleObj>
          </a:graphicData>
        </a:graphic>
      </p:graphicFrame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2819400" y="3429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>
                <a:cs typeface="Times New Roman" pitchFamily="18" charset="0"/>
              </a:rPr>
              <a:t>(constant)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CB8F34-DBC0-4A36-B98B-7BBADB53BB01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C11915-0D1C-492D-B133-B42300535DDE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sorting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sequence of N numbers a</a:t>
            </a:r>
            <a:r>
              <a:rPr lang="en-US" altLang="en-US" baseline="-25000" smtClean="0"/>
              <a:t>1</a:t>
            </a:r>
            <a:r>
              <a:rPr lang="en-US" altLang="en-US" smtClean="0"/>
              <a:t>…a</a:t>
            </a:r>
            <a:r>
              <a:rPr lang="en-US" altLang="en-US" baseline="-25000" smtClean="0"/>
              <a:t>n</a:t>
            </a:r>
          </a:p>
          <a:p>
            <a:pPr eaLnBrk="1" hangingPunct="1"/>
            <a:r>
              <a:rPr lang="en-US" altLang="en-US" smtClean="0"/>
              <a:t>Output: the permutation (reordering) of the input sequence such that a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  <a:r>
              <a:rPr lang="en-US" altLang="en-US" smtClean="0">
                <a:cs typeface="Times New Roman" pitchFamily="18" charset="0"/>
              </a:rPr>
              <a:t>≤</a:t>
            </a:r>
            <a:r>
              <a:rPr lang="en-US" altLang="en-US" smtClean="0"/>
              <a:t> a</a:t>
            </a:r>
            <a:r>
              <a:rPr lang="en-US" altLang="en-US" baseline="-25000" smtClean="0"/>
              <a:t>2</a:t>
            </a:r>
            <a:r>
              <a:rPr lang="en-US" altLang="en-US" smtClean="0"/>
              <a:t> … </a:t>
            </a:r>
            <a:r>
              <a:rPr lang="en-US" altLang="en-US" smtClean="0">
                <a:cs typeface="Times New Roman" pitchFamily="18" charset="0"/>
              </a:rPr>
              <a:t>≤</a:t>
            </a:r>
            <a:r>
              <a:rPr lang="en-US" altLang="en-US" smtClean="0"/>
              <a:t> a</a:t>
            </a:r>
            <a:r>
              <a:rPr lang="en-US" altLang="en-US" baseline="-25000" smtClean="0"/>
              <a:t>n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Possible algorithms you’ve learned so far</a:t>
            </a:r>
          </a:p>
          <a:p>
            <a:pPr lvl="1" eaLnBrk="1" hangingPunct="1"/>
            <a:r>
              <a:rPr lang="en-US" altLang="en-US" smtClean="0"/>
              <a:t>Insertion, selection, bubble, quick, merge, …</a:t>
            </a:r>
          </a:p>
          <a:p>
            <a:pPr lvl="1" eaLnBrk="1" hangingPunct="1"/>
            <a:r>
              <a:rPr lang="en-US" altLang="en-US" smtClean="0"/>
              <a:t>More in this course</a:t>
            </a:r>
          </a:p>
          <a:p>
            <a:pPr eaLnBrk="1" hangingPunct="1"/>
            <a:r>
              <a:rPr lang="en-US" altLang="en-US" smtClean="0"/>
              <a:t>We seek algorithms that are both </a:t>
            </a:r>
            <a:r>
              <a:rPr lang="en-US" altLang="en-US" i="1" smtClean="0">
                <a:solidFill>
                  <a:srgbClr val="008000"/>
                </a:solidFill>
              </a:rPr>
              <a:t>correct</a:t>
            </a:r>
            <a:r>
              <a:rPr lang="en-US" altLang="en-US" i="1" smtClean="0"/>
              <a:t> </a:t>
            </a:r>
            <a:r>
              <a:rPr lang="en-US" altLang="en-US" smtClean="0"/>
              <a:t>and </a:t>
            </a:r>
            <a:r>
              <a:rPr lang="en-US" altLang="en-US" i="1" smtClean="0">
                <a:solidFill>
                  <a:srgbClr val="008000"/>
                </a:solidFill>
              </a:rPr>
              <a:t>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6EFF10-A3CB-411C-9D9B-17DA07956B5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05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14DEAC-04BA-4CF7-9595-7F1FC21517E0}" type="slidenum">
              <a:rPr lang="en-US"/>
              <a:pPr/>
              <a:t>60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50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Compare 2</a:t>
            </a:r>
            <a:r>
              <a:rPr lang="en-US" sz="2400" baseline="30000" smtClean="0"/>
              <a:t>n</a:t>
            </a:r>
            <a:r>
              <a:rPr lang="en-US" sz="2400" smtClean="0"/>
              <a:t> and n!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Therefore, 2</a:t>
            </a:r>
            <a:r>
              <a:rPr lang="en-US" sz="2400" baseline="30000" smtClean="0"/>
              <a:t>n</a:t>
            </a:r>
            <a:r>
              <a:rPr lang="en-US" sz="2400" smtClean="0"/>
              <a:t> = o(n!)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Compare n</a:t>
            </a:r>
            <a:r>
              <a:rPr lang="en-US" sz="2400" baseline="30000" smtClean="0"/>
              <a:t>n</a:t>
            </a:r>
            <a:r>
              <a:rPr lang="en-US" sz="2400" smtClean="0"/>
              <a:t> and n!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Therefore, n</a:t>
            </a:r>
            <a:r>
              <a:rPr lang="en-US" sz="2400" baseline="30000" smtClean="0"/>
              <a:t>n</a:t>
            </a:r>
            <a:r>
              <a:rPr lang="en-US" sz="2400" smtClean="0"/>
              <a:t> =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/>
              <a:t>(n!)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hlink"/>
                </a:solidFill>
              </a:rPr>
              <a:t>How about log (n!)?</a:t>
            </a:r>
          </a:p>
        </p:txBody>
      </p:sp>
      <p:graphicFrame>
        <p:nvGraphicFramePr>
          <p:cNvPr id="125030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733800" y="1693863"/>
          <a:ext cx="4876800" cy="898525"/>
        </p:xfrm>
        <a:graphic>
          <a:graphicData uri="http://schemas.openxmlformats.org/presentationml/2006/ole">
            <p:oleObj spid="_x0000_s158722" name="Equation" r:id="rId4" imgW="2552400" imgH="469800" progId="">
              <p:embed/>
            </p:oleObj>
          </a:graphicData>
        </a:graphic>
      </p:graphicFrame>
      <p:graphicFrame>
        <p:nvGraphicFramePr>
          <p:cNvPr id="125030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810000" y="3505200"/>
          <a:ext cx="4349750" cy="869950"/>
        </p:xfrm>
        <a:graphic>
          <a:graphicData uri="http://schemas.openxmlformats.org/presentationml/2006/ole">
            <p:oleObj spid="_x0000_s158723" name="Equation" r:id="rId5" imgW="2158920" imgH="43164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191000" y="5562600"/>
            <a:ext cx="182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(n log</a:t>
            </a:r>
            <a:r>
              <a:rPr lang="en-US" sz="2400" baseline="-250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n</a:t>
            </a:r>
            <a:r>
              <a:rPr lang="en-US" sz="2400" dirty="0" smtClean="0">
                <a:cs typeface="Arial" charset="0"/>
              </a:rPr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0307" grpId="0" build="p"/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90457E9-69C2-4D11-AD73-E25E21813825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9A924D-4A52-49D1-B3B0-21D0E87B2DEF}" type="slidenum">
              <a:rPr lang="en-US"/>
              <a:pPr/>
              <a:t>61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About exponential and logarithm functions</a:t>
            </a:r>
          </a:p>
        </p:txBody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Textbook page 55-56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It is important to understand what logarithms are and where they come from.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logarithm is simply an inverse exponential function.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Saying b</a:t>
            </a:r>
            <a:r>
              <a:rPr lang="en-US" sz="2400" baseline="30000" smtClean="0"/>
              <a:t>x</a:t>
            </a:r>
            <a:r>
              <a:rPr lang="en-US" sz="2400" smtClean="0"/>
              <a:t> = y is equivalent to saying that </a:t>
            </a:r>
            <a:br>
              <a:rPr lang="en-US" sz="2400" smtClean="0"/>
            </a:br>
            <a:r>
              <a:rPr lang="en-US" sz="2400" smtClean="0"/>
              <a:t>x = log</a:t>
            </a:r>
            <a:r>
              <a:rPr lang="en-US" sz="2400" baseline="-25000" smtClean="0"/>
              <a:t>b</a:t>
            </a:r>
            <a:r>
              <a:rPr lang="en-US" sz="2400" smtClean="0"/>
              <a:t> y.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Logarithms reflect how many times we can double something until we get to n, or halve something until we get to 1.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2</a:t>
            </a:r>
            <a:r>
              <a:rPr lang="en-US" sz="2400" smtClean="0"/>
              <a:t>1 = 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2</a:t>
            </a:r>
            <a:r>
              <a:rPr lang="en-US" sz="2400" smtClean="0"/>
              <a:t>2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0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655E63-9228-44D2-A809-EFDA93C247F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E9803-8A5D-4DD4-96FD-8805181D44C9}" type="slidenum">
              <a:rPr lang="en-US"/>
              <a:pPr/>
              <a:t>62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binary search we throw away half the possible number of keys after each comparison. </a:t>
            </a:r>
          </a:p>
          <a:p>
            <a:pPr eaLnBrk="1" hangingPunct="1"/>
            <a:r>
              <a:rPr lang="en-US" smtClean="0"/>
              <a:t>How many times can we halve n before getting to 1?</a:t>
            </a:r>
          </a:p>
          <a:p>
            <a:pPr eaLnBrk="1" hangingPunct="1"/>
            <a:r>
              <a:rPr lang="en-US" smtClean="0"/>
              <a:t>Answer: ceiling (lg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96EAB85-DBDD-4340-83E1-5E8E7CE5C61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BF5D9-A953-4FD0-B945-159142B8A906}" type="slidenum">
              <a:rPr lang="en-US"/>
              <a:pPr/>
              <a:t>63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 and Trees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tall a binary tree do we need until we have n leaves?</a:t>
            </a:r>
          </a:p>
          <a:p>
            <a:pPr eaLnBrk="1" hangingPunct="1"/>
            <a:r>
              <a:rPr lang="en-US" smtClean="0"/>
              <a:t>The number of potential leaves doubles with each level.</a:t>
            </a:r>
          </a:p>
          <a:p>
            <a:pPr eaLnBrk="1" hangingPunct="1"/>
            <a:r>
              <a:rPr lang="en-US" smtClean="0"/>
              <a:t>How many times can we double 1 until we get to n?</a:t>
            </a:r>
          </a:p>
          <a:p>
            <a:pPr eaLnBrk="1" hangingPunct="1"/>
            <a:r>
              <a:rPr lang="en-US" smtClean="0"/>
              <a:t>Answer: ceiling (lg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D4FC441-1888-436D-A6B4-D643B7BBD6B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6BEA10-D8FD-4365-BE21-85ACD6C91C1A}" type="slidenum">
              <a:rPr lang="en-US"/>
              <a:pPr/>
              <a:t>64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 and Bits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many numbers can you represent with k bits?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Each bit you add doubles the possible number of bit patterns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 can represent from 0 to 2</a:t>
            </a:r>
            <a:r>
              <a:rPr lang="en-US" baseline="30000" smtClean="0"/>
              <a:t>k</a:t>
            </a:r>
            <a:r>
              <a:rPr lang="en-US" smtClean="0"/>
              <a:t> – 1 with k bits. A total of 2</a:t>
            </a:r>
            <a:r>
              <a:rPr lang="en-US" baseline="30000" smtClean="0"/>
              <a:t>k </a:t>
            </a:r>
            <a:r>
              <a:rPr lang="en-US" smtClean="0"/>
              <a:t>numbers.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many bits do you need to represent the numbers from 0 to n?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ceiling (lg (n+1))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2968628-7B5E-44DB-AA25-418F52A06DA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20A56-87D1-473E-9476-9D722CD61329}" type="slidenum">
              <a:rPr lang="en-US"/>
              <a:pPr/>
              <a:t>65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lg n = log</a:t>
            </a:r>
            <a:r>
              <a:rPr lang="en-US" baseline="-25000" smtClean="0"/>
              <a:t>2</a:t>
            </a:r>
            <a:r>
              <a:rPr lang="en-US" smtClean="0"/>
              <a:t> 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ln n = log</a:t>
            </a:r>
            <a:r>
              <a:rPr lang="en-US" baseline="-25000" smtClean="0"/>
              <a:t>e</a:t>
            </a:r>
            <a:r>
              <a:rPr lang="en-US" smtClean="0"/>
              <a:t> n, e </a:t>
            </a:r>
            <a:r>
              <a:rPr lang="en-US" smtClean="0">
                <a:cs typeface="Arial" charset="0"/>
              </a:rPr>
              <a:t>≈</a:t>
            </a:r>
            <a:r>
              <a:rPr lang="en-US" smtClean="0"/>
              <a:t> 2.718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lg</a:t>
            </a:r>
            <a:r>
              <a:rPr lang="en-US" baseline="30000" smtClean="0"/>
              <a:t>k</a:t>
            </a:r>
            <a:r>
              <a:rPr lang="en-US" smtClean="0"/>
              <a:t>n = (lg n)</a:t>
            </a:r>
            <a:r>
              <a:rPr lang="en-US" baseline="30000" smtClean="0"/>
              <a:t>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lg lg n = lg (lg n) = lg</a:t>
            </a:r>
            <a:r>
              <a:rPr lang="en-US" baseline="30000" smtClean="0"/>
              <a:t>(2)</a:t>
            </a:r>
            <a:r>
              <a:rPr lang="en-US" smtClean="0"/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lg(</a:t>
            </a:r>
            <a:r>
              <a:rPr lang="en-US" baseline="30000" smtClean="0"/>
              <a:t>k</a:t>
            </a:r>
            <a:r>
              <a:rPr lang="en-US" smtClean="0"/>
              <a:t>) n = lg lg lg … lg 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lg</a:t>
            </a:r>
            <a:r>
              <a:rPr lang="en-US" baseline="30000" smtClean="0"/>
              <a:t>2</a:t>
            </a:r>
            <a:r>
              <a:rPr lang="en-US" smtClean="0"/>
              <a:t>4 = ?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lg</a:t>
            </a:r>
            <a:r>
              <a:rPr lang="en-US" baseline="30000" smtClean="0"/>
              <a:t>(2)</a:t>
            </a:r>
            <a:r>
              <a:rPr lang="en-US" smtClean="0"/>
              <a:t>4 = 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Compare lg</a:t>
            </a:r>
            <a:r>
              <a:rPr lang="en-US" baseline="30000" smtClean="0"/>
              <a:t>k</a:t>
            </a:r>
            <a:r>
              <a:rPr lang="en-US" smtClean="0"/>
              <a:t>n vs lg</a:t>
            </a:r>
            <a:r>
              <a:rPr lang="en-US" baseline="30000" smtClean="0"/>
              <a:t>(k)</a:t>
            </a:r>
            <a:r>
              <a:rPr lang="en-US" smtClean="0"/>
              <a:t>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AC1F2BF-ADCF-44EB-A65F-C2E87158408B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104EF1-8F9D-4DFF-840E-2FC25D393D88}" type="slidenum">
              <a:rPr lang="en-US"/>
              <a:pPr/>
              <a:t>66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Useful rules for logarithms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For all a &gt; 0, b &gt; 0, c &gt; 0, the following rules hold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</a:t>
            </a:r>
            <a:r>
              <a:rPr lang="en-US" sz="2800" baseline="-25000" smtClean="0"/>
              <a:t>b</a:t>
            </a:r>
            <a:r>
              <a:rPr lang="en-US" sz="2800" smtClean="0"/>
              <a:t>a = log</a:t>
            </a:r>
            <a:r>
              <a:rPr lang="en-US" sz="2800" baseline="-25000" smtClean="0"/>
              <a:t>c</a:t>
            </a:r>
            <a:r>
              <a:rPr lang="en-US" sz="2800" smtClean="0"/>
              <a:t>a / log</a:t>
            </a:r>
            <a:r>
              <a:rPr lang="en-US" sz="2800" baseline="-25000" smtClean="0"/>
              <a:t>c</a:t>
            </a:r>
            <a:r>
              <a:rPr lang="en-US" sz="2800" smtClean="0"/>
              <a:t>b = lg a / lg b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</a:t>
            </a:r>
            <a:r>
              <a:rPr lang="en-US" sz="2800" baseline="-25000" smtClean="0"/>
              <a:t>b</a:t>
            </a:r>
            <a:r>
              <a:rPr lang="en-US" sz="2800" smtClean="0"/>
              <a:t>a</a:t>
            </a:r>
            <a:r>
              <a:rPr lang="en-US" sz="2800" baseline="30000" smtClean="0"/>
              <a:t>n</a:t>
            </a:r>
            <a:r>
              <a:rPr lang="en-US" sz="2800" smtClean="0"/>
              <a:t> = n log</a:t>
            </a:r>
            <a:r>
              <a:rPr lang="en-US" sz="2800" baseline="-25000" smtClean="0"/>
              <a:t>b</a:t>
            </a:r>
            <a:r>
              <a:rPr lang="en-US" sz="2800" smtClean="0"/>
              <a:t>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aseline="-25000" smtClean="0"/>
              <a:t>b</a:t>
            </a:r>
            <a:r>
              <a:rPr lang="en-US" sz="2800" baseline="30000" smtClean="0"/>
              <a:t>log</a:t>
            </a:r>
            <a:r>
              <a:rPr lang="en-US" sz="1400" smtClean="0"/>
              <a:t>b</a:t>
            </a:r>
            <a:r>
              <a:rPr lang="en-US" sz="2800" baseline="30000" smtClean="0"/>
              <a:t>a </a:t>
            </a:r>
            <a:r>
              <a:rPr lang="en-US" sz="2800" smtClean="0"/>
              <a:t>= 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 (ab) = log a + log 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lg (2n) = 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 (a/b) = log (a) – log(b)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lg (n/2) = 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lg (1/n) = 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</a:t>
            </a:r>
            <a:r>
              <a:rPr lang="en-US" sz="2800" baseline="-25000" smtClean="0"/>
              <a:t>b</a:t>
            </a:r>
            <a:r>
              <a:rPr lang="en-US" sz="2800" smtClean="0"/>
              <a:t>a = 1 / log</a:t>
            </a:r>
            <a:r>
              <a:rPr lang="en-US" sz="2800" baseline="-25000" smtClean="0"/>
              <a:t>a</a:t>
            </a:r>
            <a:r>
              <a:rPr lang="en-US" sz="2800" smtClean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2F11451-EB95-4224-AFE1-6BB2658722D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742CDC-821D-41A2-AAA6-53510FC37E9D}" type="slidenum">
              <a:rPr lang="en-US"/>
              <a:pPr/>
              <a:t>67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Useful rules for exponentials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 all a &gt; 0, b &gt; 0, c &gt; 0, the following rules hold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baseline="30000" smtClean="0"/>
              <a:t>0</a:t>
            </a:r>
            <a:r>
              <a:rPr lang="en-US" smtClean="0"/>
              <a:t> = 1   (0</a:t>
            </a:r>
            <a:r>
              <a:rPr lang="en-US" baseline="30000" smtClean="0"/>
              <a:t>0</a:t>
            </a:r>
            <a:r>
              <a:rPr lang="en-US" smtClean="0"/>
              <a:t> = ?)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baseline="30000" smtClean="0"/>
              <a:t>1</a:t>
            </a:r>
            <a:r>
              <a:rPr lang="en-US" smtClean="0"/>
              <a:t> = 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baseline="30000" smtClean="0"/>
              <a:t>-1</a:t>
            </a:r>
            <a:r>
              <a:rPr lang="en-US" smtClean="0"/>
              <a:t> = 1/a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(a</a:t>
            </a:r>
            <a:r>
              <a:rPr lang="en-US" baseline="30000" smtClean="0"/>
              <a:t>m</a:t>
            </a:r>
            <a:r>
              <a:rPr lang="en-US" smtClean="0"/>
              <a:t>)</a:t>
            </a:r>
            <a:r>
              <a:rPr lang="en-US" baseline="30000" smtClean="0"/>
              <a:t>n</a:t>
            </a:r>
            <a:r>
              <a:rPr lang="en-US" smtClean="0"/>
              <a:t> = a</a:t>
            </a:r>
            <a:r>
              <a:rPr lang="en-US" baseline="30000" smtClean="0"/>
              <a:t>mn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(a</a:t>
            </a:r>
            <a:r>
              <a:rPr lang="en-US" baseline="30000" smtClean="0"/>
              <a:t>m</a:t>
            </a:r>
            <a:r>
              <a:rPr lang="en-US" smtClean="0"/>
              <a:t>)</a:t>
            </a:r>
            <a:r>
              <a:rPr lang="en-US" baseline="30000" smtClean="0"/>
              <a:t>n</a:t>
            </a:r>
            <a:r>
              <a:rPr lang="en-US" smtClean="0"/>
              <a:t> = (a</a:t>
            </a:r>
            <a:r>
              <a:rPr lang="en-US" baseline="30000" smtClean="0"/>
              <a:t>n</a:t>
            </a:r>
            <a:r>
              <a:rPr lang="en-US" smtClean="0"/>
              <a:t>)</a:t>
            </a:r>
            <a:r>
              <a:rPr lang="en-US" baseline="30000" smtClean="0"/>
              <a:t>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baseline="30000" smtClean="0"/>
              <a:t>m</a:t>
            </a:r>
            <a:r>
              <a:rPr lang="en-US" smtClean="0"/>
              <a:t>a</a:t>
            </a:r>
            <a:r>
              <a:rPr lang="en-US" baseline="30000" smtClean="0"/>
              <a:t>n</a:t>
            </a:r>
            <a:r>
              <a:rPr lang="en-US" smtClean="0"/>
              <a:t> = a</a:t>
            </a:r>
            <a:r>
              <a:rPr lang="en-US" baseline="30000" smtClean="0"/>
              <a:t>m+n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A343DD-8A67-4570-808E-1F3B61E0E42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E8E41B-623D-4800-BEA0-2ED2378FAA2B}" type="slidenum">
              <a:rPr lang="en-US"/>
              <a:pPr/>
              <a:t>68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More advanced dominance ranking</a:t>
            </a:r>
          </a:p>
        </p:txBody>
      </p:sp>
      <p:pic>
        <p:nvPicPr>
          <p:cNvPr id="5837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8382000" cy="12319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/>
          <a:p>
            <a:r>
              <a:rPr lang="en-US" dirty="0" smtClean="0"/>
              <a:t>Definition &amp;</a:t>
            </a:r>
            <a:br>
              <a:rPr lang="en-US" dirty="0" smtClean="0"/>
            </a:br>
            <a:r>
              <a:rPr lang="en-US" dirty="0" smtClean="0"/>
              <a:t>Proof by definition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EE1A4A-4DD0-4E66-BC80-B52E6E97AA4B}" type="datetime1">
              <a:rPr lang="en-US" smtClean="0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E4D0E-A504-4F34-B75A-6FE02EE014D5}" type="slidenum">
              <a:rPr lang="en-US" altLang="en-US" smtClean="0"/>
              <a:pPr>
                <a:defRPr/>
              </a:pPr>
              <a:t>69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E74722E-019C-41D4-9A2B-84866989971E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603AE-9BE0-4013-8A15-35FBEFECEC30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Insertion Sort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smtClean="0">
                <a:latin typeface="Courier New" pitchFamily="49" charset="0"/>
              </a:rPr>
              <a:t>InsertionSort(A, n) {</a:t>
            </a:r>
            <a:br>
              <a:rPr lang="en-US" altLang="en-US" b="1" smtClean="0">
                <a:latin typeface="Courier New" pitchFamily="49" charset="0"/>
              </a:rPr>
            </a:br>
            <a:r>
              <a:rPr lang="en-US" altLang="en-US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b="1" smtClean="0">
                <a:latin typeface="Courier New" pitchFamily="49" charset="0"/>
              </a:rPr>
              <a:t> j = 2 to n {</a:t>
            </a:r>
            <a:br>
              <a:rPr lang="en-US" altLang="en-US" b="1" smtClean="0">
                <a:latin typeface="Courier New" pitchFamily="49" charset="0"/>
              </a:rPr>
            </a:br>
            <a:r>
              <a:rPr lang="en-US" altLang="en-US" b="1" smtClean="0">
                <a:latin typeface="Courier New" pitchFamily="49" charset="0"/>
              </a:rPr>
              <a:t>	</a:t>
            </a:r>
            <a:endParaRPr lang="en-US" altLang="en-US" sz="2800" smtClean="0">
              <a:solidFill>
                <a:schemeClr val="hlink"/>
              </a:solidFill>
              <a:latin typeface="Times New Roman" pitchFamily="18" charset="0"/>
              <a:sym typeface="Webdings" pitchFamily="18" charset="2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rgbClr val="008000"/>
                </a:solidFill>
                <a:latin typeface="Courier New" pitchFamily="49" charset="0"/>
              </a:rPr>
              <a:t>		</a:t>
            </a:r>
          </a:p>
          <a:p>
            <a:pPr eaLnBrk="1" hangingPunct="1">
              <a:buFontTx/>
              <a:buNone/>
            </a:pPr>
            <a:endParaRPr lang="en-US" altLang="en-US" b="1" smtClean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urier New" pitchFamily="49" charset="0"/>
              </a:rPr>
              <a:t>	}		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urier New" pitchFamily="49" charset="0"/>
              </a:rPr>
              <a:t>}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1752600" y="57150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4572000" y="57150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600200" y="53482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i="1"/>
              <a:t>1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4565650" y="53340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i="1"/>
              <a:t>j</a:t>
            </a:r>
          </a:p>
        </p:txBody>
      </p:sp>
      <p:sp>
        <p:nvSpPr>
          <p:cNvPr id="37898" name="AutoShape 8"/>
          <p:cNvSpPr>
            <a:spLocks/>
          </p:cNvSpPr>
          <p:nvPr/>
        </p:nvSpPr>
        <p:spPr bwMode="auto">
          <a:xfrm rot="-5400000">
            <a:off x="2933700" y="4940300"/>
            <a:ext cx="381000" cy="2743200"/>
          </a:xfrm>
          <a:prstGeom prst="leftBrace">
            <a:avLst>
              <a:gd name="adj1" fmla="val 6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37899" name="Text Box 9"/>
          <p:cNvSpPr txBox="1">
            <a:spLocks noChangeArrowheads="1"/>
          </p:cNvSpPr>
          <p:nvPr/>
        </p:nvSpPr>
        <p:spPr bwMode="auto">
          <a:xfrm>
            <a:off x="2762250" y="64912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sorted</a:t>
            </a:r>
          </a:p>
        </p:txBody>
      </p:sp>
      <p:sp>
        <p:nvSpPr>
          <p:cNvPr id="1146890" name="Rectangle 10"/>
          <p:cNvSpPr>
            <a:spLocks noChangeArrowheads="1"/>
          </p:cNvSpPr>
          <p:nvPr/>
        </p:nvSpPr>
        <p:spPr bwMode="auto">
          <a:xfrm>
            <a:off x="1600200" y="2895600"/>
            <a:ext cx="6019800" cy="9144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/>
              <a:t>1. Find position i in A[1..j-1] such that A[i] </a:t>
            </a:r>
            <a:r>
              <a:rPr lang="en-US" altLang="en-US">
                <a:cs typeface="Arial" charset="0"/>
              </a:rPr>
              <a:t>≤</a:t>
            </a:r>
            <a:r>
              <a:rPr lang="en-US" altLang="en-US"/>
              <a:t> A[j] &lt; A[i+1]</a:t>
            </a:r>
          </a:p>
          <a:p>
            <a:pPr eaLnBrk="1" hangingPunct="1"/>
            <a:r>
              <a:rPr lang="en-US" altLang="en-US"/>
              <a:t>2. Insert A[j] between A[i] and A[i+1]</a:t>
            </a:r>
          </a:p>
        </p:txBody>
      </p:sp>
      <p:sp>
        <p:nvSpPr>
          <p:cNvPr id="37901" name="Rectangle 11"/>
          <p:cNvSpPr>
            <a:spLocks noChangeArrowheads="1"/>
          </p:cNvSpPr>
          <p:nvPr/>
        </p:nvSpPr>
        <p:spPr bwMode="auto">
          <a:xfrm>
            <a:off x="1447800" y="2438400"/>
            <a:ext cx="39052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 b="1">
                <a:solidFill>
                  <a:schemeClr val="hlink"/>
                </a:solidFill>
              </a:rPr>
              <a:t>▷</a:t>
            </a:r>
            <a:r>
              <a:rPr lang="en-US" altLang="en-US" sz="2000">
                <a:solidFill>
                  <a:schemeClr val="hlink"/>
                </a:solidFill>
              </a:rPr>
              <a:t> Pre condition: A[1..j-1] is sorted</a:t>
            </a:r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1541463" y="3870325"/>
            <a:ext cx="37925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000" b="1">
                <a:solidFill>
                  <a:schemeClr val="hlink"/>
                </a:solidFill>
              </a:rPr>
              <a:t>▷</a:t>
            </a:r>
            <a:r>
              <a:rPr lang="en-US" altLang="en-US" sz="2000">
                <a:solidFill>
                  <a:schemeClr val="hlink"/>
                </a:solidFill>
              </a:rPr>
              <a:t> Post condition: A[1..j] is sorted</a:t>
            </a: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4800600" y="5715000"/>
            <a:ext cx="2971800" cy="304800"/>
          </a:xfrm>
          <a:prstGeom prst="rect">
            <a:avLst/>
          </a:prstGeom>
          <a:solidFill>
            <a:srgbClr val="66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89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FCC10FC-8A3D-4F26-BE8E-F5605A8EB69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12069-391A-40D2-B96A-F4C6110306D8}" type="slidenum">
              <a:rPr lang="en-US"/>
              <a:pPr/>
              <a:t>70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Big-Oh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Definition: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   O(g(n))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886200" y="1538288"/>
            <a:ext cx="1981200" cy="1204912"/>
            <a:chOff x="2448" y="969"/>
            <a:chExt cx="1248" cy="759"/>
          </a:xfrm>
        </p:grpSpPr>
        <p:sp>
          <p:nvSpPr>
            <p:cNvPr id="44039" name="Line 4"/>
            <p:cNvSpPr>
              <a:spLocks noChangeShapeType="1"/>
            </p:cNvSpPr>
            <p:nvPr/>
          </p:nvSpPr>
          <p:spPr bwMode="auto">
            <a:xfrm flipH="1">
              <a:off x="2496" y="1200"/>
              <a:ext cx="192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Text Box 5"/>
            <p:cNvSpPr txBox="1">
              <a:spLocks noChangeArrowheads="1"/>
            </p:cNvSpPr>
            <p:nvPr/>
          </p:nvSpPr>
          <p:spPr bwMode="auto">
            <a:xfrm>
              <a:off x="2448" y="969"/>
              <a:ext cx="828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There exist</a:t>
              </a:r>
            </a:p>
          </p:txBody>
        </p:sp>
        <p:sp>
          <p:nvSpPr>
            <p:cNvPr id="44041" name="Text Box 6"/>
            <p:cNvSpPr txBox="1">
              <a:spLocks noChangeArrowheads="1"/>
            </p:cNvSpPr>
            <p:nvPr/>
          </p:nvSpPr>
          <p:spPr bwMode="auto">
            <a:xfrm>
              <a:off x="3180" y="1161"/>
              <a:ext cx="51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For all</a:t>
              </a:r>
            </a:p>
          </p:txBody>
        </p:sp>
        <p:sp>
          <p:nvSpPr>
            <p:cNvPr id="44042" name="Line 7"/>
            <p:cNvSpPr>
              <a:spLocks noChangeShapeType="1"/>
            </p:cNvSpPr>
            <p:nvPr/>
          </p:nvSpPr>
          <p:spPr bwMode="auto">
            <a:xfrm flipH="1">
              <a:off x="3360" y="1392"/>
              <a:ext cx="0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CDEC1E9-B72A-43D0-B5C4-08978C2437AC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BAD657-9A25-4406-B459-1D9E9457536A}" type="slidenum">
              <a:rPr lang="en-US"/>
              <a:pPr/>
              <a:t>71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Big-Oh</a:t>
            </a:r>
          </a:p>
        </p:txBody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8000"/>
                </a:solidFill>
              </a:rPr>
              <a:t>Claim:</a:t>
            </a:r>
            <a:r>
              <a:rPr lang="en-US" sz="2400" dirty="0" smtClean="0"/>
              <a:t> f(n) = 3n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+ 10n + 5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8000"/>
                </a:solidFill>
              </a:rPr>
              <a:t>Prove by definition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3333FF"/>
                </a:solidFill>
              </a:rPr>
              <a:t>	(Hint: to prove this claim by definition, we need to find some positive constants c and n</a:t>
            </a:r>
            <a:r>
              <a:rPr lang="en-US" sz="2000" baseline="-25000" dirty="0" smtClean="0">
                <a:solidFill>
                  <a:srgbClr val="3333FF"/>
                </a:solidFill>
              </a:rPr>
              <a:t>0</a:t>
            </a:r>
            <a:r>
              <a:rPr lang="en-US" sz="2000" dirty="0" smtClean="0">
                <a:solidFill>
                  <a:srgbClr val="3333FF"/>
                </a:solidFill>
              </a:rPr>
              <a:t> such that f(n) &lt;= cn</a:t>
            </a:r>
            <a:r>
              <a:rPr lang="en-US" sz="2000" baseline="30000" dirty="0" smtClean="0">
                <a:solidFill>
                  <a:srgbClr val="3333FF"/>
                </a:solidFill>
              </a:rPr>
              <a:t>2</a:t>
            </a:r>
            <a:r>
              <a:rPr lang="en-US" sz="2000" dirty="0" smtClean="0">
                <a:solidFill>
                  <a:srgbClr val="3333FF"/>
                </a:solidFill>
              </a:rPr>
              <a:t> for all n ≥ n</a:t>
            </a:r>
            <a:r>
              <a:rPr lang="en-US" sz="2000" baseline="-25000" dirty="0" smtClean="0">
                <a:solidFill>
                  <a:srgbClr val="3333FF"/>
                </a:solidFill>
              </a:rPr>
              <a:t>0</a:t>
            </a:r>
            <a:r>
              <a:rPr lang="en-US" sz="2000" dirty="0" smtClean="0">
                <a:solidFill>
                  <a:srgbClr val="3333FF"/>
                </a:solidFill>
              </a:rPr>
              <a:t>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</a:t>
            </a:r>
            <a:r>
              <a:rPr lang="en-US" sz="2000" i="1" dirty="0" smtClean="0">
                <a:solidFill>
                  <a:srgbClr val="0000FF"/>
                </a:solidFill>
              </a:rPr>
              <a:t> (Note: you just need to find one concrete example of c and 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i="1" dirty="0" smtClean="0">
                <a:solidFill>
                  <a:srgbClr val="0000FF"/>
                </a:solidFill>
              </a:rPr>
              <a:t> satisfying the condition, but it needs to be correct for all n ≥ 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i="1" dirty="0" smtClean="0">
                <a:solidFill>
                  <a:srgbClr val="0000FF"/>
                </a:solidFill>
              </a:rPr>
              <a:t>. So do not try to plug in a concrete value of n and show the inequality holds.)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Proof: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3n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+ 10n + 5 </a:t>
            </a:r>
            <a:r>
              <a:rPr lang="en-US" sz="2000" dirty="0" smtClean="0">
                <a:sym typeface="Symbol" pitchFamily="18" charset="2"/>
              </a:rPr>
              <a:t></a:t>
            </a:r>
            <a:r>
              <a:rPr lang="en-US" sz="2000" dirty="0" smtClean="0"/>
              <a:t> 3n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+ 10n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+ 5, </a:t>
            </a:r>
            <a:r>
              <a:rPr lang="en-US" sz="2000" dirty="0" smtClean="0">
                <a:sym typeface="Symbol" pitchFamily="18" charset="2"/>
              </a:rPr>
              <a:t></a:t>
            </a:r>
            <a:r>
              <a:rPr lang="en-US" sz="2000" dirty="0" smtClean="0"/>
              <a:t> n </a:t>
            </a:r>
            <a:r>
              <a:rPr lang="en-US" sz="2000" dirty="0" smtClean="0">
                <a:sym typeface="Symbol" pitchFamily="18" charset="2"/>
              </a:rPr>
              <a:t>≥</a:t>
            </a:r>
            <a:r>
              <a:rPr lang="en-US" sz="2000" dirty="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			       </a:t>
            </a:r>
            <a:r>
              <a:rPr lang="en-US" sz="2000" dirty="0" smtClean="0">
                <a:sym typeface="Symbol" pitchFamily="18" charset="2"/>
              </a:rPr>
              <a:t></a:t>
            </a:r>
            <a:r>
              <a:rPr lang="en-US" sz="2000" dirty="0" smtClean="0"/>
              <a:t> 3n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+ 10n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+ 5n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</a:t>
            </a:r>
            <a:r>
              <a:rPr lang="en-US" sz="2000" dirty="0" smtClean="0">
                <a:sym typeface="Symbol" pitchFamily="18" charset="2"/>
              </a:rPr>
              <a:t></a:t>
            </a:r>
            <a:r>
              <a:rPr lang="en-US" sz="2000" dirty="0" smtClean="0"/>
              <a:t> n </a:t>
            </a:r>
            <a:r>
              <a:rPr lang="en-US" sz="2000" dirty="0" smtClean="0">
                <a:sym typeface="Symbol" pitchFamily="18" charset="2"/>
              </a:rPr>
              <a:t>≥</a:t>
            </a:r>
            <a:r>
              <a:rPr lang="en-US" sz="2000" dirty="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			       </a:t>
            </a:r>
            <a:r>
              <a:rPr lang="en-US" sz="2000" dirty="0" smtClean="0"/>
              <a:t> 18 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itchFamily="18" charset="2"/>
              </a:rPr>
              <a:t></a:t>
            </a:r>
            <a:r>
              <a:rPr lang="en-US" sz="2000" dirty="0" smtClean="0"/>
              <a:t> n </a:t>
            </a:r>
            <a:r>
              <a:rPr lang="en-US" sz="2000" dirty="0" smtClean="0">
                <a:sym typeface="Symbol" pitchFamily="18" charset="2"/>
              </a:rPr>
              <a:t>≥</a:t>
            </a:r>
            <a:r>
              <a:rPr lang="en-US" sz="2000" dirty="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If we let c = 18 and n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1, we have f(n) </a:t>
            </a:r>
            <a:r>
              <a:rPr lang="en-US" sz="2000" dirty="0" smtClean="0">
                <a:sym typeface="Symbol" pitchFamily="18" charset="2"/>
              </a:rPr>
              <a:t> c n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,  n ≥ n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	Therefore by definition, f(n)  O(n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789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8532829-8847-47D5-9A57-CDC8902DED6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4EDDC8-54C6-4D4A-BCC4-9B3B0D4142ED}" type="slidenum">
              <a:rPr lang="en-US"/>
              <a:pPr/>
              <a:t>72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Big-Omega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Definition: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cs typeface="Arial" charset="0"/>
              </a:rPr>
              <a:t>  </a:t>
            </a:r>
            <a:r>
              <a:rPr lang="el-GR" dirty="0" smtClean="0">
                <a:cs typeface="Arial" charset="0"/>
              </a:rPr>
              <a:t>Ω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11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E456B80-453A-4CB7-904E-6FE08F27501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63B0FD-BCFC-4FCD-A18E-C0B1315CC767}" type="slidenum">
              <a:rPr lang="en-US"/>
              <a:pPr/>
              <a:t>73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Big-Omega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8000"/>
                </a:solidFill>
              </a:rPr>
              <a:t>Claim</a:t>
            </a:r>
            <a:r>
              <a:rPr lang="en-US" sz="2800" dirty="0" smtClean="0"/>
              <a:t>: f(n) = 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/ 10 = </a:t>
            </a:r>
            <a:r>
              <a:rPr lang="el-GR" sz="2800" dirty="0" smtClean="0">
                <a:cs typeface="Arial" charset="0"/>
              </a:rPr>
              <a:t>Ω</a:t>
            </a:r>
            <a:r>
              <a:rPr lang="en-US" sz="2800" dirty="0" smtClean="0">
                <a:cs typeface="Arial" charset="0"/>
              </a:rPr>
              <a:t>(n)</a:t>
            </a:r>
          </a:p>
          <a:p>
            <a:pPr eaLnBrk="1" hangingPunct="1"/>
            <a:endParaRPr lang="en-US" sz="2800" dirty="0" smtClean="0">
              <a:cs typeface="Arial" charset="0"/>
            </a:endParaRPr>
          </a:p>
          <a:p>
            <a:pPr eaLnBrk="1" hangingPunct="1"/>
            <a:r>
              <a:rPr lang="en-US" sz="2800" dirty="0" smtClean="0">
                <a:solidFill>
                  <a:srgbClr val="008000"/>
                </a:solidFill>
                <a:cs typeface="Arial" charset="0"/>
              </a:rPr>
              <a:t>Prove by definition</a:t>
            </a:r>
            <a:r>
              <a:rPr lang="en-US" sz="2800" dirty="0" smtClean="0">
                <a:cs typeface="Arial" charset="0"/>
              </a:rPr>
              <a:t>: 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cs typeface="Arial" charset="0"/>
              </a:rPr>
              <a:t>f(n) = n</a:t>
            </a:r>
            <a:r>
              <a:rPr lang="en-US" sz="2400" baseline="30000" dirty="0" smtClean="0">
                <a:cs typeface="Arial" charset="0"/>
              </a:rPr>
              <a:t>2</a:t>
            </a:r>
            <a:r>
              <a:rPr lang="en-US" sz="2400" dirty="0" smtClean="0">
                <a:cs typeface="Arial" charset="0"/>
              </a:rPr>
              <a:t> / 10, g(n) = n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  <a:cs typeface="Arial" charset="0"/>
              </a:rPr>
              <a:t>Need to find a c and a n</a:t>
            </a:r>
            <a:r>
              <a:rPr lang="en-US" sz="2400" baseline="-25000" dirty="0" smtClean="0">
                <a:solidFill>
                  <a:srgbClr val="0000FF"/>
                </a:solidFill>
                <a:cs typeface="Arial" charset="0"/>
              </a:rPr>
              <a:t>o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</a:rPr>
              <a:t> to satisfy the definition of f(n)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</a:rPr>
              <a:t>Ω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</a:rPr>
              <a:t>(g(n)), i.e., f(n) ≥ cg(n) for n ≥ n</a:t>
            </a:r>
            <a:r>
              <a:rPr lang="en-US" sz="2400" baseline="-25000" dirty="0" smtClean="0">
                <a:solidFill>
                  <a:srgbClr val="0000FF"/>
                </a:solidFill>
                <a:cs typeface="Arial" charset="0"/>
              </a:rPr>
              <a:t>0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cs typeface="Arial" charset="0"/>
              </a:rPr>
              <a:t>Proof: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cs typeface="Arial" charset="0"/>
              </a:rPr>
              <a:t>n ≤ n</a:t>
            </a:r>
            <a:r>
              <a:rPr lang="en-US" sz="2400" baseline="30000" dirty="0" smtClean="0">
                <a:cs typeface="Arial" charset="0"/>
              </a:rPr>
              <a:t>2</a:t>
            </a:r>
            <a:r>
              <a:rPr lang="en-US" sz="2400" dirty="0" smtClean="0">
                <a:cs typeface="Arial" charset="0"/>
              </a:rPr>
              <a:t> / 10 when n ≥ 10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cs typeface="Arial" charset="0"/>
              </a:rPr>
              <a:t>If we let c = 1 and n</a:t>
            </a:r>
            <a:r>
              <a:rPr lang="en-US" sz="2400" baseline="-25000" dirty="0" smtClean="0">
                <a:cs typeface="Arial" charset="0"/>
              </a:rPr>
              <a:t>0</a:t>
            </a:r>
            <a:r>
              <a:rPr lang="en-US" sz="2400" dirty="0" smtClean="0">
                <a:cs typeface="Arial" charset="0"/>
              </a:rPr>
              <a:t> = 10, </a:t>
            </a:r>
            <a:r>
              <a:rPr lang="en-US" sz="2400" dirty="0" smtClean="0"/>
              <a:t>we have f(n)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,  n ≥ n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/>
              <a:t>. </a:t>
            </a:r>
            <a:r>
              <a:rPr lang="en-US" sz="2400" dirty="0" smtClean="0">
                <a:sym typeface="Symbol" pitchFamily="18" charset="2"/>
              </a:rPr>
              <a:t>Therefore, by definition, </a:t>
            </a: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/ 10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en-US" sz="2400" dirty="0" smtClean="0">
                <a:sym typeface="Symbol" pitchFamily="18" charset="2"/>
              </a:rPr>
              <a:t>(n).</a:t>
            </a:r>
            <a:endParaRPr lang="en-US" sz="2400" dirty="0" smtClean="0">
              <a:cs typeface="Arial" charset="0"/>
            </a:endParaRPr>
          </a:p>
          <a:p>
            <a:pPr lvl="1" eaLnBrk="1" hangingPunct="1"/>
            <a:endParaRPr lang="en-US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9939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0E20FB8-63F1-4800-AFCA-EDD286A9E49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5F7AB-78D6-41F5-A79F-8F3B626F0AE3}" type="slidenum">
              <a:rPr lang="en-US"/>
              <a:pPr/>
              <a:t>74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Theta</a:t>
            </a:r>
          </a:p>
        </p:txBody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Definition:</a:t>
            </a:r>
          </a:p>
          <a:p>
            <a:pPr lvl="1" eaLnBrk="1" hangingPunct="1"/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 c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,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g(n)  f(n)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g(n),     n 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i="1" baseline="-25000" dirty="0" smtClean="0">
                <a:sym typeface="Symbol" pitchFamily="18" charset="2"/>
              </a:rPr>
              <a:t>0 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Alternatively: f(n) = O(g(n)) and f(n) = </a:t>
            </a:r>
            <a:r>
              <a:rPr lang="el-GR" dirty="0" smtClean="0">
                <a:cs typeface="Arial" charset="0"/>
                <a:sym typeface="Symbol" pitchFamily="18" charset="2"/>
              </a:rPr>
              <a:t>Ω</a:t>
            </a:r>
            <a:r>
              <a:rPr lang="en-US" dirty="0" smtClean="0">
                <a:cs typeface="Arial" charset="0"/>
                <a:sym typeface="Symbol" pitchFamily="18" charset="2"/>
              </a:rPr>
              <a:t>(g(n))</a:t>
            </a:r>
            <a:endParaRPr lang="el-GR" dirty="0" smtClean="0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B1843BA-D2D4-4139-B249-F2279CADF6B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9EB71-F23A-418D-B542-DE8F2A2D049A}" type="slidenum">
              <a:rPr lang="en-US"/>
              <a:pPr/>
              <a:t>75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Theta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8000"/>
                </a:solidFill>
              </a:rPr>
              <a:t>Claim</a:t>
            </a:r>
            <a:r>
              <a:rPr lang="en-US" dirty="0" smtClean="0"/>
              <a:t>: f(n) = 2n</a:t>
            </a:r>
            <a:r>
              <a:rPr lang="en-US" baseline="30000" dirty="0" smtClean="0"/>
              <a:t>2</a:t>
            </a:r>
            <a:r>
              <a:rPr lang="en-US" dirty="0" smtClean="0"/>
              <a:t> + n = </a:t>
            </a:r>
            <a:r>
              <a:rPr lang="el-GR" dirty="0" smtClean="0">
                <a:cs typeface="Arial" charset="0"/>
              </a:rPr>
              <a:t>Θ</a:t>
            </a:r>
            <a:r>
              <a:rPr lang="en-US" dirty="0" smtClean="0">
                <a:cs typeface="Arial" charset="0"/>
              </a:rPr>
              <a:t> (n</a:t>
            </a:r>
            <a:r>
              <a:rPr lang="en-US" baseline="30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008000"/>
                </a:solidFill>
                <a:cs typeface="Arial" charset="0"/>
              </a:rPr>
              <a:t>Prove by definition:</a:t>
            </a:r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  <a:cs typeface="Arial" charset="0"/>
              </a:rPr>
              <a:t>Need to find the three constants c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, c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, and n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0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 such that 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cs typeface="Arial" charset="0"/>
              </a:rPr>
              <a:t>	c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baseline="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 ≤ 2n</a:t>
            </a:r>
            <a:r>
              <a:rPr lang="en-US" baseline="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+n ≤ c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baseline="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cs typeface="Arial" charset="0"/>
              </a:rPr>
              <a:t> for all n ≥ n</a:t>
            </a:r>
            <a:r>
              <a:rPr lang="en-US" baseline="-25000" dirty="0" smtClean="0">
                <a:solidFill>
                  <a:srgbClr val="0000FF"/>
                </a:solidFill>
                <a:cs typeface="Arial" charset="0"/>
              </a:rPr>
              <a:t>0</a:t>
            </a:r>
          </a:p>
          <a:p>
            <a:pPr lvl="1" eaLnBrk="1" hangingPunct="1"/>
            <a:r>
              <a:rPr lang="en-US" dirty="0" smtClean="0">
                <a:cs typeface="Arial" charset="0"/>
              </a:rPr>
              <a:t>A simple solution is c</a:t>
            </a:r>
            <a:r>
              <a:rPr lang="en-US" baseline="-25000" dirty="0" smtClean="0">
                <a:cs typeface="Arial" charset="0"/>
              </a:rPr>
              <a:t>1</a:t>
            </a:r>
            <a:r>
              <a:rPr lang="en-US" dirty="0" smtClean="0">
                <a:cs typeface="Arial" charset="0"/>
              </a:rPr>
              <a:t> = 2, c</a:t>
            </a:r>
            <a:r>
              <a:rPr lang="en-US" baseline="-25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 = 3, and n</a:t>
            </a:r>
            <a:r>
              <a:rPr lang="en-US" baseline="-25000" dirty="0" smtClean="0">
                <a:cs typeface="Arial" charset="0"/>
              </a:rPr>
              <a:t>0</a:t>
            </a:r>
            <a:r>
              <a:rPr lang="en-US" dirty="0" smtClean="0">
                <a:cs typeface="Arial" charset="0"/>
              </a:rPr>
              <a:t> = 1</a:t>
            </a:r>
          </a:p>
          <a:p>
            <a:pPr lvl="1" eaLnBrk="1" hangingPunct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77DF15D-847B-49F0-8126-865ED3DA11B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42032-0C21-477C-8C92-A182FF08A705}" type="slidenum">
              <a:rPr lang="en-US"/>
              <a:pPr/>
              <a:t>76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Examples</a:t>
            </a:r>
          </a:p>
        </p:txBody>
      </p:sp>
      <p:sp>
        <p:nvSpPr>
          <p:cNvPr id="132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Prove 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+ 3n + </a:t>
            </a:r>
            <a:r>
              <a:rPr lang="en-US" sz="2800" dirty="0" err="1" smtClean="0"/>
              <a:t>lg</a:t>
            </a:r>
            <a:r>
              <a:rPr lang="en-US" sz="2800" dirty="0" smtClean="0"/>
              <a:t> n is in O(n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Need to find c and n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such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+ 3n + </a:t>
            </a:r>
            <a:r>
              <a:rPr lang="en-US" sz="2800" dirty="0" err="1" smtClean="0"/>
              <a:t>lg</a:t>
            </a:r>
            <a:r>
              <a:rPr lang="en-US" sz="2800" dirty="0" smtClean="0"/>
              <a:t> n &lt;= cn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for n ≥ n</a:t>
            </a:r>
            <a:r>
              <a:rPr lang="en-US" sz="2800" baseline="-25000" dirty="0" smtClean="0"/>
              <a:t>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Proof: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+ 3n + </a:t>
            </a:r>
            <a:r>
              <a:rPr lang="en-US" sz="2400" dirty="0" err="1" smtClean="0"/>
              <a:t>lg</a:t>
            </a:r>
            <a:r>
              <a:rPr lang="en-US" sz="2400" dirty="0" smtClean="0"/>
              <a:t> n &lt;= 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n       	 for n ≥ 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	         &lt;= 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n</a:t>
            </a:r>
            <a:r>
              <a:rPr lang="en-US" sz="2400" baseline="30000" dirty="0" smtClean="0"/>
              <a:t>2   	 </a:t>
            </a:r>
            <a:r>
              <a:rPr lang="en-US" sz="2400" dirty="0" smtClean="0"/>
              <a:t>for n ≥ 1</a:t>
            </a:r>
            <a:endParaRPr lang="en-US" sz="2400" baseline="300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aseline="30000" dirty="0" smtClean="0"/>
              <a:t>			             </a:t>
            </a:r>
            <a:r>
              <a:rPr lang="en-US" sz="2400" dirty="0" smtClean="0"/>
              <a:t>&lt;= 5n</a:t>
            </a:r>
            <a:r>
              <a:rPr lang="en-US" sz="2400" baseline="30000" dirty="0" smtClean="0"/>
              <a:t>2			 </a:t>
            </a:r>
            <a:r>
              <a:rPr lang="en-US" sz="2400" dirty="0" smtClean="0"/>
              <a:t>for n ≥ 1</a:t>
            </a:r>
            <a:endParaRPr lang="en-US" sz="2400" baseline="300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Therefore, by definition 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+ 3n + </a:t>
            </a:r>
            <a:r>
              <a:rPr lang="en-US" sz="2400" dirty="0" err="1" smtClean="0"/>
              <a:t>lg</a:t>
            </a:r>
            <a:r>
              <a:rPr lang="en-US" sz="2400" dirty="0" smtClean="0"/>
              <a:t> n </a:t>
            </a:r>
            <a:r>
              <a:rPr lang="en-US" dirty="0" smtClean="0">
                <a:sym typeface="Symbol" pitchFamily="18" charset="2"/>
              </a:rPr>
              <a:t></a:t>
            </a:r>
            <a:r>
              <a:rPr lang="en-US" sz="2400" dirty="0" smtClean="0"/>
              <a:t>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hlink"/>
                </a:solidFill>
              </a:rPr>
              <a:t>(Alternatively: n</a:t>
            </a:r>
            <a:r>
              <a:rPr lang="en-US" sz="2400" baseline="30000" dirty="0" smtClean="0">
                <a:solidFill>
                  <a:schemeClr val="hlink"/>
                </a:solidFill>
              </a:rPr>
              <a:t>2</a:t>
            </a:r>
            <a:r>
              <a:rPr lang="en-US" sz="2400" dirty="0" smtClean="0">
                <a:solidFill>
                  <a:schemeClr val="hlink"/>
                </a:solidFill>
              </a:rPr>
              <a:t> + 3n + </a:t>
            </a:r>
            <a:r>
              <a:rPr lang="en-US" sz="2400" dirty="0" err="1" smtClean="0">
                <a:solidFill>
                  <a:schemeClr val="hlink"/>
                </a:solidFill>
              </a:rPr>
              <a:t>lg</a:t>
            </a:r>
            <a:r>
              <a:rPr lang="en-US" sz="2400" dirty="0" smtClean="0">
                <a:solidFill>
                  <a:schemeClr val="hlink"/>
                </a:solidFill>
              </a:rPr>
              <a:t> n &lt;= n</a:t>
            </a:r>
            <a:r>
              <a:rPr lang="en-US" sz="2400" baseline="30000" dirty="0" smtClean="0">
                <a:solidFill>
                  <a:schemeClr val="hlink"/>
                </a:solidFill>
              </a:rPr>
              <a:t>2</a:t>
            </a:r>
            <a:r>
              <a:rPr lang="en-US" sz="2400" dirty="0" smtClean="0">
                <a:solidFill>
                  <a:schemeClr val="hlink"/>
                </a:solidFill>
              </a:rPr>
              <a:t> + n</a:t>
            </a:r>
            <a:r>
              <a:rPr lang="en-US" sz="2400" baseline="30000" dirty="0" smtClean="0">
                <a:solidFill>
                  <a:schemeClr val="hlink"/>
                </a:solidFill>
              </a:rPr>
              <a:t>2</a:t>
            </a:r>
            <a:r>
              <a:rPr lang="en-US" sz="2400" dirty="0" smtClean="0">
                <a:solidFill>
                  <a:schemeClr val="hlink"/>
                </a:solidFill>
              </a:rPr>
              <a:t> + n</a:t>
            </a:r>
            <a:r>
              <a:rPr lang="en-US" sz="2400" baseline="30000" dirty="0" smtClean="0">
                <a:solidFill>
                  <a:schemeClr val="hlink"/>
                </a:solidFill>
              </a:rPr>
              <a:t>2</a:t>
            </a:r>
            <a:r>
              <a:rPr lang="en-US" sz="2400" dirty="0" smtClean="0">
                <a:solidFill>
                  <a:schemeClr val="hlink"/>
                </a:solidFill>
              </a:rPr>
              <a:t> 	for n ≥ 10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hlink"/>
                </a:solidFill>
              </a:rPr>
              <a:t>					       &lt;= 3n</a:t>
            </a:r>
            <a:r>
              <a:rPr lang="en-US" sz="2400" baseline="30000" dirty="0" smtClean="0">
                <a:solidFill>
                  <a:schemeClr val="hlink"/>
                </a:solidFill>
              </a:rPr>
              <a:t>2		 </a:t>
            </a:r>
            <a:r>
              <a:rPr lang="en-US" sz="2400" dirty="0" smtClean="0">
                <a:solidFill>
                  <a:schemeClr val="hlink"/>
                </a:solidFill>
              </a:rPr>
              <a:t>for n ≥ 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7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1D6C56-C8E0-461B-AE56-B9C9B81977F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F870D-FDA1-4661-AC94-A477F392871A}" type="slidenum">
              <a:rPr lang="en-US"/>
              <a:pPr/>
              <a:t>77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Examples</a:t>
            </a:r>
          </a:p>
        </p:txBody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Prove n</a:t>
            </a:r>
            <a:r>
              <a:rPr lang="en-US" baseline="30000" smtClean="0"/>
              <a:t>2</a:t>
            </a:r>
            <a:r>
              <a:rPr lang="en-US" smtClean="0"/>
              <a:t> + 3n + lg n is in </a:t>
            </a:r>
            <a:r>
              <a:rPr lang="el-GR" smtClean="0">
                <a:cs typeface="Arial" charset="0"/>
              </a:rPr>
              <a:t>Ω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Want to find c and n</a:t>
            </a:r>
            <a:r>
              <a:rPr lang="en-US" baseline="-25000" smtClean="0"/>
              <a:t>0</a:t>
            </a:r>
            <a:r>
              <a:rPr lang="en-US" smtClean="0"/>
              <a:t> such that </a:t>
            </a:r>
          </a:p>
          <a:p>
            <a:pPr eaLnBrk="1" hangingPunct="1">
              <a:buFontTx/>
              <a:buNone/>
            </a:pPr>
            <a:r>
              <a:rPr lang="en-US" smtClean="0"/>
              <a:t>		n</a:t>
            </a:r>
            <a:r>
              <a:rPr lang="en-US" baseline="30000" smtClean="0"/>
              <a:t>2</a:t>
            </a:r>
            <a:r>
              <a:rPr lang="en-US" smtClean="0"/>
              <a:t> + 3n + lg n &gt;= cn</a:t>
            </a:r>
            <a:r>
              <a:rPr lang="en-US" baseline="30000" smtClean="0"/>
              <a:t>2 </a:t>
            </a:r>
            <a:r>
              <a:rPr lang="en-US" smtClean="0"/>
              <a:t>for n ≥ n</a:t>
            </a:r>
            <a:r>
              <a:rPr lang="en-US" baseline="-25000" smtClean="0"/>
              <a:t>0</a:t>
            </a:r>
          </a:p>
          <a:p>
            <a:pPr eaLnBrk="1" hangingPunct="1"/>
            <a:endParaRPr lang="en-US" smtClean="0"/>
          </a:p>
          <a:p>
            <a:pPr lvl="2" eaLnBrk="1" hangingPunct="1">
              <a:buFontTx/>
              <a:buNone/>
            </a:pPr>
            <a:r>
              <a:rPr lang="en-US" sz="3200" smtClean="0"/>
              <a:t>n</a:t>
            </a:r>
            <a:r>
              <a:rPr lang="en-US" sz="3200" baseline="30000" smtClean="0"/>
              <a:t>2</a:t>
            </a:r>
            <a:r>
              <a:rPr lang="en-US" sz="3200" smtClean="0"/>
              <a:t> + 3n + lg n &gt;= n</a:t>
            </a:r>
            <a:r>
              <a:rPr lang="en-US" sz="3200" baseline="30000" smtClean="0"/>
              <a:t>2	</a:t>
            </a:r>
            <a:r>
              <a:rPr lang="en-US" sz="3200" smtClean="0"/>
              <a:t>for n ≥ 1</a:t>
            </a:r>
          </a:p>
          <a:p>
            <a:pPr lvl="2" eaLnBrk="1" hangingPunct="1">
              <a:buFontTx/>
              <a:buNone/>
            </a:pPr>
            <a:endParaRPr lang="en-US" sz="3200" smtClean="0"/>
          </a:p>
          <a:p>
            <a:pPr lvl="2" eaLnBrk="1" hangingPunct="1">
              <a:buFontTx/>
              <a:buNone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 + 3n + lg n = O(n</a:t>
            </a:r>
            <a:r>
              <a:rPr lang="en-US" baseline="30000" smtClean="0"/>
              <a:t>2</a:t>
            </a:r>
            <a:r>
              <a:rPr lang="en-US" smtClean="0"/>
              <a:t>) and n</a:t>
            </a:r>
            <a:r>
              <a:rPr lang="en-US" baseline="30000" smtClean="0"/>
              <a:t>2</a:t>
            </a:r>
            <a:r>
              <a:rPr lang="en-US" smtClean="0"/>
              <a:t> + 3n + lg n = </a:t>
            </a:r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 (n</a:t>
            </a:r>
            <a:r>
              <a:rPr lang="en-US" baseline="30000" smtClean="0">
                <a:cs typeface="Arial" charset="0"/>
              </a:rPr>
              <a:t>2</a:t>
            </a:r>
            <a:r>
              <a:rPr lang="en-US" smtClean="0">
                <a:cs typeface="Arial" charset="0"/>
              </a:rPr>
              <a:t>) </a:t>
            </a:r>
          </a:p>
          <a:p>
            <a:pPr lvl="2" eaLnBrk="1" hangingPunct="1">
              <a:buFontTx/>
              <a:buNone/>
            </a:pPr>
            <a:r>
              <a:rPr lang="en-US" smtClean="0"/>
              <a:t>=&gt; n</a:t>
            </a:r>
            <a:r>
              <a:rPr lang="en-US" baseline="30000" smtClean="0"/>
              <a:t>2</a:t>
            </a:r>
            <a:r>
              <a:rPr lang="en-US" smtClean="0"/>
              <a:t> + 3n + lg n = </a:t>
            </a:r>
            <a:r>
              <a:rPr lang="el-GR" smtClean="0">
                <a:cs typeface="Arial" charset="0"/>
              </a:rPr>
              <a:t>Θ</a:t>
            </a:r>
            <a:r>
              <a:rPr lang="en-US" smtClean="0"/>
              <a:t>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2115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FFDE0E-B661-43B9-B649-783915CBC9A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B11CAF-C83F-42F5-BC82-9FBE5D6EE3D6}" type="slidenum">
              <a:rPr lang="en-US"/>
              <a:pPr/>
              <a:t>78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(FYI: How to prove </a:t>
            </a:r>
            <a:r>
              <a:rPr lang="en-US" dirty="0" err="1" smtClean="0"/>
              <a:t>logn</a:t>
            </a:r>
            <a:r>
              <a:rPr lang="en-US" dirty="0" smtClean="0"/>
              <a:t> &lt; n)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Let f(n) = 1 + log n, g(n) = 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Then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f(n)’ = 1/n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g(n)’ = 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f(1) = g(1) = 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Because f(n)’ ≤ g(n)’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/>
              <a:t> n </a:t>
            </a:r>
            <a:r>
              <a:rPr lang="en-US" sz="2400" dirty="0" smtClean="0">
                <a:sym typeface="Symbol" pitchFamily="18" charset="2"/>
              </a:rPr>
              <a:t>≥</a:t>
            </a:r>
            <a:r>
              <a:rPr lang="en-US" sz="2400" dirty="0" smtClean="0"/>
              <a:t> 1, by the racetrack principle, we have f(n) ≤ g(n)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/>
              <a:t> n </a:t>
            </a:r>
            <a:r>
              <a:rPr lang="en-US" sz="2400" dirty="0" smtClean="0">
                <a:sym typeface="Symbol" pitchFamily="18" charset="2"/>
              </a:rPr>
              <a:t>≥</a:t>
            </a:r>
            <a:r>
              <a:rPr lang="en-US" sz="2400" dirty="0" smtClean="0"/>
              <a:t> 1, i.e., 1 + log n ≤ 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Therefore, log n &lt; 1 + log n ≤ n for all n </a:t>
            </a:r>
            <a:r>
              <a:rPr lang="en-US" sz="2400" dirty="0" smtClean="0">
                <a:sym typeface="Symbol" pitchFamily="18" charset="2"/>
              </a:rPr>
              <a:t>≥</a:t>
            </a:r>
            <a:r>
              <a:rPr lang="en-US" sz="2400" dirty="0" smtClean="0"/>
              <a:t> 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From now on, we will use that fact that log n &lt; n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b="1" dirty="0" smtClean="0"/>
              <a:t> n </a:t>
            </a:r>
            <a:r>
              <a:rPr lang="en-US" sz="2400" b="1" dirty="0" smtClean="0">
                <a:sym typeface="Symbol" pitchFamily="18" charset="2"/>
              </a:rPr>
              <a:t>≥</a:t>
            </a:r>
            <a:r>
              <a:rPr lang="en-US" sz="2400" b="1" dirty="0" smtClean="0"/>
              <a:t> 1 without proof.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172E05-1423-4406-B34B-D031BD087E9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1D05B-6226-4721-90C7-A059E7D84A4E}" type="slidenum">
              <a:rPr lang="en-US"/>
              <a:pPr/>
              <a:t>79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Proof for abstract functions</a:t>
            </a:r>
          </a:p>
        </p:txBody>
      </p:sp>
      <p:sp>
        <p:nvSpPr>
          <p:cNvPr id="139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None/>
            </a:pPr>
            <a:r>
              <a:rPr lang="en-US" dirty="0" smtClean="0"/>
              <a:t>Example: for any two asymptomatically positive functions f(n) and g(n) that satisfy f(n) </a:t>
            </a:r>
            <a:r>
              <a:rPr lang="en-US" dirty="0" smtClean="0">
                <a:sym typeface="Symbol" pitchFamily="18" charset="2"/>
              </a:rPr>
              <a:t></a:t>
            </a:r>
            <a:r>
              <a:rPr lang="en-US" dirty="0" smtClean="0"/>
              <a:t> O(g(n)), prove that </a:t>
            </a:r>
          </a:p>
          <a:p>
            <a:pPr marL="1009650" lvl="1" indent="-609600" eaLnBrk="1" hangingPunct="1">
              <a:buNone/>
            </a:pPr>
            <a:r>
              <a:rPr lang="en-US" dirty="0" smtClean="0"/>
              <a:t>	</a:t>
            </a:r>
            <a:r>
              <a:rPr lang="en-US" sz="3200" dirty="0" smtClean="0"/>
              <a:t>g(n) </a:t>
            </a:r>
            <a:r>
              <a:rPr lang="en-US" sz="3200" dirty="0" smtClean="0">
                <a:sym typeface="Symbol" pitchFamily="18" charset="2"/>
              </a:rPr>
              <a:t></a:t>
            </a:r>
            <a:r>
              <a:rPr lang="en-US" sz="3200" dirty="0" smtClean="0"/>
              <a:t> </a:t>
            </a:r>
            <a:r>
              <a:rPr lang="el-GR" sz="3200" dirty="0" smtClean="0">
                <a:cs typeface="Arial" charset="0"/>
              </a:rPr>
              <a:t>Θ</a:t>
            </a:r>
            <a:r>
              <a:rPr lang="en-US" sz="3200" dirty="0" smtClean="0"/>
              <a:t>(f(n) + g(n))</a:t>
            </a:r>
            <a:endParaRPr lang="en-US" dirty="0" smtClean="0"/>
          </a:p>
          <a:p>
            <a:pPr marL="609600" indent="-609600" eaLnBrk="1" hangingPunct="1"/>
            <a:r>
              <a:rPr lang="en-US" dirty="0" smtClean="0"/>
              <a:t>Proof: </a:t>
            </a:r>
          </a:p>
          <a:p>
            <a:pPr marL="1009650" lvl="1" indent="-609600" eaLnBrk="1" hangingPunct="1">
              <a:buNone/>
            </a:pPr>
            <a:r>
              <a:rPr lang="en-US" dirty="0" smtClean="0">
                <a:sym typeface="Symbol" pitchFamily="18" charset="2"/>
              </a:rPr>
              <a:t>Since f(n) is asymptotically positive, we have g(n)  f(n) + g(n) for sufficiently large n. Therefore, by definition g(n) 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O(</a:t>
            </a:r>
            <a:r>
              <a:rPr lang="en-US" dirty="0" smtClean="0">
                <a:sym typeface="Symbol" pitchFamily="18" charset="2"/>
              </a:rPr>
              <a:t>f(n) + g(n)).</a:t>
            </a:r>
            <a:r>
              <a:rPr lang="en-US" dirty="0" smtClean="0"/>
              <a:t> We now need to show </a:t>
            </a:r>
            <a:r>
              <a:rPr lang="en-US" dirty="0" smtClean="0">
                <a:sym typeface="Symbol" pitchFamily="18" charset="2"/>
              </a:rPr>
              <a:t>g(n) </a:t>
            </a:r>
            <a:r>
              <a:rPr lang="en-US" dirty="0" smtClean="0"/>
              <a:t> </a:t>
            </a:r>
            <a:r>
              <a:rPr lang="el-GR" dirty="0" smtClean="0">
                <a:cs typeface="Arial" charset="0"/>
              </a:rPr>
              <a:t>Ω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smtClean="0">
                <a:sym typeface="Symbol" pitchFamily="18" charset="2"/>
              </a:rPr>
              <a:t>f(n) + g(n)).</a:t>
            </a:r>
          </a:p>
          <a:p>
            <a:pPr marL="1009650" lvl="1" indent="-609600" eaLnBrk="1" hangingPunct="1">
              <a:buNone/>
            </a:pPr>
            <a:endParaRPr lang="en-US" dirty="0" smtClean="0"/>
          </a:p>
          <a:p>
            <a:pPr marL="1009650" lvl="1" indent="-609600" eaLnBrk="1" hangingPunct="1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67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368979-E27C-4552-B97D-84901029F146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8EBC1B-74A4-4423-B45A-08EE2CDA3AD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InsertionSort(A, n)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altLang="en-US" sz="2800" b="1" smtClean="0">
                <a:latin typeface="Courier New" pitchFamily="49" charset="0"/>
              </a:rPr>
              <a:t> j = 2 to n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key = A[j];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i = j - 1;	</a:t>
            </a:r>
            <a:endParaRPr lang="en-US" altLang="en-US" sz="2400" smtClean="0">
              <a:solidFill>
                <a:srgbClr val="FF0000"/>
              </a:solidFill>
              <a:latin typeface="Times New Roman" pitchFamily="18" charset="0"/>
              <a:sym typeface="Webdings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solidFill>
                  <a:srgbClr val="008000"/>
                </a:solidFill>
                <a:latin typeface="Courier New" pitchFamily="49" charset="0"/>
              </a:rPr>
              <a:t>		while</a:t>
            </a:r>
            <a:r>
              <a:rPr lang="en-US" altLang="en-US" sz="2800" b="1" smtClean="0">
                <a:latin typeface="Courier New" pitchFamily="49" charset="0"/>
              </a:rPr>
              <a:t> (i &gt; 0) and (A[i] &gt; key) {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A[i+1] = A[i];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	i = i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		}	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	A[i+1] = key</a:t>
            </a:r>
            <a:br>
              <a:rPr lang="en-US" altLang="en-US" sz="2800" b="1" smtClean="0">
                <a:latin typeface="Courier New" pitchFamily="49" charset="0"/>
              </a:rPr>
            </a:br>
            <a:r>
              <a:rPr lang="en-US" altLang="en-US" sz="2800" b="1" smtClean="0">
                <a:latin typeface="Courier New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Courier New" pitchFamily="49" charset="0"/>
              </a:rPr>
              <a:t>}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1295400" y="2133600"/>
            <a:ext cx="7086600" cy="2667000"/>
          </a:xfrm>
          <a:prstGeom prst="rect">
            <a:avLst/>
          </a:prstGeom>
          <a:solidFill>
            <a:srgbClr val="FFFF99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Insertion Sort</a:t>
            </a:r>
          </a:p>
        </p:txBody>
      </p:sp>
      <p:grpSp>
        <p:nvGrpSpPr>
          <p:cNvPr id="38919" name="Group 5"/>
          <p:cNvGrpSpPr>
            <a:grpSpLocks/>
          </p:cNvGrpSpPr>
          <p:nvPr/>
        </p:nvGrpSpPr>
        <p:grpSpPr bwMode="auto">
          <a:xfrm>
            <a:off x="1600200" y="5334000"/>
            <a:ext cx="6172200" cy="1524000"/>
            <a:chOff x="1008" y="3360"/>
            <a:chExt cx="3888" cy="960"/>
          </a:xfrm>
        </p:grpSpPr>
        <p:sp>
          <p:nvSpPr>
            <p:cNvPr id="38921" name="Rectangle 6"/>
            <p:cNvSpPr>
              <a:spLocks noChangeArrowheads="1"/>
            </p:cNvSpPr>
            <p:nvPr/>
          </p:nvSpPr>
          <p:spPr bwMode="auto">
            <a:xfrm>
              <a:off x="1104" y="3600"/>
              <a:ext cx="37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38922" name="Rectangle 7"/>
            <p:cNvSpPr>
              <a:spLocks noChangeArrowheads="1"/>
            </p:cNvSpPr>
            <p:nvPr/>
          </p:nvSpPr>
          <p:spPr bwMode="auto">
            <a:xfrm>
              <a:off x="2880" y="3600"/>
              <a:ext cx="144" cy="192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38923" name="Text Box 8"/>
            <p:cNvSpPr txBox="1">
              <a:spLocks noChangeArrowheads="1"/>
            </p:cNvSpPr>
            <p:nvPr/>
          </p:nvSpPr>
          <p:spPr bwMode="auto">
            <a:xfrm>
              <a:off x="1008" y="3369"/>
              <a:ext cx="20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1</a:t>
              </a:r>
            </a:p>
          </p:txBody>
        </p:sp>
        <p:sp>
          <p:nvSpPr>
            <p:cNvPr id="38924" name="Text Box 9"/>
            <p:cNvSpPr txBox="1">
              <a:spLocks noChangeArrowheads="1"/>
            </p:cNvSpPr>
            <p:nvPr/>
          </p:nvSpPr>
          <p:spPr bwMode="auto">
            <a:xfrm>
              <a:off x="2108" y="3369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i</a:t>
              </a:r>
            </a:p>
          </p:txBody>
        </p:sp>
        <p:sp>
          <p:nvSpPr>
            <p:cNvPr id="38925" name="Text Box 10"/>
            <p:cNvSpPr txBox="1">
              <a:spLocks noChangeArrowheads="1"/>
            </p:cNvSpPr>
            <p:nvPr/>
          </p:nvSpPr>
          <p:spPr bwMode="auto">
            <a:xfrm>
              <a:off x="2876" y="3360"/>
              <a:ext cx="15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000" i="1"/>
                <a:t>j</a:t>
              </a:r>
            </a:p>
          </p:txBody>
        </p:sp>
        <p:sp>
          <p:nvSpPr>
            <p:cNvPr id="38926" name="AutoShape 11"/>
            <p:cNvSpPr>
              <a:spLocks/>
            </p:cNvSpPr>
            <p:nvPr/>
          </p:nvSpPr>
          <p:spPr bwMode="auto">
            <a:xfrm rot="-5400000">
              <a:off x="1872" y="3088"/>
              <a:ext cx="240" cy="1776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38927" name="Text Box 12"/>
            <p:cNvSpPr txBox="1">
              <a:spLocks noChangeArrowheads="1"/>
            </p:cNvSpPr>
            <p:nvPr/>
          </p:nvSpPr>
          <p:spPr bwMode="auto">
            <a:xfrm>
              <a:off x="2784" y="4041"/>
              <a:ext cx="364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Key</a:t>
              </a:r>
            </a:p>
          </p:txBody>
        </p:sp>
        <p:sp>
          <p:nvSpPr>
            <p:cNvPr id="38928" name="Line 13"/>
            <p:cNvSpPr>
              <a:spLocks noChangeShapeType="1"/>
            </p:cNvSpPr>
            <p:nvPr/>
          </p:nvSpPr>
          <p:spPr bwMode="auto">
            <a:xfrm>
              <a:off x="2976" y="38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9" name="Line 14"/>
            <p:cNvSpPr>
              <a:spLocks noChangeShapeType="1"/>
            </p:cNvSpPr>
            <p:nvPr/>
          </p:nvSpPr>
          <p:spPr bwMode="auto">
            <a:xfrm>
              <a:off x="2208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Line 15"/>
            <p:cNvSpPr>
              <a:spLocks noChangeShapeType="1"/>
            </p:cNvSpPr>
            <p:nvPr/>
          </p:nvSpPr>
          <p:spPr bwMode="auto">
            <a:xfrm>
              <a:off x="240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Line 16"/>
            <p:cNvSpPr>
              <a:spLocks noChangeShapeType="1"/>
            </p:cNvSpPr>
            <p:nvPr/>
          </p:nvSpPr>
          <p:spPr bwMode="auto">
            <a:xfrm>
              <a:off x="264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Line 17"/>
            <p:cNvSpPr>
              <a:spLocks noChangeShapeType="1"/>
            </p:cNvSpPr>
            <p:nvPr/>
          </p:nvSpPr>
          <p:spPr bwMode="auto">
            <a:xfrm>
              <a:off x="2832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Line 18"/>
            <p:cNvSpPr>
              <a:spLocks noChangeShapeType="1"/>
            </p:cNvSpPr>
            <p:nvPr/>
          </p:nvSpPr>
          <p:spPr bwMode="auto">
            <a:xfrm flipH="1" flipV="1">
              <a:off x="2208" y="3744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Text Box 19"/>
            <p:cNvSpPr txBox="1">
              <a:spLocks noChangeArrowheads="1"/>
            </p:cNvSpPr>
            <p:nvPr/>
          </p:nvSpPr>
          <p:spPr bwMode="auto">
            <a:xfrm>
              <a:off x="1740" y="4089"/>
              <a:ext cx="51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sorted</a:t>
              </a:r>
            </a:p>
          </p:txBody>
        </p:sp>
      </p:grpSp>
      <p:sp>
        <p:nvSpPr>
          <p:cNvPr id="38920" name="Rectangle 20"/>
          <p:cNvSpPr>
            <a:spLocks noChangeArrowheads="1"/>
          </p:cNvSpPr>
          <p:nvPr/>
        </p:nvSpPr>
        <p:spPr bwMode="auto">
          <a:xfrm>
            <a:off x="4800600" y="5715000"/>
            <a:ext cx="2971800" cy="304800"/>
          </a:xfrm>
          <a:prstGeom prst="rect">
            <a:avLst/>
          </a:prstGeom>
          <a:solidFill>
            <a:srgbClr val="66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172E05-1423-4406-B34B-D031BD087E9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1D05B-6226-4721-90C7-A059E7D84A4E}" type="slidenum">
              <a:rPr lang="en-US"/>
              <a:pPr/>
              <a:t>80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Proof for abstract functions (cont’d)</a:t>
            </a:r>
          </a:p>
        </p:txBody>
      </p:sp>
      <p:sp>
        <p:nvSpPr>
          <p:cNvPr id="139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</p:spPr>
        <p:txBody>
          <a:bodyPr/>
          <a:lstStyle/>
          <a:p>
            <a:pPr marL="1009650" lvl="1" indent="-609600" eaLnBrk="1" hangingPunct="1">
              <a:buNone/>
            </a:pPr>
            <a:r>
              <a:rPr lang="en-US" sz="2400" b="1" dirty="0" smtClean="0"/>
              <a:t>Given:</a:t>
            </a:r>
            <a:r>
              <a:rPr lang="en-US" sz="2400" dirty="0" smtClean="0"/>
              <a:t> f(n)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O(g(n))</a:t>
            </a:r>
          </a:p>
          <a:p>
            <a:pPr marL="1009650" lvl="1" indent="-609600" eaLnBrk="1" hangingPunct="1">
              <a:buNone/>
            </a:pPr>
            <a:r>
              <a:rPr lang="en-US" sz="2400" b="1" dirty="0" smtClean="0"/>
              <a:t>Need to show: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g(n) </a:t>
            </a:r>
            <a:r>
              <a:rPr lang="en-US" sz="2400" dirty="0" smtClean="0"/>
              <a:t> 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en-US" sz="2400" dirty="0" smtClean="0">
                <a:cs typeface="Arial" charset="0"/>
              </a:rPr>
              <a:t>(</a:t>
            </a:r>
            <a:r>
              <a:rPr lang="en-US" sz="2400" dirty="0" smtClean="0">
                <a:sym typeface="Symbol" pitchFamily="18" charset="2"/>
              </a:rPr>
              <a:t>f(n) + g(n))</a:t>
            </a:r>
            <a:endParaRPr lang="en-US" sz="2400" dirty="0" smtClean="0"/>
          </a:p>
          <a:p>
            <a:pPr marL="1009650" lvl="1" indent="-609600" eaLnBrk="1" hangingPunct="1"/>
            <a:r>
              <a:rPr lang="en-US" sz="2400" dirty="0" smtClean="0"/>
              <a:t>f(n)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O(g(n)) implies that f(n) </a:t>
            </a:r>
            <a:r>
              <a:rPr lang="en-US" sz="2400" dirty="0" smtClean="0">
                <a:sym typeface="Symbol" pitchFamily="18" charset="2"/>
              </a:rPr>
              <a:t> cg(n) for sufficiently large n</a:t>
            </a:r>
          </a:p>
          <a:p>
            <a:pPr marL="1009650" lvl="1" indent="-609600" eaLnBrk="1" hangingPunct="1">
              <a:buNone/>
            </a:pPr>
            <a:r>
              <a:rPr lang="en-US" sz="2400" dirty="0" smtClean="0">
                <a:sym typeface="Symbol" pitchFamily="18" charset="2"/>
              </a:rPr>
              <a:t>	=&gt; f(n) + g(n)  cg(n) + g(n)</a:t>
            </a:r>
          </a:p>
          <a:p>
            <a:pPr marL="1009650" lvl="1" indent="-609600" eaLnBrk="1" hangingPunct="1">
              <a:buNone/>
            </a:pPr>
            <a:r>
              <a:rPr lang="en-US" sz="2400" dirty="0" smtClean="0">
                <a:sym typeface="Symbol" pitchFamily="18" charset="2"/>
              </a:rPr>
              <a:t>	=&gt; f(n) + g(n)  (c+1)g(n)</a:t>
            </a:r>
          </a:p>
          <a:p>
            <a:pPr marL="1009650" lvl="1" indent="-609600" eaLnBrk="1" hangingPunct="1">
              <a:buNone/>
            </a:pPr>
            <a:r>
              <a:rPr lang="en-US" sz="2400" dirty="0" smtClean="0">
                <a:sym typeface="Symbol" pitchFamily="18" charset="2"/>
              </a:rPr>
              <a:t>	=&gt; (f(n) + g(n)) / (c+1)  g(n)</a:t>
            </a:r>
          </a:p>
          <a:p>
            <a:pPr marL="1009650" lvl="1" indent="-609600" eaLnBrk="1" hangingPunct="1">
              <a:buNone/>
            </a:pPr>
            <a:r>
              <a:rPr lang="en-US" sz="2400" dirty="0" smtClean="0">
                <a:sym typeface="Symbol" pitchFamily="18" charset="2"/>
              </a:rPr>
              <a:t>	=&gt; g(n) </a:t>
            </a:r>
            <a:r>
              <a:rPr lang="en-US" sz="2400" dirty="0" smtClean="0"/>
              <a:t> 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en-US" sz="2400" dirty="0" smtClean="0">
                <a:cs typeface="Arial" charset="0"/>
              </a:rPr>
              <a:t>(</a:t>
            </a:r>
            <a:r>
              <a:rPr lang="en-US" sz="2400" dirty="0" smtClean="0">
                <a:sym typeface="Symbol" pitchFamily="18" charset="2"/>
              </a:rPr>
              <a:t>f(n) + g(n)).</a:t>
            </a:r>
          </a:p>
          <a:p>
            <a:pPr marL="1009650" lvl="1" indent="-609600" eaLnBrk="1" hangingPunct="1"/>
            <a:r>
              <a:rPr lang="en-US" sz="2400" dirty="0" smtClean="0"/>
              <a:t>g(n)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>
                <a:cs typeface="Arial" charset="0"/>
              </a:rPr>
              <a:t>O(</a:t>
            </a:r>
            <a:r>
              <a:rPr lang="en-US" sz="2400" dirty="0" smtClean="0">
                <a:sym typeface="Symbol" pitchFamily="18" charset="2"/>
              </a:rPr>
              <a:t>f(n) + g(n)) and g(n) </a:t>
            </a:r>
            <a:r>
              <a:rPr lang="en-US" sz="2400" dirty="0" smtClean="0"/>
              <a:t> 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en-US" sz="2400" dirty="0" smtClean="0">
                <a:cs typeface="Arial" charset="0"/>
              </a:rPr>
              <a:t>(</a:t>
            </a:r>
            <a:r>
              <a:rPr lang="en-US" sz="2400" dirty="0" smtClean="0">
                <a:sym typeface="Symbol" pitchFamily="18" charset="2"/>
              </a:rPr>
              <a:t>f(n) + g(n)) =&gt; </a:t>
            </a:r>
            <a:r>
              <a:rPr lang="en-US" sz="2400" dirty="0" smtClean="0"/>
              <a:t>g(n)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 smtClean="0"/>
              <a:t>(f(n) + g(n))</a:t>
            </a:r>
            <a:endParaRPr lang="en-US" sz="2400" dirty="0" smtClean="0">
              <a:sym typeface="Symbol" pitchFamily="18" charset="2"/>
            </a:endParaRPr>
          </a:p>
          <a:p>
            <a:pPr marL="1009650" lvl="1" indent="-609600" eaLnBrk="1" hangingPunct="1">
              <a:buNone/>
            </a:pPr>
            <a:endParaRPr lang="en-US" sz="2400" dirty="0" smtClean="0">
              <a:sym typeface="Symbol" pitchFamily="18" charset="2"/>
            </a:endParaRPr>
          </a:p>
          <a:p>
            <a:pPr marL="1009650" lvl="1" indent="-609600" eaLnBrk="1" hangingPunct="1">
              <a:buNone/>
            </a:pPr>
            <a:endParaRPr lang="en-US" sz="2400" dirty="0" smtClean="0">
              <a:sym typeface="Symbol" pitchFamily="18" charset="2"/>
            </a:endParaRPr>
          </a:p>
          <a:p>
            <a:pPr marL="1009650" lvl="1" indent="-609600" eaLnBrk="1" hangingPunct="1">
              <a:buNone/>
            </a:pPr>
            <a:endParaRPr lang="en-US" sz="2400" dirty="0" smtClean="0"/>
          </a:p>
          <a:p>
            <a:pPr marL="1009650" lvl="1" indent="-609600" eaLnBrk="1" hangingPunct="1">
              <a:buFont typeface="+mj-lt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6739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2A04B7-379A-4659-B65C-BEF321E8246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3190B5-C784-420C-BD57-ABF6B5A824F4}" type="slidenum">
              <a:rPr lang="en-US"/>
              <a:pPr/>
              <a:t>81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Properties of asymptotic notations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Textbook page 51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Transitivity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f(n) = </a:t>
            </a:r>
            <a:r>
              <a:rPr lang="en-US" sz="2400" smtClean="0">
                <a:sym typeface="Symbol" pitchFamily="18" charset="2"/>
              </a:rPr>
              <a:t>(g(n)) and g(n) = (h(n))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=&gt; f(n) = (h(n))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(holds true for o, O, , and  as well).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18" charset="2"/>
              </a:rPr>
              <a:t>Symmetry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f(n) = (g(n)) if and only if g(n) = (f(n))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18" charset="2"/>
              </a:rPr>
              <a:t>Transpose symmetry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f(n) = O(g(n)) if and only if g(n) = (f(n))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f(n) = o(g(n)) if and only if g(n) = (f(n))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0506F76-7669-47BB-AE92-E65E0C0D94A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B6838-C2E9-4732-AD5C-939BEDC35893}" type="slidenum">
              <a:rPr lang="en-US"/>
              <a:pPr/>
              <a:t>82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Asymptotic notations: Summary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O: Big-Oh</a:t>
            </a:r>
          </a:p>
          <a:p>
            <a:pPr eaLnBrk="1" hangingPunct="1"/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: </a:t>
            </a:r>
            <a:r>
              <a:rPr lang="en-US" smtClean="0"/>
              <a:t>Big-Omega</a:t>
            </a:r>
          </a:p>
          <a:p>
            <a:pPr eaLnBrk="1" hangingPunct="1"/>
            <a:r>
              <a:rPr lang="el-GR" smtClean="0">
                <a:cs typeface="Arial" charset="0"/>
              </a:rPr>
              <a:t>Θ</a:t>
            </a:r>
            <a:r>
              <a:rPr lang="en-US" smtClean="0">
                <a:cs typeface="Arial" charset="0"/>
              </a:rPr>
              <a:t>: </a:t>
            </a:r>
            <a:r>
              <a:rPr lang="en-US" smtClean="0"/>
              <a:t>Theta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o: Small-oh</a:t>
            </a:r>
          </a:p>
          <a:p>
            <a:pPr eaLnBrk="1" hangingPunct="1"/>
            <a:r>
              <a:rPr lang="el-GR" smtClean="0">
                <a:solidFill>
                  <a:schemeClr val="bg2"/>
                </a:solidFill>
                <a:cs typeface="Arial" charset="0"/>
              </a:rPr>
              <a:t>ω</a:t>
            </a:r>
            <a:r>
              <a:rPr lang="en-US" smtClean="0">
                <a:solidFill>
                  <a:schemeClr val="bg2"/>
                </a:solidFill>
                <a:cs typeface="Arial" charset="0"/>
              </a:rPr>
              <a:t>: </a:t>
            </a:r>
            <a:r>
              <a:rPr lang="en-US" smtClean="0">
                <a:solidFill>
                  <a:schemeClr val="bg2"/>
                </a:solidFill>
              </a:rPr>
              <a:t>Small-omega</a:t>
            </a:r>
          </a:p>
          <a:p>
            <a:pPr eaLnBrk="1" hangingPunct="1"/>
            <a:r>
              <a:rPr lang="en-US" smtClean="0"/>
              <a:t>Intuitively: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457200" y="5410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>
              <a:sym typeface="Symbol" pitchFamily="18" charset="2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304800" y="4876800"/>
            <a:ext cx="411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>
              <a:sym typeface="Symbol" pitchFamily="18" charset="2"/>
            </a:endParaRPr>
          </a:p>
          <a:p>
            <a:pPr marL="742950" lvl="1" indent="-285750" algn="l"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O is like 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o is like &lt;</a:t>
            </a:r>
          </a:p>
        </p:txBody>
      </p:sp>
      <p:sp>
        <p:nvSpPr>
          <p:cNvPr id="59400" name="Rectangle 6"/>
          <p:cNvSpPr>
            <a:spLocks noChangeArrowheads="1"/>
          </p:cNvSpPr>
          <p:nvPr/>
        </p:nvSpPr>
        <p:spPr bwMode="auto">
          <a:xfrm>
            <a:off x="3048000" y="4876800"/>
            <a:ext cx="3352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>
              <a:sym typeface="Symbol" pitchFamily="18" charset="2"/>
            </a:endParaRPr>
          </a:p>
          <a:p>
            <a:pPr marL="742950" lvl="1" indent="-285750" algn="l"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 is like 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 is like &gt;</a:t>
            </a:r>
          </a:p>
        </p:txBody>
      </p:sp>
      <p:sp>
        <p:nvSpPr>
          <p:cNvPr id="59401" name="Rectangle 7"/>
          <p:cNvSpPr>
            <a:spLocks noChangeArrowheads="1"/>
          </p:cNvSpPr>
          <p:nvPr/>
        </p:nvSpPr>
        <p:spPr bwMode="auto">
          <a:xfrm>
            <a:off x="5791200" y="4876800"/>
            <a:ext cx="3124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>
              <a:sym typeface="Symbol" pitchFamily="18" charset="2"/>
            </a:endParaRPr>
          </a:p>
          <a:p>
            <a:pPr marL="742950" lvl="1" indent="-285750" algn="l"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 is like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0AF99F6-1226-468D-82F6-36F45BEC4B5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AE3C6-F1F6-41F8-BF2B-E3717F5C5FEE}" type="slidenum">
              <a:rPr lang="en-US"/>
              <a:pPr/>
              <a:t>83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Mathematical definitions</a:t>
            </a:r>
          </a:p>
        </p:txBody>
      </p:sp>
      <p:sp>
        <p:nvSpPr>
          <p:cNvPr id="153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dirty="0" smtClean="0">
                <a:cs typeface="Arial" charset="0"/>
              </a:rPr>
              <a:t>Ω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cg(n) </a:t>
            </a:r>
            <a:r>
              <a:rPr lang="en-US" dirty="0" smtClean="0">
                <a:cs typeface="Arial" charset="0"/>
                <a:sym typeface="Symbol" pitchFamily="18" charset="2"/>
              </a:rPr>
              <a:t>≤</a:t>
            </a:r>
            <a:r>
              <a:rPr lang="en-US" dirty="0" smtClean="0">
                <a:sym typeface="Symbol" pitchFamily="18" charset="2"/>
              </a:rPr>
              <a:t> f(n)  n≥n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dirty="0" smtClean="0">
                <a:cs typeface="Arial" charset="0"/>
              </a:rPr>
              <a:t>Θ</a:t>
            </a:r>
            <a:r>
              <a:rPr lang="en-US" dirty="0" smtClean="0"/>
              <a:t>(g(n)) = {f(n): </a:t>
            </a:r>
            <a:r>
              <a:rPr lang="en-US" dirty="0" smtClean="0">
                <a:sym typeface="Symbol" pitchFamily="18" charset="2"/>
              </a:rPr>
              <a:t> positive constants c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 c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, and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such that 0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g(n)  f(n) 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g(n)  n 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i="1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6E27C68-DAB2-44AA-B548-858EAA7A089D}" type="datetime1">
              <a:rPr lang="en-US" altLang="en-US" smtClean="0"/>
              <a:pPr/>
              <a:t>1/19/2018</a:t>
            </a:fld>
            <a:endParaRPr lang="en-US" altLang="en-US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EEFA15-2B7E-4556-B427-AE14A54350A7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Correctness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makes a sorting algorithm correct?</a:t>
            </a:r>
          </a:p>
          <a:p>
            <a:pPr lvl="1" eaLnBrk="1" hangingPunct="1"/>
            <a:r>
              <a:rPr lang="en-US" altLang="en-US" smtClean="0"/>
              <a:t>In the output sequence, the elements are ordered non-decreasingly</a:t>
            </a:r>
          </a:p>
          <a:p>
            <a:pPr lvl="1" eaLnBrk="1" hangingPunct="1"/>
            <a:r>
              <a:rPr lang="en-US" altLang="en-US" smtClean="0"/>
              <a:t>Each element in the input sequence has a unique appearance in the output sequence</a:t>
            </a:r>
          </a:p>
          <a:p>
            <a:pPr lvl="2" eaLnBrk="1" hangingPunct="1"/>
            <a:r>
              <a:rPr lang="en-US" altLang="en-US" smtClean="0"/>
              <a:t>[2 3 1] =&gt; [1 2 2]    </a:t>
            </a:r>
            <a:r>
              <a:rPr lang="en-US" altLang="en-US" smtClean="0">
                <a:solidFill>
                  <a:srgbClr val="FF0000"/>
                </a:solidFill>
              </a:rPr>
              <a:t>X</a:t>
            </a:r>
          </a:p>
          <a:p>
            <a:pPr lvl="2" eaLnBrk="1" hangingPunct="1"/>
            <a:r>
              <a:rPr lang="en-US" altLang="en-US" smtClean="0"/>
              <a:t>[2 2 3 1] =&gt; [1 1 2 3]    </a:t>
            </a:r>
            <a:r>
              <a:rPr lang="en-US" altLang="en-US" smtClean="0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33843</TotalTime>
  <Words>4036</Words>
  <Application>Microsoft Office PowerPoint</Application>
  <PresentationFormat>On-screen Show (4:3)</PresentationFormat>
  <Paragraphs>989</Paragraphs>
  <Slides>83</Slides>
  <Notes>82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5" baseType="lpstr">
      <vt:lpstr>Default Design</vt:lpstr>
      <vt:lpstr>Equation</vt:lpstr>
      <vt:lpstr>CS 3343: Analysis of Algorithms</vt:lpstr>
      <vt:lpstr>What is an algorithm?</vt:lpstr>
      <vt:lpstr>What is an algorithm? (cont’)</vt:lpstr>
      <vt:lpstr>How to express algorithms?</vt:lpstr>
      <vt:lpstr>How to express algorithms?</vt:lpstr>
      <vt:lpstr>Example: sorting</vt:lpstr>
      <vt:lpstr>Insertion Sort</vt:lpstr>
      <vt:lpstr>Insertion Sort</vt:lpstr>
      <vt:lpstr>Correctness</vt:lpstr>
      <vt:lpstr>Correctness</vt:lpstr>
      <vt:lpstr>How to prove correctness?</vt:lpstr>
      <vt:lpstr>An Example: Insertion Sort</vt:lpstr>
      <vt:lpstr>Example of insertion sort</vt:lpstr>
      <vt:lpstr>Use loop invariants to prove the correctness of loops</vt:lpstr>
      <vt:lpstr>Loop invariants and correctness of insertion sort</vt:lpstr>
      <vt:lpstr>Prove correctness using loop invariants</vt:lpstr>
      <vt:lpstr>Initialization</vt:lpstr>
      <vt:lpstr>Maintenance</vt:lpstr>
      <vt:lpstr>Termination</vt:lpstr>
      <vt:lpstr>Efficiency</vt:lpstr>
      <vt:lpstr>How to measure complexity?</vt:lpstr>
      <vt:lpstr>Machine-independent</vt:lpstr>
      <vt:lpstr>Running Time</vt:lpstr>
      <vt:lpstr>Running time of insertion sort</vt:lpstr>
      <vt:lpstr>Kinds of analyses</vt:lpstr>
      <vt:lpstr>Example: analysis of insertion Sort</vt:lpstr>
      <vt:lpstr>Example: analysis of insertion Sort</vt:lpstr>
      <vt:lpstr>Analysis of insertion Sort: exact</vt:lpstr>
      <vt:lpstr>Analyzing Insertion Sort : exact</vt:lpstr>
      <vt:lpstr>Asymptotic Analysis</vt:lpstr>
      <vt:lpstr>Asymptotic Analysis</vt:lpstr>
      <vt:lpstr>Comparison of functions</vt:lpstr>
      <vt:lpstr>Order of growth</vt:lpstr>
      <vt:lpstr>Asymptotic notations</vt:lpstr>
      <vt:lpstr>Analysis of insertion Sort: Asymptotic</vt:lpstr>
      <vt:lpstr>Analysis of insertion Sort: Asymptotic</vt:lpstr>
      <vt:lpstr>Analysis of insertion Sort: Asymptotic</vt:lpstr>
      <vt:lpstr>What can S be?</vt:lpstr>
      <vt:lpstr>Best case</vt:lpstr>
      <vt:lpstr>Worst case</vt:lpstr>
      <vt:lpstr>Average case</vt:lpstr>
      <vt:lpstr>Exact analysis is hard and unnecessary!</vt:lpstr>
      <vt:lpstr>Asymptotic notations</vt:lpstr>
      <vt:lpstr>Big O</vt:lpstr>
      <vt:lpstr>Slide 45</vt:lpstr>
      <vt:lpstr>(optional) small o</vt:lpstr>
      <vt:lpstr>Big Ω</vt:lpstr>
      <vt:lpstr>(optional) small ω</vt:lpstr>
      <vt:lpstr>Theta (Θ)</vt:lpstr>
      <vt:lpstr>Slide 50</vt:lpstr>
      <vt:lpstr>Tricky cases</vt:lpstr>
      <vt:lpstr>Mathematical definitions (more discussions later)</vt:lpstr>
      <vt:lpstr>O, Ω, and Θ</vt:lpstr>
      <vt:lpstr>Using limits to compare functions for order of growth</vt:lpstr>
      <vt:lpstr>logarithms</vt:lpstr>
      <vt:lpstr>Slide 56</vt:lpstr>
      <vt:lpstr>L’ Hopital’s rule</vt:lpstr>
      <vt:lpstr>Slide 58</vt:lpstr>
      <vt:lpstr>Stirling’s formula</vt:lpstr>
      <vt:lpstr>Slide 60</vt:lpstr>
      <vt:lpstr>About exponential and logarithm functions</vt:lpstr>
      <vt:lpstr>Binary Search</vt:lpstr>
      <vt:lpstr>Logarithms and Trees</vt:lpstr>
      <vt:lpstr>Logarithms and Bits</vt:lpstr>
      <vt:lpstr>logarithms</vt:lpstr>
      <vt:lpstr>Useful rules for logarithms</vt:lpstr>
      <vt:lpstr>Useful rules for exponentials</vt:lpstr>
      <vt:lpstr>More advanced dominance ranking</vt:lpstr>
      <vt:lpstr>Definition &amp; Proof by definition</vt:lpstr>
      <vt:lpstr>Big-Oh</vt:lpstr>
      <vt:lpstr>Big-Oh</vt:lpstr>
      <vt:lpstr>Big-Omega</vt:lpstr>
      <vt:lpstr>Big-Omega</vt:lpstr>
      <vt:lpstr>Theta</vt:lpstr>
      <vt:lpstr>Theta</vt:lpstr>
      <vt:lpstr>More Examples</vt:lpstr>
      <vt:lpstr>More Examples</vt:lpstr>
      <vt:lpstr>(FYI: How to prove logn &lt; n)</vt:lpstr>
      <vt:lpstr>Proof for abstract functions</vt:lpstr>
      <vt:lpstr>Proof for abstract functions (cont’d)</vt:lpstr>
      <vt:lpstr>Properties of asymptotic notations</vt:lpstr>
      <vt:lpstr>Asymptotic notations: Summary</vt:lpstr>
      <vt:lpstr>Mathematical definitions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dc:creator>Jianhua Ruan</dc:creator>
  <cp:lastModifiedBy>Jianhua Ruan</cp:lastModifiedBy>
  <cp:revision>305</cp:revision>
  <cp:lastPrinted>1998-11-03T18:33:01Z</cp:lastPrinted>
  <dcterms:created xsi:type="dcterms:W3CDTF">1998-11-02T19:17:54Z</dcterms:created>
  <dcterms:modified xsi:type="dcterms:W3CDTF">2018-01-19T17:52:26Z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