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5"/>
  </p:notesMasterIdLst>
  <p:sldIdLst>
    <p:sldId id="256" r:id="rId2"/>
    <p:sldId id="570" r:id="rId3"/>
    <p:sldId id="571" r:id="rId4"/>
    <p:sldId id="490" r:id="rId5"/>
    <p:sldId id="449" r:id="rId6"/>
    <p:sldId id="543" r:id="rId7"/>
    <p:sldId id="517" r:id="rId8"/>
    <p:sldId id="520" r:id="rId9"/>
    <p:sldId id="526" r:id="rId10"/>
    <p:sldId id="524" r:id="rId11"/>
    <p:sldId id="545" r:id="rId12"/>
    <p:sldId id="561" r:id="rId13"/>
    <p:sldId id="562" r:id="rId14"/>
    <p:sldId id="563" r:id="rId15"/>
    <p:sldId id="553" r:id="rId16"/>
    <p:sldId id="554" r:id="rId17"/>
    <p:sldId id="555" r:id="rId18"/>
    <p:sldId id="556" r:id="rId19"/>
    <p:sldId id="557" r:id="rId20"/>
    <p:sldId id="532" r:id="rId21"/>
    <p:sldId id="531" r:id="rId22"/>
    <p:sldId id="560" r:id="rId23"/>
    <p:sldId id="558" r:id="rId24"/>
  </p:sldIdLst>
  <p:sldSz cx="9144000" cy="6858000" type="screen4x3"/>
  <p:notesSz cx="6946900" cy="9232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F5F5F"/>
    <a:srgbClr val="FFFF00"/>
    <a:srgbClr val="B8C26A"/>
    <a:srgbClr val="9900FF"/>
    <a:srgbClr val="00FF00"/>
    <a:srgbClr val="66FF99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1" autoAdjust="0"/>
    <p:restoredTop sz="94580" autoAdjust="0"/>
  </p:normalViewPr>
  <p:slideViewPr>
    <p:cSldViewPr>
      <p:cViewPr varScale="1">
        <p:scale>
          <a:sx n="63" d="100"/>
          <a:sy n="63" d="100"/>
        </p:scale>
        <p:origin x="-1164" y="-96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0" y="-72"/>
      </p:cViewPr>
      <p:guideLst>
        <p:guide orient="horz" pos="2908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886EB96-6D03-4A1E-853B-33C51C5EC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B148F-66DF-4167-A08C-8A6F9DB98D29}" type="slidenum">
              <a:rPr lang="en-US"/>
              <a:pPr/>
              <a:t>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83193-C188-4F1C-85CD-16AA88F83272}" type="slidenum">
              <a:rPr lang="en-US"/>
              <a:pPr/>
              <a:t>10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5E5A8-4D43-4512-B3AA-A24B2DEABC1E}" type="slidenum">
              <a:rPr lang="en-US"/>
              <a:pPr/>
              <a:t>11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22554-5EDE-49C0-B9A1-DC588AD424F5}" type="slidenum">
              <a:rPr lang="en-US"/>
              <a:pPr/>
              <a:t>12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EEBE0-9784-47C3-9FBF-387001E307C5}" type="slidenum">
              <a:rPr lang="en-US"/>
              <a:pPr/>
              <a:t>13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6695C1-8F9C-4FAA-A795-458C23318A02}" type="slidenum">
              <a:rPr lang="en-US"/>
              <a:pPr/>
              <a:t>14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75E94-B9CB-4461-9E1C-5B13FA1095DC}" type="slidenum">
              <a:rPr lang="en-US"/>
              <a:pPr/>
              <a:t>15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80697-FCFC-4571-B07B-B4317DF5BCE4}" type="slidenum">
              <a:rPr lang="en-US"/>
              <a:pPr/>
              <a:t>16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D5594B-34B6-49F3-B8F5-CACF762D8EAC}" type="slidenum">
              <a:rPr lang="en-US"/>
              <a:pPr/>
              <a:t>17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CAA2E-2650-42E8-AB74-CAB442BEBF71}" type="slidenum">
              <a:rPr lang="en-US"/>
              <a:pPr/>
              <a:t>18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2BD46C-98EE-420F-9B8F-5075AF275BD5}" type="slidenum">
              <a:rPr lang="en-US"/>
              <a:pPr/>
              <a:t>19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FBEC0-10D3-4435-ABAF-B945E1A8116E}" type="slidenum">
              <a:rPr lang="en-US"/>
              <a:pPr/>
              <a:t>2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9AE01-D589-44CF-AE38-65B116E7B55E}" type="slidenum">
              <a:rPr lang="en-US"/>
              <a:pPr/>
              <a:t>20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7A232-BC10-4050-AFC9-BAFB51926C6D}" type="slidenum">
              <a:rPr lang="en-US"/>
              <a:pPr/>
              <a:t>21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3441DC-F147-4169-9833-68F9B31A0B43}" type="slidenum">
              <a:rPr lang="en-US"/>
              <a:pPr/>
              <a:t>22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D6DD8-2897-44E4-B866-58A59B9A1EE6}" type="slidenum">
              <a:rPr lang="en-US"/>
              <a:pPr/>
              <a:t>23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AFF369-8617-41D9-B69E-C62CD08BB041}" type="slidenum">
              <a:rPr lang="en-US"/>
              <a:pPr/>
              <a:t>3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720E1D-F915-4D1D-A51E-9603F58AD8DB}" type="slidenum">
              <a:rPr lang="en-US"/>
              <a:pPr/>
              <a:t>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DE934-A75B-4009-A058-71CAE8259ED1}" type="slidenum">
              <a:rPr lang="en-US"/>
              <a:pPr/>
              <a:t>5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B6C56-C8B2-4242-AD6A-0E3ADBCDA02E}" type="slidenum">
              <a:rPr lang="en-US"/>
              <a:pPr/>
              <a:t>6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76B06-DD6A-41A5-9B29-FFFA4BAF1940}" type="slidenum">
              <a:rPr lang="en-US"/>
              <a:pPr/>
              <a:t>7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80B29-91D5-4E91-B189-9CD4CF807008}" type="slidenum">
              <a:rPr lang="en-US"/>
              <a:pPr/>
              <a:t>8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2D444C-BC9B-4513-B2A1-F5E0D31B2E4C}" type="slidenum">
              <a:rPr lang="en-US"/>
              <a:pPr/>
              <a:t>9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D8C89-B04A-489C-94E1-A4F535F1337C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F11B-DE0A-4205-8BF2-E72ADF9F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CB6E-DF8E-4891-9D5C-3E07C0BD109D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7B9CA-D52F-4D86-9C7E-9464E4688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ED914-F3C5-49FC-940F-B13634FBD310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406F3-225F-4AE4-93D5-E703D62B4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23ED8-834A-4DC3-8DB3-A63209BF5B95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72DB1-9F33-4AB4-B7CB-9EA473C63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66E43-64CF-445E-B9E1-F7FB422B3B1B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86428-2F0E-41DA-BEF2-FF0452215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C732A-FC26-4794-8F8E-70D06F6E1042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D5B76-692A-4B44-B2B6-1D8ECAC88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A3E40-2636-4896-A75F-38C307910B65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66BE-8B22-44EB-9B21-99230195D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4610A-69E5-445A-A243-343010E26A01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2DDBE-D287-4510-B0FD-37E4DE654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C0D2-5E33-4C90-9726-C11EAF19A96D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B96E4-91B8-4A64-A3B4-F517B1ED1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E14E4-9237-4E9F-9D05-3FBE4A2037D6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B7FA4-6CA3-4AC0-9932-0B41BB656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C61A2-FFF9-495C-A91D-527FC7F833EC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CBB2-8F55-40E9-9B9B-AA1AC0B35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01961-60EA-4DB2-8D5B-A2EBFD9E581C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8BA4F-1A15-413B-9F04-DE0021010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C41BEC11-2901-4CC9-8685-35A73600F543}" type="datetime1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F9C1E0E-EE75-43CA-9688-903EE2D70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94C3095-9801-45E4-93E9-4C38F6EA34E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74B20B-E318-4026-AA90-04CBAD7EB2CD}" type="slidenum">
              <a:rPr lang="en-US"/>
              <a:pPr/>
              <a:t>1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CS 3343: Analysis of Algorithms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7315200" cy="17526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Analyzing </a:t>
            </a:r>
            <a:r>
              <a:rPr lang="en-US" dirty="0" smtClean="0"/>
              <a:t>non-recursive algorithms</a:t>
            </a:r>
          </a:p>
        </p:txBody>
      </p:sp>
      <p:pic>
        <p:nvPicPr>
          <p:cNvPr id="14342" name="Picture 5" descr="cl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82838"/>
            <a:ext cx="2303463" cy="27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6B4370C-7489-4D9F-9900-A5532BAFFDBB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C7EABE-9E58-4F0C-A037-5071BA411513}" type="slidenum">
              <a:rPr lang="en-US"/>
              <a:pPr/>
              <a:t>10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Best case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A[1] = A[2]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T(n) = </a:t>
            </a:r>
            <a:r>
              <a:rPr lang="el-GR" sz="2400" smtClean="0">
                <a:cs typeface="Arial" charset="0"/>
              </a:rPr>
              <a:t>Θ</a:t>
            </a:r>
            <a:r>
              <a:rPr lang="en-US" sz="2400" smtClean="0">
                <a:cs typeface="Arial" charset="0"/>
              </a:rPr>
              <a:t> (1)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Worst-case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 repeated elements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T(n) = (n-1) + (n-2) + … + 1 = n (n-1) / 2 = </a:t>
            </a:r>
            <a:r>
              <a:rPr lang="el-GR" sz="2400" smtClean="0">
                <a:cs typeface="Arial" charset="0"/>
              </a:rPr>
              <a:t>Θ</a:t>
            </a:r>
            <a:r>
              <a:rPr lang="en-US" sz="2400" smtClean="0">
                <a:cs typeface="Arial" charset="0"/>
              </a:rPr>
              <a:t> (n</a:t>
            </a:r>
            <a:r>
              <a:rPr lang="en-US" sz="2400" baseline="30000" smtClean="0">
                <a:cs typeface="Arial" charset="0"/>
              </a:rPr>
              <a:t>2</a:t>
            </a:r>
            <a:r>
              <a:rPr lang="en-US" sz="2400" smtClean="0">
                <a:cs typeface="Arial" charset="0"/>
              </a:rPr>
              <a:t>)</a:t>
            </a:r>
            <a:endParaRPr lang="el-GR" sz="2400" smtClean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Average case?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What do you mean by “average”?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Need more assumptions about data distribution.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How many possible repeats are in the data?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Average-case analysis often involves probability.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6927F9-7795-484E-A007-48B0298A83A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FE07D9-17DC-49CF-ACF7-7880314CF0D3}" type="slidenum">
              <a:rPr lang="en-US"/>
              <a:pPr/>
              <a:t>11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Find the order of growth for sums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T(n) = </a:t>
            </a:r>
            <a:r>
              <a:rPr lang="en-US" smtClean="0">
                <a:sym typeface="Symbol" pitchFamily="18" charset="2"/>
              </a:rPr>
              <a:t></a:t>
            </a:r>
            <a:r>
              <a:rPr lang="en-US" baseline="-25000" smtClean="0">
                <a:sym typeface="Symbol" pitchFamily="18" charset="2"/>
              </a:rPr>
              <a:t>i=1..n</a:t>
            </a:r>
            <a:r>
              <a:rPr lang="en-US" smtClean="0">
                <a:sym typeface="Symbol" pitchFamily="18" charset="2"/>
              </a:rPr>
              <a:t> i = </a:t>
            </a:r>
            <a:r>
              <a:rPr lang="el-GR" smtClean="0">
                <a:cs typeface="Arial" charset="0"/>
                <a:sym typeface="Symbol" pitchFamily="18" charset="2"/>
              </a:rPr>
              <a:t>Θ</a:t>
            </a:r>
            <a:r>
              <a:rPr lang="en-US" smtClean="0">
                <a:cs typeface="Arial" charset="0"/>
                <a:sym typeface="Symbol" pitchFamily="18" charset="2"/>
              </a:rPr>
              <a:t> (n</a:t>
            </a:r>
            <a:r>
              <a:rPr lang="en-US" baseline="30000" smtClean="0">
                <a:cs typeface="Arial" charset="0"/>
                <a:sym typeface="Symbol" pitchFamily="18" charset="2"/>
              </a:rPr>
              <a:t>2</a:t>
            </a:r>
            <a:r>
              <a:rPr lang="en-US" smtClean="0">
                <a:cs typeface="Arial" charset="0"/>
                <a:sym typeface="Symbol" pitchFamily="18" charset="2"/>
              </a:rPr>
              <a:t>)</a:t>
            </a:r>
            <a:endParaRPr lang="el-GR" smtClean="0"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T(n) = </a:t>
            </a:r>
            <a:r>
              <a:rPr lang="en-US" smtClean="0">
                <a:sym typeface="Symbol" pitchFamily="18" charset="2"/>
              </a:rPr>
              <a:t></a:t>
            </a:r>
            <a:r>
              <a:rPr lang="en-US" baseline="-25000" smtClean="0">
                <a:sym typeface="Symbol" pitchFamily="18" charset="2"/>
              </a:rPr>
              <a:t>i=1..n</a:t>
            </a:r>
            <a:r>
              <a:rPr lang="en-US" smtClean="0">
                <a:sym typeface="Symbol" pitchFamily="18" charset="2"/>
              </a:rPr>
              <a:t> log (i) = 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T(n) = </a:t>
            </a:r>
            <a:r>
              <a:rPr lang="en-US" smtClean="0">
                <a:sym typeface="Symbol" pitchFamily="18" charset="2"/>
              </a:rPr>
              <a:t></a:t>
            </a:r>
            <a:r>
              <a:rPr lang="en-US" baseline="-25000" smtClean="0">
                <a:sym typeface="Symbol" pitchFamily="18" charset="2"/>
              </a:rPr>
              <a:t>i=1..n</a:t>
            </a:r>
            <a:r>
              <a:rPr lang="en-US" smtClean="0">
                <a:sym typeface="Symbol" pitchFamily="18" charset="2"/>
              </a:rPr>
              <a:t> n / 2</a:t>
            </a:r>
            <a:r>
              <a:rPr lang="en-US" baseline="30000" smtClean="0">
                <a:sym typeface="Symbol" pitchFamily="18" charset="2"/>
              </a:rPr>
              <a:t>i </a:t>
            </a:r>
            <a:r>
              <a:rPr lang="en-US" smtClean="0">
                <a:sym typeface="Symbol" pitchFamily="18" charset="2"/>
              </a:rPr>
              <a:t>= 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T(n) = </a:t>
            </a:r>
            <a:r>
              <a:rPr lang="en-US" smtClean="0">
                <a:sym typeface="Symbol" pitchFamily="18" charset="2"/>
              </a:rPr>
              <a:t></a:t>
            </a:r>
            <a:r>
              <a:rPr lang="en-US" baseline="-25000" smtClean="0">
                <a:sym typeface="Symbol" pitchFamily="18" charset="2"/>
              </a:rPr>
              <a:t>i=1..n</a:t>
            </a:r>
            <a:r>
              <a:rPr lang="en-US" smtClean="0">
                <a:sym typeface="Symbol" pitchFamily="18" charset="2"/>
              </a:rPr>
              <a:t> 2</a:t>
            </a:r>
            <a:r>
              <a:rPr lang="en-US" baseline="30000" smtClean="0">
                <a:sym typeface="Symbol" pitchFamily="18" charset="2"/>
              </a:rPr>
              <a:t>i </a:t>
            </a:r>
            <a:r>
              <a:rPr lang="en-US" smtClean="0">
                <a:sym typeface="Symbol" pitchFamily="18" charset="2"/>
              </a:rPr>
              <a:t>= 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endParaRPr lang="en-US" baseline="300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How to find out the actual order of growth?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Math…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Textbook Appendix A.1 (page 1058-60)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F6F4F99-A670-4506-8CED-BE2242C8A00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A556D3-0B51-4B7B-88EF-62524D829F74}" type="slidenum">
              <a:rPr lang="en-US"/>
              <a:pPr/>
              <a:t>12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/>
            <a:r>
              <a:rPr lang="en-US" sz="2800" smtClean="0">
                <a:sym typeface="Symbol" pitchFamily="18" charset="2"/>
              </a:rPr>
              <a:t>An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arithmetic series</a:t>
            </a:r>
            <a:r>
              <a:rPr lang="en-US" sz="2800" smtClean="0">
                <a:sym typeface="Symbol" pitchFamily="18" charset="2"/>
              </a:rPr>
              <a:t> is a sequence of numbers such that the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difference</a:t>
            </a:r>
            <a:r>
              <a:rPr lang="en-US" sz="2800" smtClean="0">
                <a:sym typeface="Symbol" pitchFamily="18" charset="2"/>
              </a:rPr>
              <a:t> of any two successive members of the sequence is a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constant</a:t>
            </a:r>
            <a:r>
              <a:rPr lang="en-US" sz="2800" smtClean="0">
                <a:sym typeface="Symbol" pitchFamily="18" charset="2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Symbol" pitchFamily="18" charset="2"/>
              </a:rPr>
              <a:t>	e.g.: 1, 2, 3, 4, 5	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Symbol" pitchFamily="18" charset="2"/>
              </a:rPr>
              <a:t>	or 10, 12, 14, 16, 18, 20</a:t>
            </a:r>
          </a:p>
          <a:p>
            <a:pPr eaLnBrk="1" hangingPunct="1"/>
            <a:r>
              <a:rPr lang="en-US" sz="2800" smtClean="0">
                <a:sym typeface="Symbol" pitchFamily="18" charset="2"/>
              </a:rPr>
              <a:t>In general: 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Symbol" pitchFamily="18" charset="2"/>
              </a:rPr>
              <a:t>		</a:t>
            </a:r>
            <a:endParaRPr lang="en-US" sz="2800" smtClean="0">
              <a:solidFill>
                <a:schemeClr val="hlink"/>
              </a:solidFill>
              <a:sym typeface="Symbol" pitchFamily="18" charset="2"/>
            </a:endParaRPr>
          </a:p>
        </p:txBody>
      </p:sp>
      <p:sp>
        <p:nvSpPr>
          <p:cNvPr id="5127" name="Line 4"/>
          <p:cNvSpPr>
            <a:spLocks noChangeShapeType="1"/>
          </p:cNvSpPr>
          <p:nvPr/>
        </p:nvSpPr>
        <p:spPr bwMode="auto">
          <a:xfrm flipH="1">
            <a:off x="4114800" y="52974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5029200" y="5105400"/>
            <a:ext cx="21780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Recursive definition</a:t>
            </a:r>
          </a:p>
        </p:txBody>
      </p:sp>
      <p:sp>
        <p:nvSpPr>
          <p:cNvPr id="5129" name="Line 6"/>
          <p:cNvSpPr>
            <a:spLocks noChangeShapeType="1"/>
          </p:cNvSpPr>
          <p:nvPr/>
        </p:nvSpPr>
        <p:spPr bwMode="auto">
          <a:xfrm flipH="1">
            <a:off x="4514850" y="583088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7"/>
          <p:cNvSpPr txBox="1">
            <a:spLocks noChangeArrowheads="1"/>
          </p:cNvSpPr>
          <p:nvPr/>
        </p:nvSpPr>
        <p:spPr bwMode="auto">
          <a:xfrm>
            <a:off x="5353050" y="5616575"/>
            <a:ext cx="33337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Closed form, or explicit formula</a:t>
            </a:r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1511300" y="4984750"/>
          <a:ext cx="2614613" cy="1162050"/>
        </p:xfrm>
        <a:graphic>
          <a:graphicData uri="http://schemas.openxmlformats.org/presentationml/2006/ole">
            <p:oleObj spid="_x0000_s5122" name="Equation" r:id="rId4" imgW="1028520" imgH="457200" progId="">
              <p:embed/>
            </p:oleObj>
          </a:graphicData>
        </a:graphic>
      </p:graphicFrame>
      <p:sp>
        <p:nvSpPr>
          <p:cNvPr id="5131" name="Text Box 9"/>
          <p:cNvSpPr txBox="1">
            <a:spLocks noChangeArrowheads="1"/>
          </p:cNvSpPr>
          <p:nvPr/>
        </p:nvSpPr>
        <p:spPr bwMode="auto">
          <a:xfrm>
            <a:off x="749300" y="5729288"/>
            <a:ext cx="5016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472E960-F963-4476-8ADC-D95F5A6479C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27B5FF-67C2-4B92-9DB1-E1DE2BCE15EF}" type="slidenum">
              <a:rPr lang="en-US"/>
              <a:pPr/>
              <a:t>13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of arithmetic series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If a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…, a</a:t>
            </a:r>
            <a:r>
              <a:rPr lang="en-US" baseline="-25000" smtClean="0">
                <a:sym typeface="Symbol" pitchFamily="18" charset="2"/>
              </a:rPr>
              <a:t>n</a:t>
            </a:r>
            <a:r>
              <a:rPr lang="en-US" smtClean="0">
                <a:sym typeface="Symbol" pitchFamily="18" charset="2"/>
              </a:rPr>
              <a:t> is an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arithmetic series</a:t>
            </a:r>
            <a:r>
              <a:rPr lang="en-US" smtClean="0">
                <a:sym typeface="Symbol" pitchFamily="18" charset="2"/>
              </a:rPr>
              <a:t>, then</a:t>
            </a: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524000" y="2514600"/>
          <a:ext cx="2674938" cy="1035050"/>
        </p:xfrm>
        <a:graphic>
          <a:graphicData uri="http://schemas.openxmlformats.org/presentationml/2006/ole">
            <p:oleObj spid="_x0000_s6146" name="Equation" r:id="rId4" imgW="1117440" imgH="431640" progId="">
              <p:embed/>
            </p:oleObj>
          </a:graphicData>
        </a:graphic>
      </p:graphicFrame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1524000" y="4449763"/>
            <a:ext cx="5738813" cy="5794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ym typeface="Symbol" pitchFamily="18" charset="2"/>
              </a:rPr>
              <a:t>e.g. </a:t>
            </a:r>
            <a:r>
              <a:rPr lang="en-US" sz="3200"/>
              <a:t>1 + 3 + 5 + 7 + … + 99 = ?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2382838" y="5105400"/>
            <a:ext cx="479425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(series definition: a</a:t>
            </a:r>
            <a:r>
              <a:rPr lang="en-US" baseline="-25000"/>
              <a:t>i</a:t>
            </a:r>
            <a:r>
              <a:rPr lang="en-US"/>
              <a:t> = 2i-1)</a:t>
            </a:r>
          </a:p>
          <a:p>
            <a:r>
              <a:rPr lang="en-US"/>
              <a:t>This is </a:t>
            </a:r>
            <a:r>
              <a:rPr lang="en-US">
                <a:cs typeface="Arial" charset="0"/>
              </a:rPr>
              <a:t>∑</a:t>
            </a:r>
            <a:r>
              <a:rPr lang="en-US"/>
              <a:t> </a:t>
            </a:r>
            <a:r>
              <a:rPr lang="en-US" baseline="-25000"/>
              <a:t>i = 1 to 50</a:t>
            </a:r>
            <a:r>
              <a:rPr lang="en-US"/>
              <a:t> (a</a:t>
            </a:r>
            <a:r>
              <a:rPr lang="en-US" baseline="-25000"/>
              <a:t>i</a:t>
            </a:r>
            <a:r>
              <a:rPr lang="en-US"/>
              <a:t>) = 50 * (1 + 99) / 2 = 2500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EC4D94B-421A-4B20-8779-4AC6E599598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AB2FEB-E5B4-4BB0-A012-F2016AF85D2A}" type="slidenum">
              <a:rPr lang="en-US"/>
              <a:pPr/>
              <a:t>14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series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 eaLnBrk="1" hangingPunct="1"/>
            <a:r>
              <a:rPr lang="en-US" sz="2800" smtClean="0">
                <a:sym typeface="Symbol" pitchFamily="18" charset="2"/>
              </a:rPr>
              <a:t>A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geometric series</a:t>
            </a:r>
            <a:r>
              <a:rPr lang="en-US" sz="2800" smtClean="0">
                <a:sym typeface="Symbol" pitchFamily="18" charset="2"/>
              </a:rPr>
              <a:t> is a sequence of numbers such that the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ratio</a:t>
            </a:r>
            <a:r>
              <a:rPr lang="en-US" sz="2800" smtClean="0">
                <a:sym typeface="Symbol" pitchFamily="18" charset="2"/>
              </a:rPr>
              <a:t> between any two successive members of the sequence is a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constant</a:t>
            </a:r>
            <a:r>
              <a:rPr lang="en-US" sz="2800" smtClean="0">
                <a:sym typeface="Symbol" pitchFamily="18" charset="2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Symbol" pitchFamily="18" charset="2"/>
              </a:rPr>
              <a:t>	e.g.: 1, 2, 4, 8, 16, 32	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Symbol" pitchFamily="18" charset="2"/>
              </a:rPr>
              <a:t>	or 10, 20, 40, 80, 160</a:t>
            </a:r>
          </a:p>
          <a:p>
            <a:pPr eaLnBrk="1" hangingPunct="1">
              <a:buFontTx/>
              <a:buNone/>
            </a:pPr>
            <a:r>
              <a:rPr lang="en-US" sz="2800" smtClean="0">
                <a:sym typeface="Symbol" pitchFamily="18" charset="2"/>
              </a:rPr>
              <a:t>	or 1, ½, ¼, 1/8, 1/16</a:t>
            </a:r>
          </a:p>
          <a:p>
            <a:pPr eaLnBrk="1" hangingPunct="1"/>
            <a:r>
              <a:rPr lang="en-US" sz="2800" smtClean="0">
                <a:sym typeface="Symbol" pitchFamily="18" charset="2"/>
              </a:rPr>
              <a:t>In general: </a:t>
            </a:r>
          </a:p>
        </p:txBody>
      </p:sp>
      <p:sp>
        <p:nvSpPr>
          <p:cNvPr id="7175" name="Line 4"/>
          <p:cNvSpPr>
            <a:spLocks noChangeShapeType="1"/>
          </p:cNvSpPr>
          <p:nvPr/>
        </p:nvSpPr>
        <p:spPr bwMode="auto">
          <a:xfrm flipH="1">
            <a:off x="3505200" y="55260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4419600" y="5334000"/>
            <a:ext cx="21780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Recursive definition</a:t>
            </a:r>
          </a:p>
        </p:txBody>
      </p:sp>
      <p:sp>
        <p:nvSpPr>
          <p:cNvPr id="7177" name="Line 6"/>
          <p:cNvSpPr>
            <a:spLocks noChangeShapeType="1"/>
          </p:cNvSpPr>
          <p:nvPr/>
        </p:nvSpPr>
        <p:spPr bwMode="auto">
          <a:xfrm flipH="1">
            <a:off x="3905250" y="605948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4743450" y="5845175"/>
            <a:ext cx="33337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Closed form, or explicit formula</a:t>
            </a:r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1847850" y="5168900"/>
          <a:ext cx="1450975" cy="1163638"/>
        </p:xfrm>
        <a:graphic>
          <a:graphicData uri="http://schemas.openxmlformats.org/presentationml/2006/ole">
            <p:oleObj spid="_x0000_s7170" name="Equation" r:id="rId4" imgW="571320" imgH="457200" progId="">
              <p:embed/>
            </p:oleObj>
          </a:graphicData>
        </a:graphic>
      </p:graphicFrame>
      <p:sp>
        <p:nvSpPr>
          <p:cNvPr id="7179" name="Text Box 9"/>
          <p:cNvSpPr txBox="1">
            <a:spLocks noChangeArrowheads="1"/>
          </p:cNvSpPr>
          <p:nvPr/>
        </p:nvSpPr>
        <p:spPr bwMode="auto">
          <a:xfrm>
            <a:off x="973138" y="5943600"/>
            <a:ext cx="5016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488537-1D63-4C13-94C6-484D300035B3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21D3C0-FD54-4336-B83B-27737CC28D7B}" type="slidenum">
              <a:rPr lang="en-US"/>
              <a:pPr/>
              <a:t>15</a:t>
            </a:fld>
            <a:endParaRPr lang="en-US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of geometric series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8229600" cy="868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		</a:t>
            </a: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</p:txBody>
      </p:sp>
      <p:sp>
        <p:nvSpPr>
          <p:cNvPr id="8200" name="Text Box 4"/>
          <p:cNvSpPr txBox="1">
            <a:spLocks noChangeArrowheads="1"/>
          </p:cNvSpPr>
          <p:nvPr/>
        </p:nvSpPr>
        <p:spPr bwMode="auto">
          <a:xfrm>
            <a:off x="4794250" y="1776413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&lt; 1</a:t>
            </a:r>
            <a:endParaRPr lang="en-US" sz="2800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066800" y="1771650"/>
          <a:ext cx="3429000" cy="1657350"/>
        </p:xfrm>
        <a:graphic>
          <a:graphicData uri="http://schemas.openxmlformats.org/presentationml/2006/ole">
            <p:oleObj spid="_x0000_s8194" name="Equation" r:id="rId4" imgW="1523880" imgH="736560" progId="">
              <p:embed/>
            </p:oleObj>
          </a:graphicData>
        </a:graphic>
      </p:graphicFrame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800600" y="2319338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&gt; 1</a:t>
            </a:r>
            <a:endParaRPr lang="en-US" sz="2800"/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800600" y="2852738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= 1</a:t>
            </a:r>
            <a:endParaRPr lang="en-US" sz="2800"/>
          </a:p>
        </p:txBody>
      </p:sp>
      <p:graphicFrame>
        <p:nvGraphicFramePr>
          <p:cNvPr id="8195" name="Object 8"/>
          <p:cNvGraphicFramePr>
            <a:graphicFrameLocks noChangeAspect="1"/>
          </p:cNvGraphicFramePr>
          <p:nvPr/>
        </p:nvGraphicFramePr>
        <p:xfrm>
          <a:off x="2590800" y="3581400"/>
          <a:ext cx="2286000" cy="2895600"/>
        </p:xfrm>
        <a:graphic>
          <a:graphicData uri="http://schemas.openxmlformats.org/presentationml/2006/ole">
            <p:oleObj spid="_x0000_s8195" name="Equation" r:id="rId5" imgW="1041120" imgH="1320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F073E46-D6CF-4F49-8E31-FC5DA5E62B74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179D70-DBDE-48D4-A2EF-84AE396FA987}" type="slidenum">
              <a:rPr lang="en-US"/>
              <a:pPr/>
              <a:t>16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of geometric series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8229600" cy="868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		</a:t>
            </a: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</p:txBody>
      </p:sp>
      <p:sp>
        <p:nvSpPr>
          <p:cNvPr id="9224" name="Text Box 4"/>
          <p:cNvSpPr txBox="1">
            <a:spLocks noChangeArrowheads="1"/>
          </p:cNvSpPr>
          <p:nvPr/>
        </p:nvSpPr>
        <p:spPr bwMode="auto">
          <a:xfrm>
            <a:off x="4794250" y="1776413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&lt; 1</a:t>
            </a:r>
            <a:endParaRPr lang="en-US" sz="2800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1066800" y="1771650"/>
          <a:ext cx="3429000" cy="1657350"/>
        </p:xfrm>
        <a:graphic>
          <a:graphicData uri="http://schemas.openxmlformats.org/presentationml/2006/ole">
            <p:oleObj spid="_x0000_s9218" name="Equation" r:id="rId4" imgW="1523880" imgH="736560" progId="">
              <p:embed/>
            </p:oleObj>
          </a:graphicData>
        </a:graphic>
      </p:graphicFrame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4800600" y="2319338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&gt; 1</a:t>
            </a:r>
            <a:endParaRPr lang="en-US" sz="2800"/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4800600" y="2852738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= 1</a:t>
            </a:r>
            <a:endParaRPr lang="en-US" sz="2800"/>
          </a:p>
        </p:txBody>
      </p:sp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1081088" y="3554413"/>
          <a:ext cx="6299200" cy="2922587"/>
        </p:xfrm>
        <a:graphic>
          <a:graphicData uri="http://schemas.openxmlformats.org/presentationml/2006/ole">
            <p:oleObj spid="_x0000_s9219" name="Equation" r:id="rId5" imgW="2869920" imgH="13334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3ED53B1-8CDB-4759-A3F9-DB618D51FFF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7ECE6-EA0F-43B9-B5D5-7FC1DA698968}" type="slidenum">
              <a:rPr lang="en-US"/>
              <a:pPr/>
              <a:t>17</a:t>
            </a:fld>
            <a:endParaRPr lang="en-US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Important formulas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609600" y="2438400"/>
          <a:ext cx="4343400" cy="2655888"/>
        </p:xfrm>
        <a:graphic>
          <a:graphicData uri="http://schemas.openxmlformats.org/presentationml/2006/ole">
            <p:oleObj spid="_x0000_s10242" name="Equation" r:id="rId4" imgW="2222280" imgH="1358640" progId="">
              <p:embed/>
            </p:oleObj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5046663" y="1828800"/>
          <a:ext cx="3625850" cy="4114800"/>
        </p:xfrm>
        <a:graphic>
          <a:graphicData uri="http://schemas.openxmlformats.org/presentationml/2006/ole">
            <p:oleObj spid="_x0000_s10243" name="Equation" r:id="rId5" imgW="1968480" imgH="2234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66D4135-39B9-440A-9762-EB703D6DEFD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6DD06-D57B-424A-8787-B05E1D5835EA}" type="slidenum">
              <a:rPr lang="en-US"/>
              <a:pPr/>
              <a:t>18</a:t>
            </a:fld>
            <a:endParaRPr lang="en-US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manipulation rules</a:t>
            </a:r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600200" y="1600200"/>
          <a:ext cx="3429000" cy="2157413"/>
        </p:xfrm>
        <a:graphic>
          <a:graphicData uri="http://schemas.openxmlformats.org/presentationml/2006/ole">
            <p:oleObj spid="_x0000_s11266" name="Equation" r:id="rId4" imgW="1574640" imgH="990360" progId="">
              <p:embed/>
            </p:oleObj>
          </a:graphicData>
        </a:graphic>
      </p:graphicFrame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76400" y="4114800"/>
            <a:ext cx="1200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 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2884488" y="4495800"/>
          <a:ext cx="2173287" cy="2057400"/>
        </p:xfrm>
        <a:graphic>
          <a:graphicData uri="http://schemas.openxmlformats.org/presentationml/2006/ole">
            <p:oleObj spid="_x0000_s11267" name="Equation" r:id="rId5" imgW="939600" imgH="8888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5AB1E72-3192-46D9-995B-8D3509B74E4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0F01DF-4B80-4416-8123-BCB24160F089}" type="slidenum">
              <a:rPr lang="en-US"/>
              <a:pPr/>
              <a:t>19</a:t>
            </a:fld>
            <a:endParaRPr lang="en-US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manipulation rules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600200" y="1600200"/>
          <a:ext cx="3429000" cy="2157413"/>
        </p:xfrm>
        <a:graphic>
          <a:graphicData uri="http://schemas.openxmlformats.org/presentationml/2006/ole">
            <p:oleObj spid="_x0000_s12290" name="Equation" r:id="rId4" imgW="1574640" imgH="990360" progId="">
              <p:embed/>
            </p:oleObj>
          </a:graphicData>
        </a:graphic>
      </p:graphicFrame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1200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 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1524000" y="4495800"/>
          <a:ext cx="6696075" cy="2057400"/>
        </p:xfrm>
        <a:graphic>
          <a:graphicData uri="http://schemas.openxmlformats.org/presentationml/2006/ole">
            <p:oleObj spid="_x0000_s12291" name="Equation" r:id="rId5" imgW="2895480" imgH="8888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C35E90-03D0-4336-91DC-C12355AA57DA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ACF2C0-F3A1-42A1-93FB-D580776A1D75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True or false?</a:t>
            </a:r>
          </a:p>
        </p:txBody>
      </p:sp>
      <p:sp>
        <p:nvSpPr>
          <p:cNvPr id="139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2n</a:t>
            </a:r>
            <a:r>
              <a:rPr lang="en-US" baseline="30000" smtClean="0"/>
              <a:t>2</a:t>
            </a:r>
            <a:r>
              <a:rPr lang="en-US" smtClean="0"/>
              <a:t> + 1 = O(n</a:t>
            </a:r>
            <a:r>
              <a:rPr lang="en-US" baseline="30000" smtClean="0"/>
              <a:t>2</a:t>
            </a:r>
            <a:r>
              <a:rPr lang="en-US" smtClean="0"/>
              <a:t>)			T (also </a:t>
            </a:r>
            <a:r>
              <a:rPr lang="en-US" smtClean="0">
                <a:sym typeface="Symbol" pitchFamily="18" charset="2"/>
              </a:rPr>
              <a:t>)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Sqrt(n) = O(log n)		F (</a:t>
            </a:r>
            <a:r>
              <a:rPr lang="en-US" smtClean="0">
                <a:sym typeface="Symbol" pitchFamily="18" charset="2"/>
              </a:rPr>
              <a:t>)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log n = O(sqrt(n))		T (also o)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(1 + sqrt(n)) = O(n</a:t>
            </a:r>
            <a:r>
              <a:rPr lang="en-US" baseline="30000" smtClean="0"/>
              <a:t>2</a:t>
            </a:r>
            <a:r>
              <a:rPr lang="en-US" smtClean="0"/>
              <a:t> log n)	F (</a:t>
            </a:r>
            <a:r>
              <a:rPr lang="en-US" smtClean="0">
                <a:sym typeface="Symbol" pitchFamily="18" charset="2"/>
              </a:rPr>
              <a:t>)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3n</a:t>
            </a:r>
            <a:r>
              <a:rPr lang="en-US" baseline="30000" smtClean="0"/>
              <a:t>2</a:t>
            </a:r>
            <a:r>
              <a:rPr lang="en-US" smtClean="0"/>
              <a:t> + sqrt(n) = O(n</a:t>
            </a:r>
            <a:r>
              <a:rPr lang="en-US" baseline="30000" smtClean="0"/>
              <a:t>2</a:t>
            </a:r>
            <a:r>
              <a:rPr lang="en-US" smtClean="0"/>
              <a:t>)		T (also </a:t>
            </a:r>
            <a:r>
              <a:rPr lang="en-US" smtClean="0">
                <a:sym typeface="Symbol" pitchFamily="18" charset="2"/>
              </a:rPr>
              <a:t>)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ym typeface="Symbol" pitchFamily="18" charset="2"/>
              </a:rPr>
              <a:t>sqrt</a:t>
            </a:r>
            <a:r>
              <a:rPr lang="en-US" smtClean="0"/>
              <a:t>(n) log n = O(n)		T (also o)</a:t>
            </a:r>
          </a:p>
        </p:txBody>
      </p:sp>
      <p:sp>
        <p:nvSpPr>
          <p:cNvPr id="1394693" name="Rectangle 5"/>
          <p:cNvSpPr>
            <a:spLocks noChangeArrowheads="1"/>
          </p:cNvSpPr>
          <p:nvPr/>
        </p:nvSpPr>
        <p:spPr bwMode="auto">
          <a:xfrm>
            <a:off x="5943600" y="1676400"/>
            <a:ext cx="2819400" cy="6096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4694" name="Rectangle 6"/>
          <p:cNvSpPr>
            <a:spLocks noChangeArrowheads="1"/>
          </p:cNvSpPr>
          <p:nvPr/>
        </p:nvSpPr>
        <p:spPr bwMode="auto">
          <a:xfrm>
            <a:off x="6019800" y="2209800"/>
            <a:ext cx="2819400" cy="6096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4695" name="Rectangle 7"/>
          <p:cNvSpPr>
            <a:spLocks noChangeArrowheads="1"/>
          </p:cNvSpPr>
          <p:nvPr/>
        </p:nvSpPr>
        <p:spPr bwMode="auto">
          <a:xfrm>
            <a:off x="6019800" y="2743200"/>
            <a:ext cx="2819400" cy="6096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4696" name="Rectangle 8"/>
          <p:cNvSpPr>
            <a:spLocks noChangeArrowheads="1"/>
          </p:cNvSpPr>
          <p:nvPr/>
        </p:nvSpPr>
        <p:spPr bwMode="auto">
          <a:xfrm>
            <a:off x="6096000" y="3429000"/>
            <a:ext cx="2819400" cy="6096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4697" name="Rectangle 9"/>
          <p:cNvSpPr>
            <a:spLocks noChangeArrowheads="1"/>
          </p:cNvSpPr>
          <p:nvPr/>
        </p:nvSpPr>
        <p:spPr bwMode="auto">
          <a:xfrm>
            <a:off x="6019800" y="3886200"/>
            <a:ext cx="2819400" cy="6096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4698" name="Rectangle 10"/>
          <p:cNvSpPr>
            <a:spLocks noChangeArrowheads="1"/>
          </p:cNvSpPr>
          <p:nvPr/>
        </p:nvSpPr>
        <p:spPr bwMode="auto">
          <a:xfrm>
            <a:off x="5943600" y="4648200"/>
            <a:ext cx="2819400" cy="6096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4691" grpId="0" build="p"/>
      <p:bldP spid="1394693" grpId="0" animBg="1"/>
      <p:bldP spid="1394694" grpId="0" animBg="1"/>
      <p:bldP spid="1394695" grpId="0" animBg="1"/>
      <p:bldP spid="1394696" grpId="0" animBg="1"/>
      <p:bldP spid="1394697" grpId="0" animBg="1"/>
      <p:bldP spid="139469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37C6336-AE04-4892-A863-835293A0AB0F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048C0-7F28-4807-B2E7-ADEBFD5FEED0}" type="slidenum">
              <a:rPr lang="en-US"/>
              <a:pPr/>
              <a:t>20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</a:t>
            </a:r>
            <a:r>
              <a:rPr lang="en-US" baseline="-25000" smtClean="0">
                <a:sym typeface="Symbol" pitchFamily="18" charset="2"/>
              </a:rPr>
              <a:t>i=1..n</a:t>
            </a:r>
            <a:r>
              <a:rPr lang="en-US" smtClean="0">
                <a:sym typeface="Symbol" pitchFamily="18" charset="2"/>
              </a:rPr>
              <a:t> n / 2</a:t>
            </a:r>
            <a:r>
              <a:rPr lang="en-US" baseline="30000" smtClean="0">
                <a:sym typeface="Symbol" pitchFamily="18" charset="2"/>
              </a:rPr>
              <a:t>i </a:t>
            </a:r>
            <a:r>
              <a:rPr lang="en-US" smtClean="0">
                <a:sym typeface="Symbol" pitchFamily="18" charset="2"/>
              </a:rPr>
              <a:t>= n * </a:t>
            </a:r>
            <a:r>
              <a:rPr lang="en-US" baseline="-25000" smtClean="0">
                <a:sym typeface="Symbol" pitchFamily="18" charset="2"/>
              </a:rPr>
              <a:t>i=1..n </a:t>
            </a:r>
            <a:r>
              <a:rPr lang="en-US" smtClean="0">
                <a:sym typeface="Symbol" pitchFamily="18" charset="2"/>
              </a:rPr>
              <a:t>(½)</a:t>
            </a:r>
            <a:r>
              <a:rPr lang="en-US" baseline="30000" smtClean="0">
                <a:sym typeface="Symbol" pitchFamily="18" charset="2"/>
              </a:rPr>
              <a:t>i</a:t>
            </a:r>
            <a:r>
              <a:rPr lang="en-US" smtClean="0">
                <a:sym typeface="Symbol" pitchFamily="18" charset="2"/>
              </a:rPr>
              <a:t> = ?</a:t>
            </a: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using the formula for geometric series: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</a:t>
            </a:r>
            <a:r>
              <a:rPr lang="en-US" baseline="-25000" smtClean="0">
                <a:sym typeface="Symbol" pitchFamily="18" charset="2"/>
              </a:rPr>
              <a:t>i=0..n </a:t>
            </a:r>
            <a:r>
              <a:rPr lang="en-US" smtClean="0">
                <a:sym typeface="Symbol" pitchFamily="18" charset="2"/>
              </a:rPr>
              <a:t>(½)</a:t>
            </a:r>
            <a:r>
              <a:rPr lang="en-US" baseline="30000" smtClean="0">
                <a:sym typeface="Symbol" pitchFamily="18" charset="2"/>
              </a:rPr>
              <a:t>i </a:t>
            </a:r>
            <a:r>
              <a:rPr lang="en-US" smtClean="0">
                <a:sym typeface="Symbol" pitchFamily="18" charset="2"/>
              </a:rPr>
              <a:t>= 1 + ½ + ¼ + … (½)</a:t>
            </a:r>
            <a:r>
              <a:rPr lang="en-US" baseline="30000" smtClean="0">
                <a:sym typeface="Symbol" pitchFamily="18" charset="2"/>
              </a:rPr>
              <a:t>n </a:t>
            </a:r>
            <a:r>
              <a:rPr lang="en-US" smtClean="0">
                <a:sym typeface="Symbol" pitchFamily="18" charset="2"/>
              </a:rPr>
              <a:t>= 2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Application: algorithm for allocating dynamic memories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4EBEC9-3164-4584-9B6B-DB35E7EA6CAD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0D84D0-8599-4812-9910-41423F511C42}" type="slidenum">
              <a:rPr lang="en-US"/>
              <a:pPr/>
              <a:t>21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</a:t>
            </a:r>
            <a:r>
              <a:rPr lang="en-US" baseline="-25000" smtClean="0">
                <a:sym typeface="Symbol" pitchFamily="18" charset="2"/>
              </a:rPr>
              <a:t>i=1..n</a:t>
            </a:r>
            <a:r>
              <a:rPr lang="en-US" smtClean="0">
                <a:sym typeface="Symbol" pitchFamily="18" charset="2"/>
              </a:rPr>
              <a:t> log (i) = log 1 + log 2 + … + log n</a:t>
            </a:r>
            <a:br>
              <a:rPr lang="en-US" smtClean="0">
                <a:sym typeface="Symbol" pitchFamily="18" charset="2"/>
              </a:rPr>
            </a:br>
            <a:r>
              <a:rPr lang="en-US" smtClean="0">
                <a:sym typeface="Symbol" pitchFamily="18" charset="2"/>
              </a:rPr>
              <a:t>		      = log 1 x 2 x 3 x … x n</a:t>
            </a:r>
            <a:br>
              <a:rPr lang="en-US" smtClean="0">
                <a:sym typeface="Symbol" pitchFamily="18" charset="2"/>
              </a:rPr>
            </a:br>
            <a:r>
              <a:rPr lang="en-US" smtClean="0">
                <a:sym typeface="Symbol" pitchFamily="18" charset="2"/>
              </a:rPr>
              <a:t>		      = log n!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		      = (n log n)</a:t>
            </a: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Application: algorithm for selection sort using priority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BA57D22-8982-45B7-8C1F-A22F5074593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162E1-B3CD-44BB-8442-098A24537C00}" type="slidenum">
              <a:rPr lang="en-US"/>
              <a:pPr/>
              <a:t>22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Recursive definition of sum of series</a:t>
            </a:r>
          </a:p>
        </p:txBody>
      </p:sp>
      <p:sp>
        <p:nvSpPr>
          <p:cNvPr id="145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 (n) = </a:t>
            </a:r>
            <a:r>
              <a:rPr lang="en-US" smtClean="0">
                <a:sym typeface="Symbol" pitchFamily="18" charset="2"/>
              </a:rPr>
              <a:t></a:t>
            </a:r>
            <a:r>
              <a:rPr lang="en-US" baseline="-25000" smtClean="0">
                <a:sym typeface="Symbol" pitchFamily="18" charset="2"/>
              </a:rPr>
              <a:t>i=0..n</a:t>
            </a:r>
            <a:r>
              <a:rPr lang="en-US" smtClean="0">
                <a:sym typeface="Symbol" pitchFamily="18" charset="2"/>
              </a:rPr>
              <a:t> i is equivalent to: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T(n) = T(n-1) + n</a:t>
            </a:r>
            <a:endParaRPr lang="en-US" baseline="3000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T(0) = 0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T(n) = </a:t>
            </a:r>
            <a:r>
              <a:rPr lang="en-US" baseline="-25000" smtClean="0">
                <a:sym typeface="Symbol" pitchFamily="18" charset="2"/>
              </a:rPr>
              <a:t>i=0..n </a:t>
            </a:r>
            <a:r>
              <a:rPr lang="en-US" smtClean="0">
                <a:sym typeface="Symbol" pitchFamily="18" charset="2"/>
              </a:rPr>
              <a:t>a</a:t>
            </a:r>
            <a:r>
              <a:rPr lang="en-US" baseline="30000" smtClean="0">
                <a:sym typeface="Symbol" pitchFamily="18" charset="2"/>
              </a:rPr>
              <a:t>i </a:t>
            </a:r>
            <a:r>
              <a:rPr lang="en-US" smtClean="0">
                <a:sym typeface="Symbol" pitchFamily="18" charset="2"/>
              </a:rPr>
              <a:t>is equivalent to: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T(n) = T(n-1) + a</a:t>
            </a:r>
            <a:r>
              <a:rPr lang="en-US" baseline="30000" smtClean="0">
                <a:sym typeface="Symbol" pitchFamily="18" charset="2"/>
              </a:rPr>
              <a:t>n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T(0) = 1</a:t>
            </a:r>
          </a:p>
          <a:p>
            <a:pPr eaLnBrk="1" hangingPunct="1"/>
            <a:endParaRPr lang="en-US" smtClean="0">
              <a:sym typeface="Symbol" pitchFamily="18" charset="2"/>
            </a:endParaRPr>
          </a:p>
        </p:txBody>
      </p:sp>
      <p:sp>
        <p:nvSpPr>
          <p:cNvPr id="47110" name="AutoShape 4"/>
          <p:cNvSpPr>
            <a:spLocks/>
          </p:cNvSpPr>
          <p:nvPr/>
        </p:nvSpPr>
        <p:spPr bwMode="auto">
          <a:xfrm>
            <a:off x="533400" y="23622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2037" name="AutoShape 5"/>
          <p:cNvSpPr>
            <a:spLocks/>
          </p:cNvSpPr>
          <p:nvPr/>
        </p:nvSpPr>
        <p:spPr bwMode="auto">
          <a:xfrm>
            <a:off x="533400" y="41148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6"/>
          <p:cNvSpPr>
            <a:spLocks noChangeShapeType="1"/>
          </p:cNvSpPr>
          <p:nvPr/>
        </p:nvSpPr>
        <p:spPr bwMode="auto">
          <a:xfrm flipH="1">
            <a:off x="2514600" y="30480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4151313" y="2879725"/>
            <a:ext cx="23590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Boundary condition</a:t>
            </a:r>
          </a:p>
        </p:txBody>
      </p:sp>
      <p:sp>
        <p:nvSpPr>
          <p:cNvPr id="47114" name="Line 8"/>
          <p:cNvSpPr>
            <a:spLocks noChangeShapeType="1"/>
          </p:cNvSpPr>
          <p:nvPr/>
        </p:nvSpPr>
        <p:spPr bwMode="auto">
          <a:xfrm flipH="1">
            <a:off x="4267200" y="25146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6203950" y="2297113"/>
            <a:ext cx="1497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Recurrence</a:t>
            </a:r>
          </a:p>
        </p:txBody>
      </p:sp>
      <p:sp>
        <p:nvSpPr>
          <p:cNvPr id="1452042" name="Text Box 10"/>
          <p:cNvSpPr txBox="1">
            <a:spLocks noChangeArrowheads="1"/>
          </p:cNvSpPr>
          <p:nvPr/>
        </p:nvSpPr>
        <p:spPr bwMode="auto">
          <a:xfrm>
            <a:off x="663575" y="5257800"/>
            <a:ext cx="8175625" cy="1187450"/>
          </a:xfrm>
          <a:prstGeom prst="rect">
            <a:avLst/>
          </a:prstGeom>
          <a:solidFill>
            <a:schemeClr val="accent1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Recursive definition is often intuitive and easy to obtain. It is very useful in analyzing recursive algorithms, and some non-recursive algorithms too.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2037" grpId="0" animBg="1"/>
      <p:bldP spid="145204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9F1EA24-893F-4A24-B06D-911B9AECBCA2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748562-B370-4C32-8954-87167C4446B9}" type="slidenum">
              <a:rPr lang="en-US"/>
              <a:pPr/>
              <a:t>23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Recursive definition of sum of series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How to solve such recurrence or more generally, recurrence in the form of: 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T(n) = aT(n-b) + f(n) or 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T(n) = aT(n/b) + f(n)</a:t>
            </a:r>
          </a:p>
          <a:p>
            <a:pPr eaLnBrk="1" hangingPunct="1"/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97C5710-563B-4AC5-A5DE-849E2325F888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174625-258E-42A7-862D-0CC6D250F580}" type="slidenum">
              <a:rPr lang="en-US"/>
              <a:pPr/>
              <a:t>3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True or false?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2n</a:t>
            </a:r>
            <a:r>
              <a:rPr lang="en-US" baseline="30000" smtClean="0"/>
              <a:t>2</a:t>
            </a:r>
            <a:r>
              <a:rPr lang="en-US" smtClean="0"/>
              <a:t> + 1 = O(n</a:t>
            </a:r>
            <a:r>
              <a:rPr lang="en-US" baseline="30000" smtClean="0"/>
              <a:t>2</a:t>
            </a:r>
            <a:r>
              <a:rPr lang="en-US" smtClean="0"/>
              <a:t>)			T (also </a:t>
            </a:r>
            <a:r>
              <a:rPr lang="en-US" smtClean="0">
                <a:sym typeface="Symbol" pitchFamily="18" charset="2"/>
              </a:rPr>
              <a:t>)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Sqrt(n) = O(log n)		F (</a:t>
            </a:r>
            <a:r>
              <a:rPr lang="en-US" smtClean="0">
                <a:sym typeface="Symbol" pitchFamily="18" charset="2"/>
              </a:rPr>
              <a:t>)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log n = O(sqrt(n))		T (also o)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n</a:t>
            </a:r>
            <a:r>
              <a:rPr lang="en-US" baseline="30000" smtClean="0"/>
              <a:t>2</a:t>
            </a:r>
            <a:r>
              <a:rPr lang="en-US" smtClean="0"/>
              <a:t>(1 + sqrt(n)) = O(n</a:t>
            </a:r>
            <a:r>
              <a:rPr lang="en-US" baseline="30000" smtClean="0"/>
              <a:t>2</a:t>
            </a:r>
            <a:r>
              <a:rPr lang="en-US" smtClean="0"/>
              <a:t> log n)	F (</a:t>
            </a:r>
            <a:r>
              <a:rPr lang="en-US" smtClean="0">
                <a:sym typeface="Symbol" pitchFamily="18" charset="2"/>
              </a:rPr>
              <a:t>)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3n</a:t>
            </a:r>
            <a:r>
              <a:rPr lang="en-US" baseline="30000" smtClean="0"/>
              <a:t>2</a:t>
            </a:r>
            <a:r>
              <a:rPr lang="en-US" smtClean="0"/>
              <a:t> + sqrt(n) = O(n</a:t>
            </a:r>
            <a:r>
              <a:rPr lang="en-US" baseline="30000" smtClean="0"/>
              <a:t>2</a:t>
            </a:r>
            <a:r>
              <a:rPr lang="en-US" smtClean="0"/>
              <a:t>)		T (also </a:t>
            </a:r>
            <a:r>
              <a:rPr lang="en-US" smtClean="0">
                <a:sym typeface="Symbol" pitchFamily="18" charset="2"/>
              </a:rPr>
              <a:t>)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ym typeface="Symbol" pitchFamily="18" charset="2"/>
              </a:rPr>
              <a:t>sqrt</a:t>
            </a:r>
            <a:r>
              <a:rPr lang="en-US" smtClean="0"/>
              <a:t>(n) log n = O(n)		T (also 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717DEC2-0040-496A-88FC-DB51A67B8807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67F4B5-38B4-4DAC-B729-8F15E9C3F527}" type="slidenum">
              <a:rPr lang="en-US"/>
              <a:pPr/>
              <a:t>4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</a:p>
          <a:p>
            <a:pPr eaLnBrk="1" hangingPunct="1">
              <a:buFontTx/>
              <a:buNone/>
            </a:pPr>
            <a:r>
              <a:rPr lang="en-US" smtClean="0"/>
              <a:t>	Analyzing the complexity of an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1F12756-2556-4C17-9264-D064A054712E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71FA3C-AB06-4F3D-8E40-003DC4782BD7}" type="slidenum">
              <a:rPr lang="en-US"/>
              <a:pPr/>
              <a:t>5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Kinds of analyses</a:t>
            </a:r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8000"/>
                </a:solidFill>
              </a:rPr>
              <a:t>Worst case</a:t>
            </a:r>
          </a:p>
          <a:p>
            <a:pPr lvl="1" eaLnBrk="1" hangingPunct="1"/>
            <a:r>
              <a:rPr lang="en-US" smtClean="0"/>
              <a:t>Provides an upper bound on running time</a:t>
            </a:r>
          </a:p>
          <a:p>
            <a:pPr eaLnBrk="1" hangingPunct="1"/>
            <a:r>
              <a:rPr lang="en-US" smtClean="0"/>
              <a:t>Best case – not very useful, can always cheat</a:t>
            </a:r>
          </a:p>
          <a:p>
            <a:pPr eaLnBrk="1" hangingPunct="1"/>
            <a:r>
              <a:rPr lang="en-US" smtClean="0">
                <a:solidFill>
                  <a:srgbClr val="008000"/>
                </a:solidFill>
              </a:rPr>
              <a:t>Average case</a:t>
            </a:r>
          </a:p>
          <a:p>
            <a:pPr lvl="1" eaLnBrk="1" hangingPunct="1"/>
            <a:r>
              <a:rPr lang="en-US" smtClean="0"/>
              <a:t>Provides the expected running time</a:t>
            </a:r>
          </a:p>
          <a:p>
            <a:pPr lvl="1" eaLnBrk="1" hangingPunct="1"/>
            <a:r>
              <a:rPr lang="en-US" smtClean="0"/>
              <a:t>Very useful, but treat with care: what is “average”?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02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5E2B201-ADC8-4895-9EF8-6D4B1D336D49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334B9D-AF1C-45D4-A743-90132F1798CD}" type="slidenum">
              <a:rPr lang="en-US"/>
              <a:pPr/>
              <a:t>6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General plan for analyzing time efficiency of a non-recursive algorithm</a:t>
            </a:r>
          </a:p>
        </p:txBody>
      </p:sp>
      <p:sp>
        <p:nvSpPr>
          <p:cNvPr id="141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Decide parameter (input size)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Identify most executed line (basic operation)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worst-case = average-case?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eaLnBrk="1" hangingPunct="1"/>
            <a:r>
              <a:rPr lang="en-US" sz="2800" smtClean="0"/>
              <a:t>T(n) = </a:t>
            </a:r>
            <a:r>
              <a:rPr lang="en-US" sz="2800" smtClean="0">
                <a:sym typeface="Symbol" pitchFamily="18" charset="2"/>
              </a:rPr>
              <a:t></a:t>
            </a:r>
            <a:r>
              <a:rPr lang="en-US" sz="2800" baseline="-25000" smtClean="0">
                <a:sym typeface="Symbol" pitchFamily="18" charset="2"/>
              </a:rPr>
              <a:t>i</a:t>
            </a:r>
            <a:r>
              <a:rPr lang="en-US" sz="2800" smtClean="0">
                <a:sym typeface="Symbol" pitchFamily="18" charset="2"/>
              </a:rPr>
              <a:t> t</a:t>
            </a:r>
            <a:r>
              <a:rPr lang="en-US" sz="2800" baseline="-25000" smtClean="0">
                <a:sym typeface="Symbol" pitchFamily="18" charset="2"/>
              </a:rPr>
              <a:t>i</a:t>
            </a:r>
          </a:p>
          <a:p>
            <a:pPr lvl="1" eaLnBrk="1" hangingPunct="1">
              <a:buFontTx/>
              <a:buNone/>
            </a:pPr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800" smtClean="0">
                <a:sym typeface="Symbol" pitchFamily="18" charset="2"/>
              </a:rPr>
              <a:t>T(n) = </a:t>
            </a:r>
            <a:r>
              <a:rPr lang="el-GR" sz="2800" smtClean="0">
                <a:cs typeface="Arial" charset="0"/>
                <a:sym typeface="Symbol" pitchFamily="18" charset="2"/>
              </a:rPr>
              <a:t>Θ</a:t>
            </a:r>
            <a:r>
              <a:rPr lang="en-US" sz="2800" smtClean="0">
                <a:cs typeface="Arial" charset="0"/>
                <a:sym typeface="Symbol" pitchFamily="18" charset="2"/>
              </a:rPr>
              <a:t> (f(n)) </a:t>
            </a:r>
            <a:endParaRPr lang="el-GR" sz="2800" smtClean="0"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7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8B477D6-E8AD-4765-A120-6D12FB4A19C3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BBAC0E-C05F-410E-B525-4DBEA20945F0}" type="slidenum">
              <a:rPr lang="en-US"/>
              <a:pPr/>
              <a:t>7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repeatedElement (A, 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// determines whether all elements in a given </a:t>
            </a:r>
            <a:br>
              <a:rPr lang="en-US" sz="2800" smtClean="0"/>
            </a:br>
            <a:r>
              <a:rPr lang="en-US" sz="2800" smtClean="0"/>
              <a:t>// array are distinct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for i = 1 to n-1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for j = i+1 to n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	if (A[i] == A[j]) </a:t>
            </a:r>
            <a:br>
              <a:rPr lang="en-US" sz="2800" smtClean="0"/>
            </a:br>
            <a:r>
              <a:rPr lang="en-US" sz="2800" smtClean="0"/>
              <a:t>			return true;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return false;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C98F50F-174B-4F0A-83B1-5DCEA4B7C3F1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0AC152-55A2-47AB-8DCA-42E85226F17B}" type="slidenum">
              <a:rPr lang="en-US"/>
              <a:pPr/>
              <a:t>8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repeatedElement (A, 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// determines whether all elements in a given </a:t>
            </a:r>
            <a:br>
              <a:rPr lang="en-US" sz="2800" smtClean="0"/>
            </a:br>
            <a:r>
              <a:rPr lang="en-US" sz="2800" smtClean="0"/>
              <a:t>// array are distinct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for i = 1 to n-1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for j = i+1 to n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	</a:t>
            </a:r>
            <a:r>
              <a:rPr lang="en-US" sz="2800" smtClean="0">
                <a:solidFill>
                  <a:schemeClr val="hlink"/>
                </a:solidFill>
              </a:rPr>
              <a:t>if (A[i] == A[j])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en-US" sz="2800" smtClean="0"/>
              <a:t>			return true;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return false;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D23509D-177B-4538-BB86-A8B34B7CF7E5}" type="datetime1">
              <a:rPr lang="en-US"/>
              <a:pPr/>
              <a:t>1/19/2018</a:t>
            </a:fld>
            <a:endParaRPr 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62E5BA-6345-4230-92EF-CCA8517E518F}" type="slidenum">
              <a:rPr lang="en-US"/>
              <a:pPr/>
              <a:t>9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Best case?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Worst-case?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Average case?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33970</TotalTime>
  <Words>664</Words>
  <Application>Microsoft Office PowerPoint</Application>
  <PresentationFormat>On-screen Show (4:3)</PresentationFormat>
  <Paragraphs>229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Equation</vt:lpstr>
      <vt:lpstr>CS 3343: Analysis of Algorithms</vt:lpstr>
      <vt:lpstr>True or false?</vt:lpstr>
      <vt:lpstr>True or false?</vt:lpstr>
      <vt:lpstr>Slide 4</vt:lpstr>
      <vt:lpstr>Kinds of analyses</vt:lpstr>
      <vt:lpstr>General plan for analyzing time efficiency of a non-recursive algorithm</vt:lpstr>
      <vt:lpstr>Example</vt:lpstr>
      <vt:lpstr>Example</vt:lpstr>
      <vt:lpstr>Slide 9</vt:lpstr>
      <vt:lpstr>Slide 10</vt:lpstr>
      <vt:lpstr>Find the order of growth for sums</vt:lpstr>
      <vt:lpstr>Arithmetic series</vt:lpstr>
      <vt:lpstr>Sum of arithmetic series</vt:lpstr>
      <vt:lpstr>Geometric series</vt:lpstr>
      <vt:lpstr>Sum of geometric series</vt:lpstr>
      <vt:lpstr>Sum of geometric series</vt:lpstr>
      <vt:lpstr>Important formulas</vt:lpstr>
      <vt:lpstr>Sum manipulation rules</vt:lpstr>
      <vt:lpstr>Sum manipulation rules</vt:lpstr>
      <vt:lpstr>Slide 20</vt:lpstr>
      <vt:lpstr>Slide 21</vt:lpstr>
      <vt:lpstr>Recursive definition of sum of series</vt:lpstr>
      <vt:lpstr>Recursive definition of sum of series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3343: Analysis of Algorithms</dc:title>
  <dc:creator>Jianhua Ruan</dc:creator>
  <cp:lastModifiedBy>Jianhua Ruan</cp:lastModifiedBy>
  <cp:revision>479</cp:revision>
  <cp:lastPrinted>1998-11-03T18:33:01Z</cp:lastPrinted>
  <dcterms:created xsi:type="dcterms:W3CDTF">1998-11-02T19:17:54Z</dcterms:created>
  <dcterms:modified xsi:type="dcterms:W3CDTF">2018-01-19T17:50:37Z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