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77"/>
  </p:notesMasterIdLst>
  <p:sldIdLst>
    <p:sldId id="256" r:id="rId2"/>
    <p:sldId id="637" r:id="rId3"/>
    <p:sldId id="638" r:id="rId4"/>
    <p:sldId id="639" r:id="rId5"/>
    <p:sldId id="640" r:id="rId6"/>
    <p:sldId id="643" r:id="rId7"/>
    <p:sldId id="613" r:id="rId8"/>
    <p:sldId id="608" r:id="rId9"/>
    <p:sldId id="644" r:id="rId10"/>
    <p:sldId id="617" r:id="rId11"/>
    <p:sldId id="619" r:id="rId12"/>
    <p:sldId id="620" r:id="rId13"/>
    <p:sldId id="621" r:id="rId14"/>
    <p:sldId id="622" r:id="rId15"/>
    <p:sldId id="623" r:id="rId16"/>
    <p:sldId id="624" r:id="rId17"/>
    <p:sldId id="625" r:id="rId18"/>
    <p:sldId id="626" r:id="rId19"/>
    <p:sldId id="627" r:id="rId20"/>
    <p:sldId id="628" r:id="rId21"/>
    <p:sldId id="629" r:id="rId22"/>
    <p:sldId id="656" r:id="rId23"/>
    <p:sldId id="665" r:id="rId24"/>
    <p:sldId id="671" r:id="rId25"/>
    <p:sldId id="672" r:id="rId26"/>
    <p:sldId id="673" r:id="rId27"/>
    <p:sldId id="674" r:id="rId28"/>
    <p:sldId id="675" r:id="rId29"/>
    <p:sldId id="676" r:id="rId30"/>
    <p:sldId id="677" r:id="rId31"/>
    <p:sldId id="678" r:id="rId32"/>
    <p:sldId id="679" r:id="rId33"/>
    <p:sldId id="680" r:id="rId34"/>
    <p:sldId id="681" r:id="rId35"/>
    <p:sldId id="666" r:id="rId36"/>
    <p:sldId id="667" r:id="rId37"/>
    <p:sldId id="668" r:id="rId38"/>
    <p:sldId id="669" r:id="rId39"/>
    <p:sldId id="670" r:id="rId40"/>
    <p:sldId id="682" r:id="rId41"/>
    <p:sldId id="683" r:id="rId42"/>
    <p:sldId id="684" r:id="rId43"/>
    <p:sldId id="685" r:id="rId44"/>
    <p:sldId id="688" r:id="rId45"/>
    <p:sldId id="687" r:id="rId46"/>
    <p:sldId id="690" r:id="rId47"/>
    <p:sldId id="691" r:id="rId48"/>
    <p:sldId id="692" r:id="rId49"/>
    <p:sldId id="693" r:id="rId50"/>
    <p:sldId id="694" r:id="rId51"/>
    <p:sldId id="696" r:id="rId52"/>
    <p:sldId id="697" r:id="rId53"/>
    <p:sldId id="698" r:id="rId54"/>
    <p:sldId id="699" r:id="rId55"/>
    <p:sldId id="702" r:id="rId56"/>
    <p:sldId id="712" r:id="rId57"/>
    <p:sldId id="713" r:id="rId58"/>
    <p:sldId id="714" r:id="rId59"/>
    <p:sldId id="715" r:id="rId60"/>
    <p:sldId id="716" r:id="rId61"/>
    <p:sldId id="727" r:id="rId62"/>
    <p:sldId id="728" r:id="rId63"/>
    <p:sldId id="729" r:id="rId64"/>
    <p:sldId id="703" r:id="rId65"/>
    <p:sldId id="704" r:id="rId66"/>
    <p:sldId id="706" r:id="rId67"/>
    <p:sldId id="707" r:id="rId68"/>
    <p:sldId id="708" r:id="rId69"/>
    <p:sldId id="709" r:id="rId70"/>
    <p:sldId id="711" r:id="rId71"/>
    <p:sldId id="722" r:id="rId72"/>
    <p:sldId id="723" r:id="rId73"/>
    <p:sldId id="724" r:id="rId74"/>
    <p:sldId id="725" r:id="rId75"/>
    <p:sldId id="726" r:id="rId76"/>
  </p:sldIdLst>
  <p:sldSz cx="9144000" cy="6858000" type="screen4x3"/>
  <p:notesSz cx="6946900" cy="9232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F5F5F"/>
    <a:srgbClr val="FFFF00"/>
    <a:srgbClr val="008080"/>
    <a:srgbClr val="FF9933"/>
    <a:srgbClr val="FF9900"/>
    <a:srgbClr val="0000FF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1" autoAdjust="0"/>
    <p:restoredTop sz="94580" autoAdjust="0"/>
  </p:normalViewPr>
  <p:slideViewPr>
    <p:cSldViewPr>
      <p:cViewPr varScale="1">
        <p:scale>
          <a:sx n="63" d="100"/>
          <a:sy n="63" d="100"/>
        </p:scale>
        <p:origin x="-1164" y="-96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10" y="-72"/>
      </p:cViewPr>
      <p:guideLst>
        <p:guide orient="horz" pos="2908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18" charset="0"/>
              </a:defRPr>
            </a:lvl1pPr>
          </a:lstStyle>
          <a:p>
            <a:fld id="{62FA7021-AEC2-474E-AC18-F38DC8EFA8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08791C-2707-4F1F-83A7-74597055A242}" type="slidenum">
              <a:rPr lang="en-US"/>
              <a:pPr/>
              <a:t>1</a:t>
            </a:fld>
            <a:endParaRPr lang="en-US"/>
          </a:p>
        </p:txBody>
      </p:sp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4415C-673E-418D-BE51-842E28B4FB96}" type="slidenum">
              <a:rPr lang="en-US"/>
              <a:pPr/>
              <a:t>10</a:t>
            </a:fld>
            <a:endParaRPr lang="en-US"/>
          </a:p>
        </p:txBody>
      </p:sp>
      <p:sp>
        <p:nvSpPr>
          <p:cNvPr id="159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59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190E2-6F87-43B4-8E8A-D40AF235CD39}" type="slidenum">
              <a:rPr lang="en-US"/>
              <a:pPr/>
              <a:t>11</a:t>
            </a:fld>
            <a:endParaRPr lang="en-US"/>
          </a:p>
        </p:txBody>
      </p:sp>
      <p:sp>
        <p:nvSpPr>
          <p:cNvPr id="159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59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266D7D-8D6A-4770-B694-BC435A372ADC}" type="slidenum">
              <a:rPr lang="en-US"/>
              <a:pPr/>
              <a:t>12</a:t>
            </a:fld>
            <a:endParaRPr lang="en-US"/>
          </a:p>
        </p:txBody>
      </p:sp>
      <p:sp>
        <p:nvSpPr>
          <p:cNvPr id="159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59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95BC5E-E466-436E-9AC8-80085639A217}" type="slidenum">
              <a:rPr lang="en-US"/>
              <a:pPr/>
              <a:t>13</a:t>
            </a:fld>
            <a:endParaRPr lang="en-US"/>
          </a:p>
        </p:txBody>
      </p:sp>
      <p:sp>
        <p:nvSpPr>
          <p:cNvPr id="160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60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275889-A26C-4385-B13E-D70C0DC08B9C}" type="slidenum">
              <a:rPr lang="en-US"/>
              <a:pPr/>
              <a:t>14</a:t>
            </a:fld>
            <a:endParaRPr lang="en-US"/>
          </a:p>
        </p:txBody>
      </p:sp>
      <p:sp>
        <p:nvSpPr>
          <p:cNvPr id="160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60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874B18-A934-454B-AD2C-8281F1CB27D6}" type="slidenum">
              <a:rPr lang="en-US"/>
              <a:pPr/>
              <a:t>15</a:t>
            </a:fld>
            <a:endParaRPr lang="en-US"/>
          </a:p>
        </p:txBody>
      </p:sp>
      <p:sp>
        <p:nvSpPr>
          <p:cNvPr id="160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60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9508A-41F2-4733-A807-FCCA6EEE53AE}" type="slidenum">
              <a:rPr lang="en-US"/>
              <a:pPr/>
              <a:t>16</a:t>
            </a:fld>
            <a:endParaRPr lang="en-US"/>
          </a:p>
        </p:txBody>
      </p:sp>
      <p:sp>
        <p:nvSpPr>
          <p:cNvPr id="160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60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248CD-A8D7-4FD1-8973-A5F4768FFFED}" type="slidenum">
              <a:rPr lang="en-US"/>
              <a:pPr/>
              <a:t>17</a:t>
            </a:fld>
            <a:endParaRPr lang="en-US"/>
          </a:p>
        </p:txBody>
      </p:sp>
      <p:sp>
        <p:nvSpPr>
          <p:cNvPr id="160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60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8C3F8C-78B8-409F-A440-AA55DDA70959}" type="slidenum">
              <a:rPr lang="en-US"/>
              <a:pPr/>
              <a:t>18</a:t>
            </a:fld>
            <a:endParaRPr lang="en-US"/>
          </a:p>
        </p:txBody>
      </p:sp>
      <p:sp>
        <p:nvSpPr>
          <p:cNvPr id="161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61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38C57-A8C6-4D3B-80C0-C12912DABD8F}" type="slidenum">
              <a:rPr lang="en-US"/>
              <a:pPr/>
              <a:t>19</a:t>
            </a:fld>
            <a:endParaRPr lang="en-US"/>
          </a:p>
        </p:txBody>
      </p:sp>
      <p:sp>
        <p:nvSpPr>
          <p:cNvPr id="161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61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9B4D4-51F1-4D50-B4A0-570341AF9C19}" type="slidenum">
              <a:rPr lang="en-US"/>
              <a:pPr/>
              <a:t>2</a:t>
            </a:fld>
            <a:endParaRPr lang="en-US"/>
          </a:p>
        </p:txBody>
      </p:sp>
      <p:sp>
        <p:nvSpPr>
          <p:cNvPr id="163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9FFD1-D1EC-4A34-908B-C18B6F9EED13}" type="slidenum">
              <a:rPr lang="en-US"/>
              <a:pPr/>
              <a:t>20</a:t>
            </a:fld>
            <a:endParaRPr lang="en-US"/>
          </a:p>
        </p:txBody>
      </p:sp>
      <p:sp>
        <p:nvSpPr>
          <p:cNvPr id="161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61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423D1-8C2B-4609-B4BD-37F3C0B22763}" type="slidenum">
              <a:rPr lang="en-US"/>
              <a:pPr/>
              <a:t>21</a:t>
            </a:fld>
            <a:endParaRPr lang="en-US"/>
          </a:p>
        </p:txBody>
      </p:sp>
      <p:sp>
        <p:nvSpPr>
          <p:cNvPr id="161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61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BAEAA-3491-4786-AD1B-252055255521}" type="slidenum">
              <a:rPr lang="en-US"/>
              <a:pPr/>
              <a:t>22</a:t>
            </a:fld>
            <a:endParaRPr lang="en-US"/>
          </a:p>
        </p:txBody>
      </p:sp>
      <p:sp>
        <p:nvSpPr>
          <p:cNvPr id="167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11CDDF-9A7A-4825-B704-0E3BF844DF28}" type="slidenum">
              <a:rPr lang="en-US"/>
              <a:pPr/>
              <a:t>23</a:t>
            </a:fld>
            <a:endParaRPr lang="en-US"/>
          </a:p>
        </p:txBody>
      </p:sp>
      <p:sp>
        <p:nvSpPr>
          <p:cNvPr id="171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2177AE-23D4-4647-8FC7-36DCD8B31A09}" type="slidenum">
              <a:rPr lang="en-US"/>
              <a:pPr/>
              <a:t>24</a:t>
            </a:fld>
            <a:endParaRPr lang="en-US"/>
          </a:p>
        </p:txBody>
      </p:sp>
      <p:sp>
        <p:nvSpPr>
          <p:cNvPr id="175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5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4DC880-F2E7-4106-A65E-76163763D4AF}" type="slidenum">
              <a:rPr lang="en-US"/>
              <a:pPr/>
              <a:t>25</a:t>
            </a:fld>
            <a:endParaRPr lang="en-US"/>
          </a:p>
        </p:txBody>
      </p:sp>
      <p:sp>
        <p:nvSpPr>
          <p:cNvPr id="175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5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65F7E-A4A4-410A-A190-D1F64BF38CF0}" type="slidenum">
              <a:rPr lang="en-US"/>
              <a:pPr/>
              <a:t>26</a:t>
            </a:fld>
            <a:endParaRPr lang="en-US"/>
          </a:p>
        </p:txBody>
      </p:sp>
      <p:sp>
        <p:nvSpPr>
          <p:cNvPr id="175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5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B2BB7-48C9-4628-B305-748926B3EA68}" type="slidenum">
              <a:rPr lang="en-US"/>
              <a:pPr/>
              <a:t>27</a:t>
            </a:fld>
            <a:endParaRPr lang="en-US"/>
          </a:p>
        </p:txBody>
      </p:sp>
      <p:sp>
        <p:nvSpPr>
          <p:cNvPr id="176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6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E18B5-487B-4CCA-9A95-F5516A39E2FF}" type="slidenum">
              <a:rPr lang="en-US"/>
              <a:pPr/>
              <a:t>28</a:t>
            </a:fld>
            <a:endParaRPr lang="en-US"/>
          </a:p>
        </p:txBody>
      </p:sp>
      <p:sp>
        <p:nvSpPr>
          <p:cNvPr id="176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6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D4BBCA-8A14-48F0-AB5E-0D87F0B160B4}" type="slidenum">
              <a:rPr lang="en-US"/>
              <a:pPr/>
              <a:t>29</a:t>
            </a:fld>
            <a:endParaRPr lang="en-US"/>
          </a:p>
        </p:txBody>
      </p:sp>
      <p:sp>
        <p:nvSpPr>
          <p:cNvPr id="176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6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F049B2-A3BC-4621-840D-0D7D7BF2D19F}" type="slidenum">
              <a:rPr lang="en-US"/>
              <a:pPr/>
              <a:t>3</a:t>
            </a:fld>
            <a:endParaRPr lang="en-US"/>
          </a:p>
        </p:txBody>
      </p:sp>
      <p:sp>
        <p:nvSpPr>
          <p:cNvPr id="163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A31313-51F7-4795-984B-58B5CF35887C}" type="slidenum">
              <a:rPr lang="en-US"/>
              <a:pPr/>
              <a:t>30</a:t>
            </a:fld>
            <a:endParaRPr lang="en-US"/>
          </a:p>
        </p:txBody>
      </p:sp>
      <p:sp>
        <p:nvSpPr>
          <p:cNvPr id="176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6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13E3BE-35BF-45AD-B6A6-FE218180C9DA}" type="slidenum">
              <a:rPr lang="en-US"/>
              <a:pPr/>
              <a:t>31</a:t>
            </a:fld>
            <a:endParaRPr lang="en-US"/>
          </a:p>
        </p:txBody>
      </p:sp>
      <p:sp>
        <p:nvSpPr>
          <p:cNvPr id="176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6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36CA24-BD7E-4661-8799-6CDE48297697}" type="slidenum">
              <a:rPr lang="en-US"/>
              <a:pPr/>
              <a:t>32</a:t>
            </a:fld>
            <a:endParaRPr lang="en-US"/>
          </a:p>
        </p:txBody>
      </p:sp>
      <p:sp>
        <p:nvSpPr>
          <p:cNvPr id="177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7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C9E0A-C8C6-499B-9528-42BB316821BC}" type="slidenum">
              <a:rPr lang="en-US"/>
              <a:pPr/>
              <a:t>33</a:t>
            </a:fld>
            <a:endParaRPr lang="en-US"/>
          </a:p>
        </p:txBody>
      </p:sp>
      <p:sp>
        <p:nvSpPr>
          <p:cNvPr id="177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7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EE3506-E0C9-4F11-9A1B-FA3A9D556D58}" type="slidenum">
              <a:rPr lang="en-US"/>
              <a:pPr/>
              <a:t>34</a:t>
            </a:fld>
            <a:endParaRPr lang="en-US"/>
          </a:p>
        </p:txBody>
      </p:sp>
      <p:sp>
        <p:nvSpPr>
          <p:cNvPr id="177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77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9ECAEA-E901-42B5-805C-F4632E3B810B}" type="slidenum">
              <a:rPr lang="en-US"/>
              <a:pPr/>
              <a:t>35</a:t>
            </a:fld>
            <a:endParaRPr lang="en-US"/>
          </a:p>
        </p:txBody>
      </p:sp>
      <p:sp>
        <p:nvSpPr>
          <p:cNvPr id="172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E99C7-932D-43CF-A6C4-D2FC0FE400D6}" type="slidenum">
              <a:rPr lang="en-US"/>
              <a:pPr/>
              <a:t>36</a:t>
            </a:fld>
            <a:endParaRPr lang="en-US"/>
          </a:p>
        </p:txBody>
      </p:sp>
      <p:sp>
        <p:nvSpPr>
          <p:cNvPr id="172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A7F5F4-9A76-4688-AAFF-1B0D3E72AE46}" type="slidenum">
              <a:rPr lang="en-US"/>
              <a:pPr/>
              <a:t>37</a:t>
            </a:fld>
            <a:endParaRPr lang="en-US"/>
          </a:p>
        </p:txBody>
      </p:sp>
      <p:sp>
        <p:nvSpPr>
          <p:cNvPr id="172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B08ABC-F8D5-4E03-A078-0D41CEA74126}" type="slidenum">
              <a:rPr lang="en-US"/>
              <a:pPr/>
              <a:t>38</a:t>
            </a:fld>
            <a:endParaRPr lang="en-US"/>
          </a:p>
        </p:txBody>
      </p:sp>
      <p:sp>
        <p:nvSpPr>
          <p:cNvPr id="172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B638F4-80AC-43BA-A3E0-231377117B19}" type="slidenum">
              <a:rPr lang="en-US"/>
              <a:pPr/>
              <a:t>39</a:t>
            </a:fld>
            <a:endParaRPr lang="en-US"/>
          </a:p>
        </p:txBody>
      </p:sp>
      <p:sp>
        <p:nvSpPr>
          <p:cNvPr id="172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DFED8-0A29-498C-B272-9EA73215F85F}" type="slidenum">
              <a:rPr lang="en-US"/>
              <a:pPr/>
              <a:t>4</a:t>
            </a:fld>
            <a:endParaRPr lang="en-US"/>
          </a:p>
        </p:txBody>
      </p:sp>
      <p:sp>
        <p:nvSpPr>
          <p:cNvPr id="163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DF89F-DDA9-4E11-B53D-ADE95AF09A65}" type="slidenum">
              <a:rPr lang="en-US"/>
              <a:pPr/>
              <a:t>40</a:t>
            </a:fld>
            <a:endParaRPr lang="en-US"/>
          </a:p>
        </p:txBody>
      </p:sp>
      <p:sp>
        <p:nvSpPr>
          <p:cNvPr id="177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F92E7-1775-4AE6-99E7-C2242FCD5B06}" type="slidenum">
              <a:rPr lang="en-US"/>
              <a:pPr/>
              <a:t>5</a:t>
            </a:fld>
            <a:endParaRPr lang="en-US"/>
          </a:p>
        </p:txBody>
      </p:sp>
      <p:sp>
        <p:nvSpPr>
          <p:cNvPr id="164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FE4D5F-FC61-48A1-BD5B-8AB8756B8C9B}" type="slidenum">
              <a:rPr lang="en-US"/>
              <a:pPr/>
              <a:t>6</a:t>
            </a:fld>
            <a:endParaRPr lang="en-US"/>
          </a:p>
        </p:txBody>
      </p:sp>
      <p:sp>
        <p:nvSpPr>
          <p:cNvPr id="164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B27EB-566E-4C93-AD02-52DECEDC8CC9}" type="slidenum">
              <a:rPr lang="en-US"/>
              <a:pPr/>
              <a:t>7</a:t>
            </a:fld>
            <a:endParaRPr lang="en-US"/>
          </a:p>
        </p:txBody>
      </p:sp>
      <p:sp>
        <p:nvSpPr>
          <p:cNvPr id="158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86BC2-DB14-4983-958A-EDA30B4B2E76}" type="slidenum">
              <a:rPr lang="en-US"/>
              <a:pPr/>
              <a:t>8</a:t>
            </a:fld>
            <a:endParaRPr lang="en-US"/>
          </a:p>
        </p:txBody>
      </p:sp>
      <p:sp>
        <p:nvSpPr>
          <p:cNvPr id="156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EDC1A-6086-49B4-9489-2BBAE8E65DAD}" type="slidenum">
              <a:rPr lang="en-US"/>
              <a:pPr/>
              <a:t>9</a:t>
            </a:fld>
            <a:endParaRPr lang="en-US"/>
          </a:p>
        </p:txBody>
      </p:sp>
      <p:sp>
        <p:nvSpPr>
          <p:cNvPr id="165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E11F5-EE2D-4414-9458-8193F88F1343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B79A5-DBC6-4903-874A-101DE9BC44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7536-517F-456A-8F1C-E58EDA882DBD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F88CD-AC40-4861-8735-315D044A7A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F02886-7CFB-48BE-BA2A-76799100B0D2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682FA-A186-4C40-8265-99C51B6A10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D5C3C6-77B0-401E-BB41-C017BC6FA34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D918D-9D40-48DC-BD53-0413F6E49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D84720-3CC8-4D80-8116-4F5BF225BD4D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2B1ED-A99C-4A71-974F-8306E5DC9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11DB7B-8C7C-4276-B4C4-F042C4ED071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E1939-BB57-4963-A6D2-B926C4CEFE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DBF296-8628-4389-9472-DADCD90C0E31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CD3C9-DB30-41D0-9D50-68589D111D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8C7B0C-3635-41FE-B290-9CE891838E95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3BCE0-9E2A-414C-ACD9-884AF3577C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200507-6BAB-4BF5-99F9-568D5838DF47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19C6C-5CA9-465A-B63A-F0EEC5AD78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44D144-16D0-4FD9-BCD9-E27921A4608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C05A-75A4-42C2-98F4-B24DAD83B9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FE7933-4E50-45A7-8652-F46FB07C31E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A5324-A000-48CF-85FD-93D94957CF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4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A279858D-74A6-40E9-8CF3-20A0CA8CBAD7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74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44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D5410D-62A8-4AE3-B191-8A7B073237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0116-515A-46DD-92C7-5CC01A6D99C9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D25F-5142-4617-850A-2DBAD53BC204}" type="slidenum">
              <a:rPr lang="en-US"/>
              <a:pPr/>
              <a:t>1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CS 3343: Analysis of Algorithms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76800"/>
            <a:ext cx="7696200" cy="1752600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Solving </a:t>
            </a:r>
            <a:r>
              <a:rPr lang="en-US" dirty="0"/>
              <a:t>recurrence by</a:t>
            </a:r>
          </a:p>
          <a:p>
            <a:r>
              <a:rPr lang="en-US" dirty="0"/>
              <a:t>recursion-tree method</a:t>
            </a:r>
          </a:p>
        </p:txBody>
      </p:sp>
      <p:pic>
        <p:nvPicPr>
          <p:cNvPr id="91141" name="Picture 5" descr="cl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382838"/>
            <a:ext cx="2303463" cy="272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D09A-B375-4FDD-A14C-F28649D80DF7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DB314-F927-4E22-B075-284C000A78E7}" type="slidenum">
              <a:rPr lang="en-US"/>
              <a:pPr/>
              <a:t>10</a:t>
            </a:fld>
            <a:endParaRPr lang="en-US"/>
          </a:p>
        </p:txBody>
      </p:sp>
      <p:sp>
        <p:nvSpPr>
          <p:cNvPr id="159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Recurrence for merge sort</a:t>
            </a:r>
          </a:p>
        </p:txBody>
      </p:sp>
      <p:grpSp>
        <p:nvGrpSpPr>
          <p:cNvPr id="1591299" name="Group 3"/>
          <p:cNvGrpSpPr>
            <a:grpSpLocks/>
          </p:cNvGrpSpPr>
          <p:nvPr/>
        </p:nvGrpSpPr>
        <p:grpSpPr bwMode="auto">
          <a:xfrm>
            <a:off x="1714500" y="1600200"/>
            <a:ext cx="5715000" cy="1158875"/>
            <a:chOff x="1104" y="1008"/>
            <a:chExt cx="3600" cy="730"/>
          </a:xfrm>
        </p:grpSpPr>
        <p:sp>
          <p:nvSpPr>
            <p:cNvPr id="1591300" name="Rectangle 4"/>
            <p:cNvSpPr>
              <a:spLocks noChangeArrowheads="1"/>
            </p:cNvSpPr>
            <p:nvPr/>
          </p:nvSpPr>
          <p:spPr bwMode="auto">
            <a:xfrm>
              <a:off x="1104" y="1190"/>
              <a:ext cx="76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T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) =</a:t>
              </a:r>
            </a:p>
          </p:txBody>
        </p:sp>
        <p:grpSp>
          <p:nvGrpSpPr>
            <p:cNvPr id="1591301" name="Group 5"/>
            <p:cNvGrpSpPr>
              <a:grpSpLocks/>
            </p:cNvGrpSpPr>
            <p:nvPr/>
          </p:nvGrpSpPr>
          <p:grpSpPr bwMode="auto">
            <a:xfrm>
              <a:off x="2064" y="1008"/>
              <a:ext cx="2640" cy="730"/>
              <a:chOff x="1728" y="3277"/>
              <a:chExt cx="2640" cy="730"/>
            </a:xfrm>
          </p:grpSpPr>
          <p:sp>
            <p:nvSpPr>
              <p:cNvPr id="1591302" name="Rectangle 6"/>
              <p:cNvSpPr>
                <a:spLocks noChangeArrowheads="1"/>
              </p:cNvSpPr>
              <p:nvPr/>
            </p:nvSpPr>
            <p:spPr bwMode="auto">
              <a:xfrm>
                <a:off x="1728" y="3277"/>
                <a:ext cx="155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3200">
                    <a:solidFill>
                      <a:srgbClr val="009999"/>
                    </a:solidFill>
                    <a:latin typeface="Symbol" pitchFamily="18" charset="2"/>
                  </a:rPr>
                  <a:t>Q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(1)</a:t>
                </a:r>
                <a:r>
                  <a:rPr lang="en-US" sz="3200">
                    <a:latin typeface="Times New Roman" pitchFamily="18" charset="0"/>
                  </a:rPr>
                  <a:t> 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 </a:t>
                </a:r>
                <a:r>
                  <a:rPr lang="en-US" sz="3200">
                    <a:latin typeface="Times New Roman" pitchFamily="18" charset="0"/>
                  </a:rPr>
                  <a:t>if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 </a:t>
                </a:r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n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 = 1</a:t>
                </a:r>
                <a:r>
                  <a:rPr lang="en-US" sz="3200">
                    <a:latin typeface="Times New Roman" pitchFamily="18" charset="0"/>
                  </a:rPr>
                  <a:t>;</a:t>
                </a:r>
              </a:p>
            </p:txBody>
          </p:sp>
          <p:sp>
            <p:nvSpPr>
              <p:cNvPr id="1591303" name="Rectangle 7"/>
              <p:cNvSpPr>
                <a:spLocks noChangeArrowheads="1"/>
              </p:cNvSpPr>
              <p:nvPr/>
            </p:nvSpPr>
            <p:spPr bwMode="auto">
              <a:xfrm>
                <a:off x="1728" y="3642"/>
                <a:ext cx="264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2</a:t>
                </a:r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T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(</a:t>
                </a:r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n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/2)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  <a:cs typeface="Times New Roman" pitchFamily="18" charset="0"/>
                  </a:rPr>
                  <a:t> + </a:t>
                </a:r>
                <a:r>
                  <a:rPr lang="en-US" sz="3200">
                    <a:solidFill>
                      <a:srgbClr val="009999"/>
                    </a:solidFill>
                    <a:latin typeface="Symbol" pitchFamily="18" charset="2"/>
                  </a:rPr>
                  <a:t>Q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(n)</a:t>
                </a:r>
                <a:r>
                  <a:rPr lang="en-US" sz="3200">
                    <a:latin typeface="Times New Roman" pitchFamily="18" charset="0"/>
                  </a:rPr>
                  <a:t> 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if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  <a:cs typeface="Times New Roman" pitchFamily="18" charset="0"/>
                  </a:rPr>
                  <a:t> &gt; 1</a:t>
                </a: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p:grpSp>
        <p:sp>
          <p:nvSpPr>
            <p:cNvPr id="1591304" name="AutoShape 8"/>
            <p:cNvSpPr>
              <a:spLocks/>
            </p:cNvSpPr>
            <p:nvPr/>
          </p:nvSpPr>
          <p:spPr bwMode="auto">
            <a:xfrm>
              <a:off x="1920" y="1091"/>
              <a:ext cx="144" cy="624"/>
            </a:xfrm>
            <a:prstGeom prst="leftBrace">
              <a:avLst>
                <a:gd name="adj1" fmla="val 36111"/>
                <a:gd name="adj2" fmla="val 50000"/>
              </a:avLst>
            </a:prstGeom>
            <a:noFill/>
            <a:ln w="12700">
              <a:solidFill>
                <a:srgbClr val="0099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</p:grpSp>
      <p:sp>
        <p:nvSpPr>
          <p:cNvPr id="1591306" name="Text Box 10"/>
          <p:cNvSpPr txBox="1">
            <a:spLocks noChangeArrowheads="1"/>
          </p:cNvSpPr>
          <p:nvPr/>
        </p:nvSpPr>
        <p:spPr bwMode="auto">
          <a:xfrm>
            <a:off x="1676400" y="4114800"/>
            <a:ext cx="61722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We will usually ignore the base case, assuming it is always a constant (but not 0).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79DA-EB8C-481D-BE90-D3316F4C0B4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FF6B-3109-49E5-A8B5-F12B16E40627}" type="slidenum">
              <a:rPr lang="en-US"/>
              <a:pPr/>
              <a:t>11</a:t>
            </a:fld>
            <a:endParaRPr lang="en-US"/>
          </a:p>
        </p:txBody>
      </p:sp>
      <p:sp>
        <p:nvSpPr>
          <p:cNvPr id="159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595395" name="Text Box 3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879F-69DC-45E9-B54D-BE6F6B19C2C1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68ED-4E42-4ECD-AA48-0770CD37A18B}" type="slidenum">
              <a:rPr lang="en-US"/>
              <a:pPr/>
              <a:t>12</a:t>
            </a:fld>
            <a:endParaRPr lang="en-US"/>
          </a:p>
        </p:txBody>
      </p:sp>
      <p:sp>
        <p:nvSpPr>
          <p:cNvPr id="159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597443" name="Text Box 3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sp>
        <p:nvSpPr>
          <p:cNvPr id="1597444" name="Rectangle 4"/>
          <p:cNvSpPr>
            <a:spLocks noChangeArrowheads="1"/>
          </p:cNvSpPr>
          <p:nvPr/>
        </p:nvSpPr>
        <p:spPr bwMode="auto">
          <a:xfrm>
            <a:off x="4130675" y="2209800"/>
            <a:ext cx="882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CD6-42EF-4F68-9415-8F978DB99C3A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DF8C-C9B5-4510-9BD5-B83448035BC1}" type="slidenum">
              <a:rPr lang="en-US"/>
              <a:pPr/>
              <a:t>13</a:t>
            </a:fld>
            <a:endParaRPr lang="en-US"/>
          </a:p>
        </p:txBody>
      </p:sp>
      <p:sp>
        <p:nvSpPr>
          <p:cNvPr id="159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599491" name="Text Box 3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grpSp>
        <p:nvGrpSpPr>
          <p:cNvPr id="1599492" name="Group 4"/>
          <p:cNvGrpSpPr>
            <a:grpSpLocks/>
          </p:cNvGrpSpPr>
          <p:nvPr/>
        </p:nvGrpSpPr>
        <p:grpSpPr bwMode="auto">
          <a:xfrm>
            <a:off x="2362200" y="2133600"/>
            <a:ext cx="4419600" cy="1357313"/>
            <a:chOff x="1488" y="1488"/>
            <a:chExt cx="2784" cy="855"/>
          </a:xfrm>
        </p:grpSpPr>
        <p:sp>
          <p:nvSpPr>
            <p:cNvPr id="1599493" name="Line 5"/>
            <p:cNvSpPr>
              <a:spLocks noChangeShapeType="1"/>
            </p:cNvSpPr>
            <p:nvPr/>
          </p:nvSpPr>
          <p:spPr bwMode="auto">
            <a:xfrm flipH="1">
              <a:off x="1920" y="1728"/>
              <a:ext cx="96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9494" name="Line 6"/>
            <p:cNvSpPr>
              <a:spLocks noChangeShapeType="1"/>
            </p:cNvSpPr>
            <p:nvPr/>
          </p:nvSpPr>
          <p:spPr bwMode="auto">
            <a:xfrm>
              <a:off x="2880" y="1728"/>
              <a:ext cx="105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99495" name="Group 7"/>
            <p:cNvGrpSpPr>
              <a:grpSpLocks/>
            </p:cNvGrpSpPr>
            <p:nvPr/>
          </p:nvGrpSpPr>
          <p:grpSpPr bwMode="auto">
            <a:xfrm>
              <a:off x="1488" y="1968"/>
              <a:ext cx="2784" cy="375"/>
              <a:chOff x="1488" y="1968"/>
              <a:chExt cx="2784" cy="375"/>
            </a:xfrm>
          </p:grpSpPr>
          <p:sp>
            <p:nvSpPr>
              <p:cNvPr id="1599496" name="Rectangle 8"/>
              <p:cNvSpPr>
                <a:spLocks noChangeArrowheads="1"/>
              </p:cNvSpPr>
              <p:nvPr/>
            </p:nvSpPr>
            <p:spPr bwMode="auto">
              <a:xfrm>
                <a:off x="1488" y="1978"/>
                <a:ext cx="755" cy="36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T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(</a:t>
                </a:r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n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/2)</a:t>
                </a:r>
              </a:p>
            </p:txBody>
          </p:sp>
          <p:sp>
            <p:nvSpPr>
              <p:cNvPr id="1599497" name="Rectangle 9"/>
              <p:cNvSpPr>
                <a:spLocks noChangeArrowheads="1"/>
              </p:cNvSpPr>
              <p:nvPr/>
            </p:nvSpPr>
            <p:spPr bwMode="auto">
              <a:xfrm>
                <a:off x="3517" y="1968"/>
                <a:ext cx="755" cy="36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T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(</a:t>
                </a:r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n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/2)</a:t>
                </a:r>
              </a:p>
            </p:txBody>
          </p:sp>
        </p:grpSp>
        <p:sp>
          <p:nvSpPr>
            <p:cNvPr id="1599498" name="Rectangle 10"/>
            <p:cNvSpPr>
              <a:spLocks noChangeArrowheads="1"/>
            </p:cNvSpPr>
            <p:nvPr/>
          </p:nvSpPr>
          <p:spPr bwMode="auto">
            <a:xfrm>
              <a:off x="2693" y="1488"/>
              <a:ext cx="372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dn</a:t>
              </a: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CBA0B-E752-4A77-87C7-A3164FD3D1D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6384-D828-4626-A3ED-5EA931DAEFD0}" type="slidenum">
              <a:rPr lang="en-US"/>
              <a:pPr/>
              <a:t>14</a:t>
            </a:fld>
            <a:endParaRPr lang="en-US"/>
          </a:p>
        </p:txBody>
      </p:sp>
      <p:sp>
        <p:nvSpPr>
          <p:cNvPr id="160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601539" name="Text Box 3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grpSp>
        <p:nvGrpSpPr>
          <p:cNvPr id="1601540" name="Group 4"/>
          <p:cNvGrpSpPr>
            <a:grpSpLocks/>
          </p:cNvGrpSpPr>
          <p:nvPr/>
        </p:nvGrpSpPr>
        <p:grpSpPr bwMode="auto">
          <a:xfrm>
            <a:off x="1524000" y="2133600"/>
            <a:ext cx="6049963" cy="2179638"/>
            <a:chOff x="960" y="1488"/>
            <a:chExt cx="3811" cy="1373"/>
          </a:xfrm>
        </p:grpSpPr>
        <p:sp>
          <p:nvSpPr>
            <p:cNvPr id="1601541" name="Line 5"/>
            <p:cNvSpPr>
              <a:spLocks noChangeShapeType="1"/>
            </p:cNvSpPr>
            <p:nvPr/>
          </p:nvSpPr>
          <p:spPr bwMode="auto">
            <a:xfrm flipH="1">
              <a:off x="1920" y="1728"/>
              <a:ext cx="96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1542" name="Line 6"/>
            <p:cNvSpPr>
              <a:spLocks noChangeShapeType="1"/>
            </p:cNvSpPr>
            <p:nvPr/>
          </p:nvSpPr>
          <p:spPr bwMode="auto">
            <a:xfrm>
              <a:off x="2880" y="1728"/>
              <a:ext cx="105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1543" name="Rectangle 7"/>
            <p:cNvSpPr>
              <a:spLocks noChangeArrowheads="1"/>
            </p:cNvSpPr>
            <p:nvPr/>
          </p:nvSpPr>
          <p:spPr bwMode="auto">
            <a:xfrm>
              <a:off x="2693" y="1488"/>
              <a:ext cx="372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dn</a:t>
              </a: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  <p:sp>
          <p:nvSpPr>
            <p:cNvPr id="1601544" name="Line 8"/>
            <p:cNvSpPr>
              <a:spLocks noChangeShapeType="1"/>
            </p:cNvSpPr>
            <p:nvPr/>
          </p:nvSpPr>
          <p:spPr bwMode="auto">
            <a:xfrm flipH="1">
              <a:off x="1392" y="2160"/>
              <a:ext cx="528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1545" name="Line 9"/>
            <p:cNvSpPr>
              <a:spLocks noChangeShapeType="1"/>
            </p:cNvSpPr>
            <p:nvPr/>
          </p:nvSpPr>
          <p:spPr bwMode="auto">
            <a:xfrm flipH="1">
              <a:off x="3360" y="2160"/>
              <a:ext cx="528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1546" name="Line 10"/>
            <p:cNvSpPr>
              <a:spLocks noChangeShapeType="1"/>
            </p:cNvSpPr>
            <p:nvPr/>
          </p:nvSpPr>
          <p:spPr bwMode="auto">
            <a:xfrm>
              <a:off x="3888" y="2160"/>
              <a:ext cx="57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1547" name="Line 11"/>
            <p:cNvSpPr>
              <a:spLocks noChangeShapeType="1"/>
            </p:cNvSpPr>
            <p:nvPr/>
          </p:nvSpPr>
          <p:spPr bwMode="auto">
            <a:xfrm>
              <a:off x="1920" y="2160"/>
              <a:ext cx="57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1548" name="Rectangle 12"/>
            <p:cNvSpPr>
              <a:spLocks noChangeArrowheads="1"/>
            </p:cNvSpPr>
            <p:nvPr/>
          </p:nvSpPr>
          <p:spPr bwMode="auto">
            <a:xfrm>
              <a:off x="960" y="2496"/>
              <a:ext cx="755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T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/4)</a:t>
              </a:r>
            </a:p>
          </p:txBody>
        </p:sp>
        <p:sp>
          <p:nvSpPr>
            <p:cNvPr id="1601549" name="Rectangle 13"/>
            <p:cNvSpPr>
              <a:spLocks noChangeArrowheads="1"/>
            </p:cNvSpPr>
            <p:nvPr/>
          </p:nvSpPr>
          <p:spPr bwMode="auto">
            <a:xfrm>
              <a:off x="2000" y="2496"/>
              <a:ext cx="755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T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/4)</a:t>
              </a:r>
            </a:p>
          </p:txBody>
        </p:sp>
        <p:sp>
          <p:nvSpPr>
            <p:cNvPr id="1601550" name="Rectangle 14"/>
            <p:cNvSpPr>
              <a:spLocks noChangeArrowheads="1"/>
            </p:cNvSpPr>
            <p:nvPr/>
          </p:nvSpPr>
          <p:spPr bwMode="auto">
            <a:xfrm>
              <a:off x="2976" y="2495"/>
              <a:ext cx="755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T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/4)</a:t>
              </a:r>
            </a:p>
          </p:txBody>
        </p:sp>
        <p:sp>
          <p:nvSpPr>
            <p:cNvPr id="1601551" name="Rectangle 15"/>
            <p:cNvSpPr>
              <a:spLocks noChangeArrowheads="1"/>
            </p:cNvSpPr>
            <p:nvPr/>
          </p:nvSpPr>
          <p:spPr bwMode="auto">
            <a:xfrm>
              <a:off x="4016" y="2495"/>
              <a:ext cx="755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T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/4)</a:t>
              </a:r>
            </a:p>
          </p:txBody>
        </p:sp>
        <p:sp>
          <p:nvSpPr>
            <p:cNvPr id="1601552" name="Rectangle 16"/>
            <p:cNvSpPr>
              <a:spLocks noChangeArrowheads="1"/>
            </p:cNvSpPr>
            <p:nvPr/>
          </p:nvSpPr>
          <p:spPr bwMode="auto">
            <a:xfrm>
              <a:off x="1580" y="1978"/>
              <a:ext cx="571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dn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/2</a:t>
              </a:r>
            </a:p>
          </p:txBody>
        </p:sp>
        <p:sp>
          <p:nvSpPr>
            <p:cNvPr id="1601553" name="Rectangle 17"/>
            <p:cNvSpPr>
              <a:spLocks noChangeArrowheads="1"/>
            </p:cNvSpPr>
            <p:nvPr/>
          </p:nvSpPr>
          <p:spPr bwMode="auto">
            <a:xfrm>
              <a:off x="3609" y="1968"/>
              <a:ext cx="571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dn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/2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3B6E-7016-477D-B2AF-4DB7461602F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3457-E3C0-4DA7-8E75-F676450EFB32}" type="slidenum">
              <a:rPr lang="en-US"/>
              <a:pPr/>
              <a:t>15</a:t>
            </a:fld>
            <a:endParaRPr lang="en-US"/>
          </a:p>
        </p:txBody>
      </p:sp>
      <p:sp>
        <p:nvSpPr>
          <p:cNvPr id="160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603587" name="Text Box 3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sp>
        <p:nvSpPr>
          <p:cNvPr id="1603588" name="Line 4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3589" name="Line 5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3590" name="Line 6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3591" name="Rectangle 7"/>
          <p:cNvSpPr>
            <a:spLocks noChangeArrowheads="1"/>
          </p:cNvSpPr>
          <p:nvPr/>
        </p:nvSpPr>
        <p:spPr bwMode="auto">
          <a:xfrm>
            <a:off x="427513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03592" name="Line 8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3593" name="Line 9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3594" name="Line 10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3595" name="Line 11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3596" name="Rectangle 12"/>
          <p:cNvSpPr>
            <a:spLocks noChangeArrowheads="1"/>
          </p:cNvSpPr>
          <p:nvPr/>
        </p:nvSpPr>
        <p:spPr bwMode="auto">
          <a:xfrm>
            <a:off x="1670050" y="3733800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3597" name="Rectangle 13"/>
          <p:cNvSpPr>
            <a:spLocks noChangeArrowheads="1"/>
          </p:cNvSpPr>
          <p:nvPr/>
        </p:nvSpPr>
        <p:spPr bwMode="auto">
          <a:xfrm>
            <a:off x="3319463" y="37338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3598" name="Rectangle 14"/>
          <p:cNvSpPr>
            <a:spLocks noChangeArrowheads="1"/>
          </p:cNvSpPr>
          <p:nvPr/>
        </p:nvSpPr>
        <p:spPr bwMode="auto">
          <a:xfrm>
            <a:off x="4868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3599" name="Rectangle 15"/>
          <p:cNvSpPr>
            <a:spLocks noChangeArrowheads="1"/>
          </p:cNvSpPr>
          <p:nvPr/>
        </p:nvSpPr>
        <p:spPr bwMode="auto">
          <a:xfrm>
            <a:off x="6519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3600" name="Rectangle 16"/>
          <p:cNvSpPr>
            <a:spLocks noChangeArrowheads="1"/>
          </p:cNvSpPr>
          <p:nvPr/>
        </p:nvSpPr>
        <p:spPr bwMode="auto">
          <a:xfrm>
            <a:off x="2508250" y="2911475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03601" name="Rectangle 17"/>
          <p:cNvSpPr>
            <a:spLocks noChangeArrowheads="1"/>
          </p:cNvSpPr>
          <p:nvPr/>
        </p:nvSpPr>
        <p:spPr bwMode="auto">
          <a:xfrm>
            <a:off x="5729288" y="28956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03602" name="Rectangle 18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603603" name="Text Box 19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2476-1EE4-42B5-B40E-D21F19DD33B9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385-5148-45FC-8F47-48733F722291}" type="slidenum">
              <a:rPr lang="en-US"/>
              <a:pPr/>
              <a:t>16</a:t>
            </a:fld>
            <a:endParaRPr lang="en-US"/>
          </a:p>
        </p:txBody>
      </p:sp>
      <p:sp>
        <p:nvSpPr>
          <p:cNvPr id="160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605635" name="Text Box 3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sp>
        <p:nvSpPr>
          <p:cNvPr id="1605636" name="Line 4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5637" name="Line 5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5638" name="Line 6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5639" name="Rectangle 7"/>
          <p:cNvSpPr>
            <a:spLocks noChangeArrowheads="1"/>
          </p:cNvSpPr>
          <p:nvPr/>
        </p:nvSpPr>
        <p:spPr bwMode="auto">
          <a:xfrm>
            <a:off x="427513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05640" name="Line 8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5641" name="Line 9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5642" name="Line 10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5643" name="Line 11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5644" name="Rectangle 12"/>
          <p:cNvSpPr>
            <a:spLocks noChangeArrowheads="1"/>
          </p:cNvSpPr>
          <p:nvPr/>
        </p:nvSpPr>
        <p:spPr bwMode="auto">
          <a:xfrm>
            <a:off x="1670050" y="3733800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5645" name="Rectangle 13"/>
          <p:cNvSpPr>
            <a:spLocks noChangeArrowheads="1"/>
          </p:cNvSpPr>
          <p:nvPr/>
        </p:nvSpPr>
        <p:spPr bwMode="auto">
          <a:xfrm>
            <a:off x="3319463" y="37338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5646" name="Rectangle 14"/>
          <p:cNvSpPr>
            <a:spLocks noChangeArrowheads="1"/>
          </p:cNvSpPr>
          <p:nvPr/>
        </p:nvSpPr>
        <p:spPr bwMode="auto">
          <a:xfrm>
            <a:off x="4868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5647" name="Rectangle 15"/>
          <p:cNvSpPr>
            <a:spLocks noChangeArrowheads="1"/>
          </p:cNvSpPr>
          <p:nvPr/>
        </p:nvSpPr>
        <p:spPr bwMode="auto">
          <a:xfrm>
            <a:off x="6519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5648" name="Rectangle 16"/>
          <p:cNvSpPr>
            <a:spLocks noChangeArrowheads="1"/>
          </p:cNvSpPr>
          <p:nvPr/>
        </p:nvSpPr>
        <p:spPr bwMode="auto">
          <a:xfrm>
            <a:off x="2508250" y="2911475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05649" name="Rectangle 17"/>
          <p:cNvSpPr>
            <a:spLocks noChangeArrowheads="1"/>
          </p:cNvSpPr>
          <p:nvPr/>
        </p:nvSpPr>
        <p:spPr bwMode="auto">
          <a:xfrm>
            <a:off x="5729288" y="28956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05650" name="Rectangle 18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605651" name="Text Box 19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605652" name="Line 20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5653" name="Text Box 21"/>
          <p:cNvSpPr txBox="1">
            <a:spLocks noChangeArrowheads="1"/>
          </p:cNvSpPr>
          <p:nvPr/>
        </p:nvSpPr>
        <p:spPr bwMode="auto">
          <a:xfrm>
            <a:off x="-25400" y="3581400"/>
            <a:ext cx="16430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32CC-70A8-47DC-AF08-2C3C782D57B6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69D3-35DB-48F6-AA04-11A5BB719EE0}" type="slidenum">
              <a:rPr lang="en-US"/>
              <a:pPr/>
              <a:t>17</a:t>
            </a:fld>
            <a:endParaRPr lang="en-US"/>
          </a:p>
        </p:txBody>
      </p:sp>
      <p:sp>
        <p:nvSpPr>
          <p:cNvPr id="1607682" name="Line 2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7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607684" name="Text Box 4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sp>
        <p:nvSpPr>
          <p:cNvPr id="1607685" name="Line 5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7686" name="Line 6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7687" name="Line 7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7688" name="Rectangle 8"/>
          <p:cNvSpPr>
            <a:spLocks noChangeArrowheads="1"/>
          </p:cNvSpPr>
          <p:nvPr/>
        </p:nvSpPr>
        <p:spPr bwMode="auto">
          <a:xfrm>
            <a:off x="427513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07689" name="Line 9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7690" name="Line 10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7691" name="Line 11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7692" name="Line 12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7693" name="Rectangle 13"/>
          <p:cNvSpPr>
            <a:spLocks noChangeArrowheads="1"/>
          </p:cNvSpPr>
          <p:nvPr/>
        </p:nvSpPr>
        <p:spPr bwMode="auto">
          <a:xfrm>
            <a:off x="1670050" y="3733800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7694" name="Rectangle 14"/>
          <p:cNvSpPr>
            <a:spLocks noChangeArrowheads="1"/>
          </p:cNvSpPr>
          <p:nvPr/>
        </p:nvSpPr>
        <p:spPr bwMode="auto">
          <a:xfrm>
            <a:off x="3319463" y="37338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7695" name="Rectangle 15"/>
          <p:cNvSpPr>
            <a:spLocks noChangeArrowheads="1"/>
          </p:cNvSpPr>
          <p:nvPr/>
        </p:nvSpPr>
        <p:spPr bwMode="auto">
          <a:xfrm>
            <a:off x="4868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7696" name="Rectangle 16"/>
          <p:cNvSpPr>
            <a:spLocks noChangeArrowheads="1"/>
          </p:cNvSpPr>
          <p:nvPr/>
        </p:nvSpPr>
        <p:spPr bwMode="auto">
          <a:xfrm>
            <a:off x="6519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7697" name="Rectangle 17"/>
          <p:cNvSpPr>
            <a:spLocks noChangeArrowheads="1"/>
          </p:cNvSpPr>
          <p:nvPr/>
        </p:nvSpPr>
        <p:spPr bwMode="auto">
          <a:xfrm>
            <a:off x="2508250" y="2911475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07698" name="Rectangle 18"/>
          <p:cNvSpPr>
            <a:spLocks noChangeArrowheads="1"/>
          </p:cNvSpPr>
          <p:nvPr/>
        </p:nvSpPr>
        <p:spPr bwMode="auto">
          <a:xfrm>
            <a:off x="5729288" y="28956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07699" name="Rectangle 19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607700" name="Text Box 20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607701" name="Text Box 21"/>
          <p:cNvSpPr txBox="1">
            <a:spLocks noChangeArrowheads="1"/>
          </p:cNvSpPr>
          <p:nvPr/>
        </p:nvSpPr>
        <p:spPr bwMode="auto">
          <a:xfrm>
            <a:off x="-25400" y="3581400"/>
            <a:ext cx="16430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607702" name="Line 22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7703" name="Rectangle 23"/>
          <p:cNvSpPr>
            <a:spLocks noChangeArrowheads="1"/>
          </p:cNvSpPr>
          <p:nvPr/>
        </p:nvSpPr>
        <p:spPr bwMode="auto">
          <a:xfrm>
            <a:off x="798988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C9F-8AAB-4F1F-9DE6-4294399B748F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9C2A-F14B-4B5D-9064-B5EB6B1B33EB}" type="slidenum">
              <a:rPr lang="en-US"/>
              <a:pPr/>
              <a:t>18</a:t>
            </a:fld>
            <a:endParaRPr lang="en-US"/>
          </a:p>
        </p:txBody>
      </p:sp>
      <p:sp>
        <p:nvSpPr>
          <p:cNvPr id="1609730" name="Line 2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609732" name="Text Box 4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sp>
        <p:nvSpPr>
          <p:cNvPr id="1609733" name="Line 5"/>
          <p:cNvSpPr>
            <a:spLocks noChangeShapeType="1"/>
          </p:cNvSpPr>
          <p:nvPr/>
        </p:nvSpPr>
        <p:spPr bwMode="auto">
          <a:xfrm>
            <a:off x="6096000" y="3200400"/>
            <a:ext cx="2133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34" name="Line 6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35" name="Line 7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36" name="Line 8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37" name="Rectangle 9"/>
          <p:cNvSpPr>
            <a:spLocks noChangeArrowheads="1"/>
          </p:cNvSpPr>
          <p:nvPr/>
        </p:nvSpPr>
        <p:spPr bwMode="auto">
          <a:xfrm>
            <a:off x="427513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09738" name="Line 10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39" name="Line 11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40" name="Line 12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41" name="Line 13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42" name="Rectangle 14"/>
          <p:cNvSpPr>
            <a:spLocks noChangeArrowheads="1"/>
          </p:cNvSpPr>
          <p:nvPr/>
        </p:nvSpPr>
        <p:spPr bwMode="auto">
          <a:xfrm>
            <a:off x="1670050" y="3733800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9743" name="Rectangle 15"/>
          <p:cNvSpPr>
            <a:spLocks noChangeArrowheads="1"/>
          </p:cNvSpPr>
          <p:nvPr/>
        </p:nvSpPr>
        <p:spPr bwMode="auto">
          <a:xfrm>
            <a:off x="3319463" y="37338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9744" name="Rectangle 16"/>
          <p:cNvSpPr>
            <a:spLocks noChangeArrowheads="1"/>
          </p:cNvSpPr>
          <p:nvPr/>
        </p:nvSpPr>
        <p:spPr bwMode="auto">
          <a:xfrm>
            <a:off x="4868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9745" name="Rectangle 17"/>
          <p:cNvSpPr>
            <a:spLocks noChangeArrowheads="1"/>
          </p:cNvSpPr>
          <p:nvPr/>
        </p:nvSpPr>
        <p:spPr bwMode="auto">
          <a:xfrm>
            <a:off x="6519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09746" name="Rectangle 18"/>
          <p:cNvSpPr>
            <a:spLocks noChangeArrowheads="1"/>
          </p:cNvSpPr>
          <p:nvPr/>
        </p:nvSpPr>
        <p:spPr bwMode="auto">
          <a:xfrm>
            <a:off x="2508250" y="2911475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09747" name="Rectangle 19"/>
          <p:cNvSpPr>
            <a:spLocks noChangeArrowheads="1"/>
          </p:cNvSpPr>
          <p:nvPr/>
        </p:nvSpPr>
        <p:spPr bwMode="auto">
          <a:xfrm>
            <a:off x="5729288" y="28956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09748" name="Rectangle 20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609749" name="Text Box 21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609750" name="Text Box 22"/>
          <p:cNvSpPr txBox="1">
            <a:spLocks noChangeArrowheads="1"/>
          </p:cNvSpPr>
          <p:nvPr/>
        </p:nvSpPr>
        <p:spPr bwMode="auto">
          <a:xfrm>
            <a:off x="-25400" y="3581400"/>
            <a:ext cx="16430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609751" name="Line 23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09752" name="Rectangle 24"/>
          <p:cNvSpPr>
            <a:spLocks noChangeArrowheads="1"/>
          </p:cNvSpPr>
          <p:nvPr/>
        </p:nvSpPr>
        <p:spPr bwMode="auto">
          <a:xfrm>
            <a:off x="798988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09753" name="Rectangle 25"/>
          <p:cNvSpPr>
            <a:spLocks noChangeArrowheads="1"/>
          </p:cNvSpPr>
          <p:nvPr/>
        </p:nvSpPr>
        <p:spPr bwMode="auto">
          <a:xfrm>
            <a:off x="7989888" y="2895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3C9EA-9BC2-4567-A7E5-CE29B59A139A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EF90-48E1-41EB-BD6C-F82B3894C685}" type="slidenum">
              <a:rPr lang="en-US"/>
              <a:pPr/>
              <a:t>19</a:t>
            </a:fld>
            <a:endParaRPr lang="en-US"/>
          </a:p>
        </p:txBody>
      </p:sp>
      <p:sp>
        <p:nvSpPr>
          <p:cNvPr id="1611778" name="Line 2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611780" name="Text Box 4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sp>
        <p:nvSpPr>
          <p:cNvPr id="1611781" name="Line 5"/>
          <p:cNvSpPr>
            <a:spLocks noChangeShapeType="1"/>
          </p:cNvSpPr>
          <p:nvPr/>
        </p:nvSpPr>
        <p:spPr bwMode="auto">
          <a:xfrm>
            <a:off x="6934200" y="4038600"/>
            <a:ext cx="1371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82" name="Line 6"/>
          <p:cNvSpPr>
            <a:spLocks noChangeShapeType="1"/>
          </p:cNvSpPr>
          <p:nvPr/>
        </p:nvSpPr>
        <p:spPr bwMode="auto">
          <a:xfrm>
            <a:off x="6096000" y="3200400"/>
            <a:ext cx="2133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83" name="Line 7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84" name="Line 8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85" name="Line 9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86" name="Rectangle 10"/>
          <p:cNvSpPr>
            <a:spLocks noChangeArrowheads="1"/>
          </p:cNvSpPr>
          <p:nvPr/>
        </p:nvSpPr>
        <p:spPr bwMode="auto">
          <a:xfrm>
            <a:off x="427513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1787" name="Line 11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88" name="Line 12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89" name="Line 13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90" name="Line 14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791" name="Rectangle 15"/>
          <p:cNvSpPr>
            <a:spLocks noChangeArrowheads="1"/>
          </p:cNvSpPr>
          <p:nvPr/>
        </p:nvSpPr>
        <p:spPr bwMode="auto">
          <a:xfrm>
            <a:off x="1670050" y="3733800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1792" name="Rectangle 16"/>
          <p:cNvSpPr>
            <a:spLocks noChangeArrowheads="1"/>
          </p:cNvSpPr>
          <p:nvPr/>
        </p:nvSpPr>
        <p:spPr bwMode="auto">
          <a:xfrm>
            <a:off x="3319463" y="37338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1793" name="Rectangle 17"/>
          <p:cNvSpPr>
            <a:spLocks noChangeArrowheads="1"/>
          </p:cNvSpPr>
          <p:nvPr/>
        </p:nvSpPr>
        <p:spPr bwMode="auto">
          <a:xfrm>
            <a:off x="4868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1794" name="Rectangle 18"/>
          <p:cNvSpPr>
            <a:spLocks noChangeArrowheads="1"/>
          </p:cNvSpPr>
          <p:nvPr/>
        </p:nvSpPr>
        <p:spPr bwMode="auto">
          <a:xfrm>
            <a:off x="6519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1795" name="Rectangle 19"/>
          <p:cNvSpPr>
            <a:spLocks noChangeArrowheads="1"/>
          </p:cNvSpPr>
          <p:nvPr/>
        </p:nvSpPr>
        <p:spPr bwMode="auto">
          <a:xfrm>
            <a:off x="2508250" y="2911475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11796" name="Rectangle 20"/>
          <p:cNvSpPr>
            <a:spLocks noChangeArrowheads="1"/>
          </p:cNvSpPr>
          <p:nvPr/>
        </p:nvSpPr>
        <p:spPr bwMode="auto">
          <a:xfrm>
            <a:off x="5729288" y="28956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11797" name="Rectangle 21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611798" name="Text Box 22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611799" name="Text Box 23"/>
          <p:cNvSpPr txBox="1">
            <a:spLocks noChangeArrowheads="1"/>
          </p:cNvSpPr>
          <p:nvPr/>
        </p:nvSpPr>
        <p:spPr bwMode="auto">
          <a:xfrm>
            <a:off x="-25400" y="3581400"/>
            <a:ext cx="16430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611800" name="Line 24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1801" name="Rectangle 25"/>
          <p:cNvSpPr>
            <a:spLocks noChangeArrowheads="1"/>
          </p:cNvSpPr>
          <p:nvPr/>
        </p:nvSpPr>
        <p:spPr bwMode="auto">
          <a:xfrm>
            <a:off x="798988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1802" name="Rectangle 26"/>
          <p:cNvSpPr>
            <a:spLocks noChangeArrowheads="1"/>
          </p:cNvSpPr>
          <p:nvPr/>
        </p:nvSpPr>
        <p:spPr bwMode="auto">
          <a:xfrm>
            <a:off x="7989888" y="2895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1803" name="Rectangle 27"/>
          <p:cNvSpPr>
            <a:spLocks noChangeArrowheads="1"/>
          </p:cNvSpPr>
          <p:nvPr/>
        </p:nvSpPr>
        <p:spPr bwMode="auto">
          <a:xfrm>
            <a:off x="7989888" y="3732213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1804" name="Text Box 28"/>
          <p:cNvSpPr txBox="1">
            <a:spLocks noChangeArrowheads="1"/>
          </p:cNvSpPr>
          <p:nvPr/>
        </p:nvSpPr>
        <p:spPr bwMode="auto">
          <a:xfrm rot="-5400000">
            <a:off x="7843044" y="4501356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…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D72D-A9D5-488E-AD4E-FCD67D5BC379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88EF-D152-4FBF-99A4-9F1F23C933C1}" type="slidenum">
              <a:rPr lang="en-US"/>
              <a:pPr/>
              <a:t>2</a:t>
            </a:fld>
            <a:endParaRPr lang="en-US"/>
          </a:p>
        </p:txBody>
      </p:sp>
      <p:sp>
        <p:nvSpPr>
          <p:cNvPr id="163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of the day</a:t>
            </a:r>
          </a:p>
        </p:txBody>
      </p:sp>
      <p:sp>
        <p:nvSpPr>
          <p:cNvPr id="163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many multiplications do you need to compute 3</a:t>
            </a:r>
            <a:r>
              <a:rPr lang="en-US" baseline="30000"/>
              <a:t>16</a:t>
            </a:r>
            <a:r>
              <a:rPr lang="en-US"/>
              <a:t>?</a:t>
            </a:r>
          </a:p>
          <a:p>
            <a:endParaRPr lang="en-US"/>
          </a:p>
        </p:txBody>
      </p:sp>
      <p:grpSp>
        <p:nvGrpSpPr>
          <p:cNvPr id="1634327" name="Group 23"/>
          <p:cNvGrpSpPr>
            <a:grpSpLocks/>
          </p:cNvGrpSpPr>
          <p:nvPr/>
        </p:nvGrpSpPr>
        <p:grpSpPr bwMode="auto">
          <a:xfrm>
            <a:off x="1371600" y="3810000"/>
            <a:ext cx="6553200" cy="2667000"/>
            <a:chOff x="864" y="2400"/>
            <a:chExt cx="4128" cy="1680"/>
          </a:xfrm>
        </p:grpSpPr>
        <p:sp>
          <p:nvSpPr>
            <p:cNvPr id="1634318" name="Rectangle 14"/>
            <p:cNvSpPr>
              <a:spLocks noChangeArrowheads="1"/>
            </p:cNvSpPr>
            <p:nvPr/>
          </p:nvSpPr>
          <p:spPr bwMode="auto">
            <a:xfrm>
              <a:off x="864" y="2400"/>
              <a:ext cx="4128" cy="168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4309" name="Rectangle 5"/>
            <p:cNvSpPr>
              <a:spLocks noChangeArrowheads="1"/>
            </p:cNvSpPr>
            <p:nvPr/>
          </p:nvSpPr>
          <p:spPr bwMode="auto">
            <a:xfrm>
              <a:off x="948" y="2400"/>
              <a:ext cx="1404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/>
                <a:t>3</a:t>
              </a:r>
              <a:r>
                <a:rPr lang="en-US" sz="3200" baseline="30000"/>
                <a:t>16 </a:t>
              </a:r>
              <a:r>
                <a:rPr lang="en-US" sz="3200"/>
                <a:t>=3</a:t>
              </a:r>
              <a:r>
                <a:rPr lang="en-US" sz="3200" baseline="30000"/>
                <a:t>8  </a:t>
              </a:r>
              <a:r>
                <a:rPr lang="en-US" sz="3200"/>
                <a:t>x 3</a:t>
              </a:r>
              <a:r>
                <a:rPr lang="en-US" sz="3200" baseline="30000"/>
                <a:t>8</a:t>
              </a:r>
            </a:p>
          </p:txBody>
        </p:sp>
        <p:sp>
          <p:nvSpPr>
            <p:cNvPr id="1634311" name="Rectangle 7"/>
            <p:cNvSpPr>
              <a:spLocks noChangeArrowheads="1"/>
            </p:cNvSpPr>
            <p:nvPr/>
          </p:nvSpPr>
          <p:spPr bwMode="auto">
            <a:xfrm>
              <a:off x="939" y="2822"/>
              <a:ext cx="1311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/>
                <a:t>3</a:t>
              </a:r>
              <a:r>
                <a:rPr lang="en-US" sz="3200" baseline="30000"/>
                <a:t>8 </a:t>
              </a:r>
              <a:r>
                <a:rPr lang="en-US" sz="3200"/>
                <a:t>=3</a:t>
              </a:r>
              <a:r>
                <a:rPr lang="en-US" sz="3200" baseline="30000"/>
                <a:t>4  </a:t>
              </a:r>
              <a:r>
                <a:rPr lang="en-US" sz="3200"/>
                <a:t>x 3</a:t>
              </a:r>
              <a:r>
                <a:rPr lang="en-US" sz="3200" baseline="30000"/>
                <a:t>4</a:t>
              </a:r>
            </a:p>
          </p:txBody>
        </p:sp>
        <p:sp>
          <p:nvSpPr>
            <p:cNvPr id="1634312" name="Rectangle 8"/>
            <p:cNvSpPr>
              <a:spLocks noChangeArrowheads="1"/>
            </p:cNvSpPr>
            <p:nvPr/>
          </p:nvSpPr>
          <p:spPr bwMode="auto">
            <a:xfrm>
              <a:off x="941" y="3254"/>
              <a:ext cx="1311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/>
                <a:t>3</a:t>
              </a:r>
              <a:r>
                <a:rPr lang="en-US" sz="3200" baseline="30000"/>
                <a:t>4 </a:t>
              </a:r>
              <a:r>
                <a:rPr lang="en-US" sz="3200"/>
                <a:t>=3</a:t>
              </a:r>
              <a:r>
                <a:rPr lang="en-US" sz="3200" baseline="30000"/>
                <a:t>2  </a:t>
              </a:r>
              <a:r>
                <a:rPr lang="en-US" sz="3200"/>
                <a:t>x 3</a:t>
              </a:r>
              <a:r>
                <a:rPr lang="en-US" sz="3200" baseline="30000"/>
                <a:t>2</a:t>
              </a:r>
            </a:p>
          </p:txBody>
        </p:sp>
        <p:sp>
          <p:nvSpPr>
            <p:cNvPr id="1634313" name="Rectangle 9"/>
            <p:cNvSpPr>
              <a:spLocks noChangeArrowheads="1"/>
            </p:cNvSpPr>
            <p:nvPr/>
          </p:nvSpPr>
          <p:spPr bwMode="auto">
            <a:xfrm>
              <a:off x="941" y="3686"/>
              <a:ext cx="1125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/>
                <a:t>3</a:t>
              </a:r>
              <a:r>
                <a:rPr lang="en-US" sz="3200" baseline="30000"/>
                <a:t>2 </a:t>
              </a:r>
              <a:r>
                <a:rPr lang="en-US" sz="3200"/>
                <a:t>=3</a:t>
              </a:r>
              <a:r>
                <a:rPr lang="en-US" sz="3200" baseline="30000"/>
                <a:t>  </a:t>
              </a:r>
              <a:r>
                <a:rPr lang="en-US" sz="3200"/>
                <a:t>x 3</a:t>
              </a:r>
              <a:endParaRPr lang="en-US" sz="3200" baseline="30000"/>
            </a:p>
          </p:txBody>
        </p:sp>
      </p:grpSp>
      <p:grpSp>
        <p:nvGrpSpPr>
          <p:cNvPr id="1634320" name="Group 16"/>
          <p:cNvGrpSpPr>
            <a:grpSpLocks/>
          </p:cNvGrpSpPr>
          <p:nvPr/>
        </p:nvGrpSpPr>
        <p:grpSpPr bwMode="auto">
          <a:xfrm>
            <a:off x="1371600" y="2971800"/>
            <a:ext cx="6553200" cy="609600"/>
            <a:chOff x="864" y="1872"/>
            <a:chExt cx="4128" cy="384"/>
          </a:xfrm>
        </p:grpSpPr>
        <p:sp>
          <p:nvSpPr>
            <p:cNvPr id="1634319" name="Rectangle 15"/>
            <p:cNvSpPr>
              <a:spLocks noChangeArrowheads="1"/>
            </p:cNvSpPr>
            <p:nvPr/>
          </p:nvSpPr>
          <p:spPr bwMode="auto">
            <a:xfrm>
              <a:off x="864" y="1872"/>
              <a:ext cx="4128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4316" name="Rectangle 12"/>
            <p:cNvSpPr>
              <a:spLocks noChangeArrowheads="1"/>
            </p:cNvSpPr>
            <p:nvPr/>
          </p:nvSpPr>
          <p:spPr bwMode="auto">
            <a:xfrm>
              <a:off x="960" y="1872"/>
              <a:ext cx="2440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/>
                <a:t>3</a:t>
              </a:r>
              <a:r>
                <a:rPr lang="en-US" sz="3200" baseline="30000"/>
                <a:t>16 </a:t>
              </a:r>
              <a:r>
                <a:rPr lang="en-US" sz="3200"/>
                <a:t>=3</a:t>
              </a:r>
              <a:r>
                <a:rPr lang="en-US" sz="3200" baseline="30000"/>
                <a:t>  </a:t>
              </a:r>
              <a:r>
                <a:rPr lang="en-US" sz="3200"/>
                <a:t>x 3 x 3 …. x 3</a:t>
              </a:r>
            </a:p>
          </p:txBody>
        </p:sp>
        <p:sp>
          <p:nvSpPr>
            <p:cNvPr id="1634317" name="Text Box 13"/>
            <p:cNvSpPr txBox="1">
              <a:spLocks noChangeArrowheads="1"/>
            </p:cNvSpPr>
            <p:nvPr/>
          </p:nvSpPr>
          <p:spPr bwMode="auto">
            <a:xfrm>
              <a:off x="3878" y="1920"/>
              <a:ext cx="1077" cy="288"/>
            </a:xfrm>
            <a:prstGeom prst="rect">
              <a:avLst/>
            </a:prstGeom>
            <a:solidFill>
              <a:srgbClr val="00FF00"/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Answer: 15</a:t>
              </a:r>
            </a:p>
          </p:txBody>
        </p:sp>
      </p:grpSp>
      <p:sp>
        <p:nvSpPr>
          <p:cNvPr id="1634326" name="Rectangle 22"/>
          <p:cNvSpPr>
            <a:spLocks noChangeArrowheads="1"/>
          </p:cNvSpPr>
          <p:nvPr/>
        </p:nvSpPr>
        <p:spPr bwMode="auto">
          <a:xfrm>
            <a:off x="6172200" y="4876800"/>
            <a:ext cx="1539875" cy="457200"/>
          </a:xfrm>
          <a:prstGeom prst="rect">
            <a:avLst/>
          </a:prstGeom>
          <a:solidFill>
            <a:srgbClr val="00FF00"/>
          </a:solidFill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Answer: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43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D948-39BF-4AB9-A197-BC999B1E403F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E4EF-E299-4C23-B86B-EF9BA6BDABAB}" type="slidenum">
              <a:rPr lang="en-US"/>
              <a:pPr/>
              <a:t>20</a:t>
            </a:fld>
            <a:endParaRPr lang="en-US"/>
          </a:p>
        </p:txBody>
      </p:sp>
      <p:sp>
        <p:nvSpPr>
          <p:cNvPr id="1613826" name="Line 2"/>
          <p:cNvSpPr>
            <a:spLocks noChangeShapeType="1"/>
          </p:cNvSpPr>
          <p:nvPr/>
        </p:nvSpPr>
        <p:spPr bwMode="auto">
          <a:xfrm>
            <a:off x="1905000" y="5486400"/>
            <a:ext cx="6400800" cy="9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27" name="Rectangle 3"/>
          <p:cNvSpPr>
            <a:spLocks noChangeArrowheads="1"/>
          </p:cNvSpPr>
          <p:nvPr/>
        </p:nvSpPr>
        <p:spPr bwMode="auto">
          <a:xfrm>
            <a:off x="3276600" y="5105400"/>
            <a:ext cx="2590800" cy="83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3828" name="Line 4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29" name="AutoShape 5"/>
          <p:cNvSpPr>
            <a:spLocks noChangeArrowheads="1"/>
          </p:cNvSpPr>
          <p:nvPr/>
        </p:nvSpPr>
        <p:spPr bwMode="auto">
          <a:xfrm>
            <a:off x="3429000" y="5181600"/>
            <a:ext cx="22860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3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613831" name="Text Box 7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sp>
        <p:nvSpPr>
          <p:cNvPr id="1613832" name="Line 8"/>
          <p:cNvSpPr>
            <a:spLocks noChangeShapeType="1"/>
          </p:cNvSpPr>
          <p:nvPr/>
        </p:nvSpPr>
        <p:spPr bwMode="auto">
          <a:xfrm>
            <a:off x="6934200" y="4038600"/>
            <a:ext cx="1371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33" name="Line 9"/>
          <p:cNvSpPr>
            <a:spLocks noChangeShapeType="1"/>
          </p:cNvSpPr>
          <p:nvPr/>
        </p:nvSpPr>
        <p:spPr bwMode="auto">
          <a:xfrm>
            <a:off x="6096000" y="3200400"/>
            <a:ext cx="2133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34" name="Line 10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35" name="Line 11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36" name="Line 12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37" name="Rectangle 13"/>
          <p:cNvSpPr>
            <a:spLocks noChangeArrowheads="1"/>
          </p:cNvSpPr>
          <p:nvPr/>
        </p:nvSpPr>
        <p:spPr bwMode="auto">
          <a:xfrm>
            <a:off x="427513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3838" name="Line 14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39" name="Line 15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40" name="Line 16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41" name="Line 17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42" name="Rectangle 18"/>
          <p:cNvSpPr>
            <a:spLocks noChangeArrowheads="1"/>
          </p:cNvSpPr>
          <p:nvPr/>
        </p:nvSpPr>
        <p:spPr bwMode="auto">
          <a:xfrm>
            <a:off x="1670050" y="3733800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3843" name="Rectangle 19"/>
          <p:cNvSpPr>
            <a:spLocks noChangeArrowheads="1"/>
          </p:cNvSpPr>
          <p:nvPr/>
        </p:nvSpPr>
        <p:spPr bwMode="auto">
          <a:xfrm>
            <a:off x="3319463" y="37338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3844" name="Rectangle 20"/>
          <p:cNvSpPr>
            <a:spLocks noChangeArrowheads="1"/>
          </p:cNvSpPr>
          <p:nvPr/>
        </p:nvSpPr>
        <p:spPr bwMode="auto">
          <a:xfrm>
            <a:off x="4868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3845" name="Rectangle 21"/>
          <p:cNvSpPr>
            <a:spLocks noChangeArrowheads="1"/>
          </p:cNvSpPr>
          <p:nvPr/>
        </p:nvSpPr>
        <p:spPr bwMode="auto">
          <a:xfrm>
            <a:off x="6519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3846" name="Rectangle 22"/>
          <p:cNvSpPr>
            <a:spLocks noChangeArrowheads="1"/>
          </p:cNvSpPr>
          <p:nvPr/>
        </p:nvSpPr>
        <p:spPr bwMode="auto">
          <a:xfrm>
            <a:off x="2508250" y="2911475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13847" name="Rectangle 23"/>
          <p:cNvSpPr>
            <a:spLocks noChangeArrowheads="1"/>
          </p:cNvSpPr>
          <p:nvPr/>
        </p:nvSpPr>
        <p:spPr bwMode="auto">
          <a:xfrm>
            <a:off x="5729288" y="28956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13848" name="Rectangle 24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613849" name="Text Box 25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613850" name="Text Box 26"/>
          <p:cNvSpPr txBox="1">
            <a:spLocks noChangeArrowheads="1"/>
          </p:cNvSpPr>
          <p:nvPr/>
        </p:nvSpPr>
        <p:spPr bwMode="auto">
          <a:xfrm>
            <a:off x="-25400" y="3581400"/>
            <a:ext cx="16430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613851" name="Line 27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3852" name="Rectangle 28"/>
          <p:cNvSpPr>
            <a:spLocks noChangeArrowheads="1"/>
          </p:cNvSpPr>
          <p:nvPr/>
        </p:nvSpPr>
        <p:spPr bwMode="auto">
          <a:xfrm>
            <a:off x="798988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3853" name="Rectangle 29"/>
          <p:cNvSpPr>
            <a:spLocks noChangeArrowheads="1"/>
          </p:cNvSpPr>
          <p:nvPr/>
        </p:nvSpPr>
        <p:spPr bwMode="auto">
          <a:xfrm>
            <a:off x="7989888" y="2895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3854" name="Rectangle 30"/>
          <p:cNvSpPr>
            <a:spLocks noChangeArrowheads="1"/>
          </p:cNvSpPr>
          <p:nvPr/>
        </p:nvSpPr>
        <p:spPr bwMode="auto">
          <a:xfrm>
            <a:off x="7989888" y="3732213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3855" name="Text Box 31"/>
          <p:cNvSpPr txBox="1">
            <a:spLocks noChangeArrowheads="1"/>
          </p:cNvSpPr>
          <p:nvPr/>
        </p:nvSpPr>
        <p:spPr bwMode="auto">
          <a:xfrm>
            <a:off x="3551238" y="5181600"/>
            <a:ext cx="20399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#leaves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=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613856" name="Rectangle 32"/>
          <p:cNvSpPr>
            <a:spLocks noChangeArrowheads="1"/>
          </p:cNvSpPr>
          <p:nvPr/>
        </p:nvSpPr>
        <p:spPr bwMode="auto">
          <a:xfrm>
            <a:off x="7807325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613857" name="Text Box 33"/>
          <p:cNvSpPr txBox="1">
            <a:spLocks noChangeArrowheads="1"/>
          </p:cNvSpPr>
          <p:nvPr/>
        </p:nvSpPr>
        <p:spPr bwMode="auto">
          <a:xfrm rot="-5400000">
            <a:off x="7843044" y="4501356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…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FE44-DDC1-42C9-A4E9-4549267E363F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FDB9-8971-4839-9FFC-F569A6DC384D}" type="slidenum">
              <a:rPr lang="en-US"/>
              <a:pPr/>
              <a:t>21</a:t>
            </a:fld>
            <a:endParaRPr lang="en-US"/>
          </a:p>
        </p:txBody>
      </p:sp>
      <p:sp>
        <p:nvSpPr>
          <p:cNvPr id="1615874" name="Line 2"/>
          <p:cNvSpPr>
            <a:spLocks noChangeShapeType="1"/>
          </p:cNvSpPr>
          <p:nvPr/>
        </p:nvSpPr>
        <p:spPr bwMode="auto">
          <a:xfrm>
            <a:off x="1905000" y="5486400"/>
            <a:ext cx="6400800" cy="9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75" name="Rectangle 3"/>
          <p:cNvSpPr>
            <a:spLocks noChangeArrowheads="1"/>
          </p:cNvSpPr>
          <p:nvPr/>
        </p:nvSpPr>
        <p:spPr bwMode="auto">
          <a:xfrm>
            <a:off x="3276600" y="5105400"/>
            <a:ext cx="2590800" cy="83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5876" name="Line 4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77" name="AutoShape 5"/>
          <p:cNvSpPr>
            <a:spLocks noChangeArrowheads="1"/>
          </p:cNvSpPr>
          <p:nvPr/>
        </p:nvSpPr>
        <p:spPr bwMode="auto">
          <a:xfrm>
            <a:off x="3429000" y="5181600"/>
            <a:ext cx="22860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58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tree for merge sort</a:t>
            </a:r>
          </a:p>
        </p:txBody>
      </p:sp>
      <p:sp>
        <p:nvSpPr>
          <p:cNvPr id="1615879" name="Text Box 7"/>
          <p:cNvSpPr txBox="1">
            <a:spLocks noChangeArrowheads="1"/>
          </p:cNvSpPr>
          <p:nvPr/>
        </p:nvSpPr>
        <p:spPr bwMode="auto">
          <a:xfrm>
            <a:off x="360363" y="1543050"/>
            <a:ext cx="8466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latin typeface="Times New Roman" pitchFamily="18" charset="0"/>
              </a:rPr>
              <a:t>, where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&gt; 0</a:t>
            </a:r>
            <a:r>
              <a:rPr lang="en-US" sz="3200">
                <a:latin typeface="Times New Roman" pitchFamily="18" charset="0"/>
              </a:rPr>
              <a:t> is constant.</a:t>
            </a:r>
          </a:p>
        </p:txBody>
      </p:sp>
      <p:sp>
        <p:nvSpPr>
          <p:cNvPr id="1615880" name="Line 8"/>
          <p:cNvSpPr>
            <a:spLocks noChangeShapeType="1"/>
          </p:cNvSpPr>
          <p:nvPr/>
        </p:nvSpPr>
        <p:spPr bwMode="auto">
          <a:xfrm>
            <a:off x="6934200" y="4038600"/>
            <a:ext cx="1371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81" name="Line 9"/>
          <p:cNvSpPr>
            <a:spLocks noChangeShapeType="1"/>
          </p:cNvSpPr>
          <p:nvPr/>
        </p:nvSpPr>
        <p:spPr bwMode="auto">
          <a:xfrm>
            <a:off x="6096000" y="3200400"/>
            <a:ext cx="2133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82" name="Line 10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83" name="Line 11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84" name="Line 12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85" name="Rectangle 13"/>
          <p:cNvSpPr>
            <a:spLocks noChangeArrowheads="1"/>
          </p:cNvSpPr>
          <p:nvPr/>
        </p:nvSpPr>
        <p:spPr bwMode="auto">
          <a:xfrm>
            <a:off x="427513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5886" name="Line 14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87" name="Line 15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88" name="Line 16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89" name="Line 17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890" name="Rectangle 18"/>
          <p:cNvSpPr>
            <a:spLocks noChangeArrowheads="1"/>
          </p:cNvSpPr>
          <p:nvPr/>
        </p:nvSpPr>
        <p:spPr bwMode="auto">
          <a:xfrm>
            <a:off x="1670050" y="3733800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5891" name="Rectangle 19"/>
          <p:cNvSpPr>
            <a:spLocks noChangeArrowheads="1"/>
          </p:cNvSpPr>
          <p:nvPr/>
        </p:nvSpPr>
        <p:spPr bwMode="auto">
          <a:xfrm>
            <a:off x="3319463" y="37338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5892" name="Rectangle 20"/>
          <p:cNvSpPr>
            <a:spLocks noChangeArrowheads="1"/>
          </p:cNvSpPr>
          <p:nvPr/>
        </p:nvSpPr>
        <p:spPr bwMode="auto">
          <a:xfrm>
            <a:off x="4868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5893" name="Rectangle 21"/>
          <p:cNvSpPr>
            <a:spLocks noChangeArrowheads="1"/>
          </p:cNvSpPr>
          <p:nvPr/>
        </p:nvSpPr>
        <p:spPr bwMode="auto">
          <a:xfrm>
            <a:off x="6519863" y="3732213"/>
            <a:ext cx="906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1615894" name="Rectangle 22"/>
          <p:cNvSpPr>
            <a:spLocks noChangeArrowheads="1"/>
          </p:cNvSpPr>
          <p:nvPr/>
        </p:nvSpPr>
        <p:spPr bwMode="auto">
          <a:xfrm>
            <a:off x="2508250" y="2911475"/>
            <a:ext cx="9064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15895" name="Rectangle 23"/>
          <p:cNvSpPr>
            <a:spLocks noChangeArrowheads="1"/>
          </p:cNvSpPr>
          <p:nvPr/>
        </p:nvSpPr>
        <p:spPr bwMode="auto">
          <a:xfrm>
            <a:off x="5729288" y="2895600"/>
            <a:ext cx="9064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1615896" name="Rectangle 24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615897" name="Text Box 25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615898" name="Text Box 26"/>
          <p:cNvSpPr txBox="1">
            <a:spLocks noChangeArrowheads="1"/>
          </p:cNvSpPr>
          <p:nvPr/>
        </p:nvSpPr>
        <p:spPr bwMode="auto">
          <a:xfrm>
            <a:off x="-25400" y="3581400"/>
            <a:ext cx="16430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615899" name="Line 27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900" name="Rectangle 28"/>
          <p:cNvSpPr>
            <a:spLocks noChangeArrowheads="1"/>
          </p:cNvSpPr>
          <p:nvPr/>
        </p:nvSpPr>
        <p:spPr bwMode="auto">
          <a:xfrm>
            <a:off x="7989888" y="2133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5901" name="Rectangle 29"/>
          <p:cNvSpPr>
            <a:spLocks noChangeArrowheads="1"/>
          </p:cNvSpPr>
          <p:nvPr/>
        </p:nvSpPr>
        <p:spPr bwMode="auto">
          <a:xfrm>
            <a:off x="7989888" y="2895600"/>
            <a:ext cx="5905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5902" name="Rectangle 30"/>
          <p:cNvSpPr>
            <a:spLocks noChangeArrowheads="1"/>
          </p:cNvSpPr>
          <p:nvPr/>
        </p:nvSpPr>
        <p:spPr bwMode="auto">
          <a:xfrm>
            <a:off x="7989888" y="3732213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dn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615903" name="Text Box 31"/>
          <p:cNvSpPr txBox="1">
            <a:spLocks noChangeArrowheads="1"/>
          </p:cNvSpPr>
          <p:nvPr/>
        </p:nvSpPr>
        <p:spPr bwMode="auto">
          <a:xfrm>
            <a:off x="3551238" y="5181600"/>
            <a:ext cx="20399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#leaves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=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615904" name="Rectangle 32"/>
          <p:cNvSpPr>
            <a:spLocks noChangeArrowheads="1"/>
          </p:cNvSpPr>
          <p:nvPr/>
        </p:nvSpPr>
        <p:spPr bwMode="auto">
          <a:xfrm>
            <a:off x="7807325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615905" name="Line 33"/>
          <p:cNvSpPr>
            <a:spLocks noChangeShapeType="1"/>
          </p:cNvSpPr>
          <p:nvPr/>
        </p:nvSpPr>
        <p:spPr bwMode="auto">
          <a:xfrm>
            <a:off x="7391400" y="5791200"/>
            <a:ext cx="152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5906" name="Text Box 34"/>
          <p:cNvSpPr txBox="1">
            <a:spLocks noChangeArrowheads="1"/>
          </p:cNvSpPr>
          <p:nvPr/>
        </p:nvSpPr>
        <p:spPr bwMode="auto">
          <a:xfrm>
            <a:off x="6148388" y="5821363"/>
            <a:ext cx="28432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>
                <a:latin typeface="Times New Roman" pitchFamily="18" charset="0"/>
              </a:rPr>
              <a:t>Total</a:t>
            </a:r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 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615907" name="Text Box 35"/>
          <p:cNvSpPr txBox="1">
            <a:spLocks noChangeArrowheads="1"/>
          </p:cNvSpPr>
          <p:nvPr/>
        </p:nvSpPr>
        <p:spPr bwMode="auto">
          <a:xfrm rot="-5400000">
            <a:off x="7843044" y="4501356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615908" name="Text Box 36"/>
          <p:cNvSpPr txBox="1">
            <a:spLocks noChangeArrowheads="1"/>
          </p:cNvSpPr>
          <p:nvPr/>
        </p:nvSpPr>
        <p:spPr bwMode="auto">
          <a:xfrm>
            <a:off x="838200" y="6034088"/>
            <a:ext cx="4456113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Later we will usually ignore </a:t>
            </a:r>
            <a:r>
              <a:rPr lang="en-US" sz="2800" i="1">
                <a:latin typeface="Times New Roman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590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7F06-0D4A-4C49-B78B-458E4DDA037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7633-6747-404D-85B6-7EC4566EC9FA}" type="slidenum">
              <a:rPr lang="en-US"/>
              <a:pPr/>
              <a:t>22</a:t>
            </a:fld>
            <a:endParaRPr lang="en-US"/>
          </a:p>
        </p:txBody>
      </p:sp>
      <p:sp>
        <p:nvSpPr>
          <p:cNvPr id="167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Recurrence for computing power</a:t>
            </a:r>
          </a:p>
        </p:txBody>
      </p:sp>
      <p:sp>
        <p:nvSpPr>
          <p:cNvPr id="167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371600"/>
            <a:ext cx="42672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int pow (b, n)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aseline="30000"/>
              <a:t>	</a:t>
            </a:r>
            <a:r>
              <a:rPr lang="en-US" sz="2800"/>
              <a:t>m = n &gt;&gt;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FF"/>
                </a:solidFill>
              </a:rPr>
              <a:t>	p=pow(b,m)*pow(b,m);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if (n % 2)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return p * b;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return p;</a:t>
            </a:r>
          </a:p>
        </p:txBody>
      </p:sp>
      <p:sp>
        <p:nvSpPr>
          <p:cNvPr id="1675268" name="Rectangle 4"/>
          <p:cNvSpPr>
            <a:spLocks noChangeArrowheads="1"/>
          </p:cNvSpPr>
          <p:nvPr/>
        </p:nvSpPr>
        <p:spPr bwMode="auto">
          <a:xfrm>
            <a:off x="381000" y="1371600"/>
            <a:ext cx="4267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800"/>
              <a:t>int pow (b, n)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 baseline="30000"/>
              <a:t>	</a:t>
            </a:r>
            <a:r>
              <a:rPr lang="en-US" sz="2800"/>
              <a:t>m = n &gt;&gt; 1;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>
                <a:solidFill>
                  <a:srgbClr val="0000FF"/>
                </a:solidFill>
              </a:rPr>
              <a:t>	p = pow (b, m);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>
                <a:solidFill>
                  <a:srgbClr val="0000FF"/>
                </a:solidFill>
              </a:rPr>
              <a:t>	p = p * p;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if (n % 2)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	return p * b;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else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	return p;</a:t>
            </a: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631825" y="5638800"/>
            <a:ext cx="26781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T(n) = T(n/2)+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(</a:t>
            </a:r>
            <a:r>
              <a:rPr lang="en-US" sz="2400">
                <a:solidFill>
                  <a:srgbClr val="FF0000"/>
                </a:solidFill>
              </a:rPr>
              <a:t>1)</a:t>
            </a: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5229225" y="5638800"/>
            <a:ext cx="28479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T(n) = 2T(n/2)+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(</a:t>
            </a:r>
            <a:r>
              <a:rPr lang="en-US" sz="2400">
                <a:solidFill>
                  <a:srgbClr val="FF0000"/>
                </a:solidFill>
              </a:rPr>
              <a:t>1)</a:t>
            </a:r>
          </a:p>
        </p:txBody>
      </p:sp>
      <p:sp>
        <p:nvSpPr>
          <p:cNvPr id="1675271" name="Line 7"/>
          <p:cNvSpPr>
            <a:spLocks noChangeShapeType="1"/>
          </p:cNvSpPr>
          <p:nvPr/>
        </p:nvSpPr>
        <p:spPr bwMode="auto">
          <a:xfrm>
            <a:off x="4114800" y="1447800"/>
            <a:ext cx="0" cy="480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1003300" y="6248400"/>
            <a:ext cx="68453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Which algorithm is more efficient asymptotically?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5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5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527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EBA7-B630-424E-9251-AC0F5A70BD92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F9AB-8D19-458E-A602-2E0ED6F3262A}" type="slidenum">
              <a:rPr lang="en-US"/>
              <a:pPr/>
              <a:t>23</a:t>
            </a:fld>
            <a:endParaRPr lang="en-US"/>
          </a:p>
        </p:txBody>
      </p:sp>
      <p:sp>
        <p:nvSpPr>
          <p:cNvPr id="171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Alg1</a:t>
            </a:r>
          </a:p>
        </p:txBody>
      </p:sp>
      <p:sp>
        <p:nvSpPr>
          <p:cNvPr id="171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pitchFamily="18" charset="0"/>
              </a:rPr>
              <a:t>Solve </a:t>
            </a:r>
            <a:r>
              <a:rPr lang="en-US" i="1">
                <a:solidFill>
                  <a:srgbClr val="0000FF"/>
                </a:solidFill>
                <a:latin typeface="Times New Roman" pitchFamily="18" charset="0"/>
              </a:rPr>
              <a:t>T(n) = T(n/2) + 1</a:t>
            </a:r>
          </a:p>
          <a:p>
            <a:r>
              <a:rPr lang="en-US" i="1">
                <a:latin typeface="Times New Roman" pitchFamily="18" charset="0"/>
              </a:rPr>
              <a:t>T(n) = T(n/2) + 1</a:t>
            </a:r>
          </a:p>
          <a:p>
            <a:pPr>
              <a:buFontTx/>
              <a:buNone/>
            </a:pPr>
            <a:r>
              <a:rPr lang="en-US" i="1">
                <a:latin typeface="Times New Roman" pitchFamily="18" charset="0"/>
              </a:rPr>
              <a:t>		   = T(n/4) + 1 + 1</a:t>
            </a:r>
          </a:p>
          <a:p>
            <a:pPr>
              <a:buFontTx/>
              <a:buNone/>
            </a:pPr>
            <a:r>
              <a:rPr lang="en-US" i="1">
                <a:latin typeface="Times New Roman" pitchFamily="18" charset="0"/>
              </a:rPr>
              <a:t>		   = T(n/8) + 1 + 1 + 1</a:t>
            </a:r>
          </a:p>
          <a:p>
            <a:pPr>
              <a:buFontTx/>
              <a:buNone/>
            </a:pPr>
            <a:r>
              <a:rPr lang="en-US" i="1">
                <a:latin typeface="Times New Roman" pitchFamily="18" charset="0"/>
              </a:rPr>
              <a:t>		   = T(1) + 1  + 1 + … + 1</a:t>
            </a:r>
          </a:p>
          <a:p>
            <a:pPr>
              <a:buFontTx/>
              <a:buNone/>
            </a:pPr>
            <a:endParaRPr lang="en-US" i="1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i="1">
                <a:latin typeface="Times New Roman" pitchFamily="18" charset="0"/>
              </a:rPr>
              <a:t>		   = </a:t>
            </a:r>
            <a:r>
              <a:rPr lang="el-GR" i="1">
                <a:latin typeface="Times New Roman" pitchFamily="18" charset="0"/>
                <a:cs typeface="Arial" charset="0"/>
              </a:rPr>
              <a:t>Θ</a:t>
            </a:r>
            <a:r>
              <a:rPr lang="en-US" i="1">
                <a:latin typeface="Times New Roman" pitchFamily="18" charset="0"/>
                <a:cs typeface="Arial" charset="0"/>
              </a:rPr>
              <a:t> (log(n))</a:t>
            </a:r>
            <a:r>
              <a:rPr lang="en-US" i="1">
                <a:latin typeface="Times New Roman" pitchFamily="18" charset="0"/>
              </a:rPr>
              <a:t>		    </a:t>
            </a:r>
          </a:p>
        </p:txBody>
      </p:sp>
      <p:grpSp>
        <p:nvGrpSpPr>
          <p:cNvPr id="1718276" name="Group 4"/>
          <p:cNvGrpSpPr>
            <a:grpSpLocks/>
          </p:cNvGrpSpPr>
          <p:nvPr/>
        </p:nvGrpSpPr>
        <p:grpSpPr bwMode="auto">
          <a:xfrm>
            <a:off x="3505200" y="4495800"/>
            <a:ext cx="2286000" cy="790575"/>
            <a:chOff x="2208" y="2448"/>
            <a:chExt cx="1440" cy="498"/>
          </a:xfrm>
        </p:grpSpPr>
        <p:sp>
          <p:nvSpPr>
            <p:cNvPr id="1718277" name="AutoShape 5"/>
            <p:cNvSpPr>
              <a:spLocks/>
            </p:cNvSpPr>
            <p:nvPr/>
          </p:nvSpPr>
          <p:spPr bwMode="auto">
            <a:xfrm rot="-5400000">
              <a:off x="2832" y="1824"/>
              <a:ext cx="192" cy="1440"/>
            </a:xfrm>
            <a:prstGeom prst="leftBrace">
              <a:avLst>
                <a:gd name="adj1" fmla="val 62500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8278" name="Text Box 6"/>
            <p:cNvSpPr txBox="1">
              <a:spLocks noChangeArrowheads="1"/>
            </p:cNvSpPr>
            <p:nvPr/>
          </p:nvSpPr>
          <p:spPr bwMode="auto">
            <a:xfrm>
              <a:off x="2564" y="2581"/>
              <a:ext cx="741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latin typeface="Times New Roman" pitchFamily="18" charset="0"/>
                </a:rPr>
                <a:t>log(n)</a:t>
              </a:r>
            </a:p>
          </p:txBody>
        </p:sp>
      </p:grpSp>
      <p:sp>
        <p:nvSpPr>
          <p:cNvPr id="1718280" name="Rectangle 8"/>
          <p:cNvSpPr>
            <a:spLocks noChangeArrowheads="1"/>
          </p:cNvSpPr>
          <p:nvPr/>
        </p:nvSpPr>
        <p:spPr bwMode="auto">
          <a:xfrm>
            <a:off x="2336800" y="5867400"/>
            <a:ext cx="4225925" cy="762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Iteration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8275" grpId="0" uiExpand="1" build="p"/>
      <p:bldP spid="171828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2280-64FC-44B1-B072-DEED2262742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CA41-7571-4C5C-BB69-42ECA3ECD381}" type="slidenum">
              <a:rPr lang="en-US"/>
              <a:pPr/>
              <a:t>24</a:t>
            </a:fld>
            <a:endParaRPr lang="en-US"/>
          </a:p>
        </p:txBody>
      </p:sp>
      <p:sp>
        <p:nvSpPr>
          <p:cNvPr id="175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sp>
        <p:nvSpPr>
          <p:cNvPr id="1753091" name="Text Box 3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C527-A664-40F7-84B5-234E34DFC2BC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EB4D-ED9E-49E3-9215-7F02D3C11929}" type="slidenum">
              <a:rPr lang="en-US"/>
              <a:pPr/>
              <a:t>25</a:t>
            </a:fld>
            <a:endParaRPr lang="en-US"/>
          </a:p>
        </p:txBody>
      </p:sp>
      <p:sp>
        <p:nvSpPr>
          <p:cNvPr id="175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sp>
        <p:nvSpPr>
          <p:cNvPr id="1755139" name="Text Box 3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  <p:sp>
        <p:nvSpPr>
          <p:cNvPr id="1755140" name="Rectangle 4"/>
          <p:cNvSpPr>
            <a:spLocks noChangeArrowheads="1"/>
          </p:cNvSpPr>
          <p:nvPr/>
        </p:nvSpPr>
        <p:spPr bwMode="auto">
          <a:xfrm>
            <a:off x="4130675" y="2209800"/>
            <a:ext cx="882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8FDB-1112-4E45-B9BF-003609A583F6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8B36-811A-4E23-9349-E16CFBC54A12}" type="slidenum">
              <a:rPr lang="en-US"/>
              <a:pPr/>
              <a:t>26</a:t>
            </a:fld>
            <a:endParaRPr lang="en-US"/>
          </a:p>
        </p:txBody>
      </p:sp>
      <p:sp>
        <p:nvSpPr>
          <p:cNvPr id="175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grpSp>
        <p:nvGrpSpPr>
          <p:cNvPr id="1757187" name="Group 3"/>
          <p:cNvGrpSpPr>
            <a:grpSpLocks/>
          </p:cNvGrpSpPr>
          <p:nvPr/>
        </p:nvGrpSpPr>
        <p:grpSpPr bwMode="auto">
          <a:xfrm>
            <a:off x="2362200" y="2133600"/>
            <a:ext cx="4419600" cy="1357313"/>
            <a:chOff x="1488" y="1488"/>
            <a:chExt cx="2784" cy="855"/>
          </a:xfrm>
        </p:grpSpPr>
        <p:sp>
          <p:nvSpPr>
            <p:cNvPr id="1757188" name="Line 4"/>
            <p:cNvSpPr>
              <a:spLocks noChangeShapeType="1"/>
            </p:cNvSpPr>
            <p:nvPr/>
          </p:nvSpPr>
          <p:spPr bwMode="auto">
            <a:xfrm flipH="1">
              <a:off x="1920" y="1728"/>
              <a:ext cx="96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7189" name="Line 5"/>
            <p:cNvSpPr>
              <a:spLocks noChangeShapeType="1"/>
            </p:cNvSpPr>
            <p:nvPr/>
          </p:nvSpPr>
          <p:spPr bwMode="auto">
            <a:xfrm>
              <a:off x="2880" y="1728"/>
              <a:ext cx="105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57190" name="Group 6"/>
            <p:cNvGrpSpPr>
              <a:grpSpLocks/>
            </p:cNvGrpSpPr>
            <p:nvPr/>
          </p:nvGrpSpPr>
          <p:grpSpPr bwMode="auto">
            <a:xfrm>
              <a:off x="1488" y="1968"/>
              <a:ext cx="2784" cy="375"/>
              <a:chOff x="1488" y="1968"/>
              <a:chExt cx="2784" cy="375"/>
            </a:xfrm>
          </p:grpSpPr>
          <p:sp>
            <p:nvSpPr>
              <p:cNvPr id="1757191" name="Rectangle 7"/>
              <p:cNvSpPr>
                <a:spLocks noChangeArrowheads="1"/>
              </p:cNvSpPr>
              <p:nvPr/>
            </p:nvSpPr>
            <p:spPr bwMode="auto">
              <a:xfrm>
                <a:off x="1488" y="1978"/>
                <a:ext cx="755" cy="36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T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(</a:t>
                </a:r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n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/2)</a:t>
                </a:r>
              </a:p>
            </p:txBody>
          </p:sp>
          <p:sp>
            <p:nvSpPr>
              <p:cNvPr id="1757192" name="Rectangle 8"/>
              <p:cNvSpPr>
                <a:spLocks noChangeArrowheads="1"/>
              </p:cNvSpPr>
              <p:nvPr/>
            </p:nvSpPr>
            <p:spPr bwMode="auto">
              <a:xfrm>
                <a:off x="3517" y="1968"/>
                <a:ext cx="755" cy="36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T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(</a:t>
                </a:r>
                <a:r>
                  <a:rPr lang="en-US" sz="3200" i="1">
                    <a:solidFill>
                      <a:srgbClr val="009999"/>
                    </a:solidFill>
                    <a:latin typeface="Times New Roman" pitchFamily="18" charset="0"/>
                  </a:rPr>
                  <a:t>n</a:t>
                </a:r>
                <a:r>
                  <a:rPr lang="en-US" sz="3200">
                    <a:solidFill>
                      <a:srgbClr val="009999"/>
                    </a:solidFill>
                    <a:latin typeface="Times New Roman" pitchFamily="18" charset="0"/>
                  </a:rPr>
                  <a:t>/2)</a:t>
                </a:r>
              </a:p>
            </p:txBody>
          </p:sp>
        </p:grpSp>
        <p:sp>
          <p:nvSpPr>
            <p:cNvPr id="1757193" name="Rectangle 9"/>
            <p:cNvSpPr>
              <a:spLocks noChangeArrowheads="1"/>
            </p:cNvSpPr>
            <p:nvPr/>
          </p:nvSpPr>
          <p:spPr bwMode="auto">
            <a:xfrm>
              <a:off x="2757" y="1488"/>
              <a:ext cx="244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1</a:t>
              </a: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</p:grpSp>
      <p:sp>
        <p:nvSpPr>
          <p:cNvPr id="1757194" name="Text Box 10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531A2-C072-42A3-B6AE-6F7C0726B57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BF0A6-24D6-4A5D-8709-0F11F9D7ACD7}" type="slidenum">
              <a:rPr lang="en-US"/>
              <a:pPr/>
              <a:t>27</a:t>
            </a:fld>
            <a:endParaRPr lang="en-US"/>
          </a:p>
        </p:txBody>
      </p:sp>
      <p:sp>
        <p:nvSpPr>
          <p:cNvPr id="175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grpSp>
        <p:nvGrpSpPr>
          <p:cNvPr id="1759235" name="Group 3"/>
          <p:cNvGrpSpPr>
            <a:grpSpLocks/>
          </p:cNvGrpSpPr>
          <p:nvPr/>
        </p:nvGrpSpPr>
        <p:grpSpPr bwMode="auto">
          <a:xfrm>
            <a:off x="1524000" y="2133600"/>
            <a:ext cx="6049963" cy="2179638"/>
            <a:chOff x="960" y="1488"/>
            <a:chExt cx="3811" cy="1373"/>
          </a:xfrm>
        </p:grpSpPr>
        <p:sp>
          <p:nvSpPr>
            <p:cNvPr id="1759236" name="Line 4"/>
            <p:cNvSpPr>
              <a:spLocks noChangeShapeType="1"/>
            </p:cNvSpPr>
            <p:nvPr/>
          </p:nvSpPr>
          <p:spPr bwMode="auto">
            <a:xfrm flipH="1">
              <a:off x="1920" y="1728"/>
              <a:ext cx="96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9237" name="Line 5"/>
            <p:cNvSpPr>
              <a:spLocks noChangeShapeType="1"/>
            </p:cNvSpPr>
            <p:nvPr/>
          </p:nvSpPr>
          <p:spPr bwMode="auto">
            <a:xfrm>
              <a:off x="2880" y="1728"/>
              <a:ext cx="105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9238" name="Rectangle 6"/>
            <p:cNvSpPr>
              <a:spLocks noChangeArrowheads="1"/>
            </p:cNvSpPr>
            <p:nvPr/>
          </p:nvSpPr>
          <p:spPr bwMode="auto">
            <a:xfrm>
              <a:off x="2757" y="1488"/>
              <a:ext cx="244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1</a:t>
              </a: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  <p:sp>
          <p:nvSpPr>
            <p:cNvPr id="1759239" name="Line 7"/>
            <p:cNvSpPr>
              <a:spLocks noChangeShapeType="1"/>
            </p:cNvSpPr>
            <p:nvPr/>
          </p:nvSpPr>
          <p:spPr bwMode="auto">
            <a:xfrm flipH="1">
              <a:off x="1392" y="2160"/>
              <a:ext cx="528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9240" name="Line 8"/>
            <p:cNvSpPr>
              <a:spLocks noChangeShapeType="1"/>
            </p:cNvSpPr>
            <p:nvPr/>
          </p:nvSpPr>
          <p:spPr bwMode="auto">
            <a:xfrm flipH="1">
              <a:off x="3360" y="2160"/>
              <a:ext cx="528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9241" name="Line 9"/>
            <p:cNvSpPr>
              <a:spLocks noChangeShapeType="1"/>
            </p:cNvSpPr>
            <p:nvPr/>
          </p:nvSpPr>
          <p:spPr bwMode="auto">
            <a:xfrm>
              <a:off x="3888" y="2160"/>
              <a:ext cx="57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9242" name="Line 10"/>
            <p:cNvSpPr>
              <a:spLocks noChangeShapeType="1"/>
            </p:cNvSpPr>
            <p:nvPr/>
          </p:nvSpPr>
          <p:spPr bwMode="auto">
            <a:xfrm>
              <a:off x="1920" y="2160"/>
              <a:ext cx="57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9243" name="Rectangle 11"/>
            <p:cNvSpPr>
              <a:spLocks noChangeArrowheads="1"/>
            </p:cNvSpPr>
            <p:nvPr/>
          </p:nvSpPr>
          <p:spPr bwMode="auto">
            <a:xfrm>
              <a:off x="960" y="2496"/>
              <a:ext cx="755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T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/4)</a:t>
              </a:r>
            </a:p>
          </p:txBody>
        </p:sp>
        <p:sp>
          <p:nvSpPr>
            <p:cNvPr id="1759244" name="Rectangle 12"/>
            <p:cNvSpPr>
              <a:spLocks noChangeArrowheads="1"/>
            </p:cNvSpPr>
            <p:nvPr/>
          </p:nvSpPr>
          <p:spPr bwMode="auto">
            <a:xfrm>
              <a:off x="2000" y="2496"/>
              <a:ext cx="755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T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/4)</a:t>
              </a:r>
            </a:p>
          </p:txBody>
        </p:sp>
        <p:sp>
          <p:nvSpPr>
            <p:cNvPr id="1759245" name="Rectangle 13"/>
            <p:cNvSpPr>
              <a:spLocks noChangeArrowheads="1"/>
            </p:cNvSpPr>
            <p:nvPr/>
          </p:nvSpPr>
          <p:spPr bwMode="auto">
            <a:xfrm>
              <a:off x="2976" y="2495"/>
              <a:ext cx="755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T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/4)</a:t>
              </a:r>
            </a:p>
          </p:txBody>
        </p:sp>
        <p:sp>
          <p:nvSpPr>
            <p:cNvPr id="1759246" name="Rectangle 14"/>
            <p:cNvSpPr>
              <a:spLocks noChangeArrowheads="1"/>
            </p:cNvSpPr>
            <p:nvPr/>
          </p:nvSpPr>
          <p:spPr bwMode="auto">
            <a:xfrm>
              <a:off x="4016" y="2495"/>
              <a:ext cx="755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T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/4)</a:t>
              </a:r>
            </a:p>
          </p:txBody>
        </p:sp>
        <p:sp>
          <p:nvSpPr>
            <p:cNvPr id="1759247" name="Rectangle 15"/>
            <p:cNvSpPr>
              <a:spLocks noChangeArrowheads="1"/>
            </p:cNvSpPr>
            <p:nvPr/>
          </p:nvSpPr>
          <p:spPr bwMode="auto">
            <a:xfrm>
              <a:off x="1743" y="1978"/>
              <a:ext cx="244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1</a:t>
              </a: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  <p:sp>
          <p:nvSpPr>
            <p:cNvPr id="1759248" name="Rectangle 16"/>
            <p:cNvSpPr>
              <a:spLocks noChangeArrowheads="1"/>
            </p:cNvSpPr>
            <p:nvPr/>
          </p:nvSpPr>
          <p:spPr bwMode="auto">
            <a:xfrm>
              <a:off x="3772" y="1968"/>
              <a:ext cx="244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1</a:t>
              </a: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</p:grpSp>
      <p:sp>
        <p:nvSpPr>
          <p:cNvPr id="1759249" name="Text Box 17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37E0-AF21-48C5-BD6A-4BF54D6F4850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AAAB-1DA9-464B-A27E-4FBE5A2426CB}" type="slidenum">
              <a:rPr lang="en-US"/>
              <a:pPr/>
              <a:t>28</a:t>
            </a:fld>
            <a:endParaRPr lang="en-US"/>
          </a:p>
        </p:txBody>
      </p:sp>
      <p:sp>
        <p:nvSpPr>
          <p:cNvPr id="176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sp>
        <p:nvSpPr>
          <p:cNvPr id="1761283" name="Line 3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284" name="Line 4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285" name="Line 5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286" name="Rectangle 6"/>
          <p:cNvSpPr>
            <a:spLocks noChangeArrowheads="1"/>
          </p:cNvSpPr>
          <p:nvPr/>
        </p:nvSpPr>
        <p:spPr bwMode="auto">
          <a:xfrm>
            <a:off x="437673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1287" name="Line 7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288" name="Line 8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289" name="Line 9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290" name="Line 10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291" name="Rectangle 11"/>
          <p:cNvSpPr>
            <a:spLocks noChangeArrowheads="1"/>
          </p:cNvSpPr>
          <p:nvPr/>
        </p:nvSpPr>
        <p:spPr bwMode="auto">
          <a:xfrm>
            <a:off x="1928813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1292" name="Rectangle 12"/>
          <p:cNvSpPr>
            <a:spLocks noChangeArrowheads="1"/>
          </p:cNvSpPr>
          <p:nvPr/>
        </p:nvSpPr>
        <p:spPr bwMode="auto">
          <a:xfrm>
            <a:off x="3578225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1293" name="Rectangle 13"/>
          <p:cNvSpPr>
            <a:spLocks noChangeArrowheads="1"/>
          </p:cNvSpPr>
          <p:nvPr/>
        </p:nvSpPr>
        <p:spPr bwMode="auto">
          <a:xfrm>
            <a:off x="5127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1294" name="Rectangle 14"/>
          <p:cNvSpPr>
            <a:spLocks noChangeArrowheads="1"/>
          </p:cNvSpPr>
          <p:nvPr/>
        </p:nvSpPr>
        <p:spPr bwMode="auto">
          <a:xfrm>
            <a:off x="6778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1295" name="Rectangle 15"/>
          <p:cNvSpPr>
            <a:spLocks noChangeArrowheads="1"/>
          </p:cNvSpPr>
          <p:nvPr/>
        </p:nvSpPr>
        <p:spPr bwMode="auto">
          <a:xfrm>
            <a:off x="2767013" y="2911475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1296" name="Rectangle 16"/>
          <p:cNvSpPr>
            <a:spLocks noChangeArrowheads="1"/>
          </p:cNvSpPr>
          <p:nvPr/>
        </p:nvSpPr>
        <p:spPr bwMode="auto">
          <a:xfrm>
            <a:off x="5988050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1297" name="Rectangle 17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761298" name="Text Box 18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761299" name="Text Box 19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5320-208F-42EE-A1F4-2CB5B3ED0F3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1735-3F74-4E36-926C-67B6CCB42F53}" type="slidenum">
              <a:rPr lang="en-US"/>
              <a:pPr/>
              <a:t>29</a:t>
            </a:fld>
            <a:endParaRPr lang="en-US"/>
          </a:p>
        </p:txBody>
      </p:sp>
      <p:sp>
        <p:nvSpPr>
          <p:cNvPr id="176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sp>
        <p:nvSpPr>
          <p:cNvPr id="1763331" name="Line 3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3332" name="Line 4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3333" name="Line 5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3334" name="Rectangle 6"/>
          <p:cNvSpPr>
            <a:spLocks noChangeArrowheads="1"/>
          </p:cNvSpPr>
          <p:nvPr/>
        </p:nvSpPr>
        <p:spPr bwMode="auto">
          <a:xfrm>
            <a:off x="437673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3335" name="Line 7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3336" name="Line 8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3337" name="Line 9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3338" name="Line 10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3339" name="Rectangle 11"/>
          <p:cNvSpPr>
            <a:spLocks noChangeArrowheads="1"/>
          </p:cNvSpPr>
          <p:nvPr/>
        </p:nvSpPr>
        <p:spPr bwMode="auto">
          <a:xfrm>
            <a:off x="1928813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3340" name="Rectangle 12"/>
          <p:cNvSpPr>
            <a:spLocks noChangeArrowheads="1"/>
          </p:cNvSpPr>
          <p:nvPr/>
        </p:nvSpPr>
        <p:spPr bwMode="auto">
          <a:xfrm>
            <a:off x="3578225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3341" name="Rectangle 13"/>
          <p:cNvSpPr>
            <a:spLocks noChangeArrowheads="1"/>
          </p:cNvSpPr>
          <p:nvPr/>
        </p:nvSpPr>
        <p:spPr bwMode="auto">
          <a:xfrm>
            <a:off x="5127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3342" name="Rectangle 14"/>
          <p:cNvSpPr>
            <a:spLocks noChangeArrowheads="1"/>
          </p:cNvSpPr>
          <p:nvPr/>
        </p:nvSpPr>
        <p:spPr bwMode="auto">
          <a:xfrm>
            <a:off x="6778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3343" name="Rectangle 15"/>
          <p:cNvSpPr>
            <a:spLocks noChangeArrowheads="1"/>
          </p:cNvSpPr>
          <p:nvPr/>
        </p:nvSpPr>
        <p:spPr bwMode="auto">
          <a:xfrm>
            <a:off x="2767013" y="2911475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3344" name="Rectangle 16"/>
          <p:cNvSpPr>
            <a:spLocks noChangeArrowheads="1"/>
          </p:cNvSpPr>
          <p:nvPr/>
        </p:nvSpPr>
        <p:spPr bwMode="auto">
          <a:xfrm>
            <a:off x="5988050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3345" name="Rectangle 17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763346" name="Text Box 18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763347" name="Line 19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3348" name="Text Box 20"/>
          <p:cNvSpPr txBox="1">
            <a:spLocks noChangeArrowheads="1"/>
          </p:cNvSpPr>
          <p:nvPr/>
        </p:nvSpPr>
        <p:spPr bwMode="auto">
          <a:xfrm>
            <a:off x="33338" y="3581400"/>
            <a:ext cx="16430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763349" name="Text Box 21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C8F47-08B0-44A3-B589-3E21E93E9A3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84BF-4C6F-48E9-A77E-9ADDC0167059}" type="slidenum">
              <a:rPr lang="en-US"/>
              <a:pPr/>
              <a:t>3</a:t>
            </a:fld>
            <a:endParaRPr lang="en-US"/>
          </a:p>
        </p:txBody>
      </p:sp>
      <p:sp>
        <p:nvSpPr>
          <p:cNvPr id="163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 code</a:t>
            </a:r>
          </a:p>
        </p:txBody>
      </p:sp>
      <p:sp>
        <p:nvSpPr>
          <p:cNvPr id="163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int pow (b, n)    // compute b</a:t>
            </a:r>
            <a:r>
              <a:rPr lang="en-US" baseline="30000"/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aseline="30000"/>
              <a:t>	</a:t>
            </a:r>
            <a:r>
              <a:rPr lang="en-US"/>
              <a:t>m = n &gt;&gt;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p = pow (b, m);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p = p * p;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if (n % 2)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	return p * b;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	return 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CE1D-74C0-4C8D-86B1-EDAC73187D47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1EC71-D048-4591-9E82-8CB68C07DFE6}" type="slidenum">
              <a:rPr lang="en-US"/>
              <a:pPr/>
              <a:t>30</a:t>
            </a:fld>
            <a:endParaRPr lang="en-US"/>
          </a:p>
        </p:txBody>
      </p:sp>
      <p:sp>
        <p:nvSpPr>
          <p:cNvPr id="1765378" name="Line 2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53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sp>
        <p:nvSpPr>
          <p:cNvPr id="1765380" name="Line 4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5381" name="Line 5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5382" name="Line 6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5383" name="Rectangle 7"/>
          <p:cNvSpPr>
            <a:spLocks noChangeArrowheads="1"/>
          </p:cNvSpPr>
          <p:nvPr/>
        </p:nvSpPr>
        <p:spPr bwMode="auto">
          <a:xfrm>
            <a:off x="437673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5384" name="Line 8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5385" name="Line 9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5386" name="Line 10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5387" name="Line 11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5388" name="Rectangle 12"/>
          <p:cNvSpPr>
            <a:spLocks noChangeArrowheads="1"/>
          </p:cNvSpPr>
          <p:nvPr/>
        </p:nvSpPr>
        <p:spPr bwMode="auto">
          <a:xfrm>
            <a:off x="1928813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5389" name="Rectangle 13"/>
          <p:cNvSpPr>
            <a:spLocks noChangeArrowheads="1"/>
          </p:cNvSpPr>
          <p:nvPr/>
        </p:nvSpPr>
        <p:spPr bwMode="auto">
          <a:xfrm>
            <a:off x="3578225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5390" name="Rectangle 14"/>
          <p:cNvSpPr>
            <a:spLocks noChangeArrowheads="1"/>
          </p:cNvSpPr>
          <p:nvPr/>
        </p:nvSpPr>
        <p:spPr bwMode="auto">
          <a:xfrm>
            <a:off x="5127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5391" name="Rectangle 15"/>
          <p:cNvSpPr>
            <a:spLocks noChangeArrowheads="1"/>
          </p:cNvSpPr>
          <p:nvPr/>
        </p:nvSpPr>
        <p:spPr bwMode="auto">
          <a:xfrm>
            <a:off x="6778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5392" name="Rectangle 16"/>
          <p:cNvSpPr>
            <a:spLocks noChangeArrowheads="1"/>
          </p:cNvSpPr>
          <p:nvPr/>
        </p:nvSpPr>
        <p:spPr bwMode="auto">
          <a:xfrm>
            <a:off x="2767013" y="2911475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5393" name="Rectangle 17"/>
          <p:cNvSpPr>
            <a:spLocks noChangeArrowheads="1"/>
          </p:cNvSpPr>
          <p:nvPr/>
        </p:nvSpPr>
        <p:spPr bwMode="auto">
          <a:xfrm>
            <a:off x="5988050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5394" name="Rectangle 18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765395" name="Text Box 19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765396" name="Text Box 20"/>
          <p:cNvSpPr txBox="1">
            <a:spLocks noChangeArrowheads="1"/>
          </p:cNvSpPr>
          <p:nvPr/>
        </p:nvSpPr>
        <p:spPr bwMode="auto">
          <a:xfrm>
            <a:off x="33338" y="3581400"/>
            <a:ext cx="16430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765397" name="Line 21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5398" name="Rectangle 22"/>
          <p:cNvSpPr>
            <a:spLocks noChangeArrowheads="1"/>
          </p:cNvSpPr>
          <p:nvPr/>
        </p:nvSpPr>
        <p:spPr bwMode="auto">
          <a:xfrm>
            <a:off x="809148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5399" name="Text Box 23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DAEA-E959-47A8-9AF1-9B9E8076F78C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864E-98B1-497A-914B-977843F4E5EC}" type="slidenum">
              <a:rPr lang="en-US"/>
              <a:pPr/>
              <a:t>31</a:t>
            </a:fld>
            <a:endParaRPr lang="en-US"/>
          </a:p>
        </p:txBody>
      </p:sp>
      <p:sp>
        <p:nvSpPr>
          <p:cNvPr id="1767426" name="Line 2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sp>
        <p:nvSpPr>
          <p:cNvPr id="1767428" name="Line 4"/>
          <p:cNvSpPr>
            <a:spLocks noChangeShapeType="1"/>
          </p:cNvSpPr>
          <p:nvPr/>
        </p:nvSpPr>
        <p:spPr bwMode="auto">
          <a:xfrm>
            <a:off x="6096000" y="3200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29" name="Line 5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30" name="Line 6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31" name="Line 7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32" name="Rectangle 8"/>
          <p:cNvSpPr>
            <a:spLocks noChangeArrowheads="1"/>
          </p:cNvSpPr>
          <p:nvPr/>
        </p:nvSpPr>
        <p:spPr bwMode="auto">
          <a:xfrm>
            <a:off x="437673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7433" name="Line 9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34" name="Line 10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35" name="Line 11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36" name="Line 12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37" name="Rectangle 13"/>
          <p:cNvSpPr>
            <a:spLocks noChangeArrowheads="1"/>
          </p:cNvSpPr>
          <p:nvPr/>
        </p:nvSpPr>
        <p:spPr bwMode="auto">
          <a:xfrm>
            <a:off x="1928813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7438" name="Rectangle 14"/>
          <p:cNvSpPr>
            <a:spLocks noChangeArrowheads="1"/>
          </p:cNvSpPr>
          <p:nvPr/>
        </p:nvSpPr>
        <p:spPr bwMode="auto">
          <a:xfrm>
            <a:off x="3578225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7439" name="Rectangle 15"/>
          <p:cNvSpPr>
            <a:spLocks noChangeArrowheads="1"/>
          </p:cNvSpPr>
          <p:nvPr/>
        </p:nvSpPr>
        <p:spPr bwMode="auto">
          <a:xfrm>
            <a:off x="5127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7440" name="Rectangle 16"/>
          <p:cNvSpPr>
            <a:spLocks noChangeArrowheads="1"/>
          </p:cNvSpPr>
          <p:nvPr/>
        </p:nvSpPr>
        <p:spPr bwMode="auto">
          <a:xfrm>
            <a:off x="6778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7441" name="Rectangle 17"/>
          <p:cNvSpPr>
            <a:spLocks noChangeArrowheads="1"/>
          </p:cNvSpPr>
          <p:nvPr/>
        </p:nvSpPr>
        <p:spPr bwMode="auto">
          <a:xfrm>
            <a:off x="2767013" y="2911475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7442" name="Rectangle 18"/>
          <p:cNvSpPr>
            <a:spLocks noChangeArrowheads="1"/>
          </p:cNvSpPr>
          <p:nvPr/>
        </p:nvSpPr>
        <p:spPr bwMode="auto">
          <a:xfrm>
            <a:off x="5988050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7443" name="Rectangle 19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767444" name="Text Box 20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767445" name="Text Box 21"/>
          <p:cNvSpPr txBox="1">
            <a:spLocks noChangeArrowheads="1"/>
          </p:cNvSpPr>
          <p:nvPr/>
        </p:nvSpPr>
        <p:spPr bwMode="auto">
          <a:xfrm>
            <a:off x="33338" y="3581400"/>
            <a:ext cx="16430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767446" name="Line 22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7447" name="Rectangle 23"/>
          <p:cNvSpPr>
            <a:spLocks noChangeArrowheads="1"/>
          </p:cNvSpPr>
          <p:nvPr/>
        </p:nvSpPr>
        <p:spPr bwMode="auto">
          <a:xfrm>
            <a:off x="809148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7448" name="Rectangle 24"/>
          <p:cNvSpPr>
            <a:spLocks noChangeArrowheads="1"/>
          </p:cNvSpPr>
          <p:nvPr/>
        </p:nvSpPr>
        <p:spPr bwMode="auto">
          <a:xfrm>
            <a:off x="8091488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2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7449" name="Text Box 25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7731-D530-408D-8668-FE87F20209A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88FA-01E8-4C34-BBF7-8F0858651EB6}" type="slidenum">
              <a:rPr lang="en-US"/>
              <a:pPr/>
              <a:t>32</a:t>
            </a:fld>
            <a:endParaRPr lang="en-US"/>
          </a:p>
        </p:txBody>
      </p:sp>
      <p:sp>
        <p:nvSpPr>
          <p:cNvPr id="1769474" name="Line 2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sp>
        <p:nvSpPr>
          <p:cNvPr id="1769476" name="Line 4"/>
          <p:cNvSpPr>
            <a:spLocks noChangeShapeType="1"/>
          </p:cNvSpPr>
          <p:nvPr/>
        </p:nvSpPr>
        <p:spPr bwMode="auto">
          <a:xfrm>
            <a:off x="6934200" y="4038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77" name="Line 5"/>
          <p:cNvSpPr>
            <a:spLocks noChangeShapeType="1"/>
          </p:cNvSpPr>
          <p:nvPr/>
        </p:nvSpPr>
        <p:spPr bwMode="auto">
          <a:xfrm>
            <a:off x="6096000" y="3200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78" name="Line 6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79" name="Line 7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80" name="Line 8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81" name="Rectangle 9"/>
          <p:cNvSpPr>
            <a:spLocks noChangeArrowheads="1"/>
          </p:cNvSpPr>
          <p:nvPr/>
        </p:nvSpPr>
        <p:spPr bwMode="auto">
          <a:xfrm>
            <a:off x="437673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82" name="Line 10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83" name="Line 11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84" name="Line 12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85" name="Line 13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86" name="Rectangle 14"/>
          <p:cNvSpPr>
            <a:spLocks noChangeArrowheads="1"/>
          </p:cNvSpPr>
          <p:nvPr/>
        </p:nvSpPr>
        <p:spPr bwMode="auto">
          <a:xfrm>
            <a:off x="1928813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87" name="Rectangle 15"/>
          <p:cNvSpPr>
            <a:spLocks noChangeArrowheads="1"/>
          </p:cNvSpPr>
          <p:nvPr/>
        </p:nvSpPr>
        <p:spPr bwMode="auto">
          <a:xfrm>
            <a:off x="3578225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88" name="Rectangle 16"/>
          <p:cNvSpPr>
            <a:spLocks noChangeArrowheads="1"/>
          </p:cNvSpPr>
          <p:nvPr/>
        </p:nvSpPr>
        <p:spPr bwMode="auto">
          <a:xfrm>
            <a:off x="5127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89" name="Rectangle 17"/>
          <p:cNvSpPr>
            <a:spLocks noChangeArrowheads="1"/>
          </p:cNvSpPr>
          <p:nvPr/>
        </p:nvSpPr>
        <p:spPr bwMode="auto">
          <a:xfrm>
            <a:off x="6778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90" name="Rectangle 18"/>
          <p:cNvSpPr>
            <a:spLocks noChangeArrowheads="1"/>
          </p:cNvSpPr>
          <p:nvPr/>
        </p:nvSpPr>
        <p:spPr bwMode="auto">
          <a:xfrm>
            <a:off x="2767013" y="2911475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91" name="Rectangle 19"/>
          <p:cNvSpPr>
            <a:spLocks noChangeArrowheads="1"/>
          </p:cNvSpPr>
          <p:nvPr/>
        </p:nvSpPr>
        <p:spPr bwMode="auto">
          <a:xfrm>
            <a:off x="5988050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92" name="Rectangle 20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769493" name="Text Box 21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769494" name="Text Box 22"/>
          <p:cNvSpPr txBox="1">
            <a:spLocks noChangeArrowheads="1"/>
          </p:cNvSpPr>
          <p:nvPr/>
        </p:nvSpPr>
        <p:spPr bwMode="auto">
          <a:xfrm>
            <a:off x="33338" y="3581400"/>
            <a:ext cx="16430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769495" name="Line 23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9496" name="Rectangle 24"/>
          <p:cNvSpPr>
            <a:spLocks noChangeArrowheads="1"/>
          </p:cNvSpPr>
          <p:nvPr/>
        </p:nvSpPr>
        <p:spPr bwMode="auto">
          <a:xfrm>
            <a:off x="809148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97" name="Rectangle 25"/>
          <p:cNvSpPr>
            <a:spLocks noChangeArrowheads="1"/>
          </p:cNvSpPr>
          <p:nvPr/>
        </p:nvSpPr>
        <p:spPr bwMode="auto">
          <a:xfrm>
            <a:off x="8091488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2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98" name="Rectangle 26"/>
          <p:cNvSpPr>
            <a:spLocks noChangeArrowheads="1"/>
          </p:cNvSpPr>
          <p:nvPr/>
        </p:nvSpPr>
        <p:spPr bwMode="auto">
          <a:xfrm>
            <a:off x="8091488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4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69499" name="Text Box 27"/>
          <p:cNvSpPr txBox="1">
            <a:spLocks noChangeArrowheads="1"/>
          </p:cNvSpPr>
          <p:nvPr/>
        </p:nvSpPr>
        <p:spPr bwMode="auto">
          <a:xfrm rot="-5400000">
            <a:off x="7843044" y="4501356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769500" name="Text Box 28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0D2E-0EAB-4FF6-86B5-9365903C53EB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080D-9596-4908-BBE3-4F0A9A76D746}" type="slidenum">
              <a:rPr lang="en-US"/>
              <a:pPr/>
              <a:t>33</a:t>
            </a:fld>
            <a:endParaRPr lang="en-US"/>
          </a:p>
        </p:txBody>
      </p:sp>
      <p:sp>
        <p:nvSpPr>
          <p:cNvPr id="1771522" name="Line 2"/>
          <p:cNvSpPr>
            <a:spLocks noChangeShapeType="1"/>
          </p:cNvSpPr>
          <p:nvPr/>
        </p:nvSpPr>
        <p:spPr bwMode="auto">
          <a:xfrm>
            <a:off x="1905000" y="5486400"/>
            <a:ext cx="6400800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23" name="Rectangle 3"/>
          <p:cNvSpPr>
            <a:spLocks noChangeArrowheads="1"/>
          </p:cNvSpPr>
          <p:nvPr/>
        </p:nvSpPr>
        <p:spPr bwMode="auto">
          <a:xfrm>
            <a:off x="3276600" y="5105400"/>
            <a:ext cx="2590800" cy="83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524" name="Line 4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25" name="AutoShape 5"/>
          <p:cNvSpPr>
            <a:spLocks noChangeArrowheads="1"/>
          </p:cNvSpPr>
          <p:nvPr/>
        </p:nvSpPr>
        <p:spPr bwMode="auto">
          <a:xfrm>
            <a:off x="3429000" y="5181600"/>
            <a:ext cx="22860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5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sp>
        <p:nvSpPr>
          <p:cNvPr id="1771527" name="Line 7"/>
          <p:cNvSpPr>
            <a:spLocks noChangeShapeType="1"/>
          </p:cNvSpPr>
          <p:nvPr/>
        </p:nvSpPr>
        <p:spPr bwMode="auto">
          <a:xfrm>
            <a:off x="6934200" y="4038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28" name="Line 8"/>
          <p:cNvSpPr>
            <a:spLocks noChangeShapeType="1"/>
          </p:cNvSpPr>
          <p:nvPr/>
        </p:nvSpPr>
        <p:spPr bwMode="auto">
          <a:xfrm>
            <a:off x="6096000" y="3200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29" name="Line 9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30" name="Line 10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31" name="Line 11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32" name="Rectangle 12"/>
          <p:cNvSpPr>
            <a:spLocks noChangeArrowheads="1"/>
          </p:cNvSpPr>
          <p:nvPr/>
        </p:nvSpPr>
        <p:spPr bwMode="auto">
          <a:xfrm>
            <a:off x="437673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33" name="Line 13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34" name="Line 14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35" name="Line 15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36" name="Line 16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37" name="Rectangle 17"/>
          <p:cNvSpPr>
            <a:spLocks noChangeArrowheads="1"/>
          </p:cNvSpPr>
          <p:nvPr/>
        </p:nvSpPr>
        <p:spPr bwMode="auto">
          <a:xfrm>
            <a:off x="1928813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38" name="Rectangle 18"/>
          <p:cNvSpPr>
            <a:spLocks noChangeArrowheads="1"/>
          </p:cNvSpPr>
          <p:nvPr/>
        </p:nvSpPr>
        <p:spPr bwMode="auto">
          <a:xfrm>
            <a:off x="3578225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39" name="Rectangle 19"/>
          <p:cNvSpPr>
            <a:spLocks noChangeArrowheads="1"/>
          </p:cNvSpPr>
          <p:nvPr/>
        </p:nvSpPr>
        <p:spPr bwMode="auto">
          <a:xfrm>
            <a:off x="5127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40" name="Rectangle 20"/>
          <p:cNvSpPr>
            <a:spLocks noChangeArrowheads="1"/>
          </p:cNvSpPr>
          <p:nvPr/>
        </p:nvSpPr>
        <p:spPr bwMode="auto">
          <a:xfrm>
            <a:off x="6778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41" name="Rectangle 21"/>
          <p:cNvSpPr>
            <a:spLocks noChangeArrowheads="1"/>
          </p:cNvSpPr>
          <p:nvPr/>
        </p:nvSpPr>
        <p:spPr bwMode="auto">
          <a:xfrm>
            <a:off x="2767013" y="2911475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42" name="Rectangle 22"/>
          <p:cNvSpPr>
            <a:spLocks noChangeArrowheads="1"/>
          </p:cNvSpPr>
          <p:nvPr/>
        </p:nvSpPr>
        <p:spPr bwMode="auto">
          <a:xfrm>
            <a:off x="5988050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43" name="Rectangle 23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771544" name="Text Box 24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771545" name="Text Box 25"/>
          <p:cNvSpPr txBox="1">
            <a:spLocks noChangeArrowheads="1"/>
          </p:cNvSpPr>
          <p:nvPr/>
        </p:nvSpPr>
        <p:spPr bwMode="auto">
          <a:xfrm>
            <a:off x="33338" y="3581400"/>
            <a:ext cx="16430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771546" name="Line 26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547" name="Rectangle 27"/>
          <p:cNvSpPr>
            <a:spLocks noChangeArrowheads="1"/>
          </p:cNvSpPr>
          <p:nvPr/>
        </p:nvSpPr>
        <p:spPr bwMode="auto">
          <a:xfrm>
            <a:off x="809148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48" name="Rectangle 28"/>
          <p:cNvSpPr>
            <a:spLocks noChangeArrowheads="1"/>
          </p:cNvSpPr>
          <p:nvPr/>
        </p:nvSpPr>
        <p:spPr bwMode="auto">
          <a:xfrm>
            <a:off x="8091488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2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49" name="Rectangle 29"/>
          <p:cNvSpPr>
            <a:spLocks noChangeArrowheads="1"/>
          </p:cNvSpPr>
          <p:nvPr/>
        </p:nvSpPr>
        <p:spPr bwMode="auto">
          <a:xfrm>
            <a:off x="8091488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4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1550" name="Text Box 30"/>
          <p:cNvSpPr txBox="1">
            <a:spLocks noChangeArrowheads="1"/>
          </p:cNvSpPr>
          <p:nvPr/>
        </p:nvSpPr>
        <p:spPr bwMode="auto">
          <a:xfrm>
            <a:off x="3551238" y="5181600"/>
            <a:ext cx="20399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#leaves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=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771551" name="Rectangle 31"/>
          <p:cNvSpPr>
            <a:spLocks noChangeArrowheads="1"/>
          </p:cNvSpPr>
          <p:nvPr/>
        </p:nvSpPr>
        <p:spPr bwMode="auto">
          <a:xfrm>
            <a:off x="7807325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771552" name="Text Box 32"/>
          <p:cNvSpPr txBox="1">
            <a:spLocks noChangeArrowheads="1"/>
          </p:cNvSpPr>
          <p:nvPr/>
        </p:nvSpPr>
        <p:spPr bwMode="auto">
          <a:xfrm rot="-5400000">
            <a:off x="7843044" y="4501356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771553" name="Text Box 33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DC35-E0A8-4B10-81BA-1C9AAC136B3D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DCE2-C792-468C-8AA3-0F7251ACD358}" type="slidenum">
              <a:rPr lang="en-US"/>
              <a:pPr/>
              <a:t>34</a:t>
            </a:fld>
            <a:endParaRPr lang="en-US"/>
          </a:p>
        </p:txBody>
      </p:sp>
      <p:sp>
        <p:nvSpPr>
          <p:cNvPr id="1773570" name="Line 2"/>
          <p:cNvSpPr>
            <a:spLocks noChangeShapeType="1"/>
          </p:cNvSpPr>
          <p:nvPr/>
        </p:nvSpPr>
        <p:spPr bwMode="auto">
          <a:xfrm>
            <a:off x="1905000" y="5486400"/>
            <a:ext cx="6400800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71" name="Rectangle 3"/>
          <p:cNvSpPr>
            <a:spLocks noChangeArrowheads="1"/>
          </p:cNvSpPr>
          <p:nvPr/>
        </p:nvSpPr>
        <p:spPr bwMode="auto">
          <a:xfrm>
            <a:off x="3276600" y="5105400"/>
            <a:ext cx="2590800" cy="83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3572" name="Line 4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73" name="AutoShape 5"/>
          <p:cNvSpPr>
            <a:spLocks noChangeArrowheads="1"/>
          </p:cNvSpPr>
          <p:nvPr/>
        </p:nvSpPr>
        <p:spPr bwMode="auto">
          <a:xfrm>
            <a:off x="3429000" y="5181600"/>
            <a:ext cx="22860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35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 for Alg2</a:t>
            </a:r>
          </a:p>
        </p:txBody>
      </p:sp>
      <p:sp>
        <p:nvSpPr>
          <p:cNvPr id="1773575" name="Line 7"/>
          <p:cNvSpPr>
            <a:spLocks noChangeShapeType="1"/>
          </p:cNvSpPr>
          <p:nvPr/>
        </p:nvSpPr>
        <p:spPr bwMode="auto">
          <a:xfrm>
            <a:off x="6934200" y="4038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76" name="Line 8"/>
          <p:cNvSpPr>
            <a:spLocks noChangeShapeType="1"/>
          </p:cNvSpPr>
          <p:nvPr/>
        </p:nvSpPr>
        <p:spPr bwMode="auto">
          <a:xfrm>
            <a:off x="6096000" y="3200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77" name="Line 9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78" name="Line 10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79" name="Line 11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80" name="Rectangle 12"/>
          <p:cNvSpPr>
            <a:spLocks noChangeArrowheads="1"/>
          </p:cNvSpPr>
          <p:nvPr/>
        </p:nvSpPr>
        <p:spPr bwMode="auto">
          <a:xfrm>
            <a:off x="437673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81" name="Line 13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82" name="Line 14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83" name="Line 15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84" name="Line 16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85" name="Rectangle 17"/>
          <p:cNvSpPr>
            <a:spLocks noChangeArrowheads="1"/>
          </p:cNvSpPr>
          <p:nvPr/>
        </p:nvSpPr>
        <p:spPr bwMode="auto">
          <a:xfrm>
            <a:off x="1928813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86" name="Rectangle 18"/>
          <p:cNvSpPr>
            <a:spLocks noChangeArrowheads="1"/>
          </p:cNvSpPr>
          <p:nvPr/>
        </p:nvSpPr>
        <p:spPr bwMode="auto">
          <a:xfrm>
            <a:off x="3578225" y="37338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87" name="Rectangle 19"/>
          <p:cNvSpPr>
            <a:spLocks noChangeArrowheads="1"/>
          </p:cNvSpPr>
          <p:nvPr/>
        </p:nvSpPr>
        <p:spPr bwMode="auto">
          <a:xfrm>
            <a:off x="5127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88" name="Rectangle 20"/>
          <p:cNvSpPr>
            <a:spLocks noChangeArrowheads="1"/>
          </p:cNvSpPr>
          <p:nvPr/>
        </p:nvSpPr>
        <p:spPr bwMode="auto">
          <a:xfrm>
            <a:off x="6778625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89" name="Rectangle 21"/>
          <p:cNvSpPr>
            <a:spLocks noChangeArrowheads="1"/>
          </p:cNvSpPr>
          <p:nvPr/>
        </p:nvSpPr>
        <p:spPr bwMode="auto">
          <a:xfrm>
            <a:off x="2767013" y="2911475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90" name="Rectangle 22"/>
          <p:cNvSpPr>
            <a:spLocks noChangeArrowheads="1"/>
          </p:cNvSpPr>
          <p:nvPr/>
        </p:nvSpPr>
        <p:spPr bwMode="auto">
          <a:xfrm>
            <a:off x="5988050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91" name="Rectangle 23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1773592" name="Text Box 24"/>
          <p:cNvSpPr txBox="1">
            <a:spLocks noChangeArrowheads="1"/>
          </p:cNvSpPr>
          <p:nvPr/>
        </p:nvSpPr>
        <p:spPr bwMode="auto">
          <a:xfrm rot="17366799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1773593" name="Text Box 25"/>
          <p:cNvSpPr txBox="1">
            <a:spLocks noChangeArrowheads="1"/>
          </p:cNvSpPr>
          <p:nvPr/>
        </p:nvSpPr>
        <p:spPr bwMode="auto">
          <a:xfrm>
            <a:off x="33338" y="3581400"/>
            <a:ext cx="16430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773594" name="Line 26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3595" name="Rectangle 27"/>
          <p:cNvSpPr>
            <a:spLocks noChangeArrowheads="1"/>
          </p:cNvSpPr>
          <p:nvPr/>
        </p:nvSpPr>
        <p:spPr bwMode="auto">
          <a:xfrm>
            <a:off x="809148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96" name="Rectangle 28"/>
          <p:cNvSpPr>
            <a:spLocks noChangeArrowheads="1"/>
          </p:cNvSpPr>
          <p:nvPr/>
        </p:nvSpPr>
        <p:spPr bwMode="auto">
          <a:xfrm>
            <a:off x="8091488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2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97" name="Rectangle 29"/>
          <p:cNvSpPr>
            <a:spLocks noChangeArrowheads="1"/>
          </p:cNvSpPr>
          <p:nvPr/>
        </p:nvSpPr>
        <p:spPr bwMode="auto">
          <a:xfrm>
            <a:off x="8091488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4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773598" name="Text Box 30"/>
          <p:cNvSpPr txBox="1">
            <a:spLocks noChangeArrowheads="1"/>
          </p:cNvSpPr>
          <p:nvPr/>
        </p:nvSpPr>
        <p:spPr bwMode="auto">
          <a:xfrm>
            <a:off x="3551238" y="5181600"/>
            <a:ext cx="20399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#leaves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=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773599" name="Rectangle 31"/>
          <p:cNvSpPr>
            <a:spLocks noChangeArrowheads="1"/>
          </p:cNvSpPr>
          <p:nvPr/>
        </p:nvSpPr>
        <p:spPr bwMode="auto">
          <a:xfrm>
            <a:off x="7807325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773600" name="Text Box 32"/>
          <p:cNvSpPr txBox="1">
            <a:spLocks noChangeArrowheads="1"/>
          </p:cNvSpPr>
          <p:nvPr/>
        </p:nvSpPr>
        <p:spPr bwMode="auto">
          <a:xfrm rot="-5400000">
            <a:off x="7843044" y="4501356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773601" name="Text Box 33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  <p:sp>
        <p:nvSpPr>
          <p:cNvPr id="1773602" name="Text Box 34"/>
          <p:cNvSpPr txBox="1">
            <a:spLocks noChangeArrowheads="1"/>
          </p:cNvSpPr>
          <p:nvPr/>
        </p:nvSpPr>
        <p:spPr bwMode="auto">
          <a:xfrm>
            <a:off x="7073900" y="5821363"/>
            <a:ext cx="191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>
                <a:latin typeface="Times New Roman" pitchFamily="18" charset="0"/>
              </a:rPr>
              <a:t>Total</a:t>
            </a:r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 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773603" name="Line 35"/>
          <p:cNvSpPr>
            <a:spLocks noChangeShapeType="1"/>
          </p:cNvSpPr>
          <p:nvPr/>
        </p:nvSpPr>
        <p:spPr bwMode="auto">
          <a:xfrm>
            <a:off x="7391400" y="5791200"/>
            <a:ext cx="152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1A38-1985-4F52-8440-E50E7ADB6EF5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CED7-856D-4359-85AF-2D703C0B530F}" type="slidenum">
              <a:rPr lang="en-US"/>
              <a:pPr/>
              <a:t>35</a:t>
            </a:fld>
            <a:endParaRPr lang="en-US"/>
          </a:p>
        </p:txBody>
      </p:sp>
      <p:sp>
        <p:nvSpPr>
          <p:cNvPr id="172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iteration method examples</a:t>
            </a:r>
          </a:p>
        </p:txBody>
      </p:sp>
      <p:sp>
        <p:nvSpPr>
          <p:cNvPr id="172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T(n) = T(n-1) + 1</a:t>
            </a:r>
          </a:p>
          <a:p>
            <a:pPr>
              <a:buFontTx/>
              <a:buNone/>
            </a:pPr>
            <a:r>
              <a:rPr lang="en-US"/>
              <a:t>		   = T(n-2) + 1 + 1</a:t>
            </a:r>
          </a:p>
          <a:p>
            <a:pPr>
              <a:buFontTx/>
              <a:buNone/>
            </a:pPr>
            <a:r>
              <a:rPr lang="en-US"/>
              <a:t>		   = T(n-3) + 1 + 1 + 1</a:t>
            </a:r>
          </a:p>
          <a:p>
            <a:pPr>
              <a:buFontTx/>
              <a:buNone/>
            </a:pPr>
            <a:r>
              <a:rPr lang="en-US"/>
              <a:t>		   = T(1) + 1  + 1 + … + 1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		   = </a:t>
            </a:r>
            <a:r>
              <a:rPr lang="el-GR">
                <a:cs typeface="Arial" charset="0"/>
              </a:rPr>
              <a:t>Θ</a:t>
            </a:r>
            <a:r>
              <a:rPr lang="en-US">
                <a:cs typeface="Arial" charset="0"/>
              </a:rPr>
              <a:t> (n)</a:t>
            </a:r>
            <a:r>
              <a:rPr lang="en-US"/>
              <a:t>		    </a:t>
            </a:r>
          </a:p>
        </p:txBody>
      </p:sp>
      <p:grpSp>
        <p:nvGrpSpPr>
          <p:cNvPr id="1720324" name="Group 4"/>
          <p:cNvGrpSpPr>
            <a:grpSpLocks/>
          </p:cNvGrpSpPr>
          <p:nvPr/>
        </p:nvGrpSpPr>
        <p:grpSpPr bwMode="auto">
          <a:xfrm>
            <a:off x="3505200" y="3886200"/>
            <a:ext cx="2286000" cy="787400"/>
            <a:chOff x="2208" y="2448"/>
            <a:chExt cx="1440" cy="496"/>
          </a:xfrm>
        </p:grpSpPr>
        <p:sp>
          <p:nvSpPr>
            <p:cNvPr id="1720325" name="AutoShape 5"/>
            <p:cNvSpPr>
              <a:spLocks/>
            </p:cNvSpPr>
            <p:nvPr/>
          </p:nvSpPr>
          <p:spPr bwMode="auto">
            <a:xfrm rot="-5400000">
              <a:off x="2832" y="1824"/>
              <a:ext cx="192" cy="1440"/>
            </a:xfrm>
            <a:prstGeom prst="leftBrace">
              <a:avLst>
                <a:gd name="adj1" fmla="val 62500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326" name="Text Box 6"/>
            <p:cNvSpPr txBox="1">
              <a:spLocks noChangeArrowheads="1"/>
            </p:cNvSpPr>
            <p:nvPr/>
          </p:nvSpPr>
          <p:spPr bwMode="auto">
            <a:xfrm>
              <a:off x="2620" y="2579"/>
              <a:ext cx="627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/>
                <a:t>n - 1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2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342D-B9B2-4BF5-B65D-553D00A1199D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C59C-6B05-4243-A6E1-BB53011ABDC3}" type="slidenum">
              <a:rPr lang="en-US"/>
              <a:pPr/>
              <a:t>36</a:t>
            </a:fld>
            <a:endParaRPr lang="en-US"/>
          </a:p>
        </p:txBody>
      </p:sp>
      <p:sp>
        <p:nvSpPr>
          <p:cNvPr id="172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iteration method examples</a:t>
            </a:r>
          </a:p>
        </p:txBody>
      </p:sp>
      <p:sp>
        <p:nvSpPr>
          <p:cNvPr id="172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T(n) = T(n-1) + n</a:t>
            </a:r>
          </a:p>
          <a:p>
            <a:pPr>
              <a:buFontTx/>
              <a:buNone/>
            </a:pPr>
            <a:r>
              <a:rPr lang="en-US"/>
              <a:t>		   = T(n-2) + (n-1) + n</a:t>
            </a:r>
          </a:p>
          <a:p>
            <a:pPr>
              <a:buFontTx/>
              <a:buNone/>
            </a:pPr>
            <a:r>
              <a:rPr lang="en-US"/>
              <a:t>		   = T(n-3) + (n-2) + (n-1) + n</a:t>
            </a:r>
          </a:p>
          <a:p>
            <a:pPr>
              <a:buFontTx/>
              <a:buNone/>
            </a:pPr>
            <a:r>
              <a:rPr lang="en-US"/>
              <a:t>		   = T(1) + 2  + 3 + … + n</a:t>
            </a:r>
          </a:p>
          <a:p>
            <a:pPr>
              <a:buFontTx/>
              <a:buNone/>
            </a:pPr>
            <a:r>
              <a:rPr lang="en-US"/>
              <a:t>		   = </a:t>
            </a:r>
            <a:r>
              <a:rPr lang="el-GR">
                <a:cs typeface="Arial" charset="0"/>
              </a:rPr>
              <a:t>Θ</a:t>
            </a:r>
            <a:r>
              <a:rPr lang="en-US">
                <a:cs typeface="Arial" charset="0"/>
              </a:rPr>
              <a:t> (n</a:t>
            </a:r>
            <a:r>
              <a:rPr lang="en-US" baseline="30000">
                <a:cs typeface="Arial" charset="0"/>
              </a:rPr>
              <a:t>2</a:t>
            </a:r>
            <a:r>
              <a:rPr lang="en-US">
                <a:cs typeface="Arial" charset="0"/>
              </a:rPr>
              <a:t>)</a:t>
            </a:r>
            <a:r>
              <a:rPr lang="en-US"/>
              <a:t>		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237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4DC6-62A2-496C-A26E-80EE0E9BD7F3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4059-71F6-4BAC-B9CF-05FE37B8B1DD}" type="slidenum">
              <a:rPr lang="en-US"/>
              <a:pPr/>
              <a:t>37</a:t>
            </a:fld>
            <a:endParaRPr lang="en-US"/>
          </a:p>
        </p:txBody>
      </p:sp>
      <p:sp>
        <p:nvSpPr>
          <p:cNvPr id="172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3-way-merge-sort</a:t>
            </a:r>
          </a:p>
        </p:txBody>
      </p:sp>
      <p:sp>
        <p:nvSpPr>
          <p:cNvPr id="172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447800"/>
            <a:ext cx="6705600" cy="3657600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3-way-merge-sort (A[1..n])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If (n &lt;= 1) return;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3-way-merge-sort(A[1..n/3]);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3-way-merge-sort(A[n/3+1..2n/3]);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3-way-merge-sort(A[2n/3+1.. n]);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Merge A[1..n/3] and A[n/3+1..2n/3];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Merge A[1..2n/3] and A[2n/3+1..n];</a:t>
            </a:r>
          </a:p>
        </p:txBody>
      </p:sp>
      <p:sp>
        <p:nvSpPr>
          <p:cNvPr id="1724420" name="Text Box 4"/>
          <p:cNvSpPr txBox="1">
            <a:spLocks noChangeArrowheads="1"/>
          </p:cNvSpPr>
          <p:nvPr/>
        </p:nvSpPr>
        <p:spPr bwMode="auto">
          <a:xfrm>
            <a:off x="990600" y="5334000"/>
            <a:ext cx="74676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28600" algn="l">
              <a:buFontTx/>
              <a:buChar char="•"/>
            </a:pPr>
            <a:r>
              <a:rPr lang="en-US" sz="2400"/>
              <a:t>Is this algorithm correct?</a:t>
            </a:r>
          </a:p>
          <a:p>
            <a:pPr indent="228600" algn="l">
              <a:buFontTx/>
              <a:buChar char="•"/>
            </a:pPr>
            <a:r>
              <a:rPr lang="en-US" sz="2400"/>
              <a:t>What’s the recurrence function for the running time?</a:t>
            </a:r>
          </a:p>
          <a:p>
            <a:pPr indent="228600" algn="l">
              <a:buFontTx/>
              <a:buChar char="•"/>
            </a:pPr>
            <a:r>
              <a:rPr lang="en-US" sz="2400"/>
              <a:t>What does the recurrence function solve 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2B3B-85C4-4D2B-A1C3-C3DE4FAD6DAA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718D-45E2-4B79-92EE-3EEEE16182AA}" type="slidenum">
              <a:rPr lang="en-US"/>
              <a:pPr/>
              <a:t>38</a:t>
            </a:fld>
            <a:endParaRPr lang="en-US"/>
          </a:p>
        </p:txBody>
      </p:sp>
      <p:sp>
        <p:nvSpPr>
          <p:cNvPr id="172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Unbalanced-merge-sort</a:t>
            </a:r>
          </a:p>
        </p:txBody>
      </p:sp>
      <p:sp>
        <p:nvSpPr>
          <p:cNvPr id="172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752600"/>
            <a:ext cx="6400800" cy="2667000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/>
              <a:t>ub-merge-sort (A[1..n])</a:t>
            </a:r>
          </a:p>
          <a:p>
            <a:pPr lvl="1">
              <a:buFontTx/>
              <a:buNone/>
            </a:pPr>
            <a:r>
              <a:rPr lang="en-US"/>
              <a:t>if (n&lt;=1) return;</a:t>
            </a:r>
          </a:p>
          <a:p>
            <a:pPr lvl="1">
              <a:buFontTx/>
              <a:buNone/>
            </a:pPr>
            <a:r>
              <a:rPr lang="en-US"/>
              <a:t>ub-merge-sort(A[1..n/3]);</a:t>
            </a:r>
          </a:p>
          <a:p>
            <a:pPr lvl="1">
              <a:buFontTx/>
              <a:buNone/>
            </a:pPr>
            <a:r>
              <a:rPr lang="en-US"/>
              <a:t>ub-merge-sort(A[n/3+1.. n]);</a:t>
            </a:r>
          </a:p>
          <a:p>
            <a:pPr lvl="1">
              <a:buFontTx/>
              <a:buNone/>
            </a:pPr>
            <a:r>
              <a:rPr lang="en-US"/>
              <a:t>Merge A[1.. n/3] and A[n/3+1..n].</a:t>
            </a:r>
          </a:p>
        </p:txBody>
      </p:sp>
      <p:sp>
        <p:nvSpPr>
          <p:cNvPr id="1726468" name="Text Box 4"/>
          <p:cNvSpPr txBox="1">
            <a:spLocks noChangeArrowheads="1"/>
          </p:cNvSpPr>
          <p:nvPr/>
        </p:nvSpPr>
        <p:spPr bwMode="auto">
          <a:xfrm>
            <a:off x="990600" y="5105400"/>
            <a:ext cx="74676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28600" algn="l">
              <a:buFontTx/>
              <a:buChar char="•"/>
            </a:pPr>
            <a:r>
              <a:rPr lang="en-US" sz="2400"/>
              <a:t>Is this algorithm correct?</a:t>
            </a:r>
          </a:p>
          <a:p>
            <a:pPr indent="228600" algn="l">
              <a:buFontTx/>
              <a:buChar char="•"/>
            </a:pPr>
            <a:r>
              <a:rPr lang="en-US" sz="2400"/>
              <a:t>What’s the recurrence function for the running time?</a:t>
            </a:r>
          </a:p>
          <a:p>
            <a:pPr indent="228600" algn="l">
              <a:buFontTx/>
              <a:buChar char="•"/>
            </a:pPr>
            <a:r>
              <a:rPr lang="en-US" sz="2400"/>
              <a:t>What does the recurrence function solve 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6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6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6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BC0DD-7307-4BA6-BCB5-BA6C66F6B3C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1100-BE59-4DA4-AD67-3A09396CFA27}" type="slidenum">
              <a:rPr lang="en-US"/>
              <a:pPr/>
              <a:t>39</a:t>
            </a:fld>
            <a:endParaRPr lang="en-US"/>
          </a:p>
        </p:txBody>
      </p:sp>
      <p:sp>
        <p:nvSpPr>
          <p:cNvPr id="172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More recursion tree examples (1)</a:t>
            </a:r>
          </a:p>
        </p:txBody>
      </p:sp>
      <p:sp>
        <p:nvSpPr>
          <p:cNvPr id="172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T(n) = 3T(n/3) + n</a:t>
            </a:r>
          </a:p>
          <a:p>
            <a:r>
              <a:rPr lang="en-US" dirty="0" smtClean="0"/>
              <a:t>T(n</a:t>
            </a:r>
            <a:r>
              <a:rPr lang="en-US" dirty="0"/>
              <a:t>) = 2T(n/4) + n</a:t>
            </a:r>
          </a:p>
          <a:p>
            <a:r>
              <a:rPr lang="en-US" dirty="0" smtClean="0"/>
              <a:t>T(n</a:t>
            </a:r>
            <a:r>
              <a:rPr lang="en-US" dirty="0"/>
              <a:t>) = 3T(n/2) + n</a:t>
            </a:r>
            <a:endParaRPr lang="en-US" baseline="30000" dirty="0"/>
          </a:p>
          <a:p>
            <a:r>
              <a:rPr lang="en-US" dirty="0"/>
              <a:t>T(n) = 3T(n/2) + 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T(n) = T(n/3) + T(2n/3) + n</a:t>
            </a:r>
          </a:p>
          <a:p>
            <a:pPr>
              <a:buNone/>
            </a:pPr>
            <a:endParaRPr lang="en-US" baseline="30000" dirty="0"/>
          </a:p>
          <a:p>
            <a:pPr>
              <a:buFontTx/>
              <a:buNone/>
            </a:pP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DB9B-EB67-4870-88CE-A81F1E949C5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F0B-FA41-4E3D-B759-DBDE756E669D}" type="slidenum">
              <a:rPr lang="en-US"/>
              <a:pPr/>
              <a:t>4</a:t>
            </a:fld>
            <a:endParaRPr lang="en-US"/>
          </a:p>
        </p:txBody>
      </p:sp>
      <p:sp>
        <p:nvSpPr>
          <p:cNvPr id="163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 code</a:t>
            </a:r>
          </a:p>
        </p:txBody>
      </p:sp>
      <p:sp>
        <p:nvSpPr>
          <p:cNvPr id="163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9600" y="1600200"/>
            <a:ext cx="45720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int pow (b, n)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aseline="30000"/>
              <a:t>	</a:t>
            </a:r>
            <a:r>
              <a:rPr lang="en-US" sz="2800"/>
              <a:t>m = n &gt;&gt;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FF"/>
                </a:solidFill>
              </a:rPr>
              <a:t>	p = pow(b,m) * pow(b,m);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if (n % 2)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return p * b;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return p;</a:t>
            </a:r>
          </a:p>
        </p:txBody>
      </p:sp>
      <p:sp>
        <p:nvSpPr>
          <p:cNvPr id="1638404" name="Rectangle 4"/>
          <p:cNvSpPr>
            <a:spLocks noChangeArrowheads="1"/>
          </p:cNvSpPr>
          <p:nvPr/>
        </p:nvSpPr>
        <p:spPr bwMode="auto">
          <a:xfrm>
            <a:off x="152400" y="1600200"/>
            <a:ext cx="4267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800"/>
              <a:t>int pow (b, n)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 baseline="30000"/>
              <a:t>	</a:t>
            </a:r>
            <a:r>
              <a:rPr lang="en-US" sz="2800"/>
              <a:t>m = n &gt;&gt; 1;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>
                <a:solidFill>
                  <a:srgbClr val="0000FF"/>
                </a:solidFill>
              </a:rPr>
              <a:t>	p = pow (b, m);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>
                <a:solidFill>
                  <a:srgbClr val="0000FF"/>
                </a:solidFill>
              </a:rPr>
              <a:t>	p = p * p;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if (n % 2)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	return p * b;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else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	return p;</a:t>
            </a:r>
          </a:p>
        </p:txBody>
      </p:sp>
      <p:sp>
        <p:nvSpPr>
          <p:cNvPr id="1638405" name="Line 5"/>
          <p:cNvSpPr>
            <a:spLocks noChangeShapeType="1"/>
          </p:cNvSpPr>
          <p:nvPr/>
        </p:nvSpPr>
        <p:spPr bwMode="auto">
          <a:xfrm>
            <a:off x="4114800" y="1524000"/>
            <a:ext cx="0" cy="480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F599-6770-4F8B-940A-006B7189EB81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3408-8280-4536-805A-1F1879D71A28}" type="slidenum">
              <a:rPr lang="en-US"/>
              <a:pPr/>
              <a:t>40</a:t>
            </a:fld>
            <a:endParaRPr lang="en-US"/>
          </a:p>
        </p:txBody>
      </p:sp>
      <p:sp>
        <p:nvSpPr>
          <p:cNvPr id="177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More recursion tree examples (2)</a:t>
            </a:r>
          </a:p>
        </p:txBody>
      </p:sp>
      <p:sp>
        <p:nvSpPr>
          <p:cNvPr id="177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T(n) = T(n-2) + n</a:t>
            </a:r>
            <a:endParaRPr lang="en-US" baseline="30000"/>
          </a:p>
          <a:p>
            <a:r>
              <a:rPr lang="en-US"/>
              <a:t>T(n) = T(n-2) + 1</a:t>
            </a:r>
            <a:endParaRPr lang="en-US" baseline="30000"/>
          </a:p>
          <a:p>
            <a:r>
              <a:rPr lang="en-US"/>
              <a:t>T(n) = 2T(n-2) + n</a:t>
            </a:r>
            <a:endParaRPr lang="en-US" baseline="30000"/>
          </a:p>
          <a:p>
            <a:r>
              <a:rPr lang="en-US"/>
              <a:t>T(n) = 2T(n-2) + 1</a:t>
            </a:r>
            <a:endParaRPr lang="en-US" baseline="30000"/>
          </a:p>
          <a:p>
            <a:pPr>
              <a:buFontTx/>
              <a:buNone/>
            </a:pPr>
            <a:endParaRPr lang="en-US" baseline="30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1: T(n) = 3T(n/3)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1" y="190500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858994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195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28600" y="2133600"/>
            <a:ext cx="2390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T(n/3) = 3T(n/9) + n/3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1" y="190500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95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11111" y="25525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n/3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00200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T(n/9)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936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T(n/9)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60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T(n/9)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164480" y="2133600"/>
            <a:ext cx="2518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T(n/9) = 3T(n/27) + n/9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2" y="190500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95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11111" y="25525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n/3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936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T(n/9)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60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T(n/9)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897841" y="373380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n/9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956936" y="421011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8" idx="0"/>
          </p:cNvCxnSpPr>
          <p:nvPr/>
        </p:nvCxnSpPr>
        <p:spPr bwMode="auto">
          <a:xfrm flipH="1">
            <a:off x="2157028" y="421011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28536" y="421011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15597" y="489591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T(n/27)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651921" y="489591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T(n/27)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175921" y="489591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T(n/27)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36241" y="2133600"/>
            <a:ext cx="2775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T(n/27) = 3T(n/81) + n/27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2" y="190500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95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11111" y="25525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n/3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936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T(n/9)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60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T(n/9)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897841" y="373380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n/9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956936" y="421011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8" idx="0"/>
          </p:cNvCxnSpPr>
          <p:nvPr/>
        </p:nvCxnSpPr>
        <p:spPr bwMode="auto">
          <a:xfrm flipH="1">
            <a:off x="2157028" y="421011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28536" y="421011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651921" y="489591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T(n/27)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175921" y="489591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T(n/27)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577861" y="483858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n/27</a:t>
            </a:r>
            <a:endParaRPr lang="en-US" sz="2000" dirty="0"/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-291711" y="5314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 flipH="1">
            <a:off x="908381" y="531489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1079889" y="5314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36241" y="2133600"/>
            <a:ext cx="2775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T(n/27) = 3T(n/81) + n/27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1" y="1905000"/>
            <a:ext cx="1911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358824" y="25908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n/3	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882824" y="25908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n/3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11111" y="25525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n/3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100030" y="371469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n/9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624030" y="371469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n/9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897841" y="373380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n/9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956936" y="421011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8" idx="0"/>
          </p:cNvCxnSpPr>
          <p:nvPr/>
        </p:nvCxnSpPr>
        <p:spPr bwMode="auto">
          <a:xfrm flipH="1">
            <a:off x="2157027" y="4210110"/>
            <a:ext cx="19111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28536" y="421011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15427" y="489591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n/27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339427" y="489591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n/27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577861" y="483858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n/27</a:t>
            </a:r>
            <a:endParaRPr lang="en-US" sz="2000" dirty="0"/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-291711" y="5314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 flipH="1">
            <a:off x="908381" y="531489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1079889" y="5314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122359" y="1600200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n*1=n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006221" y="2602468"/>
            <a:ext cx="986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n/3*3=n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062440" y="3745468"/>
            <a:ext cx="986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n/9*9=n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934200" y="4659868"/>
            <a:ext cx="1242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n/27*27=n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52400" y="2667000"/>
            <a:ext cx="1905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T(n/3</a:t>
            </a:r>
            <a:r>
              <a:rPr lang="en-US" sz="2000" baseline="30000" dirty="0" smtClean="0"/>
              <a:t>h</a:t>
            </a:r>
            <a:r>
              <a:rPr lang="en-US" sz="2000" dirty="0" smtClean="0"/>
              <a:t>)= T(1)</a:t>
            </a:r>
          </a:p>
          <a:p>
            <a:r>
              <a:rPr lang="en-US" sz="2000" dirty="0" smtClean="0"/>
              <a:t>h = log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n</a:t>
            </a:r>
            <a:endParaRPr lang="en-US" sz="2000" dirty="0"/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4267200" y="5638800"/>
          <a:ext cx="3824288" cy="812800"/>
        </p:xfrm>
        <a:graphic>
          <a:graphicData uri="http://schemas.openxmlformats.org/presentationml/2006/ole">
            <p:oleObj spid="_x0000_s1777666" name="Equation" r:id="rId3" imgW="203184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2: T(n) = 2T(n/4)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475854" y="25146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029200" y="25146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164480" y="2133600"/>
            <a:ext cx="2518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T(n/4) = 2T(n/16) + n/4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2T(n/4)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25146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34012" y="24763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671867" y="348609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T(n/16)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225213" y="348609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T(n/16)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36241" y="2133600"/>
            <a:ext cx="2775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T(n/16) = 2T(n/64) + n/16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2T(n/4)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25146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34012" y="24763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25213" y="348609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T(n/16)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818187" y="342900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n/16</a:t>
            </a:r>
            <a:endParaRPr lang="en-US" sz="2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2409054" y="382911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23454" y="382911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480721" y="443871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T(n/64)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922027" y="440049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T(n/64)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-27879" y="2133600"/>
            <a:ext cx="2903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T(n/64) = 2T(n/256) + n/64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2T(n/4)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25146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34012" y="24763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25213" y="348609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T(n/16)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818187" y="342900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n/16</a:t>
            </a:r>
            <a:endParaRPr lang="en-US" sz="2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2409054" y="382911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23454" y="382911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480721" y="443871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T(n/64)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085533" y="440049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n/64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1547588" y="48006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>
            <a:off x="2461988" y="48006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547921" y="5410200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T(n/256)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989227" y="5371980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T(n/256)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-27879" y="2133600"/>
            <a:ext cx="2903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T(n/64) = 2T(n/256) + n/64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BAA3-E15B-48C0-B309-C1D0B40FB0F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85BC-4FCA-4FBE-A756-7AE81CE61CBD}" type="slidenum">
              <a:rPr lang="en-US"/>
              <a:pPr/>
              <a:t>5</a:t>
            </a:fld>
            <a:endParaRPr lang="en-US"/>
          </a:p>
        </p:txBody>
      </p:sp>
      <p:sp>
        <p:nvSpPr>
          <p:cNvPr id="164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Recurrence for computing power</a:t>
            </a:r>
          </a:p>
        </p:txBody>
      </p:sp>
      <p:sp>
        <p:nvSpPr>
          <p:cNvPr id="164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600200"/>
            <a:ext cx="42672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int pow (b, n)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aseline="30000"/>
              <a:t>	</a:t>
            </a:r>
            <a:r>
              <a:rPr lang="en-US" sz="2800"/>
              <a:t>m = n &gt;&gt;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FF"/>
                </a:solidFill>
              </a:rPr>
              <a:t>	p=pow(b,m)*pow(b,m);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if (n % 2)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return p * b;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return p;</a:t>
            </a:r>
          </a:p>
        </p:txBody>
      </p:sp>
      <p:sp>
        <p:nvSpPr>
          <p:cNvPr id="1640452" name="Rectangle 4"/>
          <p:cNvSpPr>
            <a:spLocks noChangeArrowheads="1"/>
          </p:cNvSpPr>
          <p:nvPr/>
        </p:nvSpPr>
        <p:spPr bwMode="auto">
          <a:xfrm>
            <a:off x="152400" y="1600200"/>
            <a:ext cx="4267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800"/>
              <a:t>int pow (b, n)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 baseline="30000"/>
              <a:t>	</a:t>
            </a:r>
            <a:r>
              <a:rPr lang="en-US" sz="2800"/>
              <a:t>m = n &gt;&gt; 1;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>
                <a:solidFill>
                  <a:srgbClr val="0000FF"/>
                </a:solidFill>
              </a:rPr>
              <a:t>	p = pow (b, m);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>
                <a:solidFill>
                  <a:srgbClr val="0000FF"/>
                </a:solidFill>
              </a:rPr>
              <a:t>	p = p * p;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if (n % 2)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	return p * b;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else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	return p;</a:t>
            </a:r>
          </a:p>
        </p:txBody>
      </p:sp>
      <p:sp>
        <p:nvSpPr>
          <p:cNvPr id="1640453" name="Text Box 5"/>
          <p:cNvSpPr txBox="1">
            <a:spLocks noChangeArrowheads="1"/>
          </p:cNvSpPr>
          <p:nvPr/>
        </p:nvSpPr>
        <p:spPr bwMode="auto">
          <a:xfrm>
            <a:off x="1066800" y="5943600"/>
            <a:ext cx="12588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T(n) = ?</a:t>
            </a:r>
          </a:p>
        </p:txBody>
      </p:sp>
      <p:sp>
        <p:nvSpPr>
          <p:cNvPr id="1640454" name="Text Box 6"/>
          <p:cNvSpPr txBox="1">
            <a:spLocks noChangeArrowheads="1"/>
          </p:cNvSpPr>
          <p:nvPr/>
        </p:nvSpPr>
        <p:spPr bwMode="auto">
          <a:xfrm>
            <a:off x="5751513" y="5943600"/>
            <a:ext cx="1258887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T(n) = ?</a:t>
            </a:r>
          </a:p>
        </p:txBody>
      </p:sp>
      <p:sp>
        <p:nvSpPr>
          <p:cNvPr id="1640455" name="Line 7"/>
          <p:cNvSpPr>
            <a:spLocks noChangeShapeType="1"/>
          </p:cNvSpPr>
          <p:nvPr/>
        </p:nvSpPr>
        <p:spPr bwMode="auto">
          <a:xfrm>
            <a:off x="4114800" y="1524000"/>
            <a:ext cx="0" cy="480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2T(n/4)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192706" y="25146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34012" y="24763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388719" y="348609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n/16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818187" y="342900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n/16</a:t>
            </a:r>
            <a:endParaRPr lang="en-US" sz="2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2409054" y="382911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23454" y="382911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644227" y="443871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n/64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085533" y="440049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n/64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1547588" y="48006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>
            <a:off x="2461988" y="48006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547921" y="5410200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T(n/256)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989227" y="5371980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T(n/256)</a:t>
            </a:r>
            <a:endParaRPr lang="en-US" sz="20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7248525" y="1579563"/>
          <a:ext cx="207963" cy="228600"/>
        </p:xfrm>
        <a:graphic>
          <a:graphicData uri="http://schemas.openxmlformats.org/presentationml/2006/ole">
            <p:oleObj spid="_x0000_s1779714" name="Equation" r:id="rId3" imgW="126720" imgH="139680" progId="">
              <p:embed/>
            </p:oleObj>
          </a:graphicData>
        </a:graphic>
      </p:graphicFrame>
      <p:graphicFrame>
        <p:nvGraphicFramePr>
          <p:cNvPr id="1779716" name="Object 4"/>
          <p:cNvGraphicFramePr>
            <a:graphicFrameLocks noChangeAspect="1"/>
          </p:cNvGraphicFramePr>
          <p:nvPr/>
        </p:nvGraphicFramePr>
        <p:xfrm>
          <a:off x="6740525" y="2362200"/>
          <a:ext cx="1225550" cy="644525"/>
        </p:xfrm>
        <a:graphic>
          <a:graphicData uri="http://schemas.openxmlformats.org/presentationml/2006/ole">
            <p:oleObj spid="_x0000_s1779716" name="Equation" r:id="rId4" imgW="749160" imgH="393480" progId="">
              <p:embed/>
            </p:oleObj>
          </a:graphicData>
        </a:graphic>
      </p:graphicFrame>
      <p:graphicFrame>
        <p:nvGraphicFramePr>
          <p:cNvPr id="1779717" name="Object 5"/>
          <p:cNvGraphicFramePr>
            <a:graphicFrameLocks noChangeAspect="1"/>
          </p:cNvGraphicFramePr>
          <p:nvPr/>
        </p:nvGraphicFramePr>
        <p:xfrm>
          <a:off x="6745288" y="3317875"/>
          <a:ext cx="1287462" cy="644525"/>
        </p:xfrm>
        <a:graphic>
          <a:graphicData uri="http://schemas.openxmlformats.org/presentationml/2006/ole">
            <p:oleObj spid="_x0000_s1779717" name="Equation" r:id="rId5" imgW="787320" imgH="393480" progId="">
              <p:embed/>
            </p:oleObj>
          </a:graphicData>
        </a:graphic>
      </p:graphicFrame>
      <p:graphicFrame>
        <p:nvGraphicFramePr>
          <p:cNvPr id="1779718" name="Object 6"/>
          <p:cNvGraphicFramePr>
            <a:graphicFrameLocks noChangeAspect="1"/>
          </p:cNvGraphicFramePr>
          <p:nvPr/>
        </p:nvGraphicFramePr>
        <p:xfrm>
          <a:off x="6799263" y="4232275"/>
          <a:ext cx="1266825" cy="644525"/>
        </p:xfrm>
        <a:graphic>
          <a:graphicData uri="http://schemas.openxmlformats.org/presentationml/2006/ole">
            <p:oleObj spid="_x0000_s1779718" name="Equation" r:id="rId6" imgW="774360" imgH="393480" progId="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779719" name="Equation" r:id="rId7" imgW="114120" imgH="215640" progId="">
              <p:embed/>
            </p:oleObj>
          </a:graphicData>
        </a:graphic>
      </p:graphicFrame>
      <p:graphicFrame>
        <p:nvGraphicFramePr>
          <p:cNvPr id="1779720" name="Object 8"/>
          <p:cNvGraphicFramePr>
            <a:graphicFrameLocks noChangeAspect="1"/>
          </p:cNvGraphicFramePr>
          <p:nvPr/>
        </p:nvGraphicFramePr>
        <p:xfrm>
          <a:off x="5257800" y="5334000"/>
          <a:ext cx="2811463" cy="965200"/>
        </p:xfrm>
        <a:graphic>
          <a:graphicData uri="http://schemas.openxmlformats.org/presentationml/2006/ole">
            <p:oleObj spid="_x0000_s1779720" name="Equation" r:id="rId8" imgW="1257120" imgH="431640" progId="">
              <p:embed/>
            </p:oleObj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 flipH="1">
            <a:off x="5257800" y="2895600"/>
            <a:ext cx="281373" cy="51429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>
            <a:off x="5539173" y="2895600"/>
            <a:ext cx="480627" cy="5142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4495800" y="3810000"/>
            <a:ext cx="281373" cy="51429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 bwMode="auto">
          <a:xfrm>
            <a:off x="4777173" y="3810000"/>
            <a:ext cx="480627" cy="5142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3733800" y="4800600"/>
            <a:ext cx="281373" cy="51429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 bwMode="auto">
          <a:xfrm>
            <a:off x="4015173" y="4800600"/>
            <a:ext cx="480627" cy="5142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5029200" y="31242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5653364" y="31242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5" name="TextBox 44"/>
          <p:cNvSpPr txBox="1"/>
          <p:nvPr/>
        </p:nvSpPr>
        <p:spPr>
          <a:xfrm>
            <a:off x="4267200" y="39872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4891364" y="39872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3505200" y="49778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4129364" y="49778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9" name="TextBox 48"/>
          <p:cNvSpPr txBox="1"/>
          <p:nvPr/>
        </p:nvSpPr>
        <p:spPr>
          <a:xfrm>
            <a:off x="152400" y="2667000"/>
            <a:ext cx="1905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T(n/4</a:t>
            </a:r>
            <a:r>
              <a:rPr lang="en-US" sz="2000" baseline="30000" dirty="0" smtClean="0"/>
              <a:t>h</a:t>
            </a:r>
            <a:r>
              <a:rPr lang="en-US" sz="2000" dirty="0" smtClean="0"/>
              <a:t>)= T(1)</a:t>
            </a:r>
          </a:p>
          <a:p>
            <a:r>
              <a:rPr lang="en-US" sz="2000" dirty="0" smtClean="0"/>
              <a:t>h = log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3: T(n) = 3T(n/2)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1" y="190500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858994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195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228601" y="2133600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T(n/2) = 3T(n/4) + n/2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3T(n/2)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1" y="190500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95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11111" y="25525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00200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936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60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228601" y="2133600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T(n/4) = 3T(n/8) + n/4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3T(n/2)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2" y="190500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95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11111" y="25525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936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60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897841" y="373380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956936" y="421011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8" idx="0"/>
          </p:cNvCxnSpPr>
          <p:nvPr/>
        </p:nvCxnSpPr>
        <p:spPr bwMode="auto">
          <a:xfrm flipH="1">
            <a:off x="2157028" y="421011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28536" y="421011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86931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723255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247255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164481" y="2133600"/>
            <a:ext cx="2518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T(n/8) = 3T(n/16) + n/8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3T(n/2)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2" y="190500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95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11111" y="25525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	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936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60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897841" y="373380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956936" y="421011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8" idx="0"/>
          </p:cNvCxnSpPr>
          <p:nvPr/>
        </p:nvCxnSpPr>
        <p:spPr bwMode="auto">
          <a:xfrm flipH="1">
            <a:off x="2157028" y="421011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28536" y="421011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723255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247255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49194" y="483858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n/8</a:t>
            </a:r>
            <a:endParaRPr lang="en-US" sz="2000" dirty="0"/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-291711" y="5314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 flipH="1">
            <a:off x="908381" y="531489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1079889" y="5314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164481" y="2133600"/>
            <a:ext cx="2518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T(n/8) = 3T(n/16) + n/8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3T(n/2)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6505" y="14286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1" y="1905000"/>
            <a:ext cx="1911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358824" y="25908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	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882824" y="25908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11111" y="255258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	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100030" y="371469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624030" y="371469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897841" y="3733800"/>
            <a:ext cx="54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956936" y="421011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8" idx="0"/>
          </p:cNvCxnSpPr>
          <p:nvPr/>
        </p:nvCxnSpPr>
        <p:spPr bwMode="auto">
          <a:xfrm flipH="1">
            <a:off x="2157027" y="4210110"/>
            <a:ext cx="1911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28536" y="421011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86760" y="489591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n/8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410760" y="489591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n/8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49194" y="483858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n/8</a:t>
            </a:r>
            <a:endParaRPr lang="en-US" sz="2000" dirty="0"/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-291711" y="5314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 flipH="1">
            <a:off x="908381" y="531489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1079889" y="5314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7713663" y="1579563"/>
          <a:ext cx="207962" cy="228600"/>
        </p:xfrm>
        <a:graphic>
          <a:graphicData uri="http://schemas.openxmlformats.org/presentationml/2006/ole">
            <p:oleObj spid="_x0000_s1782786" name="Equation" r:id="rId3" imgW="126720" imgH="139680" progId="">
              <p:embed/>
            </p:oleObj>
          </a:graphicData>
        </a:graphic>
      </p:graphicFrame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7256463" y="2479675"/>
          <a:ext cx="1122362" cy="644525"/>
        </p:xfrm>
        <a:graphic>
          <a:graphicData uri="http://schemas.openxmlformats.org/presentationml/2006/ole">
            <p:oleObj spid="_x0000_s1782787" name="Equation" r:id="rId4" imgW="685800" imgH="393480" progId="">
              <p:embed/>
            </p:oleObj>
          </a:graphicData>
        </a:graphic>
      </p:graphicFrame>
      <p:graphicFrame>
        <p:nvGraphicFramePr>
          <p:cNvPr id="36" name="Object 5"/>
          <p:cNvGraphicFramePr>
            <a:graphicFrameLocks noChangeAspect="1"/>
          </p:cNvGraphicFramePr>
          <p:nvPr/>
        </p:nvGraphicFramePr>
        <p:xfrm>
          <a:off x="7045325" y="3498850"/>
          <a:ext cx="1619250" cy="768350"/>
        </p:xfrm>
        <a:graphic>
          <a:graphicData uri="http://schemas.openxmlformats.org/presentationml/2006/ole">
            <p:oleObj spid="_x0000_s1782788" name="Equation" r:id="rId5" imgW="990360" imgH="469800" progId="">
              <p:embed/>
            </p:oleObj>
          </a:graphicData>
        </a:graphic>
      </p:graphicFrame>
      <p:graphicFrame>
        <p:nvGraphicFramePr>
          <p:cNvPr id="38" name="Object 8"/>
          <p:cNvGraphicFramePr>
            <a:graphicFrameLocks noChangeAspect="1"/>
          </p:cNvGraphicFramePr>
          <p:nvPr/>
        </p:nvGraphicFramePr>
        <p:xfrm>
          <a:off x="2667000" y="5313362"/>
          <a:ext cx="5946775" cy="1544638"/>
        </p:xfrm>
        <a:graphic>
          <a:graphicData uri="http://schemas.openxmlformats.org/presentationml/2006/ole">
            <p:oleObj spid="_x0000_s1782790" name="Equation" r:id="rId6" imgW="3619440" imgH="939600" progId="">
              <p:embed/>
            </p:oleObj>
          </a:graphicData>
        </a:graphic>
      </p:graphicFrame>
      <p:graphicFrame>
        <p:nvGraphicFramePr>
          <p:cNvPr id="1782791" name="Object 7"/>
          <p:cNvGraphicFramePr>
            <a:graphicFrameLocks noChangeAspect="1"/>
          </p:cNvGraphicFramePr>
          <p:nvPr/>
        </p:nvGraphicFramePr>
        <p:xfrm>
          <a:off x="7077075" y="4718050"/>
          <a:ext cx="1598613" cy="768350"/>
        </p:xfrm>
        <a:graphic>
          <a:graphicData uri="http://schemas.openxmlformats.org/presentationml/2006/ole">
            <p:oleObj spid="_x0000_s1782791" name="Equation" r:id="rId7" imgW="977760" imgH="469800" progId="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267200" y="41148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4724400" y="41148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42" name="Straight Connector 41"/>
          <p:cNvCxnSpPr/>
          <p:nvPr/>
        </p:nvCxnSpPr>
        <p:spPr bwMode="auto">
          <a:xfrm flipH="1">
            <a:off x="4572000" y="4114800"/>
            <a:ext cx="144374" cy="304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 bwMode="auto">
          <a:xfrm>
            <a:off x="4868776" y="4075331"/>
            <a:ext cx="84224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5021173" y="4075331"/>
            <a:ext cx="465227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196164" y="41148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5486400" y="3011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5943600" y="3011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58" name="Straight Connector 57"/>
          <p:cNvCxnSpPr/>
          <p:nvPr/>
        </p:nvCxnSpPr>
        <p:spPr bwMode="auto">
          <a:xfrm flipH="1">
            <a:off x="5791200" y="3011269"/>
            <a:ext cx="144374" cy="304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 bwMode="auto">
          <a:xfrm>
            <a:off x="6087976" y="2971800"/>
            <a:ext cx="84224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6240373" y="2971800"/>
            <a:ext cx="465227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415364" y="3011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62" name="TextBox 61"/>
          <p:cNvSpPr txBox="1"/>
          <p:nvPr/>
        </p:nvSpPr>
        <p:spPr>
          <a:xfrm>
            <a:off x="4114800" y="2996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63" name="TextBox 62"/>
          <p:cNvSpPr txBox="1"/>
          <p:nvPr/>
        </p:nvSpPr>
        <p:spPr>
          <a:xfrm>
            <a:off x="4572000" y="2996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64" name="Straight Connector 63"/>
          <p:cNvCxnSpPr/>
          <p:nvPr/>
        </p:nvCxnSpPr>
        <p:spPr bwMode="auto">
          <a:xfrm flipH="1">
            <a:off x="4419600" y="2996625"/>
            <a:ext cx="144374" cy="304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 bwMode="auto">
          <a:xfrm>
            <a:off x="4716376" y="2957156"/>
            <a:ext cx="84224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4868773" y="2957156"/>
            <a:ext cx="465227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5043764" y="2996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68" name="TextBox 67"/>
          <p:cNvSpPr txBox="1"/>
          <p:nvPr/>
        </p:nvSpPr>
        <p:spPr>
          <a:xfrm>
            <a:off x="2819400" y="4154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69" name="TextBox 68"/>
          <p:cNvSpPr txBox="1"/>
          <p:nvPr/>
        </p:nvSpPr>
        <p:spPr>
          <a:xfrm>
            <a:off x="3276600" y="4154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3124200" y="4154269"/>
            <a:ext cx="144374" cy="304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 bwMode="auto">
          <a:xfrm>
            <a:off x="3420976" y="4114800"/>
            <a:ext cx="84224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3573373" y="4114800"/>
            <a:ext cx="465227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748364" y="4154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74" name="TextBox 73"/>
          <p:cNvSpPr txBox="1"/>
          <p:nvPr/>
        </p:nvSpPr>
        <p:spPr>
          <a:xfrm>
            <a:off x="0" y="2209800"/>
            <a:ext cx="1905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T(n/2</a:t>
            </a:r>
            <a:r>
              <a:rPr lang="en-US" sz="2000" baseline="30000" dirty="0" smtClean="0"/>
              <a:t>h</a:t>
            </a:r>
            <a:r>
              <a:rPr lang="en-US" sz="2000" dirty="0" smtClean="0"/>
              <a:t>)= T(1)</a:t>
            </a:r>
          </a:p>
          <a:p>
            <a:r>
              <a:rPr lang="en-US" sz="2000" dirty="0" smtClean="0"/>
              <a:t>h = log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4: T(n) = 3T(n/2) + n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29217" y="142869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1" y="190500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858994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195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87538" y="2133600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T(n/2) = 3T(n/4) + (n/2)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3T(n/2) + n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29217" y="142869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1" y="190500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95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8" y="25908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978864" y="2552580"/>
            <a:ext cx="805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(n/2)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00200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936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60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87538" y="2133600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T(n/4) = 3T(n/8) + (n/4)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3T(n/2) + n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29217" y="142869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r>
              <a:rPr lang="en-US" sz="2000" baseline="30000" dirty="0" smtClean="0"/>
              <a:t>2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2" y="190500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95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978864" y="2552580"/>
            <a:ext cx="805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(n/2)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936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60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765594" y="3733800"/>
            <a:ext cx="805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(n/4)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956936" y="421011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8" idx="0"/>
          </p:cNvCxnSpPr>
          <p:nvPr/>
        </p:nvCxnSpPr>
        <p:spPr bwMode="auto">
          <a:xfrm flipH="1">
            <a:off x="2157028" y="421011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28536" y="421011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86931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723255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247255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23418" y="2133600"/>
            <a:ext cx="2800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T(n/8) = 3T(n/16) + (n/8)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3T(n/2) + n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29217" y="1428690"/>
            <a:ext cx="421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2" y="190500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95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9319" y="25908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978864" y="2552580"/>
            <a:ext cx="805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(n/2)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09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936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60524" y="371469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765594" y="3733800"/>
            <a:ext cx="805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(n/4)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956936" y="421011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8" idx="0"/>
          </p:cNvCxnSpPr>
          <p:nvPr/>
        </p:nvCxnSpPr>
        <p:spPr bwMode="auto">
          <a:xfrm flipH="1">
            <a:off x="2157028" y="421011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28536" y="421011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723255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247255" y="48959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T(n/8)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516947" y="4838580"/>
            <a:ext cx="805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(n/8)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-291711" y="5314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 flipH="1">
            <a:off x="908381" y="531489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1079889" y="5314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23418" y="2133600"/>
            <a:ext cx="2800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T(n/8) = 3T(n/16) + (n/8)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3B60-3797-468C-87FF-39BC38058319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4A69-9E03-4BA2-9FDA-17E9647BAA96}" type="slidenum">
              <a:rPr lang="en-US"/>
              <a:pPr/>
              <a:t>6</a:t>
            </a:fld>
            <a:endParaRPr lang="en-US"/>
          </a:p>
        </p:txBody>
      </p:sp>
      <p:sp>
        <p:nvSpPr>
          <p:cNvPr id="164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Recurrence for computing power</a:t>
            </a:r>
          </a:p>
        </p:txBody>
      </p:sp>
      <p:sp>
        <p:nvSpPr>
          <p:cNvPr id="164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600200"/>
            <a:ext cx="42672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int pow (b, n)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aseline="30000"/>
              <a:t>	</a:t>
            </a:r>
            <a:r>
              <a:rPr lang="en-US" sz="2800"/>
              <a:t>m = n &gt;&gt;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FF"/>
                </a:solidFill>
              </a:rPr>
              <a:t>	p=pow(b,m)*pow(b,m);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if (n % 2)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return p * b;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return p;</a:t>
            </a:r>
          </a:p>
        </p:txBody>
      </p:sp>
      <p:sp>
        <p:nvSpPr>
          <p:cNvPr id="1648644" name="Rectangle 4"/>
          <p:cNvSpPr>
            <a:spLocks noChangeArrowheads="1"/>
          </p:cNvSpPr>
          <p:nvPr/>
        </p:nvSpPr>
        <p:spPr bwMode="auto">
          <a:xfrm>
            <a:off x="152400" y="1600200"/>
            <a:ext cx="4267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800"/>
              <a:t>int pow (b, n)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 baseline="30000"/>
              <a:t>	</a:t>
            </a:r>
            <a:r>
              <a:rPr lang="en-US" sz="2800"/>
              <a:t>m = n &gt;&gt; 1;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>
                <a:solidFill>
                  <a:srgbClr val="0000FF"/>
                </a:solidFill>
              </a:rPr>
              <a:t>	p = pow (b, m);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>
                <a:solidFill>
                  <a:srgbClr val="0000FF"/>
                </a:solidFill>
              </a:rPr>
              <a:t>	p = p * p;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if (n % 2)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	return p * b;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else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		return p;</a:t>
            </a:r>
          </a:p>
        </p:txBody>
      </p:sp>
      <p:sp>
        <p:nvSpPr>
          <p:cNvPr id="1648645" name="Text Box 5"/>
          <p:cNvSpPr txBox="1">
            <a:spLocks noChangeArrowheads="1"/>
          </p:cNvSpPr>
          <p:nvPr/>
        </p:nvSpPr>
        <p:spPr bwMode="auto">
          <a:xfrm>
            <a:off x="360363" y="5938838"/>
            <a:ext cx="267811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T(n) = T(n/2)+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(</a:t>
            </a:r>
            <a:r>
              <a:rPr lang="en-US" sz="2400">
                <a:solidFill>
                  <a:srgbClr val="FF0000"/>
                </a:solidFill>
              </a:rPr>
              <a:t>1)</a:t>
            </a:r>
          </a:p>
        </p:txBody>
      </p:sp>
      <p:sp>
        <p:nvSpPr>
          <p:cNvPr id="1648646" name="Text Box 6"/>
          <p:cNvSpPr txBox="1">
            <a:spLocks noChangeArrowheads="1"/>
          </p:cNvSpPr>
          <p:nvPr/>
        </p:nvSpPr>
        <p:spPr bwMode="auto">
          <a:xfrm>
            <a:off x="4957763" y="5938838"/>
            <a:ext cx="28479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T(n) = 2T(n/2)+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(</a:t>
            </a:r>
            <a:r>
              <a:rPr lang="en-US" sz="2400">
                <a:solidFill>
                  <a:srgbClr val="FF0000"/>
                </a:solidFill>
              </a:rPr>
              <a:t>1)</a:t>
            </a:r>
          </a:p>
        </p:txBody>
      </p:sp>
      <p:sp>
        <p:nvSpPr>
          <p:cNvPr id="1648647" name="Line 7"/>
          <p:cNvSpPr>
            <a:spLocks noChangeShapeType="1"/>
          </p:cNvSpPr>
          <p:nvPr/>
        </p:nvSpPr>
        <p:spPr bwMode="auto">
          <a:xfrm>
            <a:off x="4114800" y="1524000"/>
            <a:ext cx="0" cy="480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3T(n/2) + n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29217" y="142869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r>
              <a:rPr lang="en-US" sz="2000" baseline="30000" dirty="0" smtClean="0"/>
              <a:t>2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429000" y="190500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0"/>
          </p:cNvCxnSpPr>
          <p:nvPr/>
        </p:nvCxnSpPr>
        <p:spPr bwMode="auto">
          <a:xfrm flipH="1">
            <a:off x="4629091" y="1905000"/>
            <a:ext cx="1911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226576" y="259080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(n/2)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50576" y="259080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(n/2)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978864" y="255258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(n/2)</a:t>
            </a:r>
            <a:r>
              <a:rPr lang="en-US" sz="2000" baseline="30000" dirty="0" smtClean="0"/>
              <a:t>2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70206" y="3028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2" idx="0"/>
          </p:cNvCxnSpPr>
          <p:nvPr/>
        </p:nvCxnSpPr>
        <p:spPr bwMode="auto">
          <a:xfrm flipH="1">
            <a:off x="3370297" y="302889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541806" y="3028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967782" y="371469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(n/4)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91782" y="371469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(n/4)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765594" y="373380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(n/4)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956936" y="421011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8" idx="0"/>
          </p:cNvCxnSpPr>
          <p:nvPr/>
        </p:nvCxnSpPr>
        <p:spPr bwMode="auto">
          <a:xfrm flipH="1">
            <a:off x="2157027" y="4210110"/>
            <a:ext cx="1911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28536" y="421011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754512" y="489591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(n/8)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278512" y="489591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(n/8)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516946" y="483858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(n/8)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-291711" y="5314890"/>
            <a:ext cx="990600" cy="685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 flipH="1">
            <a:off x="908381" y="5314890"/>
            <a:ext cx="1911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1079889" y="5314890"/>
            <a:ext cx="1227227" cy="725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7672388" y="1527175"/>
          <a:ext cx="290512" cy="333375"/>
        </p:xfrm>
        <a:graphic>
          <a:graphicData uri="http://schemas.openxmlformats.org/presentationml/2006/ole">
            <p:oleObj spid="_x0000_s1785858" name="Equation" r:id="rId3" imgW="177480" imgH="203040" progId="">
              <p:embed/>
            </p:oleObj>
          </a:graphicData>
        </a:graphic>
      </p:graphicFrame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7048500" y="2417763"/>
          <a:ext cx="1538288" cy="769937"/>
        </p:xfrm>
        <a:graphic>
          <a:graphicData uri="http://schemas.openxmlformats.org/presentationml/2006/ole">
            <p:oleObj spid="_x0000_s1785859" name="Equation" r:id="rId4" imgW="939600" imgH="469800" progId="">
              <p:embed/>
            </p:oleObj>
          </a:graphicData>
        </a:graphic>
      </p:graphicFrame>
      <p:graphicFrame>
        <p:nvGraphicFramePr>
          <p:cNvPr id="38" name="Object 8"/>
          <p:cNvGraphicFramePr>
            <a:graphicFrameLocks noChangeAspect="1"/>
          </p:cNvGraphicFramePr>
          <p:nvPr/>
        </p:nvGraphicFramePr>
        <p:xfrm>
          <a:off x="4305300" y="5699125"/>
          <a:ext cx="2670175" cy="771525"/>
        </p:xfrm>
        <a:graphic>
          <a:graphicData uri="http://schemas.openxmlformats.org/presentationml/2006/ole">
            <p:oleObj spid="_x0000_s1785861" name="Equation" r:id="rId5" imgW="1625400" imgH="469800" progId="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267200" y="41148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4724400" y="41148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42" name="Straight Connector 41"/>
          <p:cNvCxnSpPr/>
          <p:nvPr/>
        </p:nvCxnSpPr>
        <p:spPr bwMode="auto">
          <a:xfrm flipH="1">
            <a:off x="4572000" y="4114800"/>
            <a:ext cx="144374" cy="304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 bwMode="auto">
          <a:xfrm>
            <a:off x="4868776" y="4075331"/>
            <a:ext cx="84224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5021173" y="4075331"/>
            <a:ext cx="465227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196164" y="41148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5486400" y="3011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5943600" y="3011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58" name="Straight Connector 57"/>
          <p:cNvCxnSpPr/>
          <p:nvPr/>
        </p:nvCxnSpPr>
        <p:spPr bwMode="auto">
          <a:xfrm flipH="1">
            <a:off x="5791200" y="3011269"/>
            <a:ext cx="144374" cy="304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 bwMode="auto">
          <a:xfrm>
            <a:off x="6087976" y="2971800"/>
            <a:ext cx="84224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6240373" y="2971800"/>
            <a:ext cx="465227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415364" y="3011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62" name="TextBox 61"/>
          <p:cNvSpPr txBox="1"/>
          <p:nvPr/>
        </p:nvSpPr>
        <p:spPr>
          <a:xfrm>
            <a:off x="4114800" y="2996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63" name="TextBox 62"/>
          <p:cNvSpPr txBox="1"/>
          <p:nvPr/>
        </p:nvSpPr>
        <p:spPr>
          <a:xfrm>
            <a:off x="4572000" y="2996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64" name="Straight Connector 63"/>
          <p:cNvCxnSpPr/>
          <p:nvPr/>
        </p:nvCxnSpPr>
        <p:spPr bwMode="auto">
          <a:xfrm flipH="1">
            <a:off x="4419600" y="2996625"/>
            <a:ext cx="144374" cy="304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 bwMode="auto">
          <a:xfrm>
            <a:off x="4716376" y="2957156"/>
            <a:ext cx="84224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4868773" y="2957156"/>
            <a:ext cx="465227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5043764" y="2996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68" name="TextBox 67"/>
          <p:cNvSpPr txBox="1"/>
          <p:nvPr/>
        </p:nvSpPr>
        <p:spPr>
          <a:xfrm>
            <a:off x="2819400" y="4154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69" name="TextBox 68"/>
          <p:cNvSpPr txBox="1"/>
          <p:nvPr/>
        </p:nvSpPr>
        <p:spPr>
          <a:xfrm>
            <a:off x="3276600" y="4154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3124200" y="4154269"/>
            <a:ext cx="144374" cy="3048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 bwMode="auto">
          <a:xfrm>
            <a:off x="3420976" y="4114800"/>
            <a:ext cx="84224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3573373" y="4114800"/>
            <a:ext cx="465227" cy="3442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748364" y="4154269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74" name="TextBox 73"/>
          <p:cNvSpPr txBox="1"/>
          <p:nvPr/>
        </p:nvSpPr>
        <p:spPr>
          <a:xfrm>
            <a:off x="0" y="2209800"/>
            <a:ext cx="1905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T(n/2</a:t>
            </a:r>
            <a:r>
              <a:rPr lang="en-US" sz="2000" baseline="30000" dirty="0" smtClean="0"/>
              <a:t>h</a:t>
            </a:r>
            <a:r>
              <a:rPr lang="en-US" sz="2000" dirty="0" smtClean="0"/>
              <a:t>)= T(1)</a:t>
            </a:r>
          </a:p>
          <a:p>
            <a:r>
              <a:rPr lang="en-US" sz="2000" dirty="0" smtClean="0"/>
              <a:t>h = log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n</a:t>
            </a:r>
            <a:endParaRPr lang="en-US" sz="2000" dirty="0"/>
          </a:p>
        </p:txBody>
      </p:sp>
      <p:graphicFrame>
        <p:nvGraphicFramePr>
          <p:cNvPr id="1785863" name="Object 7"/>
          <p:cNvGraphicFramePr>
            <a:graphicFrameLocks noChangeAspect="1"/>
          </p:cNvGraphicFramePr>
          <p:nvPr/>
        </p:nvGraphicFramePr>
        <p:xfrm>
          <a:off x="6802438" y="3573463"/>
          <a:ext cx="2079625" cy="769937"/>
        </p:xfrm>
        <a:graphic>
          <a:graphicData uri="http://schemas.openxmlformats.org/presentationml/2006/ole">
            <p:oleObj spid="_x0000_s1785863" name="Equation" r:id="rId6" imgW="1269720" imgH="469800" progId="">
              <p:embed/>
            </p:oleObj>
          </a:graphicData>
        </a:graphic>
      </p:graphicFrame>
      <p:graphicFrame>
        <p:nvGraphicFramePr>
          <p:cNvPr id="1785864" name="Object 8"/>
          <p:cNvGraphicFramePr>
            <a:graphicFrameLocks noChangeAspect="1"/>
          </p:cNvGraphicFramePr>
          <p:nvPr/>
        </p:nvGraphicFramePr>
        <p:xfrm>
          <a:off x="6791325" y="4572000"/>
          <a:ext cx="2058988" cy="769938"/>
        </p:xfrm>
        <a:graphic>
          <a:graphicData uri="http://schemas.openxmlformats.org/presentationml/2006/ole">
            <p:oleObj spid="_x0000_s1785864" name="Equation" r:id="rId7" imgW="1257120" imgH="46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5: T(n) = T(n/2) + T(n/3)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96320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4009254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923654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352800" y="25146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T(n/2)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457054" y="2514600"/>
            <a:ext cx="867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T(n/3)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-84268" y="2133600"/>
            <a:ext cx="3132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T(n/2) = T(n/4) + T(n/6) + n/2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84268" y="2526268"/>
            <a:ext cx="3132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T(n/3) = T(n/6) + T(n/9) + n/3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T(n) = T(n/2) + T(n/3)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96320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4009254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 bwMode="auto">
          <a:xfrm>
            <a:off x="4923654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516306" y="25146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620560" y="25146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n/3</a:t>
            </a:r>
            <a:endParaRPr lang="en-US" sz="20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3029761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>
            <a:off x="3944161" y="2876490"/>
            <a:ext cx="399239" cy="70491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373308" y="348609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T(n/4)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3798895" y="35052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T(n/6)</a:t>
            </a:r>
            <a:endParaRPr lang="en-US" sz="2000" dirty="0"/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5217348" y="28956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 bwMode="auto">
          <a:xfrm>
            <a:off x="6131748" y="2895600"/>
            <a:ext cx="399239" cy="70491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560895" y="350520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T(n/6)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986482" y="352431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T(n/9)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-60108" y="2133600"/>
            <a:ext cx="3260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T(n/4) = T(n/8) + T(n/12) + n/4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-112148" y="2438400"/>
            <a:ext cx="3388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T(n/6) = T(n/12) + T(n/18) + n/6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-112148" y="2831068"/>
            <a:ext cx="3388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T(n/9) = T(n/18) + T(n/27) + n/9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T(n) = T(n/2) + T(n/3)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96320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4009254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 bwMode="auto">
          <a:xfrm>
            <a:off x="4923654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516306" y="25146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n/2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620560" y="25146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n/3</a:t>
            </a:r>
            <a:endParaRPr lang="en-US" sz="20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3029761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31" idx="0"/>
          </p:cNvCxnSpPr>
          <p:nvPr/>
        </p:nvCxnSpPr>
        <p:spPr bwMode="auto">
          <a:xfrm>
            <a:off x="3944161" y="2876490"/>
            <a:ext cx="288506" cy="62871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536813" y="348609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n/4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3962400" y="35052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n/6</a:t>
            </a:r>
            <a:endParaRPr lang="en-US" sz="2000" dirty="0"/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5486400" y="2895600"/>
            <a:ext cx="264348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 bwMode="auto">
          <a:xfrm>
            <a:off x="6131748" y="2895600"/>
            <a:ext cx="399239" cy="70491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116505" y="35052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n/6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49987" y="352431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n/9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-60108" y="2133600"/>
            <a:ext cx="3260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T(n/4) = T(n/8) + T(n/12) + n/4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-112148" y="2438400"/>
            <a:ext cx="3388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T(n/6) = T(n/12) + T(n/18) + n/6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-112148" y="2831068"/>
            <a:ext cx="3388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T(n/9) = T(n/18) + T(n/27) + n/9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1944721" y="38862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>
            <a:off x="2859121" y="3886200"/>
            <a:ext cx="112679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210326" y="4495800"/>
            <a:ext cx="73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T(n/8)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2353693" y="451491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T(n/12)</a:t>
            </a:r>
            <a:endParaRPr lang="en-US" sz="1600" dirty="0"/>
          </a:p>
        </p:txBody>
      </p:sp>
      <p:cxnSp>
        <p:nvCxnSpPr>
          <p:cNvPr id="46" name="Straight Connector 45"/>
          <p:cNvCxnSpPr/>
          <p:nvPr/>
        </p:nvCxnSpPr>
        <p:spPr bwMode="auto">
          <a:xfrm flipH="1">
            <a:off x="3810000" y="3886200"/>
            <a:ext cx="275454" cy="57162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>
            <a:off x="4343400" y="3924420"/>
            <a:ext cx="105547" cy="49542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268093" y="44958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T(n/12)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4044153" y="44958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T(n/18)</a:t>
            </a:r>
            <a:endParaRPr lang="en-US" sz="1600" dirty="0"/>
          </a:p>
        </p:txBody>
      </p:sp>
      <p:cxnSp>
        <p:nvCxnSpPr>
          <p:cNvPr id="56" name="Straight Connector 55"/>
          <p:cNvCxnSpPr/>
          <p:nvPr/>
        </p:nvCxnSpPr>
        <p:spPr bwMode="auto">
          <a:xfrm flipH="1">
            <a:off x="5053679" y="3886200"/>
            <a:ext cx="275454" cy="57162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>
            <a:off x="5587079" y="3924420"/>
            <a:ext cx="356521" cy="4951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4800600" y="44958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T(n/12)</a:t>
            </a:r>
            <a:endParaRPr lang="en-US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5562600" y="44958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T(n/18)</a:t>
            </a:r>
            <a:endParaRPr lang="en-US" sz="1600" dirty="0"/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472133" y="3847980"/>
            <a:ext cx="81067" cy="64782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 bwMode="auto">
          <a:xfrm>
            <a:off x="6730079" y="3886200"/>
            <a:ext cx="585121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6248400" y="44958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T(n/18)</a:t>
            </a:r>
            <a:endParaRPr lang="en-US" sz="1600" dirty="0"/>
          </a:p>
        </p:txBody>
      </p:sp>
      <p:sp>
        <p:nvSpPr>
          <p:cNvPr id="65" name="TextBox 64"/>
          <p:cNvSpPr txBox="1"/>
          <p:nvPr/>
        </p:nvSpPr>
        <p:spPr>
          <a:xfrm>
            <a:off x="7162800" y="44958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T(n/27)</a:t>
            </a:r>
            <a:endParaRPr lang="en-US" sz="1600" dirty="0"/>
          </a:p>
        </p:txBody>
      </p:sp>
      <p:graphicFrame>
        <p:nvGraphicFramePr>
          <p:cNvPr id="1879042" name="Object 2"/>
          <p:cNvGraphicFramePr>
            <a:graphicFrameLocks noChangeAspect="1"/>
          </p:cNvGraphicFramePr>
          <p:nvPr/>
        </p:nvGraphicFramePr>
        <p:xfrm>
          <a:off x="7024688" y="2362200"/>
          <a:ext cx="1204912" cy="644525"/>
        </p:xfrm>
        <a:graphic>
          <a:graphicData uri="http://schemas.openxmlformats.org/presentationml/2006/ole">
            <p:oleObj spid="_x0000_s1879042" name="Equation" r:id="rId3" imgW="736560" imgH="393480" progId="">
              <p:embed/>
            </p:oleObj>
          </a:graphicData>
        </a:graphic>
      </p:graphicFrame>
      <p:graphicFrame>
        <p:nvGraphicFramePr>
          <p:cNvPr id="1879043" name="Object 3"/>
          <p:cNvGraphicFramePr>
            <a:graphicFrameLocks noChangeAspect="1"/>
          </p:cNvGraphicFramePr>
          <p:nvPr/>
        </p:nvGraphicFramePr>
        <p:xfrm>
          <a:off x="6781800" y="3276600"/>
          <a:ext cx="2055812" cy="543129"/>
        </p:xfrm>
        <a:graphic>
          <a:graphicData uri="http://schemas.openxmlformats.org/presentationml/2006/ole">
            <p:oleObj spid="_x0000_s1879043" name="Equation" r:id="rId4" imgW="1777680" imgH="469800" progId="">
              <p:embed/>
            </p:oleObj>
          </a:graphicData>
        </a:graphic>
      </p:graphicFrame>
      <p:graphicFrame>
        <p:nvGraphicFramePr>
          <p:cNvPr id="1879044" name="Object 4"/>
          <p:cNvGraphicFramePr>
            <a:graphicFrameLocks noChangeAspect="1"/>
          </p:cNvGraphicFramePr>
          <p:nvPr/>
        </p:nvGraphicFramePr>
        <p:xfrm>
          <a:off x="7432675" y="1655763"/>
          <a:ext cx="207963" cy="228600"/>
        </p:xfrm>
        <a:graphic>
          <a:graphicData uri="http://schemas.openxmlformats.org/presentationml/2006/ole">
            <p:oleObj spid="_x0000_s1879044" name="Equation" r:id="rId5" imgW="126720" imgH="139680" progId="">
              <p:embed/>
            </p:oleObj>
          </a:graphicData>
        </a:graphic>
      </p:graphicFrame>
      <p:graphicFrame>
        <p:nvGraphicFramePr>
          <p:cNvPr id="1879045" name="Object 5"/>
          <p:cNvGraphicFramePr>
            <a:graphicFrameLocks noChangeAspect="1"/>
          </p:cNvGraphicFramePr>
          <p:nvPr/>
        </p:nvGraphicFramePr>
        <p:xfrm>
          <a:off x="4038600" y="5181600"/>
          <a:ext cx="2439988" cy="771525"/>
        </p:xfrm>
        <a:graphic>
          <a:graphicData uri="http://schemas.openxmlformats.org/presentationml/2006/ole">
            <p:oleObj spid="_x0000_s1879045" name="Equation" r:id="rId6" imgW="1485720" imgH="469800" progId="">
              <p:embed/>
            </p:oleObj>
          </a:graphicData>
        </a:graphic>
      </p:graphicFrame>
      <p:graphicFrame>
        <p:nvGraphicFramePr>
          <p:cNvPr id="1879046" name="Object 6"/>
          <p:cNvGraphicFramePr>
            <a:graphicFrameLocks noChangeAspect="1"/>
          </p:cNvGraphicFramePr>
          <p:nvPr/>
        </p:nvGraphicFramePr>
        <p:xfrm>
          <a:off x="1447800" y="5334000"/>
          <a:ext cx="1878012" cy="374650"/>
        </p:xfrm>
        <a:graphic>
          <a:graphicData uri="http://schemas.openxmlformats.org/presentationml/2006/ole">
            <p:oleObj spid="_x0000_s1879046" name="Equation" r:id="rId7" imgW="11430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6: T(n) = T(n-2) + 1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464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= T(n-2) + 1</a:t>
            </a:r>
          </a:p>
          <a:p>
            <a:pPr>
              <a:buNone/>
            </a:pPr>
            <a:r>
              <a:rPr lang="en-US" dirty="0" smtClean="0"/>
              <a:t>= T(n-4) + 1 + 1</a:t>
            </a:r>
          </a:p>
          <a:p>
            <a:pPr>
              <a:buNone/>
            </a:pPr>
            <a:r>
              <a:rPr lang="en-US" dirty="0" smtClean="0"/>
              <a:t>= T(n-6) + 1 + 1 + 1</a:t>
            </a:r>
          </a:p>
          <a:p>
            <a:pPr>
              <a:buNone/>
            </a:pPr>
            <a:r>
              <a:rPr lang="en-US" dirty="0" smtClean="0"/>
              <a:t>= T(n-8) + 1 + 1 + 1 + 1</a:t>
            </a:r>
          </a:p>
          <a:p>
            <a:pPr>
              <a:buNone/>
            </a:pPr>
            <a:r>
              <a:rPr lang="en-US" dirty="0" smtClean="0"/>
              <a:t>= </a:t>
            </a:r>
            <a:r>
              <a:rPr lang="en-US" dirty="0" smtClean="0">
                <a:sym typeface="Symbol"/>
              </a:rPr>
              <a:t>h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=  (n/2)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=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 (n)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776" y="1600200"/>
            <a:ext cx="100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T(n)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9200" y="4038600"/>
            <a:ext cx="365614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 = number of iterations</a:t>
            </a:r>
          </a:p>
          <a:p>
            <a:r>
              <a:rPr lang="en-US" sz="2400" dirty="0" smtClean="0"/>
              <a:t>T(n-2h) = T(0)</a:t>
            </a:r>
          </a:p>
          <a:p>
            <a:r>
              <a:rPr lang="en-US" sz="2400" dirty="0" smtClean="0"/>
              <a:t>h = n/2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7: T(n) = T(n-2) +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6477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= T(n-2) + n</a:t>
            </a:r>
          </a:p>
          <a:p>
            <a:pPr>
              <a:buNone/>
            </a:pPr>
            <a:r>
              <a:rPr lang="en-US" dirty="0" smtClean="0"/>
              <a:t>= T(n-4) + (n-2) + n</a:t>
            </a:r>
          </a:p>
          <a:p>
            <a:pPr>
              <a:buNone/>
            </a:pPr>
            <a:r>
              <a:rPr lang="en-US" dirty="0" smtClean="0"/>
              <a:t>= T(n-6) + (n-4) + (n-2) + n</a:t>
            </a:r>
          </a:p>
          <a:p>
            <a:pPr>
              <a:buNone/>
            </a:pPr>
            <a:r>
              <a:rPr lang="en-US" dirty="0" smtClean="0"/>
              <a:t>= T(n-8) + (n-6) + (n-4) + (n-2) + n</a:t>
            </a:r>
          </a:p>
          <a:p>
            <a:pPr>
              <a:buNone/>
            </a:pPr>
            <a:r>
              <a:rPr lang="en-US" dirty="0" smtClean="0"/>
              <a:t>= </a:t>
            </a:r>
            <a:r>
              <a:rPr lang="en-US" dirty="0" smtClean="0">
                <a:sym typeface="Symbol"/>
              </a:rPr>
              <a:t>h*(0+n)/2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=  (</a:t>
            </a:r>
            <a:r>
              <a:rPr lang="en-US" dirty="0" err="1" smtClean="0">
                <a:sym typeface="Symbol"/>
              </a:rPr>
              <a:t>nh</a:t>
            </a:r>
            <a:r>
              <a:rPr lang="en-US" dirty="0" smtClean="0">
                <a:sym typeface="Symbol"/>
              </a:rPr>
              <a:t>/2)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=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 (n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776" y="1600200"/>
            <a:ext cx="100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T(n)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4572000"/>
            <a:ext cx="365614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 = number of iterations</a:t>
            </a:r>
          </a:p>
          <a:p>
            <a:r>
              <a:rPr lang="en-US" sz="2400" dirty="0" smtClean="0"/>
              <a:t>h = n/2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8: T(n) = 2T(n-3) + 1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468640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021986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11957" y="2133600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T(n-3) = 2T(n-6) + 1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2T(n-3) + 1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1987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740612" y="247638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735987" y="348609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T(n-6)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289333" y="3486090"/>
            <a:ext cx="881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T(n-6)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311957" y="2133600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T(n-6) = 2T(n-9) + 1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2T(n-3) + 1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1987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740612" y="247638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89333" y="348609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T(n-6)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996120" y="342900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2409054" y="382911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23454" y="382911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44841" y="443871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T(n-9)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986147" y="440049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T(n-9)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247837" y="2133600"/>
            <a:ext cx="2351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T(n-9) = 2T(n-12) + 1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2T(n-3) + 1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1986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740612" y="247638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89333" y="348609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T(n-6)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996120" y="342900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2409054" y="382911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23454" y="382911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44841" y="443871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T(n-9)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263466" y="440049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1547588" y="48006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>
            <a:off x="2461988" y="48006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612041" y="541020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T(n-12)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053347" y="537198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T(n-12)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247837" y="2133600"/>
            <a:ext cx="2351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T(n-9) = 2T(n-12) + 1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F67E-E546-4480-9C9B-3DD01EEA41E1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3AEE-77BC-4298-9BBE-3AFE07452DC5}" type="slidenum">
              <a:rPr lang="en-US"/>
              <a:pPr/>
              <a:t>7</a:t>
            </a:fld>
            <a:endParaRPr lang="en-US"/>
          </a:p>
        </p:txBody>
      </p:sp>
      <p:sp>
        <p:nvSpPr>
          <p:cNvPr id="157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they mean?</a:t>
            </a:r>
          </a:p>
        </p:txBody>
      </p:sp>
      <p:graphicFrame>
        <p:nvGraphicFramePr>
          <p:cNvPr id="1579012" name="Object 4"/>
          <p:cNvGraphicFramePr>
            <a:graphicFrameLocks noChangeAspect="1"/>
          </p:cNvGraphicFramePr>
          <p:nvPr/>
        </p:nvGraphicFramePr>
        <p:xfrm>
          <a:off x="3124200" y="1524000"/>
          <a:ext cx="2481263" cy="3276600"/>
        </p:xfrm>
        <a:graphic>
          <a:graphicData uri="http://schemas.openxmlformats.org/presentationml/2006/ole">
            <p:oleObj spid="_x0000_s1579012" name="Equation" r:id="rId4" imgW="1206360" imgH="1587240" progId="">
              <p:embed/>
            </p:oleObj>
          </a:graphicData>
        </a:graphic>
      </p:graphicFrame>
      <p:sp>
        <p:nvSpPr>
          <p:cNvPr id="1579015" name="Text Box 7"/>
          <p:cNvSpPr txBox="1">
            <a:spLocks noChangeArrowheads="1"/>
          </p:cNvSpPr>
          <p:nvPr/>
        </p:nvSpPr>
        <p:spPr bwMode="auto">
          <a:xfrm>
            <a:off x="1066800" y="5334000"/>
            <a:ext cx="6934200" cy="1006475"/>
          </a:xfrm>
          <a:prstGeom prst="rect">
            <a:avLst/>
          </a:prstGeom>
          <a:solidFill>
            <a:schemeClr val="accent1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/>
              <a:t>Challenge: how to solve the recurrence to get a closed form, e.g. </a:t>
            </a:r>
            <a:r>
              <a:rPr lang="en-US" sz="2000" i="1">
                <a:latin typeface="Times New Roman" pitchFamily="18" charset="0"/>
              </a:rPr>
              <a:t>T(n) = </a:t>
            </a:r>
            <a:r>
              <a:rPr lang="el-GR" sz="2000" i="1">
                <a:latin typeface="Times New Roman" pitchFamily="18" charset="0"/>
                <a:cs typeface="Arial" charset="0"/>
              </a:rPr>
              <a:t>Θ</a:t>
            </a:r>
            <a:r>
              <a:rPr lang="en-US" sz="2000" i="1">
                <a:latin typeface="Times New Roman" pitchFamily="18" charset="0"/>
                <a:cs typeface="Arial" charset="0"/>
              </a:rPr>
              <a:t> (n</a:t>
            </a:r>
            <a:r>
              <a:rPr lang="en-US" sz="2000" i="1" baseline="30000">
                <a:latin typeface="Times New Roman" pitchFamily="18" charset="0"/>
                <a:cs typeface="Arial" charset="0"/>
              </a:rPr>
              <a:t>2</a:t>
            </a:r>
            <a:r>
              <a:rPr lang="en-US" sz="2000" i="1">
                <a:latin typeface="Times New Roman" pitchFamily="18" charset="0"/>
                <a:cs typeface="Arial" charset="0"/>
              </a:rPr>
              <a:t>)</a:t>
            </a:r>
            <a:r>
              <a:rPr lang="en-US" sz="2000">
                <a:cs typeface="Arial" charset="0"/>
              </a:rPr>
              <a:t> or </a:t>
            </a:r>
            <a:r>
              <a:rPr lang="en-US" sz="2000" i="1">
                <a:latin typeface="Times New Roman" pitchFamily="18" charset="0"/>
                <a:cs typeface="Arial" charset="0"/>
              </a:rPr>
              <a:t>T(n) = </a:t>
            </a:r>
            <a:r>
              <a:rPr lang="el-GR" sz="2000" i="1">
                <a:latin typeface="Times New Roman" pitchFamily="18" charset="0"/>
              </a:rPr>
              <a:t>Θ</a:t>
            </a:r>
            <a:r>
              <a:rPr lang="en-US" sz="2000" i="1">
                <a:latin typeface="Times New Roman" pitchFamily="18" charset="0"/>
              </a:rPr>
              <a:t>(nlgn)</a:t>
            </a:r>
            <a:r>
              <a:rPr lang="en-US" sz="2000"/>
              <a:t>, or at least some bound such as </a:t>
            </a:r>
            <a:r>
              <a:rPr lang="en-US" sz="2000" i="1">
                <a:latin typeface="Times New Roman" pitchFamily="18" charset="0"/>
              </a:rPr>
              <a:t>T(n) = O(n</a:t>
            </a:r>
            <a:r>
              <a:rPr lang="en-US" sz="2000" i="1" baseline="30000">
                <a:latin typeface="Times New Roman" pitchFamily="18" charset="0"/>
              </a:rPr>
              <a:t>2</a:t>
            </a:r>
            <a:r>
              <a:rPr lang="en-US" sz="2000" i="1">
                <a:latin typeface="Times New Roman" pitchFamily="18" charset="0"/>
              </a:rPr>
              <a:t>)</a:t>
            </a:r>
            <a:r>
              <a:rPr lang="en-US" sz="2000"/>
              <a:t>?</a:t>
            </a:r>
            <a:endParaRPr lang="el-GR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901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2T(n-3) + 1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740612" y="247638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566653" y="348609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996120" y="342900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2409054" y="382911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23454" y="382911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822161" y="443871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263466" y="440049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1547588" y="48006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>
            <a:off x="2461988" y="48006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612041" y="541020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T(n-12)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053347" y="537198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T(n-12)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299307" y="251460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7278688" y="1558925"/>
          <a:ext cx="146050" cy="269875"/>
        </p:xfrm>
        <a:graphic>
          <a:graphicData uri="http://schemas.openxmlformats.org/presentationml/2006/ole">
            <p:oleObj spid="_x0000_s1784834" name="Equation" r:id="rId3" imgW="88560" imgH="164880" progId="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7248525" y="2549525"/>
          <a:ext cx="207963" cy="269875"/>
        </p:xfrm>
        <a:graphic>
          <a:graphicData uri="http://schemas.openxmlformats.org/presentationml/2006/ole">
            <p:oleObj spid="_x0000_s1784835" name="Equation" r:id="rId4" imgW="126720" imgH="164880" progId="">
              <p:embed/>
            </p:oleObj>
          </a:graphicData>
        </a:graphic>
      </p:graphicFrame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7242175" y="3482975"/>
          <a:ext cx="292100" cy="312738"/>
        </p:xfrm>
        <a:graphic>
          <a:graphicData uri="http://schemas.openxmlformats.org/presentationml/2006/ole">
            <p:oleObj spid="_x0000_s1784836" name="Equation" r:id="rId5" imgW="177480" imgH="190440" progId="">
              <p:embed/>
            </p:oleObj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7239000" y="4398963"/>
          <a:ext cx="269875" cy="311150"/>
        </p:xfrm>
        <a:graphic>
          <a:graphicData uri="http://schemas.openxmlformats.org/presentationml/2006/ole">
            <p:oleObj spid="_x0000_s1784837" name="Equation" r:id="rId6" imgW="164880" imgH="190440" progId="">
              <p:embed/>
            </p:oleObj>
          </a:graphicData>
        </a:graphic>
      </p:graphicFrame>
      <p:graphicFrame>
        <p:nvGraphicFramePr>
          <p:cNvPr id="31" name="Object 8"/>
          <p:cNvGraphicFramePr>
            <a:graphicFrameLocks noChangeAspect="1"/>
          </p:cNvGraphicFramePr>
          <p:nvPr/>
        </p:nvGraphicFramePr>
        <p:xfrm>
          <a:off x="3463925" y="5892800"/>
          <a:ext cx="5680075" cy="965200"/>
        </p:xfrm>
        <a:graphic>
          <a:graphicData uri="http://schemas.openxmlformats.org/presentationml/2006/ole">
            <p:oleObj spid="_x0000_s1784838" name="Equation" r:id="rId7" imgW="2539800" imgH="431640" progId="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228600" y="2667000"/>
            <a:ext cx="21336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T(n-3h) = T(0)</a:t>
            </a:r>
          </a:p>
          <a:p>
            <a:r>
              <a:rPr lang="en-US" sz="2000" dirty="0" smtClean="0"/>
              <a:t>h = n/3</a:t>
            </a:r>
            <a:endParaRPr lang="en-US" sz="2000" dirty="0"/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5257800" y="2895600"/>
            <a:ext cx="281373" cy="51429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 bwMode="auto">
          <a:xfrm>
            <a:off x="5539173" y="2895600"/>
            <a:ext cx="480627" cy="5142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029200" y="31242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5653364" y="31242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 flipH="1">
            <a:off x="4495800" y="3911025"/>
            <a:ext cx="281373" cy="51429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 bwMode="auto">
          <a:xfrm>
            <a:off x="4777173" y="3911025"/>
            <a:ext cx="480627" cy="5142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267200" y="4139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4891364" y="4139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3733800" y="4825425"/>
            <a:ext cx="281373" cy="51429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 bwMode="auto">
          <a:xfrm>
            <a:off x="4015173" y="4825425"/>
            <a:ext cx="480627" cy="5142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505200" y="50540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4129364" y="50540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9: T(n) = 2T(n-3)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468640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021986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132422" y="2133600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T(n-3) = 2T(n-6) + (n-3)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2T(n-3)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1987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26799" y="247638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n-3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735987" y="348609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T(n-6)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289333" y="3486090"/>
            <a:ext cx="881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T(n-6)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132422" y="2133600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T(n-6) = 2T(n-9) + (n-6)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2T(n-3)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1987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26799" y="247638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n-3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89333" y="348609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T(n-6)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882307" y="342900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n-6</a:t>
            </a:r>
            <a:endParaRPr lang="en-US" sz="2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2409054" y="382911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23454" y="382911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44841" y="443871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T(n-9)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986147" y="440049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T(n-9)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68302" y="2133600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T(n-9) = 2T(n-12) + (n-9)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2T(n-3)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1986" y="251460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T(n-3)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26799" y="247638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n-3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89333" y="348609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T(n-6)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882307" y="342900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n-6</a:t>
            </a:r>
            <a:endParaRPr lang="en-US" sz="2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2409054" y="382911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23454" y="382911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44841" y="443871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T(n-9)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149653" y="44004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n-9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1547588" y="48006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>
            <a:off x="2461988" y="48006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612041" y="541020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T(n-12)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053347" y="537198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T(n-12)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68302" y="2133600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T(n-9) = 2T(n-12) + (n-9)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T(n) = 2T(n-3) + 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C3C6-77B0-401E-BB41-C017BC6FA340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918D-9D40-48DC-BD53-0413F6E4981D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73266" y="15048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886200" y="19050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4800600" y="19050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626799" y="247638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n-3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153546" y="287649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4067946" y="287649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452840" y="34860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n-6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882307" y="342900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n-6</a:t>
            </a:r>
            <a:endParaRPr lang="en-US" sz="2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2409054" y="382911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23454" y="382911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708348" y="4438710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n-9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149653" y="4400490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n-9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1547588" y="4800600"/>
            <a:ext cx="533400" cy="60960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>
            <a:off x="2461988" y="4800600"/>
            <a:ext cx="533400" cy="609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612041" y="541020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T(n-12)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053347" y="537198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T(n-12)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185494" y="2514600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n-3</a:t>
            </a:r>
            <a:endParaRPr lang="en-US" sz="20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7248525" y="1579563"/>
          <a:ext cx="207963" cy="228600"/>
        </p:xfrm>
        <a:graphic>
          <a:graphicData uri="http://schemas.openxmlformats.org/presentationml/2006/ole">
            <p:oleObj spid="_x0000_s1787906" name="Equation" r:id="rId3" imgW="126720" imgH="139680" progId="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6937375" y="2519363"/>
          <a:ext cx="830263" cy="331787"/>
        </p:xfrm>
        <a:graphic>
          <a:graphicData uri="http://schemas.openxmlformats.org/presentationml/2006/ole">
            <p:oleObj spid="_x0000_s1787907" name="Equation" r:id="rId4" imgW="507960" imgH="203040" progId="">
              <p:embed/>
            </p:oleObj>
          </a:graphicData>
        </a:graphic>
      </p:graphicFrame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6908800" y="3452813"/>
          <a:ext cx="960438" cy="374650"/>
        </p:xfrm>
        <a:graphic>
          <a:graphicData uri="http://schemas.openxmlformats.org/presentationml/2006/ole">
            <p:oleObj spid="_x0000_s1787908" name="Equation" r:id="rId5" imgW="583920" imgH="228600" progId="">
              <p:embed/>
            </p:oleObj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6907213" y="4368800"/>
          <a:ext cx="933450" cy="373063"/>
        </p:xfrm>
        <a:graphic>
          <a:graphicData uri="http://schemas.openxmlformats.org/presentationml/2006/ole">
            <p:oleObj spid="_x0000_s1787909" name="Equation" r:id="rId6" imgW="571320" imgH="228600" progId="">
              <p:embed/>
            </p:oleObj>
          </a:graphicData>
        </a:graphic>
      </p:graphicFrame>
      <p:graphicFrame>
        <p:nvGraphicFramePr>
          <p:cNvPr id="31" name="Object 8"/>
          <p:cNvGraphicFramePr>
            <a:graphicFrameLocks noChangeAspect="1"/>
          </p:cNvGraphicFramePr>
          <p:nvPr/>
        </p:nvGraphicFramePr>
        <p:xfrm>
          <a:off x="2819400" y="5638800"/>
          <a:ext cx="5791200" cy="855870"/>
        </p:xfrm>
        <a:graphic>
          <a:graphicData uri="http://schemas.openxmlformats.org/presentationml/2006/ole">
            <p:oleObj spid="_x0000_s1787910" name="Equation" r:id="rId7" imgW="2920680" imgH="431640" progId="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228600" y="2667000"/>
            <a:ext cx="21336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T(n-3h) = T(0)</a:t>
            </a:r>
          </a:p>
          <a:p>
            <a:r>
              <a:rPr lang="en-US" sz="2000" dirty="0" smtClean="0"/>
              <a:t>h = n/3</a:t>
            </a:r>
            <a:endParaRPr lang="en-US" sz="2000" dirty="0"/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5257800" y="2895600"/>
            <a:ext cx="281373" cy="51429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 bwMode="auto">
          <a:xfrm>
            <a:off x="5539173" y="2895600"/>
            <a:ext cx="480627" cy="5142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029200" y="31242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5653364" y="3124200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 flipH="1">
            <a:off x="4495800" y="3911025"/>
            <a:ext cx="281373" cy="51429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 bwMode="auto">
          <a:xfrm>
            <a:off x="4777173" y="3911025"/>
            <a:ext cx="480627" cy="5142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267200" y="4139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4891364" y="41396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3733800" y="4825425"/>
            <a:ext cx="281373" cy="514290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 bwMode="auto">
          <a:xfrm>
            <a:off x="4015173" y="4825425"/>
            <a:ext cx="480627" cy="5142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505200" y="50540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4129364" y="5054025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2059533" y="6437374"/>
            <a:ext cx="4750018" cy="420626"/>
            <a:chOff x="2059533" y="6437374"/>
            <a:chExt cx="4750018" cy="420626"/>
          </a:xfrm>
        </p:grpSpPr>
        <p:sp>
          <p:nvSpPr>
            <p:cNvPr id="45" name="TextBox 44"/>
            <p:cNvSpPr txBox="1"/>
            <p:nvPr/>
          </p:nvSpPr>
          <p:spPr>
            <a:xfrm>
              <a:off x="2059533" y="6488668"/>
              <a:ext cx="47500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Correct answer is               same as in ex 7. </a:t>
              </a:r>
              <a:endParaRPr lang="en-US" dirty="0"/>
            </a:p>
          </p:txBody>
        </p:sp>
        <p:graphicFrame>
          <p:nvGraphicFramePr>
            <p:cNvPr id="1787911" name="Object 7"/>
            <p:cNvGraphicFramePr>
              <a:graphicFrameLocks noChangeAspect="1"/>
            </p:cNvGraphicFramePr>
            <p:nvPr/>
          </p:nvGraphicFramePr>
          <p:xfrm>
            <a:off x="4038600" y="6437374"/>
            <a:ext cx="804863" cy="420626"/>
          </p:xfrm>
          <a:graphic>
            <a:graphicData uri="http://schemas.openxmlformats.org/presentationml/2006/ole">
              <p:oleObj spid="_x0000_s1787911" name="Equation" r:id="rId8" imgW="533160" imgH="27936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B56-1FA8-4CDB-ACC0-63F05DEEFD63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A88A-1700-40D2-B34A-44E3545D08A2}" type="slidenum">
              <a:rPr lang="en-US"/>
              <a:pPr/>
              <a:t>8</a:t>
            </a:fld>
            <a:endParaRPr lang="en-US"/>
          </a:p>
        </p:txBody>
      </p:sp>
      <p:sp>
        <p:nvSpPr>
          <p:cNvPr id="156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recurrence</a:t>
            </a:r>
          </a:p>
        </p:txBody>
      </p:sp>
      <p:sp>
        <p:nvSpPr>
          <p:cNvPr id="156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Running time of many algorithms can be expressed in one of the following two recursive forms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graphicFrame>
        <p:nvGraphicFramePr>
          <p:cNvPr id="1560580" name="Object 4"/>
          <p:cNvGraphicFramePr>
            <a:graphicFrameLocks noChangeAspect="1"/>
          </p:cNvGraphicFramePr>
          <p:nvPr/>
        </p:nvGraphicFramePr>
        <p:xfrm>
          <a:off x="1600200" y="3352800"/>
          <a:ext cx="3733800" cy="1631950"/>
        </p:xfrm>
        <a:graphic>
          <a:graphicData uri="http://schemas.openxmlformats.org/presentationml/2006/ole">
            <p:oleObj spid="_x0000_s1560580" name="Equation" r:id="rId4" imgW="1511280" imgH="660240" progId="">
              <p:embed/>
            </p:oleObj>
          </a:graphicData>
        </a:graphic>
      </p:graphicFrame>
      <p:sp>
        <p:nvSpPr>
          <p:cNvPr id="1560581" name="Text Box 5"/>
          <p:cNvSpPr txBox="1">
            <a:spLocks noChangeArrowheads="1"/>
          </p:cNvSpPr>
          <p:nvPr/>
        </p:nvSpPr>
        <p:spPr bwMode="auto">
          <a:xfrm>
            <a:off x="979488" y="4013200"/>
            <a:ext cx="4095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or</a:t>
            </a:r>
          </a:p>
        </p:txBody>
      </p:sp>
      <p:sp>
        <p:nvSpPr>
          <p:cNvPr id="1560583" name="Text Box 7"/>
          <p:cNvSpPr txBox="1">
            <a:spLocks noChangeArrowheads="1"/>
          </p:cNvSpPr>
          <p:nvPr/>
        </p:nvSpPr>
        <p:spPr bwMode="auto">
          <a:xfrm>
            <a:off x="914400" y="5410200"/>
            <a:ext cx="72390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Both can be very hard to solve. We focus on relatively easy ones, which you will encounter frequently in many real algorithms (and exams…)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05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FC92-D37F-41B5-B711-7A82F81A56F6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615F-65A2-4AAA-A542-BCAA432FDDB5}" type="slidenum">
              <a:rPr lang="en-US"/>
              <a:pPr/>
              <a:t>9</a:t>
            </a:fld>
            <a:endParaRPr lang="en-US"/>
          </a:p>
        </p:txBody>
      </p:sp>
      <p:sp>
        <p:nvSpPr>
          <p:cNvPr id="165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recurrence</a:t>
            </a:r>
          </a:p>
        </p:txBody>
      </p:sp>
      <p:sp>
        <p:nvSpPr>
          <p:cNvPr id="165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>
                <a:solidFill>
                  <a:srgbClr val="0000FF"/>
                </a:solidFill>
              </a:rPr>
              <a:t>Recursion tree or iteration method</a:t>
            </a:r>
          </a:p>
          <a:p>
            <a:pPr marL="990600" lvl="1" indent="-533400">
              <a:buFontTx/>
              <a:buNone/>
            </a:pPr>
            <a:r>
              <a:rPr lang="en-US">
                <a:solidFill>
                  <a:srgbClr val="0000FF"/>
                </a:solidFill>
              </a:rPr>
              <a:t>- Good for guessing an answer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Substitution method</a:t>
            </a:r>
          </a:p>
          <a:p>
            <a:pPr marL="990600" lvl="1" indent="-533400">
              <a:buFontTx/>
              <a:buNone/>
            </a:pPr>
            <a:r>
              <a:rPr lang="en-US"/>
              <a:t>- Generic method, rigid, but may be hard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Master method</a:t>
            </a:r>
          </a:p>
          <a:p>
            <a:pPr marL="990600" lvl="1" indent="-533400">
              <a:buFontTx/>
              <a:buNone/>
            </a:pPr>
            <a:r>
              <a:rPr lang="en-US"/>
              <a:t>- Easy to learn, useful in limited cases only</a:t>
            </a:r>
          </a:p>
          <a:p>
            <a:pPr marL="990600" lvl="1" indent="-533400">
              <a:buFontTx/>
              <a:buNone/>
            </a:pPr>
            <a:r>
              <a:rPr lang="en-US"/>
              <a:t>- Some tricks may help in other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35249</TotalTime>
  <Words>2645</Words>
  <Application>Microsoft Office PowerPoint</Application>
  <PresentationFormat>On-screen Show (4:3)</PresentationFormat>
  <Paragraphs>997</Paragraphs>
  <Slides>75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7" baseType="lpstr">
      <vt:lpstr>Default Design</vt:lpstr>
      <vt:lpstr>Equation</vt:lpstr>
      <vt:lpstr>CS 3343: Analysis of Algorithms</vt:lpstr>
      <vt:lpstr>Problem of the day</vt:lpstr>
      <vt:lpstr>Pseudo code</vt:lpstr>
      <vt:lpstr>Pseudo code</vt:lpstr>
      <vt:lpstr>Recurrence for computing power</vt:lpstr>
      <vt:lpstr>Recurrence for computing power</vt:lpstr>
      <vt:lpstr>What do they mean?</vt:lpstr>
      <vt:lpstr>Solving recurrence</vt:lpstr>
      <vt:lpstr>Solving recurrence</vt:lpstr>
      <vt:lpstr>Recurrence for merge sort</vt:lpstr>
      <vt:lpstr>Recursion tree for merge sort</vt:lpstr>
      <vt:lpstr>Recursion tree for merge sort</vt:lpstr>
      <vt:lpstr>Recursion tree for merge sort</vt:lpstr>
      <vt:lpstr>Recursion tree for merge sort</vt:lpstr>
      <vt:lpstr>Recursion tree for merge sort</vt:lpstr>
      <vt:lpstr>Recursion tree for merge sort</vt:lpstr>
      <vt:lpstr>Recursion tree for merge sort</vt:lpstr>
      <vt:lpstr>Recursion tree for merge sort</vt:lpstr>
      <vt:lpstr>Recursion tree for merge sort</vt:lpstr>
      <vt:lpstr>Recursion tree for merge sort</vt:lpstr>
      <vt:lpstr>Recursion tree for merge sort</vt:lpstr>
      <vt:lpstr>Recurrence for computing power</vt:lpstr>
      <vt:lpstr>Time complexity for Alg1</vt:lpstr>
      <vt:lpstr>Time complexity for Alg2</vt:lpstr>
      <vt:lpstr>Time complexity for Alg2</vt:lpstr>
      <vt:lpstr>Time complexity for Alg2</vt:lpstr>
      <vt:lpstr>Time complexity for Alg2</vt:lpstr>
      <vt:lpstr>Time complexity for Alg2</vt:lpstr>
      <vt:lpstr>Time complexity for Alg2</vt:lpstr>
      <vt:lpstr>Time complexity for Alg2</vt:lpstr>
      <vt:lpstr>Time complexity for Alg2</vt:lpstr>
      <vt:lpstr>Time complexity for Alg2</vt:lpstr>
      <vt:lpstr>Time complexity for Alg2</vt:lpstr>
      <vt:lpstr>Time complexity for Alg2</vt:lpstr>
      <vt:lpstr>More iteration method examples</vt:lpstr>
      <vt:lpstr>More iteration method examples</vt:lpstr>
      <vt:lpstr>3-way-merge-sort</vt:lpstr>
      <vt:lpstr>Unbalanced-merge-sort</vt:lpstr>
      <vt:lpstr>More recursion tree examples (1)</vt:lpstr>
      <vt:lpstr>More recursion tree examples (2)</vt:lpstr>
      <vt:lpstr>Ex 1: T(n) = 3T(n/3) + n</vt:lpstr>
      <vt:lpstr>T(n) = 3T(n/3) + n</vt:lpstr>
      <vt:lpstr>T(n) = 3T(n/3) + n</vt:lpstr>
      <vt:lpstr>T(n) = 3T(n/3) + n</vt:lpstr>
      <vt:lpstr>T(n) = 3T(n/3) + n</vt:lpstr>
      <vt:lpstr>Ex 2: T(n) = 2T(n/4) + n</vt:lpstr>
      <vt:lpstr>T(n) = 2T(n/4) + n</vt:lpstr>
      <vt:lpstr>T(n) = 2T(n/4) + n</vt:lpstr>
      <vt:lpstr>T(n) = 2T(n/4) + n</vt:lpstr>
      <vt:lpstr>T(n) = 2T(n/4) + n</vt:lpstr>
      <vt:lpstr>Ex 3: T(n) = 3T(n/2) + n</vt:lpstr>
      <vt:lpstr>T(n) = 3T(n/2) + n</vt:lpstr>
      <vt:lpstr>T(n) = 3T(n/2) + n</vt:lpstr>
      <vt:lpstr>T(n) = 3T(n/2) + n</vt:lpstr>
      <vt:lpstr>T(n) = 3T(n/2) + n</vt:lpstr>
      <vt:lpstr>Ex 4: T(n) = 3T(n/2) + n2</vt:lpstr>
      <vt:lpstr>T(n) = 3T(n/2) + n2</vt:lpstr>
      <vt:lpstr>T(n) = 3T(n/2) + n2</vt:lpstr>
      <vt:lpstr>T(n) = 3T(n/2) + n2</vt:lpstr>
      <vt:lpstr>T(n) = 3T(n/2) + n2</vt:lpstr>
      <vt:lpstr>Ex 5: T(n) = T(n/2) + T(n/3) + n</vt:lpstr>
      <vt:lpstr>T(n) = T(n) = T(n/2) + T(n/3) + n</vt:lpstr>
      <vt:lpstr>T(n) = T(n) = T(n/2) + T(n/3) + n</vt:lpstr>
      <vt:lpstr>Ex 6: T(n) = T(n-2) + 1</vt:lpstr>
      <vt:lpstr>Ex 7: T(n) = T(n-2) + n</vt:lpstr>
      <vt:lpstr>Ex 8: T(n) = 2T(n-3) + 1</vt:lpstr>
      <vt:lpstr>T(n) = 2T(n-3) + 1</vt:lpstr>
      <vt:lpstr>T(n) = 2T(n-3) + 1</vt:lpstr>
      <vt:lpstr>T(n) = 2T(n-3) + 1</vt:lpstr>
      <vt:lpstr>T(n) = 2T(n-3) + 1</vt:lpstr>
      <vt:lpstr>Ex 9: T(n) = 2T(n-3) + n</vt:lpstr>
      <vt:lpstr>T(n) = 2T(n-3) + n</vt:lpstr>
      <vt:lpstr>T(n) = 2T(n-3) + n</vt:lpstr>
      <vt:lpstr>T(n) = 2T(n-3) + n</vt:lpstr>
      <vt:lpstr>T(n) = 2T(n-3) + 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3343: Analysis of Algorithms</dc:title>
  <cp:lastModifiedBy>Jianhua Ruan</cp:lastModifiedBy>
  <cp:revision>703</cp:revision>
  <cp:lastPrinted>1998-11-03T18:33:01Z</cp:lastPrinted>
  <dcterms:created xsi:type="dcterms:W3CDTF">1998-11-02T19:17:54Z</dcterms:created>
  <dcterms:modified xsi:type="dcterms:W3CDTF">2018-01-19T19:19:32Z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