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9" r:id="rId2"/>
    <p:sldId id="258" r:id="rId3"/>
    <p:sldId id="260" r:id="rId4"/>
    <p:sldId id="262" r:id="rId5"/>
    <p:sldId id="263" r:id="rId6"/>
    <p:sldId id="317" r:id="rId7"/>
    <p:sldId id="264" r:id="rId8"/>
    <p:sldId id="291" r:id="rId9"/>
    <p:sldId id="265" r:id="rId10"/>
    <p:sldId id="292" r:id="rId11"/>
    <p:sldId id="29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4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8" r:id="rId46"/>
    <p:sldId id="304" r:id="rId47"/>
    <p:sldId id="305" r:id="rId48"/>
    <p:sldId id="307" r:id="rId49"/>
    <p:sldId id="310" r:id="rId50"/>
    <p:sldId id="309" r:id="rId51"/>
    <p:sldId id="311" r:id="rId52"/>
    <p:sldId id="312" r:id="rId53"/>
    <p:sldId id="313" r:id="rId54"/>
    <p:sldId id="314" r:id="rId55"/>
    <p:sldId id="315" r:id="rId56"/>
    <p:sldId id="316" r:id="rId57"/>
    <p:sldId id="318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14" autoAdjust="0"/>
  </p:normalViewPr>
  <p:slideViewPr>
    <p:cSldViewPr>
      <p:cViewPr varScale="1">
        <p:scale>
          <a:sx n="67" d="100"/>
          <a:sy n="67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06F34B-E496-4B6A-94AF-0A9F37CF40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AFA28-BD9F-49DA-B5F3-3F61DCB40D22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DFA11-DFEF-4517-9412-1A49912BF609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67A9D-BC6F-4B24-89D2-A9BBEE796FBB}" type="slidenum">
              <a:rPr lang="en-US"/>
              <a:pPr/>
              <a:t>11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2CF8C-0001-4550-BF0D-883DD578B8C9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9ECAA-4C6D-406C-B5D0-4C836D8B4F7D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80137-A1A2-4A48-93F5-2E9CCEBAEFFC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F4551-EAD0-4029-B0E5-F585B2AE10AA}" type="slidenum">
              <a:rPr lang="en-US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A4B8A-1F27-408F-AADC-1F34358B3D59}" type="slidenum">
              <a:rPr lang="en-US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D003B-5CD5-4EB4-85B3-095181D02187}" type="slidenum">
              <a:rPr lang="en-US"/>
              <a:pPr/>
              <a:t>17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705DD-9417-4ED7-B143-77A38DE63311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6565C-6B84-43FC-8B69-E800C49CDDD8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A4E51-A3D8-4706-AF67-9918AD9165D9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7D055-A23A-4110-86EB-CE6D15D339AE}" type="slidenum">
              <a:rPr lang="en-US"/>
              <a:pPr/>
              <a:t>20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35E63-88B2-400B-B046-3259FE7E648A}" type="slidenum">
              <a:rPr lang="en-US"/>
              <a:pPr/>
              <a:t>21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F4B2D-09A0-4A54-8A03-575267683EC7}" type="slidenum">
              <a:rPr lang="en-US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DBB29-45FB-413B-89FF-D8E723073A65}" type="slidenum">
              <a:rPr lang="en-US"/>
              <a:pPr/>
              <a:t>23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CCA49-967A-437E-A532-D7EC6EF740C8}" type="slidenum">
              <a:rPr lang="en-US"/>
              <a:pPr/>
              <a:t>24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1142B-12CA-4DBC-9805-BB93F8AADB21}" type="slidenum">
              <a:rPr lang="en-US"/>
              <a:pPr/>
              <a:t>25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E8D65-092E-41FC-A0B3-B363E09DC6BF}" type="slidenum">
              <a:rPr lang="en-US"/>
              <a:pPr/>
              <a:t>26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3DA41-939B-40C8-B42D-FD8EA49B1C9C}" type="slidenum">
              <a:rPr lang="en-US"/>
              <a:pPr/>
              <a:t>27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89C4A-8652-421D-83D1-49CF91B8C187}" type="slidenum">
              <a:rPr lang="en-US"/>
              <a:pPr/>
              <a:t>28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1DE9B-F94D-4731-9323-AE67DEE06340}" type="slidenum">
              <a:rPr lang="en-US"/>
              <a:pPr/>
              <a:t>29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C0DA1-E6AF-4B36-8894-C741ABC0E1BA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F49CF-1382-49D6-AC1A-D5E3E54D3CB8}" type="slidenum">
              <a:rPr lang="en-US"/>
              <a:pPr/>
              <a:t>30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C344D-563A-4821-9C0A-A94F58691B82}" type="slidenum">
              <a:rPr lang="en-US"/>
              <a:pPr/>
              <a:t>31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67784-F9D3-4AA3-8C6C-ECA1BCE9C065}" type="slidenum">
              <a:rPr lang="en-US"/>
              <a:pPr/>
              <a:t>32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8BB9E-AEFD-4504-8B61-A0CDBC4F5BF6}" type="slidenum">
              <a:rPr lang="en-US"/>
              <a:pPr/>
              <a:t>33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E31DD-42BC-41CD-9523-BACE2E31A0BA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9ED46-A324-41D2-A351-9E7AE6130107}" type="slidenum">
              <a:rPr lang="en-US"/>
              <a:pPr/>
              <a:t>35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A00B2-5629-4E78-AC32-CD4A5A7FE8E3}" type="slidenum">
              <a:rPr lang="en-US"/>
              <a:pPr/>
              <a:t>36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F65B0-0D86-46E0-B5FE-A5991EE7A211}" type="slidenum">
              <a:rPr lang="en-US"/>
              <a:pPr/>
              <a:t>37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7B89E-66D9-4361-8254-AE50348EC136}" type="slidenum">
              <a:rPr lang="en-US"/>
              <a:pPr/>
              <a:t>38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863AA-1AF4-44C9-AB7A-B0603FA39ACE}" type="slidenum">
              <a:rPr lang="en-US"/>
              <a:pPr/>
              <a:t>39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06BD9-99F4-4FEF-9FED-E4F224B84F45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53350-E78E-4647-AF15-42BFE88216CA}" type="slidenum">
              <a:rPr lang="en-US"/>
              <a:pPr/>
              <a:t>40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DA004-192C-4194-834D-4F10F8F331DD}" type="slidenum">
              <a:rPr lang="en-US"/>
              <a:pPr/>
              <a:t>41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96946-78CD-4AB5-B3FA-21656CD816AC}" type="slidenum">
              <a:rPr lang="en-US"/>
              <a:pPr/>
              <a:t>42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4EB35-4090-4308-B914-C0AFCD39AA38}" type="slidenum">
              <a:rPr lang="en-US"/>
              <a:pPr/>
              <a:t>43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C2694-CB15-45D0-A392-E161231BDF20}" type="slidenum">
              <a:rPr lang="en-US"/>
              <a:pPr/>
              <a:t>44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E1726-7949-4733-9F27-354BA71426C0}" type="slidenum">
              <a:rPr lang="en-US"/>
              <a:pPr/>
              <a:t>45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D9657-1A87-469D-9EDC-2F8EBADE0D20}" type="slidenum">
              <a:rPr lang="en-US"/>
              <a:pPr/>
              <a:t>46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F7FB0-0B05-472B-9314-A1F76B3B0D61}" type="slidenum">
              <a:rPr lang="en-US"/>
              <a:pPr/>
              <a:t>47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28A31-27BB-469C-AECD-31558C873ADE}" type="slidenum">
              <a:rPr lang="en-US"/>
              <a:pPr/>
              <a:t>48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A426B-DCCC-4A53-9333-EDAC8F4FEC2A}" type="slidenum">
              <a:rPr lang="en-US"/>
              <a:pPr/>
              <a:t>49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D1AF6-4C1B-4B02-9323-7F7BA0AC7D11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A67EE-5DD7-438F-ABB6-A2A267423056}" type="slidenum">
              <a:rPr lang="en-US"/>
              <a:pPr/>
              <a:t>50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D045A-B207-48F6-AB19-68397796DFA2}" type="slidenum">
              <a:rPr lang="en-US"/>
              <a:pPr/>
              <a:t>51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86EC2-6C73-4644-8431-0883886AE5F2}" type="slidenum">
              <a:rPr lang="en-US"/>
              <a:pPr/>
              <a:t>52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28F79-F0FD-4263-84B1-5550F5B70D5E}" type="slidenum">
              <a:rPr lang="en-US"/>
              <a:pPr/>
              <a:t>53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56A8B-B431-4C94-BD47-D48B1C775377}" type="slidenum">
              <a:rPr lang="en-US"/>
              <a:pPr/>
              <a:t>54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C4C1A-E240-4491-ADA7-118FFA6D1332}" type="slidenum">
              <a:rPr lang="en-US"/>
              <a:pPr/>
              <a:t>55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892A5-B566-4D8E-A868-30CDA79415D2}" type="slidenum">
              <a:rPr lang="en-US"/>
              <a:pPr/>
              <a:t>56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09077-0247-4429-A602-C6F590AFBA28}" type="slidenum">
              <a:rPr lang="en-US"/>
              <a:pPr/>
              <a:t>57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9FBA9-0E5F-416C-883E-1F3089588108}" type="slidenum">
              <a:rPr lang="en-US"/>
              <a:pPr/>
              <a:t>6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07EFE-E934-457D-A36F-C1B95934A784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566B3-786E-4A46-A5B1-6AAA0A62AC02}" type="slidenum">
              <a:rPr lang="en-US"/>
              <a:pPr/>
              <a:t>8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5B4D0-194D-49E0-9726-35561A44D0E1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69727-8426-4C53-8F5B-F7DB3432F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9899E-EB8B-4BCE-BE96-B8D9ABE1A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505B8-6AE9-4939-8AF7-DD9412475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BD72D-1DD4-41A9-AFF2-D6F05D4DCE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E2456-512B-4B35-8F2F-254D131C1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26E12-F700-4AD6-82D3-35E46D6CF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3D0F1-560F-43A5-9BB7-EFACF50E6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65070-6651-49B4-B1A5-60C2A19F1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20E11-5D88-41C2-95ED-021DF5821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45DEA-8551-4AF8-8835-3B81265CD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EC1E7-6AE1-41A1-825B-042D7A9FB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024877-3B8E-4C38-A50A-E413026DBF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7.xls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8.xls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Excel_97-2003_Worksheet9.xls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Excel_97-2003_Worksheet10.xls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Excel_97-2003_Worksheet11.xls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Excel_97-2003_Worksheet12.xls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Excel_97-2003_Worksheet13.xls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2%20%209%20%203%0d%0a7%20%204%20%202%0d%0a7%20%204%20%208%0d%0a0%20%205%20%204%0d%0a6%20%208%20%208%0d%0a4%20%201%20%202%0d%0a2%20%203%20%200%0d%0a9%20%203%20%205%0d%0a1%20%201%20%206%0d%0a1%20%206%20%201%0d%0a4%20%203%20%204%0d%0a3%20%208%20%205%0d%0a6%20%206%20%206%0d%0a0%20%203%20%201%0d%0a0%20%201%20%203%0d%0a3%20%206%20%205%0d%0a1%20%207%20%203%0d%0a0%20%201%20%206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2%20%203%20%200%0d%0a1%20%206%20%201%0d%0a0%20%203%20%201%0d%0a7%20%204%20%202%0d%0a4%20%201%20%202%0d%0a2%20%209%20%203%0d%0a0%20%201%20%203%0d%0a1%20%207%20%203%0d%0a0%20%205%20%204%0d%0a4%20%203%20%204%0d%0a9%20%203%20%205%0d%0a3%20%208%20%205%0d%0a3%20%206%20%205%0d%0a1%20%201%20%206%0d%0a6%20%206%20%206%0d%0a0%20%201%20%206%0d%0a7%20%204%20%208%0d%0a6%20%208%20%208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4%20%201%20%202%0d%0a0%20%201%20%203%0d%0a1%20%201%20%206%0d%0a0%20%201%20%206%0d%0a2%20%203%20%200%0d%0a0%20%203%20%201%0d%0a4%20%203%20%204%0d%0a9%20%203%20%205%0d%0a7%20%204%20%202%0d%0a7%20%204%20%208%0d%0a0%20%205%20%204%0d%0a1%20%206%20%201%0d%0a3%20%206%20%205%0d%0a6%20%206%20%206%0d%0a1%20%207%20%203%0d%0a3%20%208%20%205%0d%0a6%20%208%20%208%0d%0a2%20%209%20%203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0%20%201%20%203%0d%0a0%20%201%20%206%0d%0a0%20%203%20%201%0d%0a0%20%205%20%204%0d%0a1%20%201%20%206%0d%0a1%20%206%20%201%0d%0a1%20%207%20%203%0d%0a2%20%203%20%200%0d%0a2%20%209%20%203%0d%0a3%20%206%20%205%0d%0a3%20%208%20%205%0d%0a4%20%201%20%202%0d%0a4%20%203%20%204%0d%0a6%20%206%20%206%0d%0a6%20%208%20%208%0d%0a7%20%204%20%202%0d%0a7%20%204%20%208%0d%0a9%20%203%20%205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CS 3343: Analysis of Algorithms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7696200" cy="17526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Linear </a:t>
            </a:r>
            <a:r>
              <a:rPr lang="en-US" dirty="0"/>
              <a:t>time </a:t>
            </a:r>
            <a:r>
              <a:rPr lang="en-US" dirty="0" smtClean="0"/>
              <a:t>sorting algorithms</a:t>
            </a:r>
            <a:endParaRPr lang="en-US" dirty="0"/>
          </a:p>
        </p:txBody>
      </p:sp>
      <p:pic>
        <p:nvPicPr>
          <p:cNvPr id="9220" name="Picture 4" descr="cl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82838"/>
            <a:ext cx="2303463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S1: 100</a:t>
            </a:r>
          </a:p>
          <a:p>
            <a:r>
              <a:rPr lang="en-US"/>
              <a:t>S2: 90</a:t>
            </a:r>
          </a:p>
          <a:p>
            <a:r>
              <a:rPr lang="en-US"/>
              <a:t>S3: 85</a:t>
            </a:r>
          </a:p>
          <a:p>
            <a:r>
              <a:rPr lang="en-US"/>
              <a:t>S4: 100</a:t>
            </a:r>
          </a:p>
          <a:p>
            <a:r>
              <a:rPr lang="en-US"/>
              <a:t>S5: 90</a:t>
            </a:r>
          </a:p>
          <a:p>
            <a:r>
              <a:rPr lang="en-US"/>
              <a:t>…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86200" y="2271713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848600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80010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772400" y="29940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778750" y="36576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S4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800100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710247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727075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7086600" y="29940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7086600" y="36576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S5</a:t>
            </a: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727075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652462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66929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477000" y="29860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S3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467475" y="1905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7045325" y="1905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7715250" y="19050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6172200" y="44338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4648200" y="54244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 S3 … S2, S5, …, S1, S4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3810000" y="1905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971800" y="1981200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934200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1880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61022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8164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740275" y="1636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553075" y="1614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6130925" y="1614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6800850" y="16144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8871" name="AutoShape 23"/>
          <p:cNvSpPr>
            <a:spLocks/>
          </p:cNvSpPr>
          <p:nvPr/>
        </p:nvSpPr>
        <p:spPr bwMode="auto">
          <a:xfrm rot="-5400000">
            <a:off x="3962400" y="1600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2209800" y="2779713"/>
            <a:ext cx="6819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50 students with score </a:t>
            </a:r>
            <a:r>
              <a:rPr lang="en-US">
                <a:cs typeface="Arial" charset="0"/>
              </a:rPr>
              <a:t>≤</a:t>
            </a:r>
            <a:r>
              <a:rPr lang="en-US"/>
              <a:t> 75</a:t>
            </a:r>
          </a:p>
          <a:p>
            <a:r>
              <a:rPr lang="en-US"/>
              <a:t>What is the rank (lowest to highest) for a student with score = 75?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78873" name="AutoShape 25"/>
          <p:cNvSpPr>
            <a:spLocks/>
          </p:cNvSpPr>
          <p:nvPr/>
        </p:nvSpPr>
        <p:spPr bwMode="auto">
          <a:xfrm rot="-5400000">
            <a:off x="4648200" y="2362200"/>
            <a:ext cx="228600" cy="3429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209800" y="4191000"/>
            <a:ext cx="490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200 students with score </a:t>
            </a:r>
            <a:r>
              <a:rPr lang="en-US">
                <a:cs typeface="Arial" charset="0"/>
              </a:rPr>
              <a:t>≤</a:t>
            </a:r>
            <a:r>
              <a:rPr lang="en-US"/>
              <a:t> 90</a:t>
            </a:r>
          </a:p>
          <a:p>
            <a:r>
              <a:rPr lang="en-US"/>
              <a:t>What is the rank for a student with score = 90?</a:t>
            </a:r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8382000" y="3505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50</a:t>
            </a:r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7391400" y="44338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200 or 199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1" grpId="0" animBg="1"/>
      <p:bldP spid="78872" grpId="0"/>
      <p:bldP spid="78873" grpId="0" animBg="1"/>
      <p:bldP spid="78874" grpId="0"/>
      <p:bldP spid="78875" grpId="0"/>
      <p:bldP spid="788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sort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2900" y="1541463"/>
            <a:ext cx="88011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0</a:t>
            </a:r>
          </a:p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+ 1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=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+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–1]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</a:t>
            </a:r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£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625" y="1584325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3500" y="25590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5088" y="35369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675" y="4506913"/>
            <a:ext cx="860425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52400" y="16002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943600" y="17526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Initialize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52400" y="25908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943600" y="25908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Count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52400" y="35814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3581400"/>
            <a:ext cx="2286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Compute running sum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52400" y="4572000"/>
            <a:ext cx="8610600" cy="14478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943600" y="46482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Re-arrange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Counting-sort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1: initialization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420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0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7625" y="4837113"/>
            <a:ext cx="860425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2: count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+ 1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=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2: count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+ 1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=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2: count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+ 1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=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2: count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+ 1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=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2: count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+ 1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=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sorting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many sorting algorithms do you know?</a:t>
            </a:r>
          </a:p>
          <a:p>
            <a:r>
              <a:rPr lang="en-US"/>
              <a:t>What are their time complexity?</a:t>
            </a:r>
          </a:p>
          <a:p>
            <a:r>
              <a:rPr lang="en-US"/>
              <a:t>What’s common about them?</a:t>
            </a:r>
          </a:p>
          <a:p>
            <a:r>
              <a:rPr lang="en-US"/>
              <a:t>Can we do better than </a:t>
            </a:r>
            <a:r>
              <a:rPr lang="el-GR">
                <a:cs typeface="Arial" charset="0"/>
              </a:rPr>
              <a:t>Θ</a:t>
            </a:r>
            <a:r>
              <a:rPr lang="en-US"/>
              <a:t>(n log n)?</a:t>
            </a:r>
          </a:p>
          <a:p>
            <a:r>
              <a:rPr lang="en-US"/>
              <a:t>Yes and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3: compute running sum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B</a:t>
              </a:r>
              <a:r>
                <a:rPr lang="en-US" sz="3200"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: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+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–1]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</a:t>
            </a:r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£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3: compute running sum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B</a:t>
              </a:r>
              <a:r>
                <a:rPr lang="en-US" sz="3200"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: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+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–1]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</a:t>
            </a:r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£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3: compute running sum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B</a:t>
              </a:r>
              <a:r>
                <a:rPr lang="en-US" sz="3200"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: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+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–1]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⊳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= |{key </a:t>
            </a:r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£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}|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46115" name="AutoShape 35"/>
          <p:cNvCxnSpPr>
            <a:cxnSpLocks noChangeShapeType="1"/>
            <a:stCxn id="46088" idx="2"/>
            <a:endCxn id="46092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48163" name="AutoShape 35"/>
          <p:cNvCxnSpPr>
            <a:cxnSpLocks noChangeShapeType="1"/>
            <a:stCxn id="48136" idx="2"/>
            <a:endCxn id="48140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50211" name="AutoShape 35"/>
          <p:cNvCxnSpPr>
            <a:cxnSpLocks noChangeShapeType="1"/>
            <a:stCxn id="50183" idx="2"/>
            <a:endCxn id="50190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52259" name="AutoShape 35"/>
          <p:cNvCxnSpPr>
            <a:cxnSpLocks noChangeShapeType="1"/>
            <a:stCxn id="52231" idx="2"/>
            <a:endCxn id="52238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54307" name="AutoShape 35"/>
          <p:cNvCxnSpPr>
            <a:cxnSpLocks noChangeShapeType="1"/>
            <a:stCxn id="54278" idx="2"/>
            <a:endCxn id="54283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56355" name="AutoShape 35"/>
          <p:cNvCxnSpPr>
            <a:cxnSpLocks noChangeShapeType="1"/>
            <a:stCxn id="56326" idx="2"/>
            <a:endCxn id="56331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58403" name="AutoShape 35"/>
          <p:cNvCxnSpPr>
            <a:cxnSpLocks noChangeShapeType="1"/>
            <a:stCxn id="58373" idx="2"/>
            <a:endCxn id="58378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about sorting</a:t>
            </a:r>
          </a:p>
          <a:p>
            <a:pPr lvl="1"/>
            <a:r>
              <a:rPr lang="en-US"/>
              <a:t>Theoretical lower-bound</a:t>
            </a:r>
          </a:p>
          <a:p>
            <a:pPr lvl="1"/>
            <a:r>
              <a:rPr lang="en-US"/>
              <a:t>Linear-time sorting algorithms</a:t>
            </a:r>
          </a:p>
          <a:p>
            <a:pPr lvl="1"/>
            <a:r>
              <a:rPr lang="en-US"/>
              <a:t>Stability of 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3200">
              <a:solidFill>
                <a:srgbClr val="00838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60451" name="AutoShape 35"/>
          <p:cNvCxnSpPr>
            <a:cxnSpLocks noChangeShapeType="1"/>
            <a:stCxn id="60421" idx="2"/>
            <a:endCxn id="60426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62499" name="AutoShape 35"/>
          <p:cNvCxnSpPr>
            <a:cxnSpLocks noChangeShapeType="1"/>
            <a:stCxn id="62468" idx="2"/>
            <a:endCxn id="62477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4: re-arrange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4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cxnSp>
        <p:nvCxnSpPr>
          <p:cNvPr id="64547" name="AutoShape 35"/>
          <p:cNvCxnSpPr>
            <a:cxnSpLocks noChangeShapeType="1"/>
            <a:stCxn id="64516" idx="2"/>
            <a:endCxn id="64525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086100" y="1409700"/>
            <a:ext cx="4914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0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68438" y="2498725"/>
            <a:ext cx="9588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79550" y="3446463"/>
            <a:ext cx="9366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468438" y="4605338"/>
            <a:ext cx="95885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479550" y="1585913"/>
            <a:ext cx="9366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086100" y="2324100"/>
            <a:ext cx="4914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1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]] + 1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086100" y="3270250"/>
            <a:ext cx="4914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 +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–1]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086100" y="4216400"/>
            <a:ext cx="49149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965200" algn="l"/>
                <a:tab pos="5027613" algn="l"/>
              </a:tabLst>
            </a:pP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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downto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2800" b="1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</a:t>
            </a: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]]]  A[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</a:t>
            </a:r>
          </a:p>
          <a:p>
            <a:pPr lvl="1">
              <a:tabLst>
                <a:tab pos="965200" algn="l"/>
                <a:tab pos="5027613" algn="l"/>
              </a:tabLst>
            </a:pPr>
            <a:r>
              <a:rPr 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	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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C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[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j</a:t>
            </a:r>
            <a:r>
              <a:rPr lang="en-US" sz="28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]] – 1</a:t>
            </a:r>
          </a:p>
        </p:txBody>
      </p:sp>
      <p:sp>
        <p:nvSpPr>
          <p:cNvPr id="66571" name="AutoShape 11"/>
          <p:cNvSpPr>
            <a:spLocks/>
          </p:cNvSpPr>
          <p:nvPr/>
        </p:nvSpPr>
        <p:spPr bwMode="auto">
          <a:xfrm>
            <a:off x="2705100" y="15176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72" name="AutoShape 12"/>
          <p:cNvSpPr>
            <a:spLocks/>
          </p:cNvSpPr>
          <p:nvPr/>
        </p:nvSpPr>
        <p:spPr bwMode="auto">
          <a:xfrm>
            <a:off x="2705100" y="24320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73" name="AutoShape 13"/>
          <p:cNvSpPr>
            <a:spLocks/>
          </p:cNvSpPr>
          <p:nvPr/>
        </p:nvSpPr>
        <p:spPr bwMode="auto">
          <a:xfrm>
            <a:off x="2705100" y="337820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74" name="AutoShape 14"/>
          <p:cNvSpPr>
            <a:spLocks/>
          </p:cNvSpPr>
          <p:nvPr/>
        </p:nvSpPr>
        <p:spPr bwMode="auto">
          <a:xfrm>
            <a:off x="2705100" y="4260850"/>
            <a:ext cx="304800" cy="1284288"/>
          </a:xfrm>
          <a:prstGeom prst="leftBrace">
            <a:avLst>
              <a:gd name="adj1" fmla="val 3511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1162050" y="5572125"/>
            <a:ext cx="15621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158875" y="5592763"/>
            <a:ext cx="15716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k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805113" y="14097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1.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2820988" y="2336800"/>
            <a:ext cx="8604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2.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822575" y="3290888"/>
            <a:ext cx="860425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3.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824163" y="4237038"/>
            <a:ext cx="860425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85800" y="1651000"/>
            <a:ext cx="7848600" cy="2136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lnSpc>
                <a:spcPct val="90000"/>
              </a:lnSpc>
              <a:spcBef>
                <a:spcPct val="30000"/>
              </a:spcBef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, then counting sort takes </a:t>
            </a:r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time.</a:t>
            </a:r>
          </a:p>
          <a:p>
            <a:pPr marL="231775" indent="-231775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But, theoretical lower-bound sorting takes </a:t>
            </a:r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W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log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time!</a:t>
            </a:r>
          </a:p>
          <a:p>
            <a:pPr marL="231775" indent="-231775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Problem with the theory?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20725" y="3832225"/>
            <a:ext cx="7813675" cy="2720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lnSpc>
                <a:spcPct val="90000"/>
              </a:lnSpc>
              <a:spcBef>
                <a:spcPct val="3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Answer:</a:t>
            </a:r>
          </a:p>
          <a:p>
            <a:pPr marL="231775" indent="-231775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Comparison sorting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takes </a:t>
            </a:r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W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log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time.</a:t>
            </a:r>
          </a:p>
          <a:p>
            <a:pPr marL="231775" indent="-231775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Counting sort is not a 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comparison sort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31775" indent="-231775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In fact, not a single comparison between elements occurs!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Stable sorting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96963" y="1619250"/>
            <a:ext cx="6950075" cy="9683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Counting sort is a 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stable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sort: it preserves the input order among equal elements.</a:t>
            </a: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209800" y="2895600"/>
            <a:ext cx="4054475" cy="1995488"/>
            <a:chOff x="1622" y="2007"/>
            <a:chExt cx="2554" cy="1257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1622" y="2013"/>
              <a:ext cx="3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A</a:t>
              </a:r>
              <a:r>
                <a:rPr lang="en-US" sz="3200"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: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016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2448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2880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3312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3744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1622" y="2892"/>
              <a:ext cx="3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B</a:t>
              </a:r>
              <a:r>
                <a:rPr lang="en-US" sz="3200"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:</a:t>
              </a: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2016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2448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880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312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3744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cxnSp>
          <p:nvCxnSpPr>
            <p:cNvPr id="70673" name="AutoShape 17"/>
            <p:cNvCxnSpPr>
              <a:cxnSpLocks noChangeShapeType="1"/>
              <a:stCxn id="70662" idx="2"/>
              <a:endCxn id="70671" idx="0"/>
            </p:cNvCxnSpPr>
            <p:nvPr/>
          </p:nvCxnSpPr>
          <p:spPr bwMode="auto">
            <a:xfrm>
              <a:off x="2232" y="2385"/>
              <a:ext cx="1296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70674" name="AutoShape 18"/>
            <p:cNvCxnSpPr>
              <a:cxnSpLocks noChangeShapeType="1"/>
              <a:stCxn id="70663" idx="2"/>
              <a:endCxn id="70668" idx="0"/>
            </p:cNvCxnSpPr>
            <p:nvPr/>
          </p:nvCxnSpPr>
          <p:spPr bwMode="auto">
            <a:xfrm flipH="1">
              <a:off x="2232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70675" name="AutoShape 19"/>
            <p:cNvCxnSpPr>
              <a:cxnSpLocks noChangeShapeType="1"/>
              <a:stCxn id="70664" idx="2"/>
              <a:endCxn id="70669" idx="0"/>
            </p:cNvCxnSpPr>
            <p:nvPr/>
          </p:nvCxnSpPr>
          <p:spPr bwMode="auto">
            <a:xfrm flipH="1">
              <a:off x="2664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70676" name="AutoShape 20"/>
            <p:cNvCxnSpPr>
              <a:cxnSpLocks noChangeShapeType="1"/>
              <a:stCxn id="70665" idx="2"/>
              <a:endCxn id="70672" idx="0"/>
            </p:cNvCxnSpPr>
            <p:nvPr/>
          </p:nvCxnSpPr>
          <p:spPr bwMode="auto">
            <a:xfrm>
              <a:off x="3528" y="2385"/>
              <a:ext cx="432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70677" name="AutoShape 21"/>
            <p:cNvCxnSpPr>
              <a:cxnSpLocks noChangeShapeType="1"/>
              <a:stCxn id="70666" idx="2"/>
              <a:endCxn id="70670" idx="0"/>
            </p:cNvCxnSpPr>
            <p:nvPr/>
          </p:nvCxnSpPr>
          <p:spPr bwMode="auto">
            <a:xfrm flipH="1">
              <a:off x="3096" y="2385"/>
              <a:ext cx="864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</p:spPr>
        </p:cxnSp>
      </p:grp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742950" y="5334000"/>
            <a:ext cx="7059613" cy="1066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Why this is important?</a:t>
            </a:r>
          </a:p>
          <a:p>
            <a:pPr algn="ctr"/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What other algorithms have this property?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p:oleObj spid="_x0000_s80988" name="Worksheet" r:id="rId4" imgW="7178097" imgH="5090236" progId="Excel.Sheet.8">
              <p:embed/>
            </p:oleObj>
          </a:graphicData>
        </a:graphic>
      </p:graphicFrame>
      <p:sp>
        <p:nvSpPr>
          <p:cNvPr id="80989" name="Text Box 9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p:oleObj spid="_x0000_s84994" name="Worksheet" r:id="rId4" imgW="7178097" imgH="5090236" progId="Excel.Sheet.8">
              <p:embed/>
            </p:oleObj>
          </a:graphicData>
        </a:graphic>
      </p:graphicFrame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p:oleObj spid="_x0000_s87042" name="Worksheet" r:id="rId4" imgW="7178097" imgH="5090236" progId="Excel.Sheet.8">
              <p:embed/>
            </p:oleObj>
          </a:graphicData>
        </a:graphic>
      </p:graphicFrame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p:oleObj spid="_x0000_s89090" name="Worksheet" r:id="rId4" imgW="7178097" imgH="5090236" progId="Excel.Sheet.8">
              <p:embed/>
            </p:oleObj>
          </a:graphicData>
        </a:graphic>
      </p:graphicFrame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5029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Theoretical lower-bound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Comparison sort: determines the relative order of two elements only by comparison</a:t>
            </a:r>
          </a:p>
          <a:p>
            <a:pPr lvl="1"/>
            <a:r>
              <a:rPr lang="en-US"/>
              <a:t>What else can you do …</a:t>
            </a:r>
          </a:p>
          <a:p>
            <a:pPr lvl="1"/>
            <a:endParaRPr lang="en-US"/>
          </a:p>
          <a:p>
            <a:pPr lvl="1"/>
            <a:r>
              <a:rPr lang="en-US"/>
              <a:t>Text book Ch8.1 shows that the theoretical lower-bound for any comparison-based sorting algorithm is </a:t>
            </a:r>
            <a:r>
              <a:rPr lang="el-GR">
                <a:cs typeface="Arial" charset="0"/>
              </a:rPr>
              <a:t>Θ</a:t>
            </a:r>
            <a:r>
              <a:rPr lang="en-US"/>
              <a:t>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p:oleObj spid="_x0000_s91138" name="Worksheet" r:id="rId4" imgW="7178097" imgH="5090236" progId="Excel.Sheet.8">
              <p:embed/>
            </p:oleObj>
          </a:graphicData>
        </a:graphic>
      </p:graphicFrame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p:oleObj spid="_x0000_s93186" name="Worksheet" r:id="rId4" imgW="7178097" imgH="5090236" progId="Excel.Sheet.8">
              <p:embed/>
            </p:oleObj>
          </a:graphicData>
        </a:graphic>
      </p:graphicFrame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p:oleObj spid="_x0000_s95234" name="Worksheet" r:id="rId4" imgW="7178097" imgH="5090236" progId="Excel.Sheet.8">
              <p:embed/>
            </p:oleObj>
          </a:graphicData>
        </a:graphic>
      </p:graphicFrame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p:oleObj spid="_x0000_s97282" name="Worksheet" r:id="rId4" imgW="7178097" imgH="5090236" progId="Excel.Sheet.8">
              <p:embed/>
            </p:oleObj>
          </a:graphicData>
        </a:graphic>
      </p:graphicFrame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p:oleObj spid="_x0000_s99330" name="Worksheet" r:id="rId4" imgW="7178097" imgH="5090236" progId="Excel.Sheet.8">
              <p:embed/>
            </p:oleObj>
          </a:graphicData>
        </a:graphic>
      </p:graphicFrame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p:oleObj spid="_x0000_s109570" name="Worksheet" r:id="rId4" imgW="7178097" imgH="5090236" progId="Excel.Sheet.8">
              <p:embed/>
            </p:oleObj>
          </a:graphicData>
        </a:graphic>
      </p:graphicFrame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p:oleObj spid="_x0000_s101378" name="Worksheet" r:id="rId4" imgW="7178097" imgH="5090236" progId="Excel.Sheet.8">
              <p:embed/>
            </p:oleObj>
          </a:graphicData>
        </a:graphic>
      </p:graphicFrame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p:oleObj spid="_x0000_s103426" name="Worksheet" r:id="rId4" imgW="7178097" imgH="5090236" progId="Excel.Sheet.8">
              <p:embed/>
            </p:oleObj>
          </a:graphicData>
        </a:graphic>
      </p:graphicFrame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p:oleObj spid="_x0000_s107522" name="Worksheet" r:id="rId4" imgW="7178097" imgH="5090236" progId="Excel.Sheet.8">
              <p:embed/>
            </p:oleObj>
          </a:graphicData>
        </a:graphic>
      </p:graphicFrame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76200" y="6248400"/>
            <a:ext cx="899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Task: sort students by alphabetical order of their addresses (state, city, street).</a:t>
            </a: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Stable sort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Most </a:t>
            </a:r>
            <a:r>
              <a:rPr lang="el-GR" sz="2400">
                <a:cs typeface="Arial" charset="0"/>
              </a:rPr>
              <a:t>Θ</a:t>
            </a:r>
            <a:r>
              <a:rPr lang="en-US" sz="2400"/>
              <a:t>(n^2) sorting algorithms are stable</a:t>
            </a:r>
          </a:p>
          <a:p>
            <a:pPr lvl="1"/>
            <a:r>
              <a:rPr lang="en-US" sz="2000"/>
              <a:t>Standard selection sort is not, but can be made so</a:t>
            </a:r>
          </a:p>
          <a:p>
            <a:r>
              <a:rPr lang="en-US" sz="2400"/>
              <a:t>Most </a:t>
            </a:r>
            <a:r>
              <a:rPr lang="el-GR" sz="2400">
                <a:cs typeface="Arial" charset="0"/>
              </a:rPr>
              <a:t>Θ</a:t>
            </a:r>
            <a:r>
              <a:rPr lang="en-US" sz="2400"/>
              <a:t>(n log n) sorting algorithms are not stable</a:t>
            </a:r>
          </a:p>
          <a:p>
            <a:pPr lvl="1"/>
            <a:r>
              <a:rPr lang="en-US" sz="2000"/>
              <a:t>Except merge sort</a:t>
            </a:r>
          </a:p>
          <a:p>
            <a:r>
              <a:rPr lang="en-US" sz="2400"/>
              <a:t>Generic way to make any sorting algorithm stable</a:t>
            </a:r>
          </a:p>
          <a:p>
            <a:pPr lvl="1"/>
            <a:r>
              <a:rPr lang="en-US" sz="2000"/>
              <a:t>Use two keys, the second key is the original index of the element</a:t>
            </a:r>
          </a:p>
          <a:p>
            <a:pPr lvl="1"/>
            <a:r>
              <a:rPr lang="en-US" sz="2000"/>
              <a:t>When two elements are equal, compare their second keys</a:t>
            </a:r>
          </a:p>
          <a:p>
            <a:pPr lvl="1"/>
            <a:endParaRPr lang="en-US" sz="2000"/>
          </a:p>
          <a:p>
            <a:pPr lvl="1">
              <a:buFontTx/>
              <a:buNone/>
            </a:pPr>
            <a:r>
              <a:rPr lang="en-US" sz="2000"/>
              <a:t>5, 6, 5, 1, 2, 3, 2, 6</a:t>
            </a:r>
          </a:p>
          <a:p>
            <a:pPr lvl="1">
              <a:buFontTx/>
              <a:buNone/>
            </a:pPr>
            <a:endParaRPr lang="en-US" sz="2000"/>
          </a:p>
          <a:p>
            <a:pPr lvl="1">
              <a:buFontTx/>
              <a:buNone/>
            </a:pPr>
            <a:r>
              <a:rPr lang="en-US" sz="2000"/>
              <a:t>(5, </a:t>
            </a:r>
            <a:r>
              <a:rPr lang="en-US" sz="2000">
                <a:solidFill>
                  <a:srgbClr val="990000"/>
                </a:solidFill>
              </a:rPr>
              <a:t>1</a:t>
            </a:r>
            <a:r>
              <a:rPr lang="en-US" sz="2000"/>
              <a:t>), (6, </a:t>
            </a:r>
            <a:r>
              <a:rPr lang="en-US" sz="2000">
                <a:solidFill>
                  <a:srgbClr val="990000"/>
                </a:solidFill>
              </a:rPr>
              <a:t>2</a:t>
            </a:r>
            <a:r>
              <a:rPr lang="en-US" sz="2000"/>
              <a:t>), (5, </a:t>
            </a:r>
            <a:r>
              <a:rPr lang="en-US" sz="2000">
                <a:solidFill>
                  <a:srgbClr val="990000"/>
                </a:solidFill>
              </a:rPr>
              <a:t>3</a:t>
            </a:r>
            <a:r>
              <a:rPr lang="en-US" sz="2000"/>
              <a:t>), (1, </a:t>
            </a:r>
            <a:r>
              <a:rPr lang="en-US" sz="2000">
                <a:solidFill>
                  <a:srgbClr val="990000"/>
                </a:solidFill>
              </a:rPr>
              <a:t>4</a:t>
            </a:r>
            <a:r>
              <a:rPr lang="en-US" sz="2000"/>
              <a:t>), (2, </a:t>
            </a:r>
            <a:r>
              <a:rPr lang="en-US" sz="2000">
                <a:solidFill>
                  <a:srgbClr val="990000"/>
                </a:solidFill>
              </a:rPr>
              <a:t>5</a:t>
            </a:r>
            <a:r>
              <a:rPr lang="en-US" sz="2000"/>
              <a:t>), (3, </a:t>
            </a:r>
            <a:r>
              <a:rPr lang="en-US" sz="2000">
                <a:solidFill>
                  <a:srgbClr val="990000"/>
                </a:solidFill>
              </a:rPr>
              <a:t>6</a:t>
            </a:r>
            <a:r>
              <a:rPr lang="en-US" sz="2000"/>
              <a:t>), (2, </a:t>
            </a:r>
            <a:r>
              <a:rPr lang="en-US" sz="2000">
                <a:solidFill>
                  <a:srgbClr val="990000"/>
                </a:solidFill>
              </a:rPr>
              <a:t>7</a:t>
            </a:r>
            <a:r>
              <a:rPr lang="en-US" sz="2000"/>
              <a:t>), (6, </a:t>
            </a:r>
            <a:r>
              <a:rPr lang="en-US" sz="2000">
                <a:solidFill>
                  <a:srgbClr val="990000"/>
                </a:solidFill>
              </a:rPr>
              <a:t>8</a:t>
            </a:r>
            <a:r>
              <a:rPr lang="en-US" sz="2000"/>
              <a:t>)</a:t>
            </a: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1295400" y="5867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>
            <a:off x="1905000" y="5867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4191000" y="586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48006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143000" y="63246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(5, </a:t>
            </a:r>
            <a:r>
              <a:rPr lang="en-US">
                <a:solidFill>
                  <a:srgbClr val="990000"/>
                </a:solidFill>
              </a:rPr>
              <a:t>1</a:t>
            </a:r>
            <a:r>
              <a:rPr lang="en-US"/>
              <a:t>) &lt; (5, </a:t>
            </a:r>
            <a:r>
              <a:rPr lang="en-US">
                <a:solidFill>
                  <a:srgbClr val="990000"/>
                </a:solidFill>
              </a:rPr>
              <a:t>3</a:t>
            </a:r>
            <a:r>
              <a:rPr lang="en-US"/>
              <a:t>)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108450" y="62484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(2, </a:t>
            </a:r>
            <a:r>
              <a:rPr lang="en-US">
                <a:solidFill>
                  <a:srgbClr val="990000"/>
                </a:solidFill>
              </a:rPr>
              <a:t>5</a:t>
            </a:r>
            <a:r>
              <a:rPr lang="en-US"/>
              <a:t>) &lt; (2, </a:t>
            </a:r>
            <a:r>
              <a:rPr lang="en-US">
                <a:solidFill>
                  <a:srgbClr val="990000"/>
                </a:solidFill>
              </a:rPr>
              <a:t>7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Lower-bound of comparison-based sort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5029200"/>
          </a:xfrm>
        </p:spPr>
        <p:txBody>
          <a:bodyPr/>
          <a:lstStyle/>
          <a:p>
            <a:r>
              <a:rPr lang="en-US"/>
              <a:t>Assume an array A with 3 distinct elements, a</a:t>
            </a:r>
            <a:r>
              <a:rPr lang="en-US" baseline="-25000"/>
              <a:t>1</a:t>
            </a:r>
            <a:r>
              <a:rPr lang="en-US"/>
              <a:t>, a</a:t>
            </a:r>
            <a:r>
              <a:rPr lang="en-US" baseline="-25000"/>
              <a:t>2</a:t>
            </a:r>
            <a:r>
              <a:rPr lang="en-US"/>
              <a:t>, and a</a:t>
            </a:r>
            <a:r>
              <a:rPr lang="en-US" baseline="-25000"/>
              <a:t>3</a:t>
            </a:r>
          </a:p>
          <a:p>
            <a:r>
              <a:rPr lang="en-US"/>
              <a:t>Use insertion sort</a:t>
            </a:r>
          </a:p>
          <a:p>
            <a:r>
              <a:rPr lang="en-US"/>
              <a:t># comparisons?</a:t>
            </a:r>
          </a:p>
          <a:p>
            <a:r>
              <a:rPr lang="en-US"/>
              <a:t>A = [9 6 5]</a:t>
            </a:r>
          </a:p>
          <a:p>
            <a:r>
              <a:rPr lang="en-US"/>
              <a:t>A = [5 6 9]</a:t>
            </a:r>
          </a:p>
          <a:p>
            <a:r>
              <a:rPr lang="en-US"/>
              <a:t>A = …</a:t>
            </a:r>
          </a:p>
        </p:txBody>
      </p:sp>
      <p:grpSp>
        <p:nvGrpSpPr>
          <p:cNvPr id="17469" name="Group 61"/>
          <p:cNvGrpSpPr>
            <a:grpSpLocks/>
          </p:cNvGrpSpPr>
          <p:nvPr/>
        </p:nvGrpSpPr>
        <p:grpSpPr bwMode="auto">
          <a:xfrm>
            <a:off x="4495800" y="2909888"/>
            <a:ext cx="4038600" cy="3414712"/>
            <a:chOff x="2832" y="1833"/>
            <a:chExt cx="2544" cy="2151"/>
          </a:xfrm>
        </p:grpSpPr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3648" y="1833"/>
              <a:ext cx="480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 &lt; 2?</a:t>
              </a:r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 flipH="1">
              <a:off x="3600" y="2121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4032" y="2121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3404" y="2112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  <a:endParaRPr lang="en-US" baseline="-250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126" y="207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  <a:endParaRPr lang="en-US" baseline="-25000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3168" y="2457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 &lt; 3?</a:t>
              </a:r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4224" y="2457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 &lt; 3 ?</a:t>
              </a:r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H="1">
              <a:off x="3264" y="2745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3600" y="2745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H="1">
              <a:off x="4272" y="2745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4608" y="2745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3024" y="2793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  <a:endParaRPr lang="en-US" baseline="-25000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3648" y="275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  <a:endParaRPr lang="en-US" baseline="-25000"/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2832" y="3081"/>
              <a:ext cx="52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(1, 2, 3)</a:t>
              </a:r>
            </a:p>
          </p:txBody>
        </p:sp>
        <p:sp>
          <p:nvSpPr>
            <p:cNvPr id="17452" name="Oval 44"/>
            <p:cNvSpPr>
              <a:spLocks noChangeArrowheads="1"/>
            </p:cNvSpPr>
            <p:nvPr/>
          </p:nvSpPr>
          <p:spPr bwMode="auto">
            <a:xfrm>
              <a:off x="3504" y="3072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 &lt; 3?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3072" y="3792"/>
              <a:ext cx="52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(1, 3, 2)</a:t>
              </a:r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 flipH="1">
              <a:off x="3456" y="340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3792" y="340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3216" y="3369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  <a:endParaRPr lang="en-US" baseline="-25000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3840" y="3417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  <a:endParaRPr lang="en-US" baseline="-25000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3648" y="3792"/>
              <a:ext cx="52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(3, 1, 2)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4080" y="2793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  <a:endParaRPr lang="en-US" baseline="-25000"/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4704" y="275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  <a:endParaRPr lang="en-US" baseline="-25000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032" y="3120"/>
              <a:ext cx="52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(2, 1, 3)</a:t>
              </a:r>
            </a:p>
          </p:txBody>
        </p:sp>
        <p:sp>
          <p:nvSpPr>
            <p:cNvPr id="17462" name="Oval 54"/>
            <p:cNvSpPr>
              <a:spLocks noChangeArrowheads="1"/>
            </p:cNvSpPr>
            <p:nvPr/>
          </p:nvSpPr>
          <p:spPr bwMode="auto">
            <a:xfrm>
              <a:off x="4704" y="3072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 &lt; 3?</a:t>
              </a:r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4272" y="3792"/>
              <a:ext cx="52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(2, 3, 1)</a:t>
              </a:r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 flipH="1">
              <a:off x="4656" y="340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57"/>
            <p:cNvSpPr>
              <a:spLocks noChangeShapeType="1"/>
            </p:cNvSpPr>
            <p:nvPr/>
          </p:nvSpPr>
          <p:spPr bwMode="auto">
            <a:xfrm>
              <a:off x="4992" y="340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Rectangle 58"/>
            <p:cNvSpPr>
              <a:spLocks noChangeArrowheads="1"/>
            </p:cNvSpPr>
            <p:nvPr/>
          </p:nvSpPr>
          <p:spPr bwMode="auto">
            <a:xfrm>
              <a:off x="4416" y="3369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  <a:endParaRPr lang="en-US" baseline="-25000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5040" y="3417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  <a:endParaRPr lang="en-US" baseline="-25000"/>
            </a:p>
          </p:txBody>
        </p:sp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4848" y="3792"/>
              <a:ext cx="52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(3, 2, 1)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to sort very large numbers?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198099109123518183599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340199540380128115295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384700101594539614696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382408360201039258538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614386507628681328936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738148652090990369197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987084087096653020299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185664124421234516454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785392075747859131885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530995223593137397354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267057490443618111767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795293581914837377527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815501764221221110674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142522204403312937607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718098797338329180836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856504702326654684056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982119770959427525245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528076153239047050820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305445639847201611168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/>
              <a:t>478334240651199238019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352800" y="1533525"/>
            <a:ext cx="5638800" cy="45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Those numbers are too large for the int type.</a:t>
            </a:r>
          </a:p>
          <a:p>
            <a:r>
              <a:rPr lang="en-US"/>
              <a:t>They are represented as strings.</a:t>
            </a:r>
          </a:p>
          <a:p>
            <a:endParaRPr lang="en-US"/>
          </a:p>
          <a:p>
            <a:r>
              <a:rPr lang="en-US"/>
              <a:t>One method: Use comparison-based sorting, but compare strings character by character. </a:t>
            </a:r>
          </a:p>
          <a:p>
            <a:endParaRPr lang="en-US"/>
          </a:p>
          <a:p>
            <a:r>
              <a:rPr lang="en-US"/>
              <a:t>Change </a:t>
            </a:r>
            <a:r>
              <a:rPr lang="en-US">
                <a:solidFill>
                  <a:srgbClr val="0000CC"/>
                </a:solidFill>
              </a:rPr>
              <a:t>if (A[i] &lt; A[j])</a:t>
            </a:r>
            <a:r>
              <a:rPr lang="en-US"/>
              <a:t> to </a:t>
            </a:r>
            <a:r>
              <a:rPr lang="en-US">
                <a:solidFill>
                  <a:srgbClr val="0000CC"/>
                </a:solidFill>
              </a:rPr>
              <a:t>if (compare(A[i], A[j]) &lt; 0)</a:t>
            </a:r>
            <a:endParaRPr lang="en-US"/>
          </a:p>
          <a:p>
            <a:r>
              <a:rPr lang="en-US">
                <a:solidFill>
                  <a:srgbClr val="990000"/>
                </a:solidFill>
              </a:rPr>
              <a:t>Compare(s, t)</a:t>
            </a:r>
          </a:p>
          <a:p>
            <a:r>
              <a:rPr lang="en-US">
                <a:solidFill>
                  <a:srgbClr val="990000"/>
                </a:solidFill>
              </a:rPr>
              <a:t>   for i = 1 to length(s)</a:t>
            </a:r>
          </a:p>
          <a:p>
            <a:r>
              <a:rPr lang="en-US">
                <a:solidFill>
                  <a:srgbClr val="990000"/>
                </a:solidFill>
              </a:rPr>
              <a:t>      if (s[i] &lt; t[i]) return -1;</a:t>
            </a:r>
          </a:p>
          <a:p>
            <a:r>
              <a:rPr lang="en-US">
                <a:solidFill>
                  <a:srgbClr val="990000"/>
                </a:solidFill>
              </a:rPr>
              <a:t>      else if (s[i] &gt; t[i]) return 1;</a:t>
            </a:r>
          </a:p>
          <a:p>
            <a:r>
              <a:rPr lang="en-US">
                <a:solidFill>
                  <a:srgbClr val="990000"/>
                </a:solidFill>
              </a:rPr>
              <a:t>   return 0;</a:t>
            </a:r>
          </a:p>
          <a:p>
            <a:r>
              <a:rPr lang="en-US"/>
              <a:t>What’s the cost to compare two strings, each with </a:t>
            </a:r>
            <a:r>
              <a:rPr lang="en-US">
                <a:solidFill>
                  <a:srgbClr val="990000"/>
                </a:solidFill>
              </a:rPr>
              <a:t>d</a:t>
            </a:r>
            <a:r>
              <a:rPr lang="en-US"/>
              <a:t> characters?</a:t>
            </a:r>
          </a:p>
          <a:p>
            <a:endParaRPr lang="en-US"/>
          </a:p>
          <a:p>
            <a:r>
              <a:rPr lang="en-US" sz="2400"/>
              <a:t>Total cost: </a:t>
            </a:r>
            <a:r>
              <a:rPr lang="el-GR" sz="2400">
                <a:cs typeface="Arial" charset="0"/>
              </a:rPr>
              <a:t>Θ</a:t>
            </a:r>
            <a:r>
              <a:rPr lang="en-US" sz="2400"/>
              <a:t>(d n log n)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4648200" y="5105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/>
              <a:t>Θ</a:t>
            </a:r>
            <a:r>
              <a:rPr lang="en-US" sz="2400"/>
              <a:t>(d)</a:t>
            </a:r>
            <a:endParaRPr lang="el-G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Similar to sorting address books</a:t>
            </a:r>
          </a:p>
          <a:p>
            <a:r>
              <a:rPr lang="en-US"/>
              <a:t>Treat each digit as a key</a:t>
            </a:r>
          </a:p>
          <a:p>
            <a:r>
              <a:rPr lang="en-US"/>
              <a:t>Start from the least significant bit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438400" y="4483100"/>
            <a:ext cx="388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198099109123518183599</a:t>
            </a:r>
          </a:p>
          <a:p>
            <a:r>
              <a:rPr lang="en-US" sz="2400"/>
              <a:t>340199540380128115295</a:t>
            </a:r>
          </a:p>
          <a:p>
            <a:r>
              <a:rPr lang="en-US" sz="2400"/>
              <a:t>384700101594539614696</a:t>
            </a:r>
          </a:p>
          <a:p>
            <a:r>
              <a:rPr lang="en-US" sz="2400"/>
              <a:t>382408360201039258538</a:t>
            </a:r>
          </a:p>
          <a:p>
            <a:r>
              <a:rPr lang="en-US" sz="2400"/>
              <a:t>614386507628681328936</a:t>
            </a:r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2590800" y="41195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752600" y="3673475"/>
            <a:ext cx="193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Most significant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5157788" y="3651250"/>
            <a:ext cx="200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Least significant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5995988" y="41195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illustration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simpler examples: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6172200" y="1676400"/>
            <a:ext cx="8191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file"/>
              </a:rPr>
              <a:t>7  4  2</a:t>
            </a:r>
          </a:p>
          <a:p>
            <a:r>
              <a:rPr lang="en-US">
                <a:hlinkClick r:id="rId3" action="ppaction://hlinkfile"/>
              </a:rPr>
              <a:t>7  4  8</a:t>
            </a:r>
          </a:p>
          <a:p>
            <a:r>
              <a:rPr lang="en-US">
                <a:hlinkClick r:id="rId3" action="ppaction://hlinkfile"/>
              </a:rPr>
              <a:t>0  5  4</a:t>
            </a:r>
          </a:p>
          <a:p>
            <a:r>
              <a:rPr lang="en-US">
                <a:hlinkClick r:id="rId3" action="ppaction://hlinkfile"/>
              </a:rPr>
              <a:t>6  8  8</a:t>
            </a:r>
          </a:p>
          <a:p>
            <a:r>
              <a:rPr lang="en-US">
                <a:hlinkClick r:id="rId3" action="ppaction://hlinkfile"/>
              </a:rPr>
              <a:t>4  1  2</a:t>
            </a:r>
          </a:p>
          <a:p>
            <a:r>
              <a:rPr lang="en-US">
                <a:hlinkClick r:id="rId3" action="ppaction://hlinkfile"/>
              </a:rPr>
              <a:t>2  3  0</a:t>
            </a:r>
          </a:p>
          <a:p>
            <a:r>
              <a:rPr lang="en-US">
                <a:hlinkClick r:id="rId3" action="ppaction://hlinkfile"/>
              </a:rPr>
              <a:t>9  3  5</a:t>
            </a:r>
          </a:p>
          <a:p>
            <a:r>
              <a:rPr lang="en-US">
                <a:hlinkClick r:id="rId3" action="ppaction://hlinkfile"/>
              </a:rPr>
              <a:t>1  1  6</a:t>
            </a:r>
          </a:p>
          <a:p>
            <a:r>
              <a:rPr lang="en-US">
                <a:hlinkClick r:id="rId3" action="ppaction://hlinkfile"/>
              </a:rPr>
              <a:t>1  6  1</a:t>
            </a:r>
          </a:p>
          <a:p>
            <a:r>
              <a:rPr lang="en-US">
                <a:hlinkClick r:id="rId3" action="ppaction://hlinkfile"/>
              </a:rPr>
              <a:t>4  3  4</a:t>
            </a:r>
          </a:p>
          <a:p>
            <a:r>
              <a:rPr lang="en-US">
                <a:hlinkClick r:id="rId3" action="ppaction://hlinkfile"/>
              </a:rPr>
              <a:t>3  8  5</a:t>
            </a:r>
          </a:p>
          <a:p>
            <a:r>
              <a:rPr lang="en-US">
                <a:hlinkClick r:id="rId3" action="ppaction://hlinkfile"/>
              </a:rPr>
              <a:t>6  6  6</a:t>
            </a:r>
          </a:p>
          <a:p>
            <a:r>
              <a:rPr lang="en-US">
                <a:hlinkClick r:id="rId3" action="ppaction://hlinkfile"/>
              </a:rPr>
              <a:t>0  3  1</a:t>
            </a:r>
          </a:p>
          <a:p>
            <a:r>
              <a:rPr lang="en-US">
                <a:hlinkClick r:id="rId3" action="ppaction://hlinkfile"/>
              </a:rPr>
              <a:t>0  1  3</a:t>
            </a:r>
          </a:p>
          <a:p>
            <a:r>
              <a:rPr lang="en-US">
                <a:hlinkClick r:id="rId3" action="ppaction://hlinkfile"/>
              </a:rPr>
              <a:t>3  6  5</a:t>
            </a:r>
          </a:p>
          <a:p>
            <a:r>
              <a:rPr lang="en-US">
                <a:hlinkClick r:id="rId3" action="ppaction://hlinkfile"/>
              </a:rPr>
              <a:t>1  7  3</a:t>
            </a:r>
          </a:p>
          <a:p>
            <a:r>
              <a:rPr lang="en-US">
                <a:hlinkClick r:id="rId3" action="ppaction://hlinkfile"/>
              </a:rPr>
              <a:t>0  1  6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illustration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Sort the last digit: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file"/>
              </a:rPr>
              <a:t>2  3  0</a:t>
            </a:r>
          </a:p>
          <a:p>
            <a:r>
              <a:rPr lang="en-US">
                <a:hlinkClick r:id="rId3" action="ppaction://hlinkfile"/>
              </a:rPr>
              <a:t>1  6  1</a:t>
            </a:r>
          </a:p>
          <a:p>
            <a:r>
              <a:rPr lang="en-US">
                <a:hlinkClick r:id="rId3" action="ppaction://hlinkfile"/>
              </a:rPr>
              <a:t>0  3  1</a:t>
            </a:r>
          </a:p>
          <a:p>
            <a:r>
              <a:rPr lang="en-US">
                <a:hlinkClick r:id="rId3" action="ppaction://hlinkfile"/>
              </a:rPr>
              <a:t>7  4  2</a:t>
            </a:r>
          </a:p>
          <a:p>
            <a:r>
              <a:rPr lang="en-US">
                <a:hlinkClick r:id="rId3" action="ppaction://hlinkfile"/>
              </a:rPr>
              <a:t>4  1  2</a:t>
            </a:r>
          </a:p>
          <a:p>
            <a:r>
              <a:rPr lang="en-US">
                <a:hlinkClick r:id="rId3" action="ppaction://hlinkfile"/>
              </a:rPr>
              <a:t>0  1  3</a:t>
            </a:r>
          </a:p>
          <a:p>
            <a:r>
              <a:rPr lang="en-US">
                <a:hlinkClick r:id="rId3" action="ppaction://hlinkfile"/>
              </a:rPr>
              <a:t>1  7  3</a:t>
            </a:r>
          </a:p>
          <a:p>
            <a:r>
              <a:rPr lang="en-US">
                <a:hlinkClick r:id="rId3" action="ppaction://hlinkfile"/>
              </a:rPr>
              <a:t>0  5  4</a:t>
            </a:r>
          </a:p>
          <a:p>
            <a:r>
              <a:rPr lang="en-US">
                <a:hlinkClick r:id="rId3" action="ppaction://hlinkfile"/>
              </a:rPr>
              <a:t>4  3  4</a:t>
            </a:r>
          </a:p>
          <a:p>
            <a:r>
              <a:rPr lang="en-US">
                <a:hlinkClick r:id="rId3" action="ppaction://hlinkfile"/>
              </a:rPr>
              <a:t>9  3  5</a:t>
            </a:r>
          </a:p>
          <a:p>
            <a:r>
              <a:rPr lang="en-US">
                <a:hlinkClick r:id="rId3" action="ppaction://hlinkfile"/>
              </a:rPr>
              <a:t>3  8  5</a:t>
            </a:r>
          </a:p>
          <a:p>
            <a:r>
              <a:rPr lang="en-US">
                <a:hlinkClick r:id="rId3" action="ppaction://hlinkfile"/>
              </a:rPr>
              <a:t>3  6  5</a:t>
            </a:r>
          </a:p>
          <a:p>
            <a:r>
              <a:rPr lang="en-US">
                <a:hlinkClick r:id="rId3" action="ppaction://hlinkfile"/>
              </a:rPr>
              <a:t>1  1  6</a:t>
            </a:r>
          </a:p>
          <a:p>
            <a:r>
              <a:rPr lang="en-US">
                <a:hlinkClick r:id="rId3" action="ppaction://hlinkfile"/>
              </a:rPr>
              <a:t>6  6  6</a:t>
            </a:r>
          </a:p>
          <a:p>
            <a:r>
              <a:rPr lang="en-US">
                <a:hlinkClick r:id="rId3" action="ppaction://hlinkfile"/>
              </a:rPr>
              <a:t>0  1  6</a:t>
            </a:r>
          </a:p>
          <a:p>
            <a:r>
              <a:rPr lang="en-US">
                <a:hlinkClick r:id="rId3" action="ppaction://hlinkfile"/>
              </a:rPr>
              <a:t>7  4  8</a:t>
            </a:r>
          </a:p>
          <a:p>
            <a:r>
              <a:rPr lang="en-US">
                <a:hlinkClick r:id="rId3" action="ppaction://hlinkfile"/>
              </a:rPr>
              <a:t>6  8  8</a:t>
            </a:r>
            <a:endParaRPr lang="en-US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68580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illustration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Sort the second digit: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file"/>
              </a:rPr>
              <a:t>4  1  2</a:t>
            </a:r>
          </a:p>
          <a:p>
            <a:r>
              <a:rPr lang="en-US">
                <a:hlinkClick r:id="rId3" action="ppaction://hlinkfile"/>
              </a:rPr>
              <a:t>0  1  3</a:t>
            </a:r>
          </a:p>
          <a:p>
            <a:r>
              <a:rPr lang="en-US">
                <a:hlinkClick r:id="rId3" action="ppaction://hlinkfile"/>
              </a:rPr>
              <a:t>1  1  6</a:t>
            </a:r>
          </a:p>
          <a:p>
            <a:r>
              <a:rPr lang="en-US">
                <a:hlinkClick r:id="rId3" action="ppaction://hlinkfile"/>
              </a:rPr>
              <a:t>0  1  6</a:t>
            </a:r>
          </a:p>
          <a:p>
            <a:r>
              <a:rPr lang="en-US">
                <a:hlinkClick r:id="rId3" action="ppaction://hlinkfile"/>
              </a:rPr>
              <a:t>2  3  0</a:t>
            </a:r>
          </a:p>
          <a:p>
            <a:r>
              <a:rPr lang="en-US">
                <a:hlinkClick r:id="rId3" action="ppaction://hlinkfile"/>
              </a:rPr>
              <a:t>0  3  1</a:t>
            </a:r>
          </a:p>
          <a:p>
            <a:r>
              <a:rPr lang="en-US">
                <a:hlinkClick r:id="rId3" action="ppaction://hlinkfile"/>
              </a:rPr>
              <a:t>4  3  4</a:t>
            </a:r>
          </a:p>
          <a:p>
            <a:r>
              <a:rPr lang="en-US">
                <a:hlinkClick r:id="rId3" action="ppaction://hlinkfile"/>
              </a:rPr>
              <a:t>9  3  5</a:t>
            </a:r>
          </a:p>
          <a:p>
            <a:r>
              <a:rPr lang="en-US">
                <a:hlinkClick r:id="rId3" action="ppaction://hlinkfile"/>
              </a:rPr>
              <a:t>7  4  2</a:t>
            </a:r>
          </a:p>
          <a:p>
            <a:r>
              <a:rPr lang="en-US">
                <a:hlinkClick r:id="rId3" action="ppaction://hlinkfile"/>
              </a:rPr>
              <a:t>7  4  8</a:t>
            </a:r>
          </a:p>
          <a:p>
            <a:r>
              <a:rPr lang="en-US">
                <a:hlinkClick r:id="rId3" action="ppaction://hlinkfile"/>
              </a:rPr>
              <a:t>0  5  4</a:t>
            </a:r>
          </a:p>
          <a:p>
            <a:r>
              <a:rPr lang="en-US">
                <a:hlinkClick r:id="rId3" action="ppaction://hlinkfile"/>
              </a:rPr>
              <a:t>1  6  1</a:t>
            </a:r>
          </a:p>
          <a:p>
            <a:r>
              <a:rPr lang="en-US">
                <a:hlinkClick r:id="rId3" action="ppaction://hlinkfile"/>
              </a:rPr>
              <a:t>3  6  5</a:t>
            </a:r>
          </a:p>
          <a:p>
            <a:r>
              <a:rPr lang="en-US">
                <a:hlinkClick r:id="rId3" action="ppaction://hlinkfile"/>
              </a:rPr>
              <a:t>6  6  6</a:t>
            </a:r>
          </a:p>
          <a:p>
            <a:r>
              <a:rPr lang="en-US">
                <a:hlinkClick r:id="rId3" action="ppaction://hlinkfile"/>
              </a:rPr>
              <a:t>1  7  3</a:t>
            </a:r>
          </a:p>
          <a:p>
            <a:r>
              <a:rPr lang="en-US">
                <a:hlinkClick r:id="rId3" action="ppaction://hlinkfile"/>
              </a:rPr>
              <a:t>3  8  5</a:t>
            </a:r>
          </a:p>
          <a:p>
            <a:r>
              <a:rPr lang="en-US">
                <a:hlinkClick r:id="rId3" action="ppaction://hlinkfile"/>
              </a:rPr>
              <a:t>6  8  8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65532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 illustration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Sort the first digit: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file"/>
              </a:rPr>
              <a:t>0  1  3</a:t>
            </a:r>
          </a:p>
          <a:p>
            <a:r>
              <a:rPr lang="en-US">
                <a:hlinkClick r:id="rId3" action="ppaction://hlinkfile"/>
              </a:rPr>
              <a:t>0  1  6</a:t>
            </a:r>
          </a:p>
          <a:p>
            <a:r>
              <a:rPr lang="en-US">
                <a:hlinkClick r:id="rId3" action="ppaction://hlinkfile"/>
              </a:rPr>
              <a:t>0  3  1</a:t>
            </a:r>
          </a:p>
          <a:p>
            <a:r>
              <a:rPr lang="en-US">
                <a:hlinkClick r:id="rId3" action="ppaction://hlinkfile"/>
              </a:rPr>
              <a:t>0  5  4</a:t>
            </a:r>
          </a:p>
          <a:p>
            <a:r>
              <a:rPr lang="en-US">
                <a:hlinkClick r:id="rId3" action="ppaction://hlinkfile"/>
              </a:rPr>
              <a:t>1  1  6</a:t>
            </a:r>
          </a:p>
          <a:p>
            <a:r>
              <a:rPr lang="en-US">
                <a:hlinkClick r:id="rId3" action="ppaction://hlinkfile"/>
              </a:rPr>
              <a:t>1  6  1</a:t>
            </a:r>
          </a:p>
          <a:p>
            <a:r>
              <a:rPr lang="en-US">
                <a:hlinkClick r:id="rId3" action="ppaction://hlinkfile"/>
              </a:rPr>
              <a:t>1  7  3</a:t>
            </a:r>
          </a:p>
          <a:p>
            <a:r>
              <a:rPr lang="en-US">
                <a:hlinkClick r:id="rId3" action="ppaction://hlinkfile"/>
              </a:rPr>
              <a:t>2  3  0</a:t>
            </a:r>
          </a:p>
          <a:p>
            <a:r>
              <a:rPr lang="en-US">
                <a:hlinkClick r:id="rId3" action="ppaction://hlinkfile"/>
              </a:rPr>
              <a:t>3  6  5</a:t>
            </a:r>
          </a:p>
          <a:p>
            <a:r>
              <a:rPr lang="en-US">
                <a:hlinkClick r:id="rId3" action="ppaction://hlinkfile"/>
              </a:rPr>
              <a:t>3  8  5</a:t>
            </a:r>
          </a:p>
          <a:p>
            <a:r>
              <a:rPr lang="en-US">
                <a:hlinkClick r:id="rId3" action="ppaction://hlinkfile"/>
              </a:rPr>
              <a:t>4  1  2</a:t>
            </a:r>
          </a:p>
          <a:p>
            <a:r>
              <a:rPr lang="en-US">
                <a:hlinkClick r:id="rId3" action="ppaction://hlinkfile"/>
              </a:rPr>
              <a:t>4  3  4</a:t>
            </a:r>
          </a:p>
          <a:p>
            <a:r>
              <a:rPr lang="en-US">
                <a:hlinkClick r:id="rId3" action="ppaction://hlinkfile"/>
              </a:rPr>
              <a:t>6  6  6</a:t>
            </a:r>
          </a:p>
          <a:p>
            <a:r>
              <a:rPr lang="en-US">
                <a:hlinkClick r:id="rId3" action="ppaction://hlinkfile"/>
              </a:rPr>
              <a:t>6  8  8</a:t>
            </a:r>
          </a:p>
          <a:p>
            <a:r>
              <a:rPr lang="en-US">
                <a:hlinkClick r:id="rId3" action="ppaction://hlinkfile"/>
              </a:rPr>
              <a:t>7  4  2</a:t>
            </a:r>
          </a:p>
          <a:p>
            <a:r>
              <a:rPr lang="en-US">
                <a:hlinkClick r:id="rId3" action="ppaction://hlinkfile"/>
              </a:rPr>
              <a:t>7  4  8</a:t>
            </a:r>
          </a:p>
          <a:p>
            <a:r>
              <a:rPr lang="en-US">
                <a:hlinkClick r:id="rId3" action="ppaction://hlinkfile"/>
              </a:rPr>
              <a:t>9  3  5</a:t>
            </a:r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63246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complexity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Sort each of the </a:t>
            </a:r>
            <a:r>
              <a:rPr lang="en-US" sz="2400" i="1">
                <a:latin typeface="Times New Roman" pitchFamily="18" charset="0"/>
              </a:rPr>
              <a:t>d</a:t>
            </a:r>
            <a:r>
              <a:rPr lang="en-US" sz="2400"/>
              <a:t> digits by counting sort</a:t>
            </a:r>
          </a:p>
          <a:p>
            <a:pPr>
              <a:lnSpc>
                <a:spcPct val="80000"/>
              </a:lnSpc>
            </a:pPr>
            <a:r>
              <a:rPr lang="en-US" sz="2400"/>
              <a:t>Total cost: </a:t>
            </a:r>
            <a:r>
              <a:rPr lang="en-US" sz="2400" i="1">
                <a:latin typeface="Times New Roman" pitchFamily="18" charset="0"/>
              </a:rPr>
              <a:t>d (n + k)</a:t>
            </a:r>
            <a:r>
              <a:rPr lang="en-US" sz="2400"/>
              <a:t>	</a:t>
            </a:r>
          </a:p>
          <a:p>
            <a:pPr lvl="1">
              <a:lnSpc>
                <a:spcPct val="80000"/>
              </a:lnSpc>
            </a:pPr>
            <a:r>
              <a:rPr lang="en-US" sz="2000" i="1">
                <a:latin typeface="Times New Roman" pitchFamily="18" charset="0"/>
              </a:rPr>
              <a:t>k</a:t>
            </a:r>
            <a:r>
              <a:rPr lang="en-US" sz="2000"/>
              <a:t> = 10</a:t>
            </a:r>
          </a:p>
          <a:p>
            <a:pPr lvl="1">
              <a:lnSpc>
                <a:spcPct val="80000"/>
              </a:lnSpc>
            </a:pPr>
            <a:r>
              <a:rPr lang="en-US" sz="2000">
                <a:cs typeface="Arial" charset="0"/>
              </a:rPr>
              <a:t>Total cost: </a:t>
            </a:r>
            <a:r>
              <a:rPr lang="el-GR" sz="2000" i="1">
                <a:latin typeface="Times New Roman" pitchFamily="18" charset="0"/>
                <a:cs typeface="Arial" charset="0"/>
              </a:rPr>
              <a:t>Θ</a:t>
            </a:r>
            <a:r>
              <a:rPr lang="en-US" sz="2000" i="1">
                <a:latin typeface="Times New Roman" pitchFamily="18" charset="0"/>
                <a:cs typeface="Arial" charset="0"/>
              </a:rPr>
              <a:t>(dn) 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Arial" charset="0"/>
              </a:rPr>
              <a:t>Partition the d digits into groups of 3</a:t>
            </a:r>
          </a:p>
          <a:p>
            <a:pPr lvl="1">
              <a:lnSpc>
                <a:spcPct val="80000"/>
              </a:lnSpc>
            </a:pPr>
            <a:r>
              <a:rPr lang="en-US" sz="2000">
                <a:cs typeface="Arial" charset="0"/>
              </a:rPr>
              <a:t>Total cost: </a:t>
            </a:r>
            <a:r>
              <a:rPr lang="en-US" sz="2000" i="1">
                <a:latin typeface="Times New Roman" pitchFamily="18" charset="0"/>
                <a:cs typeface="Arial" charset="0"/>
              </a:rPr>
              <a:t>(n+10</a:t>
            </a:r>
            <a:r>
              <a:rPr lang="en-US" sz="2000" i="1" baseline="30000">
                <a:latin typeface="Times New Roman" pitchFamily="18" charset="0"/>
                <a:cs typeface="Arial" charset="0"/>
              </a:rPr>
              <a:t>3</a:t>
            </a:r>
            <a:r>
              <a:rPr lang="en-US" sz="2000" i="1">
                <a:latin typeface="Times New Roman" pitchFamily="18" charset="0"/>
                <a:cs typeface="Arial" charset="0"/>
              </a:rPr>
              <a:t>)d/3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Arial" charset="0"/>
              </a:rPr>
              <a:t>We work with binaries rather than decimals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cs typeface="Arial" charset="0"/>
              </a:rPr>
              <a:t>Partition d bits into groups of </a:t>
            </a:r>
            <a:r>
              <a:rPr lang="en-US" sz="2000" i="1">
                <a:latin typeface="Times New Roman" pitchFamily="18" charset="0"/>
                <a:cs typeface="Arial" charset="0"/>
              </a:rPr>
              <a:t>r</a:t>
            </a:r>
            <a:r>
              <a:rPr lang="en-US" sz="2000">
                <a:cs typeface="Arial" charset="0"/>
              </a:rPr>
              <a:t> bits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cs typeface="Arial" charset="0"/>
              </a:rPr>
              <a:t>Total cost: </a:t>
            </a:r>
            <a:r>
              <a:rPr lang="en-US" sz="2000" i="1">
                <a:latin typeface="Times New Roman" pitchFamily="18" charset="0"/>
                <a:cs typeface="Arial" charset="0"/>
              </a:rPr>
              <a:t>(n+2</a:t>
            </a:r>
            <a:r>
              <a:rPr lang="en-US" sz="2000" i="1" baseline="30000">
                <a:latin typeface="Times New Roman" pitchFamily="18" charset="0"/>
                <a:cs typeface="Arial" charset="0"/>
              </a:rPr>
              <a:t>r</a:t>
            </a:r>
            <a:r>
              <a:rPr lang="en-US" sz="2000" i="1">
                <a:latin typeface="Times New Roman" pitchFamily="18" charset="0"/>
                <a:cs typeface="Arial" charset="0"/>
              </a:rPr>
              <a:t>)d/r</a:t>
            </a:r>
          </a:p>
          <a:p>
            <a:pPr lvl="1">
              <a:lnSpc>
                <a:spcPct val="80000"/>
              </a:lnSpc>
            </a:pPr>
            <a:r>
              <a:rPr lang="en-US" sz="2000">
                <a:cs typeface="Arial" charset="0"/>
              </a:rPr>
              <a:t>Choose </a:t>
            </a:r>
            <a:r>
              <a:rPr lang="en-US" sz="2000" i="1">
                <a:latin typeface="Times New Roman" pitchFamily="18" charset="0"/>
                <a:cs typeface="Arial" charset="0"/>
              </a:rPr>
              <a:t>r = log n</a:t>
            </a:r>
          </a:p>
          <a:p>
            <a:pPr lvl="1">
              <a:lnSpc>
                <a:spcPct val="80000"/>
              </a:lnSpc>
            </a:pPr>
            <a:r>
              <a:rPr lang="en-US" sz="2000">
                <a:cs typeface="Arial" charset="0"/>
              </a:rPr>
              <a:t>Total cost: </a:t>
            </a:r>
            <a:r>
              <a:rPr lang="en-US" sz="2000" i="1">
                <a:latin typeface="Times New Roman" pitchFamily="18" charset="0"/>
                <a:cs typeface="Arial" charset="0"/>
              </a:rPr>
              <a:t>dn / log n</a:t>
            </a:r>
          </a:p>
          <a:p>
            <a:pPr lvl="1">
              <a:lnSpc>
                <a:spcPct val="80000"/>
              </a:lnSpc>
            </a:pPr>
            <a:r>
              <a:rPr lang="en-US" sz="2000">
                <a:cs typeface="Arial" charset="0"/>
              </a:rPr>
              <a:t>Compare with </a:t>
            </a:r>
            <a:r>
              <a:rPr lang="en-US" sz="2000" i="1">
                <a:latin typeface="Times New Roman" pitchFamily="18" charset="0"/>
                <a:cs typeface="Arial" charset="0"/>
              </a:rPr>
              <a:t>dn log n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Arial" charset="0"/>
              </a:rPr>
              <a:t>Catch: radix sort has a larger hidden constant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Space complexity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Calls counting sort</a:t>
            </a:r>
          </a:p>
          <a:p>
            <a:r>
              <a:rPr lang="en-US"/>
              <a:t>Therefore additional storage is needed</a:t>
            </a:r>
          </a:p>
          <a:p>
            <a:r>
              <a:rPr lang="en-US">
                <a:sym typeface="Symbol" pitchFamily="18" charset="2"/>
              </a:rPr>
              <a:t>(n)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Lower-bound of comparison-based sort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5029200"/>
          </a:xfrm>
        </p:spPr>
        <p:txBody>
          <a:bodyPr/>
          <a:lstStyle/>
          <a:p>
            <a:r>
              <a:rPr lang="en-US" sz="2000"/>
              <a:t>Assume all elements are distinct, each comparison has two possible outcomes: a</a:t>
            </a:r>
            <a:r>
              <a:rPr lang="en-US" sz="2000" baseline="-25000"/>
              <a:t>i</a:t>
            </a:r>
            <a:r>
              <a:rPr lang="en-US" sz="2000"/>
              <a:t> &lt; a</a:t>
            </a:r>
            <a:r>
              <a:rPr lang="en-US" sz="2000" baseline="-25000"/>
              <a:t>j</a:t>
            </a:r>
            <a:r>
              <a:rPr lang="en-US" sz="2000"/>
              <a:t> or a</a:t>
            </a:r>
            <a:r>
              <a:rPr lang="en-US" sz="2000" baseline="-25000"/>
              <a:t>i</a:t>
            </a:r>
            <a:r>
              <a:rPr lang="en-US" sz="2000"/>
              <a:t> &gt; a</a:t>
            </a:r>
            <a:r>
              <a:rPr lang="en-US" sz="2000" baseline="-25000"/>
              <a:t>j</a:t>
            </a:r>
          </a:p>
          <a:p>
            <a:r>
              <a:rPr lang="en-US" sz="2000"/>
              <a:t>Based on the outcome, change the relative order of some elements</a:t>
            </a:r>
          </a:p>
          <a:p>
            <a:r>
              <a:rPr lang="en-US" sz="2000"/>
              <a:t>Output is a permutation of the input</a:t>
            </a:r>
          </a:p>
          <a:p>
            <a:r>
              <a:rPr lang="en-US" sz="2000"/>
              <a:t>A correct sorting algorithm can handle any arbitrary input</a:t>
            </a:r>
          </a:p>
          <a:p>
            <a:r>
              <a:rPr lang="en-US" sz="2000"/>
              <a:t>n! possible permutations</a:t>
            </a:r>
          </a:p>
          <a:p>
            <a:r>
              <a:rPr lang="en-US" sz="2000"/>
              <a:t>Therefore, at least log(n!) = </a:t>
            </a:r>
            <a:r>
              <a:rPr lang="el-GR" sz="2000">
                <a:cs typeface="Arial" charset="0"/>
              </a:rPr>
              <a:t>Θ</a:t>
            </a:r>
            <a:r>
              <a:rPr lang="en-US" sz="2000">
                <a:cs typeface="Arial" charset="0"/>
              </a:rPr>
              <a:t>(</a:t>
            </a:r>
            <a:r>
              <a:rPr lang="en-US" sz="2000"/>
              <a:t>nlogn) comparisons in the worst case</a:t>
            </a:r>
          </a:p>
        </p:txBody>
      </p:sp>
      <p:grpSp>
        <p:nvGrpSpPr>
          <p:cNvPr id="130052" name="Group 4"/>
          <p:cNvGrpSpPr>
            <a:grpSpLocks/>
          </p:cNvGrpSpPr>
          <p:nvPr/>
        </p:nvGrpSpPr>
        <p:grpSpPr bwMode="auto">
          <a:xfrm>
            <a:off x="5257800" y="2590800"/>
            <a:ext cx="3124200" cy="3124200"/>
            <a:chOff x="3312" y="1632"/>
            <a:chExt cx="1968" cy="1968"/>
          </a:xfrm>
        </p:grpSpPr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4080" y="163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30054" name="Line 6"/>
            <p:cNvSpPr>
              <a:spLocks noChangeShapeType="1"/>
            </p:cNvSpPr>
            <p:nvPr/>
          </p:nvSpPr>
          <p:spPr bwMode="auto">
            <a:xfrm flipH="1">
              <a:off x="3936" y="1920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55" name="Line 7"/>
            <p:cNvSpPr>
              <a:spLocks noChangeShapeType="1"/>
            </p:cNvSpPr>
            <p:nvPr/>
          </p:nvSpPr>
          <p:spPr bwMode="auto">
            <a:xfrm>
              <a:off x="4368" y="1920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auto">
            <a:xfrm>
              <a:off x="3552" y="1872"/>
              <a:ext cx="4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i</a:t>
              </a:r>
              <a:r>
                <a:rPr lang="en-US"/>
                <a:t> &lt; a</a:t>
              </a:r>
              <a:r>
                <a:rPr lang="en-US" baseline="-25000"/>
                <a:t>j</a:t>
              </a: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4462" y="1872"/>
              <a:ext cx="4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i</a:t>
              </a:r>
              <a:r>
                <a:rPr lang="en-US"/>
                <a:t> &gt; a</a:t>
              </a:r>
              <a:r>
                <a:rPr lang="en-US" baseline="-25000"/>
                <a:t>j</a:t>
              </a:r>
            </a:p>
          </p:txBody>
        </p:sp>
        <p:sp>
          <p:nvSpPr>
            <p:cNvPr id="130058" name="Oval 10"/>
            <p:cNvSpPr>
              <a:spLocks noChangeArrowheads="1"/>
            </p:cNvSpPr>
            <p:nvPr/>
          </p:nvSpPr>
          <p:spPr bwMode="auto">
            <a:xfrm>
              <a:off x="3696" y="225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A’</a:t>
              </a:r>
            </a:p>
          </p:txBody>
        </p:sp>
        <p:sp>
          <p:nvSpPr>
            <p:cNvPr id="130059" name="Oval 11"/>
            <p:cNvSpPr>
              <a:spLocks noChangeArrowheads="1"/>
            </p:cNvSpPr>
            <p:nvPr/>
          </p:nvSpPr>
          <p:spPr bwMode="auto">
            <a:xfrm>
              <a:off x="4560" y="225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A’’</a:t>
              </a:r>
            </a:p>
          </p:txBody>
        </p:sp>
        <p:sp>
          <p:nvSpPr>
            <p:cNvPr id="130060" name="Line 12"/>
            <p:cNvSpPr>
              <a:spLocks noChangeShapeType="1"/>
            </p:cNvSpPr>
            <p:nvPr/>
          </p:nvSpPr>
          <p:spPr bwMode="auto">
            <a:xfrm flipH="1">
              <a:off x="3600" y="254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61" name="Line 13"/>
            <p:cNvSpPr>
              <a:spLocks noChangeShapeType="1"/>
            </p:cNvSpPr>
            <p:nvPr/>
          </p:nvSpPr>
          <p:spPr bwMode="auto">
            <a:xfrm>
              <a:off x="3936" y="254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62" name="Line 14"/>
            <p:cNvSpPr>
              <a:spLocks noChangeShapeType="1"/>
            </p:cNvSpPr>
            <p:nvPr/>
          </p:nvSpPr>
          <p:spPr bwMode="auto">
            <a:xfrm flipH="1">
              <a:off x="4416" y="254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63" name="Line 15"/>
            <p:cNvSpPr>
              <a:spLocks noChangeShapeType="1"/>
            </p:cNvSpPr>
            <p:nvPr/>
          </p:nvSpPr>
          <p:spPr bwMode="auto">
            <a:xfrm>
              <a:off x="4752" y="254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64" name="Oval 16"/>
            <p:cNvSpPr>
              <a:spLocks noChangeArrowheads="1"/>
            </p:cNvSpPr>
            <p:nvPr/>
          </p:nvSpPr>
          <p:spPr bwMode="auto">
            <a:xfrm>
              <a:off x="3312" y="34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5" name="Oval 17"/>
            <p:cNvSpPr>
              <a:spLocks noChangeArrowheads="1"/>
            </p:cNvSpPr>
            <p:nvPr/>
          </p:nvSpPr>
          <p:spPr bwMode="auto">
            <a:xfrm>
              <a:off x="3648" y="34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6" name="Oval 18"/>
            <p:cNvSpPr>
              <a:spLocks noChangeArrowheads="1"/>
            </p:cNvSpPr>
            <p:nvPr/>
          </p:nvSpPr>
          <p:spPr bwMode="auto">
            <a:xfrm>
              <a:off x="3984" y="34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7" name="Oval 19"/>
            <p:cNvSpPr>
              <a:spLocks noChangeArrowheads="1"/>
            </p:cNvSpPr>
            <p:nvPr/>
          </p:nvSpPr>
          <p:spPr bwMode="auto">
            <a:xfrm>
              <a:off x="5088" y="34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8" name="Line 20"/>
            <p:cNvSpPr>
              <a:spLocks noChangeShapeType="1"/>
            </p:cNvSpPr>
            <p:nvPr/>
          </p:nvSpPr>
          <p:spPr bwMode="auto">
            <a:xfrm flipH="1">
              <a:off x="3408" y="302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69" name="Oval 21"/>
            <p:cNvSpPr>
              <a:spLocks noChangeArrowheads="1"/>
            </p:cNvSpPr>
            <p:nvPr/>
          </p:nvSpPr>
          <p:spPr bwMode="auto">
            <a:xfrm>
              <a:off x="3504" y="288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0" name="Line 22"/>
            <p:cNvSpPr>
              <a:spLocks noChangeShapeType="1"/>
            </p:cNvSpPr>
            <p:nvPr/>
          </p:nvSpPr>
          <p:spPr bwMode="auto">
            <a:xfrm>
              <a:off x="4944" y="2976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71" name="Oval 23"/>
            <p:cNvSpPr>
              <a:spLocks noChangeArrowheads="1"/>
            </p:cNvSpPr>
            <p:nvPr/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2" name="Oval 24"/>
            <p:cNvSpPr>
              <a:spLocks noChangeArrowheads="1"/>
            </p:cNvSpPr>
            <p:nvPr/>
          </p:nvSpPr>
          <p:spPr bwMode="auto">
            <a:xfrm>
              <a:off x="3984" y="288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3" name="Oval 25"/>
            <p:cNvSpPr>
              <a:spLocks noChangeArrowheads="1"/>
            </p:cNvSpPr>
            <p:nvPr/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0074" name="Group 26"/>
          <p:cNvGrpSpPr>
            <a:grpSpLocks/>
          </p:cNvGrpSpPr>
          <p:nvPr/>
        </p:nvGrpSpPr>
        <p:grpSpPr bwMode="auto">
          <a:xfrm>
            <a:off x="5334000" y="5867400"/>
            <a:ext cx="2895600" cy="595313"/>
            <a:chOff x="3360" y="3696"/>
            <a:chExt cx="1824" cy="375"/>
          </a:xfrm>
        </p:grpSpPr>
        <p:sp>
          <p:nvSpPr>
            <p:cNvPr id="130075" name="AutoShape 27"/>
            <p:cNvSpPr>
              <a:spLocks/>
            </p:cNvSpPr>
            <p:nvPr/>
          </p:nvSpPr>
          <p:spPr bwMode="auto">
            <a:xfrm rot="-5400000">
              <a:off x="4200" y="2856"/>
              <a:ext cx="144" cy="1824"/>
            </a:xfrm>
            <a:prstGeom prst="leftBrace">
              <a:avLst>
                <a:gd name="adj1" fmla="val 105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6" name="Text Box 28"/>
            <p:cNvSpPr txBox="1">
              <a:spLocks noChangeArrowheads="1"/>
            </p:cNvSpPr>
            <p:nvPr/>
          </p:nvSpPr>
          <p:spPr bwMode="auto">
            <a:xfrm>
              <a:off x="4180" y="3840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>
                  <a:cs typeface="Arial" charset="0"/>
                </a:rPr>
                <a:t>Θ</a:t>
              </a:r>
              <a:r>
                <a:rPr lang="en-US">
                  <a:cs typeface="Arial" charset="0"/>
                </a:rPr>
                <a:t>(</a:t>
              </a:r>
              <a:r>
                <a:rPr lang="en-US"/>
                <a:t>n!)</a:t>
              </a:r>
            </a:p>
          </p:txBody>
        </p:sp>
      </p:grpSp>
      <p:grpSp>
        <p:nvGrpSpPr>
          <p:cNvPr id="130077" name="Group 29"/>
          <p:cNvGrpSpPr>
            <a:grpSpLocks/>
          </p:cNvGrpSpPr>
          <p:nvPr/>
        </p:nvGrpSpPr>
        <p:grpSpPr bwMode="auto">
          <a:xfrm>
            <a:off x="8235950" y="2667000"/>
            <a:ext cx="831850" cy="2895600"/>
            <a:chOff x="5188" y="1680"/>
            <a:chExt cx="524" cy="1824"/>
          </a:xfrm>
        </p:grpSpPr>
        <p:sp>
          <p:nvSpPr>
            <p:cNvPr id="130078" name="Line 30"/>
            <p:cNvSpPr>
              <a:spLocks noChangeShapeType="1"/>
            </p:cNvSpPr>
            <p:nvPr/>
          </p:nvSpPr>
          <p:spPr bwMode="auto">
            <a:xfrm>
              <a:off x="5376" y="16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79" name="Line 31"/>
            <p:cNvSpPr>
              <a:spLocks noChangeShapeType="1"/>
            </p:cNvSpPr>
            <p:nvPr/>
          </p:nvSpPr>
          <p:spPr bwMode="auto">
            <a:xfrm>
              <a:off x="5376" y="350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0" name="Line 32"/>
            <p:cNvSpPr>
              <a:spLocks noChangeShapeType="1"/>
            </p:cNvSpPr>
            <p:nvPr/>
          </p:nvSpPr>
          <p:spPr bwMode="auto">
            <a:xfrm flipV="1">
              <a:off x="5472" y="16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1" name="Line 33"/>
            <p:cNvSpPr>
              <a:spLocks noChangeShapeType="1"/>
            </p:cNvSpPr>
            <p:nvPr/>
          </p:nvSpPr>
          <p:spPr bwMode="auto">
            <a:xfrm>
              <a:off x="5472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2" name="Text Box 34"/>
            <p:cNvSpPr txBox="1">
              <a:spLocks noChangeArrowheads="1"/>
            </p:cNvSpPr>
            <p:nvPr/>
          </p:nvSpPr>
          <p:spPr bwMode="auto">
            <a:xfrm>
              <a:off x="5188" y="2423"/>
              <a:ext cx="5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log(n!)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 in linear time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Is there a problem with the theory?</a:t>
            </a:r>
          </a:p>
          <a:p>
            <a:r>
              <a:rPr lang="en-US"/>
              <a:t>No. We are going to sort without doing comparison</a:t>
            </a:r>
          </a:p>
          <a:p>
            <a:r>
              <a:rPr lang="en-US"/>
              <a:t>How is that possible?</a:t>
            </a:r>
          </a:p>
          <a:p>
            <a:r>
              <a:rPr lang="en-US"/>
              <a:t>Key: knowledge about the data</a:t>
            </a:r>
          </a:p>
          <a:p>
            <a:pPr lvl="1"/>
            <a:r>
              <a:rPr lang="en-US"/>
              <a:t>Example: Almost sorted? All distinct? Many identical ones? Uniformly distributed?</a:t>
            </a:r>
          </a:p>
          <a:p>
            <a:pPr lvl="1"/>
            <a:r>
              <a:rPr lang="en-US"/>
              <a:t>The more you know about your data, the more likely you can have a better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sort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/>
              <a:t>Knowledge: the numbers fall in a small range</a:t>
            </a:r>
          </a:p>
          <a:p>
            <a:pPr>
              <a:lnSpc>
                <a:spcPct val="80000"/>
              </a:lnSpc>
            </a:pPr>
            <a:r>
              <a:rPr lang="en-US" sz="2800"/>
              <a:t>Example 1: sort the final exam score of a large class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1000 students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Maximum score: 100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Minimum score: 0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Scores are integers</a:t>
            </a:r>
          </a:p>
          <a:p>
            <a:pPr>
              <a:lnSpc>
                <a:spcPct val="80000"/>
              </a:lnSpc>
            </a:pPr>
            <a:r>
              <a:rPr lang="en-US" sz="2800"/>
              <a:t>Example 2: sort students according to the first letter of their last name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Number of students: many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Number of letters: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sort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79400" y="2293938"/>
            <a:ext cx="82550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Input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, where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>
                <a:solidFill>
                  <a:srgbClr val="00838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Î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{1, 2, …,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}</a:t>
            </a:r>
            <a:r>
              <a:rPr lang="en-US" sz="2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31775" indent="-231775">
              <a:buFontTx/>
              <a:buChar char="•"/>
            </a:pP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Output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, sorted.</a:t>
            </a:r>
          </a:p>
          <a:p>
            <a:pPr marL="231775" indent="-231775">
              <a:buFontTx/>
              <a:buChar char="•"/>
            </a:pP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Auxiliary storage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2000">
                <a:solidFill>
                  <a:srgbClr val="0083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31775" indent="-231775">
              <a:buFontTx/>
              <a:buChar char="•"/>
            </a:pPr>
            <a:endParaRPr lang="en-US" sz="32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231775" indent="-231775">
              <a:buFontTx/>
              <a:buChar char="•"/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Not an in-place sorting algorithm</a:t>
            </a:r>
          </a:p>
          <a:p>
            <a:pPr marL="231775" indent="-231775">
              <a:buFontTx/>
              <a:buChar char="•"/>
            </a:pP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Requires </a:t>
            </a:r>
            <a:r>
              <a:rPr lang="en-US" sz="32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 (n+k) additional storage besides the original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2572</Words>
  <Application>Microsoft Office PowerPoint</Application>
  <PresentationFormat>On-screen Show (4:3)</PresentationFormat>
  <Paragraphs>1001</Paragraphs>
  <Slides>57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Times New Roman</vt:lpstr>
      <vt:lpstr>Arial Unicode MS</vt:lpstr>
      <vt:lpstr>Symbol</vt:lpstr>
      <vt:lpstr>Default Design</vt:lpstr>
      <vt:lpstr>Microsoft Office Excel Worksheet</vt:lpstr>
      <vt:lpstr>CS 3343: Analysis of Algorithms</vt:lpstr>
      <vt:lpstr>More about sorting</vt:lpstr>
      <vt:lpstr>Outline</vt:lpstr>
      <vt:lpstr>Theoretical lower-bound</vt:lpstr>
      <vt:lpstr>Lower-bound of comparison-based sort</vt:lpstr>
      <vt:lpstr>Lower-bound of comparison-based sort</vt:lpstr>
      <vt:lpstr>Sorting in linear time</vt:lpstr>
      <vt:lpstr>Counting sort</vt:lpstr>
      <vt:lpstr>Counting sort</vt:lpstr>
      <vt:lpstr>Intuition</vt:lpstr>
      <vt:lpstr>Intuition</vt:lpstr>
      <vt:lpstr>Counting sort</vt:lpstr>
      <vt:lpstr>Counting-sort example</vt:lpstr>
      <vt:lpstr>Loop 1: initialization</vt:lpstr>
      <vt:lpstr>Loop 2: count</vt:lpstr>
      <vt:lpstr>Loop 2: count</vt:lpstr>
      <vt:lpstr>Loop 2: count</vt:lpstr>
      <vt:lpstr>Loop 2: count</vt:lpstr>
      <vt:lpstr>Loop 2: count</vt:lpstr>
      <vt:lpstr>Loop 3: compute running sum</vt:lpstr>
      <vt:lpstr>Loop 3: compute running sum</vt:lpstr>
      <vt:lpstr>Loop 3: compute running sum</vt:lpstr>
      <vt:lpstr>Loop 4: re-arrange</vt:lpstr>
      <vt:lpstr>Loop 4: re-arrange</vt:lpstr>
      <vt:lpstr>Loop 4: re-arrange</vt:lpstr>
      <vt:lpstr>Loop 4: re-arrange</vt:lpstr>
      <vt:lpstr>Loop 4: re-arrange</vt:lpstr>
      <vt:lpstr>Loop 4: re-arrange</vt:lpstr>
      <vt:lpstr>Loop 4: re-arrange</vt:lpstr>
      <vt:lpstr>Loop 4: re-arrange</vt:lpstr>
      <vt:lpstr>Loop 4: re-arrange</vt:lpstr>
      <vt:lpstr>Loop 4: re-arrange</vt:lpstr>
      <vt:lpstr>Analysis</vt:lpstr>
      <vt:lpstr>Running time</vt:lpstr>
      <vt:lpstr>Stable sorting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Stable sort</vt:lpstr>
      <vt:lpstr>How to sort very large numbers?</vt:lpstr>
      <vt:lpstr>Radix sort</vt:lpstr>
      <vt:lpstr>Radix sort illustration</vt:lpstr>
      <vt:lpstr>Radix sort illustration</vt:lpstr>
      <vt:lpstr>Radix sort illustration</vt:lpstr>
      <vt:lpstr>Radix sort illustration</vt:lpstr>
      <vt:lpstr>Time complexity</vt:lpstr>
      <vt:lpstr>Space complexity</vt:lpstr>
    </vt:vector>
  </TitlesOfParts>
  <Company>UTSA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3343: Analysis of Algorithms</dc:title>
  <dc:creator>Jianhua Ruan</dc:creator>
  <cp:lastModifiedBy>Jianhua Ruan</cp:lastModifiedBy>
  <cp:revision>73</cp:revision>
  <dcterms:created xsi:type="dcterms:W3CDTF">2008-03-05T16:05:21Z</dcterms:created>
  <dcterms:modified xsi:type="dcterms:W3CDTF">2018-02-14T17:49:48Z</dcterms:modified>
</cp:coreProperties>
</file>