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xls" ContentType="application/vnd.ms-exce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9" r:id="rId2"/>
    <p:sldId id="258" r:id="rId3"/>
    <p:sldId id="260" r:id="rId4"/>
    <p:sldId id="262" r:id="rId5"/>
    <p:sldId id="263" r:id="rId6"/>
    <p:sldId id="317" r:id="rId7"/>
    <p:sldId id="264" r:id="rId8"/>
    <p:sldId id="291" r:id="rId9"/>
    <p:sldId id="265" r:id="rId10"/>
    <p:sldId id="292" r:id="rId11"/>
    <p:sldId id="293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4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8" r:id="rId46"/>
    <p:sldId id="304" r:id="rId47"/>
    <p:sldId id="305" r:id="rId48"/>
    <p:sldId id="307" r:id="rId49"/>
    <p:sldId id="310" r:id="rId50"/>
    <p:sldId id="309" r:id="rId51"/>
    <p:sldId id="311" r:id="rId52"/>
    <p:sldId id="312" r:id="rId53"/>
    <p:sldId id="313" r:id="rId54"/>
    <p:sldId id="314" r:id="rId55"/>
    <p:sldId id="315" r:id="rId56"/>
    <p:sldId id="316" r:id="rId57"/>
    <p:sldId id="318" r:id="rId5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99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14" autoAdjust="0"/>
  </p:normalViewPr>
  <p:slideViewPr>
    <p:cSldViewPr>
      <p:cViewPr varScale="1">
        <p:scale>
          <a:sx n="67" d="100"/>
          <a:sy n="67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87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06F34B-E496-4B6A-94AF-0A9F37CF40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BAFA28-BD9F-49DA-B5F3-3F61DCB40D22}" type="slidenum">
              <a:rPr lang="en-US"/>
              <a:pPr/>
              <a:t>1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2DFA11-DFEF-4517-9412-1A49912BF609}" type="slidenum">
              <a:rPr lang="en-US"/>
              <a:pPr/>
              <a:t>10</a:t>
            </a:fld>
            <a:endParaRPr 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267A9D-BC6F-4B24-89D2-A9BBEE796FBB}" type="slidenum">
              <a:rPr lang="en-US"/>
              <a:pPr/>
              <a:t>11</a:t>
            </a:fld>
            <a:endParaRPr 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12CF8C-0001-4550-BF0D-883DD578B8C9}" type="slidenum">
              <a:rPr lang="en-US"/>
              <a:pPr/>
              <a:t>12</a:t>
            </a:fld>
            <a:endParaRPr lang="en-US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89ECAA-4C6D-406C-B5D0-4C836D8B4F7D}" type="slidenum">
              <a:rPr lang="en-US"/>
              <a:pPr/>
              <a:t>13</a:t>
            </a:fld>
            <a:endParaRPr lang="en-U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180137-A1A2-4A48-93F5-2E9CCEBAEFFC}" type="slidenum">
              <a:rPr lang="en-US"/>
              <a:pPr/>
              <a:t>14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6F4551-EAD0-4029-B0E5-F585B2AE10AA}" type="slidenum">
              <a:rPr lang="en-US"/>
              <a:pPr/>
              <a:t>15</a:t>
            </a:fld>
            <a:endParaRPr lang="en-US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3A4B8A-1F27-408F-AADC-1F34358B3D59}" type="slidenum">
              <a:rPr lang="en-US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1D003B-5CD5-4EB4-85B3-095181D02187}" type="slidenum">
              <a:rPr lang="en-US"/>
              <a:pPr/>
              <a:t>17</a:t>
            </a:fld>
            <a:endParaRPr 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1705DD-9417-4ED7-B143-77A38DE63311}" type="slidenum">
              <a:rPr lang="en-US"/>
              <a:pPr/>
              <a:t>18</a:t>
            </a:fld>
            <a:endParaRPr 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46565C-6B84-43FC-8B69-E800C49CDDD8}" type="slidenum">
              <a:rPr lang="en-US"/>
              <a:pPr/>
              <a:t>19</a:t>
            </a:fld>
            <a:endParaRPr lang="en-U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0A4E51-A3D8-4706-AF67-9918AD9165D9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07D055-A23A-4110-86EB-CE6D15D339AE}" type="slidenum">
              <a:rPr lang="en-US"/>
              <a:pPr/>
              <a:t>20</a:t>
            </a:fld>
            <a:endParaRPr 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535E63-88B2-400B-B046-3259FE7E648A}" type="slidenum">
              <a:rPr lang="en-US"/>
              <a:pPr/>
              <a:t>21</a:t>
            </a:fld>
            <a:endParaRPr lang="en-US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F4B2D-09A0-4A54-8A03-575267683EC7}" type="slidenum">
              <a:rPr lang="en-US"/>
              <a:pPr/>
              <a:t>22</a:t>
            </a:fld>
            <a:endParaRPr lang="en-US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8DBB29-45FB-413B-89FF-D8E723073A65}" type="slidenum">
              <a:rPr lang="en-US"/>
              <a:pPr/>
              <a:t>23</a:t>
            </a:fld>
            <a:endParaRPr lang="en-US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8CCA49-967A-437E-A532-D7EC6EF740C8}" type="slidenum">
              <a:rPr lang="en-US"/>
              <a:pPr/>
              <a:t>24</a:t>
            </a:fld>
            <a:endParaRPr lang="en-US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C1142B-12CA-4DBC-9805-BB93F8AADB21}" type="slidenum">
              <a:rPr lang="en-US"/>
              <a:pPr/>
              <a:t>25</a:t>
            </a:fld>
            <a:endParaRPr lang="en-US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4E8D65-092E-41FC-A0B3-B363E09DC6BF}" type="slidenum">
              <a:rPr lang="en-US"/>
              <a:pPr/>
              <a:t>26</a:t>
            </a:fld>
            <a:endParaRPr lang="en-US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C3DA41-939B-40C8-B42D-FD8EA49B1C9C}" type="slidenum">
              <a:rPr lang="en-US"/>
              <a:pPr/>
              <a:t>27</a:t>
            </a:fld>
            <a:endParaRPr lang="en-US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A89C4A-8652-421D-83D1-49CF91B8C187}" type="slidenum">
              <a:rPr lang="en-US"/>
              <a:pPr/>
              <a:t>28</a:t>
            </a:fld>
            <a:endParaRPr lang="en-US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1DE9B-F94D-4731-9323-AE67DEE06340}" type="slidenum">
              <a:rPr lang="en-US"/>
              <a:pPr/>
              <a:t>29</a:t>
            </a:fld>
            <a:endParaRPr lang="en-US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1C0DA1-E6AF-4B36-8894-C741ABC0E1BA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8F49CF-1382-49D6-AC1A-D5E3E54D3CB8}" type="slidenum">
              <a:rPr lang="en-US"/>
              <a:pPr/>
              <a:t>30</a:t>
            </a:fld>
            <a:endParaRPr lang="en-US"/>
          </a:p>
        </p:txBody>
      </p:sp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C344D-563A-4821-9C0A-A94F58691B82}" type="slidenum">
              <a:rPr lang="en-US"/>
              <a:pPr/>
              <a:t>31</a:t>
            </a:fld>
            <a:endParaRPr 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C67784-F9D3-4AA3-8C6C-ECA1BCE9C065}" type="slidenum">
              <a:rPr lang="en-US"/>
              <a:pPr/>
              <a:t>32</a:t>
            </a:fld>
            <a:endParaRPr 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D8BB9E-AEFD-4504-8B61-A0CDBC4F5BF6}" type="slidenum">
              <a:rPr lang="en-US"/>
              <a:pPr/>
              <a:t>33</a:t>
            </a:fld>
            <a:endParaRPr 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4E31DD-42BC-41CD-9523-BACE2E31A0BA}" type="slidenum">
              <a:rPr lang="en-US"/>
              <a:pPr/>
              <a:t>34</a:t>
            </a:fld>
            <a:endParaRPr 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9ED46-A324-41D2-A351-9E7AE6130107}" type="slidenum">
              <a:rPr lang="en-US"/>
              <a:pPr/>
              <a:t>35</a:t>
            </a:fld>
            <a:endParaRPr lang="en-U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9A00B2-5629-4E78-AC32-CD4A5A7FE8E3}" type="slidenum">
              <a:rPr lang="en-US"/>
              <a:pPr/>
              <a:t>36</a:t>
            </a:fld>
            <a:endParaRPr 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0F65B0-0D86-46E0-B5FE-A5991EE7A211}" type="slidenum">
              <a:rPr lang="en-US"/>
              <a:pPr/>
              <a:t>37</a:t>
            </a:fld>
            <a:endParaRPr 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77B89E-66D9-4361-8254-AE50348EC136}" type="slidenum">
              <a:rPr lang="en-US"/>
              <a:pPr/>
              <a:t>38</a:t>
            </a:fld>
            <a:endParaRPr 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E863AA-1AF4-44C9-AB7A-B0603FA39ACE}" type="slidenum">
              <a:rPr lang="en-US"/>
              <a:pPr/>
              <a:t>39</a:t>
            </a:fld>
            <a:endParaRPr 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606BD9-99F4-4FEF-9FED-E4F224B84F45}" type="slidenum">
              <a:rPr lang="en-US"/>
              <a:pPr/>
              <a:t>4</a:t>
            </a:fld>
            <a:endParaRPr lang="en-US"/>
          </a:p>
        </p:txBody>
      </p:sp>
      <p:sp>
        <p:nvSpPr>
          <p:cNvPr id="163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853350-E78E-4647-AF15-42BFE88216CA}" type="slidenum">
              <a:rPr lang="en-US"/>
              <a:pPr/>
              <a:t>40</a:t>
            </a:fld>
            <a:endParaRPr 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6DA004-192C-4194-834D-4F10F8F331DD}" type="slidenum">
              <a:rPr lang="en-US"/>
              <a:pPr/>
              <a:t>41</a:t>
            </a:fld>
            <a:endParaRPr lang="en-US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96946-78CD-4AB5-B3FA-21656CD816AC}" type="slidenum">
              <a:rPr lang="en-US"/>
              <a:pPr/>
              <a:t>42</a:t>
            </a:fld>
            <a:endParaRPr lang="en-US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04EB35-4090-4308-B914-C0AFCD39AA38}" type="slidenum">
              <a:rPr lang="en-US"/>
              <a:pPr/>
              <a:t>43</a:t>
            </a:fld>
            <a:endParaRPr lang="en-US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BC2694-CB15-45D0-A392-E161231BDF20}" type="slidenum">
              <a:rPr lang="en-US"/>
              <a:pPr/>
              <a:t>44</a:t>
            </a:fld>
            <a:endParaRPr lang="en-US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DE1726-7949-4733-9F27-354BA71426C0}" type="slidenum">
              <a:rPr lang="en-US"/>
              <a:pPr/>
              <a:t>45</a:t>
            </a:fld>
            <a:endParaRPr lang="en-U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0D9657-1A87-469D-9EDC-2F8EBADE0D20}" type="slidenum">
              <a:rPr lang="en-US"/>
              <a:pPr/>
              <a:t>46</a:t>
            </a:fld>
            <a:endParaRPr lang="en-US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FF7FB0-0B05-472B-9314-A1F76B3B0D61}" type="slidenum">
              <a:rPr lang="en-US"/>
              <a:pPr/>
              <a:t>47</a:t>
            </a:fld>
            <a:endParaRPr lang="en-US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A28A31-27BB-469C-AECD-31558C873ADE}" type="slidenum">
              <a:rPr lang="en-US"/>
              <a:pPr/>
              <a:t>48</a:t>
            </a:fld>
            <a:endParaRPr lang="en-US"/>
          </a:p>
        </p:txBody>
      </p:sp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EA426B-DCCC-4A53-9333-EDAC8F4FEC2A}" type="slidenum">
              <a:rPr lang="en-US"/>
              <a:pPr/>
              <a:t>49</a:t>
            </a:fld>
            <a:endParaRPr lang="en-US"/>
          </a:p>
        </p:txBody>
      </p:sp>
      <p:sp>
        <p:nvSpPr>
          <p:cNvPr id="116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1D1AF6-4C1B-4B02-9323-7F7BA0AC7D11}" type="slidenum">
              <a:rPr lang="en-US"/>
              <a:pPr/>
              <a:t>5</a:t>
            </a:fld>
            <a:endParaRPr lang="en-US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6A67EE-5DD7-438F-ABB6-A2A267423056}" type="slidenum">
              <a:rPr lang="en-US"/>
              <a:pPr/>
              <a:t>50</a:t>
            </a:fld>
            <a:endParaRPr lang="en-US"/>
          </a:p>
        </p:txBody>
      </p:sp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1D045A-B207-48F6-AB19-68397796DFA2}" type="slidenum">
              <a:rPr lang="en-US"/>
              <a:pPr/>
              <a:t>51</a:t>
            </a:fld>
            <a:endParaRPr lang="en-US"/>
          </a:p>
        </p:txBody>
      </p:sp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86EC2-6C73-4644-8431-0883886AE5F2}" type="slidenum">
              <a:rPr lang="en-US"/>
              <a:pPr/>
              <a:t>52</a:t>
            </a:fld>
            <a:endParaRPr lang="en-US"/>
          </a:p>
        </p:txBody>
      </p:sp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828F79-F0FD-4263-84B1-5550F5B70D5E}" type="slidenum">
              <a:rPr lang="en-US"/>
              <a:pPr/>
              <a:t>53</a:t>
            </a:fld>
            <a:endParaRPr lang="en-US"/>
          </a:p>
        </p:txBody>
      </p:sp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B56A8B-B431-4C94-BD47-D48B1C775377}" type="slidenum">
              <a:rPr lang="en-US"/>
              <a:pPr/>
              <a:t>54</a:t>
            </a:fld>
            <a:endParaRPr lang="en-US"/>
          </a:p>
        </p:txBody>
      </p:sp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FC4C1A-E240-4491-ADA7-118FFA6D1332}" type="slidenum">
              <a:rPr lang="en-US"/>
              <a:pPr/>
              <a:t>55</a:t>
            </a:fld>
            <a:endParaRPr lang="en-US"/>
          </a:p>
        </p:txBody>
      </p:sp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2892A5-B566-4D8E-A868-30CDA79415D2}" type="slidenum">
              <a:rPr lang="en-US"/>
              <a:pPr/>
              <a:t>56</a:t>
            </a:fld>
            <a:endParaRPr lang="en-US"/>
          </a:p>
        </p:txBody>
      </p:sp>
      <p:sp>
        <p:nvSpPr>
          <p:cNvPr id="12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09077-0247-4429-A602-C6F590AFBA28}" type="slidenum">
              <a:rPr lang="en-US"/>
              <a:pPr/>
              <a:t>57</a:t>
            </a:fld>
            <a:endParaRPr lang="en-US"/>
          </a:p>
        </p:txBody>
      </p:sp>
      <p:sp>
        <p:nvSpPr>
          <p:cNvPr id="133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B9FBA9-0E5F-416C-883E-1F3089588108}" type="slidenum">
              <a:rPr lang="en-US"/>
              <a:pPr/>
              <a:t>6</a:t>
            </a:fld>
            <a:endParaRPr lang="en-US"/>
          </a:p>
        </p:txBody>
      </p:sp>
      <p:sp>
        <p:nvSpPr>
          <p:cNvPr id="131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707EFE-E934-457D-A36F-C1B95934A784}" type="slidenum">
              <a:rPr lang="en-US"/>
              <a:pPr/>
              <a:t>7</a:t>
            </a:fld>
            <a:endParaRPr lang="en-US"/>
          </a:p>
        </p:txBody>
      </p:sp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2566B3-786E-4A46-A5B1-6AAA0A62AC02}" type="slidenum">
              <a:rPr lang="en-US"/>
              <a:pPr/>
              <a:t>8</a:t>
            </a:fld>
            <a:endParaRPr 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5B4D0-194D-49E0-9726-35561A44D0E1}" type="slidenum">
              <a:rPr lang="en-US"/>
              <a:pPr/>
              <a:t>9</a:t>
            </a:fld>
            <a:endParaRPr 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69727-8426-4C53-8F5B-F7DB3432F2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9899E-EB8B-4BCE-BE96-B8D9ABE1A4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505B8-6AE9-4939-8AF7-DD9412475D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EBD72D-1DD4-41A9-AFF2-D6F05D4DCE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E2456-512B-4B35-8F2F-254D131C1E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26E12-F700-4AD6-82D3-35E46D6CF0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3D0F1-560F-43A5-9BB7-EFACF50E6E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65070-6651-49B4-B1A5-60C2A19F1C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20E11-5D88-41C2-95ED-021DF5821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45DEA-8551-4AF8-8835-3B81265CD3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EC1E7-6AE1-41A1-825B-042D7A9FB2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024877-3B8E-4C38-A50A-E413026DBF3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97-2003_Worksheet3.xls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4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5.xls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Excel_97-2003_Worksheet6.xls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Excel_97-2003_Worksheet7.xls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Excel_97-2003_Worksheet8.xls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Excel_97-2003_Worksheet9.xls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Excel_97-2003_Worksheet10.xls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Excel_97-2003_Worksheet11.xls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Excel_97-2003_Worksheet12.xls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Excel_97-2003_Worksheet13.xls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2%20%209%20%203%0d%0a7%20%204%20%202%0d%0a7%20%204%20%208%0d%0a0%20%205%20%204%0d%0a6%20%208%20%208%0d%0a4%20%201%20%202%0d%0a2%20%203%20%200%0d%0a9%20%203%20%205%0d%0a1%20%201%20%206%0d%0a1%20%206%20%201%0d%0a4%20%203%20%204%0d%0a3%20%208%20%205%0d%0a6%20%206%20%206%0d%0a0%20%203%20%201%0d%0a0%20%201%20%203%0d%0a3%20%206%20%205%0d%0a1%20%207%20%203%0d%0a0%20%201%20%206" TargetMode="Externa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2%20%203%20%200%0d%0a1%20%206%20%201%0d%0a0%20%203%20%201%0d%0a7%20%204%20%202%0d%0a4%20%201%20%202%0d%0a2%20%209%20%203%0d%0a0%20%201%20%203%0d%0a1%20%207%20%203%0d%0a0%20%205%20%204%0d%0a4%20%203%20%204%0d%0a9%20%203%20%205%0d%0a3%20%208%20%205%0d%0a3%20%206%20%205%0d%0a1%20%201%20%206%0d%0a6%20%206%20%206%0d%0a0%20%201%20%206%0d%0a7%20%204%20%208%0d%0a6%20%208%20%208" TargetMode="Externa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4%20%201%20%202%0d%0a0%20%201%20%203%0d%0a1%20%201%20%206%0d%0a0%20%201%20%206%0d%0a2%20%203%20%200%0d%0a0%20%203%20%201%0d%0a4%20%203%20%204%0d%0a9%20%203%20%205%0d%0a7%20%204%20%202%0d%0a7%20%204%20%208%0d%0a0%20%205%20%204%0d%0a1%20%206%20%201%0d%0a3%20%206%20%205%0d%0a6%20%206%20%206%0d%0a1%20%207%20%203%0d%0a3%20%208%20%205%0d%0a6%20%208%20%208%0d%0a2%20%209%20%203" TargetMode="Externa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0%20%201%20%203%0d%0a0%20%201%20%206%0d%0a0%20%203%20%201%0d%0a0%20%205%20%204%0d%0a1%20%201%20%206%0d%0a1%20%206%20%201%0d%0a1%20%207%20%203%0d%0a2%20%203%20%200%0d%0a2%20%209%20%203%0d%0a3%20%206%20%205%0d%0a3%20%208%20%205%0d%0a4%20%201%20%202%0d%0a4%20%203%20%204%0d%0a6%20%206%20%206%0d%0a6%20%208%20%208%0d%0a7%20%204%20%202%0d%0a7%20%204%20%208%0d%0a9%20%203%20%205" TargetMode="Externa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CS 3343: Analysis of Algorithms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876800"/>
            <a:ext cx="7696200" cy="1752600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Linear </a:t>
            </a:r>
            <a:r>
              <a:rPr lang="en-US" dirty="0"/>
              <a:t>time </a:t>
            </a:r>
            <a:r>
              <a:rPr lang="en-US" dirty="0" smtClean="0"/>
              <a:t>sorting algorithms</a:t>
            </a:r>
            <a:endParaRPr lang="en-US" dirty="0"/>
          </a:p>
        </p:txBody>
      </p:sp>
      <p:pic>
        <p:nvPicPr>
          <p:cNvPr id="9220" name="Picture 4" descr="cl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382838"/>
            <a:ext cx="2303463" cy="272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S1: 100</a:t>
            </a:r>
          </a:p>
          <a:p>
            <a:r>
              <a:rPr lang="en-US"/>
              <a:t>S2: 90</a:t>
            </a:r>
          </a:p>
          <a:p>
            <a:r>
              <a:rPr lang="en-US"/>
              <a:t>S3: 85</a:t>
            </a:r>
          </a:p>
          <a:p>
            <a:r>
              <a:rPr lang="en-US"/>
              <a:t>S4: 100</a:t>
            </a:r>
          </a:p>
          <a:p>
            <a:r>
              <a:rPr lang="en-US"/>
              <a:t>S5: 90</a:t>
            </a:r>
          </a:p>
          <a:p>
            <a:r>
              <a:rPr lang="en-US"/>
              <a:t>…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3886200" y="2271713"/>
            <a:ext cx="426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7848600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>
            <a:off x="800100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7772400" y="299402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7778750" y="36576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S4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8001000" y="3338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7102475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>
            <a:off x="727075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7086600" y="2994025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S2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7086600" y="3657600"/>
            <a:ext cx="46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S5</a:t>
            </a:r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>
            <a:off x="7270750" y="333851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6" name="Rectangle 16"/>
          <p:cNvSpPr>
            <a:spLocks noChangeArrowheads="1"/>
          </p:cNvSpPr>
          <p:nvPr/>
        </p:nvSpPr>
        <p:spPr bwMode="auto">
          <a:xfrm>
            <a:off x="6524625" y="2271713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18" name="Line 18"/>
          <p:cNvSpPr>
            <a:spLocks noChangeShapeType="1"/>
          </p:cNvSpPr>
          <p:nvPr/>
        </p:nvSpPr>
        <p:spPr bwMode="auto">
          <a:xfrm>
            <a:off x="6692900" y="250031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6477000" y="2986088"/>
            <a:ext cx="46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S3</a:t>
            </a: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6467475" y="1905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85</a:t>
            </a:r>
          </a:p>
        </p:txBody>
      </p:sp>
      <p:sp>
        <p:nvSpPr>
          <p:cNvPr id="76827" name="Text Box 27"/>
          <p:cNvSpPr txBox="1">
            <a:spLocks noChangeArrowheads="1"/>
          </p:cNvSpPr>
          <p:nvPr/>
        </p:nvSpPr>
        <p:spPr bwMode="auto">
          <a:xfrm>
            <a:off x="7045325" y="19050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90</a:t>
            </a:r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7715250" y="190500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76829" name="Line 29"/>
          <p:cNvSpPr>
            <a:spLocks noChangeShapeType="1"/>
          </p:cNvSpPr>
          <p:nvPr/>
        </p:nvSpPr>
        <p:spPr bwMode="auto">
          <a:xfrm>
            <a:off x="6172200" y="44338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0" name="Text Box 30"/>
          <p:cNvSpPr txBox="1">
            <a:spLocks noChangeArrowheads="1"/>
          </p:cNvSpPr>
          <p:nvPr/>
        </p:nvSpPr>
        <p:spPr bwMode="auto">
          <a:xfrm>
            <a:off x="4648200" y="5424488"/>
            <a:ext cx="297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 S3 … S2, S5, …, S1, S4</a:t>
            </a:r>
          </a:p>
        </p:txBody>
      </p:sp>
      <p:sp>
        <p:nvSpPr>
          <p:cNvPr id="76831" name="Text Box 31"/>
          <p:cNvSpPr txBox="1">
            <a:spLocks noChangeArrowheads="1"/>
          </p:cNvSpPr>
          <p:nvPr/>
        </p:nvSpPr>
        <p:spPr bwMode="auto">
          <a:xfrm>
            <a:off x="3810000" y="1905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2971800" y="1981200"/>
            <a:ext cx="426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6934200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618807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561022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8866" name="Rectangle 18"/>
          <p:cNvSpPr>
            <a:spLocks noChangeArrowheads="1"/>
          </p:cNvSpPr>
          <p:nvPr/>
        </p:nvSpPr>
        <p:spPr bwMode="auto">
          <a:xfrm>
            <a:off x="4816475" y="1981200"/>
            <a:ext cx="3048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4740275" y="163671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75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5553075" y="16144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85</a:t>
            </a: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6130925" y="161448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90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6800850" y="16144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100</a:t>
            </a:r>
          </a:p>
        </p:txBody>
      </p:sp>
      <p:sp>
        <p:nvSpPr>
          <p:cNvPr id="78871" name="AutoShape 23"/>
          <p:cNvSpPr>
            <a:spLocks/>
          </p:cNvSpPr>
          <p:nvPr/>
        </p:nvSpPr>
        <p:spPr bwMode="auto">
          <a:xfrm rot="-5400000">
            <a:off x="3962400" y="160020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2209800" y="2779713"/>
            <a:ext cx="6819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50 students with score </a:t>
            </a:r>
            <a:r>
              <a:rPr lang="en-US">
                <a:cs typeface="Arial" charset="0"/>
              </a:rPr>
              <a:t>≤</a:t>
            </a:r>
            <a:r>
              <a:rPr lang="en-US"/>
              <a:t> 75</a:t>
            </a:r>
          </a:p>
          <a:p>
            <a:r>
              <a:rPr lang="en-US"/>
              <a:t>What is the rank (lowest to highest) for a student with score = 75?</a:t>
            </a:r>
            <a:endParaRPr lang="en-US">
              <a:solidFill>
                <a:srgbClr val="0000CC"/>
              </a:solidFill>
            </a:endParaRPr>
          </a:p>
        </p:txBody>
      </p:sp>
      <p:sp>
        <p:nvSpPr>
          <p:cNvPr id="78873" name="AutoShape 25"/>
          <p:cNvSpPr>
            <a:spLocks/>
          </p:cNvSpPr>
          <p:nvPr/>
        </p:nvSpPr>
        <p:spPr bwMode="auto">
          <a:xfrm rot="-5400000">
            <a:off x="4648200" y="2362200"/>
            <a:ext cx="228600" cy="3429000"/>
          </a:xfrm>
          <a:prstGeom prst="leftBrace">
            <a:avLst>
              <a:gd name="adj1" fmla="val 1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74" name="Text Box 26"/>
          <p:cNvSpPr txBox="1">
            <a:spLocks noChangeArrowheads="1"/>
          </p:cNvSpPr>
          <p:nvPr/>
        </p:nvSpPr>
        <p:spPr bwMode="auto">
          <a:xfrm>
            <a:off x="2209800" y="4191000"/>
            <a:ext cx="490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200 students with score </a:t>
            </a:r>
            <a:r>
              <a:rPr lang="en-US">
                <a:cs typeface="Arial" charset="0"/>
              </a:rPr>
              <a:t>≤</a:t>
            </a:r>
            <a:r>
              <a:rPr lang="en-US"/>
              <a:t> 90</a:t>
            </a:r>
          </a:p>
          <a:p>
            <a:r>
              <a:rPr lang="en-US"/>
              <a:t>What is the rank for a student with score = 90?</a:t>
            </a:r>
          </a:p>
        </p:txBody>
      </p:sp>
      <p:sp>
        <p:nvSpPr>
          <p:cNvPr id="78875" name="Rectangle 27"/>
          <p:cNvSpPr>
            <a:spLocks noChangeArrowheads="1"/>
          </p:cNvSpPr>
          <p:nvPr/>
        </p:nvSpPr>
        <p:spPr bwMode="auto">
          <a:xfrm>
            <a:off x="8382000" y="35052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50</a:t>
            </a:r>
          </a:p>
        </p:txBody>
      </p:sp>
      <p:sp>
        <p:nvSpPr>
          <p:cNvPr id="78876" name="Rectangle 28"/>
          <p:cNvSpPr>
            <a:spLocks noChangeArrowheads="1"/>
          </p:cNvSpPr>
          <p:nvPr/>
        </p:nvSpPr>
        <p:spPr bwMode="auto">
          <a:xfrm>
            <a:off x="7391400" y="4433888"/>
            <a:ext cx="1276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CC"/>
                </a:solidFill>
              </a:rPr>
              <a:t>200 or 199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71" grpId="0" animBg="1"/>
      <p:bldP spid="78872" grpId="0"/>
      <p:bldP spid="78873" grpId="0" animBg="1"/>
      <p:bldP spid="78874" grpId="0"/>
      <p:bldP spid="78875" grpId="0"/>
      <p:bldP spid="7887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Counting sort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42900" y="1541463"/>
            <a:ext cx="8801100" cy="447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k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0</a:t>
            </a:r>
          </a:p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+ 1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32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⊳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= |{key =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}|</a:t>
            </a:r>
          </a:p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2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k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+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–1]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32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⊳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= |{key </a:t>
            </a:r>
            <a:r>
              <a:rPr lang="en-US" sz="3200">
                <a:solidFill>
                  <a:srgbClr val="00838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£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}|</a:t>
            </a:r>
          </a:p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n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downto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]]]  A[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– 1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7625" y="1584325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3500" y="255905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2.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5088" y="353695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3.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66675" y="4506913"/>
            <a:ext cx="860425" cy="519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4.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52400" y="16002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5943600" y="17526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Initialize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52400" y="25908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5943600" y="25908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Count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52400" y="3581400"/>
            <a:ext cx="8610600" cy="9906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943600" y="3581400"/>
            <a:ext cx="2286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Compute running sum</a:t>
            </a: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152400" y="4572000"/>
            <a:ext cx="8610600" cy="1447800"/>
          </a:xfrm>
          <a:prstGeom prst="rect">
            <a:avLst/>
          </a:prstGeom>
          <a:solidFill>
            <a:schemeClr val="accent1">
              <a:alpha val="3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943600" y="4648200"/>
            <a:ext cx="12954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Re-arrange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animBg="1"/>
      <p:bldP spid="23561" grpId="0" animBg="1"/>
      <p:bldP spid="23562" grpId="0" animBg="1"/>
      <p:bldP spid="23563" grpId="0" animBg="1"/>
      <p:bldP spid="23564" grpId="0" animBg="1"/>
      <p:bldP spid="23565" grpId="0" animBg="1"/>
      <p:bldP spid="23566" grpId="0" animBg="1"/>
      <p:bldP spid="235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Counting-sort example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1: initialization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420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k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0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47625" y="4837113"/>
            <a:ext cx="860425" cy="519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2: count</a:t>
            </a: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+ 1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32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⊳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= |{key =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}|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2: count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+ 1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32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⊳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= |{key =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}|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2: count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+ 1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32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⊳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= |{key =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}|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2: count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586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586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5869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+ 1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32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⊳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= |{key =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}|</a:t>
            </a:r>
          </a:p>
        </p:txBody>
      </p:sp>
      <p:sp>
        <p:nvSpPr>
          <p:cNvPr id="35870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2: count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3791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791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7917" name="Text Box 29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+ 1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32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⊳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= |{key =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}|</a:t>
            </a:r>
          </a:p>
        </p:txBody>
      </p:sp>
      <p:sp>
        <p:nvSpPr>
          <p:cNvPr id="37918" name="Text Box 30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about sorting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many sorting algorithms do you know?</a:t>
            </a:r>
          </a:p>
          <a:p>
            <a:r>
              <a:rPr lang="en-US"/>
              <a:t>What are their time complexity?</a:t>
            </a:r>
          </a:p>
          <a:p>
            <a:r>
              <a:rPr lang="en-US"/>
              <a:t>What’s common about them?</a:t>
            </a:r>
          </a:p>
          <a:p>
            <a:r>
              <a:rPr lang="en-US"/>
              <a:t>Can we do better than </a:t>
            </a:r>
            <a:r>
              <a:rPr lang="el-GR">
                <a:cs typeface="Arial" charset="0"/>
              </a:rPr>
              <a:t>Θ</a:t>
            </a:r>
            <a:r>
              <a:rPr lang="en-US"/>
              <a:t>(n log n)?</a:t>
            </a:r>
          </a:p>
          <a:p>
            <a:r>
              <a:rPr lang="en-US"/>
              <a:t>Yes and 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3: compute running sum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grpSp>
        <p:nvGrpSpPr>
          <p:cNvPr id="39945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39946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B</a:t>
              </a:r>
              <a:r>
                <a:rPr lang="en-US" sz="3200"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:</a:t>
              </a: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9948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9949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9950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9951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9964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39966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39967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9968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39969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2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k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+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–1]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32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⊳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= |{key </a:t>
            </a:r>
            <a:r>
              <a:rPr lang="en-US" sz="3200">
                <a:solidFill>
                  <a:srgbClr val="00838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£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}|</a:t>
            </a: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3: compute running sum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grpSp>
        <p:nvGrpSpPr>
          <p:cNvPr id="41993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41994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B</a:t>
              </a:r>
              <a:r>
                <a:rPr lang="en-US" sz="3200"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:</a:t>
              </a:r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41996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41997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41998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41999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2015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2017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2018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2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k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+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–1]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32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⊳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= |{key </a:t>
            </a:r>
            <a:r>
              <a:rPr lang="en-US" sz="3200">
                <a:solidFill>
                  <a:srgbClr val="00838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£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}|</a:t>
            </a:r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3: compute running sum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grpSp>
        <p:nvGrpSpPr>
          <p:cNvPr id="44041" name="Group 9"/>
          <p:cNvGrpSpPr>
            <a:grpSpLocks/>
          </p:cNvGrpSpPr>
          <p:nvPr/>
        </p:nvGrpSpPr>
        <p:grpSpPr bwMode="auto">
          <a:xfrm>
            <a:off x="228600" y="3505200"/>
            <a:ext cx="4054475" cy="600075"/>
            <a:chOff x="144" y="2208"/>
            <a:chExt cx="2554" cy="378"/>
          </a:xfrm>
        </p:grpSpPr>
        <p:sp>
          <p:nvSpPr>
            <p:cNvPr id="44042" name="Text Box 10"/>
            <p:cNvSpPr txBox="1">
              <a:spLocks noChangeArrowheads="1"/>
            </p:cNvSpPr>
            <p:nvPr/>
          </p:nvSpPr>
          <p:spPr bwMode="auto">
            <a:xfrm>
              <a:off x="144" y="2214"/>
              <a:ext cx="34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B</a:t>
              </a:r>
              <a:r>
                <a:rPr lang="en-US" sz="3200"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:</a:t>
              </a:r>
            </a:p>
          </p:txBody>
        </p:sp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538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970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44045" name="Rectangle 13"/>
            <p:cNvSpPr>
              <a:spLocks noChangeArrowheads="1"/>
            </p:cNvSpPr>
            <p:nvPr/>
          </p:nvSpPr>
          <p:spPr bwMode="auto">
            <a:xfrm>
              <a:off x="1402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1834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44047" name="Rectangle 15"/>
            <p:cNvSpPr>
              <a:spLocks noChangeArrowheads="1"/>
            </p:cNvSpPr>
            <p:nvPr/>
          </p:nvSpPr>
          <p:spPr bwMode="auto">
            <a:xfrm>
              <a:off x="2266" y="2208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4057" name="Rectangle 25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4063" name="Rectangle 31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4065" name="Rectangle 33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4066" name="Rectangle 34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361950" y="4800600"/>
            <a:ext cx="8782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2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k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+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–1]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US" sz="3200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⊳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= |{key </a:t>
            </a:r>
            <a:r>
              <a:rPr lang="en-US" sz="3200">
                <a:solidFill>
                  <a:srgbClr val="00838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£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}|</a:t>
            </a:r>
          </a:p>
        </p:txBody>
      </p:sp>
      <p:sp>
        <p:nvSpPr>
          <p:cNvPr id="44068" name="Text Box 36"/>
          <p:cNvSpPr txBox="1">
            <a:spLocks noChangeArrowheads="1"/>
          </p:cNvSpPr>
          <p:nvPr/>
        </p:nvSpPr>
        <p:spPr bwMode="auto">
          <a:xfrm>
            <a:off x="63500" y="485140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4: re-arrange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4610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610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610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610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610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610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610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6113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46114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n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downto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]]]  A[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– 1</a:t>
            </a:r>
          </a:p>
        </p:txBody>
      </p:sp>
      <p:cxnSp>
        <p:nvCxnSpPr>
          <p:cNvPr id="46115" name="AutoShape 35"/>
          <p:cNvCxnSpPr>
            <a:cxnSpLocks noChangeShapeType="1"/>
            <a:stCxn id="46088" idx="2"/>
            <a:endCxn id="46092" idx="0"/>
          </p:cNvCxnSpPr>
          <p:nvPr/>
        </p:nvCxnSpPr>
        <p:spPr bwMode="auto">
          <a:xfrm flipH="1">
            <a:off x="2568575" y="2709863"/>
            <a:ext cx="13716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46116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4: re-arrange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814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4814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815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4815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815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48160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48161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48162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n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downto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]]]  A[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– 1</a:t>
            </a:r>
          </a:p>
        </p:txBody>
      </p:sp>
      <p:cxnSp>
        <p:nvCxnSpPr>
          <p:cNvPr id="48163" name="AutoShape 35"/>
          <p:cNvCxnSpPr>
            <a:cxnSpLocks noChangeShapeType="1"/>
            <a:stCxn id="48136" idx="2"/>
            <a:endCxn id="48140" idx="0"/>
          </p:cNvCxnSpPr>
          <p:nvPr/>
        </p:nvCxnSpPr>
        <p:spPr bwMode="auto">
          <a:xfrm flipH="1">
            <a:off x="2568575" y="2709863"/>
            <a:ext cx="13716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48164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4: re-arrange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018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018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019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5020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020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0206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0207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0208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0209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n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downto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]]]  A[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– 1</a:t>
            </a:r>
          </a:p>
        </p:txBody>
      </p:sp>
      <p:cxnSp>
        <p:nvCxnSpPr>
          <p:cNvPr id="50211" name="AutoShape 35"/>
          <p:cNvCxnSpPr>
            <a:cxnSpLocks noChangeShapeType="1"/>
            <a:stCxn id="50183" idx="2"/>
            <a:endCxn id="50190" idx="0"/>
          </p:cNvCxnSpPr>
          <p:nvPr/>
        </p:nvCxnSpPr>
        <p:spPr bwMode="auto">
          <a:xfrm>
            <a:off x="32543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50212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4: re-arrange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224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224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225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2253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2255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2256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2257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2258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n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downto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]]]  A[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– 1</a:t>
            </a:r>
          </a:p>
        </p:txBody>
      </p:sp>
      <p:cxnSp>
        <p:nvCxnSpPr>
          <p:cNvPr id="52259" name="AutoShape 35"/>
          <p:cNvCxnSpPr>
            <a:cxnSpLocks noChangeShapeType="1"/>
            <a:stCxn id="52231" idx="2"/>
            <a:endCxn id="52238" idx="0"/>
          </p:cNvCxnSpPr>
          <p:nvPr/>
        </p:nvCxnSpPr>
        <p:spPr bwMode="auto">
          <a:xfrm>
            <a:off x="32543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4: re-arrange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430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4301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4304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4305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n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downto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]]]  A[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– 1</a:t>
            </a:r>
          </a:p>
        </p:txBody>
      </p:sp>
      <p:cxnSp>
        <p:nvCxnSpPr>
          <p:cNvPr id="54307" name="AutoShape 35"/>
          <p:cNvCxnSpPr>
            <a:cxnSpLocks noChangeShapeType="1"/>
            <a:stCxn id="54278" idx="2"/>
            <a:endCxn id="54283" idx="0"/>
          </p:cNvCxnSpPr>
          <p:nvPr/>
        </p:nvCxnSpPr>
        <p:spPr bwMode="auto">
          <a:xfrm flipH="1">
            <a:off x="18827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4: re-arrange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6344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6350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6351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6352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6353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n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downto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]]]  A[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– 1</a:t>
            </a:r>
          </a:p>
        </p:txBody>
      </p:sp>
      <p:cxnSp>
        <p:nvCxnSpPr>
          <p:cNvPr id="56355" name="AutoShape 35"/>
          <p:cNvCxnSpPr>
            <a:cxnSpLocks noChangeShapeType="1"/>
            <a:stCxn id="56326" idx="2"/>
            <a:endCxn id="56331" idx="0"/>
          </p:cNvCxnSpPr>
          <p:nvPr/>
        </p:nvCxnSpPr>
        <p:spPr bwMode="auto">
          <a:xfrm flipH="1">
            <a:off x="18827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4: re-arrange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8379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8389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8392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58398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8399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8400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58401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58402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n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downto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]]]  A[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– 1</a:t>
            </a:r>
          </a:p>
        </p:txBody>
      </p:sp>
      <p:cxnSp>
        <p:nvCxnSpPr>
          <p:cNvPr id="58403" name="AutoShape 35"/>
          <p:cNvCxnSpPr>
            <a:cxnSpLocks noChangeShapeType="1"/>
            <a:stCxn id="58373" idx="2"/>
            <a:endCxn id="58378" idx="0"/>
          </p:cNvCxnSpPr>
          <p:nvPr/>
        </p:nvCxnSpPr>
        <p:spPr bwMode="auto">
          <a:xfrm flipH="1">
            <a:off x="11969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More about sorting</a:t>
            </a:r>
          </a:p>
          <a:p>
            <a:pPr lvl="1"/>
            <a:r>
              <a:rPr lang="en-US"/>
              <a:t>Theoretical lower-bound</a:t>
            </a:r>
          </a:p>
          <a:p>
            <a:pPr lvl="1"/>
            <a:r>
              <a:rPr lang="en-US"/>
              <a:t>Linear-time sorting algorithms</a:t>
            </a:r>
          </a:p>
          <a:p>
            <a:pPr lvl="1"/>
            <a:r>
              <a:rPr lang="en-US"/>
              <a:t>Stability of sorting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4: re-arrange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60426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0427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3200">
              <a:solidFill>
                <a:srgbClr val="00838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60436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60437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0438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0439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0441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0442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60443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0445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60447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0448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0449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n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downto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]]]  A[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– 1</a:t>
            </a:r>
          </a:p>
        </p:txBody>
      </p:sp>
      <p:cxnSp>
        <p:nvCxnSpPr>
          <p:cNvPr id="60451" name="AutoShape 35"/>
          <p:cNvCxnSpPr>
            <a:cxnSpLocks noChangeShapeType="1"/>
            <a:stCxn id="60421" idx="2"/>
            <a:endCxn id="60426" idx="0"/>
          </p:cNvCxnSpPr>
          <p:nvPr/>
        </p:nvCxnSpPr>
        <p:spPr bwMode="auto">
          <a:xfrm flipH="1">
            <a:off x="1196975" y="2709863"/>
            <a:ext cx="6858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60452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4: re-arrange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2475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2478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2480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2482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2483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62484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62485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62486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2487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2488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2489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2490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62491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2492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2493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62494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62495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2496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2497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2498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n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downto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]]]  A[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– 1</a:t>
            </a:r>
          </a:p>
        </p:txBody>
      </p:sp>
      <p:cxnSp>
        <p:nvCxnSpPr>
          <p:cNvPr id="62499" name="AutoShape 35"/>
          <p:cNvCxnSpPr>
            <a:cxnSpLocks noChangeShapeType="1"/>
            <a:stCxn id="62468" idx="2"/>
            <a:endCxn id="62477" idx="0"/>
          </p:cNvCxnSpPr>
          <p:nvPr/>
        </p:nvCxnSpPr>
        <p:spPr bwMode="auto">
          <a:xfrm>
            <a:off x="1196975" y="2709863"/>
            <a:ext cx="20574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62500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4: re-arrange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228600" y="2119313"/>
            <a:ext cx="5445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854075" y="2109788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5398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22256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29114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3597275" y="2109788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228600" y="3514725"/>
            <a:ext cx="544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8540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15398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22256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2911475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4526" name="Rectangle 14"/>
          <p:cNvSpPr>
            <a:spLocks noChangeArrowheads="1"/>
          </p:cNvSpPr>
          <p:nvPr/>
        </p:nvSpPr>
        <p:spPr bwMode="auto">
          <a:xfrm>
            <a:off x="3597275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4527" name="Text Box 15"/>
          <p:cNvSpPr txBox="1">
            <a:spLocks noChangeArrowheads="1"/>
          </p:cNvSpPr>
          <p:nvPr/>
        </p:nvSpPr>
        <p:spPr bwMode="auto">
          <a:xfrm>
            <a:off x="10414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17272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64529" name="Text Box 17"/>
          <p:cNvSpPr txBox="1">
            <a:spLocks noChangeArrowheads="1"/>
          </p:cNvSpPr>
          <p:nvPr/>
        </p:nvSpPr>
        <p:spPr bwMode="auto">
          <a:xfrm>
            <a:off x="24130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4530" name="Text Box 18"/>
          <p:cNvSpPr txBox="1">
            <a:spLocks noChangeArrowheads="1"/>
          </p:cNvSpPr>
          <p:nvPr/>
        </p:nvSpPr>
        <p:spPr bwMode="auto">
          <a:xfrm>
            <a:off x="30988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4531" name="Text Box 19"/>
          <p:cNvSpPr txBox="1">
            <a:spLocks noChangeArrowheads="1"/>
          </p:cNvSpPr>
          <p:nvPr/>
        </p:nvSpPr>
        <p:spPr bwMode="auto">
          <a:xfrm>
            <a:off x="3784600" y="16764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5</a:t>
            </a:r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5029200" y="21431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64533" name="Rectangle 21"/>
          <p:cNvSpPr>
            <a:spLocks noChangeArrowheads="1"/>
          </p:cNvSpPr>
          <p:nvPr/>
        </p:nvSpPr>
        <p:spPr bwMode="auto">
          <a:xfrm>
            <a:off x="56784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64534" name="Rectangle 22"/>
          <p:cNvSpPr>
            <a:spLocks noChangeArrowheads="1"/>
          </p:cNvSpPr>
          <p:nvPr/>
        </p:nvSpPr>
        <p:spPr bwMode="auto">
          <a:xfrm>
            <a:off x="63642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4535" name="Rectangle 23"/>
          <p:cNvSpPr>
            <a:spLocks noChangeArrowheads="1"/>
          </p:cNvSpPr>
          <p:nvPr/>
        </p:nvSpPr>
        <p:spPr bwMode="auto">
          <a:xfrm>
            <a:off x="70500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4536" name="Rectangle 24"/>
          <p:cNvSpPr>
            <a:spLocks noChangeArrowheads="1"/>
          </p:cNvSpPr>
          <p:nvPr/>
        </p:nvSpPr>
        <p:spPr bwMode="auto">
          <a:xfrm>
            <a:off x="7735888" y="21336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4537" name="Text Box 25"/>
          <p:cNvSpPr txBox="1">
            <a:spLocks noChangeArrowheads="1"/>
          </p:cNvSpPr>
          <p:nvPr/>
        </p:nvSpPr>
        <p:spPr bwMode="auto">
          <a:xfrm>
            <a:off x="58658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4538" name="Text Box 26"/>
          <p:cNvSpPr txBox="1">
            <a:spLocks noChangeArrowheads="1"/>
          </p:cNvSpPr>
          <p:nvPr/>
        </p:nvSpPr>
        <p:spPr bwMode="auto">
          <a:xfrm>
            <a:off x="65516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</a:t>
            </a:r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72374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4540" name="Text Box 28"/>
          <p:cNvSpPr txBox="1">
            <a:spLocks noChangeArrowheads="1"/>
          </p:cNvSpPr>
          <p:nvPr/>
        </p:nvSpPr>
        <p:spPr bwMode="auto">
          <a:xfrm>
            <a:off x="7923213" y="1700213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</a:t>
            </a:r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4941888" y="3514725"/>
            <a:ext cx="6556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</a:t>
            </a:r>
          </a:p>
        </p:txBody>
      </p:sp>
      <p:sp>
        <p:nvSpPr>
          <p:cNvPr id="64542" name="Rectangle 30"/>
          <p:cNvSpPr>
            <a:spLocks noChangeArrowheads="1"/>
          </p:cNvSpPr>
          <p:nvPr/>
        </p:nvSpPr>
        <p:spPr bwMode="auto">
          <a:xfrm>
            <a:off x="56784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0</a:t>
            </a:r>
          </a:p>
        </p:txBody>
      </p:sp>
      <p:sp>
        <p:nvSpPr>
          <p:cNvPr id="64543" name="Rectangle 31"/>
          <p:cNvSpPr>
            <a:spLocks noChangeArrowheads="1"/>
          </p:cNvSpPr>
          <p:nvPr/>
        </p:nvSpPr>
        <p:spPr bwMode="auto">
          <a:xfrm>
            <a:off x="63642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4544" name="Rectangle 32"/>
          <p:cNvSpPr>
            <a:spLocks noChangeArrowheads="1"/>
          </p:cNvSpPr>
          <p:nvPr/>
        </p:nvSpPr>
        <p:spPr bwMode="auto">
          <a:xfrm>
            <a:off x="7050088" y="3505200"/>
            <a:ext cx="685800" cy="6000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64545" name="Rectangle 33"/>
          <p:cNvSpPr>
            <a:spLocks noChangeArrowheads="1"/>
          </p:cNvSpPr>
          <p:nvPr/>
        </p:nvSpPr>
        <p:spPr bwMode="auto">
          <a:xfrm>
            <a:off x="7735888" y="3505200"/>
            <a:ext cx="685800" cy="600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</a:t>
            </a:r>
          </a:p>
        </p:txBody>
      </p:sp>
      <p:sp>
        <p:nvSpPr>
          <p:cNvPr id="64546" name="Text Box 34"/>
          <p:cNvSpPr txBox="1">
            <a:spLocks noChangeArrowheads="1"/>
          </p:cNvSpPr>
          <p:nvPr/>
        </p:nvSpPr>
        <p:spPr bwMode="auto">
          <a:xfrm>
            <a:off x="361950" y="4572000"/>
            <a:ext cx="84201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n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downto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]]]  A[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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4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– 1</a:t>
            </a:r>
          </a:p>
        </p:txBody>
      </p:sp>
      <p:cxnSp>
        <p:nvCxnSpPr>
          <p:cNvPr id="64547" name="AutoShape 35"/>
          <p:cNvCxnSpPr>
            <a:cxnSpLocks noChangeShapeType="1"/>
            <a:stCxn id="64516" idx="2"/>
            <a:endCxn id="64525" idx="0"/>
          </p:cNvCxnSpPr>
          <p:nvPr/>
        </p:nvCxnSpPr>
        <p:spPr bwMode="auto">
          <a:xfrm>
            <a:off x="1196975" y="2709863"/>
            <a:ext cx="2057400" cy="795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64548" name="Text Box 36"/>
          <p:cNvSpPr txBox="1">
            <a:spLocks noChangeArrowheads="1"/>
          </p:cNvSpPr>
          <p:nvPr/>
        </p:nvSpPr>
        <p:spPr bwMode="auto">
          <a:xfrm>
            <a:off x="63500" y="461645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3086100" y="1409700"/>
            <a:ext cx="4914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28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1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k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28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0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1468438" y="2498725"/>
            <a:ext cx="958850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)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1479550" y="3446463"/>
            <a:ext cx="93662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)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468438" y="4605338"/>
            <a:ext cx="958850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)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1479550" y="1585913"/>
            <a:ext cx="93662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838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)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3086100" y="2324100"/>
            <a:ext cx="4914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28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1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28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0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0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]] + 1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3086100" y="3270250"/>
            <a:ext cx="49149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28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2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to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k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28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 +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–1]</a:t>
            </a: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3086100" y="4216400"/>
            <a:ext cx="49149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965200" algn="l"/>
                <a:tab pos="5027613" algn="l"/>
              </a:tabLst>
            </a:pPr>
            <a:r>
              <a:rPr lang="en-US" sz="2800" b="1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for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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n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8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downto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1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2800" b="1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</a:t>
            </a: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0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]]]  A[</a:t>
            </a:r>
            <a:r>
              <a:rPr lang="en-US" sz="20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</a:t>
            </a:r>
          </a:p>
          <a:p>
            <a:pPr lvl="1">
              <a:tabLst>
                <a:tab pos="965200" algn="l"/>
                <a:tab pos="5027613" algn="l"/>
              </a:tabLst>
            </a:pPr>
            <a:r>
              <a:rPr lang="en-US" sz="28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	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0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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C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[</a:t>
            </a:r>
            <a:r>
              <a:rPr lang="en-US" sz="20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 </a:t>
            </a:r>
            <a:r>
              <a:rPr lang="en-US" sz="28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j</a:t>
            </a:r>
            <a:r>
              <a:rPr lang="en-US" sz="28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]] – 1</a:t>
            </a:r>
          </a:p>
        </p:txBody>
      </p:sp>
      <p:sp>
        <p:nvSpPr>
          <p:cNvPr id="66571" name="AutoShape 11"/>
          <p:cNvSpPr>
            <a:spLocks/>
          </p:cNvSpPr>
          <p:nvPr/>
        </p:nvSpPr>
        <p:spPr bwMode="auto">
          <a:xfrm>
            <a:off x="2705100" y="151765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572" name="AutoShape 12"/>
          <p:cNvSpPr>
            <a:spLocks/>
          </p:cNvSpPr>
          <p:nvPr/>
        </p:nvSpPr>
        <p:spPr bwMode="auto">
          <a:xfrm>
            <a:off x="2705100" y="243205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573" name="AutoShape 13"/>
          <p:cNvSpPr>
            <a:spLocks/>
          </p:cNvSpPr>
          <p:nvPr/>
        </p:nvSpPr>
        <p:spPr bwMode="auto">
          <a:xfrm>
            <a:off x="2705100" y="3378200"/>
            <a:ext cx="304800" cy="731838"/>
          </a:xfrm>
          <a:prstGeom prst="leftBrace">
            <a:avLst>
              <a:gd name="adj1" fmla="val 20009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574" name="AutoShape 14"/>
          <p:cNvSpPr>
            <a:spLocks/>
          </p:cNvSpPr>
          <p:nvPr/>
        </p:nvSpPr>
        <p:spPr bwMode="auto">
          <a:xfrm>
            <a:off x="2705100" y="4260850"/>
            <a:ext cx="304800" cy="1284288"/>
          </a:xfrm>
          <a:prstGeom prst="leftBrace">
            <a:avLst>
              <a:gd name="adj1" fmla="val 35113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6575" name="Line 15"/>
          <p:cNvSpPr>
            <a:spLocks noChangeShapeType="1"/>
          </p:cNvSpPr>
          <p:nvPr/>
        </p:nvSpPr>
        <p:spPr bwMode="auto">
          <a:xfrm>
            <a:off x="1162050" y="5572125"/>
            <a:ext cx="15621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1158875" y="5592763"/>
            <a:ext cx="157162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rgbClr val="00838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+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k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)</a:t>
            </a: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2805113" y="140970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1.</a:t>
            </a:r>
          </a:p>
        </p:txBody>
      </p:sp>
      <p:sp>
        <p:nvSpPr>
          <p:cNvPr id="66578" name="Text Box 18"/>
          <p:cNvSpPr txBox="1">
            <a:spLocks noChangeArrowheads="1"/>
          </p:cNvSpPr>
          <p:nvPr/>
        </p:nvSpPr>
        <p:spPr bwMode="auto">
          <a:xfrm>
            <a:off x="2820988" y="2336800"/>
            <a:ext cx="860425" cy="519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2.</a:t>
            </a:r>
          </a:p>
        </p:txBody>
      </p:sp>
      <p:sp>
        <p:nvSpPr>
          <p:cNvPr id="66579" name="Text Box 19"/>
          <p:cNvSpPr txBox="1">
            <a:spLocks noChangeArrowheads="1"/>
          </p:cNvSpPr>
          <p:nvPr/>
        </p:nvSpPr>
        <p:spPr bwMode="auto">
          <a:xfrm>
            <a:off x="2822575" y="3290888"/>
            <a:ext cx="860425" cy="519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3.</a:t>
            </a:r>
          </a:p>
        </p:txBody>
      </p:sp>
      <p:sp>
        <p:nvSpPr>
          <p:cNvPr id="66580" name="Text Box 20"/>
          <p:cNvSpPr txBox="1">
            <a:spLocks noChangeArrowheads="1"/>
          </p:cNvSpPr>
          <p:nvPr/>
        </p:nvSpPr>
        <p:spPr bwMode="auto">
          <a:xfrm>
            <a:off x="2824163" y="4237038"/>
            <a:ext cx="860425" cy="519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 time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685800" y="1651000"/>
            <a:ext cx="7848600" cy="21367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1775" indent="-231775">
              <a:lnSpc>
                <a:spcPct val="90000"/>
              </a:lnSpc>
              <a:spcBef>
                <a:spcPct val="30000"/>
              </a:spcBef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If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=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O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, then counting sort takes </a:t>
            </a:r>
            <a:r>
              <a:rPr lang="en-US" sz="3200">
                <a:solidFill>
                  <a:srgbClr val="00838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Q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time.</a:t>
            </a:r>
          </a:p>
          <a:p>
            <a:pPr marL="231775" indent="-231775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But, theoretical lower-bound sorting takes </a:t>
            </a:r>
            <a:r>
              <a:rPr lang="en-US" sz="3200">
                <a:solidFill>
                  <a:srgbClr val="00838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W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20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log</a:t>
            </a:r>
            <a:r>
              <a:rPr lang="en-US" sz="20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time!</a:t>
            </a:r>
          </a:p>
          <a:p>
            <a:pPr marL="231775" indent="-231775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Problem with the theory?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720725" y="3832225"/>
            <a:ext cx="7813675" cy="27209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1775" indent="-231775">
              <a:lnSpc>
                <a:spcPct val="90000"/>
              </a:lnSpc>
              <a:spcBef>
                <a:spcPct val="30000"/>
              </a:spcBef>
            </a:pPr>
            <a:r>
              <a:rPr lang="en-US" sz="3200" b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Answer:</a:t>
            </a:r>
          </a:p>
          <a:p>
            <a:pPr marL="231775" indent="-231775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Comparison sorting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takes </a:t>
            </a:r>
            <a:r>
              <a:rPr lang="en-US" sz="3200">
                <a:solidFill>
                  <a:srgbClr val="00838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W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20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log</a:t>
            </a:r>
            <a:r>
              <a:rPr lang="en-US" sz="20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)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time.</a:t>
            </a:r>
          </a:p>
          <a:p>
            <a:pPr marL="231775" indent="-231775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Counting sort is not a </a:t>
            </a: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comparison sort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231775" indent="-231775">
              <a:lnSpc>
                <a:spcPct val="90000"/>
              </a:lnSpc>
              <a:spcBef>
                <a:spcPct val="30000"/>
              </a:spcBef>
              <a:buClr>
                <a:schemeClr val="accent2"/>
              </a:buClr>
              <a:buFontTx/>
              <a:buChar char="•"/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In fact, not a single comparison between elements occurs!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Stable sorting</a:t>
            </a: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096963" y="1619250"/>
            <a:ext cx="6950075" cy="9683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Counting sort is a </a:t>
            </a: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stable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sort: it preserves the input order among equal elements.</a:t>
            </a:r>
          </a:p>
        </p:txBody>
      </p:sp>
      <p:grpSp>
        <p:nvGrpSpPr>
          <p:cNvPr id="70660" name="Group 4"/>
          <p:cNvGrpSpPr>
            <a:grpSpLocks/>
          </p:cNvGrpSpPr>
          <p:nvPr/>
        </p:nvGrpSpPr>
        <p:grpSpPr bwMode="auto">
          <a:xfrm>
            <a:off x="2209800" y="2895600"/>
            <a:ext cx="4054475" cy="1995488"/>
            <a:chOff x="1622" y="2007"/>
            <a:chExt cx="2554" cy="1257"/>
          </a:xfrm>
        </p:grpSpPr>
        <p:sp>
          <p:nvSpPr>
            <p:cNvPr id="70661" name="Text Box 5"/>
            <p:cNvSpPr txBox="1">
              <a:spLocks noChangeArrowheads="1"/>
            </p:cNvSpPr>
            <p:nvPr/>
          </p:nvSpPr>
          <p:spPr bwMode="auto">
            <a:xfrm>
              <a:off x="1622" y="2013"/>
              <a:ext cx="34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A</a:t>
              </a:r>
              <a:r>
                <a:rPr lang="en-US" sz="3200"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:</a:t>
              </a:r>
            </a:p>
          </p:txBody>
        </p:sp>
        <p:sp>
          <p:nvSpPr>
            <p:cNvPr id="70662" name="Rectangle 6"/>
            <p:cNvSpPr>
              <a:spLocks noChangeArrowheads="1"/>
            </p:cNvSpPr>
            <p:nvPr/>
          </p:nvSpPr>
          <p:spPr bwMode="auto">
            <a:xfrm>
              <a:off x="2016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4</a:t>
              </a:r>
            </a:p>
          </p:txBody>
        </p:sp>
        <p:sp>
          <p:nvSpPr>
            <p:cNvPr id="70663" name="Rectangle 7"/>
            <p:cNvSpPr>
              <a:spLocks noChangeArrowheads="1"/>
            </p:cNvSpPr>
            <p:nvPr/>
          </p:nvSpPr>
          <p:spPr bwMode="auto">
            <a:xfrm>
              <a:off x="2448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1</a:t>
              </a:r>
            </a:p>
          </p:txBody>
        </p:sp>
        <p:sp>
          <p:nvSpPr>
            <p:cNvPr id="70664" name="Rectangle 8"/>
            <p:cNvSpPr>
              <a:spLocks noChangeArrowheads="1"/>
            </p:cNvSpPr>
            <p:nvPr/>
          </p:nvSpPr>
          <p:spPr bwMode="auto">
            <a:xfrm>
              <a:off x="2880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3</a:t>
              </a:r>
            </a:p>
          </p:txBody>
        </p:sp>
        <p:sp>
          <p:nvSpPr>
            <p:cNvPr id="70665" name="Rectangle 9"/>
            <p:cNvSpPr>
              <a:spLocks noChangeArrowheads="1"/>
            </p:cNvSpPr>
            <p:nvPr/>
          </p:nvSpPr>
          <p:spPr bwMode="auto">
            <a:xfrm>
              <a:off x="3312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4</a:t>
              </a:r>
            </a:p>
          </p:txBody>
        </p:sp>
        <p:sp>
          <p:nvSpPr>
            <p:cNvPr id="70666" name="Rectangle 10"/>
            <p:cNvSpPr>
              <a:spLocks noChangeArrowheads="1"/>
            </p:cNvSpPr>
            <p:nvPr/>
          </p:nvSpPr>
          <p:spPr bwMode="auto">
            <a:xfrm>
              <a:off x="3744" y="2007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3</a:t>
              </a:r>
            </a:p>
          </p:txBody>
        </p:sp>
        <p:sp>
          <p:nvSpPr>
            <p:cNvPr id="70667" name="Text Box 11"/>
            <p:cNvSpPr txBox="1">
              <a:spLocks noChangeArrowheads="1"/>
            </p:cNvSpPr>
            <p:nvPr/>
          </p:nvSpPr>
          <p:spPr bwMode="auto">
            <a:xfrm>
              <a:off x="1622" y="2892"/>
              <a:ext cx="34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sz="3200" i="1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B</a:t>
              </a:r>
              <a:r>
                <a:rPr lang="en-US" sz="3200"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:</a:t>
              </a:r>
            </a:p>
          </p:txBody>
        </p:sp>
        <p:sp>
          <p:nvSpPr>
            <p:cNvPr id="70668" name="Rectangle 12"/>
            <p:cNvSpPr>
              <a:spLocks noChangeArrowheads="1"/>
            </p:cNvSpPr>
            <p:nvPr/>
          </p:nvSpPr>
          <p:spPr bwMode="auto">
            <a:xfrm>
              <a:off x="2016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1</a:t>
              </a:r>
            </a:p>
          </p:txBody>
        </p:sp>
        <p:sp>
          <p:nvSpPr>
            <p:cNvPr id="70669" name="Rectangle 13"/>
            <p:cNvSpPr>
              <a:spLocks noChangeArrowheads="1"/>
            </p:cNvSpPr>
            <p:nvPr/>
          </p:nvSpPr>
          <p:spPr bwMode="auto">
            <a:xfrm>
              <a:off x="2448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3</a:t>
              </a:r>
            </a:p>
          </p:txBody>
        </p:sp>
        <p:sp>
          <p:nvSpPr>
            <p:cNvPr id="70670" name="Rectangle 14"/>
            <p:cNvSpPr>
              <a:spLocks noChangeArrowheads="1"/>
            </p:cNvSpPr>
            <p:nvPr/>
          </p:nvSpPr>
          <p:spPr bwMode="auto">
            <a:xfrm>
              <a:off x="2880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3</a:t>
              </a:r>
            </a:p>
          </p:txBody>
        </p:sp>
        <p:sp>
          <p:nvSpPr>
            <p:cNvPr id="70671" name="Rectangle 15"/>
            <p:cNvSpPr>
              <a:spLocks noChangeArrowheads="1"/>
            </p:cNvSpPr>
            <p:nvPr/>
          </p:nvSpPr>
          <p:spPr bwMode="auto">
            <a:xfrm>
              <a:off x="3312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4</a:t>
              </a:r>
            </a:p>
          </p:txBody>
        </p:sp>
        <p:sp>
          <p:nvSpPr>
            <p:cNvPr id="70672" name="Rectangle 16"/>
            <p:cNvSpPr>
              <a:spLocks noChangeArrowheads="1"/>
            </p:cNvSpPr>
            <p:nvPr/>
          </p:nvSpPr>
          <p:spPr bwMode="auto">
            <a:xfrm>
              <a:off x="3744" y="2886"/>
              <a:ext cx="432" cy="37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>
                  <a:solidFill>
                    <a:srgbClr val="008380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rPr>
                <a:t>4</a:t>
              </a:r>
            </a:p>
          </p:txBody>
        </p:sp>
        <p:cxnSp>
          <p:nvCxnSpPr>
            <p:cNvPr id="70673" name="AutoShape 17"/>
            <p:cNvCxnSpPr>
              <a:cxnSpLocks noChangeShapeType="1"/>
              <a:stCxn id="70662" idx="2"/>
              <a:endCxn id="70671" idx="0"/>
            </p:cNvCxnSpPr>
            <p:nvPr/>
          </p:nvCxnSpPr>
          <p:spPr bwMode="auto">
            <a:xfrm>
              <a:off x="2232" y="2385"/>
              <a:ext cx="1296" cy="501"/>
            </a:xfrm>
            <a:prstGeom prst="straightConnector1">
              <a:avLst/>
            </a:prstGeom>
            <a:noFill/>
            <a:ln w="28575">
              <a:solidFill>
                <a:srgbClr val="008A87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70674" name="AutoShape 18"/>
            <p:cNvCxnSpPr>
              <a:cxnSpLocks noChangeShapeType="1"/>
              <a:stCxn id="70663" idx="2"/>
              <a:endCxn id="70668" idx="0"/>
            </p:cNvCxnSpPr>
            <p:nvPr/>
          </p:nvCxnSpPr>
          <p:spPr bwMode="auto">
            <a:xfrm flipH="1">
              <a:off x="2232" y="2385"/>
              <a:ext cx="432" cy="50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70675" name="AutoShape 19"/>
            <p:cNvCxnSpPr>
              <a:cxnSpLocks noChangeShapeType="1"/>
              <a:stCxn id="70664" idx="2"/>
              <a:endCxn id="70669" idx="0"/>
            </p:cNvCxnSpPr>
            <p:nvPr/>
          </p:nvCxnSpPr>
          <p:spPr bwMode="auto">
            <a:xfrm flipH="1">
              <a:off x="2664" y="2385"/>
              <a:ext cx="432" cy="501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70676" name="AutoShape 20"/>
            <p:cNvCxnSpPr>
              <a:cxnSpLocks noChangeShapeType="1"/>
              <a:stCxn id="70665" idx="2"/>
              <a:endCxn id="70672" idx="0"/>
            </p:cNvCxnSpPr>
            <p:nvPr/>
          </p:nvCxnSpPr>
          <p:spPr bwMode="auto">
            <a:xfrm>
              <a:off x="3528" y="2385"/>
              <a:ext cx="432" cy="501"/>
            </a:xfrm>
            <a:prstGeom prst="straightConnector1">
              <a:avLst/>
            </a:prstGeom>
            <a:noFill/>
            <a:ln w="28575">
              <a:solidFill>
                <a:srgbClr val="008A87"/>
              </a:solidFill>
              <a:round/>
              <a:headEnd/>
              <a:tailEnd type="stealth" w="med" len="med"/>
            </a:ln>
            <a:effectLst/>
          </p:spPr>
        </p:cxnSp>
        <p:cxnSp>
          <p:nvCxnSpPr>
            <p:cNvPr id="70677" name="AutoShape 21"/>
            <p:cNvCxnSpPr>
              <a:cxnSpLocks noChangeShapeType="1"/>
              <a:stCxn id="70666" idx="2"/>
              <a:endCxn id="70670" idx="0"/>
            </p:cNvCxnSpPr>
            <p:nvPr/>
          </p:nvCxnSpPr>
          <p:spPr bwMode="auto">
            <a:xfrm flipH="1">
              <a:off x="3096" y="2385"/>
              <a:ext cx="864" cy="501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stealth" w="med" len="med"/>
            </a:ln>
            <a:effectLst/>
          </p:spPr>
        </p:cxnSp>
      </p:grp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742950" y="5334000"/>
            <a:ext cx="7059613" cy="1066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Why this is important?</a:t>
            </a:r>
          </a:p>
          <a:p>
            <a:pPr algn="ctr"/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What other algorithms have this property?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988" name="Object 9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p:oleObj spid="_x0000_s80988" name="Worksheet" r:id="rId4" imgW="7178097" imgH="5090236" progId="Excel.Sheet.8">
              <p:embed/>
            </p:oleObj>
          </a:graphicData>
        </a:graphic>
      </p:graphicFrame>
      <p:sp>
        <p:nvSpPr>
          <p:cNvPr id="80989" name="Text Box 93"/>
          <p:cNvSpPr txBox="1">
            <a:spLocks noChangeArrowheads="1"/>
          </p:cNvSpPr>
          <p:nvPr/>
        </p:nvSpPr>
        <p:spPr bwMode="auto">
          <a:xfrm>
            <a:off x="76200" y="6248400"/>
            <a:ext cx="899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Task: sort students by alphabetical order of their addresses (state, city, street).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p:oleObj spid="_x0000_s84994" name="Worksheet" r:id="rId4" imgW="7178097" imgH="5090236" progId="Excel.Sheet.8">
              <p:embed/>
            </p:oleObj>
          </a:graphicData>
        </a:graphic>
      </p:graphicFrame>
      <p:sp>
        <p:nvSpPr>
          <p:cNvPr id="84995" name="Text Box 3"/>
          <p:cNvSpPr txBox="1">
            <a:spLocks noChangeArrowheads="1"/>
          </p:cNvSpPr>
          <p:nvPr/>
        </p:nvSpPr>
        <p:spPr bwMode="auto">
          <a:xfrm>
            <a:off x="76200" y="6248400"/>
            <a:ext cx="899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Task: sort students by alphabetical order of their addresses (state, city, street).</a:t>
            </a:r>
          </a:p>
        </p:txBody>
      </p:sp>
      <p:sp>
        <p:nvSpPr>
          <p:cNvPr id="84996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p:oleObj spid="_x0000_s87042" name="Worksheet" r:id="rId4" imgW="7178097" imgH="5090236" progId="Excel.Sheet.8">
              <p:embed/>
            </p:oleObj>
          </a:graphicData>
        </a:graphic>
      </p:graphicFrame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76200" y="6248400"/>
            <a:ext cx="899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Task: sort students by alphabetical order of their addresses (state, city, street).</a:t>
            </a:r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7315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p:oleObj spid="_x0000_s89090" name="Worksheet" r:id="rId4" imgW="7178097" imgH="5090236" progId="Excel.Sheet.8">
              <p:embed/>
            </p:oleObj>
          </a:graphicData>
        </a:graphic>
      </p:graphicFrame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76200" y="6248400"/>
            <a:ext cx="899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Task: sort students by alphabetical order of their addresses (state, city, street).</a:t>
            </a:r>
          </a:p>
        </p:txBody>
      </p:sp>
      <p:sp>
        <p:nvSpPr>
          <p:cNvPr id="89092" name="Line 4"/>
          <p:cNvSpPr>
            <a:spLocks noChangeShapeType="1"/>
          </p:cNvSpPr>
          <p:nvPr/>
        </p:nvSpPr>
        <p:spPr bwMode="auto">
          <a:xfrm>
            <a:off x="5029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Theoretical lower-bound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Comparison sort: determines the relative order of two elements only by comparison</a:t>
            </a:r>
          </a:p>
          <a:p>
            <a:pPr lvl="1"/>
            <a:r>
              <a:rPr lang="en-US"/>
              <a:t>What else can you do …</a:t>
            </a:r>
          </a:p>
          <a:p>
            <a:pPr lvl="1"/>
            <a:endParaRPr lang="en-US"/>
          </a:p>
          <a:p>
            <a:pPr lvl="1"/>
            <a:r>
              <a:rPr lang="en-US"/>
              <a:t>Text book Ch8.1 shows that the theoretical lower-bound for any comparison-based sorting algorithm is </a:t>
            </a:r>
            <a:r>
              <a:rPr lang="el-GR">
                <a:cs typeface="Arial" charset="0"/>
              </a:rPr>
              <a:t>Θ</a:t>
            </a:r>
            <a:r>
              <a:rPr lang="en-US"/>
              <a:t>(n log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38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p:oleObj spid="_x0000_s91138" name="Worksheet" r:id="rId4" imgW="7178097" imgH="5090236" progId="Excel.Sheet.8">
              <p:embed/>
            </p:oleObj>
          </a:graphicData>
        </a:graphic>
      </p:graphicFrame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76200" y="6248400"/>
            <a:ext cx="899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Task: sort students by alphabetical order of their addresses (state, city, street).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186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p:oleObj spid="_x0000_s93186" name="Worksheet" r:id="rId4" imgW="7178097" imgH="5090236" progId="Excel.Sheet.8">
              <p:embed/>
            </p:oleObj>
          </a:graphicData>
        </a:graphic>
      </p:graphicFrame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76200" y="6248400"/>
            <a:ext cx="899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Task: sort students by alphabetical order of their addresses (state, city, street).</a:t>
            </a:r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49530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p:oleObj spid="_x0000_s95234" name="Worksheet" r:id="rId4" imgW="7178097" imgH="5090236" progId="Excel.Sheet.8">
              <p:embed/>
            </p:oleObj>
          </a:graphicData>
        </a:graphic>
      </p:graphicFrame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76200" y="6248400"/>
            <a:ext cx="899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Task: sort students by alphabetical order of their addresses (state, city, street).</a:t>
            </a:r>
          </a:p>
        </p:txBody>
      </p:sp>
      <p:sp>
        <p:nvSpPr>
          <p:cNvPr id="95236" name="Line 4"/>
          <p:cNvSpPr>
            <a:spLocks noChangeShapeType="1"/>
          </p:cNvSpPr>
          <p:nvPr/>
        </p:nvSpPr>
        <p:spPr bwMode="auto">
          <a:xfrm>
            <a:off x="7315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p:oleObj spid="_x0000_s97282" name="Worksheet" r:id="rId4" imgW="7178097" imgH="5090236" progId="Excel.Sheet.8">
              <p:embed/>
            </p:oleObj>
          </a:graphicData>
        </a:graphic>
      </p:graphicFrame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76200" y="6248400"/>
            <a:ext cx="899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Task: sort students by alphabetical order of their addresses (state, city, street).</a:t>
            </a:r>
          </a:p>
        </p:txBody>
      </p:sp>
      <p:sp>
        <p:nvSpPr>
          <p:cNvPr id="97284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p:oleObj spid="_x0000_s99330" name="Worksheet" r:id="rId4" imgW="7178097" imgH="5090236" progId="Excel.Sheet.8">
              <p:embed/>
            </p:oleObj>
          </a:graphicData>
        </a:graphic>
      </p:graphicFrame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76200" y="6248400"/>
            <a:ext cx="899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Task: sort students by alphabetical order of their addresses (state, city, street).</a:t>
            </a:r>
          </a:p>
        </p:txBody>
      </p:sp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570" name="Object 2"/>
          <p:cNvGraphicFramePr>
            <a:graphicFrameLocks noChangeAspect="1"/>
          </p:cNvGraphicFramePr>
          <p:nvPr/>
        </p:nvGraphicFramePr>
        <p:xfrm>
          <a:off x="307975" y="0"/>
          <a:ext cx="8694738" cy="6075363"/>
        </p:xfrm>
        <a:graphic>
          <a:graphicData uri="http://schemas.openxmlformats.org/presentationml/2006/ole">
            <p:oleObj spid="_x0000_s109570" name="Worksheet" r:id="rId4" imgW="7178097" imgH="5090236" progId="Excel.Sheet.8">
              <p:embed/>
            </p:oleObj>
          </a:graphicData>
        </a:graphic>
      </p:graphicFrame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76200" y="6248400"/>
            <a:ext cx="899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Task: sort students by alphabetical order of their addresses (state, city, street).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378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p:oleObj spid="_x0000_s101378" name="Worksheet" r:id="rId4" imgW="7178097" imgH="5090236" progId="Excel.Sheet.8">
              <p:embed/>
            </p:oleObj>
          </a:graphicData>
        </a:graphic>
      </p:graphicFrame>
      <p:sp>
        <p:nvSpPr>
          <p:cNvPr id="101379" name="Text Box 3"/>
          <p:cNvSpPr txBox="1">
            <a:spLocks noChangeArrowheads="1"/>
          </p:cNvSpPr>
          <p:nvPr/>
        </p:nvSpPr>
        <p:spPr bwMode="auto">
          <a:xfrm>
            <a:off x="76200" y="6248400"/>
            <a:ext cx="899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Task: sort students by alphabetical order of their addresses (state, city, street).</a:t>
            </a:r>
          </a:p>
        </p:txBody>
      </p:sp>
      <p:sp>
        <p:nvSpPr>
          <p:cNvPr id="101380" name="Line 4"/>
          <p:cNvSpPr>
            <a:spLocks noChangeShapeType="1"/>
          </p:cNvSpPr>
          <p:nvPr/>
        </p:nvSpPr>
        <p:spPr bwMode="auto">
          <a:xfrm>
            <a:off x="49530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26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p:oleObj spid="_x0000_s103426" name="Worksheet" r:id="rId4" imgW="7178097" imgH="5090236" progId="Excel.Sheet.8">
              <p:embed/>
            </p:oleObj>
          </a:graphicData>
        </a:graphic>
      </p:graphicFrame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76200" y="6248400"/>
            <a:ext cx="899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Task: sort students by alphabetical order of their addresses (state, city, street).</a:t>
            </a: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73152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307975" y="0"/>
          <a:ext cx="8699500" cy="6256338"/>
        </p:xfrm>
        <a:graphic>
          <a:graphicData uri="http://schemas.openxmlformats.org/presentationml/2006/ole">
            <p:oleObj spid="_x0000_s107522" name="Worksheet" r:id="rId4" imgW="7178097" imgH="5090236" progId="Excel.Sheet.8">
              <p:embed/>
            </p:oleObj>
          </a:graphicData>
        </a:graphic>
      </p:graphicFrame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76200" y="6248400"/>
            <a:ext cx="8990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Task: sort students by alphabetical order of their addresses (state, city, street).</a:t>
            </a:r>
          </a:p>
        </p:txBody>
      </p:sp>
      <p:sp>
        <p:nvSpPr>
          <p:cNvPr id="107524" name="Line 4"/>
          <p:cNvSpPr>
            <a:spLocks noChangeShapeType="1"/>
          </p:cNvSpPr>
          <p:nvPr/>
        </p:nvSpPr>
        <p:spPr bwMode="auto">
          <a:xfrm>
            <a:off x="8610600" y="0"/>
            <a:ext cx="0" cy="30480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Stable sort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Most </a:t>
            </a:r>
            <a:r>
              <a:rPr lang="el-GR" sz="2400">
                <a:cs typeface="Arial" charset="0"/>
              </a:rPr>
              <a:t>Θ</a:t>
            </a:r>
            <a:r>
              <a:rPr lang="en-US" sz="2400"/>
              <a:t>(n^2) sorting algorithms are stable</a:t>
            </a:r>
          </a:p>
          <a:p>
            <a:pPr lvl="1"/>
            <a:r>
              <a:rPr lang="en-US" sz="2000"/>
              <a:t>Standard selection sort is not, but can be made so</a:t>
            </a:r>
          </a:p>
          <a:p>
            <a:r>
              <a:rPr lang="en-US" sz="2400"/>
              <a:t>Most </a:t>
            </a:r>
            <a:r>
              <a:rPr lang="el-GR" sz="2400">
                <a:cs typeface="Arial" charset="0"/>
              </a:rPr>
              <a:t>Θ</a:t>
            </a:r>
            <a:r>
              <a:rPr lang="en-US" sz="2400"/>
              <a:t>(n log n) sorting algorithms are not stable</a:t>
            </a:r>
          </a:p>
          <a:p>
            <a:pPr lvl="1"/>
            <a:r>
              <a:rPr lang="en-US" sz="2000"/>
              <a:t>Except merge sort</a:t>
            </a:r>
          </a:p>
          <a:p>
            <a:r>
              <a:rPr lang="en-US" sz="2400"/>
              <a:t>Generic way to make any sorting algorithm stable</a:t>
            </a:r>
          </a:p>
          <a:p>
            <a:pPr lvl="1"/>
            <a:r>
              <a:rPr lang="en-US" sz="2000"/>
              <a:t>Use two keys, the second key is the original index of the element</a:t>
            </a:r>
          </a:p>
          <a:p>
            <a:pPr lvl="1"/>
            <a:r>
              <a:rPr lang="en-US" sz="2000"/>
              <a:t>When two elements are equal, compare their second keys</a:t>
            </a:r>
          </a:p>
          <a:p>
            <a:pPr lvl="1"/>
            <a:endParaRPr lang="en-US" sz="2000"/>
          </a:p>
          <a:p>
            <a:pPr lvl="1">
              <a:buFontTx/>
              <a:buNone/>
            </a:pPr>
            <a:r>
              <a:rPr lang="en-US" sz="2000"/>
              <a:t>5, 6, 5, 1, 2, 3, 2, 6</a:t>
            </a:r>
          </a:p>
          <a:p>
            <a:pPr lvl="1">
              <a:buFontTx/>
              <a:buNone/>
            </a:pPr>
            <a:endParaRPr lang="en-US" sz="2000"/>
          </a:p>
          <a:p>
            <a:pPr lvl="1">
              <a:buFontTx/>
              <a:buNone/>
            </a:pPr>
            <a:r>
              <a:rPr lang="en-US" sz="2000"/>
              <a:t>(5, </a:t>
            </a:r>
            <a:r>
              <a:rPr lang="en-US" sz="2000">
                <a:solidFill>
                  <a:srgbClr val="990000"/>
                </a:solidFill>
              </a:rPr>
              <a:t>1</a:t>
            </a:r>
            <a:r>
              <a:rPr lang="en-US" sz="2000"/>
              <a:t>), (6, </a:t>
            </a:r>
            <a:r>
              <a:rPr lang="en-US" sz="2000">
                <a:solidFill>
                  <a:srgbClr val="990000"/>
                </a:solidFill>
              </a:rPr>
              <a:t>2</a:t>
            </a:r>
            <a:r>
              <a:rPr lang="en-US" sz="2000"/>
              <a:t>), (5, </a:t>
            </a:r>
            <a:r>
              <a:rPr lang="en-US" sz="2000">
                <a:solidFill>
                  <a:srgbClr val="990000"/>
                </a:solidFill>
              </a:rPr>
              <a:t>3</a:t>
            </a:r>
            <a:r>
              <a:rPr lang="en-US" sz="2000"/>
              <a:t>), (1, </a:t>
            </a:r>
            <a:r>
              <a:rPr lang="en-US" sz="2000">
                <a:solidFill>
                  <a:srgbClr val="990000"/>
                </a:solidFill>
              </a:rPr>
              <a:t>4</a:t>
            </a:r>
            <a:r>
              <a:rPr lang="en-US" sz="2000"/>
              <a:t>), (2, </a:t>
            </a:r>
            <a:r>
              <a:rPr lang="en-US" sz="2000">
                <a:solidFill>
                  <a:srgbClr val="990000"/>
                </a:solidFill>
              </a:rPr>
              <a:t>5</a:t>
            </a:r>
            <a:r>
              <a:rPr lang="en-US" sz="2000"/>
              <a:t>), (3, </a:t>
            </a:r>
            <a:r>
              <a:rPr lang="en-US" sz="2000">
                <a:solidFill>
                  <a:srgbClr val="990000"/>
                </a:solidFill>
              </a:rPr>
              <a:t>6</a:t>
            </a:r>
            <a:r>
              <a:rPr lang="en-US" sz="2000"/>
              <a:t>), (2, </a:t>
            </a:r>
            <a:r>
              <a:rPr lang="en-US" sz="2000">
                <a:solidFill>
                  <a:srgbClr val="990000"/>
                </a:solidFill>
              </a:rPr>
              <a:t>7</a:t>
            </a:r>
            <a:r>
              <a:rPr lang="en-US" sz="2000"/>
              <a:t>), (6, </a:t>
            </a:r>
            <a:r>
              <a:rPr lang="en-US" sz="2000">
                <a:solidFill>
                  <a:srgbClr val="990000"/>
                </a:solidFill>
              </a:rPr>
              <a:t>8</a:t>
            </a:r>
            <a:r>
              <a:rPr lang="en-US" sz="2000"/>
              <a:t>)</a:t>
            </a:r>
          </a:p>
        </p:txBody>
      </p:sp>
      <p:sp>
        <p:nvSpPr>
          <p:cNvPr id="115717" name="Line 5"/>
          <p:cNvSpPr>
            <a:spLocks noChangeShapeType="1"/>
          </p:cNvSpPr>
          <p:nvPr/>
        </p:nvSpPr>
        <p:spPr bwMode="auto">
          <a:xfrm>
            <a:off x="1295400" y="5867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18" name="Line 6"/>
          <p:cNvSpPr>
            <a:spLocks noChangeShapeType="1"/>
          </p:cNvSpPr>
          <p:nvPr/>
        </p:nvSpPr>
        <p:spPr bwMode="auto">
          <a:xfrm flipH="1">
            <a:off x="1905000" y="5867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19" name="Line 7"/>
          <p:cNvSpPr>
            <a:spLocks noChangeShapeType="1"/>
          </p:cNvSpPr>
          <p:nvPr/>
        </p:nvSpPr>
        <p:spPr bwMode="auto">
          <a:xfrm>
            <a:off x="4191000" y="5867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 flipV="1">
            <a:off x="4800600" y="5867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1143000" y="6324600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(5, </a:t>
            </a:r>
            <a:r>
              <a:rPr lang="en-US">
                <a:solidFill>
                  <a:srgbClr val="990000"/>
                </a:solidFill>
              </a:rPr>
              <a:t>1</a:t>
            </a:r>
            <a:r>
              <a:rPr lang="en-US"/>
              <a:t>) &lt; (5, </a:t>
            </a:r>
            <a:r>
              <a:rPr lang="en-US">
                <a:solidFill>
                  <a:srgbClr val="990000"/>
                </a:solidFill>
              </a:rPr>
              <a:t>3</a:t>
            </a:r>
            <a:r>
              <a:rPr lang="en-US"/>
              <a:t>)</a:t>
            </a:r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4108450" y="6248400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(2, </a:t>
            </a:r>
            <a:r>
              <a:rPr lang="en-US">
                <a:solidFill>
                  <a:srgbClr val="990000"/>
                </a:solidFill>
              </a:rPr>
              <a:t>5</a:t>
            </a:r>
            <a:r>
              <a:rPr lang="en-US"/>
              <a:t>) &lt; (2, </a:t>
            </a:r>
            <a:r>
              <a:rPr lang="en-US">
                <a:solidFill>
                  <a:srgbClr val="990000"/>
                </a:solidFill>
              </a:rPr>
              <a:t>7</a:t>
            </a:r>
            <a:r>
              <a:rPr 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Lower-bound of comparison-based sort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01000" cy="5029200"/>
          </a:xfrm>
        </p:spPr>
        <p:txBody>
          <a:bodyPr/>
          <a:lstStyle/>
          <a:p>
            <a:r>
              <a:rPr lang="en-US"/>
              <a:t>Assume an array A with 3 distinct elements, a</a:t>
            </a:r>
            <a:r>
              <a:rPr lang="en-US" baseline="-25000"/>
              <a:t>1</a:t>
            </a:r>
            <a:r>
              <a:rPr lang="en-US"/>
              <a:t>, a</a:t>
            </a:r>
            <a:r>
              <a:rPr lang="en-US" baseline="-25000"/>
              <a:t>2</a:t>
            </a:r>
            <a:r>
              <a:rPr lang="en-US"/>
              <a:t>, and a</a:t>
            </a:r>
            <a:r>
              <a:rPr lang="en-US" baseline="-25000"/>
              <a:t>3</a:t>
            </a:r>
          </a:p>
          <a:p>
            <a:r>
              <a:rPr lang="en-US"/>
              <a:t>Use insertion sort</a:t>
            </a:r>
          </a:p>
          <a:p>
            <a:r>
              <a:rPr lang="en-US"/>
              <a:t># comparisons?</a:t>
            </a:r>
          </a:p>
          <a:p>
            <a:r>
              <a:rPr lang="en-US"/>
              <a:t>A = [9 6 5]</a:t>
            </a:r>
          </a:p>
          <a:p>
            <a:r>
              <a:rPr lang="en-US"/>
              <a:t>A = [5 6 9]</a:t>
            </a:r>
          </a:p>
          <a:p>
            <a:r>
              <a:rPr lang="en-US"/>
              <a:t>A = …</a:t>
            </a:r>
          </a:p>
        </p:txBody>
      </p:sp>
      <p:grpSp>
        <p:nvGrpSpPr>
          <p:cNvPr id="17469" name="Group 61"/>
          <p:cNvGrpSpPr>
            <a:grpSpLocks/>
          </p:cNvGrpSpPr>
          <p:nvPr/>
        </p:nvGrpSpPr>
        <p:grpSpPr bwMode="auto">
          <a:xfrm>
            <a:off x="4495800" y="2909888"/>
            <a:ext cx="4038600" cy="3414712"/>
            <a:chOff x="2832" y="1833"/>
            <a:chExt cx="2544" cy="2151"/>
          </a:xfrm>
        </p:grpSpPr>
        <p:sp>
          <p:nvSpPr>
            <p:cNvPr id="17414" name="Oval 6"/>
            <p:cNvSpPr>
              <a:spLocks noChangeArrowheads="1"/>
            </p:cNvSpPr>
            <p:nvPr/>
          </p:nvSpPr>
          <p:spPr bwMode="auto">
            <a:xfrm>
              <a:off x="3648" y="1833"/>
              <a:ext cx="480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1 &lt; 2?</a:t>
              </a:r>
            </a:p>
          </p:txBody>
        </p:sp>
        <p:sp>
          <p:nvSpPr>
            <p:cNvPr id="17415" name="Line 7"/>
            <p:cNvSpPr>
              <a:spLocks noChangeShapeType="1"/>
            </p:cNvSpPr>
            <p:nvPr/>
          </p:nvSpPr>
          <p:spPr bwMode="auto">
            <a:xfrm flipH="1">
              <a:off x="3600" y="2121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>
              <a:off x="4032" y="2121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3404" y="2112"/>
              <a:ext cx="3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  <a:endParaRPr lang="en-US" baseline="-250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4126" y="2073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  <a:endParaRPr lang="en-US" baseline="-25000"/>
            </a:p>
          </p:txBody>
        </p:sp>
        <p:sp>
          <p:nvSpPr>
            <p:cNvPr id="17421" name="Oval 13"/>
            <p:cNvSpPr>
              <a:spLocks noChangeArrowheads="1"/>
            </p:cNvSpPr>
            <p:nvPr/>
          </p:nvSpPr>
          <p:spPr bwMode="auto">
            <a:xfrm>
              <a:off x="3168" y="2457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2 &lt; 3?</a:t>
              </a:r>
            </a:p>
          </p:txBody>
        </p:sp>
        <p:sp>
          <p:nvSpPr>
            <p:cNvPr id="17422" name="Oval 14"/>
            <p:cNvSpPr>
              <a:spLocks noChangeArrowheads="1"/>
            </p:cNvSpPr>
            <p:nvPr/>
          </p:nvSpPr>
          <p:spPr bwMode="auto">
            <a:xfrm>
              <a:off x="4224" y="2457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1 &lt; 3 ?</a:t>
              </a:r>
            </a:p>
          </p:txBody>
        </p:sp>
        <p:sp>
          <p:nvSpPr>
            <p:cNvPr id="17423" name="Line 15"/>
            <p:cNvSpPr>
              <a:spLocks noChangeShapeType="1"/>
            </p:cNvSpPr>
            <p:nvPr/>
          </p:nvSpPr>
          <p:spPr bwMode="auto">
            <a:xfrm flipH="1">
              <a:off x="3264" y="274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16"/>
            <p:cNvSpPr>
              <a:spLocks noChangeShapeType="1"/>
            </p:cNvSpPr>
            <p:nvPr/>
          </p:nvSpPr>
          <p:spPr bwMode="auto">
            <a:xfrm>
              <a:off x="3600" y="2745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Line 17"/>
            <p:cNvSpPr>
              <a:spLocks noChangeShapeType="1"/>
            </p:cNvSpPr>
            <p:nvPr/>
          </p:nvSpPr>
          <p:spPr bwMode="auto">
            <a:xfrm flipH="1">
              <a:off x="4272" y="2745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Line 18"/>
            <p:cNvSpPr>
              <a:spLocks noChangeShapeType="1"/>
            </p:cNvSpPr>
            <p:nvPr/>
          </p:nvSpPr>
          <p:spPr bwMode="auto">
            <a:xfrm>
              <a:off x="4608" y="2745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Rectangle 41"/>
            <p:cNvSpPr>
              <a:spLocks noChangeArrowheads="1"/>
            </p:cNvSpPr>
            <p:nvPr/>
          </p:nvSpPr>
          <p:spPr bwMode="auto">
            <a:xfrm>
              <a:off x="3024" y="2793"/>
              <a:ext cx="3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  <a:endParaRPr lang="en-US" baseline="-25000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3648" y="275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  <a:endParaRPr lang="en-US" baseline="-25000"/>
            </a:p>
          </p:txBody>
        </p:sp>
        <p:sp>
          <p:nvSpPr>
            <p:cNvPr id="17451" name="Rectangle 43"/>
            <p:cNvSpPr>
              <a:spLocks noChangeArrowheads="1"/>
            </p:cNvSpPr>
            <p:nvPr/>
          </p:nvSpPr>
          <p:spPr bwMode="auto">
            <a:xfrm>
              <a:off x="2832" y="3081"/>
              <a:ext cx="52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(1, 2, 3)</a:t>
              </a:r>
            </a:p>
          </p:txBody>
        </p:sp>
        <p:sp>
          <p:nvSpPr>
            <p:cNvPr id="17452" name="Oval 44"/>
            <p:cNvSpPr>
              <a:spLocks noChangeArrowheads="1"/>
            </p:cNvSpPr>
            <p:nvPr/>
          </p:nvSpPr>
          <p:spPr bwMode="auto">
            <a:xfrm>
              <a:off x="3504" y="3072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1 &lt; 3?</a:t>
              </a:r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3072" y="3792"/>
              <a:ext cx="52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(1, 3, 2)</a:t>
              </a:r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 flipH="1">
              <a:off x="3456" y="340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Line 47"/>
            <p:cNvSpPr>
              <a:spLocks noChangeShapeType="1"/>
            </p:cNvSpPr>
            <p:nvPr/>
          </p:nvSpPr>
          <p:spPr bwMode="auto">
            <a:xfrm>
              <a:off x="3792" y="340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Rectangle 48"/>
            <p:cNvSpPr>
              <a:spLocks noChangeArrowheads="1"/>
            </p:cNvSpPr>
            <p:nvPr/>
          </p:nvSpPr>
          <p:spPr bwMode="auto">
            <a:xfrm>
              <a:off x="3216" y="3369"/>
              <a:ext cx="3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  <a:endParaRPr lang="en-US" baseline="-25000"/>
            </a:p>
          </p:txBody>
        </p:sp>
        <p:sp>
          <p:nvSpPr>
            <p:cNvPr id="17457" name="Rectangle 49"/>
            <p:cNvSpPr>
              <a:spLocks noChangeArrowheads="1"/>
            </p:cNvSpPr>
            <p:nvPr/>
          </p:nvSpPr>
          <p:spPr bwMode="auto">
            <a:xfrm>
              <a:off x="3840" y="3417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  <a:endParaRPr lang="en-US" baseline="-25000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3648" y="3792"/>
              <a:ext cx="52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(3, 1, 2)</a:t>
              </a:r>
            </a:p>
          </p:txBody>
        </p:sp>
        <p:sp>
          <p:nvSpPr>
            <p:cNvPr id="17459" name="Rectangle 51"/>
            <p:cNvSpPr>
              <a:spLocks noChangeArrowheads="1"/>
            </p:cNvSpPr>
            <p:nvPr/>
          </p:nvSpPr>
          <p:spPr bwMode="auto">
            <a:xfrm>
              <a:off x="4080" y="2793"/>
              <a:ext cx="3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  <a:endParaRPr lang="en-US" baseline="-25000"/>
            </a:p>
          </p:txBody>
        </p:sp>
        <p:sp>
          <p:nvSpPr>
            <p:cNvPr id="17460" name="Rectangle 52"/>
            <p:cNvSpPr>
              <a:spLocks noChangeArrowheads="1"/>
            </p:cNvSpPr>
            <p:nvPr/>
          </p:nvSpPr>
          <p:spPr bwMode="auto">
            <a:xfrm>
              <a:off x="4704" y="2754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  <a:endParaRPr lang="en-US" baseline="-25000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4032" y="3120"/>
              <a:ext cx="52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(2, 1, 3)</a:t>
              </a:r>
            </a:p>
          </p:txBody>
        </p:sp>
        <p:sp>
          <p:nvSpPr>
            <p:cNvPr id="17462" name="Oval 54"/>
            <p:cNvSpPr>
              <a:spLocks noChangeArrowheads="1"/>
            </p:cNvSpPr>
            <p:nvPr/>
          </p:nvSpPr>
          <p:spPr bwMode="auto">
            <a:xfrm>
              <a:off x="4704" y="3072"/>
              <a:ext cx="480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2 &lt; 3?</a:t>
              </a:r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4272" y="3792"/>
              <a:ext cx="52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(2, 3, 1)</a:t>
              </a:r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 flipH="1">
              <a:off x="4656" y="340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Line 57"/>
            <p:cNvSpPr>
              <a:spLocks noChangeShapeType="1"/>
            </p:cNvSpPr>
            <p:nvPr/>
          </p:nvSpPr>
          <p:spPr bwMode="auto">
            <a:xfrm>
              <a:off x="4992" y="3408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Rectangle 58"/>
            <p:cNvSpPr>
              <a:spLocks noChangeArrowheads="1"/>
            </p:cNvSpPr>
            <p:nvPr/>
          </p:nvSpPr>
          <p:spPr bwMode="auto">
            <a:xfrm>
              <a:off x="4416" y="3369"/>
              <a:ext cx="3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yes</a:t>
              </a:r>
              <a:endParaRPr lang="en-US" baseline="-25000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5040" y="3417"/>
              <a:ext cx="27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no</a:t>
              </a:r>
              <a:endParaRPr lang="en-US" baseline="-25000"/>
            </a:p>
          </p:txBody>
        </p:sp>
        <p:sp>
          <p:nvSpPr>
            <p:cNvPr id="17468" name="Rectangle 60"/>
            <p:cNvSpPr>
              <a:spLocks noChangeArrowheads="1"/>
            </p:cNvSpPr>
            <p:nvPr/>
          </p:nvSpPr>
          <p:spPr bwMode="auto">
            <a:xfrm>
              <a:off x="4848" y="3792"/>
              <a:ext cx="52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(3, 2, 1)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How to sort very large numbers?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198099109123518183599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340199540380128115295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384700101594539614696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382408360201039258538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614386507628681328936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738148652090990369197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987084087096653020299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185664124421234516454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785392075747859131885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530995223593137397354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267057490443618111767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795293581914837377527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815501764221221110674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142522204403312937607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718098797338329180836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856504702326654684056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982119770959427525245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528076153239047050820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305445639847201611168</a:t>
            </a:r>
          </a:p>
          <a:p>
            <a:pPr indent="-287338">
              <a:lnSpc>
                <a:spcPct val="80000"/>
              </a:lnSpc>
              <a:buFontTx/>
              <a:buNone/>
            </a:pPr>
            <a:r>
              <a:rPr lang="en-US" sz="1400"/>
              <a:t>478334240651199238019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3352800" y="1533525"/>
            <a:ext cx="5638800" cy="457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Those numbers are too large for the int type.</a:t>
            </a:r>
          </a:p>
          <a:p>
            <a:r>
              <a:rPr lang="en-US"/>
              <a:t>They are represented as strings.</a:t>
            </a:r>
          </a:p>
          <a:p>
            <a:endParaRPr lang="en-US"/>
          </a:p>
          <a:p>
            <a:r>
              <a:rPr lang="en-US"/>
              <a:t>One method: Use comparison-based sorting, but compare strings character by character. </a:t>
            </a:r>
          </a:p>
          <a:p>
            <a:endParaRPr lang="en-US"/>
          </a:p>
          <a:p>
            <a:r>
              <a:rPr lang="en-US"/>
              <a:t>Change </a:t>
            </a:r>
            <a:r>
              <a:rPr lang="en-US">
                <a:solidFill>
                  <a:srgbClr val="0000CC"/>
                </a:solidFill>
              </a:rPr>
              <a:t>if (A[i] &lt; A[j])</a:t>
            </a:r>
            <a:r>
              <a:rPr lang="en-US"/>
              <a:t> to </a:t>
            </a:r>
            <a:r>
              <a:rPr lang="en-US">
                <a:solidFill>
                  <a:srgbClr val="0000CC"/>
                </a:solidFill>
              </a:rPr>
              <a:t>if (compare(A[i], A[j]) &lt; 0)</a:t>
            </a:r>
            <a:endParaRPr lang="en-US"/>
          </a:p>
          <a:p>
            <a:r>
              <a:rPr lang="en-US">
                <a:solidFill>
                  <a:srgbClr val="990000"/>
                </a:solidFill>
              </a:rPr>
              <a:t>Compare(s, t)</a:t>
            </a:r>
          </a:p>
          <a:p>
            <a:r>
              <a:rPr lang="en-US">
                <a:solidFill>
                  <a:srgbClr val="990000"/>
                </a:solidFill>
              </a:rPr>
              <a:t>   for i = 1 to length(s)</a:t>
            </a:r>
          </a:p>
          <a:p>
            <a:r>
              <a:rPr lang="en-US">
                <a:solidFill>
                  <a:srgbClr val="990000"/>
                </a:solidFill>
              </a:rPr>
              <a:t>      if (s[i] &lt; t[i]) return -1;</a:t>
            </a:r>
          </a:p>
          <a:p>
            <a:r>
              <a:rPr lang="en-US">
                <a:solidFill>
                  <a:srgbClr val="990000"/>
                </a:solidFill>
              </a:rPr>
              <a:t>      else if (s[i] &gt; t[i]) return 1;</a:t>
            </a:r>
          </a:p>
          <a:p>
            <a:r>
              <a:rPr lang="en-US">
                <a:solidFill>
                  <a:srgbClr val="990000"/>
                </a:solidFill>
              </a:rPr>
              <a:t>   return 0;</a:t>
            </a:r>
          </a:p>
          <a:p>
            <a:r>
              <a:rPr lang="en-US"/>
              <a:t>What’s the cost to compare two strings, each with </a:t>
            </a:r>
            <a:r>
              <a:rPr lang="en-US">
                <a:solidFill>
                  <a:srgbClr val="990000"/>
                </a:solidFill>
              </a:rPr>
              <a:t>d</a:t>
            </a:r>
            <a:r>
              <a:rPr lang="en-US"/>
              <a:t> characters?</a:t>
            </a:r>
          </a:p>
          <a:p>
            <a:endParaRPr lang="en-US"/>
          </a:p>
          <a:p>
            <a:r>
              <a:rPr lang="en-US" sz="2400"/>
              <a:t>Total cost: </a:t>
            </a:r>
            <a:r>
              <a:rPr lang="el-GR" sz="2400">
                <a:cs typeface="Arial" charset="0"/>
              </a:rPr>
              <a:t>Θ</a:t>
            </a:r>
            <a:r>
              <a:rPr lang="en-US" sz="2400"/>
              <a:t>(d n log n)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4648200" y="5105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2400"/>
              <a:t>Θ</a:t>
            </a:r>
            <a:r>
              <a:rPr lang="en-US" sz="2400"/>
              <a:t>(d)</a:t>
            </a:r>
            <a:endParaRPr lang="el-GR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Radix sort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Similar to sorting address books</a:t>
            </a:r>
          </a:p>
          <a:p>
            <a:r>
              <a:rPr lang="en-US"/>
              <a:t>Treat each digit as a key</a:t>
            </a:r>
          </a:p>
          <a:p>
            <a:r>
              <a:rPr lang="en-US"/>
              <a:t>Start from the least significant bit</a:t>
            </a:r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2438400" y="4483100"/>
            <a:ext cx="38862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198099109123518183599</a:t>
            </a:r>
          </a:p>
          <a:p>
            <a:r>
              <a:rPr lang="en-US" sz="2400"/>
              <a:t>340199540380128115295</a:t>
            </a:r>
          </a:p>
          <a:p>
            <a:r>
              <a:rPr lang="en-US" sz="2400"/>
              <a:t>384700101594539614696</a:t>
            </a:r>
          </a:p>
          <a:p>
            <a:r>
              <a:rPr lang="en-US" sz="2400"/>
              <a:t>382408360201039258538</a:t>
            </a:r>
          </a:p>
          <a:p>
            <a:r>
              <a:rPr lang="en-US" sz="2400"/>
              <a:t>614386507628681328936</a:t>
            </a:r>
          </a:p>
        </p:txBody>
      </p:sp>
      <p:sp>
        <p:nvSpPr>
          <p:cNvPr id="117765" name="Line 5"/>
          <p:cNvSpPr>
            <a:spLocks noChangeShapeType="1"/>
          </p:cNvSpPr>
          <p:nvPr/>
        </p:nvSpPr>
        <p:spPr bwMode="auto">
          <a:xfrm>
            <a:off x="2590800" y="411956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1752600" y="3673475"/>
            <a:ext cx="193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Most significant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5157788" y="3651250"/>
            <a:ext cx="2005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Least significant</a:t>
            </a:r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>
            <a:off x="5995988" y="411956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Radix sort illustration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simpler examples: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119813" name="Rectangle 5"/>
          <p:cNvSpPr>
            <a:spLocks noChangeArrowheads="1"/>
          </p:cNvSpPr>
          <p:nvPr/>
        </p:nvSpPr>
        <p:spPr bwMode="auto">
          <a:xfrm>
            <a:off x="6172200" y="1676400"/>
            <a:ext cx="81915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hlinkClick r:id="rId3" action="ppaction://hlinkfile"/>
              </a:rPr>
              <a:t>7  4  2</a:t>
            </a:r>
          </a:p>
          <a:p>
            <a:r>
              <a:rPr lang="en-US">
                <a:hlinkClick r:id="rId3" action="ppaction://hlinkfile"/>
              </a:rPr>
              <a:t>7  4  8</a:t>
            </a:r>
          </a:p>
          <a:p>
            <a:r>
              <a:rPr lang="en-US">
                <a:hlinkClick r:id="rId3" action="ppaction://hlinkfile"/>
              </a:rPr>
              <a:t>0  5  4</a:t>
            </a:r>
          </a:p>
          <a:p>
            <a:r>
              <a:rPr lang="en-US">
                <a:hlinkClick r:id="rId3" action="ppaction://hlinkfile"/>
              </a:rPr>
              <a:t>6  8  8</a:t>
            </a:r>
          </a:p>
          <a:p>
            <a:r>
              <a:rPr lang="en-US">
                <a:hlinkClick r:id="rId3" action="ppaction://hlinkfile"/>
              </a:rPr>
              <a:t>4  1  2</a:t>
            </a:r>
          </a:p>
          <a:p>
            <a:r>
              <a:rPr lang="en-US">
                <a:hlinkClick r:id="rId3" action="ppaction://hlinkfile"/>
              </a:rPr>
              <a:t>2  3  0</a:t>
            </a:r>
          </a:p>
          <a:p>
            <a:r>
              <a:rPr lang="en-US">
                <a:hlinkClick r:id="rId3" action="ppaction://hlinkfile"/>
              </a:rPr>
              <a:t>9  3  5</a:t>
            </a:r>
          </a:p>
          <a:p>
            <a:r>
              <a:rPr lang="en-US">
                <a:hlinkClick r:id="rId3" action="ppaction://hlinkfile"/>
              </a:rPr>
              <a:t>1  1  6</a:t>
            </a:r>
          </a:p>
          <a:p>
            <a:r>
              <a:rPr lang="en-US">
                <a:hlinkClick r:id="rId3" action="ppaction://hlinkfile"/>
              </a:rPr>
              <a:t>1  6  1</a:t>
            </a:r>
          </a:p>
          <a:p>
            <a:r>
              <a:rPr lang="en-US">
                <a:hlinkClick r:id="rId3" action="ppaction://hlinkfile"/>
              </a:rPr>
              <a:t>4  3  4</a:t>
            </a:r>
          </a:p>
          <a:p>
            <a:r>
              <a:rPr lang="en-US">
                <a:hlinkClick r:id="rId3" action="ppaction://hlinkfile"/>
              </a:rPr>
              <a:t>3  8  5</a:t>
            </a:r>
          </a:p>
          <a:p>
            <a:r>
              <a:rPr lang="en-US">
                <a:hlinkClick r:id="rId3" action="ppaction://hlinkfile"/>
              </a:rPr>
              <a:t>6  6  6</a:t>
            </a:r>
          </a:p>
          <a:p>
            <a:r>
              <a:rPr lang="en-US">
                <a:hlinkClick r:id="rId3" action="ppaction://hlinkfile"/>
              </a:rPr>
              <a:t>0  3  1</a:t>
            </a:r>
          </a:p>
          <a:p>
            <a:r>
              <a:rPr lang="en-US">
                <a:hlinkClick r:id="rId3" action="ppaction://hlinkfile"/>
              </a:rPr>
              <a:t>0  1  3</a:t>
            </a:r>
          </a:p>
          <a:p>
            <a:r>
              <a:rPr lang="en-US">
                <a:hlinkClick r:id="rId3" action="ppaction://hlinkfile"/>
              </a:rPr>
              <a:t>3  6  5</a:t>
            </a:r>
          </a:p>
          <a:p>
            <a:r>
              <a:rPr lang="en-US">
                <a:hlinkClick r:id="rId3" action="ppaction://hlinkfile"/>
              </a:rPr>
              <a:t>1  7  3</a:t>
            </a:r>
          </a:p>
          <a:p>
            <a:r>
              <a:rPr lang="en-US">
                <a:hlinkClick r:id="rId3" action="ppaction://hlinkfile"/>
              </a:rPr>
              <a:t>0  1  6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Radix sort illustration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Sort the last digit: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121861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hlinkClick r:id="rId3" action="ppaction://hlinkfile"/>
              </a:rPr>
              <a:t>2  3  0</a:t>
            </a:r>
          </a:p>
          <a:p>
            <a:r>
              <a:rPr lang="en-US">
                <a:hlinkClick r:id="rId3" action="ppaction://hlinkfile"/>
              </a:rPr>
              <a:t>1  6  1</a:t>
            </a:r>
          </a:p>
          <a:p>
            <a:r>
              <a:rPr lang="en-US">
                <a:hlinkClick r:id="rId3" action="ppaction://hlinkfile"/>
              </a:rPr>
              <a:t>0  3  1</a:t>
            </a:r>
          </a:p>
          <a:p>
            <a:r>
              <a:rPr lang="en-US">
                <a:hlinkClick r:id="rId3" action="ppaction://hlinkfile"/>
              </a:rPr>
              <a:t>7  4  2</a:t>
            </a:r>
          </a:p>
          <a:p>
            <a:r>
              <a:rPr lang="en-US">
                <a:hlinkClick r:id="rId3" action="ppaction://hlinkfile"/>
              </a:rPr>
              <a:t>4  1  2</a:t>
            </a:r>
          </a:p>
          <a:p>
            <a:r>
              <a:rPr lang="en-US">
                <a:hlinkClick r:id="rId3" action="ppaction://hlinkfile"/>
              </a:rPr>
              <a:t>0  1  3</a:t>
            </a:r>
          </a:p>
          <a:p>
            <a:r>
              <a:rPr lang="en-US">
                <a:hlinkClick r:id="rId3" action="ppaction://hlinkfile"/>
              </a:rPr>
              <a:t>1  7  3</a:t>
            </a:r>
          </a:p>
          <a:p>
            <a:r>
              <a:rPr lang="en-US">
                <a:hlinkClick r:id="rId3" action="ppaction://hlinkfile"/>
              </a:rPr>
              <a:t>0  5  4</a:t>
            </a:r>
          </a:p>
          <a:p>
            <a:r>
              <a:rPr lang="en-US">
                <a:hlinkClick r:id="rId3" action="ppaction://hlinkfile"/>
              </a:rPr>
              <a:t>4  3  4</a:t>
            </a:r>
          </a:p>
          <a:p>
            <a:r>
              <a:rPr lang="en-US">
                <a:hlinkClick r:id="rId3" action="ppaction://hlinkfile"/>
              </a:rPr>
              <a:t>9  3  5</a:t>
            </a:r>
          </a:p>
          <a:p>
            <a:r>
              <a:rPr lang="en-US">
                <a:hlinkClick r:id="rId3" action="ppaction://hlinkfile"/>
              </a:rPr>
              <a:t>3  8  5</a:t>
            </a:r>
          </a:p>
          <a:p>
            <a:r>
              <a:rPr lang="en-US">
                <a:hlinkClick r:id="rId3" action="ppaction://hlinkfile"/>
              </a:rPr>
              <a:t>3  6  5</a:t>
            </a:r>
          </a:p>
          <a:p>
            <a:r>
              <a:rPr lang="en-US">
                <a:hlinkClick r:id="rId3" action="ppaction://hlinkfile"/>
              </a:rPr>
              <a:t>1  1  6</a:t>
            </a:r>
          </a:p>
          <a:p>
            <a:r>
              <a:rPr lang="en-US">
                <a:hlinkClick r:id="rId3" action="ppaction://hlinkfile"/>
              </a:rPr>
              <a:t>6  6  6</a:t>
            </a:r>
          </a:p>
          <a:p>
            <a:r>
              <a:rPr lang="en-US">
                <a:hlinkClick r:id="rId3" action="ppaction://hlinkfile"/>
              </a:rPr>
              <a:t>0  1  6</a:t>
            </a:r>
          </a:p>
          <a:p>
            <a:r>
              <a:rPr lang="en-US">
                <a:hlinkClick r:id="rId3" action="ppaction://hlinkfile"/>
              </a:rPr>
              <a:t>7  4  8</a:t>
            </a:r>
          </a:p>
          <a:p>
            <a:r>
              <a:rPr lang="en-US">
                <a:hlinkClick r:id="rId3" action="ppaction://hlinkfile"/>
              </a:rPr>
              <a:t>6  8  8</a:t>
            </a:r>
            <a:endParaRPr lang="en-US"/>
          </a:p>
        </p:txBody>
      </p:sp>
      <p:sp>
        <p:nvSpPr>
          <p:cNvPr id="121862" name="Line 6"/>
          <p:cNvSpPr>
            <a:spLocks noChangeShapeType="1"/>
          </p:cNvSpPr>
          <p:nvPr/>
        </p:nvSpPr>
        <p:spPr bwMode="auto">
          <a:xfrm>
            <a:off x="68580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Radix sort illustration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Sort the second digit: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hlinkClick r:id="rId3" action="ppaction://hlinkfile"/>
              </a:rPr>
              <a:t>4  1  2</a:t>
            </a:r>
          </a:p>
          <a:p>
            <a:r>
              <a:rPr lang="en-US">
                <a:hlinkClick r:id="rId3" action="ppaction://hlinkfile"/>
              </a:rPr>
              <a:t>0  1  3</a:t>
            </a:r>
          </a:p>
          <a:p>
            <a:r>
              <a:rPr lang="en-US">
                <a:hlinkClick r:id="rId3" action="ppaction://hlinkfile"/>
              </a:rPr>
              <a:t>1  1  6</a:t>
            </a:r>
          </a:p>
          <a:p>
            <a:r>
              <a:rPr lang="en-US">
                <a:hlinkClick r:id="rId3" action="ppaction://hlinkfile"/>
              </a:rPr>
              <a:t>0  1  6</a:t>
            </a:r>
          </a:p>
          <a:p>
            <a:r>
              <a:rPr lang="en-US">
                <a:hlinkClick r:id="rId3" action="ppaction://hlinkfile"/>
              </a:rPr>
              <a:t>2  3  0</a:t>
            </a:r>
          </a:p>
          <a:p>
            <a:r>
              <a:rPr lang="en-US">
                <a:hlinkClick r:id="rId3" action="ppaction://hlinkfile"/>
              </a:rPr>
              <a:t>0  3  1</a:t>
            </a:r>
          </a:p>
          <a:p>
            <a:r>
              <a:rPr lang="en-US">
                <a:hlinkClick r:id="rId3" action="ppaction://hlinkfile"/>
              </a:rPr>
              <a:t>4  3  4</a:t>
            </a:r>
          </a:p>
          <a:p>
            <a:r>
              <a:rPr lang="en-US">
                <a:hlinkClick r:id="rId3" action="ppaction://hlinkfile"/>
              </a:rPr>
              <a:t>9  3  5</a:t>
            </a:r>
          </a:p>
          <a:p>
            <a:r>
              <a:rPr lang="en-US">
                <a:hlinkClick r:id="rId3" action="ppaction://hlinkfile"/>
              </a:rPr>
              <a:t>7  4  2</a:t>
            </a:r>
          </a:p>
          <a:p>
            <a:r>
              <a:rPr lang="en-US">
                <a:hlinkClick r:id="rId3" action="ppaction://hlinkfile"/>
              </a:rPr>
              <a:t>7  4  8</a:t>
            </a:r>
          </a:p>
          <a:p>
            <a:r>
              <a:rPr lang="en-US">
                <a:hlinkClick r:id="rId3" action="ppaction://hlinkfile"/>
              </a:rPr>
              <a:t>0  5  4</a:t>
            </a:r>
          </a:p>
          <a:p>
            <a:r>
              <a:rPr lang="en-US">
                <a:hlinkClick r:id="rId3" action="ppaction://hlinkfile"/>
              </a:rPr>
              <a:t>1  6  1</a:t>
            </a:r>
          </a:p>
          <a:p>
            <a:r>
              <a:rPr lang="en-US">
                <a:hlinkClick r:id="rId3" action="ppaction://hlinkfile"/>
              </a:rPr>
              <a:t>3  6  5</a:t>
            </a:r>
          </a:p>
          <a:p>
            <a:r>
              <a:rPr lang="en-US">
                <a:hlinkClick r:id="rId3" action="ppaction://hlinkfile"/>
              </a:rPr>
              <a:t>6  6  6</a:t>
            </a:r>
          </a:p>
          <a:p>
            <a:r>
              <a:rPr lang="en-US">
                <a:hlinkClick r:id="rId3" action="ppaction://hlinkfile"/>
              </a:rPr>
              <a:t>1  7  3</a:t>
            </a:r>
          </a:p>
          <a:p>
            <a:r>
              <a:rPr lang="en-US">
                <a:hlinkClick r:id="rId3" action="ppaction://hlinkfile"/>
              </a:rPr>
              <a:t>3  8  5</a:t>
            </a:r>
          </a:p>
          <a:p>
            <a:r>
              <a:rPr lang="en-US">
                <a:hlinkClick r:id="rId3" action="ppaction://hlinkfile"/>
              </a:rPr>
              <a:t>6  8  8</a:t>
            </a:r>
          </a:p>
        </p:txBody>
      </p:sp>
      <p:sp>
        <p:nvSpPr>
          <p:cNvPr id="123910" name="Line 6"/>
          <p:cNvSpPr>
            <a:spLocks noChangeShapeType="1"/>
          </p:cNvSpPr>
          <p:nvPr/>
        </p:nvSpPr>
        <p:spPr bwMode="auto">
          <a:xfrm>
            <a:off x="65532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Radix sort illustration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Sort the first digit: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6169025" y="1671638"/>
            <a:ext cx="81915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hlinkClick r:id="rId3" action="ppaction://hlinkfile"/>
              </a:rPr>
              <a:t>0  1  3</a:t>
            </a:r>
          </a:p>
          <a:p>
            <a:r>
              <a:rPr lang="en-US">
                <a:hlinkClick r:id="rId3" action="ppaction://hlinkfile"/>
              </a:rPr>
              <a:t>0  1  6</a:t>
            </a:r>
          </a:p>
          <a:p>
            <a:r>
              <a:rPr lang="en-US">
                <a:hlinkClick r:id="rId3" action="ppaction://hlinkfile"/>
              </a:rPr>
              <a:t>0  3  1</a:t>
            </a:r>
          </a:p>
          <a:p>
            <a:r>
              <a:rPr lang="en-US">
                <a:hlinkClick r:id="rId3" action="ppaction://hlinkfile"/>
              </a:rPr>
              <a:t>0  5  4</a:t>
            </a:r>
          </a:p>
          <a:p>
            <a:r>
              <a:rPr lang="en-US">
                <a:hlinkClick r:id="rId3" action="ppaction://hlinkfile"/>
              </a:rPr>
              <a:t>1  1  6</a:t>
            </a:r>
          </a:p>
          <a:p>
            <a:r>
              <a:rPr lang="en-US">
                <a:hlinkClick r:id="rId3" action="ppaction://hlinkfile"/>
              </a:rPr>
              <a:t>1  6  1</a:t>
            </a:r>
          </a:p>
          <a:p>
            <a:r>
              <a:rPr lang="en-US">
                <a:hlinkClick r:id="rId3" action="ppaction://hlinkfile"/>
              </a:rPr>
              <a:t>1  7  3</a:t>
            </a:r>
          </a:p>
          <a:p>
            <a:r>
              <a:rPr lang="en-US">
                <a:hlinkClick r:id="rId3" action="ppaction://hlinkfile"/>
              </a:rPr>
              <a:t>2  3  0</a:t>
            </a:r>
          </a:p>
          <a:p>
            <a:r>
              <a:rPr lang="en-US">
                <a:hlinkClick r:id="rId3" action="ppaction://hlinkfile"/>
              </a:rPr>
              <a:t>3  6  5</a:t>
            </a:r>
          </a:p>
          <a:p>
            <a:r>
              <a:rPr lang="en-US">
                <a:hlinkClick r:id="rId3" action="ppaction://hlinkfile"/>
              </a:rPr>
              <a:t>3  8  5</a:t>
            </a:r>
          </a:p>
          <a:p>
            <a:r>
              <a:rPr lang="en-US">
                <a:hlinkClick r:id="rId3" action="ppaction://hlinkfile"/>
              </a:rPr>
              <a:t>4  1  2</a:t>
            </a:r>
          </a:p>
          <a:p>
            <a:r>
              <a:rPr lang="en-US">
                <a:hlinkClick r:id="rId3" action="ppaction://hlinkfile"/>
              </a:rPr>
              <a:t>4  3  4</a:t>
            </a:r>
          </a:p>
          <a:p>
            <a:r>
              <a:rPr lang="en-US">
                <a:hlinkClick r:id="rId3" action="ppaction://hlinkfile"/>
              </a:rPr>
              <a:t>6  6  6</a:t>
            </a:r>
          </a:p>
          <a:p>
            <a:r>
              <a:rPr lang="en-US">
                <a:hlinkClick r:id="rId3" action="ppaction://hlinkfile"/>
              </a:rPr>
              <a:t>6  8  8</a:t>
            </a:r>
          </a:p>
          <a:p>
            <a:r>
              <a:rPr lang="en-US">
                <a:hlinkClick r:id="rId3" action="ppaction://hlinkfile"/>
              </a:rPr>
              <a:t>7  4  2</a:t>
            </a:r>
          </a:p>
          <a:p>
            <a:r>
              <a:rPr lang="en-US">
                <a:hlinkClick r:id="rId3" action="ppaction://hlinkfile"/>
              </a:rPr>
              <a:t>7  4  8</a:t>
            </a:r>
          </a:p>
          <a:p>
            <a:r>
              <a:rPr lang="en-US">
                <a:hlinkClick r:id="rId3" action="ppaction://hlinkfile"/>
              </a:rPr>
              <a:t>9  3  5</a:t>
            </a:r>
            <a:endParaRPr lang="en-US"/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>
            <a:off x="6324600" y="1371600"/>
            <a:ext cx="0" cy="3048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complexity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Sort each of the </a:t>
            </a:r>
            <a:r>
              <a:rPr lang="en-US" sz="2400" i="1">
                <a:latin typeface="Times New Roman" pitchFamily="18" charset="0"/>
              </a:rPr>
              <a:t>d</a:t>
            </a:r>
            <a:r>
              <a:rPr lang="en-US" sz="2400"/>
              <a:t> digits by counting sort</a:t>
            </a:r>
          </a:p>
          <a:p>
            <a:pPr>
              <a:lnSpc>
                <a:spcPct val="80000"/>
              </a:lnSpc>
            </a:pPr>
            <a:r>
              <a:rPr lang="en-US" sz="2400"/>
              <a:t>Total cost: </a:t>
            </a:r>
            <a:r>
              <a:rPr lang="en-US" sz="2400" i="1">
                <a:latin typeface="Times New Roman" pitchFamily="18" charset="0"/>
              </a:rPr>
              <a:t>d (n + k)</a:t>
            </a:r>
            <a:r>
              <a:rPr lang="en-US" sz="2400"/>
              <a:t>	</a:t>
            </a:r>
          </a:p>
          <a:p>
            <a:pPr lvl="1">
              <a:lnSpc>
                <a:spcPct val="80000"/>
              </a:lnSpc>
            </a:pPr>
            <a:r>
              <a:rPr lang="en-US" sz="2000" i="1">
                <a:latin typeface="Times New Roman" pitchFamily="18" charset="0"/>
              </a:rPr>
              <a:t>k</a:t>
            </a:r>
            <a:r>
              <a:rPr lang="en-US" sz="2000"/>
              <a:t> = 10</a:t>
            </a:r>
          </a:p>
          <a:p>
            <a:pPr lvl="1">
              <a:lnSpc>
                <a:spcPct val="80000"/>
              </a:lnSpc>
            </a:pPr>
            <a:r>
              <a:rPr lang="en-US" sz="2000">
                <a:cs typeface="Arial" charset="0"/>
              </a:rPr>
              <a:t>Total cost: </a:t>
            </a:r>
            <a:r>
              <a:rPr lang="el-GR" sz="2000" i="1">
                <a:latin typeface="Times New Roman" pitchFamily="18" charset="0"/>
                <a:cs typeface="Arial" charset="0"/>
              </a:rPr>
              <a:t>Θ</a:t>
            </a:r>
            <a:r>
              <a:rPr lang="en-US" sz="2000" i="1">
                <a:latin typeface="Times New Roman" pitchFamily="18" charset="0"/>
                <a:cs typeface="Arial" charset="0"/>
              </a:rPr>
              <a:t>(dn) </a:t>
            </a:r>
          </a:p>
          <a:p>
            <a:pPr>
              <a:lnSpc>
                <a:spcPct val="80000"/>
              </a:lnSpc>
            </a:pPr>
            <a:r>
              <a:rPr lang="en-US" sz="2400">
                <a:cs typeface="Arial" charset="0"/>
              </a:rPr>
              <a:t>Partition the d digits into groups of 3</a:t>
            </a:r>
          </a:p>
          <a:p>
            <a:pPr lvl="1">
              <a:lnSpc>
                <a:spcPct val="80000"/>
              </a:lnSpc>
            </a:pPr>
            <a:r>
              <a:rPr lang="en-US" sz="2000">
                <a:cs typeface="Arial" charset="0"/>
              </a:rPr>
              <a:t>Total cost: </a:t>
            </a:r>
            <a:r>
              <a:rPr lang="en-US" sz="2000" i="1">
                <a:latin typeface="Times New Roman" pitchFamily="18" charset="0"/>
                <a:cs typeface="Arial" charset="0"/>
              </a:rPr>
              <a:t>(n+10</a:t>
            </a:r>
            <a:r>
              <a:rPr lang="en-US" sz="2000" i="1" baseline="30000">
                <a:latin typeface="Times New Roman" pitchFamily="18" charset="0"/>
                <a:cs typeface="Arial" charset="0"/>
              </a:rPr>
              <a:t>3</a:t>
            </a:r>
            <a:r>
              <a:rPr lang="en-US" sz="2000" i="1">
                <a:latin typeface="Times New Roman" pitchFamily="18" charset="0"/>
                <a:cs typeface="Arial" charset="0"/>
              </a:rPr>
              <a:t>)d/3</a:t>
            </a:r>
          </a:p>
          <a:p>
            <a:pPr>
              <a:lnSpc>
                <a:spcPct val="80000"/>
              </a:lnSpc>
            </a:pPr>
            <a:r>
              <a:rPr lang="en-US" sz="2400">
                <a:cs typeface="Arial" charset="0"/>
              </a:rPr>
              <a:t>We work with binaries rather than decimals</a:t>
            </a:r>
          </a:p>
          <a:p>
            <a:pPr lvl="1">
              <a:lnSpc>
                <a:spcPct val="80000"/>
              </a:lnSpc>
            </a:pPr>
            <a:r>
              <a:rPr lang="en-US" sz="2000">
                <a:cs typeface="Arial" charset="0"/>
              </a:rPr>
              <a:t>Partition d bits into groups of </a:t>
            </a:r>
            <a:r>
              <a:rPr lang="en-US" sz="2000" i="1">
                <a:latin typeface="Times New Roman" pitchFamily="18" charset="0"/>
                <a:cs typeface="Arial" charset="0"/>
              </a:rPr>
              <a:t>r</a:t>
            </a:r>
            <a:r>
              <a:rPr lang="en-US" sz="2000">
                <a:cs typeface="Arial" charset="0"/>
              </a:rPr>
              <a:t> bits</a:t>
            </a:r>
          </a:p>
          <a:p>
            <a:pPr lvl="1">
              <a:lnSpc>
                <a:spcPct val="80000"/>
              </a:lnSpc>
            </a:pPr>
            <a:r>
              <a:rPr lang="en-US" sz="2000">
                <a:cs typeface="Arial" charset="0"/>
              </a:rPr>
              <a:t>Total cost: </a:t>
            </a:r>
            <a:r>
              <a:rPr lang="en-US" sz="2000" i="1">
                <a:latin typeface="Times New Roman" pitchFamily="18" charset="0"/>
                <a:cs typeface="Arial" charset="0"/>
              </a:rPr>
              <a:t>(n+2</a:t>
            </a:r>
            <a:r>
              <a:rPr lang="en-US" sz="2000" i="1" baseline="30000">
                <a:latin typeface="Times New Roman" pitchFamily="18" charset="0"/>
                <a:cs typeface="Arial" charset="0"/>
              </a:rPr>
              <a:t>r</a:t>
            </a:r>
            <a:r>
              <a:rPr lang="en-US" sz="2000" i="1">
                <a:latin typeface="Times New Roman" pitchFamily="18" charset="0"/>
                <a:cs typeface="Arial" charset="0"/>
              </a:rPr>
              <a:t>)d/r</a:t>
            </a:r>
          </a:p>
          <a:p>
            <a:pPr lvl="1">
              <a:lnSpc>
                <a:spcPct val="80000"/>
              </a:lnSpc>
            </a:pPr>
            <a:r>
              <a:rPr lang="en-US" sz="2000">
                <a:cs typeface="Arial" charset="0"/>
              </a:rPr>
              <a:t>Choose </a:t>
            </a:r>
            <a:r>
              <a:rPr lang="en-US" sz="2000" i="1">
                <a:latin typeface="Times New Roman" pitchFamily="18" charset="0"/>
                <a:cs typeface="Arial" charset="0"/>
              </a:rPr>
              <a:t>r = log n</a:t>
            </a:r>
          </a:p>
          <a:p>
            <a:pPr lvl="1">
              <a:lnSpc>
                <a:spcPct val="80000"/>
              </a:lnSpc>
            </a:pPr>
            <a:r>
              <a:rPr lang="en-US" sz="2000">
                <a:cs typeface="Arial" charset="0"/>
              </a:rPr>
              <a:t>Total cost: </a:t>
            </a:r>
            <a:r>
              <a:rPr lang="en-US" sz="2000" i="1">
                <a:latin typeface="Times New Roman" pitchFamily="18" charset="0"/>
                <a:cs typeface="Arial" charset="0"/>
              </a:rPr>
              <a:t>dn / log n</a:t>
            </a:r>
          </a:p>
          <a:p>
            <a:pPr lvl="1">
              <a:lnSpc>
                <a:spcPct val="80000"/>
              </a:lnSpc>
            </a:pPr>
            <a:r>
              <a:rPr lang="en-US" sz="2000">
                <a:cs typeface="Arial" charset="0"/>
              </a:rPr>
              <a:t>Compare with </a:t>
            </a:r>
            <a:r>
              <a:rPr lang="en-US" sz="2000" i="1">
                <a:latin typeface="Times New Roman" pitchFamily="18" charset="0"/>
                <a:cs typeface="Arial" charset="0"/>
              </a:rPr>
              <a:t>dn log n</a:t>
            </a:r>
          </a:p>
          <a:p>
            <a:pPr>
              <a:lnSpc>
                <a:spcPct val="80000"/>
              </a:lnSpc>
            </a:pPr>
            <a:r>
              <a:rPr lang="en-US" sz="2400">
                <a:cs typeface="Arial" charset="0"/>
              </a:rPr>
              <a:t>Catch: radix sort has a larger hidden constant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Space complexity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Calls counting sort</a:t>
            </a:r>
          </a:p>
          <a:p>
            <a:r>
              <a:rPr lang="en-US"/>
              <a:t>Therefore additional storage is needed</a:t>
            </a:r>
          </a:p>
          <a:p>
            <a:r>
              <a:rPr lang="en-US">
                <a:sym typeface="Symbol" pitchFamily="18" charset="2"/>
              </a:rPr>
              <a:t>(n)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Lower-bound of comparison-based sort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572000" cy="5029200"/>
          </a:xfrm>
        </p:spPr>
        <p:txBody>
          <a:bodyPr/>
          <a:lstStyle/>
          <a:p>
            <a:r>
              <a:rPr lang="en-US" sz="2000"/>
              <a:t>Assume all elements are distinct, each comparison has two possible outcomes: a</a:t>
            </a:r>
            <a:r>
              <a:rPr lang="en-US" sz="2000" baseline="-25000"/>
              <a:t>i</a:t>
            </a:r>
            <a:r>
              <a:rPr lang="en-US" sz="2000"/>
              <a:t> &lt; a</a:t>
            </a:r>
            <a:r>
              <a:rPr lang="en-US" sz="2000" baseline="-25000"/>
              <a:t>j</a:t>
            </a:r>
            <a:r>
              <a:rPr lang="en-US" sz="2000"/>
              <a:t> or a</a:t>
            </a:r>
            <a:r>
              <a:rPr lang="en-US" sz="2000" baseline="-25000"/>
              <a:t>i</a:t>
            </a:r>
            <a:r>
              <a:rPr lang="en-US" sz="2000"/>
              <a:t> &gt; a</a:t>
            </a:r>
            <a:r>
              <a:rPr lang="en-US" sz="2000" baseline="-25000"/>
              <a:t>j</a:t>
            </a:r>
          </a:p>
          <a:p>
            <a:r>
              <a:rPr lang="en-US" sz="2000"/>
              <a:t>Based on the outcome, change the relative order of some elements</a:t>
            </a:r>
          </a:p>
          <a:p>
            <a:r>
              <a:rPr lang="en-US" sz="2000"/>
              <a:t>Output is a permutation of the input</a:t>
            </a:r>
          </a:p>
          <a:p>
            <a:r>
              <a:rPr lang="en-US" sz="2000"/>
              <a:t>A correct sorting algorithm can handle any arbitrary input</a:t>
            </a:r>
          </a:p>
          <a:p>
            <a:r>
              <a:rPr lang="en-US" sz="2000"/>
              <a:t>n! possible permutations</a:t>
            </a:r>
          </a:p>
          <a:p>
            <a:r>
              <a:rPr lang="en-US" sz="2000"/>
              <a:t>Therefore, at least log(n!) = </a:t>
            </a:r>
            <a:r>
              <a:rPr lang="el-GR" sz="2000">
                <a:cs typeface="Arial" charset="0"/>
              </a:rPr>
              <a:t>Θ</a:t>
            </a:r>
            <a:r>
              <a:rPr lang="en-US" sz="2000">
                <a:cs typeface="Arial" charset="0"/>
              </a:rPr>
              <a:t>(</a:t>
            </a:r>
            <a:r>
              <a:rPr lang="en-US" sz="2000"/>
              <a:t>nlogn) comparisons in the worst case</a:t>
            </a:r>
          </a:p>
        </p:txBody>
      </p:sp>
      <p:grpSp>
        <p:nvGrpSpPr>
          <p:cNvPr id="130052" name="Group 4"/>
          <p:cNvGrpSpPr>
            <a:grpSpLocks/>
          </p:cNvGrpSpPr>
          <p:nvPr/>
        </p:nvGrpSpPr>
        <p:grpSpPr bwMode="auto">
          <a:xfrm>
            <a:off x="5257800" y="2590800"/>
            <a:ext cx="3124200" cy="3124200"/>
            <a:chOff x="3312" y="1632"/>
            <a:chExt cx="1968" cy="1968"/>
          </a:xfrm>
        </p:grpSpPr>
        <p:sp>
          <p:nvSpPr>
            <p:cNvPr id="130053" name="Oval 5"/>
            <p:cNvSpPr>
              <a:spLocks noChangeArrowheads="1"/>
            </p:cNvSpPr>
            <p:nvPr/>
          </p:nvSpPr>
          <p:spPr bwMode="auto">
            <a:xfrm>
              <a:off x="4080" y="1632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30054" name="Line 6"/>
            <p:cNvSpPr>
              <a:spLocks noChangeShapeType="1"/>
            </p:cNvSpPr>
            <p:nvPr/>
          </p:nvSpPr>
          <p:spPr bwMode="auto">
            <a:xfrm flipH="1">
              <a:off x="3936" y="1920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55" name="Line 7"/>
            <p:cNvSpPr>
              <a:spLocks noChangeShapeType="1"/>
            </p:cNvSpPr>
            <p:nvPr/>
          </p:nvSpPr>
          <p:spPr bwMode="auto">
            <a:xfrm>
              <a:off x="4368" y="1920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56" name="Rectangle 8"/>
            <p:cNvSpPr>
              <a:spLocks noChangeArrowheads="1"/>
            </p:cNvSpPr>
            <p:nvPr/>
          </p:nvSpPr>
          <p:spPr bwMode="auto">
            <a:xfrm>
              <a:off x="3552" y="1872"/>
              <a:ext cx="4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  <a:r>
                <a:rPr lang="en-US" baseline="-25000"/>
                <a:t>i</a:t>
              </a:r>
              <a:r>
                <a:rPr lang="en-US"/>
                <a:t> &lt; a</a:t>
              </a:r>
              <a:r>
                <a:rPr lang="en-US" baseline="-25000"/>
                <a:t>j</a:t>
              </a:r>
            </a:p>
          </p:txBody>
        </p:sp>
        <p:sp>
          <p:nvSpPr>
            <p:cNvPr id="130057" name="Rectangle 9"/>
            <p:cNvSpPr>
              <a:spLocks noChangeArrowheads="1"/>
            </p:cNvSpPr>
            <p:nvPr/>
          </p:nvSpPr>
          <p:spPr bwMode="auto">
            <a:xfrm>
              <a:off x="4462" y="1872"/>
              <a:ext cx="48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a</a:t>
              </a:r>
              <a:r>
                <a:rPr lang="en-US" baseline="-25000"/>
                <a:t>i</a:t>
              </a:r>
              <a:r>
                <a:rPr lang="en-US"/>
                <a:t> &gt; a</a:t>
              </a:r>
              <a:r>
                <a:rPr lang="en-US" baseline="-25000"/>
                <a:t>j</a:t>
              </a:r>
            </a:p>
          </p:txBody>
        </p:sp>
        <p:sp>
          <p:nvSpPr>
            <p:cNvPr id="130058" name="Oval 10"/>
            <p:cNvSpPr>
              <a:spLocks noChangeArrowheads="1"/>
            </p:cNvSpPr>
            <p:nvPr/>
          </p:nvSpPr>
          <p:spPr bwMode="auto">
            <a:xfrm>
              <a:off x="3696" y="225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A’</a:t>
              </a:r>
            </a:p>
          </p:txBody>
        </p:sp>
        <p:sp>
          <p:nvSpPr>
            <p:cNvPr id="130059" name="Oval 11"/>
            <p:cNvSpPr>
              <a:spLocks noChangeArrowheads="1"/>
            </p:cNvSpPr>
            <p:nvPr/>
          </p:nvSpPr>
          <p:spPr bwMode="auto">
            <a:xfrm>
              <a:off x="4560" y="2256"/>
              <a:ext cx="288" cy="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/>
                <a:t>A’’</a:t>
              </a:r>
            </a:p>
          </p:txBody>
        </p:sp>
        <p:sp>
          <p:nvSpPr>
            <p:cNvPr id="130060" name="Line 12"/>
            <p:cNvSpPr>
              <a:spLocks noChangeShapeType="1"/>
            </p:cNvSpPr>
            <p:nvPr/>
          </p:nvSpPr>
          <p:spPr bwMode="auto">
            <a:xfrm flipH="1">
              <a:off x="3600" y="2544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61" name="Line 13"/>
            <p:cNvSpPr>
              <a:spLocks noChangeShapeType="1"/>
            </p:cNvSpPr>
            <p:nvPr/>
          </p:nvSpPr>
          <p:spPr bwMode="auto">
            <a:xfrm>
              <a:off x="3936" y="2544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62" name="Line 14"/>
            <p:cNvSpPr>
              <a:spLocks noChangeShapeType="1"/>
            </p:cNvSpPr>
            <p:nvPr/>
          </p:nvSpPr>
          <p:spPr bwMode="auto">
            <a:xfrm flipH="1">
              <a:off x="4416" y="2544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63" name="Line 15"/>
            <p:cNvSpPr>
              <a:spLocks noChangeShapeType="1"/>
            </p:cNvSpPr>
            <p:nvPr/>
          </p:nvSpPr>
          <p:spPr bwMode="auto">
            <a:xfrm>
              <a:off x="4752" y="2544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64" name="Oval 16"/>
            <p:cNvSpPr>
              <a:spLocks noChangeArrowheads="1"/>
            </p:cNvSpPr>
            <p:nvPr/>
          </p:nvSpPr>
          <p:spPr bwMode="auto">
            <a:xfrm>
              <a:off x="3312" y="3408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65" name="Oval 17"/>
            <p:cNvSpPr>
              <a:spLocks noChangeArrowheads="1"/>
            </p:cNvSpPr>
            <p:nvPr/>
          </p:nvSpPr>
          <p:spPr bwMode="auto">
            <a:xfrm>
              <a:off x="3648" y="3408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66" name="Oval 18"/>
            <p:cNvSpPr>
              <a:spLocks noChangeArrowheads="1"/>
            </p:cNvSpPr>
            <p:nvPr/>
          </p:nvSpPr>
          <p:spPr bwMode="auto">
            <a:xfrm>
              <a:off x="3984" y="3408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67" name="Oval 19"/>
            <p:cNvSpPr>
              <a:spLocks noChangeArrowheads="1"/>
            </p:cNvSpPr>
            <p:nvPr/>
          </p:nvSpPr>
          <p:spPr bwMode="auto">
            <a:xfrm>
              <a:off x="5088" y="3408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68" name="Line 20"/>
            <p:cNvSpPr>
              <a:spLocks noChangeShapeType="1"/>
            </p:cNvSpPr>
            <p:nvPr/>
          </p:nvSpPr>
          <p:spPr bwMode="auto">
            <a:xfrm flipH="1">
              <a:off x="3408" y="3024"/>
              <a:ext cx="14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69" name="Oval 21"/>
            <p:cNvSpPr>
              <a:spLocks noChangeArrowheads="1"/>
            </p:cNvSpPr>
            <p:nvPr/>
          </p:nvSpPr>
          <p:spPr bwMode="auto">
            <a:xfrm>
              <a:off x="3504" y="288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70" name="Line 22"/>
            <p:cNvSpPr>
              <a:spLocks noChangeShapeType="1"/>
            </p:cNvSpPr>
            <p:nvPr/>
          </p:nvSpPr>
          <p:spPr bwMode="auto">
            <a:xfrm>
              <a:off x="4944" y="2976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71" name="Oval 23"/>
            <p:cNvSpPr>
              <a:spLocks noChangeArrowheads="1"/>
            </p:cNvSpPr>
            <p:nvPr/>
          </p:nvSpPr>
          <p:spPr bwMode="auto">
            <a:xfrm>
              <a:off x="4848" y="288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72" name="Oval 24"/>
            <p:cNvSpPr>
              <a:spLocks noChangeArrowheads="1"/>
            </p:cNvSpPr>
            <p:nvPr/>
          </p:nvSpPr>
          <p:spPr bwMode="auto">
            <a:xfrm>
              <a:off x="3984" y="288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73" name="Oval 25"/>
            <p:cNvSpPr>
              <a:spLocks noChangeArrowheads="1"/>
            </p:cNvSpPr>
            <p:nvPr/>
          </p:nvSpPr>
          <p:spPr bwMode="auto">
            <a:xfrm>
              <a:off x="4272" y="288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0074" name="Group 26"/>
          <p:cNvGrpSpPr>
            <a:grpSpLocks/>
          </p:cNvGrpSpPr>
          <p:nvPr/>
        </p:nvGrpSpPr>
        <p:grpSpPr bwMode="auto">
          <a:xfrm>
            <a:off x="5334000" y="5867400"/>
            <a:ext cx="2895600" cy="595313"/>
            <a:chOff x="3360" y="3696"/>
            <a:chExt cx="1824" cy="375"/>
          </a:xfrm>
        </p:grpSpPr>
        <p:sp>
          <p:nvSpPr>
            <p:cNvPr id="130075" name="AutoShape 27"/>
            <p:cNvSpPr>
              <a:spLocks/>
            </p:cNvSpPr>
            <p:nvPr/>
          </p:nvSpPr>
          <p:spPr bwMode="auto">
            <a:xfrm rot="-5400000">
              <a:off x="4200" y="2856"/>
              <a:ext cx="144" cy="1824"/>
            </a:xfrm>
            <a:prstGeom prst="leftBrace">
              <a:avLst>
                <a:gd name="adj1" fmla="val 105556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76" name="Text Box 28"/>
            <p:cNvSpPr txBox="1">
              <a:spLocks noChangeArrowheads="1"/>
            </p:cNvSpPr>
            <p:nvPr/>
          </p:nvSpPr>
          <p:spPr bwMode="auto">
            <a:xfrm>
              <a:off x="4180" y="3840"/>
              <a:ext cx="4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l-GR">
                  <a:cs typeface="Arial" charset="0"/>
                </a:rPr>
                <a:t>Θ</a:t>
              </a:r>
              <a:r>
                <a:rPr lang="en-US">
                  <a:cs typeface="Arial" charset="0"/>
                </a:rPr>
                <a:t>(</a:t>
              </a:r>
              <a:r>
                <a:rPr lang="en-US"/>
                <a:t>n!)</a:t>
              </a:r>
            </a:p>
          </p:txBody>
        </p:sp>
      </p:grpSp>
      <p:grpSp>
        <p:nvGrpSpPr>
          <p:cNvPr id="130077" name="Group 29"/>
          <p:cNvGrpSpPr>
            <a:grpSpLocks/>
          </p:cNvGrpSpPr>
          <p:nvPr/>
        </p:nvGrpSpPr>
        <p:grpSpPr bwMode="auto">
          <a:xfrm>
            <a:off x="8235950" y="2667000"/>
            <a:ext cx="831850" cy="2895600"/>
            <a:chOff x="5188" y="1680"/>
            <a:chExt cx="524" cy="1824"/>
          </a:xfrm>
        </p:grpSpPr>
        <p:sp>
          <p:nvSpPr>
            <p:cNvPr id="130078" name="Line 30"/>
            <p:cNvSpPr>
              <a:spLocks noChangeShapeType="1"/>
            </p:cNvSpPr>
            <p:nvPr/>
          </p:nvSpPr>
          <p:spPr bwMode="auto">
            <a:xfrm>
              <a:off x="5376" y="16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79" name="Line 31"/>
            <p:cNvSpPr>
              <a:spLocks noChangeShapeType="1"/>
            </p:cNvSpPr>
            <p:nvPr/>
          </p:nvSpPr>
          <p:spPr bwMode="auto">
            <a:xfrm>
              <a:off x="5376" y="3504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80" name="Line 32"/>
            <p:cNvSpPr>
              <a:spLocks noChangeShapeType="1"/>
            </p:cNvSpPr>
            <p:nvPr/>
          </p:nvSpPr>
          <p:spPr bwMode="auto">
            <a:xfrm flipV="1">
              <a:off x="5472" y="168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81" name="Line 33"/>
            <p:cNvSpPr>
              <a:spLocks noChangeShapeType="1"/>
            </p:cNvSpPr>
            <p:nvPr/>
          </p:nvSpPr>
          <p:spPr bwMode="auto">
            <a:xfrm>
              <a:off x="5472" y="2736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0082" name="Text Box 34"/>
            <p:cNvSpPr txBox="1">
              <a:spLocks noChangeArrowheads="1"/>
            </p:cNvSpPr>
            <p:nvPr/>
          </p:nvSpPr>
          <p:spPr bwMode="auto">
            <a:xfrm>
              <a:off x="5188" y="2423"/>
              <a:ext cx="52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log(n!)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Sorting in linear time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/>
              <a:t>Is there a problem with the theory?</a:t>
            </a:r>
          </a:p>
          <a:p>
            <a:r>
              <a:rPr lang="en-US"/>
              <a:t>No. We are going to sort without doing comparison</a:t>
            </a:r>
          </a:p>
          <a:p>
            <a:r>
              <a:rPr lang="en-US"/>
              <a:t>How is that possible?</a:t>
            </a:r>
          </a:p>
          <a:p>
            <a:r>
              <a:rPr lang="en-US"/>
              <a:t>Key: knowledge about the data</a:t>
            </a:r>
          </a:p>
          <a:p>
            <a:pPr lvl="1"/>
            <a:r>
              <a:rPr lang="en-US"/>
              <a:t>Example: Almost sorted? All distinct? Many identical ones? Uniformly distributed?</a:t>
            </a:r>
          </a:p>
          <a:p>
            <a:pPr lvl="1"/>
            <a:r>
              <a:rPr lang="en-US"/>
              <a:t>The more you know about your data, the more likely you can have a better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Counting sort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800"/>
              <a:t>Knowledge: the numbers fall in a small range</a:t>
            </a:r>
          </a:p>
          <a:p>
            <a:pPr>
              <a:lnSpc>
                <a:spcPct val="80000"/>
              </a:lnSpc>
            </a:pPr>
            <a:r>
              <a:rPr lang="en-US" sz="2800"/>
              <a:t>Example 1: sort the final exam score of a large class 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1000 students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Maximum score: 100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Minimum score: 0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Scores are integers</a:t>
            </a:r>
          </a:p>
          <a:p>
            <a:pPr>
              <a:lnSpc>
                <a:spcPct val="80000"/>
              </a:lnSpc>
            </a:pPr>
            <a:r>
              <a:rPr lang="en-US" sz="2800"/>
              <a:t>Example 2: sort students according to the first letter of their last name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Number of students: many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Number of letters: 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Counting sort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79400" y="2293938"/>
            <a:ext cx="8255000" cy="350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31775" indent="-231775">
              <a:buFontTx/>
              <a:buChar char="•"/>
            </a:pP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Input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[1 . .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, where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</a:t>
            </a:r>
            <a:r>
              <a:rPr lang="en-US" sz="20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</a:t>
            </a:r>
            <a:r>
              <a:rPr lang="en-US" sz="3200">
                <a:solidFill>
                  <a:srgbClr val="00838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Î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{1, 2, …,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}</a:t>
            </a:r>
            <a:r>
              <a:rPr lang="en-US" sz="20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231775" indent="-231775">
              <a:buFontTx/>
              <a:buChar char="•"/>
            </a:pP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Output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[1 . .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, sorted.</a:t>
            </a:r>
          </a:p>
          <a:p>
            <a:pPr marL="231775" indent="-231775">
              <a:buFontTx/>
              <a:buChar char="•"/>
            </a:pPr>
            <a:r>
              <a:rPr lang="en-US" sz="3200" b="1" i="1">
                <a:solidFill>
                  <a:schemeClr val="accent2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Auxiliary storage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[1 . . </a:t>
            </a:r>
            <a:r>
              <a:rPr lang="en-US" sz="3200" i="1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k</a:t>
            </a:r>
            <a:r>
              <a:rPr lang="en-US" sz="32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]</a:t>
            </a:r>
            <a:r>
              <a:rPr lang="en-US" sz="2000">
                <a:solidFill>
                  <a:srgbClr val="00838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marL="231775" indent="-231775">
              <a:buFontTx/>
              <a:buChar char="•"/>
            </a:pPr>
            <a:endParaRPr lang="en-US" sz="320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231775" indent="-231775">
              <a:buFontTx/>
              <a:buChar char="•"/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Not an in-place sorting algorithm</a:t>
            </a:r>
          </a:p>
          <a:p>
            <a:pPr marL="231775" indent="-231775">
              <a:buFontTx/>
              <a:buChar char="•"/>
            </a:pP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Requires </a:t>
            </a:r>
            <a:r>
              <a:rPr lang="en-US" sz="3200">
                <a:latin typeface="Times New Roman" pitchFamily="18" charset="0"/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 (n+k) additional storage besides the original array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2572</Words>
  <Application>Microsoft Office PowerPoint</Application>
  <PresentationFormat>On-screen Show (4:3)</PresentationFormat>
  <Paragraphs>1001</Paragraphs>
  <Slides>57</Slides>
  <Notes>57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3" baseType="lpstr">
      <vt:lpstr>Arial</vt:lpstr>
      <vt:lpstr>Times New Roman</vt:lpstr>
      <vt:lpstr>Arial Unicode MS</vt:lpstr>
      <vt:lpstr>Symbol</vt:lpstr>
      <vt:lpstr>Default Design</vt:lpstr>
      <vt:lpstr>Microsoft Office Excel Worksheet</vt:lpstr>
      <vt:lpstr>CS 3343: Analysis of Algorithms</vt:lpstr>
      <vt:lpstr>More about sorting</vt:lpstr>
      <vt:lpstr>Outline</vt:lpstr>
      <vt:lpstr>Theoretical lower-bound</vt:lpstr>
      <vt:lpstr>Lower-bound of comparison-based sort</vt:lpstr>
      <vt:lpstr>Lower-bound of comparison-based sort</vt:lpstr>
      <vt:lpstr>Sorting in linear time</vt:lpstr>
      <vt:lpstr>Counting sort</vt:lpstr>
      <vt:lpstr>Counting sort</vt:lpstr>
      <vt:lpstr>Intuition</vt:lpstr>
      <vt:lpstr>Intuition</vt:lpstr>
      <vt:lpstr>Counting sort</vt:lpstr>
      <vt:lpstr>Counting-sort example</vt:lpstr>
      <vt:lpstr>Loop 1: initialization</vt:lpstr>
      <vt:lpstr>Loop 2: count</vt:lpstr>
      <vt:lpstr>Loop 2: count</vt:lpstr>
      <vt:lpstr>Loop 2: count</vt:lpstr>
      <vt:lpstr>Loop 2: count</vt:lpstr>
      <vt:lpstr>Loop 2: count</vt:lpstr>
      <vt:lpstr>Loop 3: compute running sum</vt:lpstr>
      <vt:lpstr>Loop 3: compute running sum</vt:lpstr>
      <vt:lpstr>Loop 3: compute running sum</vt:lpstr>
      <vt:lpstr>Loop 4: re-arrange</vt:lpstr>
      <vt:lpstr>Loop 4: re-arrange</vt:lpstr>
      <vt:lpstr>Loop 4: re-arrange</vt:lpstr>
      <vt:lpstr>Loop 4: re-arrange</vt:lpstr>
      <vt:lpstr>Loop 4: re-arrange</vt:lpstr>
      <vt:lpstr>Loop 4: re-arrange</vt:lpstr>
      <vt:lpstr>Loop 4: re-arrange</vt:lpstr>
      <vt:lpstr>Loop 4: re-arrange</vt:lpstr>
      <vt:lpstr>Loop 4: re-arrange</vt:lpstr>
      <vt:lpstr>Loop 4: re-arrange</vt:lpstr>
      <vt:lpstr>Analysis</vt:lpstr>
      <vt:lpstr>Running time</vt:lpstr>
      <vt:lpstr>Stable sorting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Stable sort</vt:lpstr>
      <vt:lpstr>How to sort very large numbers?</vt:lpstr>
      <vt:lpstr>Radix sort</vt:lpstr>
      <vt:lpstr>Radix sort illustration</vt:lpstr>
      <vt:lpstr>Radix sort illustration</vt:lpstr>
      <vt:lpstr>Radix sort illustration</vt:lpstr>
      <vt:lpstr>Radix sort illustration</vt:lpstr>
      <vt:lpstr>Time complexity</vt:lpstr>
      <vt:lpstr>Space complexity</vt:lpstr>
    </vt:vector>
  </TitlesOfParts>
  <Company>UTSA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3343: Analysis of Algorithms</dc:title>
  <dc:creator>Jianhua Ruan</dc:creator>
  <cp:lastModifiedBy>Jianhua Ruan</cp:lastModifiedBy>
  <cp:revision>73</cp:revision>
  <dcterms:created xsi:type="dcterms:W3CDTF">2008-03-05T16:05:21Z</dcterms:created>
  <dcterms:modified xsi:type="dcterms:W3CDTF">2018-02-14T17:49:48Z</dcterms:modified>
</cp:coreProperties>
</file>