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1"/>
  </p:notesMasterIdLst>
  <p:sldIdLst>
    <p:sldId id="256" r:id="rId2"/>
    <p:sldId id="766" r:id="rId3"/>
    <p:sldId id="767" r:id="rId4"/>
    <p:sldId id="768" r:id="rId5"/>
    <p:sldId id="769" r:id="rId6"/>
    <p:sldId id="770" r:id="rId7"/>
    <p:sldId id="771" r:id="rId8"/>
    <p:sldId id="772" r:id="rId9"/>
    <p:sldId id="773" r:id="rId10"/>
    <p:sldId id="774" r:id="rId11"/>
    <p:sldId id="775" r:id="rId12"/>
    <p:sldId id="776" r:id="rId13"/>
    <p:sldId id="777" r:id="rId14"/>
    <p:sldId id="778" r:id="rId15"/>
    <p:sldId id="779" r:id="rId16"/>
    <p:sldId id="780" r:id="rId17"/>
    <p:sldId id="781" r:id="rId18"/>
    <p:sldId id="782" r:id="rId19"/>
    <p:sldId id="793" r:id="rId20"/>
    <p:sldId id="783" r:id="rId21"/>
    <p:sldId id="794" r:id="rId22"/>
    <p:sldId id="784" r:id="rId23"/>
    <p:sldId id="785" r:id="rId24"/>
    <p:sldId id="786" r:id="rId25"/>
    <p:sldId id="787" r:id="rId26"/>
    <p:sldId id="788" r:id="rId27"/>
    <p:sldId id="791" r:id="rId28"/>
    <p:sldId id="790" r:id="rId29"/>
    <p:sldId id="795" r:id="rId30"/>
  </p:sldIdLst>
  <p:sldSz cx="9144000" cy="6858000" type="screen4x3"/>
  <p:notesSz cx="6946900" cy="9232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F5F5F"/>
    <a:srgbClr val="FFFF00"/>
    <a:srgbClr val="008080"/>
    <a:srgbClr val="FF9933"/>
    <a:srgbClr val="FF9900"/>
    <a:srgbClr val="0000FF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1" autoAdjust="0"/>
    <p:restoredTop sz="94580" autoAdjust="0"/>
  </p:normalViewPr>
  <p:slideViewPr>
    <p:cSldViewPr>
      <p:cViewPr varScale="1">
        <p:scale>
          <a:sx n="67" d="100"/>
          <a:sy n="67" d="100"/>
        </p:scale>
        <p:origin x="-1044" y="-96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10" y="-72"/>
      </p:cViewPr>
      <p:guideLst>
        <p:guide orient="horz" pos="2908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B6890D5-91B3-4B71-8A1F-BED1BED17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06840-8248-4B26-9AEF-397D134864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1FFF53-C934-479B-B20F-50D1328D201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134B9-957E-4235-9E51-9F3CF0E8697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653E0E-E4CC-4B1C-96A7-9DC58186C5E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C9132C-2BCB-4220-B1C8-2DF3BD9CFF6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726F82-1A92-4B03-87BB-8B8AC2EE5B4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787A0A-611C-4A8C-A1C3-A2A56F3011C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730272-C6FE-495C-B4DB-0FB4CB72E01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31B41-A99B-4D36-AEBB-63C829949B4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93CBDE-B34C-4275-910D-BBBA072C780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CBF9D-62B5-4BC6-8E9B-FDB7B2F12597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B08B7-F712-434F-9640-66B94520FCB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E5F149-0CD6-49BB-8451-3E107DA1E20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87221-B901-497B-B1F7-07EEABADE0C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51612A-9331-46CE-818C-157144E1C1C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98E447-6317-4C90-B199-E2C57A5780D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0A2BD6-38A0-4A5C-8E73-02B75466DE0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E29E2-D044-47E8-ACC2-F781B87EF93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A16434-1930-4967-8BC7-164A1269A56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AB31B-585F-487D-BF18-65B8670C752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1CE9DE-5614-446B-A254-D9A4FCB1849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0563"/>
            <a:ext cx="4616450" cy="3462337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86263"/>
            <a:ext cx="5092700" cy="41560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E567AA-9F1E-4682-82D3-EA982A1B5DA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7F52AF-3492-4260-B4F1-99FBAE61981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1583F3-CDAD-4461-AD46-DC99B8BD540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1A5D2-AA0B-491E-9FFA-8F456AD252B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FC54FF-E873-4199-BBCA-D9EB10B15B3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C479A5-0D82-4A37-9D6D-B3E8B28CEFD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000643-05B6-4AD1-A193-40DC671B497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9823E-84B3-43D8-A265-8BADA80290A4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4CBBF-C213-42B0-B502-B9C9E041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21B0B-1714-4860-9A9F-07E7B6C65D86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7E70F-0793-4F7D-A61F-B403A3E1B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B289A-CA33-48CD-99AA-061EC48D3506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E23F5-16B0-40DC-B500-E51179A5E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680FC-1B61-41E3-BDD3-936E7EB62316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D5FF1-A926-411D-BBEE-C97632A58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895F4-9342-4770-89FC-00352F971368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6705D-0A5E-4840-8B52-B034D3DCC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33FE3-7318-42BD-9ABD-C99E5119EC13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04029-E614-447E-8270-8358AF4DC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AA275-E90C-4E25-9423-3D93B8D02F55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A033E-4113-48E3-9A0E-0AA166271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60BE8-7DB1-40A6-BF5F-E494B27DBD55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C8A9B-88CA-44F7-9EC1-F0F29DC78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430AE-4EDC-4FD5-9C7F-50B970DAA83D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EE18D-502A-4DD4-B054-FD0366085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DA16-14FF-4D46-9859-3FD37A93E4F5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F211-ECCC-4BBF-BB33-8712FCA4D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C34EE-E895-4BAF-80A7-D7BBA990E3C7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28B30-48C9-46DD-AC46-D8CFF0AC6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69B74BB0-852B-4EFC-843E-28A9016FA2D3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74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4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186E508-BAFD-4C70-B4CD-184C4E5FA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3C706A1-2082-4A18-AC13-756C970378EE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2EF016-FF76-4F14-9965-A58BE86A3AF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CS 3343: Analysis of Algorithms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7696200" cy="17526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Review for midterm 1</a:t>
            </a:r>
          </a:p>
        </p:txBody>
      </p:sp>
      <p:pic>
        <p:nvPicPr>
          <p:cNvPr id="29702" name="Picture 5" descr="cl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382838"/>
            <a:ext cx="2303463" cy="272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9B2466-5D44-4D96-A386-61DE4378FE08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EEDD6B-8C19-4A17-A4AB-7B50A317A9A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More advanced dominance ranking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304800" y="2695575"/>
          <a:ext cx="8610600" cy="1795463"/>
        </p:xfrm>
        <a:graphic>
          <a:graphicData uri="http://schemas.openxmlformats.org/presentationml/2006/ole">
            <p:oleObj spid="_x0000_s2050" name="Equation" r:id="rId4" imgW="3593880" imgH="749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48AB756-9AF0-4CE5-942D-3D75B84440DF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5E5846-AC6C-41E5-AFDC-68BCAB8AC71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of arithmetic series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If a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a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…, a</a:t>
            </a:r>
            <a:r>
              <a:rPr lang="en-US" baseline="-25000" smtClean="0">
                <a:sym typeface="Symbol" pitchFamily="18" charset="2"/>
              </a:rPr>
              <a:t>n</a:t>
            </a:r>
            <a:r>
              <a:rPr lang="en-US" smtClean="0">
                <a:sym typeface="Symbol" pitchFamily="18" charset="2"/>
              </a:rPr>
              <a:t> is an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arithmetic series</a:t>
            </a:r>
            <a:r>
              <a:rPr lang="en-US" smtClean="0">
                <a:sym typeface="Symbol" pitchFamily="18" charset="2"/>
              </a:rPr>
              <a:t>, then</a:t>
            </a: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524000" y="2514600"/>
          <a:ext cx="2674938" cy="1035050"/>
        </p:xfrm>
        <a:graphic>
          <a:graphicData uri="http://schemas.openxmlformats.org/presentationml/2006/ole">
            <p:oleObj spid="_x0000_s3074" name="Equation" r:id="rId4" imgW="111744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2503CE0-2E12-47E0-BB6B-BE1B34B7B315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4C6BFF-178B-4D71-A49B-690E130DB77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of geometric series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257800"/>
            <a:ext cx="8229600" cy="868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			</a:t>
            </a: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en-US" smtClean="0">
              <a:sym typeface="Symbol" pitchFamily="18" charset="2"/>
            </a:endParaRP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4794250" y="1776413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&lt; 1</a:t>
            </a:r>
            <a:endParaRPr lang="en-US" sz="280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066800" y="1771650"/>
          <a:ext cx="3429000" cy="1657350"/>
        </p:xfrm>
        <a:graphic>
          <a:graphicData uri="http://schemas.openxmlformats.org/presentationml/2006/ole">
            <p:oleObj spid="_x0000_s4098" name="Equation" r:id="rId4" imgW="1523880" imgH="736560" progId="">
              <p:embed/>
            </p:oleObj>
          </a:graphicData>
        </a:graphic>
      </p:graphicFrame>
      <p:sp>
        <p:nvSpPr>
          <p:cNvPr id="4105" name="Text Box 6"/>
          <p:cNvSpPr txBox="1">
            <a:spLocks noChangeArrowheads="1"/>
          </p:cNvSpPr>
          <p:nvPr/>
        </p:nvSpPr>
        <p:spPr bwMode="auto">
          <a:xfrm>
            <a:off x="4800600" y="2319338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&gt; 1</a:t>
            </a:r>
            <a:endParaRPr lang="en-US" sz="2800"/>
          </a:p>
        </p:txBody>
      </p:sp>
      <p:sp>
        <p:nvSpPr>
          <p:cNvPr id="4106" name="Text Box 7"/>
          <p:cNvSpPr txBox="1">
            <a:spLocks noChangeArrowheads="1"/>
          </p:cNvSpPr>
          <p:nvPr/>
        </p:nvSpPr>
        <p:spPr bwMode="auto">
          <a:xfrm>
            <a:off x="4800600" y="2852738"/>
            <a:ext cx="1182688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ym typeface="Symbol" pitchFamily="18" charset="2"/>
              </a:rPr>
              <a:t>if r = 1</a:t>
            </a:r>
            <a:endParaRPr lang="en-US" sz="2800"/>
          </a:p>
        </p:txBody>
      </p:sp>
      <p:graphicFrame>
        <p:nvGraphicFramePr>
          <p:cNvPr id="4099" name="Object 8"/>
          <p:cNvGraphicFramePr>
            <a:graphicFrameLocks noChangeAspect="1"/>
          </p:cNvGraphicFramePr>
          <p:nvPr/>
        </p:nvGraphicFramePr>
        <p:xfrm>
          <a:off x="2590800" y="3581400"/>
          <a:ext cx="2286000" cy="2895600"/>
        </p:xfrm>
        <a:graphic>
          <a:graphicData uri="http://schemas.openxmlformats.org/presentationml/2006/ole">
            <p:oleObj spid="_x0000_s4099" name="Equation" r:id="rId5" imgW="1041120" imgH="1320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38C4134-D4E7-4327-8E18-BA57D81F693C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B6BD78-B2F0-4D23-A504-38B0B1FEFC5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 manipulation rules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>
              <a:sym typeface="Symbol" pitchFamily="18" charset="2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600200" y="1600200"/>
          <a:ext cx="3429000" cy="2157413"/>
        </p:xfrm>
        <a:graphic>
          <a:graphicData uri="http://schemas.openxmlformats.org/presentationml/2006/ole">
            <p:oleObj spid="_x0000_s5122" name="Equation" r:id="rId4" imgW="1574640" imgH="990360" progId="">
              <p:embed/>
            </p:oleObj>
          </a:graphicData>
        </a:graphic>
      </p:graphicFrame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990600" y="4038600"/>
            <a:ext cx="1200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 </a:t>
            </a: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1524000" y="4495800"/>
          <a:ext cx="6696075" cy="2057400"/>
        </p:xfrm>
        <a:graphic>
          <a:graphicData uri="http://schemas.openxmlformats.org/presentationml/2006/ole">
            <p:oleObj spid="_x0000_s5123" name="Equation" r:id="rId5" imgW="2895480" imgH="8888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7FA1C45-DBF1-4438-91C5-5ADB26B32D90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B3DB20-AD7E-43E7-83B0-0335E8A03FB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Analyzing non-recursive algorithms</a:t>
            </a:r>
          </a:p>
        </p:txBody>
      </p:sp>
      <p:sp>
        <p:nvSpPr>
          <p:cNvPr id="211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Decide parameter (input size)</a:t>
            </a:r>
          </a:p>
          <a:p>
            <a:pPr lvl="1" eaLnBrk="1" hangingPunct="1"/>
            <a:endParaRPr lang="en-US" sz="2400" smtClean="0"/>
          </a:p>
          <a:p>
            <a:pPr eaLnBrk="1" hangingPunct="1"/>
            <a:r>
              <a:rPr lang="en-US" sz="2800" smtClean="0"/>
              <a:t>Identify most executed line (basic operation)</a:t>
            </a:r>
          </a:p>
          <a:p>
            <a:pPr lvl="1" eaLnBrk="1" hangingPunct="1"/>
            <a:endParaRPr lang="en-US" sz="2400" smtClean="0"/>
          </a:p>
          <a:p>
            <a:pPr eaLnBrk="1" hangingPunct="1"/>
            <a:r>
              <a:rPr lang="en-US" sz="2800" smtClean="0"/>
              <a:t>worst-case = average-case?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  <a:p>
            <a:pPr eaLnBrk="1" hangingPunct="1"/>
            <a:r>
              <a:rPr lang="en-US" sz="2800" smtClean="0"/>
              <a:t>T(n) = </a:t>
            </a:r>
            <a:r>
              <a:rPr lang="en-US" sz="2800" smtClean="0">
                <a:sym typeface="Symbol" pitchFamily="18" charset="2"/>
              </a:rPr>
              <a:t></a:t>
            </a:r>
            <a:r>
              <a:rPr lang="en-US" sz="2800" baseline="-25000" smtClean="0">
                <a:sym typeface="Symbol" pitchFamily="18" charset="2"/>
              </a:rPr>
              <a:t>i</a:t>
            </a:r>
            <a:r>
              <a:rPr lang="en-US" sz="2800" smtClean="0">
                <a:sym typeface="Symbol" pitchFamily="18" charset="2"/>
              </a:rPr>
              <a:t> t</a:t>
            </a:r>
            <a:r>
              <a:rPr lang="en-US" sz="2800" baseline="-25000" smtClean="0">
                <a:sym typeface="Symbol" pitchFamily="18" charset="2"/>
              </a:rPr>
              <a:t>i</a:t>
            </a:r>
          </a:p>
          <a:p>
            <a:pPr lvl="1" eaLnBrk="1" hangingPunct="1">
              <a:buFontTx/>
              <a:buNone/>
            </a:pPr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800" smtClean="0">
                <a:sym typeface="Symbol" pitchFamily="18" charset="2"/>
              </a:rPr>
              <a:t>T(n) = </a:t>
            </a:r>
            <a:r>
              <a:rPr lang="el-GR" sz="2800" smtClean="0">
                <a:cs typeface="Arial" charset="0"/>
                <a:sym typeface="Symbol" pitchFamily="18" charset="2"/>
              </a:rPr>
              <a:t>Θ</a:t>
            </a:r>
            <a:r>
              <a:rPr lang="en-US" sz="2800" smtClean="0">
                <a:cs typeface="Arial" charset="0"/>
                <a:sym typeface="Symbol" pitchFamily="18" charset="2"/>
              </a:rPr>
              <a:t> (f(n)) </a:t>
            </a:r>
            <a:endParaRPr lang="el-GR" sz="2800" smtClean="0"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25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4A8EF91-C1BE-45AC-B073-E40A16F8970C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D2C194-1BB9-4F77-94CD-0B97087BEF6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u="sng" smtClean="0"/>
              <a:t>	Statement 						cost   time__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InsertionSort(A, n) {				</a:t>
            </a: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chemeClr val="bg2"/>
                </a:solidFill>
                <a:latin typeface="Courier New" pitchFamily="49" charset="0"/>
              </a:rPr>
              <a:t>	</a:t>
            </a:r>
            <a:r>
              <a:rPr lang="en-US" sz="2000" b="1" smtClean="0">
                <a:latin typeface="Courier New" pitchFamily="49" charset="0"/>
              </a:rPr>
              <a:t>for j = 2 to n {</a:t>
            </a:r>
            <a:r>
              <a:rPr lang="en-US" sz="2000" b="1" smtClean="0">
                <a:solidFill>
                  <a:schemeClr val="bg2"/>
                </a:solidFill>
                <a:latin typeface="Courier New" pitchFamily="49" charset="0"/>
              </a:rPr>
              <a:t> 				</a:t>
            </a:r>
            <a:r>
              <a:rPr lang="en-US" sz="2000" smtClean="0">
                <a:solidFill>
                  <a:schemeClr val="bg2"/>
                </a:solidFill>
              </a:rPr>
              <a:t>c</a:t>
            </a:r>
            <a:r>
              <a:rPr lang="en-US" sz="2000" baseline="-25000" smtClean="0">
                <a:solidFill>
                  <a:schemeClr val="bg2"/>
                </a:solidFill>
              </a:rPr>
              <a:t>1	</a:t>
            </a:r>
            <a:r>
              <a:rPr lang="en-US" sz="2000" smtClean="0">
                <a:solidFill>
                  <a:schemeClr val="bg2"/>
                </a:solidFill>
              </a:rPr>
              <a:t>n</a:t>
            </a:r>
            <a:endParaRPr lang="en-US" sz="2000" b="1" smtClean="0">
              <a:solidFill>
                <a:schemeClr val="bg2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key = A[j]	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2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i = j - 1;	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3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	while (i &gt; 0) and (A[i] &gt; key) {	</a:t>
            </a:r>
            <a:r>
              <a:rPr lang="en-US" sz="2000" smtClean="0"/>
              <a:t>c</a:t>
            </a:r>
            <a:r>
              <a:rPr lang="en-US" sz="2000" baseline="-25000" smtClean="0"/>
              <a:t>4	</a:t>
            </a:r>
            <a:r>
              <a:rPr lang="en-US" sz="2000" smtClean="0"/>
              <a:t>S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	A[i+1] = A[i]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5	</a:t>
            </a:r>
            <a:r>
              <a:rPr lang="en-US" sz="2000" smtClean="0">
                <a:solidFill>
                  <a:srgbClr val="C0C0C0"/>
                </a:solidFill>
              </a:rPr>
              <a:t>(S-(n-1))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	i = i - 1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6	</a:t>
            </a:r>
            <a:r>
              <a:rPr lang="en-US" sz="2000" smtClean="0">
                <a:solidFill>
                  <a:srgbClr val="C0C0C0"/>
                </a:solidFill>
              </a:rPr>
              <a:t>(S-(n-1))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}						</a:t>
            </a:r>
            <a:r>
              <a:rPr lang="en-US" sz="2000" smtClean="0">
                <a:solidFill>
                  <a:srgbClr val="C0C0C0"/>
                </a:solidFill>
              </a:rPr>
              <a:t>0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C0C0C0"/>
                </a:solidFill>
                <a:latin typeface="Courier New" pitchFamily="49" charset="0"/>
              </a:rPr>
              <a:t>		A[i+1] = key				</a:t>
            </a:r>
            <a:r>
              <a:rPr lang="en-US" sz="2000" smtClean="0">
                <a:solidFill>
                  <a:srgbClr val="C0C0C0"/>
                </a:solidFill>
              </a:rPr>
              <a:t>c</a:t>
            </a:r>
            <a:r>
              <a:rPr lang="en-US" sz="2000" baseline="-25000" smtClean="0">
                <a:solidFill>
                  <a:srgbClr val="C0C0C0"/>
                </a:solidFill>
              </a:rPr>
              <a:t>7	</a:t>
            </a:r>
            <a:r>
              <a:rPr lang="en-US" sz="2000" smtClean="0">
                <a:solidFill>
                  <a:srgbClr val="C0C0C0"/>
                </a:solidFill>
              </a:rPr>
              <a:t>(n-1)</a:t>
            </a:r>
            <a:endParaRPr lang="en-US" sz="2000" b="1" smtClean="0">
              <a:solidFill>
                <a:srgbClr val="C0C0C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}							</a:t>
            </a:r>
            <a:r>
              <a:rPr lang="en-US" sz="2000" smtClean="0"/>
              <a:t>0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  <a:endParaRPr lang="en-US" sz="2800" b="1" smtClean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of insertion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65616C6-2533-47EF-905D-2B2A1EF2D142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6141F-9594-44C9-89DD-795826C575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Best case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Array already sorted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 = </a:t>
            </a:r>
            <a:r>
              <a:rPr lang="en-US" sz="2800" smtClean="0">
                <a:sym typeface="Symbol" pitchFamily="18" charset="2"/>
              </a:rPr>
              <a:t></a:t>
            </a:r>
            <a:r>
              <a:rPr lang="en-US" sz="2800" smtClean="0"/>
              <a:t> </a:t>
            </a:r>
            <a:r>
              <a:rPr lang="en-US" sz="2800" baseline="-25000" smtClean="0"/>
              <a:t>j=1..n</a:t>
            </a:r>
            <a:r>
              <a:rPr lang="en-US" sz="2800" smtClean="0"/>
              <a:t> t</a:t>
            </a:r>
            <a:r>
              <a:rPr lang="en-US" sz="2800" baseline="-25000" smtClean="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</a:t>
            </a:r>
            <a:r>
              <a:rPr lang="en-US" sz="2800" baseline="-25000" smtClean="0"/>
              <a:t>j</a:t>
            </a:r>
            <a:r>
              <a:rPr lang="en-US" sz="2800" smtClean="0"/>
              <a:t> = 1 for all j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 = n.        T(n) = </a:t>
            </a:r>
            <a:r>
              <a:rPr lang="el-GR" sz="2800" smtClean="0">
                <a:cs typeface="Arial" charset="0"/>
              </a:rPr>
              <a:t>Θ</a:t>
            </a:r>
            <a:r>
              <a:rPr lang="en-US" sz="2800" smtClean="0">
                <a:cs typeface="Arial" charset="0"/>
              </a:rPr>
              <a:t> (n)</a:t>
            </a:r>
            <a:endParaRPr lang="el-GR" sz="2800" smtClean="0">
              <a:cs typeface="Arial" charset="0"/>
            </a:endParaRP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2057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5"/>
          <p:cNvSpPr>
            <a:spLocks noChangeArrowheads="1"/>
          </p:cNvSpPr>
          <p:nvPr/>
        </p:nvSpPr>
        <p:spPr bwMode="auto">
          <a:xfrm>
            <a:off x="4876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1905000" y="23764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1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64820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i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487045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j</a:t>
            </a:r>
          </a:p>
        </p:txBody>
      </p:sp>
      <p:sp>
        <p:nvSpPr>
          <p:cNvPr id="39947" name="AutoShape 9"/>
          <p:cNvSpPr>
            <a:spLocks/>
          </p:cNvSpPr>
          <p:nvPr/>
        </p:nvSpPr>
        <p:spPr bwMode="auto">
          <a:xfrm rot="-5400000">
            <a:off x="3276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3067050" y="3519488"/>
            <a:ext cx="81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sorted</a:t>
            </a:r>
          </a:p>
        </p:txBody>
      </p:sp>
      <p:sp>
        <p:nvSpPr>
          <p:cNvPr id="39949" name="Line 11"/>
          <p:cNvSpPr>
            <a:spLocks noChangeShapeType="1"/>
          </p:cNvSpPr>
          <p:nvPr/>
        </p:nvSpPr>
        <p:spPr bwMode="auto">
          <a:xfrm flipH="1">
            <a:off x="4114800" y="25908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Rectangle 12"/>
          <p:cNvSpPr>
            <a:spLocks noChangeArrowheads="1"/>
          </p:cNvSpPr>
          <p:nvPr/>
        </p:nvSpPr>
        <p:spPr bwMode="auto">
          <a:xfrm>
            <a:off x="4648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3"/>
          <p:cNvSpPr>
            <a:spLocks noChangeShapeType="1"/>
          </p:cNvSpPr>
          <p:nvPr/>
        </p:nvSpPr>
        <p:spPr bwMode="auto">
          <a:xfrm>
            <a:off x="4953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4679950" y="3443288"/>
            <a:ext cx="5778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Key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2587625" y="1676400"/>
            <a:ext cx="449897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Inner loop stops when A[i] &lt;= key, or i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65B9592-867E-4500-9C62-EA9DD89D0C65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1E745E-74A8-4EE2-A3E5-550F94AE369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Worst case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Array originally in reverse order sorted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 = </a:t>
            </a:r>
            <a:r>
              <a:rPr lang="en-US" sz="2400" smtClean="0">
                <a:sym typeface="Symbol" pitchFamily="18" charset="2"/>
              </a:rPr>
              <a:t></a:t>
            </a:r>
            <a:r>
              <a:rPr lang="en-US" sz="2400" smtClean="0"/>
              <a:t> </a:t>
            </a:r>
            <a:r>
              <a:rPr lang="en-US" sz="2400" baseline="-25000" smtClean="0"/>
              <a:t>j=1..n</a:t>
            </a:r>
            <a:r>
              <a:rPr lang="en-US" sz="2400" smtClean="0"/>
              <a:t> t</a:t>
            </a:r>
            <a:r>
              <a:rPr lang="en-US" sz="2400" baseline="-25000" smtClean="0"/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</a:t>
            </a:r>
            <a:r>
              <a:rPr lang="en-US" sz="2400" baseline="-25000" smtClean="0"/>
              <a:t>j</a:t>
            </a:r>
            <a:r>
              <a:rPr lang="en-US" sz="2400" smtClean="0"/>
              <a:t> = j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 = </a:t>
            </a:r>
            <a:r>
              <a:rPr lang="en-US" sz="2400" smtClean="0">
                <a:sym typeface="Symbol" pitchFamily="18" charset="2"/>
              </a:rPr>
              <a:t></a:t>
            </a:r>
            <a:r>
              <a:rPr lang="en-US" sz="2400" smtClean="0"/>
              <a:t> </a:t>
            </a:r>
            <a:r>
              <a:rPr lang="en-US" sz="2400" baseline="-25000" smtClean="0"/>
              <a:t>j=1..n</a:t>
            </a:r>
            <a:r>
              <a:rPr lang="en-US" sz="2400" smtClean="0"/>
              <a:t> j = 1 + 2 + 3 + … + n = n (n+1) / 2 = </a:t>
            </a:r>
            <a:r>
              <a:rPr lang="el-GR" sz="2400" smtClean="0">
                <a:cs typeface="Arial" charset="0"/>
              </a:rPr>
              <a:t>Θ</a:t>
            </a:r>
            <a:r>
              <a:rPr lang="en-US" sz="2400" smtClean="0">
                <a:cs typeface="Arial" charset="0"/>
              </a:rPr>
              <a:t> (n</a:t>
            </a:r>
            <a:r>
              <a:rPr lang="en-US" sz="2400" baseline="30000" smtClean="0">
                <a:cs typeface="Arial" charset="0"/>
              </a:rPr>
              <a:t>2</a:t>
            </a:r>
            <a:r>
              <a:rPr lang="en-US" sz="2400" smtClean="0">
                <a:cs typeface="Arial" charset="0"/>
              </a:rPr>
              <a:t>)</a:t>
            </a:r>
            <a:endParaRPr lang="el-GR" sz="2400" baseline="-25000" smtClean="0">
              <a:cs typeface="Arial" charset="0"/>
            </a:endParaRPr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2057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4876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Text Box 6"/>
          <p:cNvSpPr txBox="1">
            <a:spLocks noChangeArrowheads="1"/>
          </p:cNvSpPr>
          <p:nvPr/>
        </p:nvSpPr>
        <p:spPr bwMode="auto">
          <a:xfrm>
            <a:off x="1905000" y="23764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1</a:t>
            </a:r>
          </a:p>
        </p:txBody>
      </p:sp>
      <p:sp>
        <p:nvSpPr>
          <p:cNvPr id="40969" name="Text Box 7"/>
          <p:cNvSpPr txBox="1">
            <a:spLocks noChangeArrowheads="1"/>
          </p:cNvSpPr>
          <p:nvPr/>
        </p:nvSpPr>
        <p:spPr bwMode="auto">
          <a:xfrm>
            <a:off x="464820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i</a:t>
            </a:r>
          </a:p>
        </p:txBody>
      </p:sp>
      <p:sp>
        <p:nvSpPr>
          <p:cNvPr id="40970" name="Text Box 8"/>
          <p:cNvSpPr txBox="1">
            <a:spLocks noChangeArrowheads="1"/>
          </p:cNvSpPr>
          <p:nvPr/>
        </p:nvSpPr>
        <p:spPr bwMode="auto">
          <a:xfrm>
            <a:off x="487045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j</a:t>
            </a:r>
          </a:p>
        </p:txBody>
      </p:sp>
      <p:sp>
        <p:nvSpPr>
          <p:cNvPr id="40971" name="AutoShape 9"/>
          <p:cNvSpPr>
            <a:spLocks/>
          </p:cNvSpPr>
          <p:nvPr/>
        </p:nvSpPr>
        <p:spPr bwMode="auto">
          <a:xfrm rot="-5400000">
            <a:off x="3276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3067050" y="3519488"/>
            <a:ext cx="81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sorted</a:t>
            </a:r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 flipH="1">
            <a:off x="3810000" y="25908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Rectangle 12"/>
          <p:cNvSpPr>
            <a:spLocks noChangeArrowheads="1"/>
          </p:cNvSpPr>
          <p:nvPr/>
        </p:nvSpPr>
        <p:spPr bwMode="auto">
          <a:xfrm>
            <a:off x="18288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Text Box 13"/>
          <p:cNvSpPr txBox="1">
            <a:spLocks noChangeArrowheads="1"/>
          </p:cNvSpPr>
          <p:nvPr/>
        </p:nvSpPr>
        <p:spPr bwMode="auto">
          <a:xfrm>
            <a:off x="2740025" y="1676400"/>
            <a:ext cx="35623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Inner loop stops when A[i] &lt;= key</a:t>
            </a:r>
          </a:p>
        </p:txBody>
      </p:sp>
      <p:sp>
        <p:nvSpPr>
          <p:cNvPr id="40976" name="Line 14"/>
          <p:cNvSpPr>
            <a:spLocks noChangeShapeType="1"/>
          </p:cNvSpPr>
          <p:nvPr/>
        </p:nvSpPr>
        <p:spPr bwMode="auto">
          <a:xfrm>
            <a:off x="4953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Text Box 15"/>
          <p:cNvSpPr txBox="1">
            <a:spLocks noChangeArrowheads="1"/>
          </p:cNvSpPr>
          <p:nvPr/>
        </p:nvSpPr>
        <p:spPr bwMode="auto">
          <a:xfrm>
            <a:off x="4679950" y="3443288"/>
            <a:ext cx="5778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Key</a:t>
            </a:r>
          </a:p>
        </p:txBody>
      </p:sp>
      <p:sp>
        <p:nvSpPr>
          <p:cNvPr id="40978" name="Rectangle 16"/>
          <p:cNvSpPr>
            <a:spLocks noChangeArrowheads="1"/>
          </p:cNvSpPr>
          <p:nvPr/>
        </p:nvSpPr>
        <p:spPr bwMode="auto">
          <a:xfrm>
            <a:off x="4648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9DC9609-7C51-4BE9-B9CE-8B5DD28EE9F0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246FF0-CF91-45F8-8751-41A17F5B0D6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case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229600" cy="2011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Array in random order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 = </a:t>
            </a:r>
            <a:r>
              <a:rPr lang="en-US" sz="2800" dirty="0" smtClean="0">
                <a:sym typeface="Symbol" pitchFamily="18" charset="2"/>
              </a:rPr>
              <a:t></a:t>
            </a:r>
            <a:r>
              <a:rPr lang="en-US" sz="2800" dirty="0" smtClean="0"/>
              <a:t> </a:t>
            </a:r>
            <a:r>
              <a:rPr lang="en-US" sz="2800" baseline="-25000" dirty="0" smtClean="0"/>
              <a:t>j=1..n</a:t>
            </a:r>
            <a:r>
              <a:rPr lang="en-US" sz="2800" dirty="0" smtClean="0"/>
              <a:t>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j</a:t>
            </a:r>
            <a:endParaRPr lang="en-US" sz="2800" baseline="-250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t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 = j / 2 on average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 = </a:t>
            </a:r>
            <a:r>
              <a:rPr lang="en-US" sz="2800" dirty="0" smtClean="0">
                <a:sym typeface="Symbol" pitchFamily="18" charset="2"/>
              </a:rPr>
              <a:t></a:t>
            </a:r>
            <a:r>
              <a:rPr lang="en-US" sz="2800" dirty="0" smtClean="0"/>
              <a:t> </a:t>
            </a:r>
            <a:r>
              <a:rPr lang="en-US" sz="2800" baseline="-25000" dirty="0" smtClean="0"/>
              <a:t>j=1..n</a:t>
            </a:r>
            <a:r>
              <a:rPr lang="en-US" sz="2800" dirty="0" smtClean="0"/>
              <a:t> j/2 = ½ </a:t>
            </a:r>
            <a:r>
              <a:rPr lang="en-US" sz="2800" dirty="0" smtClean="0">
                <a:sym typeface="Symbol" pitchFamily="18" charset="2"/>
              </a:rPr>
              <a:t></a:t>
            </a:r>
            <a:r>
              <a:rPr lang="en-US" sz="2800" dirty="0" smtClean="0"/>
              <a:t> </a:t>
            </a:r>
            <a:r>
              <a:rPr lang="en-US" sz="2800" baseline="-25000" dirty="0" smtClean="0"/>
              <a:t>j=1..n</a:t>
            </a:r>
            <a:r>
              <a:rPr lang="en-US" sz="2800" dirty="0" smtClean="0"/>
              <a:t> j = n (n+1) / 4 = </a:t>
            </a:r>
            <a:r>
              <a:rPr lang="el-GR" sz="2800" dirty="0" smtClean="0">
                <a:cs typeface="Arial" charset="0"/>
              </a:rPr>
              <a:t>Θ</a:t>
            </a:r>
            <a:r>
              <a:rPr lang="en-US" sz="2800" dirty="0" smtClean="0">
                <a:cs typeface="Arial" charset="0"/>
              </a:rPr>
              <a:t> (n</a:t>
            </a:r>
            <a:r>
              <a:rPr lang="en-US" sz="2800" baseline="30000" dirty="0" smtClean="0">
                <a:cs typeface="Arial" charset="0"/>
              </a:rPr>
              <a:t>2</a:t>
            </a:r>
            <a:r>
              <a:rPr lang="en-US" sz="2800" dirty="0" smtClean="0">
                <a:cs typeface="Arial" charset="0"/>
              </a:rPr>
              <a:t>)</a:t>
            </a:r>
            <a:endParaRPr lang="el-GR" sz="2800" dirty="0" smtClean="0">
              <a:cs typeface="Arial" charset="0"/>
            </a:endParaRPr>
          </a:p>
        </p:txBody>
      </p:sp>
      <p:sp>
        <p:nvSpPr>
          <p:cNvPr id="41990" name="Rectangle 4"/>
          <p:cNvSpPr>
            <a:spLocks noChangeArrowheads="1"/>
          </p:cNvSpPr>
          <p:nvPr/>
        </p:nvSpPr>
        <p:spPr bwMode="auto">
          <a:xfrm>
            <a:off x="2057400" y="2743200"/>
            <a:ext cx="6019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5"/>
          <p:cNvSpPr>
            <a:spLocks noChangeArrowheads="1"/>
          </p:cNvSpPr>
          <p:nvPr/>
        </p:nvSpPr>
        <p:spPr bwMode="auto">
          <a:xfrm>
            <a:off x="4876800" y="2743200"/>
            <a:ext cx="228600" cy="3048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Text Box 6"/>
          <p:cNvSpPr txBox="1">
            <a:spLocks noChangeArrowheads="1"/>
          </p:cNvSpPr>
          <p:nvPr/>
        </p:nvSpPr>
        <p:spPr bwMode="auto">
          <a:xfrm>
            <a:off x="1905000" y="2376488"/>
            <a:ext cx="3254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1</a:t>
            </a:r>
          </a:p>
        </p:txBody>
      </p:sp>
      <p:sp>
        <p:nvSpPr>
          <p:cNvPr id="41993" name="Text Box 7"/>
          <p:cNvSpPr txBox="1">
            <a:spLocks noChangeArrowheads="1"/>
          </p:cNvSpPr>
          <p:nvPr/>
        </p:nvSpPr>
        <p:spPr bwMode="auto">
          <a:xfrm>
            <a:off x="464820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i</a:t>
            </a:r>
          </a:p>
        </p:txBody>
      </p:sp>
      <p:sp>
        <p:nvSpPr>
          <p:cNvPr id="41994" name="Text Box 8"/>
          <p:cNvSpPr txBox="1">
            <a:spLocks noChangeArrowheads="1"/>
          </p:cNvSpPr>
          <p:nvPr/>
        </p:nvSpPr>
        <p:spPr bwMode="auto">
          <a:xfrm>
            <a:off x="4870450" y="2362200"/>
            <a:ext cx="2413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i="1"/>
              <a:t>j</a:t>
            </a:r>
          </a:p>
        </p:txBody>
      </p:sp>
      <p:sp>
        <p:nvSpPr>
          <p:cNvPr id="41995" name="AutoShape 9"/>
          <p:cNvSpPr>
            <a:spLocks/>
          </p:cNvSpPr>
          <p:nvPr/>
        </p:nvSpPr>
        <p:spPr bwMode="auto">
          <a:xfrm rot="-5400000">
            <a:off x="3276600" y="1930400"/>
            <a:ext cx="381000" cy="2819400"/>
          </a:xfrm>
          <a:prstGeom prst="leftBrace">
            <a:avLst>
              <a:gd name="adj1" fmla="val 6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Text Box 10"/>
          <p:cNvSpPr txBox="1">
            <a:spLocks noChangeArrowheads="1"/>
          </p:cNvSpPr>
          <p:nvPr/>
        </p:nvSpPr>
        <p:spPr bwMode="auto">
          <a:xfrm>
            <a:off x="3067050" y="3519488"/>
            <a:ext cx="81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sorted</a:t>
            </a:r>
          </a:p>
        </p:txBody>
      </p:sp>
      <p:sp>
        <p:nvSpPr>
          <p:cNvPr id="41997" name="Line 11"/>
          <p:cNvSpPr>
            <a:spLocks noChangeShapeType="1"/>
          </p:cNvSpPr>
          <p:nvPr/>
        </p:nvSpPr>
        <p:spPr bwMode="auto">
          <a:xfrm flipH="1">
            <a:off x="3810000" y="25908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Rectangle 12"/>
          <p:cNvSpPr>
            <a:spLocks noChangeArrowheads="1"/>
          </p:cNvSpPr>
          <p:nvPr/>
        </p:nvSpPr>
        <p:spPr bwMode="auto">
          <a:xfrm>
            <a:off x="33528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Text Box 13"/>
          <p:cNvSpPr txBox="1">
            <a:spLocks noChangeArrowheads="1"/>
          </p:cNvSpPr>
          <p:nvPr/>
        </p:nvSpPr>
        <p:spPr bwMode="auto">
          <a:xfrm>
            <a:off x="2740025" y="1676400"/>
            <a:ext cx="35623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Inner loop stops when A[i] &lt;= key</a:t>
            </a:r>
          </a:p>
        </p:txBody>
      </p:sp>
      <p:sp>
        <p:nvSpPr>
          <p:cNvPr id="42000" name="Line 14"/>
          <p:cNvSpPr>
            <a:spLocks noChangeShapeType="1"/>
          </p:cNvSpPr>
          <p:nvPr/>
        </p:nvSpPr>
        <p:spPr bwMode="auto">
          <a:xfrm>
            <a:off x="495300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Text Box 15"/>
          <p:cNvSpPr txBox="1">
            <a:spLocks noChangeArrowheads="1"/>
          </p:cNvSpPr>
          <p:nvPr/>
        </p:nvSpPr>
        <p:spPr bwMode="auto">
          <a:xfrm>
            <a:off x="4679950" y="3443288"/>
            <a:ext cx="5778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Key</a:t>
            </a:r>
          </a:p>
        </p:txBody>
      </p:sp>
      <p:sp>
        <p:nvSpPr>
          <p:cNvPr id="42002" name="Rectangle 16"/>
          <p:cNvSpPr>
            <a:spLocks noChangeArrowheads="1"/>
          </p:cNvSpPr>
          <p:nvPr/>
        </p:nvSpPr>
        <p:spPr bwMode="auto">
          <a:xfrm>
            <a:off x="4648200" y="2743200"/>
            <a:ext cx="228600" cy="304800"/>
          </a:xfrm>
          <a:prstGeom prst="rect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2762AC8-D174-450B-B72A-9388B3FE1B93}" type="datetime1">
              <a:rPr lang="en-US" altLang="en-US" smtClean="0"/>
              <a:pPr/>
              <a:t>2/12/2018</a:t>
            </a:fld>
            <a:endParaRPr lang="en-US" altLang="en-US" smtClean="0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1B8DA4-C702-4C48-910A-4F49AD8FD302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Use loop invariants to prove the correctness of Insertion Sort</a:t>
            </a:r>
          </a:p>
        </p:txBody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008000"/>
                </a:solidFill>
              </a:rPr>
              <a:t>Loop Invariant (LI):</a:t>
            </a:r>
            <a:r>
              <a:rPr lang="en-US" altLang="en-US" sz="2400" smtClean="0"/>
              <a:t> at the start of each iteration of the for loop, the subarray A[1..j-1] consists of the elements originally in A[1..j-1] but in sorted order.</a:t>
            </a:r>
            <a:endParaRPr lang="en-US" altLang="en-US" sz="240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rgbClr val="008000"/>
                </a:solidFill>
              </a:rPr>
              <a:t>Proof</a:t>
            </a:r>
            <a:r>
              <a:rPr lang="en-US" altLang="en-US" sz="2400" smtClean="0"/>
              <a:t> by induction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Initialization</a:t>
            </a:r>
            <a:r>
              <a:rPr lang="en-US" altLang="en-US" sz="2000" smtClean="0"/>
              <a:t>: the LI is true at the start of the 1</a:t>
            </a:r>
            <a:r>
              <a:rPr lang="en-US" altLang="en-US" sz="2000" baseline="30000" smtClean="0"/>
              <a:t>st</a:t>
            </a:r>
            <a:r>
              <a:rPr lang="en-US" altLang="en-US" sz="2000" smtClean="0"/>
              <a:t> iteration (j=2), since A[1] is sorted by itself.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Maintenance</a:t>
            </a:r>
            <a:r>
              <a:rPr lang="en-US" altLang="en-US" sz="2000" smtClean="0"/>
              <a:t>: if the LI is true at the start of the j</a:t>
            </a:r>
            <a:r>
              <a:rPr lang="en-US" altLang="en-US" sz="2000" baseline="30000" smtClean="0"/>
              <a:t>th</a:t>
            </a:r>
            <a:r>
              <a:rPr lang="en-US" altLang="en-US" sz="2000" smtClean="0"/>
              <a:t> iteration (i.e., A[1..j-1] has all the elements originally in A[1..j-1] but in sorted order ), it remains true before the (j+1)</a:t>
            </a:r>
            <a:r>
              <a:rPr lang="en-US" altLang="en-US" sz="2000" baseline="30000" smtClean="0"/>
              <a:t>th</a:t>
            </a:r>
            <a:r>
              <a:rPr lang="en-US" altLang="en-US" sz="2000" smtClean="0"/>
              <a:t> iteration (i.e., A[1..j] has all the elements originally in A[1..j] in sorted order), as the while loop finds the right position in A[1..j-1] to insert A[j].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Termination</a:t>
            </a:r>
            <a:r>
              <a:rPr lang="en-US" altLang="en-US" sz="2000" smtClean="0"/>
              <a:t>: when the loop terminates, j = n+1. By the LI, A[1..n] has all the elements originally in A[1..n]  but in sorted order. Therefore the algorithm is correct.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30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4288159-C5A2-4BA5-AC7B-2630017A0869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9DAB0-79FC-4FCB-86C4-696647CA897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 (midterm 1)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Closed book exam</a:t>
            </a:r>
          </a:p>
          <a:p>
            <a:pPr eaLnBrk="1" hangingPunct="1"/>
            <a:r>
              <a:rPr lang="en-US" dirty="0" smtClean="0"/>
              <a:t>One cheat sheet allowed (limit to a single page of letter-size paper, double-sided)</a:t>
            </a:r>
          </a:p>
          <a:p>
            <a:pPr eaLnBrk="1" hangingPunct="1"/>
            <a:r>
              <a:rPr lang="en-US" dirty="0" smtClean="0"/>
              <a:t>Wednesday, Feb 21, class time + 5 minutes</a:t>
            </a:r>
          </a:p>
          <a:p>
            <a:pPr eaLnBrk="1" hangingPunct="1"/>
            <a:r>
              <a:rPr lang="en-US" dirty="0" smtClean="0"/>
              <a:t>Basic calculator (no graphing) is allowed</a:t>
            </a:r>
          </a:p>
          <a:p>
            <a:pPr lvl="1" eaLnBrk="1" hangingPunct="1"/>
            <a:r>
              <a:rPr lang="en-US" dirty="0" smtClean="0"/>
              <a:t>Do NOT use phones / tablets as calculators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9A4C217-9495-4FFB-A127-570177593A54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E1E8E8-0069-4C5F-BA80-F3206A5D23D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Analyzing recursive algorithms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Prove correctness using induction</a:t>
            </a:r>
          </a:p>
          <a:p>
            <a:pPr eaLnBrk="1" hangingPunct="1"/>
            <a:r>
              <a:rPr lang="en-US" smtClean="0"/>
              <a:t>Define running time as a recurrence</a:t>
            </a:r>
          </a:p>
          <a:p>
            <a:pPr eaLnBrk="1" hangingPunct="1"/>
            <a:r>
              <a:rPr lang="en-US" smtClean="0"/>
              <a:t>Solve recurrence</a:t>
            </a:r>
          </a:p>
          <a:p>
            <a:pPr lvl="1" eaLnBrk="1" hangingPunct="1"/>
            <a:r>
              <a:rPr lang="en-US" smtClean="0"/>
              <a:t>Recursion tree (iteration) method</a:t>
            </a:r>
          </a:p>
          <a:p>
            <a:pPr lvl="1" eaLnBrk="1" hangingPunct="1"/>
            <a:r>
              <a:rPr lang="en-US" smtClean="0"/>
              <a:t>Substitution method</a:t>
            </a:r>
          </a:p>
          <a:p>
            <a:pPr lvl="1" eaLnBrk="1" hangingPunct="1"/>
            <a:r>
              <a:rPr lang="en-US" smtClean="0"/>
              <a:t>Master method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5458153-24D2-4B1B-99F3-7E5850BFF8D2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F46E7-1E72-4816-B9DA-75C04F0BD12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Correctness of merge sort</a:t>
            </a:r>
          </a:p>
        </p:txBody>
      </p:sp>
      <p:grpSp>
        <p:nvGrpSpPr>
          <p:cNvPr id="45061" name="Group 3"/>
          <p:cNvGrpSpPr>
            <a:grpSpLocks/>
          </p:cNvGrpSpPr>
          <p:nvPr/>
        </p:nvGrpSpPr>
        <p:grpSpPr bwMode="auto">
          <a:xfrm>
            <a:off x="1444625" y="1447800"/>
            <a:ext cx="6253163" cy="2489200"/>
            <a:chOff x="672" y="1048"/>
            <a:chExt cx="3939" cy="1568"/>
          </a:xfrm>
        </p:grpSpPr>
        <p:sp>
          <p:nvSpPr>
            <p:cNvPr id="45063" name="Rectangle 4"/>
            <p:cNvSpPr>
              <a:spLocks noChangeArrowheads="1"/>
            </p:cNvSpPr>
            <p:nvPr/>
          </p:nvSpPr>
          <p:spPr bwMode="auto">
            <a:xfrm>
              <a:off x="672" y="1048"/>
              <a:ext cx="393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tabLst>
                  <a:tab pos="3084513" algn="l"/>
                </a:tabLst>
              </a:pPr>
              <a:r>
                <a:rPr lang="en-US" sz="3200" b="1">
                  <a:latin typeface="Times New Roman" pitchFamily="18" charset="0"/>
                </a:rPr>
                <a:t>M</a:t>
              </a:r>
              <a:r>
                <a:rPr lang="en-US" sz="2400" b="1">
                  <a:latin typeface="Times New Roman" pitchFamily="18" charset="0"/>
                </a:rPr>
                <a:t>ERGE</a:t>
              </a:r>
              <a:r>
                <a:rPr lang="en-US" sz="3200" b="1">
                  <a:latin typeface="Times New Roman" pitchFamily="18" charset="0"/>
                </a:rPr>
                <a:t>-S</a:t>
              </a:r>
              <a:r>
                <a:rPr lang="en-US" sz="2400" b="1">
                  <a:latin typeface="Times New Roman" pitchFamily="18" charset="0"/>
                </a:rPr>
                <a:t>ORT</a:t>
              </a:r>
              <a:r>
                <a:rPr lang="en-US" sz="2400">
                  <a:latin typeface="Times New Roman" pitchFamily="18" charset="0"/>
                </a:rPr>
                <a:t>  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A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[1 . . 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]</a:t>
              </a:r>
            </a:p>
          </p:txBody>
        </p:sp>
        <p:sp>
          <p:nvSpPr>
            <p:cNvPr id="45064" name="Text Box 5"/>
            <p:cNvSpPr txBox="1">
              <a:spLocks noChangeArrowheads="1"/>
            </p:cNvSpPr>
            <p:nvPr/>
          </p:nvSpPr>
          <p:spPr bwMode="auto">
            <a:xfrm>
              <a:off x="1008" y="1392"/>
              <a:ext cx="3552" cy="1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l">
                <a:lnSpc>
                  <a:spcPct val="85000"/>
                </a:lnSpc>
                <a:spcBef>
                  <a:spcPct val="20000"/>
                </a:spcBef>
                <a:buClr>
                  <a:srgbClr val="FF0000"/>
                </a:buClr>
                <a:buFontTx/>
                <a:buAutoNum type="arabicPeriod"/>
              </a:pPr>
              <a:r>
                <a:rPr lang="en-US" sz="3200">
                  <a:latin typeface="Times New Roman" pitchFamily="18" charset="0"/>
                </a:rPr>
                <a:t>If 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 = 1</a:t>
              </a:r>
              <a:r>
                <a:rPr lang="en-US" sz="3200">
                  <a:latin typeface="Times New Roman" pitchFamily="18" charset="0"/>
                </a:rPr>
                <a:t>, done.</a:t>
              </a:r>
            </a:p>
            <a:p>
              <a:pPr marL="457200" indent="-457200" algn="l">
                <a:lnSpc>
                  <a:spcPct val="85000"/>
                </a:lnSpc>
                <a:spcBef>
                  <a:spcPct val="20000"/>
                </a:spcBef>
                <a:buClr>
                  <a:srgbClr val="FF0000"/>
                </a:buClr>
                <a:buFontTx/>
                <a:buAutoNum type="arabicPeriod"/>
              </a:pPr>
              <a:r>
                <a:rPr lang="en-US" sz="3200">
                  <a:latin typeface="Times New Roman" pitchFamily="18" charset="0"/>
                </a:rPr>
                <a:t>Recursively sort 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</a:rPr>
                <a:t>A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</a:rPr>
                <a:t>[ 1 . . </a:t>
              </a:r>
              <a:r>
                <a:rPr lang="en-US" sz="24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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/2</a:t>
              </a:r>
              <a:r>
                <a:rPr lang="en-US" sz="24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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 ]</a:t>
              </a:r>
              <a:r>
                <a:rPr lang="en-US" sz="3200">
                  <a:latin typeface="Times New Roman" pitchFamily="18" charset="0"/>
                  <a:sym typeface="Symbol" pitchFamily="18" charset="2"/>
                </a:rPr>
                <a:t> and 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A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[ </a:t>
              </a:r>
              <a:r>
                <a:rPr lang="en-US" sz="24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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/2</a:t>
              </a:r>
              <a:r>
                <a:rPr lang="en-US" sz="24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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+1 . . </a:t>
              </a:r>
              <a:r>
                <a:rPr lang="en-US" sz="3200" i="1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n 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] </a:t>
              </a:r>
              <a:r>
                <a:rPr lang="en-US" sz="3200">
                  <a:latin typeface="Times New Roman" pitchFamily="18" charset="0"/>
                  <a:sym typeface="Symbol" pitchFamily="18" charset="2"/>
                </a:rPr>
                <a:t>.</a:t>
              </a:r>
            </a:p>
            <a:p>
              <a:pPr marL="457200" indent="-457200" algn="l">
                <a:lnSpc>
                  <a:spcPct val="85000"/>
                </a:lnSpc>
                <a:spcBef>
                  <a:spcPct val="20000"/>
                </a:spcBef>
                <a:buClr>
                  <a:srgbClr val="FF0000"/>
                </a:buClr>
                <a:buFontTx/>
                <a:buAutoNum type="arabicPeriod"/>
              </a:pPr>
              <a:r>
                <a:rPr lang="en-US" sz="3200">
                  <a:solidFill>
                    <a:schemeClr val="hlink"/>
                  </a:solidFill>
                  <a:latin typeface="Times New Roman" pitchFamily="18" charset="0"/>
                  <a:sym typeface="Symbol" pitchFamily="18" charset="2"/>
                </a:rPr>
                <a:t>“</a:t>
              </a:r>
              <a:r>
                <a:rPr lang="en-US" sz="3200" b="1" i="1">
                  <a:solidFill>
                    <a:schemeClr val="hlink"/>
                  </a:solidFill>
                  <a:latin typeface="Times New Roman" pitchFamily="18" charset="0"/>
                  <a:sym typeface="Symbol" pitchFamily="18" charset="2"/>
                </a:rPr>
                <a:t>Merge</a:t>
              </a:r>
              <a:r>
                <a:rPr lang="en-US" sz="3200">
                  <a:solidFill>
                    <a:schemeClr val="hlink"/>
                  </a:solidFill>
                  <a:latin typeface="Times New Roman" pitchFamily="18" charset="0"/>
                  <a:sym typeface="Symbol" pitchFamily="18" charset="2"/>
                </a:rPr>
                <a:t>”</a:t>
              </a:r>
              <a:r>
                <a:rPr lang="en-US" sz="3200">
                  <a:latin typeface="Times New Roman" pitchFamily="18" charset="0"/>
                  <a:sym typeface="Symbol" pitchFamily="18" charset="2"/>
                </a:rPr>
                <a:t> the </a:t>
              </a:r>
              <a:r>
                <a:rPr lang="en-US" sz="3200">
                  <a:solidFill>
                    <a:srgbClr val="009999"/>
                  </a:solidFill>
                  <a:latin typeface="Times New Roman" pitchFamily="18" charset="0"/>
                  <a:sym typeface="Symbol" pitchFamily="18" charset="2"/>
                </a:rPr>
                <a:t>2</a:t>
              </a:r>
              <a:r>
                <a:rPr lang="en-US" sz="3200">
                  <a:latin typeface="Times New Roman" pitchFamily="18" charset="0"/>
                  <a:sym typeface="Symbol" pitchFamily="18" charset="2"/>
                </a:rPr>
                <a:t> sorted lists.</a:t>
              </a:r>
            </a:p>
          </p:txBody>
        </p:sp>
      </p:grpSp>
      <p:sp>
        <p:nvSpPr>
          <p:cNvPr id="1497094" name="Text Box 6"/>
          <p:cNvSpPr txBox="1">
            <a:spLocks noChangeArrowheads="1"/>
          </p:cNvSpPr>
          <p:nvPr/>
        </p:nvSpPr>
        <p:spPr bwMode="auto">
          <a:xfrm>
            <a:off x="762000" y="4129088"/>
            <a:ext cx="82296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en-US" sz="2400" b="1" i="1">
                <a:solidFill>
                  <a:schemeClr val="hlink"/>
                </a:solidFill>
                <a:latin typeface="Times New Roman" pitchFamily="18" charset="0"/>
              </a:rPr>
              <a:t>Proof:</a:t>
            </a:r>
          </a:p>
          <a:p>
            <a:pPr marL="457200" indent="-457200" algn="l">
              <a:buFontTx/>
              <a:buAutoNum type="arabicPeriod"/>
            </a:pPr>
            <a:r>
              <a:rPr lang="en-US" sz="2000">
                <a:solidFill>
                  <a:schemeClr val="hlink"/>
                </a:solidFill>
                <a:latin typeface="Times New Roman" pitchFamily="18" charset="0"/>
              </a:rPr>
              <a:t>Base case</a:t>
            </a:r>
            <a:r>
              <a:rPr lang="en-US" sz="2000">
                <a:latin typeface="Times New Roman" pitchFamily="18" charset="0"/>
              </a:rPr>
              <a:t>: if n = 1, the algorithm will return the correct answer because </a:t>
            </a:r>
            <a:r>
              <a:rPr lang="en-US" sz="2000">
                <a:solidFill>
                  <a:srgbClr val="008080"/>
                </a:solidFill>
                <a:latin typeface="Times New Roman" pitchFamily="18" charset="0"/>
              </a:rPr>
              <a:t>A[1..1]</a:t>
            </a:r>
            <a:r>
              <a:rPr lang="en-US" sz="2000">
                <a:latin typeface="Times New Roman" pitchFamily="18" charset="0"/>
              </a:rPr>
              <a:t> is already sorted.</a:t>
            </a:r>
          </a:p>
          <a:p>
            <a:pPr marL="457200" indent="-457200" algn="l">
              <a:buFontTx/>
              <a:buAutoNum type="arabicPeriod"/>
            </a:pPr>
            <a:r>
              <a:rPr lang="en-US" sz="2000">
                <a:solidFill>
                  <a:schemeClr val="hlink"/>
                </a:solidFill>
                <a:latin typeface="Times New Roman" pitchFamily="18" charset="0"/>
              </a:rPr>
              <a:t>Inductive hypothesis</a:t>
            </a:r>
            <a:r>
              <a:rPr lang="en-US" sz="2000">
                <a:latin typeface="Times New Roman" pitchFamily="18" charset="0"/>
              </a:rPr>
              <a:t>: assume that the algorithm correctly sorts smaller suarrays, i.e., </a:t>
            </a:r>
            <a:r>
              <a:rPr lang="en-US" sz="2000">
                <a:solidFill>
                  <a:srgbClr val="008080"/>
                </a:solidFill>
                <a:latin typeface="Times New Roman" pitchFamily="18" charset="0"/>
              </a:rPr>
              <a:t>A[1.. 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</a:t>
            </a:r>
            <a:r>
              <a:rPr lang="en-US" i="1">
                <a:solidFill>
                  <a:srgbClr val="008080"/>
                </a:solidFill>
                <a:sym typeface="Symbol" pitchFamily="18" charset="2"/>
              </a:rPr>
              <a:t>n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/2 ]</a:t>
            </a:r>
            <a:r>
              <a:rPr lang="en-US">
                <a:sym typeface="Symbol" pitchFamily="18" charset="2"/>
              </a:rPr>
              <a:t> and </a:t>
            </a:r>
            <a:r>
              <a:rPr lang="en-US">
                <a:solidFill>
                  <a:srgbClr val="008080"/>
                </a:solidFill>
              </a:rPr>
              <a:t>A[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</a:t>
            </a:r>
            <a:r>
              <a:rPr lang="en-US" i="1">
                <a:solidFill>
                  <a:srgbClr val="008080"/>
                </a:solidFill>
                <a:sym typeface="Symbol" pitchFamily="18" charset="2"/>
              </a:rPr>
              <a:t>n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/2+1..n]</a:t>
            </a:r>
            <a:r>
              <a:rPr lang="en-US">
                <a:sym typeface="Symbol" pitchFamily="18" charset="2"/>
              </a:rPr>
              <a:t>.</a:t>
            </a:r>
          </a:p>
          <a:p>
            <a:pPr marL="457200" indent="-457200" algn="l">
              <a:buFontTx/>
              <a:buAutoNum type="arabicPeriod"/>
            </a:pPr>
            <a:r>
              <a:rPr lang="en-US">
                <a:solidFill>
                  <a:schemeClr val="hlink"/>
                </a:solidFill>
                <a:sym typeface="Symbol" pitchFamily="18" charset="2"/>
              </a:rPr>
              <a:t>Step</a:t>
            </a:r>
            <a:r>
              <a:rPr lang="en-US">
                <a:sym typeface="Symbol" pitchFamily="18" charset="2"/>
              </a:rPr>
              <a:t>: if </a:t>
            </a:r>
            <a:r>
              <a:rPr lang="en-US">
                <a:solidFill>
                  <a:srgbClr val="008080"/>
                </a:solidFill>
              </a:rPr>
              <a:t>A[1.. 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</a:t>
            </a:r>
            <a:r>
              <a:rPr lang="en-US" i="1">
                <a:solidFill>
                  <a:srgbClr val="008080"/>
                </a:solidFill>
                <a:sym typeface="Symbol" pitchFamily="18" charset="2"/>
              </a:rPr>
              <a:t>n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/2 ]</a:t>
            </a:r>
            <a:r>
              <a:rPr lang="en-US">
                <a:sym typeface="Symbol" pitchFamily="18" charset="2"/>
              </a:rPr>
              <a:t> and </a:t>
            </a:r>
            <a:r>
              <a:rPr lang="en-US">
                <a:solidFill>
                  <a:srgbClr val="008080"/>
                </a:solidFill>
              </a:rPr>
              <a:t>A[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</a:t>
            </a:r>
            <a:r>
              <a:rPr lang="en-US" i="1">
                <a:solidFill>
                  <a:srgbClr val="008080"/>
                </a:solidFill>
                <a:sym typeface="Symbol" pitchFamily="18" charset="2"/>
              </a:rPr>
              <a:t>n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/2+1..n]</a:t>
            </a:r>
            <a:r>
              <a:rPr lang="en-US">
                <a:sym typeface="Symbol" pitchFamily="18" charset="2"/>
              </a:rPr>
              <a:t> are both correctly sorted, the whole array </a:t>
            </a:r>
            <a:r>
              <a:rPr lang="en-US">
                <a:solidFill>
                  <a:srgbClr val="008080"/>
                </a:solidFill>
              </a:rPr>
              <a:t>A[1.. </a:t>
            </a:r>
            <a:r>
              <a:rPr lang="en-US">
                <a:solidFill>
                  <a:srgbClr val="008080"/>
                </a:solidFill>
                <a:sym typeface="Symbol" pitchFamily="18" charset="2"/>
              </a:rPr>
              <a:t>n]</a:t>
            </a:r>
            <a:r>
              <a:rPr lang="en-US">
                <a:sym typeface="Symbol" pitchFamily="18" charset="2"/>
              </a:rPr>
              <a:t> is sorted after merging. </a:t>
            </a:r>
          </a:p>
          <a:p>
            <a:pPr marL="457200" indent="-457200" algn="l"/>
            <a:r>
              <a:rPr lang="en-US">
                <a:sym typeface="Symbol" pitchFamily="18" charset="2"/>
              </a:rPr>
              <a:t>Therefore, the algorithm is correct.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0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3468AAB-D9FA-4807-854F-672782CAF939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D089B8-9B1B-44B3-B0FE-DCA084579D1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Analyzing merge sort</a:t>
            </a: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052763" y="1912938"/>
            <a:ext cx="39608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tabLst>
                <a:tab pos="3084513" algn="l"/>
              </a:tabLst>
            </a:pPr>
            <a:r>
              <a:rPr lang="en-US" sz="3200" b="1">
                <a:latin typeface="Times New Roman" pitchFamily="18" charset="0"/>
              </a:rPr>
              <a:t>M</a:t>
            </a:r>
            <a:r>
              <a:rPr lang="en-US" sz="2400" b="1">
                <a:latin typeface="Times New Roman" pitchFamily="18" charset="0"/>
              </a:rPr>
              <a:t>ERGE</a:t>
            </a:r>
            <a:r>
              <a:rPr lang="en-US" sz="3200" b="1">
                <a:latin typeface="Times New Roman" pitchFamily="18" charset="0"/>
              </a:rPr>
              <a:t>-S</a:t>
            </a:r>
            <a:r>
              <a:rPr lang="en-US" sz="2400" b="1">
                <a:latin typeface="Times New Roman" pitchFamily="18" charset="0"/>
              </a:rPr>
              <a:t>ORT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[1 . .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189288" y="2484438"/>
            <a:ext cx="56546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If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1</a:t>
            </a:r>
            <a:r>
              <a:rPr lang="en-US" sz="3200">
                <a:latin typeface="Times New Roman" pitchFamily="18" charset="0"/>
              </a:rPr>
              <a:t>, done.</a:t>
            </a:r>
          </a:p>
          <a:p>
            <a:pPr marL="457200" indent="-457200" algn="l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Recursively sort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A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[ 1 . . </a:t>
            </a:r>
            <a:r>
              <a:rPr lang="en-US" sz="24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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/2</a:t>
            </a:r>
            <a:r>
              <a:rPr lang="en-US" sz="24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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 ]</a:t>
            </a:r>
            <a:r>
              <a:rPr lang="en-US" sz="3200">
                <a:latin typeface="Times New Roman" pitchFamily="18" charset="0"/>
                <a:sym typeface="Symbol" pitchFamily="18" charset="2"/>
              </a:rPr>
              <a:t> and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A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[ </a:t>
            </a:r>
            <a:r>
              <a:rPr lang="en-US" sz="24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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/2</a:t>
            </a:r>
            <a:r>
              <a:rPr lang="en-US" sz="24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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+1 . .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n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] </a:t>
            </a:r>
            <a:r>
              <a:rPr lang="en-US" sz="3200">
                <a:latin typeface="Times New Roman" pitchFamily="18" charset="0"/>
                <a:sym typeface="Symbol" pitchFamily="18" charset="2"/>
              </a:rPr>
              <a:t>.</a:t>
            </a:r>
          </a:p>
          <a:p>
            <a:pPr marL="457200" indent="-457200" algn="l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Tx/>
              <a:buAutoNum type="arabicPeriod"/>
            </a:pPr>
            <a:r>
              <a:rPr lang="en-US" sz="3200" b="1" i="1">
                <a:solidFill>
                  <a:schemeClr val="hlink"/>
                </a:solidFill>
                <a:latin typeface="Times New Roman" pitchFamily="18" charset="0"/>
                <a:sym typeface="Symbol" pitchFamily="18" charset="2"/>
              </a:rPr>
              <a:t>“Merge”</a:t>
            </a:r>
            <a:r>
              <a:rPr lang="en-US" sz="3200">
                <a:latin typeface="Times New Roman" pitchFamily="18" charset="0"/>
                <a:sym typeface="Symbol" pitchFamily="18" charset="2"/>
              </a:rPr>
              <a:t> the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3200">
                <a:latin typeface="Times New Roman" pitchFamily="18" charset="0"/>
                <a:sym typeface="Symbol" pitchFamily="18" charset="2"/>
              </a:rPr>
              <a:t> sorted lists</a:t>
            </a:r>
          </a:p>
        </p:txBody>
      </p:sp>
      <p:sp>
        <p:nvSpPr>
          <p:cNvPr id="2124805" name="Text Box 5"/>
          <p:cNvSpPr txBox="1">
            <a:spLocks noChangeArrowheads="1"/>
          </p:cNvSpPr>
          <p:nvPr/>
        </p:nvSpPr>
        <p:spPr bwMode="auto">
          <a:xfrm>
            <a:off x="1528763" y="1905000"/>
            <a:ext cx="14478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  <a:p>
            <a:pPr algn="l"/>
            <a:r>
              <a:rPr lang="el-GR" sz="3200" i="1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1)</a:t>
            </a:r>
            <a:endParaRPr lang="en-US" sz="3200" i="1" baseline="-25000">
              <a:solidFill>
                <a:srgbClr val="009999"/>
              </a:solidFill>
              <a:latin typeface="Times New Roman" pitchFamily="18" charset="0"/>
            </a:endParaRPr>
          </a:p>
          <a:p>
            <a:pPr algn="l"/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</a:t>
            </a:r>
            <a:endParaRPr lang="en-US" sz="320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200000"/>
              </a:lnSpc>
            </a:pPr>
            <a:r>
              <a:rPr lang="en-US" sz="3200" i="1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f(n)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46088" name="Line 6"/>
          <p:cNvSpPr>
            <a:spLocks noChangeShapeType="1"/>
          </p:cNvSpPr>
          <p:nvPr/>
        </p:nvSpPr>
        <p:spPr bwMode="auto">
          <a:xfrm>
            <a:off x="2976563" y="2038350"/>
            <a:ext cx="1587" cy="2236788"/>
          </a:xfrm>
          <a:prstGeom prst="line">
            <a:avLst/>
          </a:prstGeom>
          <a:noFill/>
          <a:ln w="38100" cmpd="dbl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2438400" y="4906963"/>
            <a:ext cx="3787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>
                <a:solidFill>
                  <a:srgbClr val="009999"/>
                </a:solidFill>
                <a:latin typeface="Times New Roman" pitchFamily="18" charset="0"/>
              </a:rPr>
              <a:t>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Θ(n)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480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4AD088-8A69-4913-94B7-626A2668333E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523D8-C42D-463A-93AC-D58BD950F34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Insertion Sort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b="1" i="1" smtClean="0"/>
              <a:t>RecursiveInsertionSort</a:t>
            </a:r>
            <a:r>
              <a:rPr lang="en-US" sz="2800" smtClean="0"/>
              <a:t>(A[1..n])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00FF"/>
                </a:solidFill>
              </a:rPr>
              <a:t>1.</a:t>
            </a:r>
            <a:r>
              <a:rPr lang="en-US" sz="2800" smtClean="0"/>
              <a:t>	if (n == 1) do nothing;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00FF"/>
                </a:solidFill>
              </a:rPr>
              <a:t>2.</a:t>
            </a:r>
            <a:r>
              <a:rPr lang="en-US" sz="2800" smtClean="0"/>
              <a:t>	</a:t>
            </a:r>
            <a:r>
              <a:rPr lang="en-US" sz="2800" b="1" i="1" smtClean="0"/>
              <a:t>RecursiveInsertionSort</a:t>
            </a:r>
            <a:r>
              <a:rPr lang="en-US" sz="2800" smtClean="0"/>
              <a:t>(A[1..n-1]);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00FF"/>
                </a:solidFill>
              </a:rPr>
              <a:t>3.</a:t>
            </a:r>
            <a:r>
              <a:rPr lang="en-US" sz="2800" smtClean="0"/>
              <a:t>	Find index </a:t>
            </a:r>
            <a:r>
              <a:rPr lang="en-US" sz="2800" i="1" smtClean="0"/>
              <a:t>i</a:t>
            </a:r>
            <a:r>
              <a:rPr lang="en-US" sz="2800" smtClean="0"/>
              <a:t> in A such that A[i] &lt;= A[n] &lt; A[i+1];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00FF"/>
                </a:solidFill>
              </a:rPr>
              <a:t>4.</a:t>
            </a:r>
            <a:r>
              <a:rPr lang="en-US" sz="2800" smtClean="0"/>
              <a:t>	Insert A[n] after A[i];</a:t>
            </a:r>
          </a:p>
          <a:p>
            <a:pPr eaLnBrk="1" hangingPunct="1">
              <a:buFontTx/>
              <a:buNone/>
            </a:pPr>
            <a:r>
              <a:rPr lang="en-US" smtClean="0"/>
              <a:t>	</a:t>
            </a:r>
          </a:p>
        </p:txBody>
      </p:sp>
      <p:graphicFrame>
        <p:nvGraphicFramePr>
          <p:cNvPr id="2126852" name="Object 4"/>
          <p:cNvGraphicFramePr>
            <a:graphicFrameLocks noChangeAspect="1"/>
          </p:cNvGraphicFramePr>
          <p:nvPr/>
        </p:nvGraphicFramePr>
        <p:xfrm>
          <a:off x="2438400" y="4751388"/>
          <a:ext cx="3271838" cy="506412"/>
        </p:xfrm>
        <a:graphic>
          <a:graphicData uri="http://schemas.openxmlformats.org/presentationml/2006/ole">
            <p:oleObj spid="_x0000_s6146" name="Equation" r:id="rId4" imgW="1396800" imgH="215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6171DD2-A89E-43CB-8539-9A4570781CD0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10AC37-409A-43D7-B3B4-EFD5FE39329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i="1" smtClean="0"/>
              <a:t>BinarySearch </a:t>
            </a:r>
            <a:r>
              <a:rPr lang="en-US" sz="2400" smtClean="0"/>
              <a:t>(</a:t>
            </a:r>
            <a:r>
              <a:rPr lang="en-US" sz="2400" smtClean="0">
                <a:solidFill>
                  <a:schemeClr val="hlink"/>
                </a:solidFill>
              </a:rPr>
              <a:t>A[1..N]</a:t>
            </a:r>
            <a:r>
              <a:rPr lang="en-US" sz="2400" smtClean="0"/>
              <a:t>, value) {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if (N == 0)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return -1;		// not found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</a:t>
            </a:r>
            <a:r>
              <a:rPr lang="en-US" sz="2400" smtClean="0">
                <a:solidFill>
                  <a:schemeClr val="hlink"/>
                </a:solidFill>
              </a:rPr>
              <a:t>mid</a:t>
            </a:r>
            <a:r>
              <a:rPr lang="en-US" sz="2400" smtClean="0"/>
              <a:t> = (1+N)/2;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	if (A[mid] == value)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return mid;		// found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else if (A[mid] &gt; value) </a:t>
            </a:r>
            <a:br>
              <a:rPr lang="en-US" sz="2400" smtClean="0"/>
            </a:br>
            <a:r>
              <a:rPr lang="en-US" sz="2400" smtClean="0"/>
              <a:t> 	return </a:t>
            </a:r>
            <a:r>
              <a:rPr lang="en-US" sz="2400" b="1" i="1" smtClean="0"/>
              <a:t>BinarySearch </a:t>
            </a:r>
            <a:r>
              <a:rPr lang="en-US" sz="2400" smtClean="0"/>
              <a:t>(</a:t>
            </a:r>
            <a:r>
              <a:rPr lang="en-US" sz="2400" smtClean="0">
                <a:solidFill>
                  <a:schemeClr val="hlink"/>
                </a:solidFill>
              </a:rPr>
              <a:t>A[1..mid-1]</a:t>
            </a:r>
            <a:r>
              <a:rPr lang="en-US" sz="2400" smtClean="0"/>
              <a:t>, value);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else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	return </a:t>
            </a:r>
            <a:r>
              <a:rPr lang="en-US" sz="2400" b="1" i="1" smtClean="0"/>
              <a:t>BinarySearch </a:t>
            </a:r>
            <a:r>
              <a:rPr lang="en-US" sz="2400" smtClean="0"/>
              <a:t>(</a:t>
            </a:r>
            <a:r>
              <a:rPr lang="en-US" sz="2400" smtClean="0">
                <a:solidFill>
                  <a:schemeClr val="hlink"/>
                </a:solidFill>
              </a:rPr>
              <a:t>A[mid+1, N]</a:t>
            </a:r>
            <a:r>
              <a:rPr lang="en-US" sz="2400" smtClean="0"/>
              <a:t>, value) </a:t>
            </a:r>
            <a:br>
              <a:rPr lang="en-US" sz="2400" smtClean="0"/>
            </a:br>
            <a:r>
              <a:rPr lang="en-US" sz="2400" smtClean="0"/>
              <a:t>} </a:t>
            </a:r>
          </a:p>
        </p:txBody>
      </p:sp>
      <p:graphicFrame>
        <p:nvGraphicFramePr>
          <p:cNvPr id="2128900" name="Object 4"/>
          <p:cNvGraphicFramePr>
            <a:graphicFrameLocks noChangeAspect="1"/>
          </p:cNvGraphicFramePr>
          <p:nvPr/>
        </p:nvGraphicFramePr>
        <p:xfrm>
          <a:off x="2667000" y="5770563"/>
          <a:ext cx="2944813" cy="1011237"/>
        </p:xfrm>
        <a:graphic>
          <a:graphicData uri="http://schemas.openxmlformats.org/presentationml/2006/ole">
            <p:oleObj spid="_x0000_s7170" name="Equation" r:id="rId4" imgW="125712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61E83C5-53C7-4B28-A9A9-B9A20A4E4EC6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71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3387E0-707A-48C8-94C4-5958E3FD323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7108" name="Line 2"/>
          <p:cNvSpPr>
            <a:spLocks noChangeShapeType="1"/>
          </p:cNvSpPr>
          <p:nvPr/>
        </p:nvSpPr>
        <p:spPr bwMode="auto">
          <a:xfrm>
            <a:off x="1905000" y="5486400"/>
            <a:ext cx="6400800" cy="9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276600" y="5105400"/>
            <a:ext cx="2590800" cy="83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4"/>
          <p:cNvSpPr>
            <a:spLocks noChangeShapeType="1"/>
          </p:cNvSpPr>
          <p:nvPr/>
        </p:nvSpPr>
        <p:spPr bwMode="auto">
          <a:xfrm>
            <a:off x="795338" y="2362200"/>
            <a:ext cx="0" cy="3276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30949" name="AutoShape 5"/>
          <p:cNvSpPr>
            <a:spLocks noChangeArrowheads="1"/>
          </p:cNvSpPr>
          <p:nvPr/>
        </p:nvSpPr>
        <p:spPr bwMode="auto">
          <a:xfrm>
            <a:off x="3429000" y="5181600"/>
            <a:ext cx="22860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711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 tree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360363" y="1543050"/>
            <a:ext cx="429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>
                <a:latin typeface="Times New Roman" pitchFamily="18" charset="0"/>
              </a:rPr>
              <a:t>Solve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 = 2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T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/2) +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latin typeface="Times New Roman" pitchFamily="18" charset="0"/>
              </a:rPr>
              <a:t>.</a:t>
            </a:r>
          </a:p>
        </p:txBody>
      </p:sp>
      <p:sp>
        <p:nvSpPr>
          <p:cNvPr id="47114" name="Line 8"/>
          <p:cNvSpPr>
            <a:spLocks noChangeShapeType="1"/>
          </p:cNvSpPr>
          <p:nvPr/>
        </p:nvSpPr>
        <p:spPr bwMode="auto">
          <a:xfrm>
            <a:off x="6934200" y="4038600"/>
            <a:ext cx="1371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5" name="Line 9"/>
          <p:cNvSpPr>
            <a:spLocks noChangeShapeType="1"/>
          </p:cNvSpPr>
          <p:nvPr/>
        </p:nvSpPr>
        <p:spPr bwMode="auto">
          <a:xfrm>
            <a:off x="6096000" y="3200400"/>
            <a:ext cx="2133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6" name="Line 10"/>
          <p:cNvSpPr>
            <a:spLocks noChangeShapeType="1"/>
          </p:cNvSpPr>
          <p:nvPr/>
        </p:nvSpPr>
        <p:spPr bwMode="auto">
          <a:xfrm flipH="1">
            <a:off x="1676400" y="4038600"/>
            <a:ext cx="5334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7" name="Line 11"/>
          <p:cNvSpPr>
            <a:spLocks noChangeShapeType="1"/>
          </p:cNvSpPr>
          <p:nvPr/>
        </p:nvSpPr>
        <p:spPr bwMode="auto">
          <a:xfrm flipH="1">
            <a:off x="3048000" y="2514600"/>
            <a:ext cx="1524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Line 12"/>
          <p:cNvSpPr>
            <a:spLocks noChangeShapeType="1"/>
          </p:cNvSpPr>
          <p:nvPr/>
        </p:nvSpPr>
        <p:spPr bwMode="auto">
          <a:xfrm>
            <a:off x="4572000" y="2514600"/>
            <a:ext cx="1676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437673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47120" name="Line 14"/>
          <p:cNvSpPr>
            <a:spLocks noChangeShapeType="1"/>
          </p:cNvSpPr>
          <p:nvPr/>
        </p:nvSpPr>
        <p:spPr bwMode="auto">
          <a:xfrm flipH="1">
            <a:off x="22098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15"/>
          <p:cNvSpPr>
            <a:spLocks noChangeShapeType="1"/>
          </p:cNvSpPr>
          <p:nvPr/>
        </p:nvSpPr>
        <p:spPr bwMode="auto">
          <a:xfrm flipH="1">
            <a:off x="5334000" y="3200400"/>
            <a:ext cx="838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Line 16"/>
          <p:cNvSpPr>
            <a:spLocks noChangeShapeType="1"/>
          </p:cNvSpPr>
          <p:nvPr/>
        </p:nvSpPr>
        <p:spPr bwMode="auto">
          <a:xfrm>
            <a:off x="61722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3" name="Line 17"/>
          <p:cNvSpPr>
            <a:spLocks noChangeShapeType="1"/>
          </p:cNvSpPr>
          <p:nvPr/>
        </p:nvSpPr>
        <p:spPr bwMode="auto">
          <a:xfrm>
            <a:off x="3048000" y="3200400"/>
            <a:ext cx="914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1771650" y="3733800"/>
            <a:ext cx="7032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3421063" y="3733800"/>
            <a:ext cx="7032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4970463" y="3732213"/>
            <a:ext cx="7032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6621463" y="3732213"/>
            <a:ext cx="703262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/4</a:t>
            </a:r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2609850" y="2911475"/>
            <a:ext cx="7032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5830888" y="2895600"/>
            <a:ext cx="703262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/2</a:t>
            </a:r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1327150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47131" name="Text Box 25"/>
          <p:cNvSpPr txBox="1">
            <a:spLocks noChangeArrowheads="1"/>
          </p:cNvSpPr>
          <p:nvPr/>
        </p:nvSpPr>
        <p:spPr bwMode="auto">
          <a:xfrm rot="-4233201">
            <a:off x="1548607" y="4425156"/>
            <a:ext cx="5905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…</a:t>
            </a:r>
          </a:p>
        </p:txBody>
      </p:sp>
      <p:sp>
        <p:nvSpPr>
          <p:cNvPr id="47132" name="Text Box 26"/>
          <p:cNvSpPr txBox="1">
            <a:spLocks noChangeArrowheads="1"/>
          </p:cNvSpPr>
          <p:nvPr/>
        </p:nvSpPr>
        <p:spPr bwMode="auto">
          <a:xfrm>
            <a:off x="-25400" y="3581400"/>
            <a:ext cx="1643063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h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=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47133" name="Line 27"/>
          <p:cNvSpPr>
            <a:spLocks noChangeShapeType="1"/>
          </p:cNvSpPr>
          <p:nvPr/>
        </p:nvSpPr>
        <p:spPr bwMode="auto">
          <a:xfrm>
            <a:off x="5029200" y="2438400"/>
            <a:ext cx="29718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8091488" y="2133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8091488" y="2895600"/>
            <a:ext cx="3873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8091488" y="3732213"/>
            <a:ext cx="387350" cy="579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47137" name="Text Box 31"/>
          <p:cNvSpPr txBox="1">
            <a:spLocks noChangeArrowheads="1"/>
          </p:cNvSpPr>
          <p:nvPr/>
        </p:nvSpPr>
        <p:spPr bwMode="auto">
          <a:xfrm>
            <a:off x="3551238" y="5181600"/>
            <a:ext cx="20399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#leaves 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=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7807325" y="5181600"/>
            <a:ext cx="95885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47139" name="Line 33"/>
          <p:cNvSpPr>
            <a:spLocks noChangeShapeType="1"/>
          </p:cNvSpPr>
          <p:nvPr/>
        </p:nvSpPr>
        <p:spPr bwMode="auto">
          <a:xfrm>
            <a:off x="7391400" y="57912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40" name="Text Box 34"/>
          <p:cNvSpPr txBox="1">
            <a:spLocks noChangeArrowheads="1"/>
          </p:cNvSpPr>
          <p:nvPr/>
        </p:nvSpPr>
        <p:spPr bwMode="auto">
          <a:xfrm>
            <a:off x="6148388" y="5821363"/>
            <a:ext cx="28432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3200">
                <a:latin typeface="Times New Roman" pitchFamily="18" charset="0"/>
              </a:rPr>
              <a:t>Total</a:t>
            </a:r>
            <a:r>
              <a:rPr lang="en-US" sz="3200">
                <a:solidFill>
                  <a:srgbClr val="009999"/>
                </a:solidFill>
                <a:latin typeface="Symbol" pitchFamily="18" charset="2"/>
              </a:rPr>
              <a:t> Q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(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 log </a:t>
            </a:r>
            <a:r>
              <a:rPr lang="en-US" sz="3200" i="1">
                <a:solidFill>
                  <a:srgbClr val="009999"/>
                </a:solidFill>
                <a:latin typeface="Times New Roman" pitchFamily="18" charset="0"/>
              </a:rPr>
              <a:t>n</a:t>
            </a:r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47141" name="Text Box 35"/>
          <p:cNvSpPr txBox="1">
            <a:spLocks noChangeArrowheads="1"/>
          </p:cNvSpPr>
          <p:nvPr/>
        </p:nvSpPr>
        <p:spPr bwMode="auto">
          <a:xfrm rot="-5400000">
            <a:off x="7843044" y="4501356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99"/>
                </a:solidFill>
                <a:latin typeface="Times New Roman" pitchFamily="18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EF5774C-AAD0-4861-95D7-245E84C246EE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7CCEA1-6285-45B7-9A60-0BF1788F0DD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132994" name="Rectangle 2"/>
          <p:cNvSpPr>
            <a:spLocks noChangeArrowheads="1"/>
          </p:cNvSpPr>
          <p:nvPr/>
        </p:nvSpPr>
        <p:spPr bwMode="auto">
          <a:xfrm>
            <a:off x="4648200" y="2971800"/>
            <a:ext cx="2590800" cy="457200"/>
          </a:xfrm>
          <a:prstGeom prst="rect">
            <a:avLst/>
          </a:prstGeom>
          <a:solidFill>
            <a:srgbClr val="C0C0C0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3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Recurrence</a:t>
            </a:r>
            <a:r>
              <a:rPr lang="en-US" sz="2800" smtClean="0"/>
              <a:t>: </a:t>
            </a:r>
            <a:r>
              <a:rPr lang="en-US" sz="2800" i="1" smtClean="0"/>
              <a:t>T</a:t>
            </a:r>
            <a:r>
              <a:rPr lang="en-US" sz="2800" smtClean="0"/>
              <a:t>(</a:t>
            </a:r>
            <a:r>
              <a:rPr lang="en-US" sz="2800" i="1" smtClean="0"/>
              <a:t>n</a:t>
            </a:r>
            <a:r>
              <a:rPr lang="en-US" sz="2800" smtClean="0"/>
              <a:t>) = 2</a:t>
            </a:r>
            <a:r>
              <a:rPr lang="en-US" sz="2800" i="1" smtClean="0"/>
              <a:t>T</a:t>
            </a:r>
            <a:r>
              <a:rPr lang="en-US" sz="2800" smtClean="0"/>
              <a:t>(</a:t>
            </a:r>
            <a:r>
              <a:rPr lang="en-US" sz="2800" i="1" smtClean="0"/>
              <a:t>n</a:t>
            </a:r>
            <a:r>
              <a:rPr lang="en-US" sz="2800" smtClean="0"/>
              <a:t>/2) + </a:t>
            </a:r>
            <a:r>
              <a:rPr lang="en-US" sz="2800" i="1" smtClean="0"/>
              <a:t>n</a:t>
            </a:r>
            <a:r>
              <a:rPr lang="en-US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Guess:</a:t>
            </a:r>
            <a:r>
              <a:rPr lang="en-US" sz="2800" smtClean="0"/>
              <a:t> </a:t>
            </a:r>
            <a:r>
              <a:rPr lang="en-US" sz="2800" i="1" smtClean="0">
                <a:solidFill>
                  <a:srgbClr val="FF0000"/>
                </a:solidFill>
              </a:rPr>
              <a:t>T</a:t>
            </a:r>
            <a:r>
              <a:rPr lang="en-US" sz="2800" smtClean="0">
                <a:solidFill>
                  <a:srgbClr val="FF0000"/>
                </a:solidFill>
              </a:rPr>
              <a:t>(</a:t>
            </a:r>
            <a:r>
              <a:rPr lang="en-US" sz="2800" i="1" smtClean="0">
                <a:solidFill>
                  <a:srgbClr val="FF0000"/>
                </a:solidFill>
              </a:rPr>
              <a:t>n</a:t>
            </a:r>
            <a:r>
              <a:rPr lang="en-US" sz="2800" smtClean="0">
                <a:solidFill>
                  <a:srgbClr val="FF0000"/>
                </a:solidFill>
              </a:rPr>
              <a:t>) = </a:t>
            </a:r>
            <a:r>
              <a:rPr lang="en-US" sz="2800" i="1" smtClean="0">
                <a:solidFill>
                  <a:srgbClr val="FF0000"/>
                </a:solidFill>
              </a:rPr>
              <a:t>O</a:t>
            </a:r>
            <a:r>
              <a:rPr lang="en-US" sz="2800" smtClean="0">
                <a:solidFill>
                  <a:srgbClr val="FF0000"/>
                </a:solidFill>
              </a:rPr>
              <a:t>(</a:t>
            </a:r>
            <a:r>
              <a:rPr lang="en-US" sz="2800" i="1" smtClean="0">
                <a:solidFill>
                  <a:srgbClr val="FF0000"/>
                </a:solidFill>
              </a:rPr>
              <a:t>n log n). </a:t>
            </a:r>
            <a:r>
              <a:rPr lang="en-US" sz="2800" smtClean="0"/>
              <a:t>(eg. by recursion tree method)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To prove,</a:t>
            </a:r>
            <a:r>
              <a:rPr lang="en-US" sz="2800" smtClean="0">
                <a:solidFill>
                  <a:srgbClr val="009999"/>
                </a:solidFill>
              </a:rPr>
              <a:t> </a:t>
            </a:r>
            <a:r>
              <a:rPr lang="en-US" sz="2800" smtClean="0">
                <a:solidFill>
                  <a:srgbClr val="0000FF"/>
                </a:solidFill>
              </a:rPr>
              <a:t>have to show</a:t>
            </a:r>
            <a:r>
              <a:rPr lang="en-US" sz="2800" smtClean="0">
                <a:solidFill>
                  <a:srgbClr val="009999"/>
                </a:solidFill>
              </a:rPr>
              <a:t> </a:t>
            </a:r>
            <a:r>
              <a:rPr lang="en-US" sz="2800" i="1" smtClean="0">
                <a:solidFill>
                  <a:srgbClr val="FF0000"/>
                </a:solidFill>
              </a:rPr>
              <a:t>T(n) ≤ c n log n</a:t>
            </a:r>
            <a:r>
              <a:rPr lang="en-US" sz="2800" smtClean="0">
                <a:solidFill>
                  <a:srgbClr val="009999"/>
                </a:solidFill>
              </a:rPr>
              <a:t>   </a:t>
            </a:r>
            <a:r>
              <a:rPr lang="en-US" sz="2800" smtClean="0"/>
              <a:t>for some</a:t>
            </a:r>
            <a:r>
              <a:rPr lang="en-US" sz="2800" smtClean="0">
                <a:solidFill>
                  <a:srgbClr val="009999"/>
                </a:solidFill>
              </a:rPr>
              <a:t> </a:t>
            </a:r>
            <a:r>
              <a:rPr lang="en-US" sz="2800" i="1" smtClean="0">
                <a:solidFill>
                  <a:srgbClr val="0000FF"/>
                </a:solidFill>
              </a:rPr>
              <a:t>c &gt; 0</a:t>
            </a:r>
            <a:r>
              <a:rPr lang="en-US" sz="2800" smtClean="0"/>
              <a:t> and for all </a:t>
            </a:r>
            <a:r>
              <a:rPr lang="en-US" sz="2800" i="1" smtClean="0"/>
              <a:t>n &gt; n</a:t>
            </a:r>
            <a:r>
              <a:rPr lang="en-US" sz="2800" i="1" baseline="-25000" smtClean="0"/>
              <a:t>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Proof by induction</a:t>
            </a:r>
            <a:r>
              <a:rPr lang="en-US" sz="2800" smtClean="0">
                <a:solidFill>
                  <a:srgbClr val="009999"/>
                </a:solidFill>
              </a:rPr>
              <a:t>: </a:t>
            </a:r>
            <a:r>
              <a:rPr lang="en-US" sz="2800" smtClean="0"/>
              <a:t>assume it is true for </a:t>
            </a:r>
            <a:r>
              <a:rPr lang="en-US" sz="2800" i="1" smtClean="0">
                <a:solidFill>
                  <a:srgbClr val="0000FF"/>
                </a:solidFill>
              </a:rPr>
              <a:t>T(n/2)</a:t>
            </a:r>
            <a:r>
              <a:rPr lang="en-US" sz="2800" i="1" smtClean="0"/>
              <a:t>, </a:t>
            </a:r>
            <a:r>
              <a:rPr lang="en-US" sz="2800" smtClean="0"/>
              <a:t>prove that it is also true for </a:t>
            </a:r>
            <a:r>
              <a:rPr lang="en-US" sz="2800" i="1" smtClean="0">
                <a:solidFill>
                  <a:srgbClr val="0000FF"/>
                </a:solidFill>
              </a:rPr>
              <a:t>T(n)</a:t>
            </a:r>
            <a:r>
              <a:rPr lang="en-US" sz="2800" i="1" smtClean="0"/>
              <a:t>. </a:t>
            </a:r>
            <a:r>
              <a:rPr lang="en-US" sz="2800" smtClean="0"/>
              <a:t>This means: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Fact:</a:t>
            </a:r>
            <a:r>
              <a:rPr lang="en-US" sz="2800" smtClean="0">
                <a:solidFill>
                  <a:srgbClr val="009999"/>
                </a:solidFill>
              </a:rPr>
              <a:t> </a:t>
            </a:r>
            <a:r>
              <a:rPr lang="en-US" sz="2800" i="1" smtClean="0">
                <a:solidFill>
                  <a:srgbClr val="FF0000"/>
                </a:solidFill>
              </a:rPr>
              <a:t>T</a:t>
            </a:r>
            <a:r>
              <a:rPr lang="en-US" sz="2800" smtClean="0">
                <a:solidFill>
                  <a:srgbClr val="FF0000"/>
                </a:solidFill>
              </a:rPr>
              <a:t>(</a:t>
            </a:r>
            <a:r>
              <a:rPr lang="en-US" sz="2800" i="1" smtClean="0">
                <a:solidFill>
                  <a:srgbClr val="FF0000"/>
                </a:solidFill>
              </a:rPr>
              <a:t>n</a:t>
            </a:r>
            <a:r>
              <a:rPr lang="en-US" sz="2800" smtClean="0">
                <a:solidFill>
                  <a:srgbClr val="FF0000"/>
                </a:solidFill>
              </a:rPr>
              <a:t>) = 2</a:t>
            </a:r>
            <a:r>
              <a:rPr lang="en-US" sz="2800" i="1" smtClean="0">
                <a:solidFill>
                  <a:srgbClr val="FF0000"/>
                </a:solidFill>
              </a:rPr>
              <a:t>T</a:t>
            </a:r>
            <a:r>
              <a:rPr lang="en-US" sz="2800" smtClean="0">
                <a:solidFill>
                  <a:srgbClr val="FF0000"/>
                </a:solidFill>
              </a:rPr>
              <a:t>(</a:t>
            </a:r>
            <a:r>
              <a:rPr lang="en-US" sz="2800" i="1" smtClean="0">
                <a:solidFill>
                  <a:srgbClr val="FF0000"/>
                </a:solidFill>
              </a:rPr>
              <a:t>n</a:t>
            </a:r>
            <a:r>
              <a:rPr lang="en-US" sz="2800" smtClean="0">
                <a:solidFill>
                  <a:srgbClr val="FF0000"/>
                </a:solidFill>
              </a:rPr>
              <a:t>/2) + </a:t>
            </a:r>
            <a:r>
              <a:rPr lang="en-US" sz="2800" i="1" smtClean="0">
                <a:solidFill>
                  <a:srgbClr val="FF0000"/>
                </a:solidFill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Assumption</a:t>
            </a:r>
            <a:r>
              <a:rPr lang="en-US" sz="2800" b="1" smtClean="0">
                <a:solidFill>
                  <a:srgbClr val="0000FF"/>
                </a:solidFill>
              </a:rPr>
              <a:t>:</a:t>
            </a:r>
            <a:r>
              <a:rPr lang="en-US" sz="2800" i="1" smtClean="0">
                <a:solidFill>
                  <a:srgbClr val="009999"/>
                </a:solidFill>
              </a:rPr>
              <a:t> </a:t>
            </a:r>
            <a:r>
              <a:rPr lang="en-US" sz="2800" i="1" smtClean="0">
                <a:solidFill>
                  <a:srgbClr val="FF0000"/>
                </a:solidFill>
              </a:rPr>
              <a:t>T(n/2)≤ cn/2 log (n/2)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Need to Prove:</a:t>
            </a:r>
            <a:r>
              <a:rPr lang="en-US" sz="2800" i="1" smtClean="0">
                <a:solidFill>
                  <a:srgbClr val="0000FF"/>
                </a:solidFill>
              </a:rPr>
              <a:t> </a:t>
            </a:r>
            <a:r>
              <a:rPr lang="en-US" sz="2800" i="1" smtClean="0">
                <a:solidFill>
                  <a:srgbClr val="FF0000"/>
                </a:solidFill>
              </a:rPr>
              <a:t>T(n)≤ c n log (n)</a:t>
            </a:r>
            <a:endParaRPr lang="en-US" sz="2800" smtClean="0"/>
          </a:p>
        </p:txBody>
      </p:sp>
      <p:sp>
        <p:nvSpPr>
          <p:cNvPr id="481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Substitution method</a:t>
            </a:r>
          </a:p>
        </p:txBody>
      </p:sp>
      <p:sp>
        <p:nvSpPr>
          <p:cNvPr id="2132997" name="Rectangle 5"/>
          <p:cNvSpPr>
            <a:spLocks noChangeArrowheads="1"/>
          </p:cNvSpPr>
          <p:nvPr/>
        </p:nvSpPr>
        <p:spPr bwMode="auto">
          <a:xfrm>
            <a:off x="762000" y="4648200"/>
            <a:ext cx="7239000" cy="1600200"/>
          </a:xfrm>
          <a:prstGeom prst="rect">
            <a:avLst/>
          </a:prstGeom>
          <a:noFill/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2994" grpId="0" animBg="1"/>
      <p:bldP spid="2132995" grpId="0" build="p"/>
      <p:bldP spid="213299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9DBE6AD-4D69-441B-A3E1-9FCBF3B48798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69A1CF-4F3B-4B27-AFC9-04FEA4485A8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To prove T(n) = O(n log n), we need to show that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    T(n) </a:t>
            </a:r>
            <a:r>
              <a:rPr lang="en-US" sz="2400" dirty="0" smtClean="0">
                <a:sym typeface="Symbol" pitchFamily="18" charset="2"/>
              </a:rPr>
              <a:t> </a:t>
            </a:r>
            <a:r>
              <a:rPr lang="en-US" sz="2400" dirty="0" err="1" smtClean="0">
                <a:sym typeface="Symbol" pitchFamily="18" charset="2"/>
              </a:rPr>
              <a:t>cn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logn</a:t>
            </a:r>
            <a:r>
              <a:rPr lang="en-US" sz="2400" dirty="0" smtClean="0">
                <a:sym typeface="Symbol" pitchFamily="18" charset="2"/>
              </a:rPr>
              <a:t> for some positive c and all sufficiently large n.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ym typeface="Symbol" pitchFamily="18" charset="2"/>
              </a:rPr>
              <a:t>Assume this inequality is true for T(n/2), which means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T(n/2)  </a:t>
            </a:r>
            <a:r>
              <a:rPr lang="en-US" sz="2000" dirty="0" err="1" smtClean="0">
                <a:sym typeface="Symbol" pitchFamily="18" charset="2"/>
              </a:rPr>
              <a:t>cn</a:t>
            </a:r>
            <a:r>
              <a:rPr lang="en-US" sz="2000" dirty="0" smtClean="0">
                <a:sym typeface="Symbol" pitchFamily="18" charset="2"/>
              </a:rPr>
              <a:t>/2 log(n/2)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ym typeface="Symbol" pitchFamily="18" charset="2"/>
              </a:rPr>
              <a:t>Substitute T(n/2) in the recurrence by the </a:t>
            </a:r>
            <a:r>
              <a:rPr lang="en-US" sz="2400" dirty="0" err="1" smtClean="0">
                <a:sym typeface="Symbol" pitchFamily="18" charset="2"/>
              </a:rPr>
              <a:t>r.h.s</a:t>
            </a:r>
            <a:r>
              <a:rPr lang="en-US" sz="2400" dirty="0" smtClean="0">
                <a:sym typeface="Symbol" pitchFamily="18" charset="2"/>
              </a:rPr>
              <a:t>. of the above inequality, we have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	T(n) = 2 T(n/2) + 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             2 * </a:t>
            </a:r>
            <a:r>
              <a:rPr lang="en-US" sz="2400" dirty="0" err="1" smtClean="0">
                <a:sym typeface="Symbol" pitchFamily="18" charset="2"/>
              </a:rPr>
              <a:t>cn</a:t>
            </a:r>
            <a:r>
              <a:rPr lang="en-US" sz="2400" dirty="0" smtClean="0">
                <a:sym typeface="Symbol" pitchFamily="18" charset="2"/>
              </a:rPr>
              <a:t>/2 log (n/2) + 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		  </a:t>
            </a:r>
            <a:r>
              <a:rPr lang="en-US" sz="2400" dirty="0" err="1" smtClean="0">
                <a:sym typeface="Symbol" pitchFamily="18" charset="2"/>
              </a:rPr>
              <a:t>cn</a:t>
            </a:r>
            <a:r>
              <a:rPr lang="en-US" sz="2400" dirty="0" smtClean="0">
                <a:sym typeface="Symbol" pitchFamily="18" charset="2"/>
              </a:rPr>
              <a:t> (log n – 1) + 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		  </a:t>
            </a:r>
            <a:r>
              <a:rPr lang="en-US" sz="2400" dirty="0" err="1" smtClean="0">
                <a:sym typeface="Symbol" pitchFamily="18" charset="2"/>
              </a:rPr>
              <a:t>cn</a:t>
            </a:r>
            <a:r>
              <a:rPr lang="en-US" sz="2400" dirty="0" smtClean="0">
                <a:sym typeface="Symbol" pitchFamily="18" charset="2"/>
              </a:rPr>
              <a:t> log n – (</a:t>
            </a:r>
            <a:r>
              <a:rPr lang="en-US" sz="2400" dirty="0" err="1" smtClean="0">
                <a:sym typeface="Symbol" pitchFamily="18" charset="2"/>
              </a:rPr>
              <a:t>cn</a:t>
            </a:r>
            <a:r>
              <a:rPr lang="en-US" sz="2400" dirty="0" smtClean="0">
                <a:sym typeface="Symbol" pitchFamily="18" charset="2"/>
              </a:rPr>
              <a:t> – 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		  </a:t>
            </a:r>
            <a:r>
              <a:rPr lang="en-US" sz="2400" dirty="0" err="1" smtClean="0">
                <a:sym typeface="Symbol" pitchFamily="18" charset="2"/>
              </a:rPr>
              <a:t>cn</a:t>
            </a:r>
            <a:r>
              <a:rPr lang="en-US" sz="2400" dirty="0" smtClean="0">
                <a:sym typeface="Symbol" pitchFamily="18" charset="2"/>
              </a:rPr>
              <a:t> log n  for c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≥</a:t>
            </a:r>
            <a:r>
              <a:rPr lang="en-US" sz="2400" dirty="0" smtClean="0">
                <a:sym typeface="Symbol" pitchFamily="18" charset="2"/>
              </a:rPr>
              <a:t> 1 and all n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≥ 0.</a:t>
            </a:r>
            <a:endParaRPr lang="en-US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Therefore, by definition, T(n) = O(n log 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65E63EE-885A-466A-BEF8-84DDFC67D07C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53BE9-4AA4-4AFA-B92E-9C250D7170A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Master theorem</a:t>
            </a:r>
          </a:p>
        </p:txBody>
      </p:sp>
      <p:sp>
        <p:nvSpPr>
          <p:cNvPr id="50181" name="Rectangle 3"/>
          <p:cNvSpPr>
            <a:spLocks noChangeArrowheads="1"/>
          </p:cNvSpPr>
          <p:nvPr/>
        </p:nvSpPr>
        <p:spPr bwMode="auto">
          <a:xfrm>
            <a:off x="2740025" y="1325563"/>
            <a:ext cx="3663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i="1">
                <a:latin typeface="Times New Roman" pitchFamily="18" charset="0"/>
              </a:rPr>
              <a:t>T</a:t>
            </a:r>
            <a:r>
              <a:rPr lang="en-US" sz="3200">
                <a:latin typeface="Times New Roman" pitchFamily="18" charset="0"/>
              </a:rPr>
              <a:t>(</a:t>
            </a:r>
            <a:r>
              <a:rPr lang="en-US" sz="3200" i="1">
                <a:latin typeface="Times New Roman" pitchFamily="18" charset="0"/>
              </a:rPr>
              <a:t>n</a:t>
            </a:r>
            <a:r>
              <a:rPr lang="en-US" sz="3200">
                <a:latin typeface="Times New Roman" pitchFamily="18" charset="0"/>
              </a:rPr>
              <a:t>) = </a:t>
            </a:r>
            <a:r>
              <a:rPr lang="en-US" sz="3200" i="1">
                <a:latin typeface="Times New Roman" pitchFamily="18" charset="0"/>
              </a:rPr>
              <a:t>a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 sz="3200" i="1">
                <a:latin typeface="Times New Roman" pitchFamily="18" charset="0"/>
              </a:rPr>
              <a:t>T</a:t>
            </a:r>
            <a:r>
              <a:rPr lang="en-US" sz="3200">
                <a:latin typeface="Times New Roman" pitchFamily="18" charset="0"/>
              </a:rPr>
              <a:t>(</a:t>
            </a:r>
            <a:r>
              <a:rPr lang="en-US" sz="3200" i="1">
                <a:latin typeface="Times New Roman" pitchFamily="18" charset="0"/>
              </a:rPr>
              <a:t>n</a:t>
            </a:r>
            <a:r>
              <a:rPr lang="en-US" sz="3200">
                <a:latin typeface="Times New Roman" pitchFamily="18" charset="0"/>
              </a:rPr>
              <a:t>/</a:t>
            </a:r>
            <a:r>
              <a:rPr lang="en-US" sz="3200" i="1">
                <a:latin typeface="Times New Roman" pitchFamily="18" charset="0"/>
              </a:rPr>
              <a:t>b</a:t>
            </a:r>
            <a:r>
              <a:rPr lang="en-US" sz="3200">
                <a:latin typeface="Times New Roman" pitchFamily="18" charset="0"/>
              </a:rPr>
              <a:t>) + </a:t>
            </a:r>
            <a:r>
              <a:rPr lang="en-US" sz="3200" i="1">
                <a:latin typeface="Times New Roman" pitchFamily="18" charset="0"/>
              </a:rPr>
              <a:t>f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</a:rPr>
              <a:t>(</a:t>
            </a:r>
            <a:r>
              <a:rPr lang="en-US" sz="3200" i="1">
                <a:latin typeface="Times New Roman" pitchFamily="18" charset="0"/>
              </a:rPr>
              <a:t>n</a:t>
            </a:r>
            <a:r>
              <a:rPr lang="en-US" sz="3200">
                <a:latin typeface="Times New Roman" pitchFamily="18" charset="0"/>
              </a:rPr>
              <a:t>)</a:t>
            </a:r>
          </a:p>
        </p:txBody>
      </p:sp>
      <p:sp>
        <p:nvSpPr>
          <p:cNvPr id="2137092" name="Rectangle 4"/>
          <p:cNvSpPr>
            <a:spLocks noChangeArrowheads="1"/>
          </p:cNvSpPr>
          <p:nvPr/>
        </p:nvSpPr>
        <p:spPr bwMode="auto">
          <a:xfrm>
            <a:off x="628650" y="2506663"/>
            <a:ext cx="8294688" cy="381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ASE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sz="1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 =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baseline="30000" dirty="0" err="1">
                <a:solidFill>
                  <a:srgbClr val="0000FF"/>
                </a:solidFill>
                <a:latin typeface="Times New Roman" pitchFamily="18" charset="0"/>
              </a:rPr>
              <a:t>log</a:t>
            </a:r>
            <a:r>
              <a:rPr lang="en-US" sz="3200" i="1" baseline="16000" dirty="0" err="1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3200" i="1" baseline="30000" dirty="0" err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3200" i="1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aseline="30000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US" sz="3200" baseline="30000" dirty="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 = </a:t>
            </a:r>
            <a:r>
              <a:rPr lang="en-US" sz="3200" dirty="0">
                <a:solidFill>
                  <a:srgbClr val="0000FF"/>
                </a:solidFill>
                <a:latin typeface="Symbol" pitchFamily="18" charset="2"/>
              </a:rPr>
              <a:t>Q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baseline="30000" dirty="0" err="1">
                <a:solidFill>
                  <a:srgbClr val="0000FF"/>
                </a:solidFill>
                <a:latin typeface="Times New Roman" pitchFamily="18" charset="0"/>
              </a:rPr>
              <a:t>log</a:t>
            </a:r>
            <a:r>
              <a:rPr lang="en-US" sz="3200" i="1" baseline="16000" dirty="0" err="1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3200" i="1" baseline="30000" dirty="0" err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200" dirty="0">
                <a:latin typeface="Times New Roman" pitchFamily="18" charset="0"/>
              </a:rPr>
              <a:t> .</a:t>
            </a:r>
            <a:br>
              <a:rPr lang="en-US" sz="3200" dirty="0">
                <a:latin typeface="Times New Roman" pitchFamily="18" charset="0"/>
              </a:rPr>
            </a:br>
            <a:endParaRPr lang="en-US" sz="1000" dirty="0"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ASE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 = </a:t>
            </a:r>
            <a:r>
              <a:rPr lang="en-US" sz="3200" dirty="0">
                <a:solidFill>
                  <a:srgbClr val="0000FF"/>
                </a:solidFill>
                <a:latin typeface="Symbol" pitchFamily="18" charset="2"/>
              </a:rPr>
              <a:t>Q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baseline="30000" dirty="0" err="1">
                <a:solidFill>
                  <a:srgbClr val="0000FF"/>
                </a:solidFill>
                <a:latin typeface="Times New Roman" pitchFamily="18" charset="0"/>
              </a:rPr>
              <a:t>log</a:t>
            </a:r>
            <a:r>
              <a:rPr lang="en-US" sz="3200" i="1" baseline="16000" dirty="0" err="1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3200" i="1" baseline="30000" dirty="0" err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 = </a:t>
            </a:r>
            <a:r>
              <a:rPr lang="en-US" sz="3200" dirty="0">
                <a:solidFill>
                  <a:srgbClr val="0000FF"/>
                </a:solidFill>
                <a:latin typeface="Symbol" pitchFamily="18" charset="2"/>
              </a:rPr>
              <a:t>Q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baseline="30000" dirty="0" err="1">
                <a:solidFill>
                  <a:srgbClr val="0000FF"/>
                </a:solidFill>
                <a:latin typeface="Times New Roman" pitchFamily="18" charset="0"/>
              </a:rPr>
              <a:t>log</a:t>
            </a:r>
            <a:r>
              <a:rPr lang="en-US" sz="3200" i="1" baseline="16000" dirty="0" err="1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3200" i="1" baseline="30000" dirty="0" err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log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200" dirty="0">
                <a:latin typeface="Times New Roman" pitchFamily="18" charset="0"/>
              </a:rPr>
              <a:t> .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endParaRPr lang="en-US" sz="1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ASE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3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 = </a:t>
            </a:r>
            <a:r>
              <a:rPr lang="en-US" sz="3200" dirty="0">
                <a:solidFill>
                  <a:srgbClr val="0000FF"/>
                </a:solidFill>
                <a:latin typeface="Symbol" pitchFamily="18" charset="2"/>
              </a:rPr>
              <a:t>W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baseline="30000" dirty="0" err="1">
                <a:solidFill>
                  <a:srgbClr val="0000FF"/>
                </a:solidFill>
                <a:latin typeface="Times New Roman" pitchFamily="18" charset="0"/>
              </a:rPr>
              <a:t>log</a:t>
            </a:r>
            <a:r>
              <a:rPr lang="en-US" sz="3200" i="1" baseline="16000" dirty="0" err="1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3200" i="1" baseline="30000" dirty="0" err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3200" i="1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aseline="30000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sz="3200" baseline="30000" dirty="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200" dirty="0">
                <a:latin typeface="Times New Roman" pitchFamily="18" charset="0"/>
              </a:rPr>
              <a:t> and </a:t>
            </a:r>
            <a:r>
              <a:rPr lang="en-US" sz="3200" i="1" dirty="0">
                <a:latin typeface="Times New Roman" pitchFamily="18" charset="0"/>
              </a:rPr>
              <a:t>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</a:rPr>
              <a:t>(</a:t>
            </a:r>
            <a:r>
              <a:rPr lang="en-US" sz="3200" i="1" dirty="0">
                <a:latin typeface="Times New Roman" pitchFamily="18" charset="0"/>
              </a:rPr>
              <a:t>n/b</a:t>
            </a:r>
            <a:r>
              <a:rPr lang="en-US" sz="3200" dirty="0">
                <a:latin typeface="Times New Roman" pitchFamily="18" charset="0"/>
              </a:rPr>
              <a:t>) </a:t>
            </a:r>
            <a:r>
              <a:rPr lang="en-US" sz="3200" dirty="0">
                <a:latin typeface="Symbol" pitchFamily="18" charset="2"/>
              </a:rPr>
              <a:t>£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</a:rPr>
              <a:t>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</a:rPr>
              <a:t>(</a:t>
            </a:r>
            <a:r>
              <a:rPr lang="en-US" sz="3200" i="1" dirty="0">
                <a:latin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</a:rPr>
              <a:t>)</a:t>
            </a:r>
            <a:endParaRPr lang="en-US" sz="3200" dirty="0">
              <a:solidFill>
                <a:srgbClr val="009999"/>
              </a:solidFill>
              <a:latin typeface="Times New Roman" pitchFamily="18" charset="0"/>
            </a:endParaRPr>
          </a:p>
          <a:p>
            <a:pPr lvl="1" algn="l">
              <a:lnSpc>
                <a:spcPct val="90000"/>
              </a:lnSpc>
              <a:buFont typeface="Symbol" pitchFamily="18" charset="2"/>
              <a:buChar char="Þ"/>
            </a:pP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 = </a:t>
            </a:r>
            <a:r>
              <a:rPr lang="en-US" sz="3200" dirty="0">
                <a:solidFill>
                  <a:srgbClr val="0000FF"/>
                </a:solidFill>
                <a:latin typeface="Symbol" pitchFamily="18" charset="2"/>
              </a:rPr>
              <a:t>Q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))</a:t>
            </a:r>
            <a:r>
              <a:rPr lang="en-US" sz="3200" dirty="0">
                <a:latin typeface="Times New Roman" pitchFamily="18" charset="0"/>
              </a:rPr>
              <a:t> .</a:t>
            </a:r>
          </a:p>
          <a:p>
            <a:pPr lvl="1" algn="l">
              <a:lnSpc>
                <a:spcPct val="90000"/>
              </a:lnSpc>
              <a:buFont typeface="Symbol" pitchFamily="18" charset="2"/>
              <a:buNone/>
            </a:pPr>
            <a:endParaRPr lang="en-US" sz="3200" dirty="0">
              <a:latin typeface="Times New Roman" pitchFamily="18" charset="0"/>
            </a:endParaRPr>
          </a:p>
          <a:p>
            <a:pPr lvl="1" algn="l">
              <a:lnSpc>
                <a:spcPct val="90000"/>
              </a:lnSpc>
              <a:buFont typeface="Symbol" pitchFamily="18" charset="2"/>
              <a:buNone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Optional</a:t>
            </a:r>
            <a:r>
              <a:rPr lang="en-US" sz="3200" dirty="0">
                <a:latin typeface="Times New Roman" pitchFamily="18" charset="0"/>
              </a:rPr>
              <a:t>: extended case </a:t>
            </a:r>
            <a:r>
              <a:rPr lang="en-US" sz="3200" dirty="0" smtClean="0">
                <a:latin typeface="Times New Roman" pitchFamily="18" charset="0"/>
              </a:rPr>
              <a:t>2, change of variables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2137093" name="Text Box 5"/>
          <p:cNvSpPr txBox="1">
            <a:spLocks noChangeArrowheads="1"/>
          </p:cNvSpPr>
          <p:nvPr/>
        </p:nvSpPr>
        <p:spPr bwMode="auto">
          <a:xfrm>
            <a:off x="685800" y="1984375"/>
            <a:ext cx="7543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3200" b="1" i="1">
                <a:latin typeface="Times New Roman" pitchFamily="18" charset="0"/>
              </a:rPr>
              <a:t>Key:</a:t>
            </a:r>
            <a:r>
              <a:rPr lang="en-US" sz="3200">
                <a:latin typeface="Times New Roman" pitchFamily="18" charset="0"/>
              </a:rPr>
              <a:t> compare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f(n)</a:t>
            </a:r>
            <a:r>
              <a:rPr lang="en-US" sz="3200">
                <a:latin typeface="Times New Roman" pitchFamily="18" charset="0"/>
              </a:rPr>
              <a:t> with 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 sz="3200" baseline="30000">
                <a:solidFill>
                  <a:srgbClr val="0000FF"/>
                </a:solidFill>
                <a:latin typeface="Times New Roman" pitchFamily="18" charset="0"/>
              </a:rPr>
              <a:t>log</a:t>
            </a:r>
            <a:r>
              <a:rPr lang="en-US" sz="3200" i="1" baseline="1600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sz="3200" i="1" baseline="30000">
                <a:solidFill>
                  <a:srgbClr val="0000FF"/>
                </a:solidFill>
                <a:latin typeface="Times New Roman" pitchFamily="18" charset="0"/>
              </a:rPr>
              <a:t>a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2137094" name="Line 6"/>
          <p:cNvSpPr>
            <a:spLocks noChangeShapeType="1"/>
          </p:cNvSpPr>
          <p:nvPr/>
        </p:nvSpPr>
        <p:spPr bwMode="auto">
          <a:xfrm>
            <a:off x="5791200" y="4953000"/>
            <a:ext cx="24384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37095" name="Text Box 7"/>
          <p:cNvSpPr txBox="1">
            <a:spLocks noChangeArrowheads="1"/>
          </p:cNvSpPr>
          <p:nvPr/>
        </p:nvSpPr>
        <p:spPr bwMode="auto">
          <a:xfrm>
            <a:off x="5791200" y="5013325"/>
            <a:ext cx="247332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Regularity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7093" grpId="0" autoUpdateAnimBg="0"/>
      <p:bldP spid="2137094" grpId="0" animBg="1"/>
      <p:bldP spid="213709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 smtClean="0"/>
              <a:t>(</a:t>
            </a:r>
            <a:r>
              <a:rPr lang="en-US" dirty="0" err="1" smtClean="0"/>
              <a:t>avg</a:t>
            </a:r>
            <a:r>
              <a:rPr lang="en-US" dirty="0" smtClean="0"/>
              <a:t>-case) running time for randomized algorithm</a:t>
            </a:r>
            <a:endParaRPr lang="en-US" dirty="0" smtClean="0"/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D95BDA3-EE0E-47AA-99CC-065097C3EDDE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5A00EE-D650-4CAB-9181-8F55C163281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846263"/>
            <a:ext cx="6805613" cy="3046412"/>
          </a:xfrm>
        </p:spPr>
        <p:txBody>
          <a:bodyPr wrap="none" anchor="ctr">
            <a:spAutoFit/>
          </a:bodyPr>
          <a:lstStyle/>
          <a:p>
            <a:pPr marL="0" indent="152400">
              <a:spcBef>
                <a:spcPct val="0"/>
              </a:spcBef>
              <a:buFontTx/>
              <a:buNone/>
            </a:pPr>
            <a:r>
              <a:rPr lang="en-US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Alg (n)</a:t>
            </a:r>
            <a:endParaRPr lang="en-US" altLang="zh-CN" sz="1400" smtClean="0">
              <a:ea typeface="SimSun" pitchFamily="2" charset="-122"/>
              <a:cs typeface="Times New Roman" pitchFamily="18" charset="0"/>
            </a:endParaRPr>
          </a:p>
          <a:p>
            <a:pPr marL="0" indent="152400">
              <a:spcBef>
                <a:spcPct val="0"/>
              </a:spcBef>
              <a:buFontTx/>
              <a:buNone/>
            </a:pPr>
            <a:r>
              <a:rPr lang="en-US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 = rand();  // r is a random number between 0 and 1;</a:t>
            </a:r>
            <a:endParaRPr lang="en-US" altLang="zh-CN" sz="1400" smtClean="0">
              <a:ea typeface="SimSun" pitchFamily="2" charset="-122"/>
              <a:cs typeface="Times New Roman" pitchFamily="18" charset="0"/>
            </a:endParaRPr>
          </a:p>
          <a:p>
            <a:pPr marL="0" indent="152400">
              <a:spcBef>
                <a:spcPct val="0"/>
              </a:spcBef>
              <a:buFontTx/>
              <a:buNone/>
            </a:pPr>
            <a:r>
              <a:rPr lang="en-US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if (r &lt;= 0.5)</a:t>
            </a:r>
            <a:endParaRPr lang="en-US" altLang="zh-CN" sz="1400" smtClean="0">
              <a:ea typeface="SimSun" pitchFamily="2" charset="-122"/>
              <a:cs typeface="Times New Roman" pitchFamily="18" charset="0"/>
            </a:endParaRPr>
          </a:p>
          <a:p>
            <a:pPr marL="0" indent="152400">
              <a:spcBef>
                <a:spcPct val="0"/>
              </a:spcBef>
              <a:buFontTx/>
              <a:buNone/>
            </a:pPr>
            <a:r>
              <a:rPr lang="pt-BR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Alg (n/2);</a:t>
            </a:r>
            <a:endParaRPr lang="en-US" altLang="zh-CN" sz="1400" smtClean="0">
              <a:ea typeface="SimSun" pitchFamily="2" charset="-122"/>
              <a:cs typeface="Times New Roman" pitchFamily="18" charset="0"/>
            </a:endParaRPr>
          </a:p>
          <a:p>
            <a:pPr marL="0" indent="152400">
              <a:spcBef>
                <a:spcPct val="0"/>
              </a:spcBef>
              <a:buFontTx/>
              <a:buNone/>
            </a:pPr>
            <a:r>
              <a:rPr lang="en-US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else</a:t>
            </a:r>
            <a:endParaRPr lang="en-US" altLang="zh-CN" sz="1400" smtClean="0">
              <a:ea typeface="SimSun" pitchFamily="2" charset="-122"/>
              <a:cs typeface="Times New Roman" pitchFamily="18" charset="0"/>
            </a:endParaRPr>
          </a:p>
          <a:p>
            <a:pPr marL="0" indent="152400">
              <a:spcBef>
                <a:spcPct val="0"/>
              </a:spcBef>
              <a:buFontTx/>
              <a:buNone/>
            </a:pPr>
            <a:r>
              <a:rPr lang="en-US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</a:t>
            </a:r>
            <a:r>
              <a:rPr lang="pt-BR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Alg (n/2);</a:t>
            </a:r>
            <a:endParaRPr lang="en-US" altLang="zh-CN" sz="1400" smtClean="0">
              <a:ea typeface="SimSun" pitchFamily="2" charset="-122"/>
              <a:cs typeface="Times New Roman" pitchFamily="18" charset="0"/>
            </a:endParaRPr>
          </a:p>
          <a:p>
            <a:pPr marL="0" indent="152400">
              <a:spcBef>
                <a:spcPct val="0"/>
              </a:spcBef>
              <a:buFontTx/>
              <a:buNone/>
            </a:pPr>
            <a:r>
              <a:rPr lang="pt-BR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Alg (n/2);</a:t>
            </a:r>
            <a:endParaRPr lang="en-US" altLang="zh-CN" sz="1400" smtClean="0">
              <a:ea typeface="SimSun" pitchFamily="2" charset="-122"/>
              <a:cs typeface="Times New Roman" pitchFamily="18" charset="0"/>
            </a:endParaRPr>
          </a:p>
          <a:p>
            <a:pPr marL="0" indent="152400">
              <a:spcBef>
                <a:spcPct val="0"/>
              </a:spcBef>
              <a:buFontTx/>
              <a:buNone/>
            </a:pPr>
            <a:r>
              <a:rPr lang="pt-BR" altLang="zh-CN" sz="240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end</a:t>
            </a:r>
            <a:endParaRPr lang="pt-BR" altLang="zh-CN" sz="3600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40966" name="TextBox 7"/>
          <p:cNvSpPr txBox="1">
            <a:spLocks noChangeArrowheads="1"/>
          </p:cNvSpPr>
          <p:nvPr/>
        </p:nvSpPr>
        <p:spPr bwMode="auto">
          <a:xfrm>
            <a:off x="1447800" y="5105400"/>
            <a:ext cx="3200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Arial" charset="0"/>
              <a:buChar char="•"/>
            </a:pPr>
            <a:r>
              <a:rPr lang="en-US"/>
              <a:t>Best case?</a:t>
            </a:r>
          </a:p>
          <a:p>
            <a:pPr algn="l">
              <a:buFont typeface="Arial" charset="0"/>
              <a:buChar char="•"/>
            </a:pPr>
            <a:r>
              <a:rPr lang="en-US"/>
              <a:t>Worst case?</a:t>
            </a:r>
          </a:p>
          <a:p>
            <a:pPr algn="l">
              <a:buFont typeface="Arial" charset="0"/>
              <a:buChar char="•"/>
            </a:pPr>
            <a:r>
              <a:rPr lang="en-US"/>
              <a:t>Average Case?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05200" y="504825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Arial" charset="0"/>
              <a:buChar char="•"/>
            </a:pPr>
            <a:r>
              <a:rPr lang="en-US"/>
              <a:t>T(n) = T(n/2) + 1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l-GR"/>
              <a:t>Θ</a:t>
            </a:r>
            <a:r>
              <a:rPr lang="en-US"/>
              <a:t> (log n)</a:t>
            </a:r>
          </a:p>
          <a:p>
            <a:pPr algn="l">
              <a:buFont typeface="Arial" charset="0"/>
              <a:buChar char="•"/>
            </a:pPr>
            <a:r>
              <a:rPr lang="en-US"/>
              <a:t>T(n) = 2T(n/2) + 1 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l-GR"/>
              <a:t>Θ</a:t>
            </a:r>
            <a:r>
              <a:rPr lang="en-US"/>
              <a:t> (n)</a:t>
            </a:r>
          </a:p>
          <a:p>
            <a:pPr algn="l">
              <a:buFont typeface="Arial" charset="0"/>
              <a:buChar char="•"/>
            </a:pPr>
            <a:r>
              <a:rPr lang="en-US"/>
              <a:t>T(n) = 0.5 (T(n/2) + 1) + 0.5 (2T(n/2) + 1)  = 1.5 T(n/2) + 1 </a:t>
            </a:r>
            <a:r>
              <a:rPr lang="en-US">
                <a:sym typeface="Symbol" pitchFamily="18" charset="2"/>
              </a:rPr>
              <a:t></a:t>
            </a:r>
            <a:r>
              <a:rPr lang="en-US"/>
              <a:t> </a:t>
            </a:r>
            <a:r>
              <a:rPr lang="el-GR"/>
              <a:t>Θ</a:t>
            </a:r>
            <a:r>
              <a:rPr lang="en-US"/>
              <a:t> (n</a:t>
            </a:r>
            <a:r>
              <a:rPr lang="en-US" baseline="30000"/>
              <a:t>log</a:t>
            </a:r>
            <a:r>
              <a:rPr lang="en-US" baseline="-4000"/>
              <a:t>2</a:t>
            </a:r>
            <a:r>
              <a:rPr lang="en-US" baseline="30000"/>
              <a:t>1.5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5822BF0-C12C-47D8-851A-CDD5076A6AC3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21DAA1-FF95-4AD4-A65B-DC1FCFA4D23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Materials covered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Up to Lecture 8 (Feb 2)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O, </a:t>
            </a:r>
            <a:r>
              <a:rPr lang="el-GR" sz="2400" dirty="0" smtClean="0">
                <a:cs typeface="Arial" charset="0"/>
              </a:rPr>
              <a:t>Θ</a:t>
            </a:r>
            <a:r>
              <a:rPr lang="en-US" sz="2400" dirty="0" smtClean="0">
                <a:cs typeface="Arial" charset="0"/>
              </a:rPr>
              <a:t>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Ω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Compare order of growth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dirty="0" smtClean="0">
                <a:cs typeface="Times New Roman" pitchFamily="18" charset="0"/>
              </a:rPr>
              <a:t>Prove </a:t>
            </a:r>
            <a:r>
              <a:rPr lang="en-US" sz="2000" dirty="0" smtClean="0"/>
              <a:t>O, </a:t>
            </a:r>
            <a:r>
              <a:rPr lang="el-GR" sz="2000" dirty="0" smtClean="0">
                <a:cs typeface="Arial" charset="0"/>
              </a:rPr>
              <a:t>Θ</a:t>
            </a:r>
            <a:r>
              <a:rPr lang="en-US" sz="2000" dirty="0" smtClean="0">
                <a:cs typeface="Arial" charset="0"/>
              </a:rPr>
              <a:t>,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Ω </a:t>
            </a:r>
            <a:r>
              <a:rPr lang="en-US" sz="2000" b="1" dirty="0" smtClean="0">
                <a:cs typeface="Times New Roman" pitchFamily="18" charset="0"/>
              </a:rPr>
              <a:t>by Definition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Analyzing iterative algorithms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Use loop invariant to prove correctness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Know how to count the number of basic operations, and express the running time as a sum of a series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Know how to compute the sum of geometric and arithmetic series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Analyzing recursive algorithms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Use induction to prove correctness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Define running time using recurrence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Solve recurrence using recursion tree / iteration method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Solve recurrence using master method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Proof using substitution method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Analyzing average running time of randomized algorithms</a:t>
            </a:r>
          </a:p>
          <a:p>
            <a:pPr lvl="1" eaLnBrk="1" hangingPunct="1">
              <a:lnSpc>
                <a:spcPct val="80000"/>
              </a:lnSpc>
            </a:pPr>
            <a:endParaRPr lang="el-GR" sz="20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012AE7F-4509-44A2-B4C2-EB7AA26FD276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38B6BE-0025-4BCF-BC0A-911B69B36A8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Asymptotic notations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O: &lt;=</a:t>
            </a:r>
          </a:p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o: &lt;</a:t>
            </a:r>
          </a:p>
          <a:p>
            <a:pPr eaLnBrk="1" hangingPunct="1"/>
            <a:r>
              <a:rPr lang="el-GR" smtClean="0">
                <a:cs typeface="Arial" charset="0"/>
              </a:rPr>
              <a:t>Ω</a:t>
            </a:r>
            <a:r>
              <a:rPr lang="en-US" smtClean="0">
                <a:cs typeface="Arial" charset="0"/>
              </a:rPr>
              <a:t>: &gt;=</a:t>
            </a:r>
          </a:p>
          <a:p>
            <a:pPr eaLnBrk="1" hangingPunct="1"/>
            <a:r>
              <a:rPr lang="el-GR" smtClean="0">
                <a:solidFill>
                  <a:schemeClr val="bg2"/>
                </a:solidFill>
                <a:cs typeface="Arial" charset="0"/>
              </a:rPr>
              <a:t>ω</a:t>
            </a:r>
            <a:r>
              <a:rPr lang="en-US" smtClean="0">
                <a:solidFill>
                  <a:schemeClr val="bg2"/>
                </a:solidFill>
                <a:cs typeface="Arial" charset="0"/>
              </a:rPr>
              <a:t>: &gt;</a:t>
            </a:r>
          </a:p>
          <a:p>
            <a:pPr eaLnBrk="1" hangingPunct="1"/>
            <a:r>
              <a:rPr lang="el-GR" smtClean="0">
                <a:cs typeface="Arial" charset="0"/>
              </a:rPr>
              <a:t>Θ</a:t>
            </a:r>
            <a:r>
              <a:rPr lang="en-US" smtClean="0">
                <a:cs typeface="Arial" charset="0"/>
              </a:rPr>
              <a:t>: =</a:t>
            </a:r>
          </a:p>
          <a:p>
            <a:pPr eaLnBrk="1" hangingPunct="1"/>
            <a:endParaRPr lang="en-US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cs typeface="Arial" charset="0"/>
              </a:rPr>
              <a:t>(in terms of growth rate)</a:t>
            </a:r>
            <a:endParaRPr lang="el-GR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33FCB23-07B4-463E-B475-9D5795D922C9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3192E2-AD3A-4A3F-AB8D-8C89908E5F7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Mathematical definitions</a:t>
            </a:r>
          </a:p>
        </p:txBody>
      </p:sp>
      <p:sp>
        <p:nvSpPr>
          <p:cNvPr id="209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O(g(n)) = {f(n): </a:t>
            </a:r>
            <a:r>
              <a:rPr lang="en-US" smtClean="0">
                <a:sym typeface="Symbol" pitchFamily="18" charset="2"/>
              </a:rPr>
              <a:t> positive constants c and 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 such that 0 </a:t>
            </a:r>
            <a:r>
              <a:rPr lang="en-US" smtClean="0">
                <a:cs typeface="Arial" charset="0"/>
                <a:sym typeface="Symbol" pitchFamily="18" charset="2"/>
              </a:rPr>
              <a:t>≤</a:t>
            </a:r>
            <a:r>
              <a:rPr lang="en-US" smtClean="0">
                <a:sym typeface="Symbol" pitchFamily="18" charset="2"/>
              </a:rPr>
              <a:t> f(n) </a:t>
            </a:r>
            <a:r>
              <a:rPr lang="en-US" smtClean="0">
                <a:cs typeface="Arial" charset="0"/>
                <a:sym typeface="Symbol" pitchFamily="18" charset="2"/>
              </a:rPr>
              <a:t>≤</a:t>
            </a:r>
            <a:r>
              <a:rPr lang="en-US" smtClean="0">
                <a:sym typeface="Symbol" pitchFamily="18" charset="2"/>
              </a:rPr>
              <a:t> cg(n)  n&gt;n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}</a:t>
            </a:r>
          </a:p>
          <a:p>
            <a:pPr eaLnBrk="1" hangingPunct="1"/>
            <a:r>
              <a:rPr lang="el-GR" smtClean="0">
                <a:cs typeface="Arial" charset="0"/>
              </a:rPr>
              <a:t>Ω</a:t>
            </a:r>
            <a:r>
              <a:rPr lang="en-US" smtClean="0"/>
              <a:t>(g(n)) = {f(n): </a:t>
            </a:r>
            <a:r>
              <a:rPr lang="en-US" smtClean="0">
                <a:sym typeface="Symbol" pitchFamily="18" charset="2"/>
              </a:rPr>
              <a:t> positive constants c and 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 such that 0 </a:t>
            </a:r>
            <a:r>
              <a:rPr lang="en-US" smtClean="0">
                <a:cs typeface="Arial" charset="0"/>
                <a:sym typeface="Symbol" pitchFamily="18" charset="2"/>
              </a:rPr>
              <a:t>≤</a:t>
            </a:r>
            <a:r>
              <a:rPr lang="en-US" smtClean="0">
                <a:sym typeface="Symbol" pitchFamily="18" charset="2"/>
              </a:rPr>
              <a:t> cg(n) </a:t>
            </a:r>
            <a:r>
              <a:rPr lang="en-US" smtClean="0">
                <a:cs typeface="Arial" charset="0"/>
                <a:sym typeface="Symbol" pitchFamily="18" charset="2"/>
              </a:rPr>
              <a:t>≤</a:t>
            </a:r>
            <a:r>
              <a:rPr lang="en-US" smtClean="0">
                <a:sym typeface="Symbol" pitchFamily="18" charset="2"/>
              </a:rPr>
              <a:t> f(n)  n&gt;n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}</a:t>
            </a:r>
          </a:p>
          <a:p>
            <a:pPr eaLnBrk="1" hangingPunct="1"/>
            <a:r>
              <a:rPr lang="el-GR" smtClean="0">
                <a:cs typeface="Arial" charset="0"/>
              </a:rPr>
              <a:t>Θ</a:t>
            </a:r>
            <a:r>
              <a:rPr lang="en-US" smtClean="0"/>
              <a:t>(g(n)) = {f(n): </a:t>
            </a:r>
            <a:r>
              <a:rPr lang="en-US" smtClean="0">
                <a:sym typeface="Symbol" pitchFamily="18" charset="2"/>
              </a:rPr>
              <a:t> positive constants c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c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and n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 such that 0  </a:t>
            </a:r>
            <a:r>
              <a:rPr lang="en-US" i="1" smtClean="0">
                <a:sym typeface="Symbol" pitchFamily="18" charset="2"/>
              </a:rPr>
              <a:t>c</a:t>
            </a:r>
            <a:r>
              <a:rPr lang="en-US" i="1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g(n)  f(n)  </a:t>
            </a:r>
            <a:r>
              <a:rPr lang="en-US" i="1" smtClean="0">
                <a:sym typeface="Symbol" pitchFamily="18" charset="2"/>
              </a:rPr>
              <a:t>c</a:t>
            </a:r>
            <a:r>
              <a:rPr lang="en-US" i="1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g(n)  n  </a:t>
            </a:r>
            <a:r>
              <a:rPr lang="en-US" i="1" smtClean="0">
                <a:sym typeface="Symbol" pitchFamily="18" charset="2"/>
              </a:rPr>
              <a:t>n</a:t>
            </a:r>
            <a:r>
              <a:rPr lang="en-US" i="1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}</a:t>
            </a:r>
          </a:p>
          <a:p>
            <a:pPr lvl="1" eaLnBrk="1" hangingPunct="1"/>
            <a:endParaRPr 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40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15964E9-D406-4D28-B999-4527929B0A55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3FB47B-6B56-4FAE-9BBC-0B3BB00B01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Big-Oh</a:t>
            </a:r>
          </a:p>
        </p:txBody>
      </p:sp>
      <p:sp>
        <p:nvSpPr>
          <p:cNvPr id="209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rgbClr val="008000"/>
                </a:solidFill>
              </a:rPr>
              <a:t>Claim:</a:t>
            </a:r>
            <a:r>
              <a:rPr lang="en-US" smtClean="0"/>
              <a:t> f(n) = 3n</a:t>
            </a:r>
            <a:r>
              <a:rPr lang="en-US" baseline="30000" smtClean="0"/>
              <a:t>2</a:t>
            </a:r>
            <a:r>
              <a:rPr lang="en-US" smtClean="0"/>
              <a:t> + 10n + 5 </a:t>
            </a:r>
            <a:r>
              <a:rPr lang="en-US" smtClean="0">
                <a:sym typeface="Symbol" pitchFamily="18" charset="2"/>
              </a:rPr>
              <a:t></a:t>
            </a:r>
            <a:r>
              <a:rPr lang="en-US" smtClean="0"/>
              <a:t> O(n</a:t>
            </a:r>
            <a:r>
              <a:rPr lang="en-US" baseline="30000" smtClean="0"/>
              <a:t>2</a:t>
            </a:r>
            <a:r>
              <a:rPr lang="en-US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rgbClr val="008000"/>
                </a:solidFill>
              </a:rPr>
              <a:t>Proof by definition</a:t>
            </a:r>
            <a:r>
              <a:rPr lang="en-US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</a:t>
            </a:r>
            <a:endParaRPr lang="en-US" sz="28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f(n) = 3n</a:t>
            </a:r>
            <a:r>
              <a:rPr lang="en-US" sz="2800" baseline="30000" smtClean="0"/>
              <a:t>2</a:t>
            </a:r>
            <a:r>
              <a:rPr lang="en-US" sz="2800" smtClean="0"/>
              <a:t> + 10n + 5 </a:t>
            </a:r>
            <a:r>
              <a:rPr lang="en-US" sz="2800" smtClean="0">
                <a:sym typeface="Symbol" pitchFamily="18" charset="2"/>
              </a:rPr>
              <a:t></a:t>
            </a:r>
            <a:r>
              <a:rPr lang="en-US" sz="2800" smtClean="0"/>
              <a:t> 3n</a:t>
            </a:r>
            <a:r>
              <a:rPr lang="en-US" sz="2800" baseline="30000" smtClean="0"/>
              <a:t>2</a:t>
            </a:r>
            <a:r>
              <a:rPr lang="en-US" sz="2800" smtClean="0"/>
              <a:t> + 10n</a:t>
            </a:r>
            <a:r>
              <a:rPr lang="en-US" sz="2800" baseline="30000" smtClean="0"/>
              <a:t>2</a:t>
            </a:r>
            <a:r>
              <a:rPr lang="en-US" sz="2800" smtClean="0"/>
              <a:t> + 5 ,</a:t>
            </a:r>
            <a:r>
              <a:rPr lang="en-US" sz="2800" smtClean="0">
                <a:sym typeface="Symbol" pitchFamily="18" charset="2"/>
              </a:rPr>
              <a:t></a:t>
            </a:r>
            <a:r>
              <a:rPr lang="en-US" sz="2800" smtClean="0"/>
              <a:t> n </a:t>
            </a:r>
            <a:r>
              <a:rPr lang="en-US" sz="2800" smtClean="0">
                <a:sym typeface="Symbol" pitchFamily="18" charset="2"/>
              </a:rPr>
              <a:t>&gt;</a:t>
            </a:r>
            <a:r>
              <a:rPr lang="en-US" sz="2800" smtClean="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			       	        </a:t>
            </a:r>
            <a:r>
              <a:rPr lang="en-US" sz="2800" smtClean="0">
                <a:sym typeface="Symbol" pitchFamily="18" charset="2"/>
              </a:rPr>
              <a:t></a:t>
            </a:r>
            <a:r>
              <a:rPr lang="en-US" sz="2800" smtClean="0"/>
              <a:t> 3n</a:t>
            </a:r>
            <a:r>
              <a:rPr lang="en-US" sz="2800" baseline="30000" smtClean="0"/>
              <a:t>2</a:t>
            </a:r>
            <a:r>
              <a:rPr lang="en-US" sz="2800" smtClean="0"/>
              <a:t> + 10n</a:t>
            </a:r>
            <a:r>
              <a:rPr lang="en-US" sz="2800" baseline="30000" smtClean="0"/>
              <a:t>2</a:t>
            </a:r>
            <a:r>
              <a:rPr lang="en-US" sz="2800" smtClean="0"/>
              <a:t> + 5n</a:t>
            </a:r>
            <a:r>
              <a:rPr lang="en-US" sz="2800" baseline="30000" smtClean="0"/>
              <a:t>2</a:t>
            </a:r>
            <a:r>
              <a:rPr lang="en-US" sz="2800" smtClean="0"/>
              <a:t>,</a:t>
            </a:r>
            <a:r>
              <a:rPr lang="en-US" sz="2800" smtClean="0">
                <a:sym typeface="Symbol" pitchFamily="18" charset="2"/>
              </a:rPr>
              <a:t></a:t>
            </a:r>
            <a:r>
              <a:rPr lang="en-US" sz="2800" smtClean="0"/>
              <a:t> n </a:t>
            </a:r>
            <a:r>
              <a:rPr lang="en-US" sz="2800" smtClean="0">
                <a:sym typeface="Symbol" pitchFamily="18" charset="2"/>
              </a:rPr>
              <a:t>&gt;</a:t>
            </a:r>
            <a:r>
              <a:rPr lang="en-US" sz="2800" smtClean="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ym typeface="Symbol" pitchFamily="18" charset="2"/>
              </a:rPr>
              <a:t>			                 </a:t>
            </a:r>
            <a:r>
              <a:rPr lang="en-US" sz="2800" smtClean="0"/>
              <a:t> 18 n</a:t>
            </a:r>
            <a:r>
              <a:rPr lang="en-US" sz="2800" baseline="30000" smtClean="0"/>
              <a:t>2</a:t>
            </a:r>
            <a:r>
              <a:rPr lang="en-US" sz="2800" smtClean="0"/>
              <a:t>, </a:t>
            </a:r>
            <a:r>
              <a:rPr lang="en-US" sz="2800" smtClean="0">
                <a:sym typeface="Symbol" pitchFamily="18" charset="2"/>
              </a:rPr>
              <a:t></a:t>
            </a:r>
            <a:r>
              <a:rPr lang="en-US" sz="2800" smtClean="0"/>
              <a:t> n </a:t>
            </a:r>
            <a:r>
              <a:rPr lang="en-US" sz="2800" smtClean="0">
                <a:sym typeface="Symbol" pitchFamily="18" charset="2"/>
              </a:rPr>
              <a:t>&gt;</a:t>
            </a:r>
            <a:r>
              <a:rPr lang="en-US" sz="2800" smtClean="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If we </a:t>
            </a:r>
            <a:r>
              <a:rPr lang="en-US" sz="2800" smtClean="0">
                <a:solidFill>
                  <a:srgbClr val="0000FF"/>
                </a:solidFill>
              </a:rPr>
              <a:t>let c = 18</a:t>
            </a:r>
            <a:r>
              <a:rPr lang="en-US" sz="2800" smtClean="0"/>
              <a:t> and </a:t>
            </a:r>
            <a:r>
              <a:rPr lang="en-US" sz="2800" smtClean="0">
                <a:solidFill>
                  <a:srgbClr val="0000FF"/>
                </a:solidFill>
              </a:rPr>
              <a:t>n</a:t>
            </a:r>
            <a:r>
              <a:rPr lang="en-US" sz="2800" baseline="-25000" smtClean="0">
                <a:solidFill>
                  <a:srgbClr val="0000FF"/>
                </a:solidFill>
              </a:rPr>
              <a:t>0</a:t>
            </a:r>
            <a:r>
              <a:rPr lang="en-US" sz="2800" smtClean="0">
                <a:solidFill>
                  <a:srgbClr val="0000FF"/>
                </a:solidFill>
              </a:rPr>
              <a:t> = 1</a:t>
            </a:r>
            <a:r>
              <a:rPr lang="en-US" sz="2800" smtClean="0"/>
              <a:t>, we have </a:t>
            </a:r>
            <a:r>
              <a:rPr lang="en-US" sz="2800" smtClean="0">
                <a:solidFill>
                  <a:srgbClr val="0000FF"/>
                </a:solidFill>
              </a:rPr>
              <a:t>f(n) </a:t>
            </a:r>
            <a:r>
              <a:rPr lang="en-US" sz="2800" smtClean="0">
                <a:solidFill>
                  <a:srgbClr val="0000FF"/>
                </a:solidFill>
                <a:sym typeface="Symbol" pitchFamily="18" charset="2"/>
              </a:rPr>
              <a:t> c n</a:t>
            </a:r>
            <a:r>
              <a:rPr lang="en-US" sz="2800" baseline="3000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US" sz="2800" smtClean="0">
                <a:solidFill>
                  <a:srgbClr val="0000FF"/>
                </a:solidFill>
                <a:sym typeface="Symbol" pitchFamily="18" charset="2"/>
              </a:rPr>
              <a:t>,  n </a:t>
            </a:r>
            <a:r>
              <a:rPr lang="en-US" sz="28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&gt;</a:t>
            </a:r>
            <a:r>
              <a:rPr lang="en-US" sz="2800" smtClean="0">
                <a:solidFill>
                  <a:srgbClr val="0000FF"/>
                </a:solidFill>
                <a:sym typeface="Symbol" pitchFamily="18" charset="2"/>
              </a:rPr>
              <a:t> n</a:t>
            </a:r>
            <a:r>
              <a:rPr lang="en-US" sz="2800" baseline="-25000" smtClean="0">
                <a:solidFill>
                  <a:srgbClr val="0000FF"/>
                </a:solidFill>
                <a:sym typeface="Symbol" pitchFamily="18" charset="2"/>
              </a:rPr>
              <a:t>0</a:t>
            </a:r>
            <a:r>
              <a:rPr lang="en-US" sz="2800" smtClean="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ym typeface="Symbol" pitchFamily="18" charset="2"/>
              </a:rPr>
              <a:t>	Therefore </a:t>
            </a:r>
            <a:r>
              <a:rPr lang="en-US" sz="2800" smtClean="0">
                <a:solidFill>
                  <a:srgbClr val="0000FF"/>
                </a:solidFill>
                <a:sym typeface="Symbol" pitchFamily="18" charset="2"/>
              </a:rPr>
              <a:t>by definition</a:t>
            </a:r>
            <a:r>
              <a:rPr lang="en-US" sz="2800" smtClean="0">
                <a:sym typeface="Symbol" pitchFamily="18" charset="2"/>
              </a:rPr>
              <a:t>, f(n) = O(n</a:t>
            </a:r>
            <a:r>
              <a:rPr lang="en-US" sz="2800" baseline="30000" smtClean="0">
                <a:sym typeface="Symbol" pitchFamily="18" charset="2"/>
              </a:rPr>
              <a:t>2</a:t>
            </a:r>
            <a:r>
              <a:rPr lang="en-US" sz="2800" smtClean="0">
                <a:sym typeface="Symbol" pitchFamily="18" charset="2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61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587C4BE-7DEB-463E-AE52-C21E9EC14021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079DF0-F044-463A-A159-B4883468319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Use limits to compare orders of growth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en-US" sz="2400" smtClean="0"/>
              <a:t>				0</a:t>
            </a:r>
          </a:p>
          <a:p>
            <a:pPr eaLnBrk="1" hangingPunct="1"/>
            <a:r>
              <a:rPr lang="en-US" sz="2400" smtClean="0"/>
              <a:t>lim f(n) / g(n) =     c   &gt; 0</a:t>
            </a:r>
          </a:p>
          <a:p>
            <a:pPr eaLnBrk="1" hangingPunct="1">
              <a:buFontTx/>
              <a:buNone/>
            </a:pPr>
            <a:r>
              <a:rPr lang="en-US" sz="2400" smtClean="0"/>
              <a:t>				</a:t>
            </a:r>
            <a:r>
              <a:rPr lang="en-US" sz="2400" smtClean="0">
                <a:cs typeface="Arial" charset="0"/>
              </a:rPr>
              <a:t>∞</a:t>
            </a:r>
          </a:p>
        </p:txBody>
      </p:sp>
      <p:sp>
        <p:nvSpPr>
          <p:cNvPr id="1032" name="AutoShape 4"/>
          <p:cNvSpPr>
            <a:spLocks/>
          </p:cNvSpPr>
          <p:nvPr/>
        </p:nvSpPr>
        <p:spPr bwMode="auto">
          <a:xfrm>
            <a:off x="2895600" y="2144713"/>
            <a:ext cx="152400" cy="1066800"/>
          </a:xfrm>
          <a:prstGeom prst="leftBrace">
            <a:avLst>
              <a:gd name="adj1" fmla="val 5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762000" y="2754313"/>
            <a:ext cx="7604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  <p:sp>
        <p:nvSpPr>
          <p:cNvPr id="1034" name="Text Box 6"/>
          <p:cNvSpPr txBox="1">
            <a:spLocks noChangeArrowheads="1"/>
          </p:cNvSpPr>
          <p:nvPr/>
        </p:nvSpPr>
        <p:spPr bwMode="auto">
          <a:xfrm>
            <a:off x="5124450" y="1676400"/>
            <a:ext cx="16446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n-US" sz="2000">
                <a:sym typeface="Symbol" pitchFamily="18" charset="2"/>
              </a:rPr>
              <a:t> o(</a:t>
            </a:r>
            <a:r>
              <a:rPr lang="en-US" sz="2000"/>
              <a:t>g(n))</a:t>
            </a:r>
          </a:p>
        </p:txBody>
      </p:sp>
      <p:sp>
        <p:nvSpPr>
          <p:cNvPr id="1035" name="Line 7"/>
          <p:cNvSpPr>
            <a:spLocks noChangeShapeType="1"/>
          </p:cNvSpPr>
          <p:nvPr/>
        </p:nvSpPr>
        <p:spPr bwMode="auto">
          <a:xfrm flipV="1">
            <a:off x="4267200" y="1916113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8"/>
          <p:cNvSpPr>
            <a:spLocks noChangeShapeType="1"/>
          </p:cNvSpPr>
          <p:nvPr/>
        </p:nvSpPr>
        <p:spPr bwMode="auto">
          <a:xfrm flipV="1">
            <a:off x="4267200" y="26781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Text Box 9"/>
          <p:cNvSpPr txBox="1">
            <a:spLocks noChangeArrowheads="1"/>
          </p:cNvSpPr>
          <p:nvPr/>
        </p:nvSpPr>
        <p:spPr bwMode="auto">
          <a:xfrm>
            <a:off x="5105400" y="2587625"/>
            <a:ext cx="24384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l-GR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l-GR" sz="2000">
                <a:cs typeface="Arial" charset="0"/>
              </a:rPr>
              <a:t>Θ</a:t>
            </a:r>
            <a:r>
              <a:rPr lang="en-US" sz="2000"/>
              <a:t> (g(n))</a:t>
            </a:r>
          </a:p>
        </p:txBody>
      </p:sp>
      <p:sp>
        <p:nvSpPr>
          <p:cNvPr id="1038" name="Text Box 10"/>
          <p:cNvSpPr txBox="1">
            <a:spLocks noChangeArrowheads="1"/>
          </p:cNvSpPr>
          <p:nvPr/>
        </p:nvSpPr>
        <p:spPr bwMode="auto">
          <a:xfrm>
            <a:off x="5105400" y="3429000"/>
            <a:ext cx="17716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n-US" sz="2000">
                <a:sym typeface="Symbol" pitchFamily="18" charset="2"/>
              </a:rPr>
              <a:t></a:t>
            </a:r>
            <a:r>
              <a:rPr lang="en-US" sz="2000"/>
              <a:t> </a:t>
            </a:r>
            <a:r>
              <a:rPr lang="el-GR" sz="2000">
                <a:cs typeface="Arial" charset="0"/>
              </a:rPr>
              <a:t>ω</a:t>
            </a:r>
            <a:r>
              <a:rPr lang="en-US" sz="2000"/>
              <a:t> (g(n))</a:t>
            </a:r>
          </a:p>
        </p:txBody>
      </p:sp>
      <p:sp>
        <p:nvSpPr>
          <p:cNvPr id="1039" name="Line 11"/>
          <p:cNvSpPr>
            <a:spLocks noChangeShapeType="1"/>
          </p:cNvSpPr>
          <p:nvPr/>
        </p:nvSpPr>
        <p:spPr bwMode="auto">
          <a:xfrm>
            <a:off x="4191000" y="3135313"/>
            <a:ext cx="914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Text Box 12"/>
          <p:cNvSpPr txBox="1">
            <a:spLocks noChangeArrowheads="1"/>
          </p:cNvSpPr>
          <p:nvPr/>
        </p:nvSpPr>
        <p:spPr bwMode="auto">
          <a:xfrm>
            <a:off x="7086600" y="2144713"/>
            <a:ext cx="17002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n-US" sz="2000">
                <a:sym typeface="Symbol" pitchFamily="18" charset="2"/>
              </a:rPr>
              <a:t> O(</a:t>
            </a:r>
            <a:r>
              <a:rPr lang="en-US" sz="2000"/>
              <a:t>g(n))</a:t>
            </a:r>
          </a:p>
        </p:txBody>
      </p:sp>
      <p:sp>
        <p:nvSpPr>
          <p:cNvPr id="1041" name="Text Box 13"/>
          <p:cNvSpPr txBox="1">
            <a:spLocks noChangeArrowheads="1"/>
          </p:cNvSpPr>
          <p:nvPr/>
        </p:nvSpPr>
        <p:spPr bwMode="auto">
          <a:xfrm>
            <a:off x="7086600" y="2982913"/>
            <a:ext cx="169386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f(n) </a:t>
            </a:r>
            <a:r>
              <a:rPr lang="en-US" sz="2000">
                <a:sym typeface="Symbol" pitchFamily="18" charset="2"/>
              </a:rPr>
              <a:t> </a:t>
            </a:r>
            <a:r>
              <a:rPr lang="el-GR" sz="2000">
                <a:cs typeface="Arial" charset="0"/>
                <a:sym typeface="Symbol" pitchFamily="18" charset="2"/>
              </a:rPr>
              <a:t>Ω</a:t>
            </a:r>
            <a:r>
              <a:rPr lang="en-US" sz="2000">
                <a:sym typeface="Symbol" pitchFamily="18" charset="2"/>
              </a:rPr>
              <a:t>(</a:t>
            </a:r>
            <a:r>
              <a:rPr lang="en-US" sz="2000"/>
              <a:t>g(n))</a:t>
            </a:r>
          </a:p>
        </p:txBody>
      </p:sp>
      <p:sp>
        <p:nvSpPr>
          <p:cNvPr id="1042" name="Line 14"/>
          <p:cNvSpPr>
            <a:spLocks noChangeShapeType="1"/>
          </p:cNvSpPr>
          <p:nvPr/>
        </p:nvSpPr>
        <p:spPr bwMode="auto">
          <a:xfrm>
            <a:off x="6781800" y="1992313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Line 15"/>
          <p:cNvSpPr>
            <a:spLocks noChangeShapeType="1"/>
          </p:cNvSpPr>
          <p:nvPr/>
        </p:nvSpPr>
        <p:spPr bwMode="auto">
          <a:xfrm flipV="1">
            <a:off x="6858000" y="2449513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" name="Line 16"/>
          <p:cNvSpPr>
            <a:spLocks noChangeShapeType="1"/>
          </p:cNvSpPr>
          <p:nvPr/>
        </p:nvSpPr>
        <p:spPr bwMode="auto">
          <a:xfrm>
            <a:off x="6858000" y="2906713"/>
            <a:ext cx="152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5" name="Line 17"/>
          <p:cNvSpPr>
            <a:spLocks noChangeShapeType="1"/>
          </p:cNvSpPr>
          <p:nvPr/>
        </p:nvSpPr>
        <p:spPr bwMode="auto">
          <a:xfrm flipV="1">
            <a:off x="6858000" y="3287713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6" name="Rectangle 18"/>
          <p:cNvSpPr>
            <a:spLocks noChangeArrowheads="1"/>
          </p:cNvSpPr>
          <p:nvPr/>
        </p:nvSpPr>
        <p:spPr bwMode="auto">
          <a:xfrm>
            <a:off x="996950" y="4240213"/>
            <a:ext cx="4786313" cy="5191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/>
              <a:t>lim f(n) / g(n) = lim f(n)’ / g(n)’</a:t>
            </a:r>
          </a:p>
        </p:txBody>
      </p:sp>
      <p:sp>
        <p:nvSpPr>
          <p:cNvPr id="1047" name="Rectangle 19"/>
          <p:cNvSpPr>
            <a:spLocks noChangeArrowheads="1"/>
          </p:cNvSpPr>
          <p:nvPr/>
        </p:nvSpPr>
        <p:spPr bwMode="auto">
          <a:xfrm>
            <a:off x="990600" y="4632325"/>
            <a:ext cx="760413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  <p:sp>
        <p:nvSpPr>
          <p:cNvPr id="1048" name="Rectangle 20"/>
          <p:cNvSpPr>
            <a:spLocks noChangeArrowheads="1"/>
          </p:cNvSpPr>
          <p:nvPr/>
        </p:nvSpPr>
        <p:spPr bwMode="auto">
          <a:xfrm>
            <a:off x="3506788" y="4632325"/>
            <a:ext cx="76041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n</a:t>
            </a:r>
            <a:r>
              <a:rPr lang="en-US" sz="2000"/>
              <a:t>→∞</a:t>
            </a:r>
          </a:p>
        </p:txBody>
      </p:sp>
      <p:sp>
        <p:nvSpPr>
          <p:cNvPr id="1049" name="Text Box 21"/>
          <p:cNvSpPr txBox="1">
            <a:spLocks noChangeArrowheads="1"/>
          </p:cNvSpPr>
          <p:nvPr/>
        </p:nvSpPr>
        <p:spPr bwMode="auto">
          <a:xfrm>
            <a:off x="6172200" y="4203700"/>
            <a:ext cx="2286000" cy="10541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Condition: 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If both lim f(n) and lim g(n) = ∞ or 0</a:t>
            </a:r>
          </a:p>
        </p:txBody>
      </p:sp>
      <p:sp>
        <p:nvSpPr>
          <p:cNvPr id="1050" name="Rectangle 22"/>
          <p:cNvSpPr>
            <a:spLocks noChangeArrowheads="1"/>
          </p:cNvSpPr>
          <p:nvPr/>
        </p:nvSpPr>
        <p:spPr bwMode="auto">
          <a:xfrm>
            <a:off x="1066800" y="3824288"/>
            <a:ext cx="17462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L’ Hopital’s rule</a:t>
            </a:r>
          </a:p>
        </p:txBody>
      </p:sp>
      <p:sp>
        <p:nvSpPr>
          <p:cNvPr id="1051" name="Rectangle 23"/>
          <p:cNvSpPr>
            <a:spLocks noChangeArrowheads="1"/>
          </p:cNvSpPr>
          <p:nvPr/>
        </p:nvSpPr>
        <p:spPr bwMode="auto">
          <a:xfrm>
            <a:off x="1066800" y="5272088"/>
            <a:ext cx="18732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Stirling’s formula</a:t>
            </a:r>
          </a:p>
        </p:txBody>
      </p:sp>
      <p:graphicFrame>
        <p:nvGraphicFramePr>
          <p:cNvPr id="1026" name="Object 24"/>
          <p:cNvGraphicFramePr>
            <a:graphicFrameLocks noChangeAspect="1"/>
          </p:cNvGraphicFramePr>
          <p:nvPr/>
        </p:nvGraphicFramePr>
        <p:xfrm>
          <a:off x="1066800" y="5715000"/>
          <a:ext cx="838200" cy="609600"/>
        </p:xfrm>
        <a:graphic>
          <a:graphicData uri="http://schemas.openxmlformats.org/presentationml/2006/ole">
            <p:oleObj spid="_x0000_s1026" name="Equation" r:id="rId4" imgW="279279" imgH="203112" progId="">
              <p:embed/>
            </p:oleObj>
          </a:graphicData>
        </a:graphic>
      </p:graphicFrame>
      <p:graphicFrame>
        <p:nvGraphicFramePr>
          <p:cNvPr id="1027" name="Object 25"/>
          <p:cNvGraphicFramePr>
            <a:graphicFrameLocks noChangeAspect="1"/>
          </p:cNvGraphicFramePr>
          <p:nvPr/>
        </p:nvGraphicFramePr>
        <p:xfrm>
          <a:off x="3429000" y="5638800"/>
          <a:ext cx="1384300" cy="609600"/>
        </p:xfrm>
        <a:graphic>
          <a:graphicData uri="http://schemas.openxmlformats.org/presentationml/2006/ole">
            <p:oleObj spid="_x0000_s1027" name="Equation" r:id="rId5" imgW="545760" imgH="203040" progId="">
              <p:embed/>
            </p:oleObj>
          </a:graphicData>
        </a:graphic>
      </p:graphicFrame>
      <p:sp>
        <p:nvSpPr>
          <p:cNvPr id="1052" name="Rectangle 26"/>
          <p:cNvSpPr>
            <a:spLocks noChangeArrowheads="1"/>
          </p:cNvSpPr>
          <p:nvPr/>
        </p:nvSpPr>
        <p:spPr bwMode="auto">
          <a:xfrm>
            <a:off x="1905000" y="5791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>
                <a:cs typeface="Times New Roman" pitchFamily="18" charset="0"/>
              </a:rPr>
              <a:t>(constant)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121A733-4098-46BD-83B0-40781BA2044B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B49460-CB56-4534-91E2-23F6978EFD8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Useful rules for logarithms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For all a &gt; 0, b &gt; 0, c &gt; 0, the following rules hold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log</a:t>
            </a:r>
            <a:r>
              <a:rPr lang="en-US" sz="2400" baseline="-25000" smtClean="0"/>
              <a:t>b</a:t>
            </a:r>
            <a:r>
              <a:rPr lang="en-US" sz="2400" smtClean="0"/>
              <a:t>a = log</a:t>
            </a:r>
            <a:r>
              <a:rPr lang="en-US" sz="2400" baseline="-25000" smtClean="0"/>
              <a:t>c</a:t>
            </a:r>
            <a:r>
              <a:rPr lang="en-US" sz="2400" smtClean="0"/>
              <a:t>a / log</a:t>
            </a:r>
            <a:r>
              <a:rPr lang="en-US" sz="2400" baseline="-25000" smtClean="0"/>
              <a:t>c</a:t>
            </a:r>
            <a:r>
              <a:rPr lang="en-US" sz="2400" smtClean="0"/>
              <a:t>b = lg a / lg 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So: log</a:t>
            </a:r>
            <a:r>
              <a:rPr lang="en-US" sz="2000" baseline="-25000" smtClean="0"/>
              <a:t>10</a:t>
            </a:r>
            <a:r>
              <a:rPr lang="en-US" sz="2000" smtClean="0"/>
              <a:t>n = log</a:t>
            </a:r>
            <a:r>
              <a:rPr lang="en-US" sz="2000" baseline="-25000" smtClean="0"/>
              <a:t>2</a:t>
            </a:r>
            <a:r>
              <a:rPr lang="en-US" sz="2000" smtClean="0"/>
              <a:t>n / log</a:t>
            </a:r>
            <a:r>
              <a:rPr lang="en-US" sz="2000" baseline="-25000" smtClean="0"/>
              <a:t>2 </a:t>
            </a:r>
            <a:r>
              <a:rPr lang="en-US" sz="2000" smtClean="0"/>
              <a:t>10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log</a:t>
            </a:r>
            <a:r>
              <a:rPr lang="en-US" sz="2400" baseline="-25000" smtClean="0"/>
              <a:t>b</a:t>
            </a:r>
            <a:r>
              <a:rPr lang="en-US" sz="2400" smtClean="0"/>
              <a:t>a</a:t>
            </a:r>
            <a:r>
              <a:rPr lang="en-US" sz="2400" baseline="30000" smtClean="0"/>
              <a:t>n</a:t>
            </a:r>
            <a:r>
              <a:rPr lang="en-US" sz="2400" smtClean="0"/>
              <a:t> = n log</a:t>
            </a:r>
            <a:r>
              <a:rPr lang="en-US" sz="2400" baseline="-25000" smtClean="0"/>
              <a:t>b</a:t>
            </a:r>
            <a:r>
              <a:rPr lang="en-US" sz="2400" smtClean="0"/>
              <a:t>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So: log 3</a:t>
            </a:r>
            <a:r>
              <a:rPr lang="en-US" sz="2000" baseline="30000" smtClean="0"/>
              <a:t>n</a:t>
            </a:r>
            <a:r>
              <a:rPr lang="en-US" sz="2000" smtClean="0"/>
              <a:t> = n log3 = </a:t>
            </a:r>
            <a:r>
              <a:rPr lang="en-US" sz="2000" smtClean="0">
                <a:sym typeface="Symbol" pitchFamily="18" charset="2"/>
              </a:rPr>
              <a:t>(n)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aseline="-25000" smtClean="0"/>
              <a:t>b</a:t>
            </a:r>
            <a:r>
              <a:rPr lang="en-US" sz="2400" baseline="30000" smtClean="0"/>
              <a:t>log</a:t>
            </a:r>
            <a:r>
              <a:rPr lang="en-US" sz="1200" smtClean="0"/>
              <a:t>b</a:t>
            </a:r>
            <a:r>
              <a:rPr lang="en-US" sz="2400" baseline="30000" smtClean="0"/>
              <a:t>a </a:t>
            </a:r>
            <a:r>
              <a:rPr lang="en-US" sz="2400" smtClean="0"/>
              <a:t>= 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So: </a:t>
            </a:r>
            <a:r>
              <a:rPr lang="en-US" sz="2000" baseline="-25000" smtClean="0"/>
              <a:t>2</a:t>
            </a:r>
            <a:r>
              <a:rPr lang="en-US" sz="2000" baseline="30000" smtClean="0"/>
              <a:t>log</a:t>
            </a:r>
            <a:r>
              <a:rPr lang="en-US" sz="1000" smtClean="0"/>
              <a:t>2</a:t>
            </a:r>
            <a:r>
              <a:rPr lang="en-US" sz="2000" baseline="30000" smtClean="0"/>
              <a:t>n</a:t>
            </a:r>
            <a:r>
              <a:rPr lang="en-US" sz="2000" smtClean="0"/>
              <a:t> = 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log (ab) = log a + log 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So: log (3n) = log 3 + log n = </a:t>
            </a:r>
            <a:r>
              <a:rPr lang="en-US" sz="2000" smtClean="0">
                <a:sym typeface="Symbol" pitchFamily="18" charset="2"/>
              </a:rPr>
              <a:t>(log n)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log (a/b) = log (a) – log(b)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So: log (n/2) = log n – log 2 = </a:t>
            </a:r>
            <a:r>
              <a:rPr lang="en-US" sz="2000" smtClean="0">
                <a:sym typeface="Symbol" pitchFamily="18" charset="2"/>
              </a:rPr>
              <a:t>(log n)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log</a:t>
            </a:r>
            <a:r>
              <a:rPr lang="en-US" sz="2400" baseline="-25000" smtClean="0"/>
              <a:t>b</a:t>
            </a:r>
            <a:r>
              <a:rPr lang="en-US" sz="2400" smtClean="0"/>
              <a:t>a = 1 / log</a:t>
            </a:r>
            <a:r>
              <a:rPr lang="en-US" sz="2400" baseline="-25000" smtClean="0"/>
              <a:t>a</a:t>
            </a:r>
            <a:r>
              <a:rPr lang="en-US" sz="2400" smtClean="0"/>
              <a:t>b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log</a:t>
            </a:r>
            <a:r>
              <a:rPr lang="en-US" sz="2400" baseline="-25000" smtClean="0"/>
              <a:t>b</a:t>
            </a:r>
            <a:r>
              <a:rPr lang="en-US" sz="2400" smtClean="0"/>
              <a:t>1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603AE1D-07E7-47C7-B521-BF58F2BC7AD6}" type="datetime1">
              <a:rPr lang="en-US" smtClean="0"/>
              <a:pPr/>
              <a:t>2/12/2018</a:t>
            </a:fld>
            <a:endParaRPr lang="en-US" smtClean="0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708B2-2A38-4D7B-A5CE-0A7EDA17916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Useful rules for exponentials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For all a &gt; 0, b &gt; 0, c &gt; 0, the following rules hold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</a:t>
            </a:r>
            <a:r>
              <a:rPr lang="en-US" sz="2800" baseline="30000" smtClean="0"/>
              <a:t>0</a:t>
            </a:r>
            <a:r>
              <a:rPr lang="en-US" sz="2800" smtClean="0"/>
              <a:t> = 1   (0</a:t>
            </a:r>
            <a:r>
              <a:rPr lang="en-US" sz="2800" baseline="30000" smtClean="0"/>
              <a:t>0</a:t>
            </a:r>
            <a:r>
              <a:rPr lang="en-US" sz="2800" smtClean="0"/>
              <a:t> = ?) Answer: does not exist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</a:t>
            </a:r>
            <a:r>
              <a:rPr lang="en-US" sz="2800" baseline="30000" smtClean="0"/>
              <a:t>1</a:t>
            </a:r>
            <a:r>
              <a:rPr lang="en-US" sz="2800" smtClean="0"/>
              <a:t> = 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</a:t>
            </a:r>
            <a:r>
              <a:rPr lang="en-US" sz="2800" baseline="30000" smtClean="0"/>
              <a:t>-1</a:t>
            </a:r>
            <a:r>
              <a:rPr lang="en-US" sz="2800" smtClean="0"/>
              <a:t> = 1/a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(a</a:t>
            </a:r>
            <a:r>
              <a:rPr lang="en-US" sz="2800" baseline="30000" smtClean="0"/>
              <a:t>m</a:t>
            </a:r>
            <a:r>
              <a:rPr lang="en-US" sz="2800" smtClean="0"/>
              <a:t>)</a:t>
            </a:r>
            <a:r>
              <a:rPr lang="en-US" sz="2800" baseline="30000" smtClean="0"/>
              <a:t>n</a:t>
            </a:r>
            <a:r>
              <a:rPr lang="en-US" sz="2800" smtClean="0"/>
              <a:t> = a</a:t>
            </a:r>
            <a:r>
              <a:rPr lang="en-US" sz="2800" baseline="30000" smtClean="0"/>
              <a:t>mn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(a</a:t>
            </a:r>
            <a:r>
              <a:rPr lang="en-US" sz="2800" baseline="30000" smtClean="0"/>
              <a:t>m</a:t>
            </a:r>
            <a:r>
              <a:rPr lang="en-US" sz="2800" smtClean="0"/>
              <a:t>)</a:t>
            </a:r>
            <a:r>
              <a:rPr lang="en-US" sz="2800" baseline="30000" smtClean="0"/>
              <a:t>n</a:t>
            </a:r>
            <a:r>
              <a:rPr lang="en-US" sz="2800" smtClean="0"/>
              <a:t> = (a</a:t>
            </a:r>
            <a:r>
              <a:rPr lang="en-US" sz="2800" baseline="30000" smtClean="0"/>
              <a:t>n</a:t>
            </a:r>
            <a:r>
              <a:rPr lang="en-US" sz="2800" smtClean="0"/>
              <a:t>)</a:t>
            </a:r>
            <a:r>
              <a:rPr lang="en-US" sz="2800" baseline="30000" smtClean="0"/>
              <a:t>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So: (3</a:t>
            </a:r>
            <a:r>
              <a:rPr lang="en-US" sz="2400" baseline="30000" smtClean="0"/>
              <a:t>n</a:t>
            </a:r>
            <a:r>
              <a:rPr lang="en-US" sz="2400" smtClean="0"/>
              <a:t>)</a:t>
            </a:r>
            <a:r>
              <a:rPr lang="en-US" sz="2400" baseline="30000" smtClean="0"/>
              <a:t>2</a:t>
            </a:r>
            <a:r>
              <a:rPr lang="en-US" sz="2400" smtClean="0"/>
              <a:t> = 3</a:t>
            </a:r>
            <a:r>
              <a:rPr lang="en-US" sz="2400" baseline="30000" smtClean="0"/>
              <a:t>2n </a:t>
            </a:r>
            <a:r>
              <a:rPr lang="en-US" sz="2400" smtClean="0"/>
              <a:t>= (3</a:t>
            </a:r>
            <a:r>
              <a:rPr lang="en-US" sz="2400" baseline="30000" smtClean="0"/>
              <a:t>2</a:t>
            </a:r>
            <a:r>
              <a:rPr lang="en-US" sz="2400" smtClean="0"/>
              <a:t>)</a:t>
            </a:r>
            <a:r>
              <a:rPr lang="en-US" sz="2400" baseline="30000" smtClean="0"/>
              <a:t>n </a:t>
            </a:r>
            <a:r>
              <a:rPr lang="en-US" sz="2400" smtClean="0"/>
              <a:t>=9</a:t>
            </a:r>
            <a:r>
              <a:rPr lang="en-US" sz="2400" baseline="30000" smtClean="0"/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</a:t>
            </a:r>
            <a:r>
              <a:rPr lang="en-US" sz="2800" baseline="30000" smtClean="0"/>
              <a:t>m</a:t>
            </a:r>
            <a:r>
              <a:rPr lang="en-US" sz="2800" smtClean="0"/>
              <a:t>a</a:t>
            </a:r>
            <a:r>
              <a:rPr lang="en-US" sz="2800" baseline="30000" smtClean="0"/>
              <a:t>n</a:t>
            </a:r>
            <a:r>
              <a:rPr lang="en-US" sz="2800" smtClean="0"/>
              <a:t> = a</a:t>
            </a:r>
            <a:r>
              <a:rPr lang="en-US" sz="2800" baseline="30000" smtClean="0"/>
              <a:t>m+n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So: n</a:t>
            </a:r>
            <a:r>
              <a:rPr lang="en-US" sz="2400" baseline="30000" smtClean="0"/>
              <a:t>2</a:t>
            </a:r>
            <a:r>
              <a:rPr lang="en-US" sz="2400" smtClean="0"/>
              <a:t> n</a:t>
            </a:r>
            <a:r>
              <a:rPr lang="en-US" sz="2400" baseline="30000" smtClean="0"/>
              <a:t>3</a:t>
            </a:r>
            <a:r>
              <a:rPr lang="en-US" sz="2400" smtClean="0"/>
              <a:t> = n</a:t>
            </a:r>
            <a:r>
              <a:rPr lang="en-US" sz="2400" baseline="30000" smtClean="0"/>
              <a:t>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2</a:t>
            </a:r>
            <a:r>
              <a:rPr lang="en-US" sz="2400" baseline="30000" smtClean="0"/>
              <a:t>n</a:t>
            </a:r>
            <a:r>
              <a:rPr lang="en-US" sz="2400" smtClean="0"/>
              <a:t> 2</a:t>
            </a:r>
            <a:r>
              <a:rPr lang="en-US" sz="2400" baseline="30000" smtClean="0"/>
              <a:t>2</a:t>
            </a:r>
            <a:r>
              <a:rPr lang="en-US" sz="2400" smtClean="0"/>
              <a:t> = 2</a:t>
            </a:r>
            <a:r>
              <a:rPr lang="en-US" sz="2400" baseline="30000" smtClean="0"/>
              <a:t>n+2 </a:t>
            </a:r>
            <a:r>
              <a:rPr lang="en-US" sz="2400" smtClean="0"/>
              <a:t>= 4 * 2</a:t>
            </a:r>
            <a:r>
              <a:rPr lang="en-US" sz="2400" baseline="30000" smtClean="0"/>
              <a:t>n </a:t>
            </a:r>
            <a:r>
              <a:rPr lang="en-US" sz="2400" smtClean="0"/>
              <a:t>= </a:t>
            </a:r>
            <a:r>
              <a:rPr lang="en-US" sz="2400" smtClean="0">
                <a:sym typeface="Symbol" pitchFamily="18" charset="2"/>
              </a:rPr>
              <a:t>(2</a:t>
            </a:r>
            <a:r>
              <a:rPr lang="en-US" sz="2400" baseline="30000" smtClean="0">
                <a:sym typeface="Symbol" pitchFamily="18" charset="2"/>
              </a:rPr>
              <a:t>n</a:t>
            </a:r>
            <a:r>
              <a:rPr lang="en-US" sz="240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sz="2400" baseline="30000" smtClean="0"/>
          </a:p>
          <a:p>
            <a:pPr lvl="1" eaLnBrk="1" hangingPunct="1">
              <a:lnSpc>
                <a:spcPct val="90000"/>
              </a:lnSpc>
            </a:pPr>
            <a:endParaRPr lang="en-US" sz="2400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41608</TotalTime>
  <Words>1741</Words>
  <Application>Microsoft Office PowerPoint</Application>
  <PresentationFormat>On-screen Show (4:3)</PresentationFormat>
  <Paragraphs>370</Paragraphs>
  <Slides>29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Equation</vt:lpstr>
      <vt:lpstr>CS 3343: Analysis of Algorithms</vt:lpstr>
      <vt:lpstr>Exam (midterm 1)</vt:lpstr>
      <vt:lpstr>Materials covered</vt:lpstr>
      <vt:lpstr>Asymptotic notations</vt:lpstr>
      <vt:lpstr>Mathematical definitions</vt:lpstr>
      <vt:lpstr>Big-Oh</vt:lpstr>
      <vt:lpstr>Use limits to compare orders of growth</vt:lpstr>
      <vt:lpstr>Useful rules for logarithms</vt:lpstr>
      <vt:lpstr>Useful rules for exponentials</vt:lpstr>
      <vt:lpstr>More advanced dominance ranking</vt:lpstr>
      <vt:lpstr>Sum of arithmetic series</vt:lpstr>
      <vt:lpstr>Sum of geometric series</vt:lpstr>
      <vt:lpstr>Sum manipulation rules</vt:lpstr>
      <vt:lpstr>Analyzing non-recursive algorithms</vt:lpstr>
      <vt:lpstr>Analysis of insertion Sort</vt:lpstr>
      <vt:lpstr>Best case</vt:lpstr>
      <vt:lpstr>Worst case</vt:lpstr>
      <vt:lpstr>Average case</vt:lpstr>
      <vt:lpstr>Use loop invariants to prove the correctness of Insertion Sort</vt:lpstr>
      <vt:lpstr>Analyzing recursive algorithms</vt:lpstr>
      <vt:lpstr>Correctness of merge sort</vt:lpstr>
      <vt:lpstr>Analyzing merge sort</vt:lpstr>
      <vt:lpstr>Recursive Insertion Sort</vt:lpstr>
      <vt:lpstr>Binary Search</vt:lpstr>
      <vt:lpstr>Recursion tree</vt:lpstr>
      <vt:lpstr>Substitution method</vt:lpstr>
      <vt:lpstr>Proof</vt:lpstr>
      <vt:lpstr>Master theorem</vt:lpstr>
      <vt:lpstr>Expected (avg-case) running time for randomized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3343: Analysis of Algorithms</dc:title>
  <dc:creator>Jianhua Ruan</dc:creator>
  <cp:lastModifiedBy>Jianhua Ruan</cp:lastModifiedBy>
  <cp:revision>981</cp:revision>
  <cp:lastPrinted>1998-11-03T18:33:01Z</cp:lastPrinted>
  <dcterms:created xsi:type="dcterms:W3CDTF">1998-11-02T19:17:54Z</dcterms:created>
  <dcterms:modified xsi:type="dcterms:W3CDTF">2018-02-12T15:58:32Z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