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9"/>
  </p:notesMasterIdLst>
  <p:sldIdLst>
    <p:sldId id="256" r:id="rId2"/>
    <p:sldId id="426" r:id="rId3"/>
    <p:sldId id="427" r:id="rId4"/>
    <p:sldId id="425" r:id="rId5"/>
    <p:sldId id="428" r:id="rId6"/>
    <p:sldId id="429" r:id="rId7"/>
    <p:sldId id="430" r:id="rId8"/>
  </p:sldIdLst>
  <p:sldSz cx="9144000" cy="6858000" type="screen4x3"/>
  <p:notesSz cx="6946900" cy="92329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0000FF"/>
    <a:srgbClr val="333399"/>
    <a:srgbClr val="0033CC"/>
    <a:srgbClr val="000099"/>
    <a:srgbClr val="FF0000"/>
    <a:srgbClr val="5F5F5F"/>
    <a:srgbClr val="FFFF00"/>
    <a:srgbClr val="B8C26A"/>
    <a:srgbClr val="99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41" autoAdjust="0"/>
    <p:restoredTop sz="94580" autoAdjust="0"/>
  </p:normalViewPr>
  <p:slideViewPr>
    <p:cSldViewPr>
      <p:cViewPr varScale="1">
        <p:scale>
          <a:sx n="63" d="100"/>
          <a:sy n="63" d="100"/>
        </p:scale>
        <p:origin x="-1194" y="-96"/>
      </p:cViewPr>
      <p:guideLst>
        <p:guide orient="horz" pos="292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710" y="-72"/>
      </p:cViewPr>
      <p:guideLst>
        <p:guide orient="horz" pos="2908"/>
        <p:guide pos="218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455" tIns="46227" rIns="92455" bIns="46227" numCol="1" anchor="ctr" anchorCtr="0" compatLnSpc="1">
            <a:prstTxWarp prst="textNoShape">
              <a:avLst/>
            </a:prstTxWarp>
          </a:bodyPr>
          <a:lstStyle>
            <a:lvl1pPr algn="l" defTabSz="923925"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09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455" tIns="46227" rIns="92455" bIns="46227" numCol="1" anchor="ctr" anchorCtr="0" compatLnSpc="1">
            <a:prstTxWarp prst="textNoShape">
              <a:avLst/>
            </a:prstTxWarp>
          </a:bodyPr>
          <a:lstStyle>
            <a:lvl1pPr algn="r" defTabSz="923925"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5225" y="692150"/>
            <a:ext cx="4616450" cy="3462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386263"/>
            <a:ext cx="5095875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455" tIns="46227" rIns="92455" bIns="462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0938"/>
            <a:ext cx="3009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455" tIns="46227" rIns="92455" bIns="46227" numCol="1" anchor="b" anchorCtr="0" compatLnSpc="1">
            <a:prstTxWarp prst="textNoShape">
              <a:avLst/>
            </a:prstTxWarp>
          </a:bodyPr>
          <a:lstStyle>
            <a:lvl1pPr algn="l" defTabSz="923925"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770938"/>
            <a:ext cx="3009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455" tIns="46227" rIns="92455" bIns="46227" numCol="1" anchor="b" anchorCtr="0" compatLnSpc="1">
            <a:prstTxWarp prst="textNoShape">
              <a:avLst/>
            </a:prstTxWarp>
          </a:bodyPr>
          <a:lstStyle>
            <a:lvl1pPr algn="r" defTabSz="923925"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CF0B5872-5402-477D-BB1B-B2107B7085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A5312B-CCD6-4CF9-B338-A4D9FABEF96B}" type="slidenum">
              <a:rPr lang="en-US"/>
              <a:pPr/>
              <a:t>1</a:t>
            </a:fld>
            <a:endParaRPr 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B5243D-6508-4C69-8935-219BDA585D2F}" type="slidenum">
              <a:rPr lang="en-US"/>
              <a:pPr/>
              <a:t>2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DFCCE3-0FB7-4248-B2D4-8EB71495B701}" type="slidenum">
              <a:rPr lang="en-US"/>
              <a:pPr/>
              <a:t>3</a:t>
            </a:fld>
            <a:endParaRPr 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E63E9C-1775-496D-972B-F5D14CE9EB01}" type="slidenum">
              <a:rPr lang="en-US"/>
              <a:pPr/>
              <a:t>4</a:t>
            </a:fld>
            <a:endParaRPr 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4B4142-4634-42C0-B523-861A3877FC47}" type="slidenum">
              <a:rPr lang="en-US"/>
              <a:pPr/>
              <a:t>5</a:t>
            </a:fld>
            <a:endParaRPr 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B10039-92EF-4FF2-B4EA-004C179C23FD}" type="slidenum">
              <a:rPr lang="en-US"/>
              <a:pPr/>
              <a:t>6</a:t>
            </a:fld>
            <a:endParaRPr 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E0BB06-61DA-403E-ADF1-984CE7F86EEA}" type="slidenum">
              <a:rPr lang="en-US"/>
              <a:pPr/>
              <a:t>7</a:t>
            </a:fld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0501A-75CD-4C20-B85A-64A602EF7157}" type="datetime1">
              <a:rPr lang="en-US"/>
              <a:pPr>
                <a:defRPr/>
              </a:pPr>
              <a:t>4/20/2018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10541-4F01-4612-8C5F-9D1A8AE953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6411C3-D918-461B-B11D-5D87B25E6030}" type="datetime1">
              <a:rPr lang="en-US"/>
              <a:pPr>
                <a:defRPr/>
              </a:pPr>
              <a:t>4/20/2018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FFB12-2CF0-4AFA-92A6-0F4F1746F2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DDF0F-6686-41DD-8C97-6668C088E589}" type="datetime1">
              <a:rPr lang="en-US"/>
              <a:pPr>
                <a:defRPr/>
              </a:pPr>
              <a:t>4/20/2018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3D66D-C460-43A9-AC18-B5A348D574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FF28C-AA85-4F46-BD51-68CEB752C5A0}" type="datetime1">
              <a:rPr lang="en-US"/>
              <a:pPr>
                <a:defRPr/>
              </a:pPr>
              <a:t>4/20/2018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F9200-7688-447A-8595-0489A93690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F1E8F-D325-40D3-B7B3-A2762CF2465B}" type="datetime1">
              <a:rPr lang="en-US"/>
              <a:pPr>
                <a:defRPr/>
              </a:pPr>
              <a:t>4/20/2018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FE9810-819E-464E-B854-B08D8B80BC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0B9A9-B425-45F9-8B23-816C4AF8BDA8}" type="datetime1">
              <a:rPr lang="en-US"/>
              <a:pPr>
                <a:defRPr/>
              </a:pPr>
              <a:t>4/20/2018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7A52E-4B0E-4053-AB61-9E0339427F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956AA-099C-45C5-80E8-D5B1A3AEC141}" type="datetime1">
              <a:rPr lang="en-US"/>
              <a:pPr>
                <a:defRPr/>
              </a:pPr>
              <a:t>4/20/2018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4F5F7B-1B43-4B5A-BE35-32FE3AA36F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C29A6-D53A-4953-8588-B26E125A7943}" type="datetime1">
              <a:rPr lang="en-US"/>
              <a:pPr>
                <a:defRPr/>
              </a:pPr>
              <a:t>4/20/2018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CAFA78-BA15-4027-830D-0245660C42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1397E-3EBA-465E-8F44-B54CD46660C7}" type="datetime1">
              <a:rPr lang="en-US"/>
              <a:pPr>
                <a:defRPr/>
              </a:pPr>
              <a:t>4/20/2018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B3698-EFD7-49A8-84F0-E77A57FE27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F3F7B6-7810-4462-80AC-A81B19E543F3}" type="datetime1">
              <a:rPr lang="en-US"/>
              <a:pPr>
                <a:defRPr/>
              </a:pPr>
              <a:t>4/20/2018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7FD95-7964-4C5D-AAE9-C989BF7AE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AC853-4841-449F-B543-CCC035482D15}" type="datetime1">
              <a:rPr lang="en-US"/>
              <a:pPr>
                <a:defRPr/>
              </a:pPr>
              <a:t>4/20/2018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9C7A5-BD4B-49FF-A055-05407C25C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444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fld id="{BBADB113-2B5C-45B8-A4D8-AC5399E759E5}" type="datetime1">
              <a:rPr lang="en-US"/>
              <a:pPr>
                <a:defRPr/>
              </a:pPr>
              <a:t>4/20/2018</a:t>
            </a:fld>
            <a:endParaRPr lang="en-US"/>
          </a:p>
        </p:txBody>
      </p:sp>
      <p:sp>
        <p:nvSpPr>
          <p:cNvPr id="7444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44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CE5A4A0-55E2-4686-B8AD-63E17020A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819342F-6E46-4DFF-BDF5-A1BF79EFB724}" type="datetime1">
              <a:rPr lang="en-US"/>
              <a:pPr/>
              <a:t>4/20/2018</a:t>
            </a:fld>
            <a:endParaRPr lang="en-US"/>
          </a:p>
        </p:txBody>
      </p:sp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0FD46D-7947-42E8-B988-B5FC2BBFD5E2}" type="slidenum">
              <a:rPr lang="en-US"/>
              <a:pPr/>
              <a:t>1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CS 3343: Analysis of Algorithms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4876800"/>
            <a:ext cx="7315200" cy="1752600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Review for final</a:t>
            </a:r>
          </a:p>
        </p:txBody>
      </p:sp>
      <p:pic>
        <p:nvPicPr>
          <p:cNvPr id="2054" name="Picture 5" descr="clr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2382838"/>
            <a:ext cx="2303463" cy="272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E1B1CAA-D227-402A-8A95-A552E37C1EA1}" type="datetime1">
              <a:rPr lang="en-US"/>
              <a:pPr/>
              <a:t>4/20/2018</a:t>
            </a:fld>
            <a:endParaRPr lang="en-US"/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A892DF-C09C-45F4-BFF5-AB6531922D87}" type="slidenum">
              <a:rPr lang="en-US"/>
              <a:pPr/>
              <a:t>2</a:t>
            </a:fld>
            <a:endParaRPr lang="en-US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Final Exam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Closed book exam</a:t>
            </a:r>
          </a:p>
          <a:p>
            <a:pPr eaLnBrk="1" hangingPunct="1"/>
            <a:r>
              <a:rPr lang="en-US" dirty="0" smtClean="0"/>
              <a:t>Coverage: the whole semester</a:t>
            </a:r>
          </a:p>
          <a:p>
            <a:pPr eaLnBrk="1" hangingPunct="1"/>
            <a:r>
              <a:rPr lang="en-US" dirty="0" smtClean="0"/>
              <a:t>Cheat sheet: you are allowed </a:t>
            </a:r>
            <a:r>
              <a:rPr lang="en-US" i="1" dirty="0" smtClean="0">
                <a:solidFill>
                  <a:srgbClr val="FF3300"/>
                </a:solidFill>
              </a:rPr>
              <a:t>one</a:t>
            </a:r>
            <a:r>
              <a:rPr lang="en-US" dirty="0" smtClean="0"/>
              <a:t> letter-size sheet, both sides</a:t>
            </a:r>
          </a:p>
          <a:p>
            <a:pPr eaLnBrk="1" hangingPunct="1"/>
            <a:r>
              <a:rPr lang="en-US" dirty="0" smtClean="0"/>
              <a:t>May 4 (sec 1) and 7(sec 2), </a:t>
            </a:r>
            <a:r>
              <a:rPr lang="en-US" dirty="0" smtClean="0"/>
              <a:t>12:30 – 3:00pm</a:t>
            </a:r>
          </a:p>
          <a:p>
            <a:pPr eaLnBrk="1" hangingPunct="1"/>
            <a:r>
              <a:rPr lang="en-US" dirty="0" smtClean="0"/>
              <a:t>Basic calculator (no graphing) allowed</a:t>
            </a:r>
          </a:p>
          <a:p>
            <a:pPr eaLnBrk="1" hangingPunct="1"/>
            <a:r>
              <a:rPr lang="en-US" dirty="0" smtClean="0"/>
              <a:t>No cell phones!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B304F6C-8E86-47D8-94D7-5E3755D2635E}" type="datetime1">
              <a:rPr lang="en-US"/>
              <a:pPr/>
              <a:t>4/20/2018</a:t>
            </a:fld>
            <a:endParaRPr lang="en-US"/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EF596A-E7D6-4636-8B4A-520A4DDEB552}" type="slidenum">
              <a:rPr lang="en-US"/>
              <a:pPr/>
              <a:t>3</a:t>
            </a:fld>
            <a:endParaRPr lang="en-US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Final Exam: Study Tips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Study tips:</a:t>
            </a:r>
          </a:p>
          <a:p>
            <a:pPr lvl="1" eaLnBrk="1" hangingPunct="1"/>
            <a:r>
              <a:rPr lang="en-US" dirty="0" smtClean="0"/>
              <a:t>Study each lecture</a:t>
            </a:r>
          </a:p>
          <a:p>
            <a:pPr lvl="1" eaLnBrk="1" hangingPunct="1"/>
            <a:r>
              <a:rPr lang="en-US" dirty="0" smtClean="0"/>
              <a:t>Study the homework and homework solutions</a:t>
            </a:r>
          </a:p>
          <a:p>
            <a:pPr lvl="1" eaLnBrk="1" hangingPunct="1"/>
            <a:r>
              <a:rPr lang="en-US" dirty="0" smtClean="0"/>
              <a:t>Study the midterm exams</a:t>
            </a:r>
          </a:p>
          <a:p>
            <a:pPr eaLnBrk="1" hangingPunct="1"/>
            <a:r>
              <a:rPr lang="en-US" dirty="0" smtClean="0"/>
              <a:t>Re-make your previous cheat sheets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5441D77-9350-4676-BA13-6501411A337C}" type="datetime1">
              <a:rPr lang="en-US"/>
              <a:pPr/>
              <a:t>4/20/2018</a:t>
            </a:fld>
            <a:endParaRPr lang="en-US"/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1A5810-531C-4C42-B96C-564955D16D2E}" type="slidenum">
              <a:rPr lang="en-US"/>
              <a:pPr/>
              <a:t>4</a:t>
            </a:fld>
            <a:endParaRPr lang="en-US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Topics covered (1)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hlink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dirty="0" smtClean="0"/>
              <a:t>By reversed chronological order: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Other topics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3333CC"/>
                </a:solidFill>
              </a:rPr>
              <a:t>Graph search &amp; topological sort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String matching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chemeClr val="bg2"/>
                </a:solidFill>
              </a:rPr>
              <a:t>P &amp; NP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Graph algorithms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Representations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MST (Prim’s, </a:t>
            </a:r>
            <a:r>
              <a:rPr lang="en-US" sz="2000" dirty="0" err="1" smtClean="0">
                <a:solidFill>
                  <a:srgbClr val="FF0000"/>
                </a:solidFill>
              </a:rPr>
              <a:t>Kruskal’s</a:t>
            </a:r>
            <a:r>
              <a:rPr lang="en-US" sz="2000" dirty="0" smtClean="0">
                <a:solidFill>
                  <a:srgbClr val="FF0000"/>
                </a:solidFill>
              </a:rPr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Shortest path (</a:t>
            </a:r>
            <a:r>
              <a:rPr lang="en-US" sz="2000" dirty="0" err="1" smtClean="0">
                <a:solidFill>
                  <a:srgbClr val="FF0000"/>
                </a:solidFill>
              </a:rPr>
              <a:t>Dijkstra’s</a:t>
            </a:r>
            <a:r>
              <a:rPr lang="en-US" sz="2000" dirty="0" smtClean="0">
                <a:solidFill>
                  <a:srgbClr val="FF0000"/>
                </a:solidFill>
              </a:rPr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chemeClr val="hlink"/>
                </a:solidFill>
              </a:rPr>
              <a:t>Running time analysis with different implementations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Greedy algorithm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Uniform-profit restaurant location problem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Fractional knapsack problem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chemeClr val="hlink"/>
                </a:solidFill>
              </a:rPr>
              <a:t>How to show that certain greedy choices are optimal</a:t>
            </a:r>
          </a:p>
        </p:txBody>
      </p:sp>
      <p:sp>
        <p:nvSpPr>
          <p:cNvPr id="5126" name="Text Box 4"/>
          <p:cNvSpPr txBox="1">
            <a:spLocks noChangeArrowheads="1"/>
          </p:cNvSpPr>
          <p:nvPr/>
        </p:nvSpPr>
        <p:spPr bwMode="auto">
          <a:xfrm>
            <a:off x="4406900" y="2057400"/>
            <a:ext cx="4508500" cy="11906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Color key: </a:t>
            </a:r>
          </a:p>
          <a:p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:  Absolutely need to know</a:t>
            </a:r>
          </a:p>
          <a:p>
            <a:r>
              <a:rPr lang="en-US" dirty="0">
                <a:solidFill>
                  <a:schemeClr val="hlink"/>
                </a:solidFill>
              </a:rPr>
              <a:t>Blue</a:t>
            </a:r>
            <a:r>
              <a:rPr lang="en-US" dirty="0"/>
              <a:t>: Ideally, you should know</a:t>
            </a:r>
          </a:p>
          <a:p>
            <a:r>
              <a:rPr lang="en-US" dirty="0">
                <a:solidFill>
                  <a:schemeClr val="bg2"/>
                </a:solidFill>
              </a:rPr>
              <a:t>Grey</a:t>
            </a:r>
            <a:r>
              <a:rPr lang="en-US" dirty="0"/>
              <a:t>: Possible extra credit question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0A84F9E-1E4C-4550-AD32-9372FFE38CF8}" type="datetime1">
              <a:rPr lang="en-US"/>
              <a:pPr/>
              <a:t>4/20/2018</a:t>
            </a:fld>
            <a:endParaRPr lang="en-US"/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1DA141-A179-4A6E-BFDD-9ADFF5BC753A}" type="slidenum">
              <a:rPr lang="en-US"/>
              <a:pPr/>
              <a:t>5</a:t>
            </a:fld>
            <a:endParaRPr lang="en-US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Topics covered (2)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Dynamic programming</a:t>
            </a:r>
          </a:p>
          <a:p>
            <a:pPr lvl="1" eaLnBrk="1" hangingPunct="1"/>
            <a:r>
              <a:rPr lang="en-US" sz="2400" dirty="0" smtClean="0">
                <a:solidFill>
                  <a:srgbClr val="FF0000"/>
                </a:solidFill>
              </a:rPr>
              <a:t>LCS</a:t>
            </a:r>
          </a:p>
          <a:p>
            <a:pPr lvl="1" eaLnBrk="1" hangingPunct="1"/>
            <a:r>
              <a:rPr lang="en-US" altLang="zh-CN" sz="2400" dirty="0" smtClean="0">
                <a:solidFill>
                  <a:srgbClr val="FF0000"/>
                </a:solidFill>
                <a:ea typeface="宋体" pitchFamily="2" charset="-122"/>
              </a:rPr>
              <a:t>Re</a:t>
            </a:r>
            <a:r>
              <a:rPr lang="en-US" sz="2400" dirty="0" smtClean="0">
                <a:solidFill>
                  <a:srgbClr val="FF0000"/>
                </a:solidFill>
              </a:rPr>
              <a:t>staurant location problem</a:t>
            </a:r>
          </a:p>
          <a:p>
            <a:pPr lvl="1" eaLnBrk="1" hangingPunct="1"/>
            <a:r>
              <a:rPr lang="en-US" sz="2400" dirty="0" smtClean="0">
                <a:solidFill>
                  <a:srgbClr val="FF0000"/>
                </a:solidFill>
              </a:rPr>
              <a:t>Shortest path problem on a grid</a:t>
            </a:r>
          </a:p>
          <a:p>
            <a:pPr lvl="1" eaLnBrk="1" hangingPunct="1"/>
            <a:r>
              <a:rPr lang="en-US" sz="2400" dirty="0" smtClean="0">
                <a:solidFill>
                  <a:schemeClr val="hlink"/>
                </a:solidFill>
              </a:rPr>
              <a:t>Other problems</a:t>
            </a:r>
          </a:p>
          <a:p>
            <a:pPr lvl="2" eaLnBrk="1" hangingPunct="1"/>
            <a:r>
              <a:rPr lang="en-US" sz="2000" dirty="0" smtClean="0">
                <a:solidFill>
                  <a:schemeClr val="hlink"/>
                </a:solidFill>
              </a:rPr>
              <a:t>Knapsack, event scheduling, coin changing, etc.</a:t>
            </a:r>
          </a:p>
          <a:p>
            <a:pPr lvl="2" eaLnBrk="1" hangingPunct="1"/>
            <a:r>
              <a:rPr lang="en-US" sz="2000" dirty="0" smtClean="0">
                <a:solidFill>
                  <a:schemeClr val="hlink"/>
                </a:solidFill>
              </a:rPr>
              <a:t>How to define recurrence solution, and use dynamic programming to solve it</a:t>
            </a:r>
          </a:p>
          <a:p>
            <a:pPr eaLnBrk="1" hangingPunct="1"/>
            <a:r>
              <a:rPr lang="en-US" sz="2800" dirty="0" smtClean="0"/>
              <a:t>Binary heap and priority queue</a:t>
            </a:r>
          </a:p>
          <a:p>
            <a:pPr lvl="1" eaLnBrk="1" hangingPunct="1"/>
            <a:r>
              <a:rPr lang="en-US" sz="2400" dirty="0" err="1" smtClean="0">
                <a:solidFill>
                  <a:srgbClr val="FF0000"/>
                </a:solidFill>
              </a:rPr>
              <a:t>Heapify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</a:rPr>
              <a:t>buildheap</a:t>
            </a:r>
            <a:r>
              <a:rPr lang="en-US" sz="2400" dirty="0" smtClean="0">
                <a:solidFill>
                  <a:srgbClr val="FF0000"/>
                </a:solidFill>
              </a:rPr>
              <a:t>, insert, </a:t>
            </a:r>
            <a:r>
              <a:rPr lang="en-US" sz="2400" dirty="0" err="1" smtClean="0">
                <a:solidFill>
                  <a:srgbClr val="FF0000"/>
                </a:solidFill>
              </a:rPr>
              <a:t>exatractMax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</a:rPr>
              <a:t>changeKey</a:t>
            </a:r>
            <a:endParaRPr lang="en-US" sz="2400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en-US" sz="2400" dirty="0" smtClean="0">
                <a:solidFill>
                  <a:srgbClr val="FF0000"/>
                </a:solidFill>
              </a:rPr>
              <a:t>Running time and analysis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92FED1B-D55A-4064-8201-DE960C081D45}" type="datetime1">
              <a:rPr lang="en-US"/>
              <a:pPr/>
              <a:t>4/20/2018</a:t>
            </a:fld>
            <a:endParaRPr lang="en-US"/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3713BE-F162-4667-B684-4B7444F3FD50}" type="slidenum">
              <a:rPr lang="en-US"/>
              <a:pPr/>
              <a:t>6</a:t>
            </a:fld>
            <a:endParaRPr lang="en-US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Topics covered (3)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Order statistics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Rand-Select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Worst-case Linear-time selection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Running 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>
                <a:solidFill>
                  <a:schemeClr val="hlink"/>
                </a:solidFill>
              </a:rPr>
              <a:t>Running time analysis using substitution method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>
                <a:solidFill>
                  <a:schemeClr val="hlink"/>
                </a:solidFill>
              </a:rPr>
              <a:t>Expected running time analysis of probabilistic algorithm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Sorting algorithms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400" dirty="0" smtClean="0"/>
              <a:t>Insertion sort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400" dirty="0" smtClean="0"/>
              <a:t>Merge sort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400" dirty="0" smtClean="0"/>
              <a:t>Quick sort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400" dirty="0" smtClean="0"/>
              <a:t>Heap sort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400" dirty="0" smtClean="0"/>
              <a:t>Linear time sorting: counting sort, radix sort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Stability of sorting algorithms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Worst-case and expected running 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Memory requirement of sorting algorithms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>
                <a:solidFill>
                  <a:srgbClr val="3333CC"/>
                </a:solidFill>
              </a:rPr>
              <a:t>Running time analysis of quick sort using substitution method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581567B-414B-411E-820F-1CC0CF11C9C7}" type="datetime1">
              <a:rPr lang="en-US"/>
              <a:pPr/>
              <a:t>4/20/2018</a:t>
            </a:fld>
            <a:endParaRPr lang="en-US"/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BA7438-FE84-4E76-A837-03C123B21C4E}" type="slidenum">
              <a:rPr lang="en-US"/>
              <a:pPr/>
              <a:t>7</a:t>
            </a:fld>
            <a:endParaRPr lang="en-US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Topics covered (4)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Analysis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Compare order of growth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Prove asymptotic notation using basic definition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Worst case and </a:t>
            </a:r>
            <a:r>
              <a:rPr lang="en-US" sz="2000" dirty="0" smtClean="0">
                <a:solidFill>
                  <a:srgbClr val="3333CC"/>
                </a:solidFill>
              </a:rPr>
              <a:t>average case </a:t>
            </a:r>
            <a:r>
              <a:rPr lang="en-US" sz="2000" dirty="0" smtClean="0">
                <a:solidFill>
                  <a:srgbClr val="FF0000"/>
                </a:solidFill>
              </a:rPr>
              <a:t>analysis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Analyzing non-recursive algorithms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Sum of arithmetic series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Sum of geometric series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Analyzing recursive algorithms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Defining recurrence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Solving recurrence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Master theorem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Recursion tree (iteration) method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Substitution method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sz="1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32725</TotalTime>
  <Words>362</Words>
  <Application>Microsoft Office PowerPoint</Application>
  <PresentationFormat>On-screen Show (4:3)</PresentationFormat>
  <Paragraphs>98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CS 3343: Analysis of Algorithms</vt:lpstr>
      <vt:lpstr>Final Exam</vt:lpstr>
      <vt:lpstr>Final Exam: Study Tips</vt:lpstr>
      <vt:lpstr>Topics covered (1)</vt:lpstr>
      <vt:lpstr>Topics covered (2)</vt:lpstr>
      <vt:lpstr>Topics covered (3)</vt:lpstr>
      <vt:lpstr>Topics covered (4)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3343: Analysis of Algorithms</dc:title>
  <cp:lastModifiedBy>Jianhua Ruan</cp:lastModifiedBy>
  <cp:revision>306</cp:revision>
  <cp:lastPrinted>1998-11-03T18:33:01Z</cp:lastPrinted>
  <dcterms:created xsi:type="dcterms:W3CDTF">1998-11-02T19:17:54Z</dcterms:created>
  <dcterms:modified xsi:type="dcterms:W3CDTF">2018-04-20T15:35:31Z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95</vt:i4>
  </property>
  <property fmtid="{D5CDD505-2E9C-101B-9397-08002B2CF9AE}" pid="5" name="ScreenSize">
    <vt:i4>3</vt:i4>
  </property>
  <property fmtid="{D5CDD505-2E9C-101B-9397-08002B2CF9AE}" pid="6" name="ScreenUsage">
    <vt:i4>2</vt:i4>
  </property>
  <property fmtid="{D5CDD505-2E9C-101B-9397-08002B2CF9AE}" pid="7" name="MailAddress">
    <vt:lpwstr>luebke@cs.virginia.edu</vt:lpwstr>
  </property>
  <property fmtid="{D5CDD505-2E9C-101B-9397-08002B2CF9AE}" pid="8" name="HomePage">
    <vt:lpwstr>http://www.cs.virginia.edu/~luebke</vt:lpwstr>
  </property>
  <property fmtid="{D5CDD505-2E9C-101B-9397-08002B2CF9AE}" pid="9" name="Other">
    <vt:lpwstr>CS 551: Intro Computer Graphics_x000d_
David Luebke, UVA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4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\\athena\luebke\public_html\cs332</vt:lpwstr>
  </property>
</Properties>
</file>