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58"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8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CF6BD-4ACE-4D61-95A0-2B55E49A80D1}" type="datetimeFigureOut">
              <a:rPr lang="en-US" smtClean="0"/>
              <a:t>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811D3F-DE68-4994-ADE5-FD8F4587CDD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BA6F83-A3FA-4731-BE2F-6505B2C6914E}" type="datetime1">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6A7F0-DAC1-49AC-9388-5187F4B6E995}" type="datetime1">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6FDA85-2A2B-4A0F-8440-81103B279A25}" type="datetime1">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11CF67-ECEA-449C-AFCC-784E1EB28B68}" type="datetime1">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0B0D97-AD5B-4F25-9522-F1C6B1BDBB17}" type="datetime1">
              <a:rPr lang="en-US" smtClean="0"/>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3FFAEF-B4A8-4FFD-9200-D4F61EDBECB7}" type="datetime1">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6117C-D6F1-4AA9-801E-D71702F5F91D}" type="datetime1">
              <a:rPr lang="en-US" smtClean="0"/>
              <a:t>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42FBD6-C156-47FC-BD2A-5FAFCFBB7194}" type="datetime1">
              <a:rPr lang="en-US" smtClean="0"/>
              <a:t>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6ECB8-3CA7-475C-BF77-4381FDB684FB}" type="datetime1">
              <a:rPr lang="en-US" smtClean="0"/>
              <a:t>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E60D-1450-49BD-8E55-1C9DAE29D985}" type="datetime1">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647CC6-4B1F-4F40-A578-798FA604D214}" type="datetime1">
              <a:rPr lang="en-US" smtClean="0"/>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D1439-288A-4DA7-8486-EE6DB6C25754}" type="datetime1">
              <a:rPr lang="en-US" smtClean="0"/>
              <a:t>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aculty.kirkwood.edu/ryost/hist201/MakeStick2014TipsStudents.pdf" TargetMode="External"/><Relationship Id="rId2" Type="http://schemas.openxmlformats.org/officeDocument/2006/relationships/hyperlink" Target="https://www.scribd.com/doc/240645966/Make-It-Stick-the-Science-of-Successful-Learni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Make It Stick: The Science of Successful Learning </a:t>
            </a:r>
            <a:br>
              <a:rPr lang="en-US" dirty="0" smtClean="0"/>
            </a:br>
            <a:r>
              <a:rPr lang="en-US" sz="2200" dirty="0" smtClean="0"/>
              <a:t>by Peter C. Brown, Henry L. </a:t>
            </a:r>
            <a:r>
              <a:rPr lang="en-US" sz="2200" dirty="0" err="1" smtClean="0"/>
              <a:t>Roediger</a:t>
            </a:r>
            <a:r>
              <a:rPr lang="en-US" sz="2200" dirty="0" smtClean="0"/>
              <a:t> III, Mark A. McDaniel </a:t>
            </a:r>
            <a:r>
              <a:rPr lang="en-US" dirty="0" smtClean="0"/>
              <a:t/>
            </a:r>
            <a:br>
              <a:rPr lang="en-US" dirty="0" smtClean="0"/>
            </a:br>
            <a:endParaRPr lang="en-US" dirty="0" smtClean="0"/>
          </a:p>
        </p:txBody>
      </p:sp>
      <p:sp>
        <p:nvSpPr>
          <p:cNvPr id="3" name="Subtitle 2"/>
          <p:cNvSpPr>
            <a:spLocks noGrp="1"/>
          </p:cNvSpPr>
          <p:nvPr>
            <p:ph type="subTitle" idx="1"/>
          </p:nvPr>
        </p:nvSpPr>
        <p:spPr/>
        <p:txBody>
          <a:bodyPr>
            <a:normAutofit fontScale="70000" lnSpcReduction="20000"/>
          </a:bodyPr>
          <a:lstStyle/>
          <a:p>
            <a:r>
              <a:rPr lang="en-US" dirty="0" smtClean="0">
                <a:hlinkClick r:id="rId2"/>
              </a:rPr>
              <a:t>https://</a:t>
            </a:r>
            <a:r>
              <a:rPr lang="en-US" dirty="0" smtClean="0">
                <a:hlinkClick r:id="rId2"/>
              </a:rPr>
              <a:t>www.scribd.com/doc/240645966/Make-It-Stick-the-Science-of-Successful-Learning</a:t>
            </a:r>
            <a:r>
              <a:rPr lang="en-US" dirty="0" smtClean="0"/>
              <a:t> </a:t>
            </a:r>
          </a:p>
          <a:p>
            <a:endParaRPr lang="en-US" dirty="0" smtClean="0">
              <a:hlinkClick r:id="rId3"/>
            </a:endParaRPr>
          </a:p>
          <a:p>
            <a:r>
              <a:rPr lang="en-US" dirty="0" smtClean="0">
                <a:hlinkClick r:id="rId3"/>
              </a:rPr>
              <a:t>http</a:t>
            </a:r>
            <a:r>
              <a:rPr lang="en-US" dirty="0" smtClean="0">
                <a:hlinkClick r:id="rId3"/>
              </a:rPr>
              <a:t>://</a:t>
            </a:r>
            <a:r>
              <a:rPr lang="en-US" dirty="0" smtClean="0">
                <a:hlinkClick r:id="rId3"/>
              </a:rPr>
              <a:t>faculty.kirkwood.edu/ryost/hist201/MakeStick2014TipsStudents.pdf</a:t>
            </a:r>
            <a:r>
              <a:rPr lang="en-US" dirty="0" smtClean="0"/>
              <a:t> </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are highly recommended to learn about study strategies and implement them…</a:t>
            </a:r>
          </a:p>
          <a:p>
            <a:r>
              <a:rPr lang="en-US" dirty="0" smtClean="0"/>
              <a:t>Read </a:t>
            </a:r>
            <a:r>
              <a:rPr lang="en-US" smtClean="0"/>
              <a:t>books similar to</a:t>
            </a:r>
          </a:p>
          <a:p>
            <a:pPr lvl="1"/>
            <a:r>
              <a:rPr lang="en-US" dirty="0" smtClean="0"/>
              <a:t>Make </a:t>
            </a:r>
            <a:r>
              <a:rPr lang="en-US" dirty="0" smtClean="0"/>
              <a:t>It Stick: The Science of Successful Learning </a:t>
            </a:r>
            <a:r>
              <a:rPr lang="en-US" dirty="0" smtClean="0"/>
              <a:t>by </a:t>
            </a:r>
            <a:r>
              <a:rPr lang="en-US" dirty="0" smtClean="0"/>
              <a:t>Peter C. Brown, Henry L. </a:t>
            </a:r>
            <a:r>
              <a:rPr lang="en-US" dirty="0" err="1" smtClean="0"/>
              <a:t>Roediger</a:t>
            </a:r>
            <a:r>
              <a:rPr lang="en-US" dirty="0" smtClean="0"/>
              <a:t> III, Mark A. McDaniel</a:t>
            </a:r>
            <a:endParaRPr lang="en-US" dirty="0" smtClean="0"/>
          </a:p>
          <a:p>
            <a:r>
              <a:rPr lang="en-US" dirty="0" smtClean="0"/>
              <a:t>GOOD LUCK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Tips for Students</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r>
              <a:rPr lang="en-US" dirty="0" smtClean="0"/>
              <a:t>Most </a:t>
            </a:r>
            <a:r>
              <a:rPr lang="en-US" dirty="0" smtClean="0"/>
              <a:t>successful students are those who </a:t>
            </a:r>
            <a:r>
              <a:rPr lang="en-US" dirty="0" smtClean="0"/>
              <a:t>take </a:t>
            </a:r>
            <a:r>
              <a:rPr lang="en-US" dirty="0" smtClean="0"/>
              <a:t>charge of their own learning and follow a simple but disciplined </a:t>
            </a:r>
            <a:r>
              <a:rPr lang="en-US" dirty="0" smtClean="0"/>
              <a:t>strategy</a:t>
            </a:r>
          </a:p>
          <a:p>
            <a:r>
              <a:rPr lang="en-US" dirty="0" smtClean="0"/>
              <a:t>Significant </a:t>
            </a:r>
            <a:r>
              <a:rPr lang="en-US" dirty="0" smtClean="0"/>
              <a:t>learning is often, or even usually, </a:t>
            </a:r>
            <a:r>
              <a:rPr lang="en-US" dirty="0" smtClean="0"/>
              <a:t>somewhat difficult</a:t>
            </a:r>
            <a:r>
              <a:rPr lang="en-US" dirty="0" smtClean="0"/>
              <a:t>. </a:t>
            </a:r>
            <a:endParaRPr lang="en-US" dirty="0" smtClean="0"/>
          </a:p>
          <a:p>
            <a:r>
              <a:rPr lang="en-US" dirty="0" smtClean="0"/>
              <a:t>You </a:t>
            </a:r>
            <a:r>
              <a:rPr lang="en-US" dirty="0" smtClean="0"/>
              <a:t>will experience setbacks. These are signs of effort, not of failure. </a:t>
            </a:r>
            <a:endParaRPr lang="en-US" dirty="0" smtClean="0"/>
          </a:p>
          <a:p>
            <a:r>
              <a:rPr lang="en-US" dirty="0" smtClean="0"/>
              <a:t>Setbacks </a:t>
            </a:r>
            <a:r>
              <a:rPr lang="en-US" dirty="0" smtClean="0"/>
              <a:t>come with striving, and striving builds expertise. </a:t>
            </a:r>
            <a:endParaRPr lang="en-US" dirty="0" smtClean="0"/>
          </a:p>
          <a:p>
            <a:r>
              <a:rPr lang="en-US" dirty="0" smtClean="0"/>
              <a:t>Effortful </a:t>
            </a:r>
            <a:r>
              <a:rPr lang="en-US" dirty="0" smtClean="0"/>
              <a:t>learning changes your brain, making new connections, building mental models, </a:t>
            </a:r>
            <a:r>
              <a:rPr lang="en-US" dirty="0" smtClean="0"/>
              <a:t>increasing </a:t>
            </a:r>
            <a:r>
              <a:rPr lang="en-US" dirty="0" smtClean="0"/>
              <a:t>your capability.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Rectangle 4"/>
          <p:cNvSpPr/>
          <p:nvPr/>
        </p:nvSpPr>
        <p:spPr>
          <a:xfrm>
            <a:off x="762000" y="1676400"/>
            <a:ext cx="7696200" cy="762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0" y="2895600"/>
            <a:ext cx="3657600" cy="381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86200" y="3352800"/>
            <a:ext cx="1447800" cy="381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3733800"/>
            <a:ext cx="3124200" cy="381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2000" y="4572000"/>
            <a:ext cx="1600200" cy="381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62000" y="4953000"/>
            <a:ext cx="1447800" cy="381000"/>
          </a:xfrm>
          <a:prstGeom prst="rect">
            <a:avLst/>
          </a:prstGeom>
          <a:solidFill>
            <a:schemeClr val="bg1">
              <a:alpha val="9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0" nodeType="clickEffect">
                                  <p:stCondLst>
                                    <p:cond delay="0"/>
                                  </p:stCondLst>
                                  <p:childTnLst>
                                    <p:animEffect transition="out" filter="box(in)">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keystone study strategies</a:t>
            </a:r>
            <a:endParaRPr lang="en-US" dirty="0"/>
          </a:p>
        </p:txBody>
      </p:sp>
      <p:sp>
        <p:nvSpPr>
          <p:cNvPr id="3" name="Text Placeholder 2"/>
          <p:cNvSpPr>
            <a:spLocks noGrp="1"/>
          </p:cNvSpPr>
          <p:nvPr>
            <p:ph type="body" idx="1"/>
          </p:nvPr>
        </p:nvSpPr>
        <p:spPr/>
        <p:txBody>
          <a:bodyPr/>
          <a:lstStyle/>
          <a:p>
            <a:r>
              <a:rPr lang="en-US" b="1" dirty="0" smtClean="0"/>
              <a:t>Practice Retrieving New Learning from </a:t>
            </a:r>
            <a:r>
              <a:rPr lang="en-US" b="1" dirty="0" smtClean="0"/>
              <a:t>Memory</a:t>
            </a:r>
          </a:p>
          <a:p>
            <a:r>
              <a:rPr lang="en-US" b="1" dirty="0" smtClean="0"/>
              <a:t>Space Out Your Retrieval </a:t>
            </a:r>
            <a:r>
              <a:rPr lang="en-US" b="1" dirty="0" smtClean="0"/>
              <a:t>Practice</a:t>
            </a:r>
          </a:p>
          <a:p>
            <a:r>
              <a:rPr lang="en-US" b="1" dirty="0" smtClean="0"/>
              <a:t>Interleave the Study of Different Problem Types</a:t>
            </a:r>
            <a:endParaRPr lang="en-US" b="1"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Rectangle 4"/>
          <p:cNvSpPr/>
          <p:nvPr/>
        </p:nvSpPr>
        <p:spPr>
          <a:xfrm>
            <a:off x="5334000" y="1752600"/>
            <a:ext cx="3214470" cy="369332"/>
          </a:xfrm>
          <a:prstGeom prst="rect">
            <a:avLst/>
          </a:prstGeom>
        </p:spPr>
        <p:txBody>
          <a:bodyPr wrap="none">
            <a:spAutoFit/>
          </a:bodyPr>
          <a:lstStyle/>
          <a:p>
            <a:r>
              <a:rPr lang="en-US" dirty="0" smtClean="0"/>
              <a:t>What </a:t>
            </a:r>
            <a:r>
              <a:rPr lang="en-US" dirty="0" smtClean="0"/>
              <a:t>are </a:t>
            </a:r>
            <a:r>
              <a:rPr lang="en-US" dirty="0" smtClean="0"/>
              <a:t> your study strategies?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Practice Retrieving New Learning from </a:t>
            </a:r>
            <a:r>
              <a:rPr lang="en-US" b="1" dirty="0" smtClean="0"/>
              <a:t>Memory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Self- quizzing </a:t>
            </a:r>
            <a:r>
              <a:rPr lang="en-US" dirty="0" smtClean="0"/>
              <a:t>in place of </a:t>
            </a:r>
            <a:r>
              <a:rPr lang="en-US" dirty="0" smtClean="0"/>
              <a:t>rereading</a:t>
            </a:r>
          </a:p>
          <a:p>
            <a:r>
              <a:rPr lang="en-US" dirty="0" smtClean="0"/>
              <a:t>The familiarity with a text that is gained from rereading creates </a:t>
            </a:r>
            <a:r>
              <a:rPr lang="en-US" b="1" dirty="0" smtClean="0"/>
              <a:t>illusions of knowing</a:t>
            </a:r>
            <a:r>
              <a:rPr lang="en-US" dirty="0" smtClean="0"/>
              <a:t>, </a:t>
            </a:r>
            <a:endParaRPr lang="en-US" dirty="0" smtClean="0"/>
          </a:p>
          <a:p>
            <a:r>
              <a:rPr lang="en-US" dirty="0" smtClean="0"/>
              <a:t>I</a:t>
            </a:r>
            <a:r>
              <a:rPr lang="en-US" dirty="0" smtClean="0"/>
              <a:t>t </a:t>
            </a:r>
            <a:r>
              <a:rPr lang="en-US" dirty="0" smtClean="0"/>
              <a:t>is a misleading indicator of what you have learned, and it creates the </a:t>
            </a:r>
            <a:r>
              <a:rPr lang="en-US" b="1" dirty="0" smtClean="0"/>
              <a:t>false impression </a:t>
            </a:r>
            <a:r>
              <a:rPr lang="en-US" dirty="0" smtClean="0"/>
              <a:t>that you will </a:t>
            </a:r>
            <a:r>
              <a:rPr lang="en-US" dirty="0" smtClean="0"/>
              <a:t>remember </a:t>
            </a:r>
            <a:r>
              <a:rPr lang="en-US" dirty="0" smtClean="0"/>
              <a:t>the material</a:t>
            </a:r>
            <a:r>
              <a:rPr lang="en-US" dirty="0" smtClean="0"/>
              <a:t>.</a:t>
            </a:r>
          </a:p>
          <a:p>
            <a:r>
              <a:rPr lang="en-US" dirty="0" smtClean="0"/>
              <a:t>Compared to rereading, self- quizzing can feel </a:t>
            </a:r>
            <a:r>
              <a:rPr lang="en-US" b="1" dirty="0" smtClean="0"/>
              <a:t>awkward</a:t>
            </a:r>
            <a:r>
              <a:rPr lang="en-US" dirty="0" smtClean="0"/>
              <a:t> and </a:t>
            </a:r>
            <a:r>
              <a:rPr lang="en-US" b="1" dirty="0" smtClean="0"/>
              <a:t>frustrating</a:t>
            </a:r>
            <a:r>
              <a:rPr lang="en-US" dirty="0" smtClean="0"/>
              <a:t>, especially when the new learning is </a:t>
            </a:r>
            <a:r>
              <a:rPr lang="en-US" b="1" dirty="0" smtClean="0"/>
              <a:t>hard to recall</a:t>
            </a:r>
            <a:r>
              <a:rPr lang="en-US" dirty="0" smtClean="0"/>
              <a:t>.</a:t>
            </a:r>
          </a:p>
          <a:p>
            <a:r>
              <a:rPr lang="en-US" dirty="0" smtClean="0"/>
              <a:t>When </a:t>
            </a:r>
            <a:r>
              <a:rPr lang="en-US" dirty="0" smtClean="0"/>
              <a:t>you’re struggling to retrieve new </a:t>
            </a:r>
            <a:r>
              <a:rPr lang="en-US" dirty="0" smtClean="0"/>
              <a:t>learning, you </a:t>
            </a:r>
            <a:r>
              <a:rPr lang="en-US" dirty="0" smtClean="0"/>
              <a:t>work hard to recall a </a:t>
            </a:r>
            <a:r>
              <a:rPr lang="en-US" dirty="0" smtClean="0"/>
              <a:t>memory</a:t>
            </a:r>
            <a:r>
              <a:rPr lang="en-US" dirty="0" smtClean="0"/>
              <a:t>, </a:t>
            </a:r>
            <a:r>
              <a:rPr lang="en-US" dirty="0" smtClean="0"/>
              <a:t>and this actually </a:t>
            </a:r>
            <a:r>
              <a:rPr lang="en-US" b="1" dirty="0" smtClean="0"/>
              <a:t>strengthens </a:t>
            </a:r>
            <a:r>
              <a:rPr lang="en-US" b="1" dirty="0" smtClean="0"/>
              <a:t>it</a:t>
            </a:r>
            <a:r>
              <a:rPr lang="en-US" dirty="0" smtClean="0"/>
              <a:t>.</a:t>
            </a:r>
            <a:endParaRPr lang="en-US"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Space Out Your Retrieval </a:t>
            </a:r>
            <a:r>
              <a:rPr lang="en-US" b="1" dirty="0" smtClean="0"/>
              <a:t>Practice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Study information </a:t>
            </a:r>
            <a:r>
              <a:rPr lang="en-US" dirty="0" smtClean="0"/>
              <a:t>more than once but leaving considerable time </a:t>
            </a:r>
            <a:r>
              <a:rPr lang="en-US" b="1" dirty="0" smtClean="0"/>
              <a:t>between</a:t>
            </a:r>
            <a:r>
              <a:rPr lang="en-US" dirty="0" smtClean="0"/>
              <a:t> </a:t>
            </a:r>
            <a:r>
              <a:rPr lang="en-US" dirty="0" smtClean="0"/>
              <a:t>practice </a:t>
            </a:r>
            <a:r>
              <a:rPr lang="en-US" dirty="0" smtClean="0"/>
              <a:t>sessions</a:t>
            </a:r>
            <a:r>
              <a:rPr lang="en-US" dirty="0" smtClean="0"/>
              <a:t>.</a:t>
            </a:r>
          </a:p>
          <a:p>
            <a:r>
              <a:rPr lang="en-US" dirty="0" smtClean="0"/>
              <a:t>Sounds like “practice-practice-practice</a:t>
            </a:r>
            <a:r>
              <a:rPr lang="en-US" dirty="0" smtClean="0"/>
              <a:t>” </a:t>
            </a:r>
            <a:endParaRPr lang="en-US" dirty="0" smtClean="0"/>
          </a:p>
          <a:p>
            <a:r>
              <a:rPr lang="en-US" dirty="0" smtClean="0"/>
              <a:t>But How and How often?</a:t>
            </a:r>
          </a:p>
          <a:p>
            <a:r>
              <a:rPr lang="en-US" dirty="0" smtClean="0"/>
              <a:t>Instead of rereading, quiz your self!</a:t>
            </a:r>
          </a:p>
          <a:p>
            <a:r>
              <a:rPr lang="en-US" dirty="0" smtClean="0"/>
              <a:t>It’s a common but mistaken belief that you can burn something into memory through sheer repetition. </a:t>
            </a:r>
            <a:endParaRPr lang="en-US" dirty="0" smtClean="0"/>
          </a:p>
          <a:p>
            <a:r>
              <a:rPr lang="en-US" dirty="0" smtClean="0"/>
              <a:t>Lots </a:t>
            </a:r>
            <a:r>
              <a:rPr lang="en-US" dirty="0" smtClean="0"/>
              <a:t>of practice works, but only if it’s </a:t>
            </a:r>
            <a:r>
              <a:rPr lang="en-US" b="1" dirty="0" smtClean="0"/>
              <a:t>spaced</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Interleave the Study of Different Problem </a:t>
            </a:r>
            <a:r>
              <a:rPr lang="en-US" b="1" dirty="0" smtClean="0"/>
              <a:t>Types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study more than one type at a time, so that you are alternating between different problems that call for different solutions</a:t>
            </a:r>
            <a:r>
              <a:rPr lang="en-US" dirty="0" smtClean="0"/>
              <a:t>.</a:t>
            </a:r>
          </a:p>
          <a:p>
            <a:r>
              <a:rPr lang="en-US" dirty="0" smtClean="0"/>
              <a:t>Your intuition may tell </a:t>
            </a:r>
            <a:r>
              <a:rPr lang="en-US" dirty="0" smtClean="0"/>
              <a:t>you </a:t>
            </a:r>
            <a:r>
              <a:rPr lang="en-US" dirty="0" smtClean="0"/>
              <a:t>to focus </a:t>
            </a:r>
            <a:r>
              <a:rPr lang="en-US" dirty="0" smtClean="0"/>
              <a:t>on many examples of one problem </a:t>
            </a:r>
            <a:r>
              <a:rPr lang="en-US" dirty="0" smtClean="0"/>
              <a:t>at </a:t>
            </a:r>
            <a:r>
              <a:rPr lang="en-US" dirty="0" smtClean="0"/>
              <a:t>a time, wanting to master the type and “get it down cold” </a:t>
            </a:r>
            <a:endParaRPr lang="en-US" dirty="0" smtClean="0"/>
          </a:p>
          <a:p>
            <a:r>
              <a:rPr lang="en-US" dirty="0" smtClean="0"/>
              <a:t>Mixing up problem types </a:t>
            </a:r>
            <a:r>
              <a:rPr lang="en-US" dirty="0" smtClean="0"/>
              <a:t>improves </a:t>
            </a:r>
            <a:r>
              <a:rPr lang="en-US" dirty="0" smtClean="0"/>
              <a:t>your ability to </a:t>
            </a:r>
            <a:endParaRPr lang="en-US" dirty="0" smtClean="0"/>
          </a:p>
          <a:p>
            <a:pPr lvl="1"/>
            <a:r>
              <a:rPr lang="en-US" dirty="0" smtClean="0"/>
              <a:t>discriminate </a:t>
            </a:r>
            <a:r>
              <a:rPr lang="en-US" dirty="0" smtClean="0"/>
              <a:t>between types, </a:t>
            </a:r>
            <a:endParaRPr lang="en-US" dirty="0" smtClean="0"/>
          </a:p>
          <a:p>
            <a:pPr lvl="1"/>
            <a:r>
              <a:rPr lang="en-US" dirty="0" smtClean="0"/>
              <a:t>identify </a:t>
            </a:r>
            <a:r>
              <a:rPr lang="en-US" dirty="0" smtClean="0"/>
              <a:t>the unifying characteristics within a type, and </a:t>
            </a:r>
            <a:endParaRPr lang="en-US" dirty="0" smtClean="0"/>
          </a:p>
          <a:p>
            <a:pPr lvl="1"/>
            <a:r>
              <a:rPr lang="en-US" dirty="0" smtClean="0"/>
              <a:t>h</a:t>
            </a:r>
            <a:r>
              <a:rPr lang="en-US" dirty="0" smtClean="0"/>
              <a:t>elp you succeed </a:t>
            </a:r>
            <a:r>
              <a:rPr lang="en-US" dirty="0" smtClean="0"/>
              <a:t>in a later test </a:t>
            </a:r>
            <a:r>
              <a:rPr lang="en-US" dirty="0" smtClean="0"/>
              <a:t>and </a:t>
            </a:r>
            <a:r>
              <a:rPr lang="en-US" dirty="0" smtClean="0"/>
              <a:t>in real- world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Effective Study Strategies</a:t>
            </a:r>
            <a:endParaRPr lang="en-US" dirty="0"/>
          </a:p>
        </p:txBody>
      </p:sp>
      <p:sp>
        <p:nvSpPr>
          <p:cNvPr id="3" name="Text Placeholder 2"/>
          <p:cNvSpPr>
            <a:spLocks noGrp="1"/>
          </p:cNvSpPr>
          <p:nvPr>
            <p:ph type="body" idx="1"/>
          </p:nvPr>
        </p:nvSpPr>
        <p:spPr/>
        <p:txBody>
          <a:bodyPr>
            <a:normAutofit fontScale="92500" lnSpcReduction="20000"/>
          </a:bodyPr>
          <a:lstStyle/>
          <a:p>
            <a:r>
              <a:rPr lang="en-US" b="1" dirty="0" smtClean="0"/>
              <a:t>ELABORATION</a:t>
            </a:r>
          </a:p>
          <a:p>
            <a:r>
              <a:rPr lang="en-US" b="1" dirty="0" smtClean="0"/>
              <a:t>GENERATION</a:t>
            </a:r>
          </a:p>
          <a:p>
            <a:r>
              <a:rPr lang="en-US" b="1" dirty="0" smtClean="0"/>
              <a:t>REFLECTION</a:t>
            </a:r>
          </a:p>
          <a:p>
            <a:r>
              <a:rPr lang="en-US" b="1" dirty="0" smtClean="0"/>
              <a:t>CALIBRATION</a:t>
            </a:r>
          </a:p>
          <a:p>
            <a:r>
              <a:rPr lang="en-US" b="1" dirty="0" smtClean="0"/>
              <a:t>MNEMONIC DEVICES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Effective Study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ELABORATION</a:t>
            </a:r>
          </a:p>
          <a:p>
            <a:pPr lvl="1"/>
            <a:r>
              <a:rPr lang="en-US" sz="3400" dirty="0" smtClean="0"/>
              <a:t>The process </a:t>
            </a:r>
            <a:r>
              <a:rPr lang="en-US" sz="3400" dirty="0" smtClean="0"/>
              <a:t>of </a:t>
            </a:r>
            <a:r>
              <a:rPr lang="en-US" sz="3400" dirty="0" smtClean="0"/>
              <a:t>finding </a:t>
            </a:r>
            <a:r>
              <a:rPr lang="en-US" sz="3400" dirty="0" smtClean="0"/>
              <a:t>additional layers of meaning in new material</a:t>
            </a:r>
            <a:r>
              <a:rPr lang="en-US" sz="3400" dirty="0" smtClean="0"/>
              <a:t>.</a:t>
            </a:r>
          </a:p>
          <a:p>
            <a:pPr lvl="1"/>
            <a:r>
              <a:rPr lang="en-US" sz="3400" dirty="0" smtClean="0"/>
              <a:t>It multiplies </a:t>
            </a:r>
            <a:r>
              <a:rPr lang="en-US" sz="3400" dirty="0" smtClean="0"/>
              <a:t>the mental cues available to you for later </a:t>
            </a:r>
            <a:r>
              <a:rPr lang="en-US" sz="3400" dirty="0" smtClean="0"/>
              <a:t>recall </a:t>
            </a:r>
            <a:r>
              <a:rPr lang="en-US" sz="3400" dirty="0" smtClean="0"/>
              <a:t>and application of </a:t>
            </a:r>
            <a:r>
              <a:rPr lang="en-US" sz="3400" dirty="0" smtClean="0"/>
              <a:t>it</a:t>
            </a:r>
          </a:p>
          <a:p>
            <a:r>
              <a:rPr lang="en-US" b="1" dirty="0" smtClean="0"/>
              <a:t>GENERATION</a:t>
            </a:r>
          </a:p>
          <a:p>
            <a:pPr lvl="1"/>
            <a:r>
              <a:rPr lang="en-US" sz="3400" dirty="0" smtClean="0"/>
              <a:t>Attempt </a:t>
            </a:r>
            <a:r>
              <a:rPr lang="en-US" sz="3400" dirty="0" smtClean="0"/>
              <a:t>to answer a question or solve a problem before being shown the answer </a:t>
            </a:r>
            <a:r>
              <a:rPr lang="en-US" sz="3400" dirty="0" smtClean="0"/>
              <a:t>or the solution</a:t>
            </a:r>
          </a:p>
          <a:p>
            <a:pPr lvl="1"/>
            <a:r>
              <a:rPr lang="en-US" sz="3400" dirty="0" smtClean="0"/>
              <a:t>It makes </a:t>
            </a:r>
            <a:r>
              <a:rPr lang="en-US" sz="3400" dirty="0" smtClean="0"/>
              <a:t>the mind more </a:t>
            </a:r>
            <a:r>
              <a:rPr lang="en-US" sz="3400" dirty="0" smtClean="0"/>
              <a:t>receptive </a:t>
            </a:r>
            <a:r>
              <a:rPr lang="en-US" sz="3400" dirty="0" smtClean="0"/>
              <a:t>to new learning</a:t>
            </a:r>
            <a:r>
              <a:rPr lang="en-US" sz="3400"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Effective Study Strategies</a:t>
            </a:r>
            <a:endParaRPr lang="en-US" dirty="0"/>
          </a:p>
        </p:txBody>
      </p:sp>
      <p:sp>
        <p:nvSpPr>
          <p:cNvPr id="3" name="Content Placeholder 2"/>
          <p:cNvSpPr>
            <a:spLocks noGrp="1"/>
          </p:cNvSpPr>
          <p:nvPr>
            <p:ph idx="1"/>
          </p:nvPr>
        </p:nvSpPr>
        <p:spPr>
          <a:xfrm>
            <a:off x="457200" y="1447800"/>
            <a:ext cx="8229600" cy="4678363"/>
          </a:xfrm>
        </p:spPr>
        <p:txBody>
          <a:bodyPr>
            <a:noAutofit/>
          </a:bodyPr>
          <a:lstStyle/>
          <a:p>
            <a:r>
              <a:rPr lang="en-US" sz="2000" b="1" dirty="0" smtClean="0"/>
              <a:t>REFLECTION</a:t>
            </a:r>
          </a:p>
          <a:p>
            <a:pPr lvl="1"/>
            <a:r>
              <a:rPr lang="en-US" sz="2000" dirty="0" smtClean="0"/>
              <a:t>The act of taking a few minutes to review what has been learned in a recent class or experience and asking yourself questions </a:t>
            </a:r>
          </a:p>
          <a:p>
            <a:pPr lvl="1"/>
            <a:r>
              <a:rPr lang="en-US" sz="2000" dirty="0" smtClean="0"/>
              <a:t>A combination of retrieval practice and elaboration that adds layers to learning and strengthens skills.</a:t>
            </a:r>
          </a:p>
          <a:p>
            <a:r>
              <a:rPr lang="en-US" sz="2000" b="1" dirty="0" smtClean="0"/>
              <a:t>CALIBRATION</a:t>
            </a:r>
          </a:p>
          <a:p>
            <a:pPr lvl="1"/>
            <a:r>
              <a:rPr lang="en-US" sz="2000" dirty="0" smtClean="0"/>
              <a:t>the </a:t>
            </a:r>
            <a:r>
              <a:rPr lang="en-US" sz="2000" dirty="0" smtClean="0"/>
              <a:t>act of aligning your judgments of what you know and don’t know with objective feedback so as to avoid being carried off by the illusions of mastery that catch many learners by surprise at test </a:t>
            </a:r>
            <a:r>
              <a:rPr lang="en-US" sz="2000" dirty="0" smtClean="0"/>
              <a:t>time.</a:t>
            </a:r>
          </a:p>
          <a:p>
            <a:pPr lvl="1"/>
            <a:r>
              <a:rPr lang="en-US" sz="2000" dirty="0" smtClean="0"/>
              <a:t>For example, mistaking fluency </a:t>
            </a:r>
            <a:r>
              <a:rPr lang="en-US" sz="2000" dirty="0" smtClean="0"/>
              <a:t>with a text for mastery of the underlying </a:t>
            </a:r>
            <a:r>
              <a:rPr lang="en-US" sz="2000" dirty="0" smtClean="0"/>
              <a:t>content. </a:t>
            </a:r>
          </a:p>
          <a:p>
            <a:r>
              <a:rPr lang="en-US" sz="2000" b="1" dirty="0" smtClean="0"/>
              <a:t>MNEMONIC </a:t>
            </a:r>
            <a:r>
              <a:rPr lang="en-US" sz="2000" b="1" dirty="0" smtClean="0"/>
              <a:t>DEVICES</a:t>
            </a:r>
          </a:p>
          <a:p>
            <a:pPr lvl="1"/>
            <a:r>
              <a:rPr lang="en-US" sz="2000" dirty="0" smtClean="0"/>
              <a:t>like mental </a:t>
            </a:r>
            <a:r>
              <a:rPr lang="en-US" sz="2000" dirty="0" smtClean="0"/>
              <a:t>file cabinets that </a:t>
            </a:r>
            <a:r>
              <a:rPr lang="en-US" sz="2000" dirty="0" smtClean="0"/>
              <a:t>give you handy ways to store information and </a:t>
            </a:r>
            <a:r>
              <a:rPr lang="en-US" sz="2000" dirty="0" smtClean="0"/>
              <a:t>find </a:t>
            </a:r>
            <a:r>
              <a:rPr lang="en-US" sz="2000" dirty="0" smtClean="0"/>
              <a:t>it again when you need it</a:t>
            </a:r>
            <a:r>
              <a:rPr lang="en-US" sz="2000" dirty="0" smtClean="0"/>
              <a:t>.</a:t>
            </a: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617</Words>
  <Application>Microsoft Office PowerPoint</Application>
  <PresentationFormat>On-screen Show (4:3)</PresentationFormat>
  <Paragraphs>71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Make It Stick: The Science of Successful Learning  by Peter C. Brown, Henry L. Roediger III, Mark A. McDaniel  </vt:lpstr>
      <vt:lpstr>Learning Tips for Students</vt:lpstr>
      <vt:lpstr>Three keystone study strategies</vt:lpstr>
      <vt:lpstr>Practice Retrieving New Learning from Memory</vt:lpstr>
      <vt:lpstr>Space Out Your Retrieval Practice</vt:lpstr>
      <vt:lpstr>Interleave the Study of Different Problem Types</vt:lpstr>
      <vt:lpstr>Other Effective Study Strategies</vt:lpstr>
      <vt:lpstr>Other Effective Study Strategies</vt:lpstr>
      <vt:lpstr>Other Effective Study Strategies</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it Stick</dc:title>
  <dc:creator>turgay</dc:creator>
  <cp:lastModifiedBy>xy</cp:lastModifiedBy>
  <cp:revision>10</cp:revision>
  <dcterms:created xsi:type="dcterms:W3CDTF">2006-08-16T00:00:00Z</dcterms:created>
  <dcterms:modified xsi:type="dcterms:W3CDTF">2017-01-05T21:50:17Z</dcterms:modified>
</cp:coreProperties>
</file>