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7" r:id="rId2"/>
    <p:sldId id="258" r:id="rId3"/>
    <p:sldId id="260" r:id="rId4"/>
    <p:sldId id="259"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 Silvestro" initials="SS" lastIdx="1" clrIdx="0">
    <p:extLst>
      <p:ext uri="{19B8F6BF-5375-455C-9EA6-DF929625EA0E}">
        <p15:presenceInfo xmlns:p15="http://schemas.microsoft.com/office/powerpoint/2012/main" userId="662fb8abc5bbb91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867" autoAdjust="0"/>
  </p:normalViewPr>
  <p:slideViewPr>
    <p:cSldViewPr snapToGrid="0">
      <p:cViewPr varScale="1">
        <p:scale>
          <a:sx n="57" d="100"/>
          <a:sy n="57" d="100"/>
        </p:scale>
        <p:origin x="1176" y="72"/>
      </p:cViewPr>
      <p:guideLst/>
    </p:cSldViewPr>
  </p:slideViewPr>
  <p:notesTextViewPr>
    <p:cViewPr>
      <p:scale>
        <a:sx n="1" d="1"/>
        <a:sy n="1" d="1"/>
      </p:scale>
      <p:origin x="0" y="0"/>
    </p:cViewPr>
  </p:notesTextViewPr>
  <p:notesViewPr>
    <p:cSldViewPr snapToGrid="0">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8:34.897"/>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B4DBCEC0-45FB-4EBA-8266-01784A31CAC1}" emma:medium="tactile" emma:mode="ink">
          <msink:context xmlns:msink="http://schemas.microsoft.com/ink/2010/main" type="writingRegion" rotatedBoundingBox="16252,8832 24463,8858 24459,9814 16249,9787"/>
        </emma:interpretation>
      </emma:emma>
    </inkml:annotationXML>
    <inkml:traceGroup>
      <inkml:annotationXML>
        <emma:emma xmlns:emma="http://www.w3.org/2003/04/emma" version="1.0">
          <emma:interpretation id="{CC3837EB-CFCC-4164-98EF-5578F44821C8}" emma:medium="tactile" emma:mode="ink">
            <msink:context xmlns:msink="http://schemas.microsoft.com/ink/2010/main" type="paragraph" rotatedBoundingBox="16252,8832 24463,8858 24459,9814 16249,9787" alignmentLevel="1"/>
          </emma:interpretation>
        </emma:emma>
      </inkml:annotationXML>
      <inkml:traceGroup>
        <inkml:annotationXML>
          <emma:emma xmlns:emma="http://www.w3.org/2003/04/emma" version="1.0">
            <emma:interpretation id="{FF2824A8-228D-405C-B1D1-2483009DE7C2}" emma:medium="tactile" emma:mode="ink">
              <msink:context xmlns:msink="http://schemas.microsoft.com/ink/2010/main" type="line" rotatedBoundingBox="16252,8832 24463,8858 24459,9814 16249,9787"/>
            </emma:interpretation>
          </emma:emma>
        </inkml:annotationXML>
        <inkml:traceGroup>
          <inkml:annotationXML>
            <emma:emma xmlns:emma="http://www.w3.org/2003/04/emma" version="1.0">
              <emma:interpretation id="{866E6B55-98D7-4764-A2BC-F091E2F81472}" emma:medium="tactile" emma:mode="ink">
                <msink:context xmlns:msink="http://schemas.microsoft.com/ink/2010/main" type="inkWord" rotatedBoundingBox="16252,9020 17138,9023 17136,9738 16249,9735">
                  <msink:destinationLink direction="from" ref="{1A9C63B9-9B75-4AA5-B91B-11D672B940C0}"/>
                </msink:context>
              </emma:interpretation>
              <emma:one-of disjunction-type="recognition" id="oneOf0">
                <emma:interpretation id="interp0" emma:lang="en-US" emma:confidence="0">
                  <emma:literal>Q</emma:literal>
                </emma:interpretation>
                <emma:interpretation id="interp1" emma:lang="en-US" emma:confidence="0">
                  <emma:literal>0</emma:literal>
                </emma:interpretation>
                <emma:interpretation id="interp2" emma:lang="en-US" emma:confidence="0">
                  <emma:literal>y</emma:literal>
                </emma:interpretation>
                <emma:interpretation id="interp3" emma:lang="en-US" emma:confidence="0">
                  <emma:literal>☺</emma:literal>
                </emma:interpretation>
                <emma:interpretation id="interp4" emma:lang="en-US" emma:confidence="0">
                  <emma:literal>6</emma:literal>
                </emma:interpretation>
              </emma:one-of>
            </emma:emma>
          </inkml:annotationXML>
          <inkml:trace contextRef="#ctx0" brushRef="#br0">91 149 68 0,'4'-3'84'0,"-4"3"-52"0,0 0 8 16,0 0 8 0,0 0-19-16,0 0-7 0,0 0 3 15,0-3 0-15,0 3-7 16,0 0 0-16,0 0-1 15,0 0-5-15,0 0-4 16,0 0-2-16,0 0 1 16,0 0 0-16,0 0 1 15,0-8-4-15,0 8 2 16,0 0-1-16,0 0 1 16,0 0-1-16,0 0-1 15,0 0 1-15,0 0-2 16,0 0 0-16,0 0-2 15,0 0-1-15,0 0-2 0,0 0 0 16,0 0 0-16,0 19 2 16,0 14 2-16,0 5-1 15,0 8-1-15,4 8 1 16,-4 5 0-16,0 5 0 16,0-8 0-16,0-6 0 15,0-11 1-15,0-5-2 16,0-10 1-16,0-7 0 15,0-7-1-15,0-10 1 16,0 5-1-16,0-5 0 16,0 0 0-16,0 0 0 15,0 0 0-15,0 0 1 16,0 0-1-16,0 0 0 0,0 3 0 16,0-3 0-16,0 0 0 15,4 0 0-15,-4 0-1 16,10 0 0-16,-10 0-1 15,4 0-1-15,0 0 2 16,14 6 1-16,-6-5 0 16,6 8 0-16,13-9 0 15,3 8 0-15,22-5-1 16,-3 1 2-16,7 0 0 16,11 1 0-16,-15 3-2 15,-10-5 1-15,3 8-1 16,-5-2-1-16,-10-9 1 15,-3 7 0-15,-9-3-2 16,-10-4 3-16,6 4 0 0,-10-4 0 16,0 0 0-16,10 0 0 15,-14 4-2-15,-4 1-1 16,14-5 1-16,-10 0 1 16,0 0 1-16,5 0 0 15,5 0-1-15,-14 0-2 16,0 0 3-16,0 0 1 15,0 0 3-15,0 0-2 16,0 0 2-16,0 0-2 16,0 0 2-16,0 0-1 15,0 0 2-15,0 0 1 16,0 0-1-16,0 0-2 16,0 0-1-16,0 0 5 0,0-9-4 15,0 1-1-15,0-8-1 16,0-6-1-16,0-2-2 15,0-9 1-15,0-6 1 16,4 2 0-16,0-11 0 16,-4 2-2-16,4-5 1 15,0 0-4-15,6 0 5 16,-6 6 0-16,0 3 0 16,-4 4 0-16,0 5 0 15,4 9-1-15,-4 9 1 16,0 9-1-16,4 6 1 15,-4-8 0-15,0 3 0 0,0-6-1 16,0-1-6-16,0 0 3 16,0 1 4-16,0 0-1 15,0 2 1-15,0 9 1 16,0 0-1-16,0 0-1 16,0 0 1-16,0-4 1 15,0 4 1-15,0-4-1 16,0-1 0-16,0 5 0 15,0 0-1-15,0 0-1 16,0 0 1-16,0 0 4 16,0 0-2-16,-4 0-2 15,0 0 2-15,-18 0-2 16,10 0 1-16,-11 0-1 0,-3 0 0 16,-8 0 0-1,-18 0 0-15,3 0 0 0,-7 0 0 16,-5 0 0-16,5 0 0 15,-9 0 0-15,-5 0 1 16,9 0-1-16,-3 0 0 16,7 0 1-16,1 0-1 15,8 0 0-15,13 0 0 16,-1 0 1-16,28 0-2 16,0 0 1-16,4 0 0 15,4 0 0-15,0 0-1 16,0-2 1-16,0 2 0 15,0 0 0-15,0-5-4 16,0 5-34-16,0 0-71 0,0 0-120 16</inkml:trace>
          <inkml:trace contextRef="#ctx0" brushRef="#br0" timeOffset="34920.0502">451 205 9 0,'0'0'24'0,"0"0"-3"15,0 0-2-15,0 0-4 16,0-3-2-16,0 3-6 16,-4 0 5-16,4 0 2 0,0 0-2 15,0 0 2 1,0 0 3-16,0 0-3 0,0 0-4 15,0 0 3-15,0 0 4 16,0 0 1-16,0 0-3 16,0 0-3-16,0 0-7 15,0 0-2-15,0 0 1 16,0 0 6-16,0 0 11 16,0 0 5-16,0 0-3 15,0 0-12-15,0 0-2 16,-10 0-1-16,10 0-4 15,-4 0 3-15,4 0-2 16,0 0 5-16,0 0-2 16,0 0 0-16,-4 0-6 15,4 0-1-15,0 0-1 0,0 0 0 16,0 10 2-16,0 7-2 16,0 2 1-16,-4 0-1 15,4-3 1-15,0 2-1 16,0-1 2-16,0 3-2 15,0-1 3-15,0 0 4 16,0-4-2-16,0 2-3 16,0-5-1-16,0-4 3 15,0-1 2-15,0 0 3 16,-4 2-4-16,4 2 2 16,0-3-5-16,-10 5 0 15,10-6-1-15,0 2 0 0,0-5-1 16,0-4 0-1,0 0 1-15,0 0-1 0,0 0 2 16,0 1 0-16,0 5-1 16,0 5-1-16,-4-1 4 15,4-4-2-15,0-2-2 16,0 0 2-16,0-4-2 16,0 0 2-16,0 0 1 15,0 0 2-15,0 0 0 16,0 0 1-16,0 0-3 15,0 4-1-15,0-4-2 16,0 5 0-16,0-5 2 16,0 0-2-16,0 0 1 0,0 0 0 15,0 0-1 1,0 0-5-16,0 0-40 0,-8-13-112 16</inkml:trace>
        </inkml:traceGroup>
        <inkml:traceGroup>
          <inkml:annotationXML>
            <emma:emma xmlns:emma="http://www.w3.org/2003/04/emma" version="1.0">
              <emma:interpretation id="{F0B5F38B-56CB-4278-9EB9-EA87E05F75CD}" emma:medium="tactile" emma:mode="ink">
                <msink:context xmlns:msink="http://schemas.microsoft.com/ink/2010/main" type="inkWord" rotatedBoundingBox="18028,8950 19013,8954 19010,9740 18026,9737"/>
              </emma:interpretation>
              <emma:one-of disjunction-type="recognition" id="oneOf1">
                <emma:interpretation id="interp5" emma:lang="en-US" emma:confidence="0">
                  <emma:literal>☺</emma:literal>
                </emma:interpretation>
                <emma:interpretation id="interp6" emma:lang="en-US" emma:confidence="0">
                  <emma:literal>•</emma:literal>
                </emma:interpretation>
                <emma:interpretation id="interp7" emma:lang="en-US" emma:confidence="0">
                  <emma:literal>0</emma:literal>
                </emma:interpretation>
                <emma:interpretation id="interp8" emma:lang="en-US" emma:confidence="0">
                  <emma:literal>G</emma:literal>
                </emma:interpretation>
                <emma:interpretation id="interp9" emma:lang="en-US" emma:confidence="0">
                  <emma:literal>Q</emma:literal>
                </emma:interpretation>
              </emma:one-of>
            </emma:emma>
          </inkml:annotationXML>
          <inkml:trace contextRef="#ctx0" brushRef="#br0" timeOffset="2376.4211">1876 102 23 0,'0'0'71'15,"0"0"-35"-15,0 0 2 16,0 0-3-16,0 0-7 15,0 0-10-15,0 0 5 16,0 0 9-16,0 0-6 16,0 0-2-16,0 0-1 15,0-4-3-15,0 4-1 16,0 0-6-16,0 0-5 0,0 0 3 16,0 0-7-16,-4 0-3 15,4 0-1-15,-10 0-4 16,6 17 3-16,4 11 1 15,0 7 1-15,-4 2-1 16,4 15 4-16,0 6 2 16,-4 1-1-16,4 8-4 15,-8-8 0-15,-6-8 1 16,10-9-1-16,4-1-1 16,0-7 0-16,0-2 1 15,0-12 2-15,0-2 0 16,0-9-2-16,0-5 1 0,0-4-1 15,0 0 2-15,0 0 1 16,0 0 1-16,0 0 1 16,0 0-3-16,0 0 0 15,0 0-3-15,0 0 0 16,0 0-1-16,0 0 1 16,0 0-1-16,0 0 0 15,22 0 0-15,-14 0-2 16,14 3 1-16,0 1 0 15,5 0 2-15,7 0 0 16,0 1 2-16,19-5 0 16,7 0-2-16,11 0 2 15,-7 0 0-15,11 0-2 0,-11 0-4 16,-7 0-2 0,-1 0-2-16,-18 0 4 0,7 0 2 15,-11 0 1-15,-4 0 0 16,-4 0 1-16,1 0 0 15,-1 0 1-15,0 0-2 16,4 0 2-16,-8 0-2 16,0 0 1-16,-13 0 0 15,-5 0 0-15,0 0 0 16,-4 0 0-16,0 0 0 16,0 0 0-16,0 0 0 15,0 0 2-15,0 0-2 16,0 0 2-16,0 0-1 15,0 0 2-15,0 0-1 0,0 0 1 16,0 0 4-16,0 0-2 16,0 0 4-16,0 0-4 15,0 0-2-15,0-5 1 16,0-7 0-16,0-4-3 16,0-6-1-16,0-7 0 15,0 1 2-15,0-6-2 16,-4-5 0-16,-4-8 1 15,-7 1 0-15,7-6-1 16,4 1 0-16,4 8-1 16,0 4 1-16,0-1 0 15,0 10 0-15,0-3 0 16,0 5-1-16,0-5-1 0,0-2 1 16,0 0-4-16,0 0-1 15,0 8 1-15,4 3 1 16,-4 7 4-16,0 14 2 15,0 0-1-15,0 3-1 16,0 0 1-16,0 0-1 16,0 0 2-16,0 0-2 15,0 0-1-15,0 0 1 16,0 0 0-16,0 0 2 16,0 0-2-16,0 0 2 15,0 0 1-15,0 0 1 16,-4 0-3-16,0 0 0 0,-18 0-1 15,-8 0 0 1,-23 0 0-16,-3 0 0 0,-8 10 1 16,-19 7-1-16,0 3 0 15,5-6 0-15,-1-1 1 16,19-6 0-16,3-3-1 16,13 0 2-16,24 0-1 15,2-4-1-15,14 5 1 16,4-5-1-16,0 0-1 15,0 0-8-15,0 1-16 16,0 9-32-16,22 4-61 16,8 7-91-16</inkml:trace>
          <inkml:trace contextRef="#ctx0" brushRef="#br0" timeOffset="36675.4386">2132 376 16 0,'0'0'47'0,"0"-3"-6"0,0 3-1 15,0 0 0 1,0-4-10-16,0 4-13 0,0 0 1 15,0 0 2-15,0 0-7 16,0 0 2-16,0 0 3 16,0 0 4-16,0 0-4 15,0 0 3-15,0 0-1 16,0 0-5-16,-4 0 0 16,4 0-6-16,0 0 1 15,0 0-3-15,0 0-3 16,0 0-2-16,0 0 2 15,0 0 0-15,0 0-1 16,0 0 4-16,0-8-2 16,0-1-1-16,12 3-2 15,10-6-1-15,5 0-1 0,-1 0 1 16,4 2-1-16,-8-3 0 16,4 9 0-16,-21-1 0 15,-1 5 0-15,-4 0-1 16,0 0-2-16,0 0-2 15,0 0 4-15,0 0-1 16,0 13 0-16,0-3 0 16,4 4-2-16,-4-4 2 15,0 7 1-15,0-7 0 16,0 7 2-16,0-2 0 16,-4 1-1-16,0-1 1 15,-5 2 0-15,-9 2-1 0,10-4 1 16,-10 2-1-16,6-1 4 15,-6-5-4-15,10 0 0 16,-6-1 0-16,6-4 1 16,8-2 0-16,0-4-1 15,0 0 0-15,0 4 0 16,0-4-1-16,0 4 2 16,0 1-2-16,0-4 1 15,-4-1 0-15,4 6 0 16,0-6 0-16,-4 4 0 15,4-4 0-15,0 0 0 16,0 0 1-16,0 4-1 16,0-4 0-16,0 0 1 0,0 0-1 15,0 0 1 1,0 4-1-16,0-1 1 0,-10 0-1 16,10-3 1-16,0 0 2 15,0 0-3-15,0 0 2 16,0 0-1-16,0 0 4 15,0 0-4-15,0 0 2 16,0 0-2-16,0 0-1 16,0 0 0-16,0 0 1 15,0 0-1-15,0 0 1 16,0 0 2-16,0 0-2 16,22 0 0-16,8 0 0 0,18 0 7 15,1 0-3-15,-3 0-1 16,2 0 0-16,-3 0-1 15,-11-6 3-15,-8 2-4 16,-18 0 1-16,0 0-2 16,-8 4 0-16,0 0-1 15,0 0 0-15,0 0-3 16,0 0-38-16,0 0-57 16,0 0-154-16</inkml:trace>
        </inkml:traceGroup>
        <inkml:traceGroup>
          <inkml:annotationXML>
            <emma:emma xmlns:emma="http://www.w3.org/2003/04/emma" version="1.0">
              <emma:interpretation id="{17C65C8D-D84D-4FC1-845B-BC51A2EDC906}" emma:medium="tactile" emma:mode="ink">
                <msink:context xmlns:msink="http://schemas.microsoft.com/ink/2010/main" type="inkWord" rotatedBoundingBox="19848,8982 20848,8985 20845,9691 19845,9688"/>
              </emma:interpretation>
              <emma:one-of disjunction-type="recognition" id="oneOf2">
                <emma:interpretation id="interp10" emma:lang="en-US" emma:confidence="1">
                  <emma:literal>03</emma:literal>
                </emma:interpretation>
                <emma:interpretation id="interp11" emma:lang="en-US" emma:confidence="0">
                  <emma:literal>0}</emma:literal>
                </emma:interpretation>
                <emma:interpretation id="interp12" emma:lang="en-US" emma:confidence="0">
                  <emma:literal>o}</emma:literal>
                </emma:interpretation>
                <emma:interpretation id="interp13" emma:lang="en-US" emma:confidence="0">
                  <emma:literal>O}</emma:literal>
                </emma:interpretation>
                <emma:interpretation id="interp14" emma:lang="en-US" emma:confidence="0">
                  <emma:literal>D}</emma:literal>
                </emma:interpretation>
              </emma:one-of>
            </emma:emma>
          </inkml:annotationXML>
          <inkml:trace contextRef="#ctx0" brushRef="#br0" timeOffset="38414.355">4075 259 1 0,'-10'0'62'16,"2"0"-33"-16,4 0 4 16,4 0-12-16,0 0-7 15,-4 0-3-15,4 0 0 0,0 0 5 16,0 0 7-16,0 0 10 15,-4 0 1-15,4 0-5 16,0 0-7-16,0 0-12 16,-10 0-9-16,6 0 1 15,0 0-2-15,0 4 1 16,-10 4 0-16,10-3 4 16,-1-5-1-16,5 2-3 15,0-2 8-15,0 0 2 16,0 0 1-16,0 0-3 15,0 0 4-15,0 0-2 16,0 0-2-16,0 0 0 16,0 0-8-16,0 0 3 0,9 0-4 15,17 0 0-15,4 0 0 16,14 0 6-16,-9-2-2 16,9-3-2-16,-10 5-1 15,4 0-1-15,-11 0 2 16,-1 0-2-16,-4 0 0 15,-14 0-1-15,6 0 1 16,-10 0-1-16,-4 0 0 16,0 0 0-16,0 12-5 15,0 5 3-15,0-2-2 16,0-1 2-16,-26 6 3 16,0-8 2-16,0 3-1 0,-1-1 3 15,1-7-2-15,14-4 0 16,-10 2 1-16,18-5 0 15,0 0 1-15,4 0-4 16,0 0 2-16,0 0-2 16,0 0 1-16,0 0-1 15,0 0 0-15,8 0 0 16,18 0-10-16,0 0 9 16,1 0 1-16,-1 0 1 15,-14 10-1-15,6-1 0 16,-6-1-1-16,2 8 1 15,-14-8-2-15,0-2-3 16,0 2 1-16,0 1 4 0,0 2 1 16,-18 3 6-16,-12 3 3 15,0-4-3-15,-5 2-1 16,-5-3 0-16,6 0 4 16,4-1-2-16,3-7 0 15,1 1 4-15,4-5 1 16,6 0-3-16,-10 0 0 15,3 0-2-15,19 0-6 16,-10 0 0-16,14 0 0 16,0 0-1-16,0 0-1 15,0 0-12-15,0 0-16 16,0 0-41-16,23 0-105 16</inkml:trace>
          <inkml:trace contextRef="#ctx0" brushRef="#br0" timeOffset="32430.7412">7384 17 14 0,'0'0'22'15,"0"0"-7"-15,0 0 0 16,0 0 1-16,0 0 2 15,0-5 12-15,0 5-2 16,0 0-9-16,0 0-1 16,0 0-1-16,0 0 6 15,0 0-8-15,0 0-9 16,0 0-1-16,0 0 12 16,0 0 17-16,0 0 3 15,0 0-8-15,0-3-5 0,0 3 0 16,0 0-3-16,0 0-6 15,0 0-4-15,0 0-3 16,0 0-3-16,0 0-2 16,0 0 0-16,-4 0 0 15,4 0-2-15,0 0 0 16,0 0-1-16,0 0 0 16,0 17 0-16,0 6 1 15,0 7 1-15,0 10-2 16,0-2 2-16,0 2-1 15,0-1 5-15,0 1 0 16,0 2-3-16,0-3 5 16,0-5-6-16,0 7 0 0,0-7-2 15,0-1 1 1,0 2 1-16,0-8-1 0,0 8 0 16,0-4-1-16,0 4 1 15,0-4-1-15,0-3 0 16,0-1 0-16,0-7 0 15,0-6 1-15,0-5-1 16,0-1 0-16,0-8 0 16,4 7 0-16,-4-2 0 15,10 4 1-15,-10-2-1 16,0-4 0-16,4 6 1 16,-4-9-1-16,4 0 0 0,-4 0 1 15,0 0 0-15,0 0 1 16,0 0 0-16,0 0-2 15,0 5 0-15,0-5 1 16,0 0-1-16,0 0 0 16,0 0 0-16,4 0 2 15,-4 0-1-15,4 0 1 16,-4 0 0-16,0 0 0 16,0 0-2-16,0 3 0 15,0 0-1-15,0 1 1 16,0-1 1-16,0-3-1 15,0 0 0-15,11 0 0 16,-7 0 1-16,-4 0-1 16,4 0 1-16,-4 0 0 15,0 0 0-15,0 0-1 0,0 0 0 16,0 0 0-16,0 0 0 16,0 0 0-16,0 0 0 15,0 0 0-15,8 0-2 16,-4 0 1-16,6 0 1 15,-2 0 0-15,10 0 5 16,-6 0-5-16,14 0 1 16,0 0-1-16,1 0 0 15,3 0 2-15,0 0-2 16,14 0 1-16,-5 0-1 16,9 0 0-16,-10 0 0 15,11 0 0-15,-15 0 0 0,10 0 0 16,-13 0 1-16,-1 0-2 15,0 0 2-15,-4 0-1 16,5 0 0-16,3 0 1 16,-8 0-1-16,0 0 0 15,-4 0-1-15,1 0 1 16,-19 0 0-16,-4 0 1 16,0 0-1-16,0 0 1 15,0 0 1-15,0 0-1 16,0-3 1-16,0 3-2 15,0 0 0-15,4 0 0 16,8 0-4-16,2 0 4 16,-2 0 0-16,6 0 0 0,-14-4 0 15,4 4 0 1,-8 0 0-16,10 0-1 0,-6 0 1 16,0 0 0-16,4 0-1 15,6 0 2-15,-6 0-2 16,-4 0 2-16,11 0-2 15,-11 0 1-15,4 0 0 16,10-3 1-16,-18 3-1 16,4 0 0-16,0 0-1 15,-4 0 1-15,4 0 0 16,6 0 0-16,-2 0 0 16,0 0 0-16,6 0 0 0,-10 0 0 15,-4 0 0-15,0 0 1 16,4 0-1-16,-4 0 0 15,0 0 0-15,0 0 0 16,0 0 2-16,0 0-2 16,0-3 1-16,0 3 0 15,0 0-1-15,0 0 0 16,0 0 0-16,0 0 1 16,0-5-1-16,0-1 2 15,0 3 0-15,0 0 1 16,0-1 0-16,0-8-3 15,0 6 0-15,0-8 0 16,0 5 0-16,0-5 0 16,0 0 0-16,-4-10 1 15,0 0-1-15,-6-4 0 0,2-3 1 16,4-4-1 0,0-4 0-16,-10-3 0 0,10 1 0 15,0 2 0-15,4-4 1 16,0 4-2-16,0 4 1 15,-4 1 0-15,4 1 0 16,0 2 0-16,-4-3 0 16,-6 2 1-16,10-3-2 15,0 7 2-15,0 9-2 16,0-1 2-16,0 3-2 16,0 10 2-16,-4-1-2 15,4 1 1-15,0 0 0 0,0-3 0 16,0 0-1-16,0-4 1 15,0 4 0-15,0 2 0 16,0-1 0-16,0 2 0 16,0-1 0-16,0-1 0 15,0 2 0-15,0-1 0 16,0 5-1-16,0-4 1 16,0-2-3-16,0-2 6 15,0 4-3-15,0 2 0 16,0 1 0-16,0 4 0 15,0 0 0-15,0 0-3 16,0 0 2-16,0 0 0 16,0 0 1-16,0 0 0 0,0 0 0 15,0 0 1-15,0 0-1 16,0 0 1-16,0 0 2 16,0 0-2-16,0 0 0 15,0 0 0-15,0 0-1 16,0 0 0-16,0 0 0 15,0 0 0-15,0 0-1 16,0 0 2-16,0 0-1 16,0 0 0-16,0 0 1 15,0 0 1-15,0 0-2 16,0 0 1-16,-4 0 0 16,4 0-1-16,0 0 0 0,-4 0 1 15,4 0-2 1,-4 0 2-16,-11 0 1 0,3 0-2 15,-10 0 0-15,-4 0 1 16,-8 0-1-16,-15 0 0 16,11 0 0-16,-14 0 0 15,3 0 0-15,15 0-1 16,-14 4 2-16,9-4-2 16,-5 0 2-16,6 0-2 15,-7 0 2-15,11 0-2 16,4 5 1-16,0-2 0 15,-15 1 0-15,15-4 0 16,0 3 0-16,4-3 0 16,-5 0 0-16,19 0 0 15,-10 0 0-15,0 0-2 0,14 0 2 16,-10 4 0-16,6-4-1 16,-6 0 1-16,6 4 0 15,-7-4 0-15,15 0 0 16,0 0 0-16,4 0 0 15,0 0 1-15,0 0 1 16,0 0-2-16,0 6 0 16,0-6-2-16,0 0 2 15,0 0-1-15,0 0 0 16,0 0-9-16,0 0-11 16,0 0-25-16,0 7-97 15</inkml:trace>
        </inkml:traceGroup>
        <inkml:traceGroup>
          <inkml:annotationXML>
            <emma:emma xmlns:emma="http://www.w3.org/2003/04/emma" version="1.0">
              <emma:interpretation id="{C8A534B6-7978-43F7-B5A6-7C085A5B7C03}" emma:medium="tactile" emma:mode="ink">
                <msink:context xmlns:msink="http://schemas.microsoft.com/ink/2010/main" type="inkWord" rotatedBoundingBox="21750,8947 22766,8951 22763,9714 21747,9710"/>
              </emma:interpretation>
              <emma:one-of disjunction-type="recognition" id="oneOf3">
                <emma:interpretation id="interp15" emma:lang="en-US" emma:confidence="0">
                  <emma:literal>of</emma:literal>
                </emma:interpretation>
                <emma:interpretation id="interp16" emma:lang="en-US" emma:confidence="0">
                  <emma:literal>on</emma:literal>
                </emma:interpretation>
                <emma:interpretation id="interp17" emma:lang="en-US" emma:confidence="0">
                  <emma:literal>o</emma:literal>
                </emma:interpretation>
                <emma:interpretation id="interp18" emma:lang="en-US" emma:confidence="0">
                  <emma:literal>or</emma:literal>
                </emma:interpretation>
                <emma:interpretation id="interp19" emma:lang="en-US" emma:confidence="0">
                  <emma:literal>of,</emma:literal>
                </emma:interpretation>
              </emma:one-of>
            </emma:emma>
          </inkml:annotationXML>
          <inkml:trace contextRef="#ctx0" brushRef="#br0" timeOffset="28715.4761">5707 40 6 0,'-4'0'25'0,"4"0"2"15,0-4-5 1,0 4-14-16,0 0-7 0,0 0 3 16,0 0-2-16,0 0 12 15,0 0 14-15,0 0 8 16,0 0-2-16,-4 0 6 16,4 0-5-16,0 0-14 15,0 0-8-15,0 0-6 16,0 0 1-16,0 0-1 15,0-4 1-15,0 4 3 16,0 0-1-16,0 0 4 16,0 0 1-16,0 0-2 15,0 0-3-15,0 0-2 0,0 0-5 16,0 0-3-16,0 0 0 16,-4 0 0-16,4 17 2 15,0-2 1-15,0 5 3 16,-4-2 0-16,4 6-1 15,-10 7-2-15,10-7 1 16,0 3-1-16,0-3-2 16,0 0 0-16,0-2-1 15,0 5 0-15,0 2 1 16,0 3-1-16,0-1 0 16,-4-4 1-16,4 8-1 15,-4-4 1-15,4-7 1 16,-4-4 3-16,0 0-2 15,4-5-2-15,-10-5 1 16,10 4-2-16,0-11 1 0,0 1-1 16,0-4 0-16,0 0 2 15,0 0 0-15,0 0 0 16,0 0 1-16,0 0-1 16,0 3-2-16,0 2 0 15,0 4 0-15,0 1 3 16,0 4-3-16,0-4 1 15,0-2 0-15,0 1-1 16,0-2 1-16,0-4-1 16,0 2 0-16,0-2 0 15,0-3-1-15,0 0 2 16,0 6-1-16,0-5 0 0,0 3 0 16,0 1 1-16,0-5-1 15,0 4 0-15,0-4 0 16,0 4 0-16,0-1 1 15,0 1-2-15,0 5 1 16,0-5 0-16,0 0 0 16,0-4 0-16,0 0 0 15,0 3 1-15,0-3-1 16,0 0 0-16,0 0 1 16,0 0 0-16,0 0 4 15,0 0 3-15,0 0-3 16,0 0-2-16,0 7-3 15,0-3 0-15,0-4 0 16,0 6 0-16,0-6 0 0,0 0 0 16,0 0-1-16,0 0 1 15,10 0 0-15,-10 0 0 16,0 0 2-16,0 0-1 16,0 0-1-16,4 0 1 15,-4 0-2-15,4 0-1 16,14 0-3-16,-10 0 4 15,5 0 0-15,13 0 1 16,0 0 1-16,4 0 3 16,10 0-2-16,-13 0 1 15,-1 0-3-15,4 0 3 16,-4 0-3-16,5 0 0 0,3 0 0 16,18 0 0-16,-14 0 0 15,19 0 1-15,-9 0-1 16,-9 0 0-16,1 0 0 15,-24 0 0-15,6 0 0 16,-4 0 0-16,-6 0 0 16,7 0 0-16,-15 0 0 15,14 0 0-15,-2 0 1 16,2 0-1-16,8 0 0 16,-18 0 0-16,14 0 0 15,-14 0 2-15,11 0-2 16,-19 0 0-16,8 0 0 0,6 0 0 15,-6 0 0-15,0 0 0 16,6 0 0-16,-10 0 0 16,4 0 0-16,-4 0 0 15,-4 0 0-15,0 0-2 16,0 0 2-16,0 0 0 16,0 0 2-16,0 0-1 15,0 0-1-15,0 0 1 16,0 0 0-16,0 0 0 15,0 0 0-15,0 0 0 16,0 0 0-16,0 0 0 0,0 0 0 16,0 0 0-1,0 0 0-15,0 0-1 0,0 0 1 16,0 0-1-16,0 0 0 16,0 0 3-16,0 0-2 15,0 0 2-15,0 0 1 16,0 0 4-16,0 0-6 15,0 0-1-15,0-6-1 16,0-5 0-16,0 0 0 16,0-9 0-16,0-3 1 15,0-6-1-15,0-1 1 16,0-10-1-16,10-3 0 16,-6 1-1-16,4-6 1 15,10-3 0-15,-14 12 0 16,-4 7 0-16,0 4 0 15,0 10 1-15,0-2-1 16,0 0 0-16,0 2 0 0,0-5 0 16,9-1-2-16,-5 0-4 15,6 0 3-15,-6 9 2 16,0-2 1-16,4 10 0 16,-8-5 0-16,10 7 0 15,-10-1-1-15,4 2 1 16,-4 4-1-16,0 0 1 15,0 0 0-15,0-4 0 16,0 4-1-16,4-9-3 16,0 2-1-16,-4-5 5 0,4 6 0 15,6-3 0 1,-10 9 0-16,0 0 0 0,0 0 0 16,0 0-1-16,0 0-1 15,0 0-1-15,0 0 3 16,0 0 0-16,0 0 2 15,0 0-1-15,0 0 1 16,0 0 0-16,0 0 2 16,0 0-3-16,0 0 0 15,0 0-1-15,0 0 0 16,0 0 0-16,0 0 1 16,0 0-1-16,0 0 1 15,0 0 2-15,0 0 1 16,-10 0 1-16,6 0 0 15,-4 0-2-15,-18 0-2 0,3-5 0 16,-11 5-2-16,0 0 1 16,-10 0 0-16,13 0 0 15,-3 0 0-15,4 0 0 16,-6 0 1-16,15 0-2 16,-19-3 2-16,14-4-1 15,0 3 0-15,-8-6 1 16,3 3-1-16,-3 4 0 15,-10 0 0-15,9 3 0 16,-13-5 0-16,10 5 0 16,-7 0 0-16,7 0 0 15,-6 0 0-15,10 0 0 0,3 0 0 16,1 0-1-16,8 0 1 16,10 0 0-16,-6 0 0 15,14 0 0-15,-15 0 1 16,11 0-1-16,4 0 0 15,-14 0 0-15,14 0 0 16,-4 0 0-16,-6 0 0 16,14 0 0-16,0 0 0 15,0 0-1-15,0 0 0 16,0 0-2-16,0 0 1 16,0 0-6-16,0 0-4 15,0 0-17-15,0 0-33 0,0 11-10 16,0 17-17-16,0-5-114 15</inkml:trace>
          <inkml:trace contextRef="#ctx0" brushRef="#br0" timeOffset="39921.7413">5921 248 45 0,'0'0'24'0,"0"0"6"15,0 0-2-15,0-5 2 16,0 1 8-16,0 4 1 16,0-3 5-16,0 3-5 15,0 0-7-15,0-4-13 16,0 4-11-16,0 0-5 16,0 0 4-16,0 0-1 0,0 0 4 15,0 0 1-15,0 0 3 16,0 0 3-16,0 0-3 15,0 0-3-15,0 0-7 16,-14 0-4-16,10 4 1 16,-4 13 2-16,4 1 1 15,-10 2 3-15,6-6-3 16,4-1 1-16,0-2-2 16,-6 2-2-16,6-3 0 15,4-1 0-15,0-1-1 16,0-4 0-16,0-1 0 15,0 2-1-15,0-2 0 16,4 3 1-16,14-5 0 16,-10 5 1-16,10-6-1 15,4 3 1-15,-14 2-1 0,18-2 2 16,-3 3 1-16,11-6 1 16,0 0 0-16,14 0 2 15,5 0 0-15,-15 0-4 16,6 0-1-16,-17 0-1 15,-1 0 2-15,-18 0-2 16,-4 0 0-16,-4 0-4 16,0 0-11-16,0 0-6 15,0 0-17-15,0 0-8 16,0-9-6-16,0-5-84 16,0 7-14-16</inkml:trace>
          <inkml:trace contextRef="#ctx0" brushRef="#br0" timeOffset="40251.7632">6260 208 54 0,'0'-6'57'0,"0"1"11"16,0 5-12-16,0-6-8 16,0 6-9-16,0 0-2 15,0 0-8-15,0 0-10 16,-4 0-9-16,4 0-6 15,0 0-3-15,0 17 6 16,0 11-4-16,0 12 17 16,0 2-3-16,0 6 1 0,-4 1-9 15,-10 6 5 1,14-11-4-16,-4-9 0 0,4-8-1 16,0-7-2-16,0-13 2 15,0-7-5-15,0 0 2 16,0 0-2-16,0 0 1 15,0 0-3-15,0 0-2 16,0-10-27-16,0 5-90 16,0-4-198-16</inkml:trace>
        </inkml:traceGroup>
        <inkml:traceGroup>
          <inkml:annotationXML>
            <emma:emma xmlns:emma="http://www.w3.org/2003/04/emma" version="1.0">
              <emma:interpretation id="{BD64A4BB-B604-4DB5-B82C-DB97A5196E82}" emma:medium="tactile" emma:mode="ink">
                <msink:context xmlns:msink="http://schemas.microsoft.com/ink/2010/main" type="inkWord" rotatedBoundingBox="23433,8854 24463,8858 24459,9814 23430,9810">
                  <msink:destinationLink direction="from" ref="{46D0D85C-7176-4399-A59D-7E3503310C9D}"/>
                </msink:context>
              </emma:interpretation>
              <emma:one-of disjunction-type="recognition" id="oneOf4">
                <emma:interpretation id="interp20" emma:lang="en-US" emma:confidence="1">
                  <emma:literal>05</emma:literal>
                </emma:interpretation>
                <emma:interpretation id="interp21" emma:lang="en-US" emma:confidence="0">
                  <emma:literal>85</emma:literal>
                </emma:interpretation>
                <emma:interpretation id="interp22" emma:lang="en-US" emma:confidence="0">
                  <emma:literal>03</emma:literal>
                </emma:interpretation>
                <emma:interpretation id="interp23" emma:lang="en-US" emma:confidence="0">
                  <emma:literal>035</emma:literal>
                </emma:interpretation>
                <emma:interpretation id="interp24" emma:lang="en-US" emma:confidence="0">
                  <emma:literal>83</emma:literal>
                </emma:interpretation>
              </emma:one-of>
            </emma:emma>
          </inkml:annotationXML>
          <inkml:trace contextRef="#ctx0" brushRef="#br0" timeOffset="32430.7412">7384 17 14 0,'0'0'22'15,"0"0"-7"-15,0 0 0 16,0 0 1-16,0 0 2 15,0-5 12-15,0 5-2 16,0 0-9-16,0 0-1 16,0 0-1-16,0 0 6 15,0 0-8-15,0 0-9 16,0 0-1-16,0 0 12 16,0 0 17-16,0 0 3 15,0 0-8-15,0-3-5 0,0 3 0 16,0 0-3-16,0 0-6 15,0 0-4-15,0 0-3 16,0 0-3-16,0 0-2 16,0 0 0-16,-4 0 0 15,4 0-2-15,0 0 0 16,0 0-1-16,0 0 0 16,0 17 0-16,0 6 1 15,0 7 1-15,0 10-2 16,0-2 2-16,0 2-1 15,0-1 5-15,0 1 0 16,0 2-3-16,0-3 5 16,0-5-6-16,0 7 0 0,0-7-2 15,0-1 1 1,0 2 1-16,0-8-1 0,0 8 0 16,0-4-1-16,0 4 1 15,0-4-1-15,0-3 0 16,0-1 0-16,0-7 0 15,0-6 1-15,0-5-1 16,0-1 0-16,0-8 0 16,4 7 0-16,-4-2 0 15,10 4 1-15,-10-2-1 16,0-4 0-16,4 6 1 16,-4-9-1-16,4 0 0 0,-4 0 1 15,0 0 0-15,0 0 1 16,0 0 0-16,0 0-2 15,0 5 0-15,0-5 1 16,0 0-1-16,0 0 0 16,0 0 0-16,4 0 2 15,-4 0-1-15,4 0 1 16,-4 0 0-16,0 0 0 16,0 0-2-16,0 3 0 15,0 0-1-15,0 1 1 16,0-1 1-16,0-3-1 15,0 0 0-15,11 0 0 16,-7 0 1-16,-4 0-1 16,4 0 1-16,-4 0 0 15,0 0 0-15,0 0-1 0,0 0 0 16,0 0 0-16,0 0 0 16,0 0 0-16,0 0 0 15,0 0 0-15,8 0-2 16,-4 0 1-16,6 0 1 15,-2 0 0-15,10 0 5 16,-6 0-5-16,14 0 1 16,0 0-1-16,1 0 0 15,3 0 2-15,0 0-2 16,14 0 1-16,-5 0-1 16,9 0 0-16,-10 0 0 15,11 0 0-15,-15 0 0 0,10 0 0 16,-13 0 1-16,-1 0-2 15,0 0 2-15,-4 0-1 16,5 0 0-16,3 0 1 16,-8 0-1-16,0 0 0 15,-4 0-1-15,1 0 1 16,-19 0 0-16,-4 0 1 16,0 0-1-16,0 0 1 15,0 0 1-15,0 0-1 16,0-3 1-16,0 3-2 15,0 0 0-15,4 0 0 16,8 0-4-16,2 0 4 16,-2 0 0-16,6 0 0 0,-14-4 0 15,4 4 0 1,-8 0 0-16,10 0-1 0,-6 0 1 16,0 0 0-16,4 0-1 15,6 0 2-15,-6 0-2 16,-4 0 2-16,11 0-2 15,-11 0 1-15,4 0 0 16,10-3 1-16,-18 3-1 16,4 0 0-16,0 0-1 15,-4 0 1-15,4 0 0 16,6 0 0-16,-2 0 0 16,0 0 0-16,6 0 0 0,-10 0 0 15,-4 0 0-15,0 0 1 16,4 0-1-16,-4 0 0 15,0 0 0-15,0 0 0 16,0 0 2-16,0 0-2 16,0-3 1-16,0 3 0 15,0 0-1-15,0 0 0 16,0 0 0-16,0 0 1 16,0-5-1-16,0-1 2 15,0 3 0-15,0 0 1 16,0-1 0-16,0-8-3 15,0 6 0-15,0-8 0 16,0 5 0-16,0-5 0 16,0 0 0-16,-4-10 1 15,0 0-1-15,-6-4 0 0,2-3 1 16,4-4-1 0,0-4 0-16,-10-3 0 0,10 1 0 15,0 2 0-15,4-4 1 16,0 4-2-16,0 4 1 15,-4 1 0-15,4 1 0 16,0 2 0-16,-4-3 0 16,-6 2 1-16,10-3-2 15,0 7 2-15,0 9-2 16,0-1 2-16,0 3-2 16,0 10 2-16,-4-1-2 15,4 1 1-15,0 0 0 0,0-3 0 16,0 0-1-16,0-4 1 15,0 4 0-15,0 2 0 16,0-1 0-16,0 2 0 16,0-1 0-16,0-1 0 15,0 2 0-15,0-1 0 16,0 5-1-16,0-4 1 16,0-2-3-16,0-2 6 15,0 4-3-15,0 2 0 16,0 1 0-16,0 4 0 15,0 0 0-15,0 0-3 16,0 0 2-16,0 0 0 16,0 0 1-16,0 0 0 0,0 0 0 15,0 0 1-15,0 0-1 16,0 0 1-16,0 0 2 16,0 0-2-16,0 0 0 15,0 0 0-15,0 0-1 16,0 0 0-16,0 0 0 15,0 0 0-15,0 0-1 16,0 0 2-16,0 0-1 16,0 0 0-16,0 0 1 15,0 0 1-15,0 0-2 16,0 0 1-16,-4 0 0 16,4 0-1-16,0 0 0 0,-4 0 1 15,4 0-2 1,-4 0 2-16,-11 0 1 0,3 0-2 15,-10 0 0-15,-4 0 1 16,-8 0-1-16,-15 0 0 16,11 0 0-16,-14 0 0 15,3 0 0-15,15 0-1 16,-14 4 2-16,9-4-2 16,-5 0 2-16,6 0-2 15,-7 0 2-15,11 0-2 16,4 5 1-16,0-2 0 15,-15 1 0-15,15-4 0 16,0 3 0-16,4-3 0 16,-5 0 0-16,19 0 0 15,-10 0 0-15,0 0-2 0,14 0 2 16,-10 4 0-16,6-4-1 16,-6 0 1-16,6 4 0 15,-7-4 0-15,15 0 0 16,0 0 0-16,4 0 0 15,0 0 1-15,0 0 1 16,0 0-2-16,0 6 0 16,0-6-2-16,0 0 2 15,0 0-1-15,0 0 0 16,0 0-9-16,0 0-11 16,0 0-25-16,0 7-97 15</inkml:trace>
          <inkml:trace contextRef="#ctx0" brushRef="#br0" timeOffset="41721.7236">7707 256 30 0,'0'0'53'0,"0"0"-18"15,0 0-3-15,0 0 2 16,0 0-8-16,0 0 6 15,0 0 2-15,0 0 2 0,0 0-4 16,0 0-11-16,0 0-3 16,0 0-7-1,0 0-5-15,-4 0-5 0,-6 20 2 16,2 5 6-16,4 3 7 16,-1 0-8-16,5-4 1 15,0 0-5-15,0-5-1 16,0-8-2-16,0-4 4 15,0-7 4-15,0 0-1 16,0 0 2-16,0 0-6 16,9 0-3-16,13 0 7 15,0 0-4-15,-6 0 0 16,2 0-4-16,8 0 1 16,-14 0 0-16,11 0 0 15,-1 0 0-15,-10 0-1 0,10 14 0 16,-4 0 0-16,-6-1 1 15,10 3-1-15,-22-1 0 16,19-2 0-16,-15 1 0 16,-4-1-1-16,0-2 1 15,0-3 1-15,0 3 0 16,0-7 0-16,0 4-1 16,0-4 1-16,0-4-1 15,0 0 2-15,0 3 6 16,-23-3 4-16,-3 9-3 15,-8-4-3-15,-14-4-2 16,9 8-3-16,-9-6 1 16,18-3 0-16,4 5-1 15,7-5-1-15,11 0 2 16,4 0-1-16,0 0-1 0,4 0 0 16,0 0-7-16,0 0-8 15,0 0-10-15,0 0-9 16,0 0-34-16,0 0-53 15,0 0-151-15</inkml:trace>
          <inkml:trace contextRef="#ctx0" brushRef="#br0" timeOffset="42223.9414">7676 305 14 0,'0'0'76'0,"0"0"-34"15,0-4 5-15,0 4-1 16,0 0-18-16,0 0-13 15,0 0 7-15,0 0 6 16,0 0 4-16,0 0-2 16,0 0-2-16,9 0-7 15,13 0-4-15,12 0 3 16,10 0-3-16,-1 0 2 16,5 0-11-16,-10 0-3 15,-11 0-3-15,-13 0-2 0,-14 0 0 16,0 0-12-16,0 0-63 15,0 0-99-15</inkml:trace>
        </inkml:traceGroup>
      </inkml:traceGroup>
    </inkml:traceGroup>
  </inkml:traceGroup>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6.808"/>
    </inkml:context>
    <inkml:brush xml:id="br0">
      <inkml:brushProperty name="width" value="0.06667" units="cm"/>
      <inkml:brushProperty name="height" value="0.06667" units="cm"/>
      <inkml:brushProperty name="fitToCurve" value="1"/>
    </inkml:brush>
  </inkml:definitions>
  <inkml:trace contextRef="#ctx0" brushRef="#br0">181 195 99 0,'-4'0'64'16,"4"0"-4"-16,0-4 6 16,0-3-24-16,0-1-9 0,0-1 8 15,0 2-12 1,4-10-17-16,22-1 4 0,4-9-16 15,15-1 0-15,11 4-2 16,4 4 2-16,-4 1-2 16,1 14 1-16,-9 5-3 15,-18 0 0-15,-4 21 2 16,-18 14 2-16,-8 8 1 16,0 5 5-16,-12 7 8 15,-44-2 4-15,-18 9-1 16,-17-11 3-16,-5-3-6 15,9-16-5-15,5-9 1 16,26-12-4-16,22-6-1 16,3-5-1-16,27 0-1 0,4-5-3 15,0-17-35-15,12 10-59 16,37 12-90-16</inkml:trace>
</inkml:ink>
</file>

<file path=ppt/ink/ink1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7.768"/>
    </inkml:context>
    <inkml:brush xml:id="br0">
      <inkml:brushProperty name="width" value="0.06667" units="cm"/>
      <inkml:brushProperty name="height" value="0.06667" units="cm"/>
      <inkml:brushProperty name="fitToCurve" value="1"/>
    </inkml:brush>
  </inkml:definitions>
  <inkml:trace contextRef="#ctx0" brushRef="#br0">472 104 83 0,'0'0'36'16,"0"0"2"-16,0 0 1 15,0 0 0-15,0 0 0 16,0-1 3-16,0-8-3 15,0 1-10-15,0 1 3 16,0-2-7-16,-8 1-6 0,-14 1-5 16,-5 4-5-16,-7 3-9 15,-18 0 1-15,-4 0 0 16,-9 30 0-16,5 16 0 16,4 10 1-16,7 2 0 15,23-7 0-15,8-6-2 16,18-15 0-16,0-6-4 15,18-16-7-15,26-8 8 16,-1 0 3-16,9 0 0 16,0-27-10-16,-14-5 8 15,-7 1 2-15,-9 7-1 16,-4 6 1-16,-10-2 0 16,-4 4-2-16,10 2 2 15,-14 4 2-15,0 5-1 0,0 5 4 16,0 0 0-16,0 0-5 15,0 5-7-15,0 22 7 16,8 0 1-16,10 1 7 16,-10 4-3-16,0-8-1 15,14-5-2-15,-14-8 0 16,6-4-2-16,-10-1 0 16,15-6-14-16,-7 0-13 15,-4-21 5-15,10-15-32 16,-14-3-19-16,10-3-4 15,-6-1 5-15,-8 11-8 16,8 8 80-16,6 17 35 16,-10 4 19-16,-4 3-8 0,0 0-35 15,0 0-9-15,4 34-2 16,4 8 33-16,6 2-12 16,-10 4 2-16,4-3-14 15,6-11-6-15,-6-7-3 16,-4-7 2-16,-4-16-2 15,15-4 3-15,-7 0 24 16,-4 0 21-16,14-24 12 16,-14-9-19-16,4-1-19 15,-4-5 4-15,6 4-12 16,-6-8-7-16,0 4 1 16,0 1-4-16,10 4 0 15,-2 2-3-15,14 5-1 0,0 3-2 16,5 9 0-16,-5-1-1 15,0 8-29-15,0 8-25 16,-14 0-51-16,6 0-58 16</inkml:trace>
</inkml:ink>
</file>

<file path=ppt/ink/ink1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8.234"/>
    </inkml:context>
    <inkml:brush xml:id="br0">
      <inkml:brushProperty name="width" value="0.06667" units="cm"/>
      <inkml:brushProperty name="height" value="0.06667" units="cm"/>
      <inkml:brushProperty name="fitToCurve" value="1"/>
    </inkml:brush>
  </inkml:definitions>
  <inkml:trace contextRef="#ctx0" brushRef="#br0">396 39 121 0,'0'-7'64'0,"0"7"-8"15,0-7-9-15,0-3-16 16,0 5-5-16,-8 0 0 16,-23 5-11-16,-13 0-15 15,2 0 1-15,-21 27 0 16,7 13 0-16,-1 3 1 15,19 1 1-15,7-5 8 16,9 2 1-16,18-20-4 16,4 0-4-16,0-11-4 15,26-5-12-15,9-5 11 16,9 0-4-16,-1-23 5 16,1-17-9-16,-14-2-20 15,0 4 8-15,-22 14 17 0,7 10 4 16,-11 1 2-16,-4 6 0 15,0 7 9-15,0 0 3 16,4 0-13-16,-4 0-1 16,4 24 0-16,10 7 8 15,-2 1 2-15,10 16-5 16,0-12 1-16,-10-14-4 16,11-5-2-16,-1-17 0 15,-14 0-18-15,10 0-16 16,-6-5-33-16,2-29-67 15</inkml:trace>
</inkml:ink>
</file>

<file path=ppt/ink/ink1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8.563"/>
    </inkml:context>
    <inkml:brush xml:id="br0">
      <inkml:brushProperty name="width" value="0.06667" units="cm"/>
      <inkml:brushProperty name="height" value="0.06667" units="cm"/>
      <inkml:brushProperty name="fitToCurve" value="1"/>
    </inkml:brush>
  </inkml:definitions>
  <inkml:trace contextRef="#ctx0" brushRef="#br0">11 0 4 0,'0'12'27'0,"0"46"24"16,0 21-5-16,0 3 5 15,0 13-3-15,0-1 5 16,0-4-2-16,0-7-10 16,0 0-3-16,8-8-5 15,14-14-10-15,-14-8-11 0,0-23-7 16,10-15-2-1,-14-15-2-15,10 0-1 0,-6 0-2 16,-4 0-5-16,14-8 3 16,-10-11-6-16,-4-5-42 15,-4 1 1-15,0-1-52 16,0 2-99-16</inkml:trace>
</inkml:ink>
</file>

<file path=ppt/ink/ink1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8.729"/>
    </inkml:context>
    <inkml:brush xml:id="br0">
      <inkml:brushProperty name="width" value="0.06667" units="cm"/>
      <inkml:brushProperty name="height" value="0.06667" units="cm"/>
      <inkml:brushProperty name="fitToCurve" value="1"/>
    </inkml:brush>
  </inkml:definitions>
  <inkml:trace contextRef="#ctx0" brushRef="#br0">7 9 120 0,'-8'0'104'16,"8"-4"-19"-16,0 0-6 0,0 4-26 16,0 0-46-16,30 0-7 15,0 0 0-15,23 0 26 16,3 0-11-16,-3 0-8 16,3 0-7-16,-17 0-3 15,1 0-60-15,-10 0-42 16,-22 0-133-16</inkml:trace>
</inkml:ink>
</file>

<file path=ppt/ink/ink1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9.104"/>
    </inkml:context>
    <inkml:brush xml:id="br0">
      <inkml:brushProperty name="width" value="0.06667" units="cm"/>
      <inkml:brushProperty name="height" value="0.06667" units="cm"/>
      <inkml:brushProperty name="fitToCurve" value="1"/>
    </inkml:brush>
  </inkml:definitions>
  <inkml:trace contextRef="#ctx0" brushRef="#br0">74 151 50 0,'8'0'58'0,"10"0"-14"0,4 0-1 15,-14 0-3-15,14 0-3 16,-10 0 13-16,11-11-3 16,3-6-16-16,-14-4-8 15,2 3-1-15,-10-2-9 16,-4-4-3-16,0 9 0 16,0 2 8-16,-34 6-13 15,-15 7-5-15,-3 0-3 16,10 7 1-16,5 30 2 15,11 9-4-15,22-1 4 16,4 1 0-16,0-1 3 16,49-11 0-16,7-13 7 0,4-10 15 15,1-11 3-15,-5 0-12 16,-7 0-1-16,-1-24-2 16,-14-3-11-16,0 12-2 15,-7 6-12-15,-13 9-45 16,-6 0-89-16</inkml:trace>
</inkml:ink>
</file>

<file path=ppt/ink/ink1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1.279"/>
    </inkml:context>
    <inkml:brush xml:id="br0">
      <inkml:brushProperty name="width" value="0.06667" units="cm"/>
      <inkml:brushProperty name="height" value="0.06667" units="cm"/>
      <inkml:brushProperty name="fitToCurve" value="1"/>
    </inkml:brush>
  </inkml:definitions>
  <inkml:trace contextRef="#ctx0" brushRef="#br0">340 29 29 0,'0'-5'42'0,"0"1"19"15,0-1 1-15,0 2-19 16,0-1-5-16,-10 4-1 16,10 0-4-16,0 0-1 15,0 0-9-15,0 0-1 16,0 0-7-16,0-3 1 15,0 3-3-15,0-5-4 16,0 5-4-16,0 0-1 0,0 0-3 16,0 0-1-16,0 0-2 15,-9 0-5-15,9 12-3 16,-4 12 10-16,4 6 2 16,0 2 0-16,0 8 3 15,0-5 0-15,0-4-1 16,0 1-1-16,0-5-1 15,0-10 0-15,0-6 0 16,0-8 2-16,0 1-2 16,0-4 0-16,0 0 1 15,0 0 0-15,4 0 1 16,-4 0 0-16,0 0 4 16,0 0 4-16,4 0-3 15,-4 0-1-15,0 0-1 0,0 0 1 16,0 0-3-16,0-7 0 15,0 0-2-15,0-7 2 16,0 4-5-16,0 2 2 16,-4-2-2-16,-4-4 0 15,-18 5-2-15,0 8-4 16,-19 1 1-16,3 0 1 16,-7 0 1-16,1 25 0 15,13 2-2-15,9 1 1 16,14-4 1-16,12-8-4 15,0 1-5-15,0-11-8 16,26 7-4-16,8-10 18 0,5-3 6 16,5 0 1-16,-9 0-1 15,9 0 0-15,-27 0-3 16,5 0 2-16,-22 0 0 16,0 0 1-16,0 0-1 15,0 0-1-15,0 0-1 16,0 3-4-16,-4 11-1 15,-23-4 8-15,9 7 1 16,2-2 3-16,-2-5-1 16,10 4-2-16,-6-10 0 15,14 2-1-15,0-2-1 16,0-4-4-16,22 0-19 16,4 0 13-16,0 0 11 0,5 0 5 15,3 0 2 1,-12 0-5-16,1 0-2 0,-19 0 0 15,-4 0 0-15,0 5-4 16,0 14-3-16,0 14-1 16,0 5 8-16,0 10 7 15,0 8 2-15,0-4 7 16,0-4 6-16,0-10-5 16,0-17 1-16,0-5-6 15,0-8-2-15,4-4-1 16,-4-4-2-16,0 0-1 15,0 0-3-15,0 0 0 16,4 0-3-16,-4 0-9 16,14 0-44-16,2 0-94 0</inkml:trace>
</inkml:ink>
</file>

<file path=ppt/ink/ink1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2.186"/>
    </inkml:context>
    <inkml:brush xml:id="br0">
      <inkml:brushProperty name="width" value="0.06667" units="cm"/>
      <inkml:brushProperty name="height" value="0.06667" units="cm"/>
      <inkml:brushProperty name="fitToCurve" value="1"/>
    </inkml:brush>
  </inkml:definitions>
  <inkml:trace contextRef="#ctx0" brushRef="#br0">-4-8 137 0,'0'-6'70'16,"0"6"-10"-16,0 0-8 0,0 0-17 15,0 0-17-15,0 0-18 16,0 10 5-16,0 21 6 16,0 8 18-16,0 9 1 15,0 0 1-15,10 1-8 16,-6-4-3-16,0 0-10 15,4-17-1-15,6-7-4 16,-10-9-1-16,-4-7-3 16,4-5-1-16,-4 0 0 15,0-5-11-15,0-38-17 0,0 1-91 16,0-11-68 0</inkml:trace>
</inkml:ink>
</file>

<file path=ppt/ink/ink1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2.366"/>
    </inkml:context>
    <inkml:brush xml:id="br0">
      <inkml:brushProperty name="width" value="0.06667" units="cm"/>
      <inkml:brushProperty name="height" value="0.06667" units="cm"/>
      <inkml:brushProperty name="fitToCurve" value="1"/>
    </inkml:brush>
  </inkml:definitions>
  <inkml:trace contextRef="#ctx0" brushRef="#br0">-2 16 283 0,'0'-11'119'16,"0"3"-58"-16,0 5-27 16,0 3-29-16,0 0-5 15,0 0-3-15,0 0-36 16,0 22-13-16,0 11-43 15,17 13-106-15</inkml:trace>
</inkml:ink>
</file>

<file path=ppt/ink/ink1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2.972"/>
    </inkml:context>
    <inkml:brush xml:id="br0">
      <inkml:brushProperty name="width" value="0.06667" units="cm"/>
      <inkml:brushProperty name="height" value="0.06667" units="cm"/>
      <inkml:brushProperty name="fitToCurve" value="1"/>
    </inkml:brush>
  </inkml:definitions>
  <inkml:trace contextRef="#ctx0" brushRef="#br0">4 66 42 0,'0'0'92'0,"0"0"-24"0,0 0-10 15,0 0-12-15,0 0-20 16,0 0-13-16,0 24 1 16,0 11 3-16,0 5-4 15,0 2-3-15,0 2-2 16,0-13-3-16,0-8 2 16,4-4-6-16,0-6 1 15,4-10 1-15,3-3 8 16,-3 0-1-16,-8 0 7 15,4 0 9-15,-4-3-3 0,0-24-7 16,0-5-7-16,0-2-8 16,0-7-1-16,0 7-4 15,0-3 1-15,14 7-3 16,2-3-8-16,6 10-4 16,12 1 10-16,10 6 4 15,-13 12 3-15,3 4-3 16,-4 0 1-16,0 0-3 15,-12 28 6-15,0 15 1 16,-9 4 15-16,-9 7 0 16,0-3 4-16,0 0-3 15,0-13-6-15,0-14-8 16,0-12-2-16,0-12-1 16,4 0-18-16,0 0-28 15,0 0-42-15,10 0-36 0,-2 0-128 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9:26.961"/>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FCA52D8B-22AD-4709-BA50-7A0F924D6108}" emma:medium="tactile" emma:mode="ink">
          <msink:context xmlns:msink="http://schemas.microsoft.com/ink/2010/main" type="writingRegion" rotatedBoundingBox="18684,14395 22576,14486 22563,15020 18671,14929"/>
        </emma:interpretation>
      </emma:emma>
    </inkml:annotationXML>
    <inkml:traceGroup>
      <inkml:annotationXML>
        <emma:emma xmlns:emma="http://www.w3.org/2003/04/emma" version="1.0">
          <emma:interpretation id="{563B57E8-0D0E-4333-8DB8-4747A5140B29}" emma:medium="tactile" emma:mode="ink">
            <msink:context xmlns:msink="http://schemas.microsoft.com/ink/2010/main" type="paragraph" rotatedBoundingBox="18684,14395 22576,14486 22563,15020 18671,14929" alignmentLevel="1"/>
          </emma:interpretation>
        </emma:emma>
      </inkml:annotationXML>
      <inkml:traceGroup>
        <inkml:annotationXML>
          <emma:emma xmlns:emma="http://www.w3.org/2003/04/emma" version="1.0">
            <emma:interpretation id="{AC79B247-E322-4102-A5B8-79B68687C6FA}" emma:medium="tactile" emma:mode="ink">
              <msink:context xmlns:msink="http://schemas.microsoft.com/ink/2010/main" type="line" rotatedBoundingBox="18684,14395 22576,14486 22563,15020 18671,14929"/>
            </emma:interpretation>
          </emma:emma>
        </inkml:annotationXML>
        <inkml:traceGroup>
          <inkml:annotationXML>
            <emma:emma xmlns:emma="http://www.w3.org/2003/04/emma" version="1.0">
              <emma:interpretation id="{6F57E0F7-9344-453A-92CC-09022BEA6765}" emma:medium="tactile" emma:mode="ink">
                <msink:context xmlns:msink="http://schemas.microsoft.com/ink/2010/main" type="inkWord" rotatedBoundingBox="18684,14395 22576,14486 22563,15020 18671,14929"/>
              </emma:interpretation>
              <emma:one-of disjunction-type="recognition" id="oneOf0">
                <emma:interpretation id="interp0" emma:lang="en-US" emma:confidence="0">
                  <emma:literal>conclusion</emma:literal>
                </emma:interpretation>
                <emma:interpretation id="interp1" emma:lang="en-US" emma:confidence="0">
                  <emma:literal>conclusion n</emma:literal>
                </emma:interpretation>
                <emma:interpretation id="interp2" emma:lang="en-US" emma:confidence="0">
                  <emma:literal>Conclusion n</emma:literal>
                </emma:interpretation>
                <emma:interpretation id="interp3" emma:lang="en-US" emma:confidence="0">
                  <emma:literal>Conclusion</emma:literal>
                </emma:interpretation>
                <emma:interpretation id="interp4" emma:lang="en-US" emma:confidence="0">
                  <emma:literal>conclusive n</emma:literal>
                </emma:interpretation>
              </emma:one-of>
            </emma:emma>
          </inkml:annotationXML>
          <inkml:trace contextRef="#ctx0" brushRef="#br0">2899 5513 18 0,'0'0'19'0,"0"0"-7"15,0 0-9-15,0 0 1 16,0 0 8-16,0-4-7 16,0 1-5-16,0 0-25 15,0 3-19-15</inkml:trace>
          <inkml:trace contextRef="#ctx0" brushRef="#br0" timeOffset="629.8399">2869 5503 5 0,'0'0'70'16,"0"0"-8"-16,0 0-18 15,0 0-9-15,0 0-9 16,0 0-7-16,0 0-10 16,0 0 2-16,0 0-4 15,0 0-3-15,0 0 2 16,0 0-1-16,0 0 12 15,0 0 7-15,0 0-3 16,0 0 1-16,0 0 0 16,0 0-2-16,0 0-9 15,0 0 4-15,0 0 3 16,0 0-3-16,0 0 0 16,0 0 0-16,0 0-4 0,0 0-4 15,0 0-2 1,0 0 0-16,0 0 0 0,0 0-1 15,0 0 0-15,0 0 2 16,0-5 0-16,-4 1 0 16,4-1 5-16,-18-2-5 15,10-1-5-15,-10-2 1 16,6 1-1-16,-10-2-1 16,-1 4-1-16,-3 1 0 15,0 6-1-15,-4 0-1 16,-5 0 0-16,1 6 2 15,-6 21 0-15,6 3 0 16,-1 3 1-16,5 1-2 0,8 1 2 16,4 5-4-16,10 2 4 15,8 5-3-15,0 0 2 16,0 1-2-16,0-14 1 16,26 2 0-16,22-12 0 15,-9-9 1-15,13-2-3 16,0-13 4-16,-9 0 0 15,1 0 3-15,-14 0-2 16,-7 0 1-16,-11 0-1 16,6-9 1-16,-14 1-2 15,14 2-2-15,-10-4-4 16,14 3-6-16,-18 0-13 16,0 2-21-16,-4 5-12 15,0 0-24-15,0 0-58 0</inkml:trace>
          <inkml:trace contextRef="#ctx0" brushRef="#br0" timeOffset="1102.1002">3065 5857 44 0,'0'-7'41'0,"0"7"2"16,0-3-11-16,0 0 0 15,0 3 3-15,0 0 0 16,0 0 5-16,0 0-2 16,0 0-9-16,0 0-4 15,0 0-3-15,0 0-11 16,0 0-9-16,0 10 1 15,0 10 0-15,4 1-1 16,18-2-1-16,8-8-1 16,4 1 0-16,11-7-1 15,-11-5 1-15,4 0 4 16,-1 0 10-16,-17 0-3 16,-2-23 9-16,-14-1 7 0,-4 0-6 15,0 0-7-15,0 6-11 16,0 1-1-16,-4 5 0 15,-26 3-2-15,-5 9-3 16,-13 0-8-16,-8 0-1 16,3 9-5-16,15 6-12 15,12-1-20-15,12-13-12 16,14 13-59-16,0-4-44 16</inkml:trace>
          <inkml:trace contextRef="#ctx0" brushRef="#br0" timeOffset="1710.0351">3399 5823 6 0,'8'-11'137'0,"7"4"-64"16,-11 2-4-16,0 5-20 16,-4 0-18-16,0 0-9 15,0 0-13-15,0 0-6 0,0 5-3 16,0 10 0-16,0 4 1 15,8 9 2-15,2 0 1 16,-6-4-3-16,0-1 1 16,-4-8-2-16,4-8 1 15,0-7-1-15,0 0 2 16,6 0 4-16,-6 0 20 16,-4-3 19-16,4-21-21 15,0 1-17-15,10-5-4 16,-6-1-2-16,-4 8 0 15,14 0-1-15,-10-3-1 16,15 5-6-16,-7 4-1 0,20-2 3 16,-6 14 2-16,1 3 1 15,-5 0 1-15,-18 0-1 16,10 7 1-16,-10 26 0 16,-8 2 1-16,4 0 5 15,-4-2-1-15,4-4 2 16,6-5-6-16,-10-8 2 15,0-4-2-15,0-6 0 16,0-6-10-16,0 0-14 16,4 0-23-16,-4 4-30 15,4 2-42-15,4 12-2 16</inkml:trace>
          <inkml:trace contextRef="#ctx0" brushRef="#br0" timeOffset="2131.4298">4046 5844 62 0,'4'-8'77'0,"0"-5"-8"16,-4 10 0-16,0-5-27 15,0 1-8-15,0-7-15 0,0 7-2 16,0 4 6-16,0-1 4 16,0-1-8-16,0 0-3 15,-4 2-9-15,-12 3 1 16,-6 0-8-16,-8 0 0 16,-10 0 0-16,13 8 0 15,-3 25 3-15,22-2 0 16,0-4 0-16,8 5 2 15,0-7 2-15,0-1-6 16,16-4 3-16,29-7-2 16,3-10 1-16,-10-3-3 15,11 0 0-15,-15 0-2 16,-8-23-2-16,4-5-9 16,-22 8-29-16,10 1-25 15,-18 10-34-15,0 8-120 0</inkml:trace>
          <inkml:trace contextRef="#ctx0" brushRef="#br0" timeOffset="2549.4437">4194 5455 49 0,'10'0'64'16,"-10"0"-12"-16,8 0-5 15,-4 0-14-15,10 3-3 16,-6 28 7-16,-4 13-1 16,0 2 0-16,10 15-13 15,-10 1-3-15,4-7-6 16,10-7-3-16,-14-9-7 16,4-12 2-16,7-3-4 0,-11-14 1 15,-4-6-2-15,4 1 0 16,0-5-1-16,0 0-26 15,-4 0-42-15,10 0-29 16,-2 0-76-16</inkml:trace>
          <inkml:trace contextRef="#ctx0" brushRef="#br0" timeOffset="3083.6744">4385 5650 79 0,'0'0'94'16,"0"-3"-9"-16,0 3-25 15,0 0-31-15,0 0-17 16,0 3-7-16,0 29 0 15,0 11 3-15,14-4 2 16,-6 3 3-16,14-4-10 16,9-8 1-16,-5-6-4 15,4-13-2-15,-8-6 0 16,4-5 2-16,5 0 4 16,3-16 6-16,-8-25 0 15,0 4-5-15,-18-2 1 0,7 7 2 16,-15 5-7-16,4 11 1 15,-4 8-1-15,0 8 3 16,0 0-1-16,0 0 5 16,0 0-7-16,0 0-1 15,0 0 0-15,0 17 3 16,0 1 1-16,0 6 2 16,0 3 10-16,0-5-9 15,0 8-2-15,0-12-5 16,0 8 1-16,4-11-1 15,22-1-6-15,-4-3-41 16,-2-2-59-16,25-9-120 0</inkml:trace>
          <inkml:trace contextRef="#ctx0" brushRef="#br0" timeOffset="3493.947">5163 5640 128 0,'0'-10'92'16,"-4"7"-29"-16,0 3-8 16,-14 0-16-16,-12 0-22 0,4 0-12 15,-9 0-1-15,1 13 0 16,12-3-3-16,4 4 2 15,14-7-2-15,4 0-1 16,0 7-7-16,26 0-9 16,18-4 8-16,-5 7 4 15,-1 4 4-15,-2 2 0 16,-16 6 0-16,-6 1 0 16,-14-9-7-16,0 3 7 15,0 0 2-15,-4 0 14 16,-36-4-1-16,6-8 2 15,-5-2 2-15,-5-10-2 0,10 0 8 16,4 0-6-16,-1 0-9 16,9 0-6-16,-4 0-2 15,8 0-2-15,6 0-4 16,8 0-28-16,4 0-30 16,0 0-24-16,0 0-129 15</inkml:trace>
          <inkml:trace contextRef="#ctx0" brushRef="#br0" timeOffset="3793.9932">5272 5722 100 0,'18'0'154'0,"-10"0"-83"16,0 0-29-16,6 0-12 15,-6 22-8-15,15 6-3 16,-11 6 2-16,6-1-1 16,-6-1-10-16,6-8-7 15,-14-5 0-15,18-8-2 16,-14-7-1-16,-4-4-21 15,11 0-44-15,-15 0-21 16,0 0-54-16</inkml:trace>
          <inkml:trace contextRef="#ctx0" brushRef="#br0" timeOffset="4133.3518">5584 5737 141 0,'0'0'69'16,"0"0"-32"-16,0 20-20 15,0 7 13-15,0 9 11 16,0 1-17-16,0 1-18 16,5-8-4-16,17-6-2 0,4-9-6 15,18-8 4-15,-9-7-3 16,3 0-1-16,2-4 4 15,-24-26 2-15,2-5 13 16,-18 0 4-16,0 4 1 16,0 0 1-16,0 7-2 15,-18 4-9-15,-12 16-8 16,-12 4-8-16,-11 0-10 16,1 10-8-16,3 19-30 15,15-2-65-15,30 0-58 16</inkml:trace>
          <inkml:trace contextRef="#ctx0" brushRef="#br0" timeOffset="4611.3959">5968 5784 203 0,'12'0'55'15,"2"0"-12"-15,-2 0-28 16,2 21-3-16,-6 3 1 16,-4 1-1-16,10 2 2 15,-10-6-10-15,0-4 0 16,0-11-3-16,0-6 0 16,-4 0-1-16,0 0 11 15,0 0 24-15,10 0 1 0,-10 0-6 16,0-5-1-16,4-10-16 15,0-4-13-15,0-4-1 16,19-1-6-16,-15 0-2 16,10-3-4-16,4 6-2 15,-6 8 5-15,10-1 4 16,5 7 4-16,-5 7 0 16,14 0 1-16,-20 0 1 15,6 0 0-15,-7 7-1 16,3 17 1-16,-14 8 2 0,0 2 8 15,6 3 7 1,-10-2-6-16,-4-8-5 0,0-12-3 16,0-2-1-16,0-9-2 15,4-4 0-15,-4 0-7 16,0 0-17-16,4 0-42 16,-4-12-128-16</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3.388"/>
    </inkml:context>
    <inkml:brush xml:id="br0">
      <inkml:brushProperty name="width" value="0.06667" units="cm"/>
      <inkml:brushProperty name="height" value="0.06667" units="cm"/>
      <inkml:brushProperty name="fitToCurve" value="1"/>
    </inkml:brush>
  </inkml:definitions>
  <inkml:trace contextRef="#ctx0" brushRef="#br0">428 398 95 0,'0'-22'63'0,"0"5"-7"15,0-1-5-15,0-6-14 16,0-3-7-16,0 3 3 0,0 4 4 16,-12 1-7-16,-10 4-2 15,4 1-5-15,-8 4-16 16,-4 2-4-16,-5 4 1 16,-3 4-2-16,-10 0-2 15,-1 0 0-15,11 0 1 16,3 32-1-16,-5-1 0 15,24 7 0-15,2 2-1 16,10-1 0-16,4 2-1 16,0-10-5-16,26-17-8 15,8-1 1-15,15-13 11 16,-11 0-1-16,11 0-11 16,-15-27-5-16,6-13 4 15,-24 1 6-15,2-9-25 0,-14 10 6 16,-4-10-37-16,0-3 14 15,0 5 10-15,0-15-24 16,0 4-3-16</inkml:trace>
</inkml:ink>
</file>

<file path=ppt/ink/ink2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3.574"/>
    </inkml:context>
    <inkml:brush xml:id="br0">
      <inkml:brushProperty name="width" value="0.06667" units="cm"/>
      <inkml:brushProperty name="height" value="0.06667" units="cm"/>
      <inkml:brushProperty name="fitToCurve" value="1"/>
    </inkml:brush>
  </inkml:definitions>
  <inkml:trace contextRef="#ctx0" brushRef="#br0">12 0 58 0,'-4'-10'70'16,"-6"7"-12"-16,10 3-13 16,0 0-31-16,0 0-14 15,0 28 0-15,0 20 12 16,0 11 19-16,0 13 11 15,0-1-8-15,18 5 2 16,4-10-2-16,-6 3-4 16,10-15-17-16,-8-11-12 0,4-10-1 15,-14-18-1-15,0-11-33 16,2-4-31-16,-2 0-26 16,-8 3-40-16</inkml:trace>
</inkml:ink>
</file>

<file path=ppt/ink/ink2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3.904"/>
    </inkml:context>
    <inkml:brush xml:id="br0">
      <inkml:brushProperty name="width" value="0.06667" units="cm"/>
      <inkml:brushProperty name="height" value="0.06667" units="cm"/>
      <inkml:brushProperty name="fitToCurve" value="1"/>
    </inkml:brush>
  </inkml:definitions>
  <inkml:trace contextRef="#ctx0" brushRef="#br0">0-2 123 0,'0'0'66'0,"4"0"-22"15,15 0-10-15,-11 15-10 16,0 13 19-16,15 10 3 16,-15 10-14-16,6 4-6 15,-10-5-15-15,-4 0-5 16,4-13-2-16,0-10-3 15,0-10 3-15,11-14-4 16,-11 0-18-16,0-5-15 0,0-29-8 16,-4-7-83-16</inkml:trace>
</inkml:ink>
</file>

<file path=ppt/ink/ink2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4.056"/>
    </inkml:context>
    <inkml:brush xml:id="br0">
      <inkml:brushProperty name="width" value="0.06667" units="cm"/>
      <inkml:brushProperty name="height" value="0.06667" units="cm"/>
      <inkml:brushProperty name="fitToCurve" value="1"/>
    </inkml:brush>
  </inkml:definitions>
  <inkml:trace contextRef="#ctx0" brushRef="#br0">-2147483648-15729 269 0,'0'44'168'15,"0"-9"-85"-15,0-14-32 16,0-15-25-16,0-6-12 16,0 0-14-16,0 0-5 15,0-6-37-15,0-44-86 16,0-21-54-16</inkml:trace>
</inkml:ink>
</file>

<file path=ppt/ink/ink2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4.655"/>
    </inkml:context>
    <inkml:brush xml:id="br0">
      <inkml:brushProperty name="width" value="0.06667" units="cm"/>
      <inkml:brushProperty name="height" value="0.06667" units="cm"/>
      <inkml:brushProperty name="fitToCurve" value="1"/>
    </inkml:brush>
  </inkml:definitions>
  <inkml:trace contextRef="#ctx0" brushRef="#br0">-4 30 1 0,'0'-7'176'15,"0"7"-95"-15,0 0-21 16,0 0-18-16,0 0-25 16,0 0-16-16,0 10 0 15,8 22 11-15,11 2 6 0,3 11 3 16,-6 6-8-16,10-5-6 15,4 6-3-15,7-12-2 16,-7-13-2-16,-4-12 0 16,-10-11-2-16,2-4 1 15,4 0 1-15,-14-24 43 16,19-18-21-16,-5-17 2 16,-14 0-5-16,0 4-8 15,-8 4-3-15,0 9 4 16,0 13-7-16,0 10-4 15,0 16-1-15,0 3-3 16,0 0-26-16,0 0-41 0,0 22-89 16,0 14-152-1</inkml:trace>
</inkml:ink>
</file>

<file path=ppt/ink/ink2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4.886"/>
    </inkml:context>
    <inkml:brush xml:id="br0">
      <inkml:brushProperty name="width" value="0.06667" units="cm"/>
      <inkml:brushProperty name="height" value="0.06667" units="cm"/>
      <inkml:brushProperty name="fitToCurve" value="1"/>
    </inkml:brush>
  </inkml:definitions>
  <inkml:trace contextRef="#ctx0" brushRef="#br0">8 1 138 0,'0'0'90'0,"0"6"-37"15,0 29 16-15,0 4-17 16,0 5 3-16,0-2-16 16,0 1-15-16,0-1-13 0,0-3-7 15,0-6-3-15,0-9-1 16,0-9-1-16,0-3-36 15,12-4-56-15,13-4-36 16,19 4-91-16</inkml:trace>
</inkml:ink>
</file>

<file path=ppt/ink/ink2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5.235"/>
    </inkml:context>
    <inkml:brush xml:id="br0">
      <inkml:brushProperty name="width" value="0.06667" units="cm"/>
      <inkml:brushProperty name="height" value="0.06667" units="cm"/>
      <inkml:brushProperty name="fitToCurve" value="1"/>
    </inkml:brush>
  </inkml:definitions>
  <inkml:trace contextRef="#ctx0" brushRef="#br0">366 251 58 0,'4'-9'63'0,"-4"-2"17"16,0-2-10 0,0-5-28-16,0-6-14 0,0-3-1 15,-4-4-19-15,-14-1-4 16,2 5-1-16,-11 3-1 16,-13 4 4-16,1 10 3 15,-5 6-4-15,1 4-3 16,-5 0 1-16,13 34-3 15,5 8 2-15,8 9-1 16,18 1 4-16,4-1-2 16,4-3-3-16,48-6-9 15,5-15 6-15,4-15-1 16,-9-12-8-16,-9 0-12 16,-3-15-7-16,-17-41-1 15,-15-2 0-15,-4-1 0 0,-4 2-37 16,0-2-42-16</inkml:trace>
</inkml:ink>
</file>

<file path=ppt/ink/ink2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5.486"/>
    </inkml:context>
    <inkml:brush xml:id="br0">
      <inkml:brushProperty name="width" value="0.06667" units="cm"/>
      <inkml:brushProperty name="height" value="0.06667" units="cm"/>
      <inkml:brushProperty name="fitToCurve" value="1"/>
    </inkml:brush>
  </inkml:definitions>
  <inkml:trace contextRef="#ctx0" brushRef="#br0">17 63 80 0,'-4'-30'19'0,"4"12"16"16,-4 7 20-16,4 6-33 16,0 5-6-16,0 0-8 15,0 0-5-15,0 5-1 16,0 37 0-16,-4 10 11 15,4 14 15-15,0 12 7 16,0 5 2-16,0 3 9 0,0-3 2 16,4 0-8-1,18-7-22-15,-6-11-4 0,7-17-9 16,-1-18-1-16,-18-18-4 16,18-9-4-16,-10-3-13 15,10 0-25-15,4-8-13 16,1-11-53-16,3 2-144 15</inkml:trace>
</inkml:ink>
</file>

<file path=ppt/ink/ink2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5.906"/>
    </inkml:context>
    <inkml:brush xml:id="br0">
      <inkml:brushProperty name="width" value="0.06667" units="cm"/>
      <inkml:brushProperty name="height" value="0.06667" units="cm"/>
      <inkml:brushProperty name="fitToCurve" value="1"/>
    </inkml:brush>
  </inkml:definitions>
  <inkml:trace contextRef="#ctx0" brushRef="#br0">-2 35 69 0,'0'-6'96'15,"0"6"-43"-15,0 0-9 16,0 0-32-16,0 24 5 16,4 15 36-16,14 9-21 15,-2 3-5-15,11 1-1 16,-1-5-14-16,18 0-9 16,-10-23-3-16,-7-8-5 15,7-16-3-15,10 0 8 16,-10-7 13-16,-7-44 0 15,3-11-13-15,-8 0-2 16,-14 3-19-16,-4 8-8 0,0 12 25 16,-4 15 4-16,0 8 6 15,0 10 17-15,0 6-7 16,0 0-16-16,0 19-10 16,0 24 10-16,0 9 14 15,0 1 10-15,0 3-8 16,10-1 1-16,2 1-14 15,11-20-3-15,3-11-6 16,-4-16-23-16,8-4-33 16,-4-5-28-16,9 0-145 15</inkml:trace>
</inkml:ink>
</file>

<file path=ppt/ink/ink2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6.333"/>
    </inkml:context>
    <inkml:brush xml:id="br0">
      <inkml:brushProperty name="width" value="0.06667" units="cm"/>
      <inkml:brushProperty name="height" value="0.06667" units="cm"/>
      <inkml:brushProperty name="fitToCurve" value="1"/>
    </inkml:brush>
  </inkml:definitions>
  <inkml:trace contextRef="#ctx0" brushRef="#br0">337 62 182 0,'0'-10'46'16,"0"-4"-19"-16,0 4 7 15,-12-3-5-15,-7 6-5 16,-7 0-3-16,-13 7-21 16,-5 0 4-16,1 0 0 15,-1 7 4-15,5 20 9 16,13 0 0-16,0 5 1 15,18-4-5-15,-2-1-7 16,10-7-4-16,0 1-2 0,18-20-16 16,16-1 1-16,11 0 15 15,-7-18-13-15,7-13-17 16,-15 7 9-16,-18 6-16 16,6 4 18-16,-18 11 19 15,0 3 2-15,0 0 13 16,0 0-2-16,0 8-10 15,0 19-2-15,0 4 5 16,0 11 1-16,0-1 6 16,23-10-2-16,-7-4-5 15,14-7-5-15,7-12-1 16,-3-8-3-16,-7 0 2 16,3 0-19-16,-4-23-36 15,-18-13-49-15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9:42.207"/>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3AC3A32A-336C-49A6-BF15-10C196BAA595}" emma:medium="tactile" emma:mode="ink">
          <msink:context xmlns:msink="http://schemas.microsoft.com/ink/2010/main" type="writingRegion" rotatedBoundingBox="20733,10170 22035,10170 22035,12211 20733,12211"/>
        </emma:interpretation>
      </emma:emma>
    </inkml:annotationXML>
    <inkml:traceGroup>
      <inkml:annotationXML>
        <emma:emma xmlns:emma="http://www.w3.org/2003/04/emma" version="1.0">
          <emma:interpretation id="{D7D62D02-4295-4744-9538-9ED5BF32D241}" emma:medium="tactile" emma:mode="ink">
            <msink:context xmlns:msink="http://schemas.microsoft.com/ink/2010/main" type="paragraph" rotatedBoundingBox="20733,10170 22035,10170 22035,12211 20733,12211" alignmentLevel="1"/>
          </emma:interpretation>
        </emma:emma>
      </inkml:annotationXML>
      <inkml:traceGroup>
        <inkml:annotationXML>
          <emma:emma xmlns:emma="http://www.w3.org/2003/04/emma" version="1.0">
            <emma:interpretation id="{EED37E93-369C-4808-A6DB-7E8B5F6188F4}" emma:medium="tactile" emma:mode="ink">
              <msink:context xmlns:msink="http://schemas.microsoft.com/ink/2010/main" type="line" rotatedBoundingBox="20733,10170 22035,10170 22035,12211 20733,12211"/>
            </emma:interpretation>
          </emma:emma>
        </inkml:annotationXML>
        <inkml:traceGroup>
          <inkml:annotationXML>
            <emma:emma xmlns:emma="http://www.w3.org/2003/04/emma" version="1.0">
              <emma:interpretation id="{3986CF71-2763-4289-9D39-FBC251483392}" emma:medium="tactile" emma:mode="ink">
                <msink:context xmlns:msink="http://schemas.microsoft.com/ink/2010/main" type="inkWord" rotatedBoundingBox="20733,10170 22035,10170 22035,12211 20733,12211"/>
              </emma:interpretation>
              <emma:one-of disjunction-type="recognition" id="oneOf0">
                <emma:interpretation id="interp0" emma:lang="en-US" emma:confidence="1">
                  <emma:literal>{</emma:literal>
                </emma:interpretation>
                <emma:interpretation id="interp1" emma:lang="en-US" emma:confidence="0">
                  <emma:literal>h</emma:literal>
                </emma:interpretation>
                <emma:interpretation id="interp2" emma:lang="en-US" emma:confidence="0">
                  <emma:literal>'</emma:literal>
                </emma:interpretation>
                <emma:interpretation id="interp3" emma:lang="en-US" emma:confidence="0">
                  <emma:literal>k</emma:literal>
                </emma:interpretation>
                <emma:interpretation id="interp4" emma:lang="en-US" emma:confidence="0">
                  <emma:literal>:</emma:literal>
                </emma:interpretation>
              </emma:one-of>
            </emma:emma>
          </inkml:annotationXML>
          <inkml:trace contextRef="#ctx0" brushRef="#br0">1190 16 5 0,'0'-5'42'15,"0"-4"-1"-15,0 8-5 16,0 1 28-16,0-4-23 15,0 4-3-15,0-5-6 0,0 5-7 16,0 0-3-16,0 0 3 16,0 0-4-16,0 0-1 15,0 0 5-15,0 0-2 16,0 0-5-16,0 0 1 16,0 0 2-16,0 0-10 15,-19 16-7-15,-3 19-3 16,-12 13 1-16,0 7-2 15,-14 11 2-15,9 2-2 16,-9 8 2-16,-8 20 1 16,3-7 3-16,-3 16-2 15,-1-2-1-15,1-4 0 0,-8-5-1 16,7 1 1 0,-13-11-2-16,9-5 1 0,9 0 0 15,-4-2 1-15,-1-2-1 16,5-4-1-16,-4 0 1 15,7-4-2-15,11-1 1 16,0-1 0-16,1-9-2 16,7 1 2-16,4-4-1 15,18-9 0-15,-18-9 0 16,14-11 0-16,-2-3 0 16,10-8 0-16,0 1 0 15,4-13 0-15,0 5 0 16,0-3-1-16,0-3 2 15,0 0-1-15,0 0 0 16,0 0 5-16,0 0-3 0,0 0-1 16,0 0 0-16,0 0 0 15,0 0-1-15,0 0 0 16,0 0 0-16,0 0 0 16,0 0 0-16,0 0 0 15,0 0 0-15,0 0 0 16,0 0 0-16,0 0 0 15,0 0 1-15,0 0-1 16,0 0 0-16,0 0 1 16,0 0 0-16,0 0-1 15,0 0 0-15,0 0 0 16,0 0 0-16,0 0 0 0,0 0-1 16,0 0 2-16,0 0-1 15,0 0 0-15,0 0 0 16,0 0 0-16,0 0 0 15,0 0-1-15,0 0 1 16,0-10-1-16,0-11 0 16,0 1 1-16,0 1 0 15,0-5 0-15,0 1 1 16,0-8-1-16,0-5 0 16,0 6-1-16,0-11-1 15,0 7-2-15,0 1 4 16,0 5 0-16,0 6 0 15,0 2-3-15,0 5 3 0,0-1 0 16,0 8 3-16,0-1-3 16,0 6 0-16,0-4 1 15,0 2-1-15,0 2 0 16,0-4 0-16,0 1 0 16,0-1 0-16,0-1 0 15,0 3 0-15,0 4-1 16,0-5-3-16,0-2 0 15,4 5 4-15,-4-4 0 16,0 7 0-16,0-5 0 16,0 5 1-16,0-9 0 15,0 2-2-15,0-1 2 0,0 4-1 16,0 4 0-16,0 0 0 16,0 0 1-16,0 0-1 15,0 0 1-15,0 0-1 16,0 9-2-16,0 15 0 15,0 6 2-15,0 6-1 16,0 2 2-16,0 2-2 16,0-1 1-16,0 1 0 15,0-2 0-15,0 3 1 16,0-1-1-16,0-4 0 16,0 2 0-16,0-16 0 15,0-5 0-15,-4-7 0 16,4-7-1-16,-4-3 2 15,4 5-1-15,0-5 1 16,0 0-2-16,0 6 1 0,0-3 0 16,0 0 0-16,0 1 0 15,0-4 0-15,0 0-1 16,0 0-1-16,0 0 0 16,0 0 1-16,12 0-1 15,10 0 2-15,8-7 2 16,8 7-2-16,7-9 1 15,11 1-1-15,-4-2 1 16,31-11 0-16,-23-3-1 16,19-3 1-16,-23-1 1 15,-22 5-2-15,-3 8 0 16,-13 6-1-16,-14 9-5 0,-4 0-24 16,0 0-46-16,4 0-64 15</inkml:trace>
        </inkml:traceGroup>
      </inkml:traceGroup>
    </inkml:traceGroup>
  </inkml:traceGroup>
</inkml:ink>
</file>

<file path=ppt/ink/ink3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6.572"/>
    </inkml:context>
    <inkml:brush xml:id="br0">
      <inkml:brushProperty name="width" value="0.06667" units="cm"/>
      <inkml:brushProperty name="height" value="0.06667" units="cm"/>
      <inkml:brushProperty name="fitToCurve" value="1"/>
    </inkml:brush>
  </inkml:definitions>
  <inkml:trace contextRef="#ctx0" brushRef="#br0">-6 0 87 0,'0'0'45'15,"0"33"26"-15,0 13 0 16,12 12-4-16,6 17-19 15,-10 12-1-15,10 3-14 16,-14-1-12-16,4 0-8 16,6-13-8-16,-10-11-4 0,4-19-1 15,2-15-6-15,-1-8-20 16,13-13-49-16,-10 1-30 16,-12-11-116-16</inkml:trace>
</inkml:ink>
</file>

<file path=ppt/ink/ink3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7.143"/>
    </inkml:context>
    <inkml:brush xml:id="br0">
      <inkml:brushProperty name="width" value="0.06667" units="cm"/>
      <inkml:brushProperty name="height" value="0.06667" units="cm"/>
      <inkml:brushProperty name="fitToCurve" value="1"/>
    </inkml:brush>
  </inkml:definitions>
  <inkml:trace contextRef="#ctx0" brushRef="#br0">0 1 165 0,'0'0'165'0,"0"0"-75"16,0 0-27-16,0 0-49 15,0 0-14-15,0 0-7 16,0 7-63-16,11 31-78 16</inkml:trace>
</inkml:ink>
</file>

<file path=ppt/ink/ink3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8.718"/>
    </inkml:context>
    <inkml:brush xml:id="br0">
      <inkml:brushProperty name="width" value="0.06667" units="cm"/>
      <inkml:brushProperty name="height" value="0.06667" units="cm"/>
      <inkml:brushProperty name="fitToCurve" value="1"/>
    </inkml:brush>
  </inkml:definitions>
  <inkml:trace contextRef="#ctx0" brushRef="#br0">56 63 11 0,'-4'-5'84'0,"-6"-2"-45"16,10 3 12-16,0 4 6 16,0-4-11-16,0 0-4 15,-4 4-3-15,0 0-6 16,0 0-5-16,4 0 0 15,0 0-8-15,0 0-8 16,0 0-3-16,0 0-1 16,0 0-8-16,-4 8-2 15,-10 25 1-15,6 13 1 16,4 0 3-16,4 5-3 0,0-7 0 16,0-3-3-16,0-19-1 15,22-15-3-15,12-7 2 16,4 0 5-16,10 0 10 15,5-38 0-15,-15-14-6 16,-8 4 2-16,-12-1 4 16,-18 5-3-16,0 1-3 15,0 8 0-15,-44 16-2 16,2 15-2-16,-15 4-2 16,5 0-6-16,4 31-25 15,22 0-73-15,22 8-57 16</inkml:trace>
</inkml:ink>
</file>

<file path=ppt/ink/ink3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9.333"/>
    </inkml:context>
    <inkml:brush xml:id="br0">
      <inkml:brushProperty name="width" value="0.06667" units="cm"/>
      <inkml:brushProperty name="height" value="0.06667" units="cm"/>
      <inkml:brushProperty name="fitToCurve" value="1"/>
    </inkml:brush>
  </inkml:definitions>
  <inkml:trace contextRef="#ctx0" brushRef="#br0">7 29 145 0,'0'-15'92'0,"0"1"-27"15,0 13-14-15,0 1-19 16,0 0-32-16,0 39 0 16,0 30 0-16,0 27 2 15,0-7 2-15,0 1-1 16,0-8 4-16,8-16 3 15,10-14 1-15,0-21-3 16,-10-14 2-16,0-17 2 0,10 0 0 16,9 0 7-1,-1-20-7-15,8-12 7 0,18-2-19 16,0 2-6-16,-10 12-9 16,3 7 3-16,-15 13 4 15,-4 0-1-15,-4 0 2 16,-14 27 2-16,-8 6 5 15,0-3 4-15,0 7 17 16,0-6-3-16,-18-1 1 16,-20-6-7-16,-6 0 2 15,-13-9-1-15,1-2-9 16,18-13-4-16,8 0 0 0,4 0-27 16,12 0-41-1,14-4-100-15</inkml:trace>
</inkml:ink>
</file>

<file path=ppt/ink/ink3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59.757"/>
    </inkml:context>
    <inkml:brush xml:id="br0">
      <inkml:brushProperty name="width" value="0.06667" units="cm"/>
      <inkml:brushProperty name="height" value="0.06667" units="cm"/>
      <inkml:brushProperty name="fitToCurve" value="1"/>
    </inkml:brush>
  </inkml:definitions>
  <inkml:trace contextRef="#ctx0" brushRef="#br0">427 14 175 0,'0'-7'115'16,"-23"4"-21"-16,-7-1-30 0,0 4-38 15,-15 0-19-15,3 0 2 16,-6 14 0-16,17 14-1 16,5 0-2-16,8-4-3 15,18-4-3-15,0-2 0 16,0 2-8-16,40 8-3 15,7 3 11-15,5 0 0 16,1 1 4-16,-5-2-3 16,-22 8-1-16,-22-7-3 15,-4 0-3-15,0-8 6 16,-26 5 3-16,-22-9 17 16,-13 0-2-16,1 2-11 0,3-13-3 15,5 1-3 1,17-9-1-16,5 0-10 0,4 0-25 15,16-17-48-15,10 10-97 16</inkml:trace>
</inkml:ink>
</file>

<file path=ppt/ink/ink3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0.188"/>
    </inkml:context>
    <inkml:brush xml:id="br0">
      <inkml:brushProperty name="width" value="0.06667" units="cm"/>
      <inkml:brushProperty name="height" value="0.06667" units="cm"/>
      <inkml:brushProperty name="fitToCurve" value="1"/>
    </inkml:brush>
  </inkml:definitions>
  <inkml:trace contextRef="#ctx0" brushRef="#br0">0 281 80 0,'18'-4'39'16,"4"1"-8"-16,-2-2 8 16,17-7 1-16,-7 1-1 15,-4-6 3-15,8 0-7 16,-7 7-1-16,-1-8-5 15,0 4 0-15,-14-11-7 16,-8 1-3-16,6-3-4 16,-10 3-1-16,0 2-11 15,0 5 5-15,0 3-3 16,-10 4-5-16,-2 6-5 16,-18 4 0-16,4 0 4 15,-1 14-1-15,-3 24 0 0,8 15 2 16,18-6 0-16,4 0-3 15,0-7 2-15,22-8-4 16,16-8 1-16,19-17-12 16,3-7-3-16,-7 0-7 15,-5-7-23-15,-13-17-26 16,-5-4-50-16,-4 4-60 16</inkml:trace>
</inkml:ink>
</file>

<file path=ppt/ink/ink3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0.488"/>
    </inkml:context>
    <inkml:brush xml:id="br0">
      <inkml:brushProperty name="width" value="0.06667" units="cm"/>
      <inkml:brushProperty name="height" value="0.06667" units="cm"/>
      <inkml:brushProperty name="fitToCurve" value="1"/>
    </inkml:brush>
  </inkml:definitions>
  <inkml:trace contextRef="#ctx0" brushRef="#br0">0 79 47 0,'8'31'72'0,"14"-1"-3"15,-14 5-16-15,10-2-14 16,-10 4-24-16,-4-9-7 16,4-8-5-16,-8-8-3 15,0-12 4-15,0 0 26 16,0 0 26-16,0 0 11 15,0-19-26-15,0-4-14 16,-8-4-4-16,4-1-3 16,4-2-4-16,0 3-10 15,0-4-4-15,0 4-2 0,22 1-2 16,-5-4 2 0,1 9 0-16,8 7 0 0,-14 11-7 15,6 3-24-15,8 0-32 16,13 0-57-16,9 0-78 15</inkml:trace>
</inkml:ink>
</file>

<file path=ppt/ink/ink3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1.020"/>
    </inkml:context>
    <inkml:brush xml:id="br0">
      <inkml:brushProperty name="width" value="0.06667" units="cm"/>
      <inkml:brushProperty name="height" value="0.06667" units="cm"/>
      <inkml:brushProperty name="fitToCurve" value="1"/>
    </inkml:brush>
  </inkml:definitions>
  <inkml:trace contextRef="#ctx0" brushRef="#br0">2-10 100 0,'0'-3'109'0,"0"-2"-46"0,0 5-11 16,0 0-32-16,0 0-18 15,0 32-1-15,4 23 9 16,18 0 8-16,9 6-6 15,9 1-3-15,-5-10-4 16,0 0-1-16,-1-21 8 16,7-16 8-16,-14-15-4 15,-1 0 9-15,5-3 14 16,-5-37 3-16,-9-11-13 16,1-1-11-16,-10 3-7 15,6 2-1-15,-10 3-4 16,-4 9-5-16,0 7-1 15,0 15-3-15,0-1-19 0,0 14-28 16,0 0-59-16,0 14-103 16</inkml:trace>
</inkml:ink>
</file>

<file path=ppt/ink/ink3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1.441"/>
    </inkml:context>
    <inkml:brush xml:id="br0">
      <inkml:brushProperty name="width" value="0.06667" units="cm"/>
      <inkml:brushProperty name="height" value="0.06667" units="cm"/>
      <inkml:brushProperty name="fitToCurve" value="1"/>
    </inkml:brush>
  </inkml:definitions>
  <inkml:trace contextRef="#ctx0" brushRef="#br0">294 16 102 0,'0'-4'73'15,"0"1"9"-15,-4 3-11 0,-18-3-34 16,-5-1-14 0,-3 4-3-16,0 0-5 0,-22 0-7 15,7 18-3-15,7 16-2 16,8 7 2-16,16-11 1 15,14 2-1-15,0-13-5 16,0-4-11-16,36-15-10 16,2 0 20-16,15 0-10 15,-5-7 10-15,-18-17-7 16,-4 6 8-16,-18 5 0 16,-3 6 2-16,-5 7-2 15,0 0-1-15,0 0-5 16,4 7 0-16,0 17 6 15,14 13 10-15,0-3 6 16,-2-3-4-16,2 0 0 0,4-14 0 16,-14-10-10-1,0-7-2-15,6 0 0 0,-6 0-46 16,15-13-21-16,-15-22-123 16</inkml:trace>
</inkml:ink>
</file>

<file path=ppt/ink/ink3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1.697"/>
    </inkml:context>
    <inkml:brush xml:id="br0">
      <inkml:brushProperty name="width" value="0.06667" units="cm"/>
      <inkml:brushProperty name="height" value="0.06667" units="cm"/>
      <inkml:brushProperty name="fitToCurve" value="1"/>
    </inkml:brush>
  </inkml:definitions>
  <inkml:trace contextRef="#ctx0" brushRef="#br0">0-6 47 0,'26'0'89'0,"-22"0"-59"0,18 21-7 16,-14 27 23-16,10 11 18 15,-6 20-11-15,2 4-9 16,-10 2-9-16,4 2-10 15,-4-4-16-15,11-10-1 16,1-7-6-16,-2-14-1 16,12-8-2-16,0-12 0 15,0-22-27-15,-10-4-2 16,25-6-10-16,-11 0-38 16,-18 0-74-16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9:21.299"/>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E9D0BAA7-DAFD-470B-84F6-1FE129802562}" emma:medium="tactile" emma:mode="ink">
          <msink:context xmlns:msink="http://schemas.microsoft.com/ink/2010/main" type="writingRegion" rotatedBoundingBox="20102,9586 21521,13748 20047,14251 18629,10089"/>
        </emma:interpretation>
      </emma:emma>
    </inkml:annotationXML>
    <inkml:traceGroup>
      <inkml:annotationXML>
        <emma:emma xmlns:emma="http://www.w3.org/2003/04/emma" version="1.0">
          <emma:interpretation id="{AC81E717-0D22-412C-B866-78F674E48A47}" emma:medium="tactile" emma:mode="ink">
            <msink:context xmlns:msink="http://schemas.microsoft.com/ink/2010/main" type="paragraph" rotatedBoundingBox="20102,9586 21521,13748 20047,14251 18629,10089" alignmentLevel="1"/>
          </emma:interpretation>
        </emma:emma>
      </inkml:annotationXML>
      <inkml:traceGroup>
        <inkml:annotationXML>
          <emma:emma xmlns:emma="http://www.w3.org/2003/04/emma" version="1.0">
            <emma:interpretation id="{9065944A-8A38-4CDD-A1E5-C85C2253AA83}" emma:medium="tactile" emma:mode="ink">
              <msink:context xmlns:msink="http://schemas.microsoft.com/ink/2010/main" type="line" rotatedBoundingBox="20102,9586 21521,13748 20047,14251 18629,10089"/>
            </emma:interpretation>
          </emma:emma>
        </inkml:annotationXML>
        <inkml:traceGroup>
          <inkml:annotationXML>
            <emma:emma xmlns:emma="http://www.w3.org/2003/04/emma" version="1.0">
              <emma:interpretation id="{2CAB2608-C4DB-4A54-8237-7F5B904F3769}" emma:medium="tactile" emma:mode="ink">
                <msink:context xmlns:msink="http://schemas.microsoft.com/ink/2010/main" type="inkWord" rotatedBoundingBox="20102,9586 21521,13748 20047,14251 18629,10089">
                  <msink:destinationLink direction="to" ref="{1A9C63B9-9B75-4AA5-B91B-11D672B940C0}"/>
                  <msink:destinationLink direction="to" ref="{46D0D85C-7176-4399-A59D-7E3503310C9D}"/>
                </msink:context>
              </emma:interpretation>
              <emma:one-of disjunction-type="recognition" id="oneOf0">
                <emma:interpretation id="interp0" emma:lang="en-US" emma:confidence="0">
                  <emma:literal>titian</emma:literal>
                </emma:interpretation>
                <emma:interpretation id="interp1" emma:lang="en-US" emma:confidence="0">
                  <emma:literal>titan</emma:literal>
                </emma:interpretation>
                <emma:interpretation id="interp2" emma:lang="en-US" emma:confidence="0">
                  <emma:literal>titman</emma:literal>
                </emma:interpretation>
                <emma:interpretation id="interp3" emma:lang="en-US" emma:confidence="0">
                  <emma:literal>Bateau</emma:literal>
                </emma:interpretation>
                <emma:interpretation id="interp4" emma:lang="en-US" emma:confidence="0">
                  <emma:literal>Bataan</emma:literal>
                </emma:interpretation>
              </emma:one-of>
            </emma:emma>
          </inkml:annotationXML>
          <inkml:trace contextRef="#ctx0" brushRef="#br0">1382 3097 44 0,'0'0'55'16,"0"0"3"-16,0-6-11 16,0 6-4-16,0 0-7 15,0 0-9-15,0 0-4 16,0 0-6-16,0 0-2 16,0 0-5-16,0 0 0 15,0 0 5-15,0 0 6 0,0 0 7 16,0 0-2-1,0 0-6-15,0 0-6 0,0 0-3 16,0 0-5-16,0 0 2 16,0 0-2-16,0 0 2 15,0 0 1-15,0 0 1 16,-10 0-3-16,6 0-3 16,4 0 1-16,0 0-5 15,0 0 2-15,0 0-2 16,-4 0 1-16,0 0 0 15,4 0-1-15,0 0 1 16,-14 0-1-16,6 0 0 16,4 6 1-16,-4 2-2 15,-7 1 2-15,7 1-2 0,-14 1 2 16,18 2-1-16,-14 2 0 16,10 2 0-16,0-7 0 15,-6 5 0-15,6-2 0 16,4 3 0-16,-10-1 1 15,10 2-1-15,0 1 1 16,0 2 0-16,0 0-1 16,-11-2 2-16,7-1-2 15,-6-1 2-15,6 1-2 16,4-2 2-16,4 0-2 16,0 4 2-16,-4-5-1 15,-10 4 2-15,10-2-2 16,0 2 0-16,0 6 0 0,-10 0 0 15,10 3 0-15,0-6-1 16,0 1 2-16,4 2-2 16,0 0 1-16,0-5-1 15,0 5 2-15,0-5 0 16,0-2-2-16,0 3 0 16,0-2 1-16,4 2-1 15,4-6 0-15,2 9 0 16,2-5 1-16,6 3-1 15,-14-3 1-15,8 6 0 16,6-14 1-16,1 7-2 16,-11-1 2-16,10-5-2 0,-6 7 3 15,6-8-3-15,-6 7 0 16,6-7 0-16,-10 4 0 16,10-4 2-16,-6-2-2 15,7-1 1-15,-7 2-1 16,6-1 1-16,-6-1-1 15,6-4 1-15,-10 3 0 16,10 2-1-16,-10-8 1 16,14 0-1-16,-3 6 3 15,-7-2-3-15,14 5 1 16,0-1-1-16,-14-5 1 16,14-3-1-16,-8 4 0 15,5 0 0-15,-7-4 1 0,-2 0-1 16,-2 5 0-16,6-5 0 15,-6 0 1-15,10 0 0 16,-4 0-1-16,-14 0 1 16,15 0-1-16,-11 0 0 15,0 0 0-15,6 0 1 16,-2 0-1-16,6 0 0 16,-10-5 1-16,18 1-1 15,-4 0 0-15,5 1 1 16,-11-5-1-16,2-5 1 15,0 7-1-15,-10 2 1 16,-8 0 1-16,8-2 1 0,10-1 0 16,-14 0 1-16,4-6-3 15,6 2 1-15,-9 4-2 16,7-5 1-16,6-4 1 16,0-1-2-16,-6 4 2 15,6-8 0-15,-10-3 1 16,14 6 0-16,-14-9 1 15,6 3-3-15,-5 0 0 16,-5 3 0-16,4 4 1 16,2 7-2-16,-6-5 0 15,0-2 2-15,-4 3 0 16,0-6 2-16,0 0-4 16,4 3 2-16,-4 2-2 0,0 5 1 15,0-7 0 1,0 2-1-16,4-5 0 0,10 0 0 15,-14 2 0-15,0-8 0 16,0 15 0-16,0-3 1 16,0 0-1-16,0 4 1 15,0-4-1-15,0 7 1 16,0-4-1-16,0 4 3 16,0-2-2-16,0 1 1 15,0-1-1-15,0-1 0 16,-14-5-1-16,6 1 0 15,8 4-1-15,-4-4 2 16,0 4-1-16,-6-3 0 16,2 2 0-16,4 8 0 0,-5-2 0 15,-5-4 1-15,14-1-1 16,-4 2 1-16,0-3-1 16,0-2 0-16,-10 6-1 15,6-2 1-15,-6-2 0 16,2 4 0-16,4-3 0 15,-6 3 0-15,10 4 0 16,4-5 0-16,-8-1 0 16,-10 7 0-16,14-7-1 15,-15 5 1-15,15 0 0 16,-4-3 0-16,-10-2 0 0,10-2 0 16,8 8 0-1,-18-1-1-15,14-1 1 0,0 0 0 16,0 2 1-1,4-4-1-15,-4-1 0 0,-10-1 0 16,6 2 0-16,-10 3-1 16,10-4 1-16,-1 3 0 15,-5 4 0-15,10-5-1 16,-4 3-1-16,-6-2 4 16,10 2-4-16,0-4 4 15,0-2-4-15,-10 1 2 16,2 1-1-16,-2 7 0 15,2 0 1-15,8 0-2 16,-10 0 1-16,5-4 1 0,9-1 0 16,-8 5 0-16,-6-5 0 15,10 2-1-15,0-1 1 16,-10 4 0-16,6-3 0 16,4 3-1-16,-14 0 1 15,6 0-3-15,-2 0 2 16,2 0-3-16,-11 0 2 15,15 0 0-15,-14 0 0 16,4 0 1-16,6 0-1 16,-6 0 2-16,6 0-1 15,-10 0 0-15,0 7 0 16,13-4 0-16,1 7-4 16,-10-6 0-16,14-4 0 15,0 3 2-15,-10-3 0 16,6 4-2-16,-14 4-4 0,10 1-5 15,-10 1 2-15,-5 4-2 16,-3 0-2-16,8-3-14 16,-4 6-17-16,18-10-39 15,0 6-47-15,8-3-90 16</inkml:trace>
          <inkml:trace contextRef="#ctx0" brushRef="#br0" timeOffset="3404.4184">1338 3273 42 0,'0'0'39'0,"0"0"-3"0,0 0-16 16,0 0-6-16,0 0 0 15,4 0 4-15,14 0-2 16,12 0 8-16,-8 0 1 16,8-12-3-16,1 0-1 15,-1-3 6-15,8 3-13 16,6-5-2-16,-5 6-9 16,1 0-1-16,-10-1 2 15,0 0 0-15,-3 1 2 16,-1-2-1-16,0 6-1 15,-14-1-1-15,10 8-2 16,-22-5-1-16,0 5 0 0,0 0 0 16,0 0-1-16,0 0 1 15,0 0-4-15,0 0 4 16,0 0 0-16,0 9 0 16,0-1 1-16,-18 2 2 15,6 4 0-15,-6 1 0 16,-8 0 0-16,10 4-2 15,-11-2 1-15,-3 3-1 16,0-6 0-16,-6 3-1 16,-3 7 0-16,5-8 2 15,-14 3-1-15,10 0 6 16,-11-4-7-16,15 6 2 16,-6-5-2-16,13-5 0 15,-3 6 1-15,4-7 0 0,10 4 0 16,-6-7 0-16,4 1 2 15,10-2-1-15,0 0 0 16,-11 1-1-16,19-4-1 16,-4-3 0-16,4 0 4 15,0 0-2-15,0 0 6 16,0 0-1-16,0 0-4 16,0 5-1-16,0-5-1 15,-4 0 0-15,4 0-1 16,0 0 0-16,0 0 2 0,0 0 0 15,0 0 2 1,12 0 6-16,29 0-7 0,5-15 0 16,10-5 0-16,11-1-2 15,-3 6 3-15,-7-4-4 16,-5 4 1-16,5 2-1 16,-19 0 0-16,2 3 1 15,-6 2-1-15,1 1 0 16,-5 1-1-16,-4 3 1 15,-4-2-9-15,0 2 6 16,-13 3-1-16,-1 0 1 16,6 0 1-16,-10 0-2 15,-4 0 3-15,0 0-3 16,0 0-1-16,0 0 0 16,0 0-2-16,0 0-1 15,0 0 8-15,-22 17 1 0,-5 1 2 16,-7 2 1-16,0-1-2 15,-10 0-1-15,5 2-1 16,-5-3 2-16,6-1-2 16,-11 2 2-16,7-5-2 15,-6 4 1-15,3 3-1 16,7-3 0-16,4 6 0 16,-7-14 0-16,3 7 1 15,12-6-1-15,-4-2 2 16,4-2-2-16,3 1 1 15,1 1-1-15,10-7 0 0,12 7 0 16,-8-9 1-16,8 0 0 16,0 0 4-16,0 0-2 15,0 0-3-15,0 0 3 16,0 0 3-16,0 0-1 16,0 0-4-16,4 0-2 15,4 0 1-15,26 0-3 16,11 0 3-16,7-15 3 15,9-14 1-15,3 7-2 16,11-11-1-16,-7 8 2 16,3 1-3-16,-7-8 0 15,3 5 2-15,-11 6-3 16,-14 6 1-16,-7 3 0 16,-9 8 0-16,-8 1 0 15,4 3-1-15,-22 0-2 0,0 0 0 16,0 0 1-16,0 0-1 15,4 0-2-15,-4 0 4 16,0 0-1-16,0 0-4 16,0 0-1-16,0 0-5 15,0 7 5-15,-4 11 7 16,-36 5 7-16,2-5-2 16,-7 9-3-16,7-3-2 15,-10-2 1-15,5 2-1 16,-5 3 0-16,-9 1 0 15,9 1 0-15,-4-6 1 16,-5 0-1-16,15 1 0 0,-6-13 0 16,17 6 0-16,5-11-1 15,14-6 1-15,-2 10 0 16,10-6 0-16,4-4 1 16,0 0-1-16,0 0 2 15,0 0 1-15,0 0-1 16,0 0-1-16,0 0 1 15,0 0 2-15,0 0 0 16,4 0-4-16,22-4-3 16,23-12 3-16,11-8 0 15,0 6 0-15,19-6 1 16,-14-4-2-16,9 0 3 16,-18 1-3-16,1-6 1 0,-5 9-1 15,-13 2 0-15,1 5-2 16,-28 10 2-16,6 4 1 15,-14 3 0-15,-4 0-2 16,0 0-1-16,0 0-9 16,0 0 3-16,0 0-1 15,0 0 1-15,0 0-5 16,0 0 2-16,0 0 2 16,-8 9 10-16,-28 9 2 15,-2 4 0-15,-15 14 0 16,1-4-2-16,-9 3 2 15,1 5-2-15,3-5-2 16,-3-4 2-16,8-4 0 16,3-3-1-16,19-7 2 0,0-2-1 15,12-5 0-15,2-1 2 16,1-4-2-16,7-5 0 16,8 0 3-16,0 0 0 15,0 0 8-15,0 0-6 16,0 0-3-16,8 0 0 15,19-8-2-15,17-13 0 16,-6 6 0-16,15-4 1 16,3-5-1-16,0-3 0 15,9-1 1-15,9-6 1 16,9 2-2-16,-18-2 0 16,5 1 0-16,-28 15-1 15,7 0 1-15,-31 12 0 0,-10 6 0 16,-8 0 0-16,0 0-1 15,0 0-9-15,0 0 0 16,0 0-8-16,0 0 5 16,-4 10 13-16,-18 5 0 15,-8 12 1-15,-15-10 0 16,7 10 2-16,-18 1 1 16,-1-1-1-16,1 12-3 15,-15-6 1-15,7 5-1 16,-11 3 0-16,7 1 0 15,7-8 2-15,9-5-2 16,18-10 0-16,15-8 1 0,19-11 0 16,0 0 6-16,0 0 1 15,8 0 0 1,37-14-4-16,7-17 2 0,9-2-5 16,7 1 0-16,3-2 0 15,-11 2-1-15,15 5 0 16,-15 3 0-16,-3 13 0 15,-5 0 0-15,-22-2 2 16,-4 4-2-16,-18 2 0 16,-4 3 0-16,-4 4 0 15,0 0 0-15,0 0-6 16,0 0-9-16,0 0-3 16,0 0 4-16,0 0 1 0,0 0 12 15,-30 16 1 1,-8 16 10-16,-19 2-1 0,-13 7 2 15,5-2-6-15,9-2-5 16,0-5 1-16,29-8-1 16,1-8 1-16,22-16-1 15,4 0 1-15,0 0-1 16,4 0 0-16,31-10 0 16,13-14 6-16,12-9-3 15,1 1 1-15,-5 7-1 16,-3 2-1-16,-13 17-2 15,-28 2 0-15,-8 4-3 16,-4 0-6-16,0 0 2 16,-16 10 7-16,-32 23 0 0,-5 6 2 15,5-12-2-15,9 5 0 16,5-5-1-16,12-9 1 16,4-5 0-16,14-8-1 15,4 0-3-15,0-1-5 16,0-4 0-16,26 0 9 15,18 0 6-15,-1 0-2 16,5-17 1-16,-10 7-4 16,-11-1 0-16,-9 8-1 15,-14 3 1-15,-4 0 1 16,0 0 2-16,0 0 3 16,0 0 1-16,-22 0-6 15,5 20-1-15,-5-3-1 0,4-6 0 16,14-3 0-16,4-4 0 15,0-4-1-15,0 0-6 16,0 0 1-16,0 0 2 16,0 0 2-16,0 0 2 15,26 0 0-15,-4 0 2 16,-17 0-2-16,-5 0 0 16,0 0-14-16,0 0-48 15</inkml:trace>
          <inkml:trace contextRef="#ctx0" brushRef="#br0" timeOffset="25063.1349">1446-77 10 0,'0'-4'2'0,"0"0"6"16,0 4 16-16,0 0 0 16,0 0 16-16,0 0 2 15,0 0-1-15,0 0-9 16,0 0-4-16,0 0-2 15,0 0-1-15,0 0-8 16,0 0-5-16,0 0-2 0,0 0-4 16,0 13 10-16,0 12-1 15,0 16 0-15,-4 7 5 16,0 4 1-16,-6 17-1 16,10-3 0-16,0 17-4 15,0-1-6-15,0 7-5 16,0 25-3-16,0 3 12 15,18 7-11-15,-9 0-1 16,13-2 0-16,-4 1 1 16,-10-10 1-16,-8 1-2 15,0 0-2-15,0-14 1 16,0-1 0-16,0-5 0 0,0-15 0 16,0-17 0-16,0-5 1 15,0-17 0-15,0-7 3 16,0-9-4-16,0-13 0 15,0 0-1-15,0-1 1 16,0-7-1-16,0 0 0 16,0 1 0-16,0 0 0 15,0 9 0-15,0 2 0 16,0 1 1-16,0 1-1 16,0-11 0-16,0 2 1 15,0-8-1-15,0 0 0 16,4 0 1-16,-4 0 0 15,4 0 2-15,-4 0 3 0,0 0-1 16,0 0-3-16,0 0 0 16,0 0-2-16,0 0 0 15,0 0 0-15,0 0 1 16,0 0-1-16,0 0 1 16,0 0 0-16,0 0 0 15,0 0 2-15,0 0-1 16,0 0 0-16,0-4-2 15,0-5 0-15,0 2 0 16,0 3 0-16,-4-7 0 16,-4-6 0-16,4 7-1 15,-10-7 0-15,2 2 1 0,-7-1 0 16,11 5 0-16,-18-5 0 16,8 4 1-16,2 0-1 15,-6-5 1-15,8-1-1 16,2 2 0-16,4-4 0 15,-7 1 0-15,11 8 1 16,-14-5-1-16,6 2 3 16,8 8-3-16,-10-3 1 15,6 6 1-15,8 0-2 16,0-5 0-16,0 8 1 16,0-5 0-16,0 5-1 15,0 0 0-15,0 0-1 16,0 0 1-16,0 0-1 0,0 0 1 15,0 0 0 1,0 0-3-16,0 0 1 0,0 0 0 16,0 5 0-16,0 9 0 15,0 7 2-15,4-1 0 16,14-2 0-16,-6 6 0 16,10-3-3-16,-3 4 3 15,1-2-1-15,-2-5 0 16,8 6 0-16,-4-5 0 15,-14-4 0-15,14 2 0 16,-14-2-1-16,11-3-1 16,-11-1-1-16,10 0-2 0,-14-6 4 15,0 3-1 1,-4-4 1-16,0 3 1 0,0-3 0 16,4 5 1-16,-4-5-1 15,4-1 1-15,6-3 0 16,-10 0 0-16,4 0 0 15,-4 0-1-15,0 0-1 16,4 0 2-16,-4 0 0 16,0 0 0-16,0 0 2 15,0 0-2-15,0 0 0 16,0 0 0-16,4 0 0 16,4 0-4-16,2 0 4 15,-6 0-1-15,4-3-1 16,-4-5 2-16,6 3 0 15,-6 5 0-15,-4-4 3 0,0 4-1 16,0 0 1-16,0 0-2 16,0 0 0-16,0 0-2 15,0-2 1-15,0-7 0 16,0 1 0-16,4-4 2 16,0-6-2-16,19-6 1 15,-11-3-1-15,6-2 0 16,4-2-1-16,-14 1 2 15,14-8-1-15,-10 14 1 16,6 3 0-16,-18 8-1 16,0 5 0-16,0 5 1 15,0 3 0-15,0 0-1 0,0 0-2 16,0 0-5 0,0 0-3-16,0 0-7 0,0-6-9 15,0 5-14-15,0-4-13 16,0 5-32-16,0 0-181 15</inkml:trace>
          <inkml:trace contextRef="#ctx0" brushRef="#br0">1382 3097 44 0,'0'0'55'16,"0"0"3"-16,0-6-11 16,0 6-4-16,0 0-7 15,0 0-9-15,0 0-4 16,0 0-6-16,0 0-2 16,0 0-5-16,0 0 0 15,0 0 5-15,0 0 6 0,0 0 7 16,0 0-2-1,0 0-6-15,0 0-6 0,0 0-3 16,0 0-5-16,0 0 2 16,0 0-2-16,0 0 2 15,0 0 1-15,0 0 1 16,-10 0-3-16,6 0-3 16,4 0 1-16,0 0-5 15,0 0 2-15,0 0-2 16,-4 0 1-16,0 0 0 15,4 0-1-15,0 0 1 16,-14 0-1-16,6 0 0 16,4 6 1-16,-4 2-2 15,-7 1 2-15,7 1-2 0,-14 1 2 16,18 2-1-16,-14 2 0 16,10 2 0-16,0-7 0 15,-6 5 0-15,6-2 0 16,4 3 0-16,-10-1 1 15,10 2-1-15,0 1 1 16,0 2 0-16,0 0-1 16,-11-2 2-16,7-1-2 15,-6-1 2-15,6 1-2 16,4-2 2-16,4 0-2 16,0 4 2-16,-4-5-1 15,-10 4 2-15,10-2-2 16,0 2 0-16,0 6 0 0,-10 0 0 15,10 3 0-15,0-6-1 16,0 1 2-16,4 2-2 16,0 0 1-16,0-5-1 15,0 5 2-15,0-5 0 16,0-2-2-16,0 3 0 16,0-2 1-16,4 2-1 15,4-6 0-15,2 9 0 16,2-5 1-16,6 3-1 15,-14-3 1-15,8 6 0 16,6-14 1-16,1 7-2 16,-11-1 2-16,10-5-2 0,-6 7 3 15,6-8-3-15,-6 7 0 16,6-7 0-16,-10 4 0 16,10-4 2-16,-6-2-2 15,7-1 1-15,-7 2-1 16,6-1 1-16,-6-1-1 15,6-4 1-15,-10 3 0 16,10 2-1-16,-10-8 1 16,14 0-1-16,-3 6 3 15,-7-2-3-15,14 5 1 16,0-1-1-16,-14-5 1 16,14-3-1-16,-8 4 0 15,5 0 0-15,-7-4 1 0,-2 0-1 16,-2 5 0-16,6-5 0 15,-6 0 1-15,10 0 0 16,-4 0-1-16,-14 0 1 16,15 0-1-16,-11 0 0 15,0 0 0-15,6 0 1 16,-2 0-1-16,6 0 0 16,-10-5 1-16,18 1-1 15,-4 0 0-15,5 1 1 16,-11-5-1-16,2-5 1 15,0 7-1-15,-10 2 1 16,-8 0 1-16,8-2 1 0,10-1 0 16,-14 0 1-16,4-6-3 15,6 2 1-15,-9 4-2 16,7-5 1-16,6-4 1 16,0-1-2-16,-6 4 2 15,6-8 0-15,-10-3 1 16,14 6 0-16,-14-9 1 15,6 3-3-15,-5 0 0 16,-5 3 0-16,4 4 1 16,2 7-2-16,-6-5 0 15,0-2 2-15,-4 3 0 16,0-6 2-16,0 0-4 16,4 3 2-16,-4 2-2 0,0 5 1 15,0-7 0 1,0 2-1-16,4-5 0 0,10 0 0 15,-14 2 0-15,0-8 0 16,0 15 0-16,0-3 1 16,0 0-1-16,0 4 1 15,0-4-1-15,0 7 1 16,0-4-1-16,0 4 3 16,0-2-2-16,0 1 1 15,0-1-1-15,0-1 0 16,-14-5-1-16,6 1 0 15,8 4-1-15,-4-4 2 16,0 4-1-16,-6-3 0 16,2 2 0-16,4 8 0 0,-5-2 0 15,-5-4 1-15,14-1-1 16,-4 2 1-16,0-3-1 16,0-2 0-16,-10 6-1 15,6-2 1-15,-6-2 0 16,2 4 0-16,4-3 0 15,-6 3 0-15,10 4 0 16,4-5 0-16,-8-1 0 16,-10 7 0-16,14-7-1 15,-15 5 1-15,15 0 0 16,-4-3 0-16,-10-2 0 0,10-2 0 16,8 8 0-1,-18-1-1-15,14-1 1 0,0 0 0 16,0 2 1-1,4-4-1-15,-4-1 0 0,-10-1 0 16,6 2 0-16,-10 3-1 16,10-4 1-16,-1 3 0 15,-5 4 0-15,10-5-1 16,-4 3-1-16,-6-2 4 16,10 2-4-16,0-4 4 15,0-2-4-15,-10 1 2 16,2 1-1-16,-2 7 0 15,2 0 1-15,8 0-2 16,-10 0 1-16,5-4 1 0,9-1 0 16,-8 5 0-16,-6-5 0 15,10 2-1-15,0-1 1 16,-10 4 0-16,6-3 0 16,4 3-1-16,-14 0 1 15,6 0-3-15,-2 0 2 16,2 0-3-16,-11 0 2 15,15 0 0-15,-14 0 0 16,4 0 1-16,6 0-1 16,-6 0 2-16,6 0-1 15,-10 0 0-15,0 7 0 16,13-4 0-16,1 7-4 16,-10-6 0-16,14-4 0 15,0 3 2-15,-10-3 0 16,6 4-2-16,-14 4-4 0,10 1-5 15,-10 1 2-15,-5 4-2 16,-3 0-2-16,8-3-14 16,-4 6-17-16,18-10-39 15,0 6-47-15,8-3-90 16</inkml:trace>
        </inkml:traceGroup>
      </inkml:traceGroup>
    </inkml:traceGroup>
  </inkml:traceGroup>
</inkml:ink>
</file>

<file path=ppt/ink/ink4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1.929"/>
    </inkml:context>
    <inkml:brush xml:id="br0">
      <inkml:brushProperty name="width" value="0.06667" units="cm"/>
      <inkml:brushProperty name="height" value="0.06667" units="cm"/>
      <inkml:brushProperty name="fitToCurve" value="1"/>
    </inkml:brush>
  </inkml:definitions>
  <inkml:trace contextRef="#ctx0" brushRef="#br0">0 22 205 0,'0'0'85'15,"0"0"-21"-15,0 0-26 16,8 0-30-16,37 0 24 15,11 0 15-15,9 0-15 16,9 7-10-16,13-7-16 16,-23 0-6-16,11 0-6 15,-15 0-51-15,-7-7-79 0,-1-17-200 16</inkml:trace>
</inkml:ink>
</file>

<file path=ppt/ink/ink4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2.116"/>
    </inkml:context>
    <inkml:brush xml:id="br0">
      <inkml:brushProperty name="width" value="0.06667" units="cm"/>
      <inkml:brushProperty name="height" value="0.06667" units="cm"/>
      <inkml:brushProperty name="fitToCurve" value="1"/>
    </inkml:brush>
  </inkml:definitions>
  <inkml:trace contextRef="#ctx0" brushRef="#br0">0 0 125 0,'0'15'79'16,"0"33"28"-16,0-2-17 15,0 14-15-15,8-6-26 16,15-3-23-16,-11-7-18 16,18-9-8-16,-4-15 0 15,4-12-20-15,10-8-30 16,-10 0-51-16,0-24-12 15,-4-15-146-15</inkml:trace>
</inkml:ink>
</file>

<file path=ppt/ink/ink4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2.348"/>
    </inkml:context>
    <inkml:brush xml:id="br0">
      <inkml:brushProperty name="width" value="0.06667" units="cm"/>
      <inkml:brushProperty name="height" value="0.06667" units="cm"/>
      <inkml:brushProperty name="fitToCurve" value="1"/>
    </inkml:brush>
  </inkml:definitions>
  <inkml:trace contextRef="#ctx0" brushRef="#br0">75 1 158 0,'0'0'139'15,"0"0"-58"-15,0 0-36 16,0 0-29-16,0 0-15 16,0 28 2-16,0 2 14 15,4-3-1-15,18 2-6 16,4-5-7-16,5-6-3 15,-5-11-2-15,12-4 2 16,-12-3 2-16,-4 0 5 16,-10 0 18-16,-1-28 2 15,-11-10-18-15,0 4-5 16,-19 6 2-16,-19 8-6 0,-14 8-11 16,-1 5-21-16,-3 7-34 15,12 0-53-15,13 1-45 16</inkml:trace>
</inkml:ink>
</file>

<file path=ppt/ink/ink4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2.722"/>
    </inkml:context>
    <inkml:brush xml:id="br0">
      <inkml:brushProperty name="width" value="0.06667" units="cm"/>
      <inkml:brushProperty name="height" value="0.06667" units="cm"/>
      <inkml:brushProperty name="fitToCurve" value="1"/>
    </inkml:brush>
  </inkml:definitions>
  <inkml:trace contextRef="#ctx0" brushRef="#br0">0 0 45 0,'18'31'110'16,"-6"10"-27"-16,10-3-23 15,-4 0-6-15,-6-5-28 0,7-5-10 16,-11-13 1-16,-4-12 4 16,0-3 4-16,6 0 9 15,-10 0 3-15,0 0-9 16,4-18-8-16,-4-10-8 16,0-5-9-16,4 6-2 15,18 2-1-15,-10-4-15 16,18 6-13-16,7 3 9 15,-3 6 14-15,0 11 5 16,-4 3 0-16,11 0-1 16,-21 0 1-16,6 13 6 15,-4 7 6-15,0 3 1 0,-9-4-9 16,1 1-1 0,-2-8-3-16,2-2-13 0,-14 0-47 15,8 4-82-15,0 6-86 16</inkml:trace>
</inkml:ink>
</file>

<file path=ppt/ink/ink4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3.099"/>
    </inkml:context>
    <inkml:brush xml:id="br0">
      <inkml:brushProperty name="width" value="0.06667" units="cm"/>
      <inkml:brushProperty name="height" value="0.06667" units="cm"/>
      <inkml:brushProperty name="fitToCurve" value="1"/>
    </inkml:brush>
  </inkml:definitions>
  <inkml:trace contextRef="#ctx0" brushRef="#br0">625-1 155 0,'-30'0'83'0,"0"0"-22"15,-8 0-15-15,-15 0-13 16,1 10-7-16,-5 7 9 0,5 4-7 16,18-7-5-16,11-4-12 15,19 0-8-15,4-2-3 16,0-1-5-16,27 6-16 16,33-2 1-16,15 6 20 15,-7 6 0-15,7 3-2 16,-23 1-2-16,-17 2 0 15,-23-10-10-15,-12-2 7 16,0-14 7-16,0 5 9 16,-27 1 31-16,-33-2-12 15,-5-4-3-15,-13 2-4 16,-1-5-10-16,11 0-11 0,1 0 1 16,7 0-1-16,-1-5-36 15,13-4-52-15,5 8-102 16</inkml:trace>
</inkml:ink>
</file>

<file path=ppt/ink/ink4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1:03.362"/>
    </inkml:context>
    <inkml:brush xml:id="br0">
      <inkml:brushProperty name="width" value="0.06667" units="cm"/>
      <inkml:brushProperty name="height" value="0.06667" units="cm"/>
      <inkml:brushProperty name="fitToCurve" value="1"/>
    </inkml:brush>
  </inkml:definitions>
  <inkml:trace contextRef="#ctx0" brushRef="#br0">7 19 495 0,'-8'-8'75'16,"8"1"-28"-16,0 2-14 16,0 5-16-16,0 0-17 15,0 0-2-15,0 12-41 16,0 30-77-16,0 9-193 15</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9:36.710"/>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1A9C63B9-9B75-4AA5-B91B-11D672B940C0}" emma:medium="tactile" emma:mode="ink">
          <msink:context xmlns:msink="http://schemas.microsoft.com/ink/2010/main" type="inkDrawing" rotatedBoundingBox="17086,9937 19622,12861 19048,13358 16512,10435" semanticType="callout" shapeName="Other">
            <msink:sourceLink direction="from" ref="{866E6B55-98D7-4764-A2BC-F091E2F81472}"/>
            <msink:sourceLink direction="to" ref="{2CAB2608-C4DB-4A54-8237-7F5B904F3769}"/>
          </msink:context>
        </emma:interpretation>
      </emma:emma>
    </inkml:annotationXML>
    <inkml:trace contextRef="#ctx0" brushRef="#br0">-1873 84 106 0,'0'0'50'0,"0"-3"-11"15,0-5-14-15,0 5-8 16,0-4 6-16,0 1-9 16,0-2 6-16,0-1 3 0,0 8 5 15,0 1 3-15,-4 0 1 16,4 0-3-16,0 0-10 15,-4 0-9-15,4 0-6 16,0 0 1-16,0 0-3 16,0 0 2-16,0 0 3 15,0 0 2-15,0 0-1 16,0 0-1-16,0 0-2 16,0 0-1-16,0 0-4 15,0 0-1-15,0 0 1 16,0 0-3-16,0 0 1 15,0 0 0-15,0 10 2 0,0 5 0 16,8 2 0-16,15 7 1 16,-11-5 0-16,10 5 1 15,0 4-2-15,8 0 3 16,-3 1-3-16,-1 4 1 16,-4-2-1-16,-6 0 0 15,6 1 2-15,4 6-2 16,-3 10 0-16,3-9 0 15,0 12 0-15,0 0 1 16,9-7-1-16,-5 7 1 16,4-5-1-16,10 5 0 15,-9-9 1-15,3 9-1 16,6-6 0-16,-9-7 2 16,5 7-2-16,-6-3 0 15,5 1 1-15,5 4-1 0,-10 4 0 16,15-6 0-16,-15 0 0 15,0-1 0-15,11 4 1 16,-11-6-1-16,-4 1 0 16,4-1 0-16,-7-4-1 15,3-4 1-15,6-7 0 16,-2 8 1-16,-7 1-1 16,3-2 0-16,4-1 0 15,-4 2-1-15,1 0 2 16,5-4-2-16,-20 4 1 15,10-1 0-15,-3 7 0 16,7-10 1-16,0 4-1 0,4-4 0 16,7 6 0-16,-7-6 1 15,0 0-1-15,-4 4 0 16,-3 0 0-16,-5-1-1 16,0 4 0-16,0-4 1 15,-10-2 0-15,10 1 1 16,-9-15-1-16,1 2 0 15,-2-6 0-15,6 3 0 16,-6 4 0-16,6-7 0 16,8 6 0-16,5 4 0 15,-5-2 0-15,4-2 0 16,-4 0 0-16,1 4 0 0,-15-4 0 16,10 4 1-1,0-2-2-15,0 2 2 0,-10-7-2 16,10 1 2-16,-13 1-1 15,5-5 0-15,-2 1 0 16,6 0 0-16,-10 1 0 16,10-5 0-16,-10 1 2 15,14 0-2-15,-14-2 0 16,15 4 0-16,-15-4 0 16,10 4 0-16,-14-4 0 15,14-1 0-15,-10 2 0 16,-8 6 0-16,4-6 0 15,4 0 0-15,2 1 0 16,-6-4 0-16,4-4 1 16,6-4-1-16,-14 0 0 0,0 0 0 15,4 5 0-15,-4-5-1 16,0 2 1-16,5 7 0 16,-5-5 1-16,4-4-1 15,-4 4 0-15,0-4 0 16,0 3 0-16,0 1-1 15,4-1 1-15,10 7 0 16,-10-3-2-16,0 0 2 16,14 3 0-16,-10-7-1 15,-8 4-1-15,4 1 2 16,-4-4-2-16,4 1 2 16,6-4-1-16,-10 5 1 15,0-2 0-15,0-4 0 0,0 4 0 16,0 0 0-1,0-4-1-15,4 5 1 0,-4-5-1 16,0 0 2-16,4 0-1 16,-4 0 0-16,0 0 2 15,0 0 1-15,0 0 1 16,0 0 0-16,0 0 2 16,0 0 3-16,0-13-6 15,0-7-3-15,0-4 2 16,0-7-2-16,0-12 1 15,0-4 2-15,0-2-3 16,-8 1 3-16,-6 4-2 0,2-1 0 16,-6 11 3-1,14 2-2-15,-14 2 2 0,10 11-2 16,8 2-2-16,-9 7 1 16,9-3-1-16,-10 9 1 15,10-7-1-15,-4 2 0 16,0 2 0-16,0-6 0 15,4 2 0-15,-14 0 0 16,10 2 0-16,-4 2 0 16,8 3 0-16,0 4 0 15,0 0 0-15,0 0 0 16,0 0 0-16,0 0 0 0,0 0-1 16,0 0-2-1,0 0 1-15,0 0-2 16,0 4 1-16,0 15 1 0,0 5 2 15,0 4 0-15,8 6 1 16,10 2-1-16,4 3 0 16,-13 0 0-16,9 2 0 15,-6-2 0-15,-8-2 0 16,14 1-1-16,-10-9 0 16,10-1-1-16,-14-4 1 15,4-1-2-15,6-14 0 16,-10 2 0-16,0 0 1 15,-4-7 2-15,0 5-1 16,0-5 1-16,4 0-1 16,-4-1 1-16,0-3-3 0,0 3-2 15,0-3 3-15,0 0 2 16,0 0-1-16,0 0 1 16,0 0 0-16,0 0 0 15,0 0 0-15,0 0 0 16,0 0 0-16,0 0 0 15,0 4-1-15,0-4 2 16,0 0-1-16,0 0 0 16,0 4 1-16,-4 2 0 15,-22-3 3-15,4 1 1 0,-12-1-4 16,-5 5 1-16,-9-4-2 16,-8 1 2-16,-9 6-2 15,-6-3 1-15,7-2 0 16,3 3 0-16,9-1 2 15,4-4 2-15,13-4 3 16,13 0-3-16,4 0 4 16,18 0-7-16,0 0-1 15,0 0-1-15,0 0 0 16,0 0-9-16,0 0-3 16,0 0-13-16,0 0-61 15,18 0-95-15</inkml:trace>
  </inkml:traceGroup>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19:39.365"/>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46D0D85C-7176-4399-A59D-7E3503310C9D}" emma:medium="tactile" emma:mode="ink">
          <msink:context xmlns:msink="http://schemas.microsoft.com/ink/2010/main" type="inkDrawing" rotatedBoundingBox="20787,12777 23577,10012 24051,10491 21262,13255" semanticType="callout" shapeName="Other">
            <msink:sourceLink direction="from" ref="{BD64A4BB-B604-4DB5-B82C-DB97A5196E82}"/>
            <msink:sourceLink direction="to" ref="{2CAB2608-C4DB-4A54-8237-7F5B904F3769}"/>
          </msink:context>
        </emma:interpretation>
      </emma:emma>
    </inkml:annotationXML>
    <inkml:trace contextRef="#ctx0" brushRef="#br0">2936-3 51 0,'0'0'42'0,"0"0"-1"16,0 0 9-16,0 0-6 15,0 0-4-15,0 0-5 16,0 0-5-16,0 0-10 16,0 0-6-16,0 0-5 15,0 0 2-15,0 0 3 16,0 0 8-16,-4 0 2 16,0 0-6-16,0 0-2 15,-4 0-10-15,-7 4-2 16,-7 14-2-16,2 6 0 15,-16 0-1-15,6 7 0 0,-1 4 2 16,-3-1 0-16,4 4 1 16,-4-1-3-16,-11 8 0 15,7-3-1-15,-10 6 1 16,3 7 1-16,7-7 4 16,-14 3-2-16,17-2-1 15,-17 11 7-15,4-9-7 16,5 11 0-16,-23-7-1 15,19 1 1-15,-19 4-1 16,10-6 1-16,13 6-1 16,-9-8-1-16,-1-4-1 15,15 0 0-15,-10-6 0 0,-1 1 1 16,11-6-1 0,-10 10 0-16,14-5 0 0,-15 2 1 15,15 2-2-15,-10 2 1 16,5 0 0-16,9-3 0 15,-14-5 0-15,9 4 1 16,5-7-1-16,4 4 0 16,-18-6 0-16,1 2 0 15,-1-3 0-15,6 8 1 16,-11-4-1-16,7 0 0 16,-6-4 0-16,3 7 0 15,11-6 0-15,0 0 0 16,4 0-1-16,-11-1 2 15,11-6-1-15,0 0 0 16,4-4 0-16,-9 0 0 0,5 0 0 16,0 3 0-16,-4 4 0 15,-11 1 0-15,15-2 0 16,4 0 0-16,0-9 0 16,18-3 0-16,-10-8-1 15,10-2 1-15,-11 8 0 16,15-8 0-16,-4 2 0 15,4 7 0-15,-10-1 0 16,2-1 0-16,-6-1 0 16,0 4 0-16,6-9 0 15,12-3 0-15,0-2 0 16,0-4 0-16,0 0 0 0,0 0 0 16,0 0 0-16,0 0 1 15,0 0 0 1,0 0-1-16,0 0 0 0,0 0 0 15,0 0 0-15,0 0-2 16,0 0 2-16,0 0-1 16,0 0 0-16,0 0 1 15,0 0 0-15,0 4-2 16,0 0-2-16,0 2 0 16,0 0 3-16,-4-6-1 15,4 8-1-15,-14 1 2 16,10 6 1-16,0 5-1 15,-5-2 2-15,-1-1-2 0,6-6 1 16,4-7 0-16,0-4 0 16,0 0 0-16,0 0-1 15,0 0 2-15,0 0 6 16,0 0-1-16,0 0-2 16,0 0-3-16,0 0 0 15,0 0-1-15,0 0 0 16,0 0 0-16,0-12 0 15,0-4 0-15,0-6 0 16,0-7 0-16,0 6 0 16,0-4 0-16,0 3 0 15,-4 0-3-15,0-3 3 0,4 3-2 16,0-7 2-16,0-1-1 16,0-3 0-16,0 4-4 15,0 2 3-15,4 7 1 16,4 10 1-16,7 0 0 15,-15 4 0-15,0-1 1 16,0 2-1-16,0 1 2 16,0 1-1-16,0 5 1 15,0 0-2-15,0 0 3 16,0 0-3-16,0 0 0 16,0 0-3-16,0 0 0 15,-5 0 1-15,-9 24 1 16,2 3 1-16,-10 9 0 15,0-5 0-15,6 6 0 16,-2 2 0-16,-13-9 0 16,17 6 1-16,-2-6-2 15,-6 6 2-15,18-9-2 0,-14-3 2 16,10-4-1-16,0-5 0 16,-2-2 0-16,10-10-1 15,-4-3 2-15,4 0-2 16,0 0 2-16,0 0-1 15,0 0 0-15,0 0 0 16,0 0 0-16,0 0 0 16,0 0 0-16,0 0 0 15,0 0-1-15,0 0-1 16,4 0-3-16,18 0 1 0,4 0 4 16,12 0 0-16,15 0 0 15,17 0 0-15,-1 0 0 16,9-11 0-16,1-2 0 15,-15 6 0-15,-3 3 0 16,-5-1-1-16,-3 5 2 16,-5-4-1-16,-10 4 0 15,-1 0 0-15,-17 0 0 16,-6 0 1-16,-6 0-1 16,-8 0 0-16,0 0 5 15,0-2-2-15,0-3-3 16,0 1-8-16,0 4-38 15,-4-4-101-15</inkml:trace>
  </inkml:traceGroup>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39.230"/>
    </inkml:context>
    <inkml:brush xml:id="br0">
      <inkml:brushProperty name="width" value="0.06667" units="cm"/>
      <inkml:brushProperty name="height" value="0.06667" units="cm"/>
      <inkml:brushProperty name="fitToCurve" value="1"/>
    </inkml:brush>
  </inkml:definitions>
  <inkml:trace contextRef="#ctx0" brushRef="#br0">122 62 5 0,'0'-5'51'0,"4"5"-15"15,0-6 2-15,-4 6 3 16,0 0-7-16,0 0-4 15,0 0-1-15,0 0-15 16,0 0-4-16,0 0 0 16,0 0 1-16,0 0-3 15,0 0 2-15,0-3 2 16,10 0 2-16,-6-1-3 0,0-8 1 16,-4 7-3-1,4 4 0-15,-4 1-1 0,0 0 3 16,0 0 6-16,0 0-1 15,0 0 2-15,0-6-5 16,0 3-4-16,0-2-7 16,0 5 3-16,0-3 1 15,0 3 4-15,0 0 6 16,0-6-4-16,0 6-5 16,-4 0-5-16,-22 0-2 15,4 0-3-15,-8 0 3 16,-1 0-1-16,5 24 1 15,18 3-1-15,4-10-7 16,4-5-8-16,0 4-11 0,4-5 7 16,22 5 10-16,9 2 10 15,-1 6 3-15,6 0-2 16,-20 4-1-16,16 5-1 16,-6-8 1-16,-13 3-1 15,5-8-4-15,-8 4-4 16,-10-7 4-16,-4-2-1 15,0 4 1-15,-4 4 5 16,-32 1 16-16,5-5-2 16,1-2 2-16,4-6-7 15,0-7-1-15,-4 0 0 0,18 1-6 16,-15-4 0 0,9 5-2-16,10 2-6 0,0-5-25 15,8 4-20-15,0 2-67 16,0-1-71-16</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39.822"/>
    </inkml:context>
    <inkml:brush xml:id="br0">
      <inkml:brushProperty name="width" value="0.06667" units="cm"/>
      <inkml:brushProperty name="height" value="0.06667" units="cm"/>
      <inkml:brushProperty name="fitToCurve" value="1"/>
    </inkml:brush>
  </inkml:definitions>
  <inkml:trace contextRef="#ctx0" brushRef="#br0">50 285 48 0,'0'-3'48'0,"0"3"-17"16,0 0 13-16,0 0-13 15,0 0-16-15,0 0-1 16,0 0 0-16,0 0 2 16,0 0 1-16,0 0 4 15,4-5 7-15,0 5-1 16,14-9-3-16,-6 8-6 0,6-8-2 16,12 1 1-16,0-5-6 15,-3-1 1-15,3-7-2 16,-8 1 3-16,-10 1-3 15,6-5-2-15,0-3-1 16,-14 3-3-16,0 0-1 16,-4 0-2-16,0 10-1 15,0 3-7-15,-8-2 1 16,-18 13-5-16,-14 0 5 16,2 0-2-16,-15 28 8 15,15 23 0-15,-6-2 3 16,18 13-2-16,3-10 1 0,23 9 5 15,0-8-6 1,23-8-1-16,33-15-7 0,14-21 6 16,3-9 0-16,5 0-12 15,-21-23-17-15,-5-15-13 16,-22-3-26-16,-12 6-28 16,-10 7-15-16</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1023"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2.84167" units="1/deg"/>
          <inkml:channelProperty channel="T" name="resolution" value="1" units="1/dev"/>
        </inkml:channelProperties>
      </inkml:inkSource>
      <inkml:timestamp xml:id="ts0" timeString="2015-09-01T13:20:46.156"/>
    </inkml:context>
    <inkml:brush xml:id="br0">
      <inkml:brushProperty name="width" value="0.06667" units="cm"/>
      <inkml:brushProperty name="height" value="0.06667" units="cm"/>
      <inkml:brushProperty name="fitToCurve" value="1"/>
    </inkml:brush>
  </inkml:definitions>
  <inkml:trace contextRef="#ctx0" brushRef="#br0">-1-3 33 0,'0'0'68'16,"0"0"-13"-16,0 0-2 16,0 0-15-16,0 0-3 15,0 0 0-15,0 0-7 16,0 0 5-16,0 0-8 16,0-4-8-16,0 4-1 15,0 0 0-15,0 0-1 16,0 0-2-16,0 0-13 15,0 20 1-15,0 22-1 0,0 30 3 16,0 11-1 0,0 23-1-16,0 2 4 0,0 6 3 15,4 8-1-15,14-8-2 16,-18 0-4-16,8-11 0 16,2-13 6-16,-6-24-5 15,0-15-1-15,-4-23-1 16,4-17 0-16,-4-11-1 15,4 0-15-15,10 0-2 16,-14-8-12-16,0-19-28 16,0 0-23-16,0-9-107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079625-FFEC-46A8-927F-3EB6DBD8CA18}" type="datetimeFigureOut">
              <a:rPr lang="en-US" smtClean="0"/>
              <a:t>9/1/2015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8DC87F8-0001-4FF3-8FE6-D9136E288969}" type="slidenum">
              <a:rPr lang="en-US" smtClean="0"/>
              <a:t>‹#›</a:t>
            </a:fld>
            <a:endParaRPr lang="en-US"/>
          </a:p>
        </p:txBody>
      </p:sp>
    </p:spTree>
    <p:extLst>
      <p:ext uri="{BB962C8B-B14F-4D97-AF65-F5344CB8AC3E}">
        <p14:creationId xmlns:p14="http://schemas.microsoft.com/office/powerpoint/2010/main" val="91256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1</a:t>
            </a:fld>
            <a:endParaRPr lang="en-US"/>
          </a:p>
        </p:txBody>
      </p:sp>
    </p:spTree>
    <p:extLst>
      <p:ext uri="{BB962C8B-B14F-4D97-AF65-F5344CB8AC3E}">
        <p14:creationId xmlns:p14="http://schemas.microsoft.com/office/powerpoint/2010/main" val="2346889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731520"/>
            <a:ext cx="5608320" cy="7402830"/>
          </a:xfrm>
        </p:spPr>
        <p:txBody>
          <a:bodyPr/>
          <a:lstStyle/>
          <a:p>
            <a:r>
              <a:rPr lang="en-US" dirty="0" smtClean="0"/>
              <a:t>Tools of Research:</a:t>
            </a:r>
          </a:p>
          <a:p>
            <a:endParaRPr lang="en-US" dirty="0" smtClean="0"/>
          </a:p>
          <a:p>
            <a:r>
              <a:rPr lang="en-US" dirty="0" smtClean="0"/>
              <a:t>Some definitions:</a:t>
            </a:r>
          </a:p>
          <a:p>
            <a:pPr lvl="1"/>
            <a:r>
              <a:rPr lang="en-US" i="1" dirty="0" smtClean="0"/>
              <a:t>A </a:t>
            </a:r>
            <a:r>
              <a:rPr lang="en-US" b="1" i="1" dirty="0" smtClean="0"/>
              <a:t>research tool</a:t>
            </a:r>
            <a:r>
              <a:rPr lang="en-US" i="1" dirty="0" smtClean="0"/>
              <a:t> is a specific mechanism or strategy the researcher uses to collect, manipulate, or interpret data.</a:t>
            </a:r>
          </a:p>
          <a:p>
            <a:pPr lvl="1"/>
            <a:r>
              <a:rPr lang="en-US" i="1" dirty="0" smtClean="0"/>
              <a:t>The </a:t>
            </a:r>
            <a:r>
              <a:rPr lang="en-US" b="1" i="1" dirty="0" smtClean="0"/>
              <a:t>research methodology</a:t>
            </a:r>
            <a:r>
              <a:rPr lang="en-US" i="1" dirty="0" smtClean="0"/>
              <a:t> is the general approach the researcher takes in carrying out the research project.</a:t>
            </a:r>
          </a:p>
          <a:p>
            <a:r>
              <a:rPr lang="en-US" dirty="0" smtClean="0"/>
              <a:t>To some extent, the approach dictates the particular tools the researcher selects.</a:t>
            </a:r>
          </a:p>
          <a:p>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10</a:t>
            </a:fld>
            <a:endParaRPr lang="en-US"/>
          </a:p>
        </p:txBody>
      </p:sp>
    </p:spTree>
    <p:extLst>
      <p:ext uri="{BB962C8B-B14F-4D97-AF65-F5344CB8AC3E}">
        <p14:creationId xmlns:p14="http://schemas.microsoft.com/office/powerpoint/2010/main" val="2366555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694945"/>
            <a:ext cx="5608320" cy="7827264"/>
          </a:xfrm>
        </p:spPr>
        <p:txBody>
          <a:bodyPr>
            <a:normAutofit fontScale="92500" lnSpcReduction="20000"/>
          </a:bodyPr>
          <a:lstStyle/>
          <a:p>
            <a:r>
              <a:rPr lang="en-US" dirty="0" smtClean="0"/>
              <a:t>Six general tools of research:</a:t>
            </a:r>
          </a:p>
          <a:p>
            <a:r>
              <a:rPr lang="en-US" dirty="0" smtClean="0"/>
              <a:t>   1. The library and its resources</a:t>
            </a:r>
          </a:p>
          <a:p>
            <a:r>
              <a:rPr lang="en-US" dirty="0" smtClean="0"/>
              <a:t>      - "One of the most valuable tools in any researcher's toolbox."</a:t>
            </a:r>
          </a:p>
          <a:p>
            <a:r>
              <a:rPr lang="en-US" dirty="0" smtClean="0"/>
              <a:t>   2. Computers</a:t>
            </a:r>
          </a:p>
          <a:p>
            <a:r>
              <a:rPr lang="en-US" dirty="0" smtClean="0"/>
              <a:t>      - Essentially a researcher's personal assistant. May assist you in the</a:t>
            </a:r>
          </a:p>
          <a:p>
            <a:r>
              <a:rPr lang="en-US" dirty="0" smtClean="0"/>
              <a:t>        research process in the following ways:</a:t>
            </a:r>
          </a:p>
          <a:p>
            <a:r>
              <a:rPr lang="en-US" dirty="0" smtClean="0"/>
              <a:t>        Brainstorming, outlining, project management, budgeting, background</a:t>
            </a:r>
          </a:p>
          <a:p>
            <a:r>
              <a:rPr lang="en-US" dirty="0" smtClean="0"/>
              <a:t>        literature identification, telecommunication, writing, materials</a:t>
            </a:r>
          </a:p>
          <a:p>
            <a:r>
              <a:rPr lang="en-US" dirty="0" smtClean="0"/>
              <a:t>        production, experimental controls, survey distribution, data collection,</a:t>
            </a:r>
          </a:p>
          <a:p>
            <a:r>
              <a:rPr lang="en-US" dirty="0" smtClean="0"/>
              <a:t>        data organization, statistical analysis, graphics, publishing, ...</a:t>
            </a:r>
          </a:p>
          <a:p>
            <a:r>
              <a:rPr lang="en-US" dirty="0" smtClean="0"/>
              <a:t>   3. Measurement</a:t>
            </a:r>
          </a:p>
          <a:p>
            <a:r>
              <a:rPr lang="en-US" dirty="0" smtClean="0"/>
              <a:t>      - Researchers often need specialized instruments</a:t>
            </a:r>
          </a:p>
          <a:p>
            <a:r>
              <a:rPr lang="en-US" dirty="0" smtClean="0"/>
              <a:t>         - Computer scientist -&gt; bus analyzer</a:t>
            </a:r>
          </a:p>
          <a:p>
            <a:r>
              <a:rPr lang="en-US" dirty="0" smtClean="0"/>
              <a:t>         - Sociologist -&gt; questionnaire</a:t>
            </a:r>
          </a:p>
          <a:p>
            <a:r>
              <a:rPr lang="en-US" dirty="0" smtClean="0"/>
              <a:t>         - Economist -&gt; market indices</a:t>
            </a:r>
          </a:p>
          <a:p>
            <a:r>
              <a:rPr lang="en-US" dirty="0" smtClean="0"/>
              <a:t>         - Educator -&gt; achievement test</a:t>
            </a:r>
          </a:p>
          <a:p>
            <a:r>
              <a:rPr lang="en-US" dirty="0" smtClean="0"/>
              <a:t>      - Valid, reliable measurement instruments are critical for any research</a:t>
            </a:r>
          </a:p>
          <a:p>
            <a:r>
              <a:rPr lang="en-US" dirty="0" smtClean="0"/>
              <a:t>        endeavor.</a:t>
            </a:r>
          </a:p>
          <a:p>
            <a:r>
              <a:rPr lang="en-US" dirty="0" smtClean="0"/>
              <a:t>   4. Statistics</a:t>
            </a:r>
          </a:p>
          <a:p>
            <a:r>
              <a:rPr lang="en-US" dirty="0" smtClean="0"/>
              <a:t>      - Provide a means to get order out of chaos.</a:t>
            </a:r>
          </a:p>
          <a:p>
            <a:r>
              <a:rPr lang="en-US" dirty="0" smtClean="0"/>
              <a:t>      - Two principal functions:</a:t>
            </a:r>
          </a:p>
          <a:p>
            <a:r>
              <a:rPr lang="en-US" dirty="0" smtClean="0"/>
              <a:t>         1. Describe the data (descriptive statistics)</a:t>
            </a:r>
          </a:p>
          <a:p>
            <a:r>
              <a:rPr lang="en-US" dirty="0" smtClean="0"/>
              <a:t>            Descriptive statistics summarize the general natural of data</a:t>
            </a:r>
          </a:p>
          <a:p>
            <a:r>
              <a:rPr lang="en-US" dirty="0" smtClean="0"/>
              <a:t>               - Mean, median, mode, IQR, variance, standard deviation, ...</a:t>
            </a:r>
          </a:p>
          <a:p>
            <a:r>
              <a:rPr lang="en-US" dirty="0" smtClean="0"/>
              <a:t>         2. Draw inferences from data (inferential statistics)</a:t>
            </a:r>
          </a:p>
          <a:p>
            <a:r>
              <a:rPr lang="en-US" dirty="0" smtClean="0"/>
              <a:t>            Inferential statistics help researchers make decisions about the</a:t>
            </a:r>
          </a:p>
          <a:p>
            <a:r>
              <a:rPr lang="en-US" dirty="0" smtClean="0"/>
              <a:t>            data; for instance, whether the difference in the means of two</a:t>
            </a:r>
          </a:p>
          <a:p>
            <a:r>
              <a:rPr lang="en-US" dirty="0" smtClean="0"/>
              <a:t>            groups is statistically significant, or within the realm of random</a:t>
            </a:r>
          </a:p>
          <a:p>
            <a:r>
              <a:rPr lang="en-US" dirty="0" smtClean="0"/>
              <a:t>            chance.</a:t>
            </a:r>
          </a:p>
          <a:p>
            <a:r>
              <a:rPr lang="en-US" dirty="0" smtClean="0"/>
              <a:t>      - Both functions ultimately involve summarizing the data in some way.</a:t>
            </a:r>
          </a:p>
          <a:p>
            <a:r>
              <a:rPr lang="en-US" dirty="0" smtClean="0"/>
              <a:t>      - Statistical values are not the ultimate goal of a research endeavor.</a:t>
            </a:r>
          </a:p>
          <a:p>
            <a:r>
              <a:rPr lang="en-US" dirty="0" smtClean="0"/>
              <a:t>      - The ultimate question is, "What do the data indicate?"</a:t>
            </a:r>
          </a:p>
          <a:p>
            <a:r>
              <a:rPr lang="en-US" dirty="0" smtClean="0"/>
              <a:t>      - Statistics gives us information about the data; the researcher should</a:t>
            </a:r>
          </a:p>
          <a:p>
            <a:r>
              <a:rPr lang="en-US" dirty="0" smtClean="0"/>
              <a:t>        reveal their meaning.</a:t>
            </a:r>
          </a:p>
          <a:p>
            <a:r>
              <a:rPr lang="en-US" dirty="0" smtClean="0"/>
              <a:t>      - Beginning researchers often think calculating statistics is the final</a:t>
            </a:r>
          </a:p>
          <a:p>
            <a:r>
              <a:rPr lang="en-US" dirty="0" smtClean="0"/>
              <a:t>        step in a research project.</a:t>
            </a:r>
          </a:p>
          <a:p>
            <a:r>
              <a:rPr lang="en-US" dirty="0" smtClean="0"/>
              <a:t>      - Statistics, then, is merely a tool to help the human mind comprehend</a:t>
            </a:r>
          </a:p>
          <a:p>
            <a:r>
              <a:rPr lang="en-US" dirty="0" smtClean="0"/>
              <a:t>        disparate data as an organized whole.</a:t>
            </a:r>
          </a:p>
          <a:p>
            <a:r>
              <a:rPr lang="en-US" dirty="0" smtClean="0"/>
              <a:t>   5. Language</a:t>
            </a:r>
          </a:p>
          <a:p>
            <a:r>
              <a:rPr lang="en-US" dirty="0" smtClean="0"/>
              <a:t>      - Words enhance our thinking in several ways.</a:t>
            </a:r>
          </a:p>
          <a:p>
            <a:r>
              <a:rPr lang="en-US" dirty="0" smtClean="0"/>
              <a:t>         - Reduces complexity through categories and labeling</a:t>
            </a:r>
          </a:p>
          <a:p>
            <a:r>
              <a:rPr lang="en-US" dirty="0" smtClean="0"/>
              <a:t>         - Allows abstraction</a:t>
            </a:r>
          </a:p>
          <a:p>
            <a:r>
              <a:rPr lang="en-US" dirty="0" smtClean="0"/>
              <a:t>         - Enhances the power of thought through eliminating details ("cow")</a:t>
            </a:r>
          </a:p>
          <a:p>
            <a:r>
              <a:rPr lang="en-US" dirty="0" smtClean="0"/>
              <a:t>         - Facilitates generalization and inference drawing</a:t>
            </a:r>
          </a:p>
          <a:p>
            <a:r>
              <a:rPr lang="en-US" dirty="0" smtClean="0"/>
              <a:t>      - In order to be accessible to society as a whole, all research must</a:t>
            </a:r>
          </a:p>
          <a:p>
            <a:r>
              <a:rPr lang="en-US" dirty="0" smtClean="0"/>
              <a:t>        eventually be presented in a written document.</a:t>
            </a:r>
          </a:p>
          <a:p>
            <a:r>
              <a:rPr lang="en-US" dirty="0" smtClean="0"/>
              <a:t>      - Basic requirement: use language in a clear and coherent manner.</a:t>
            </a:r>
          </a:p>
          <a:p>
            <a:r>
              <a:rPr lang="en-US" dirty="0" smtClean="0"/>
              <a:t>      - Writing is a productive form of thought in-and-of-itself.</a:t>
            </a:r>
          </a:p>
          <a:p>
            <a:r>
              <a:rPr lang="en-US" dirty="0" smtClean="0"/>
              <a:t>      - Writing about a topic actually enhances the writer's understanding of</a:t>
            </a:r>
          </a:p>
          <a:p>
            <a:r>
              <a:rPr lang="en-US" dirty="0" smtClean="0"/>
              <a:t>        the topic.</a:t>
            </a:r>
          </a:p>
          <a:p>
            <a:r>
              <a:rPr lang="en-US" dirty="0" smtClean="0"/>
              <a:t>      - As such, begin writing research proposal or report as soon as possible.</a:t>
            </a:r>
          </a:p>
          <a:p>
            <a:r>
              <a:rPr lang="en-US" dirty="0" smtClean="0"/>
              <a:t>      - Begin with a title and a purpose statement; this will provide focus and</a:t>
            </a:r>
          </a:p>
          <a:p>
            <a:r>
              <a:rPr lang="en-US" dirty="0" smtClean="0"/>
              <a:t>        direction.</a:t>
            </a:r>
          </a:p>
          <a:p>
            <a:r>
              <a:rPr lang="en-US" dirty="0" smtClean="0"/>
              <a:t>   6. The human mind</a:t>
            </a:r>
          </a:p>
          <a:p>
            <a:r>
              <a:rPr lang="en-US" baseline="0" dirty="0" smtClean="0"/>
              <a:t>      - We will return to this in a moment. But first, we take a brief excursion into “Communicating effectively through writing.”</a:t>
            </a:r>
            <a:endParaRPr lang="en-US" dirty="0" smtClean="0"/>
          </a:p>
        </p:txBody>
      </p:sp>
      <p:sp>
        <p:nvSpPr>
          <p:cNvPr id="4" name="Slide Number Placeholder 3"/>
          <p:cNvSpPr>
            <a:spLocks noGrp="1"/>
          </p:cNvSpPr>
          <p:nvPr>
            <p:ph type="sldNum" sz="quarter" idx="10"/>
          </p:nvPr>
        </p:nvSpPr>
        <p:spPr/>
        <p:txBody>
          <a:bodyPr/>
          <a:lstStyle/>
          <a:p>
            <a:fld id="{28DC87F8-0001-4FF3-8FE6-D9136E288969}" type="slidenum">
              <a:rPr lang="en-US" smtClean="0"/>
              <a:t>11</a:t>
            </a:fld>
            <a:endParaRPr lang="en-US"/>
          </a:p>
        </p:txBody>
      </p:sp>
    </p:spTree>
    <p:extLst>
      <p:ext uri="{BB962C8B-B14F-4D97-AF65-F5344CB8AC3E}">
        <p14:creationId xmlns:p14="http://schemas.microsoft.com/office/powerpoint/2010/main" val="3265088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12</a:t>
            </a:fld>
            <a:endParaRPr lang="en-US"/>
          </a:p>
        </p:txBody>
      </p:sp>
    </p:spTree>
    <p:extLst>
      <p:ext uri="{BB962C8B-B14F-4D97-AF65-F5344CB8AC3E}">
        <p14:creationId xmlns:p14="http://schemas.microsoft.com/office/powerpoint/2010/main" val="1867140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437478"/>
            <a:ext cx="5608320" cy="8048154"/>
          </a:xfrm>
        </p:spPr>
        <p:txBody>
          <a:bodyPr/>
          <a:lstStyle/>
          <a:p>
            <a:r>
              <a:rPr lang="en-US" dirty="0" smtClean="0"/>
              <a:t>General writing techniques which facilitate reader comprehension:</a:t>
            </a:r>
          </a:p>
          <a:p>
            <a:r>
              <a:rPr lang="en-US" dirty="0" smtClean="0"/>
              <a:t>   1. Say exactly what you mean.</a:t>
            </a:r>
          </a:p>
          <a:p>
            <a:r>
              <a:rPr lang="en-US" dirty="0" smtClean="0"/>
              <a:t>      - Choose words and phrases carefully in order to communicate precisely.</a:t>
            </a:r>
          </a:p>
          <a:p>
            <a:r>
              <a:rPr lang="en-US" dirty="0" smtClean="0"/>
              <a:t>      - Use clear, concise, effective sentences combined into unified and coherent</a:t>
            </a:r>
          </a:p>
          <a:p>
            <a:r>
              <a:rPr lang="en-US" dirty="0" smtClean="0"/>
              <a:t>      paragraphs.</a:t>
            </a:r>
          </a:p>
          <a:p>
            <a:r>
              <a:rPr lang="en-US" dirty="0" smtClean="0"/>
              <a:t>   2. Be continually mindful of your primary objective; focus discussion</a:t>
            </a:r>
          </a:p>
          <a:p>
            <a:r>
              <a:rPr lang="en-US" dirty="0" smtClean="0"/>
              <a:t>      accordingly.</a:t>
            </a:r>
          </a:p>
          <a:p>
            <a:r>
              <a:rPr lang="en-US" dirty="0" smtClean="0"/>
              <a:t>      - Novice researchers tend to include all literature review and data</a:t>
            </a:r>
          </a:p>
          <a:p>
            <a:r>
              <a:rPr lang="en-US" dirty="0" smtClean="0"/>
              <a:t>        analysis.</a:t>
            </a:r>
          </a:p>
          <a:p>
            <a:r>
              <a:rPr lang="en-US" dirty="0" smtClean="0"/>
              <a:t>      - Everything you say should relate directly or indirectly to your research</a:t>
            </a:r>
          </a:p>
          <a:p>
            <a:r>
              <a:rPr lang="en-US" dirty="0" smtClean="0"/>
              <a:t>        problem.</a:t>
            </a:r>
          </a:p>
          <a:p>
            <a:r>
              <a:rPr lang="en-US" dirty="0" smtClean="0"/>
              <a:t>   3. Provide an overview.</a:t>
            </a:r>
          </a:p>
          <a:p>
            <a:r>
              <a:rPr lang="en-US" dirty="0" smtClean="0"/>
              <a:t>      - Readers are more effective when they know what to expect as they read.</a:t>
            </a:r>
          </a:p>
          <a:p>
            <a:r>
              <a:rPr lang="en-US" dirty="0" smtClean="0"/>
              <a:t>      - Provide an overview of the topics you will discuss, and in what order.</a:t>
            </a:r>
          </a:p>
          <a:p>
            <a:r>
              <a:rPr lang="en-US" dirty="0" smtClean="0"/>
              <a:t>      - The book calls this an "advance organizer".</a:t>
            </a:r>
          </a:p>
          <a:p>
            <a:r>
              <a:rPr lang="en-US" dirty="0" smtClean="0"/>
              <a:t>      Ex: The first part of this review will examine the theories, frameworks,</a:t>
            </a:r>
          </a:p>
          <a:p>
            <a:r>
              <a:rPr lang="en-US" dirty="0" smtClean="0"/>
              <a:t>         and experimental research behind the research on adjunct questioning.</a:t>
            </a:r>
          </a:p>
          <a:p>
            <a:r>
              <a:rPr lang="en-US" dirty="0" smtClean="0"/>
              <a:t>         Part two will investigate the transition of adjunct questioning to</a:t>
            </a:r>
          </a:p>
          <a:p>
            <a:r>
              <a:rPr lang="en-US" dirty="0" smtClean="0"/>
              <a:t>         self-generated questioning. Specific models of self-generated</a:t>
            </a:r>
          </a:p>
          <a:p>
            <a:r>
              <a:rPr lang="en-US" dirty="0" smtClean="0"/>
              <a:t>         questioning will be explored, starting with historical research on</a:t>
            </a:r>
          </a:p>
          <a:p>
            <a:r>
              <a:rPr lang="en-US" dirty="0" smtClean="0"/>
              <a:t>         question position [and progressing] to the more contemporary research</a:t>
            </a:r>
          </a:p>
          <a:p>
            <a:r>
              <a:rPr lang="en-US" dirty="0" smtClean="0"/>
              <a:t>         on individual differences in self-questioning. Part three will explore</a:t>
            </a:r>
          </a:p>
          <a:p>
            <a:r>
              <a:rPr lang="en-US" dirty="0" smtClean="0"/>
              <a:t>         some basic research on note taking, and tie note taking theory with the</a:t>
            </a:r>
          </a:p>
          <a:p>
            <a:r>
              <a:rPr lang="en-US" dirty="0" smtClean="0"/>
              <a:t>         research on self-generated questioning. (Jackson, 1996, p. 17)</a:t>
            </a:r>
          </a:p>
          <a:p>
            <a:r>
              <a:rPr lang="en-US" dirty="0" smtClean="0"/>
              <a:t>   4. Organize your ideas into general and more specific categories</a:t>
            </a:r>
          </a:p>
          <a:p>
            <a:r>
              <a:rPr lang="en-US" dirty="0" smtClean="0"/>
              <a:t>      - Use headings and subheadings to guide readers through discussion of</a:t>
            </a:r>
          </a:p>
          <a:p>
            <a:r>
              <a:rPr lang="en-US" dirty="0" smtClean="0"/>
              <a:t>        these categories.</a:t>
            </a:r>
          </a:p>
          <a:p>
            <a:r>
              <a:rPr lang="en-US" dirty="0" smtClean="0"/>
              <a:t>      - Students often organize their thoughts without communicating their</a:t>
            </a:r>
          </a:p>
          <a:p>
            <a:r>
              <a:rPr lang="en-US" dirty="0" smtClean="0"/>
              <a:t>        organizational scheme to readers. Using headings makes this clear.</a:t>
            </a:r>
          </a:p>
          <a:p>
            <a:r>
              <a:rPr lang="en-US" dirty="0" smtClean="0"/>
              <a:t>   5. Use concrete examples to make abstract ideas more understandable</a:t>
            </a:r>
          </a:p>
          <a:p>
            <a:r>
              <a:rPr lang="en-US" dirty="0" smtClean="0"/>
              <a:t>   6. Use figures or tables to help more effectively present ideas and findings</a:t>
            </a:r>
          </a:p>
          <a:p>
            <a:r>
              <a:rPr lang="en-US" dirty="0" smtClean="0"/>
              <a:t>   7. At the conclusion of a chapter or major section, summarize what was said.</a:t>
            </a:r>
          </a:p>
          <a:p>
            <a:r>
              <a:rPr lang="en-US" dirty="0" smtClean="0"/>
              <a:t>   8. Anticipate that you will almost certainly have to write multiple drafts.</a:t>
            </a:r>
          </a:p>
          <a:p>
            <a:r>
              <a:rPr lang="en-US" dirty="0" smtClean="0"/>
              <a:t>      - The necessity to write multiple drafts applies not only to novice</a:t>
            </a:r>
          </a:p>
          <a:p>
            <a:r>
              <a:rPr lang="en-US" dirty="0" smtClean="0"/>
              <a:t>        researchers but to experienced scholars as well.</a:t>
            </a:r>
          </a:p>
          <a:p>
            <a:r>
              <a:rPr lang="en-US" dirty="0" smtClean="0"/>
              <a:t>   9. Carefully check to be sure that your final draft uses appropriate grammar,</a:t>
            </a:r>
          </a:p>
          <a:p>
            <a:r>
              <a:rPr lang="en-US" dirty="0" smtClean="0"/>
              <a:t>      punctuation, and spelling.</a:t>
            </a:r>
          </a:p>
          <a:p>
            <a:r>
              <a:rPr lang="en-US" dirty="0" smtClean="0"/>
              <a:t>      - Not just bothersome formalities</a:t>
            </a:r>
          </a:p>
          <a:p>
            <a:r>
              <a:rPr lang="en-US" dirty="0" smtClean="0"/>
              <a:t>      - Help to better communicate your meanings</a:t>
            </a:r>
          </a:p>
          <a:p>
            <a:r>
              <a:rPr lang="en-US" dirty="0" smtClean="0"/>
              <a:t>      - Communicate to others that you are a careful and well educated scholar</a:t>
            </a:r>
          </a:p>
          <a:p>
            <a:r>
              <a:rPr lang="en-US" dirty="0" smtClean="0"/>
              <a:t>        whose thoughts are worth reading about</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13</a:t>
            </a:fld>
            <a:endParaRPr lang="en-US"/>
          </a:p>
        </p:txBody>
      </p:sp>
    </p:spTree>
    <p:extLst>
      <p:ext uri="{BB962C8B-B14F-4D97-AF65-F5344CB8AC3E}">
        <p14:creationId xmlns:p14="http://schemas.microsoft.com/office/powerpoint/2010/main" val="1896259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14</a:t>
            </a:fld>
            <a:endParaRPr lang="en-US"/>
          </a:p>
        </p:txBody>
      </p:sp>
    </p:spTree>
    <p:extLst>
      <p:ext uri="{BB962C8B-B14F-4D97-AF65-F5344CB8AC3E}">
        <p14:creationId xmlns:p14="http://schemas.microsoft.com/office/powerpoint/2010/main" val="1191119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15</a:t>
            </a:fld>
            <a:endParaRPr lang="en-US"/>
          </a:p>
        </p:txBody>
      </p:sp>
    </p:spTree>
    <p:extLst>
      <p:ext uri="{BB962C8B-B14F-4D97-AF65-F5344CB8AC3E}">
        <p14:creationId xmlns:p14="http://schemas.microsoft.com/office/powerpoint/2010/main" val="3105342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455706"/>
            <a:ext cx="5608320" cy="8066502"/>
          </a:xfrm>
        </p:spPr>
        <p:txBody>
          <a:bodyPr/>
          <a:lstStyle/>
          <a:p>
            <a:r>
              <a:rPr lang="en-US" dirty="0" smtClean="0"/>
              <a:t>The human mind is undoubtedly the most important tool in the researcher's</a:t>
            </a:r>
          </a:p>
          <a:p>
            <a:r>
              <a:rPr lang="en-US" dirty="0" smtClean="0"/>
              <a:t>toolbox.</a:t>
            </a:r>
          </a:p>
          <a:p>
            <a:r>
              <a:rPr lang="en-US" dirty="0" smtClean="0"/>
              <a:t>   - Nothing equals its power of comprehension, integrative reasoning, and</a:t>
            </a:r>
          </a:p>
          <a:p>
            <a:r>
              <a:rPr lang="en-US" dirty="0" smtClean="0"/>
              <a:t>     insight.</a:t>
            </a:r>
          </a:p>
          <a:p>
            <a:r>
              <a:rPr lang="en-US" dirty="0" smtClean="0"/>
              <a:t>   - Several strategies through which we can more effectively reason about and</a:t>
            </a:r>
          </a:p>
          <a:p>
            <a:r>
              <a:rPr lang="en-US" dirty="0" smtClean="0"/>
              <a:t>     better understand worldly phenomena. These include...</a:t>
            </a:r>
          </a:p>
          <a:p>
            <a:r>
              <a:rPr lang="en-US" dirty="0" smtClean="0"/>
              <a:t>     </a:t>
            </a:r>
          </a:p>
          <a:p>
            <a:r>
              <a:rPr lang="en-US" dirty="0" smtClean="0"/>
              <a:t>   1. Critical thinking</a:t>
            </a:r>
          </a:p>
          <a:p>
            <a:r>
              <a:rPr lang="en-US" dirty="0" smtClean="0"/>
              <a:t>      - Involves evaluating the accuracy, credibility, and worth of information</a:t>
            </a:r>
          </a:p>
          <a:p>
            <a:r>
              <a:rPr lang="en-US" dirty="0" smtClean="0"/>
              <a:t>        and lines of reasoning. It is reflective, logical, and evidence-based.</a:t>
            </a:r>
          </a:p>
          <a:p>
            <a:r>
              <a:rPr lang="en-US" dirty="0" smtClean="0"/>
              <a:t>      - Good researchers don't just accept research findings and theories at</a:t>
            </a:r>
          </a:p>
          <a:p>
            <a:r>
              <a:rPr lang="en-US" dirty="0" smtClean="0"/>
              <a:t>        face value.</a:t>
            </a:r>
          </a:p>
          <a:p>
            <a:r>
              <a:rPr lang="en-US" dirty="0" smtClean="0"/>
              <a:t>      - They scrutinize those findings and theories for faulty assumptions,</a:t>
            </a:r>
          </a:p>
          <a:p>
            <a:r>
              <a:rPr lang="en-US" dirty="0" smtClean="0"/>
              <a:t>        questionable logic, weaknesses in methodology, inappropriate statistical</a:t>
            </a:r>
          </a:p>
          <a:p>
            <a:r>
              <a:rPr lang="en-US" dirty="0" smtClean="0"/>
              <a:t>        analyses, and unwarranted conclusions.</a:t>
            </a:r>
          </a:p>
          <a:p>
            <a:r>
              <a:rPr lang="en-US" dirty="0" smtClean="0"/>
              <a:t>      - Can take many forms depending on the context. It may include any of the</a:t>
            </a:r>
          </a:p>
          <a:p>
            <a:r>
              <a:rPr lang="en-US" dirty="0" smtClean="0"/>
              <a:t>        following:</a:t>
            </a:r>
          </a:p>
          <a:p>
            <a:r>
              <a:rPr lang="en-US" dirty="0" smtClean="0"/>
              <a:t>        1. Verbal reasoning</a:t>
            </a:r>
          </a:p>
          <a:p>
            <a:r>
              <a:rPr lang="en-US" dirty="0" smtClean="0"/>
              <a:t>           Understanding and evaluating persuasive techniques found in oral and</a:t>
            </a:r>
          </a:p>
          <a:p>
            <a:r>
              <a:rPr lang="en-US" dirty="0" smtClean="0"/>
              <a:t>           written language.</a:t>
            </a:r>
          </a:p>
          <a:p>
            <a:r>
              <a:rPr lang="en-US" dirty="0" smtClean="0"/>
              <a:t>        2. Argument analysis</a:t>
            </a:r>
          </a:p>
          <a:p>
            <a:r>
              <a:rPr lang="en-US" dirty="0" smtClean="0"/>
              <a:t>           Discriminating between reasons that do and do not support a</a:t>
            </a:r>
          </a:p>
          <a:p>
            <a:r>
              <a:rPr lang="en-US" dirty="0" smtClean="0"/>
              <a:t>           particular conclusion.</a:t>
            </a:r>
          </a:p>
          <a:p>
            <a:r>
              <a:rPr lang="en-US" dirty="0" smtClean="0"/>
              <a:t>        3. Probabilistic reasoning</a:t>
            </a:r>
          </a:p>
          <a:p>
            <a:r>
              <a:rPr lang="en-US" dirty="0" smtClean="0"/>
              <a:t>           Determining the likelihood and uncertainties associated with various</a:t>
            </a:r>
          </a:p>
          <a:p>
            <a:r>
              <a:rPr lang="en-US" dirty="0" smtClean="0"/>
              <a:t>           events.</a:t>
            </a:r>
          </a:p>
          <a:p>
            <a:r>
              <a:rPr lang="en-US" dirty="0" smtClean="0"/>
              <a:t>        4. Decision making</a:t>
            </a:r>
          </a:p>
          <a:p>
            <a:r>
              <a:rPr lang="en-US" dirty="0" smtClean="0"/>
              <a:t>           Identifying and evaluating several alternatives and selecting the</a:t>
            </a:r>
          </a:p>
          <a:p>
            <a:r>
              <a:rPr lang="en-US" dirty="0" smtClean="0"/>
              <a:t>           alternative most likely to lead to a successful outcome.</a:t>
            </a:r>
          </a:p>
          <a:p>
            <a:r>
              <a:rPr lang="en-US" dirty="0" smtClean="0"/>
              <a:t>        5. Hypothesis testing</a:t>
            </a:r>
          </a:p>
          <a:p>
            <a:r>
              <a:rPr lang="en-US" dirty="0" smtClean="0"/>
              <a:t>           Judging the value of data and research results in terms of the</a:t>
            </a:r>
          </a:p>
          <a:p>
            <a:r>
              <a:rPr lang="en-US" dirty="0" smtClean="0"/>
              <a:t>           methods used to obtain them and their potential relevance to certain</a:t>
            </a:r>
          </a:p>
          <a:p>
            <a:r>
              <a:rPr lang="en-US" dirty="0" smtClean="0"/>
              <a:t>           conclusions.</a:t>
            </a:r>
          </a:p>
          <a:p>
            <a:r>
              <a:rPr lang="en-US" dirty="0" smtClean="0"/>
              <a:t>           When critical thinking meets hypothesis testing, it involves</a:t>
            </a:r>
          </a:p>
          <a:p>
            <a:r>
              <a:rPr lang="en-US" dirty="0" smtClean="0"/>
              <a:t>           answering questions such as these:</a:t>
            </a:r>
          </a:p>
          <a:p>
            <a:r>
              <a:rPr lang="en-US" dirty="0" smtClean="0"/>
              <a:t>           "Was an appropriate method used to measure a particular outcome?"</a:t>
            </a:r>
          </a:p>
          <a:p>
            <a:r>
              <a:rPr lang="en-US" dirty="0" smtClean="0"/>
              <a:t>           "Are the data and results derived from a relatively large number of</a:t>
            </a:r>
          </a:p>
          <a:p>
            <a:r>
              <a:rPr lang="en-US" dirty="0" smtClean="0"/>
              <a:t>           people, objects, or events?"</a:t>
            </a:r>
          </a:p>
          <a:p>
            <a:r>
              <a:rPr lang="en-US" dirty="0" smtClean="0"/>
              <a:t>           "Have other possible explanations or conclusions been eliminated?"</a:t>
            </a:r>
          </a:p>
          <a:p>
            <a:r>
              <a:rPr lang="en-US" dirty="0" smtClean="0"/>
              <a:t>           "Can the results obtained in one situation be r</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16</a:t>
            </a:fld>
            <a:endParaRPr lang="en-US"/>
          </a:p>
        </p:txBody>
      </p:sp>
    </p:spTree>
    <p:extLst>
      <p:ext uri="{BB962C8B-B14F-4D97-AF65-F5344CB8AC3E}">
        <p14:creationId xmlns:p14="http://schemas.microsoft.com/office/powerpoint/2010/main" val="1077018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528619"/>
            <a:ext cx="5608320" cy="7605731"/>
          </a:xfrm>
        </p:spPr>
        <p:txBody>
          <a:bodyPr/>
          <a:lstStyle/>
          <a:p>
            <a:r>
              <a:rPr lang="en-US" dirty="0" smtClean="0"/>
              <a:t> 2. Deductive logic</a:t>
            </a:r>
          </a:p>
          <a:p>
            <a:r>
              <a:rPr lang="en-US" dirty="0" smtClean="0"/>
              <a:t>      - Deductive logic begins with one or more premises: statements or</a:t>
            </a:r>
          </a:p>
          <a:p>
            <a:r>
              <a:rPr lang="en-US" dirty="0" smtClean="0"/>
              <a:t>        assumptions the researcher initially takes to be true.</a:t>
            </a:r>
          </a:p>
          <a:p>
            <a:r>
              <a:rPr lang="en-US" dirty="0" smtClean="0"/>
              <a:t>      - Reason then proceeds logically from these premises toward conclusions</a:t>
            </a:r>
          </a:p>
          <a:p>
            <a:r>
              <a:rPr lang="en-US" dirty="0" smtClean="0"/>
              <a:t>        that must also be true.</a:t>
            </a:r>
          </a:p>
          <a:p>
            <a:r>
              <a:rPr lang="en-US" dirty="0" smtClean="0"/>
              <a:t>      Ex: If all tulips are plants, (Premise 1)</a:t>
            </a:r>
          </a:p>
          <a:p>
            <a:r>
              <a:rPr lang="en-US" dirty="0" smtClean="0"/>
              <a:t>          And if all plants produce energy through photosynthesis, (Premise 2)</a:t>
            </a:r>
          </a:p>
          <a:p>
            <a:r>
              <a:rPr lang="en-US" dirty="0" smtClean="0"/>
              <a:t>          Then all tulips must produce energy through photosynthesis. (Conclusion)</a:t>
            </a:r>
          </a:p>
          <a:p>
            <a:r>
              <a:rPr lang="en-US" dirty="0" smtClean="0"/>
              <a:t>      - To the extent that the premises are false, the conclusions may also be</a:t>
            </a:r>
          </a:p>
          <a:p>
            <a:r>
              <a:rPr lang="en-US" dirty="0" smtClean="0"/>
              <a:t>        false.</a:t>
            </a:r>
          </a:p>
          <a:p>
            <a:r>
              <a:rPr lang="en-US" dirty="0" smtClean="0"/>
              <a:t>      Ex:  If all tulips are platypuses, (Premise 1)</a:t>
            </a:r>
          </a:p>
          <a:p>
            <a:r>
              <a:rPr lang="en-US" dirty="0" smtClean="0"/>
              <a:t>           And if all platypuses produce energy through spontaneous combustion, (Premise 2)</a:t>
            </a:r>
          </a:p>
          <a:p>
            <a:r>
              <a:rPr lang="en-US" dirty="0" smtClean="0"/>
              <a:t>           Then all tulips must produce energy through spontaneous combustion. (Conclusion)</a:t>
            </a:r>
          </a:p>
          <a:p>
            <a:r>
              <a:rPr lang="en-US" dirty="0" smtClean="0"/>
              <a:t>      - The if-then logic is the same in both examples. We reach an erroneous</a:t>
            </a:r>
          </a:p>
          <a:p>
            <a:r>
              <a:rPr lang="en-US" dirty="0" smtClean="0"/>
              <a:t>        conclusion in the second example, however, only because both premises</a:t>
            </a:r>
          </a:p>
          <a:p>
            <a:r>
              <a:rPr lang="en-US" dirty="0" smtClean="0"/>
              <a:t>        are erroneous.</a:t>
            </a:r>
          </a:p>
          <a:p>
            <a:r>
              <a:rPr lang="en-US" dirty="0" smtClean="0"/>
              <a:t>      - Deductive reasoning forms the basis for mathematical proofs in the</a:t>
            </a:r>
          </a:p>
          <a:p>
            <a:r>
              <a:rPr lang="en-US" dirty="0" smtClean="0"/>
              <a:t>        sciences and is extremely valuable for generating research hypotheses</a:t>
            </a:r>
          </a:p>
          <a:p>
            <a:r>
              <a:rPr lang="en-US" dirty="0" smtClean="0"/>
              <a:t>        and testing theories.</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17</a:t>
            </a:fld>
            <a:endParaRPr lang="en-US"/>
          </a:p>
        </p:txBody>
      </p:sp>
    </p:spTree>
    <p:extLst>
      <p:ext uri="{BB962C8B-B14F-4D97-AF65-F5344CB8AC3E}">
        <p14:creationId xmlns:p14="http://schemas.microsoft.com/office/powerpoint/2010/main" val="3342866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676656"/>
            <a:ext cx="5608320" cy="7457694"/>
          </a:xfrm>
        </p:spPr>
        <p:txBody>
          <a:bodyPr/>
          <a:lstStyle/>
          <a:p>
            <a:r>
              <a:rPr lang="en-US" dirty="0" smtClean="0"/>
              <a:t> 3. Inductive reasoning</a:t>
            </a:r>
          </a:p>
          <a:p>
            <a:r>
              <a:rPr lang="en-US" dirty="0" smtClean="0"/>
              <a:t>      - Unlike deductive logic, inductive reasoning begins not with a pre-</a:t>
            </a:r>
          </a:p>
          <a:p>
            <a:r>
              <a:rPr lang="en-US" dirty="0" smtClean="0"/>
              <a:t>        established truth or assumption, but instead with an observation.</a:t>
            </a:r>
          </a:p>
          <a:p>
            <a:r>
              <a:rPr lang="en-US" dirty="0" smtClean="0"/>
              <a:t>      - In inductive reasoning, people use specific instances or occurrences to</a:t>
            </a:r>
          </a:p>
          <a:p>
            <a:r>
              <a:rPr lang="en-US" dirty="0" smtClean="0"/>
              <a:t>        draw conclusions about entire classes of objects or events.</a:t>
            </a:r>
          </a:p>
          <a:p>
            <a:r>
              <a:rPr lang="en-US" dirty="0" smtClean="0"/>
              <a:t>      - They observe a sample, then draw conclusions about the population from</a:t>
            </a:r>
          </a:p>
          <a:p>
            <a:r>
              <a:rPr lang="en-US" dirty="0" smtClean="0"/>
              <a:t>        which the sample was taken.</a:t>
            </a:r>
          </a:p>
          <a:p>
            <a:r>
              <a:rPr lang="en-US" dirty="0" smtClean="0"/>
              <a:t>      Ex: researchers sought to answer the question: "How long can a person have</a:t>
            </a:r>
          </a:p>
          <a:p>
            <a:r>
              <a:rPr lang="en-US" dirty="0" smtClean="0"/>
              <a:t>        a flat EEG (which is indicative of cerebral death) and still recover?</a:t>
            </a:r>
          </a:p>
          <a:p>
            <a:r>
              <a:rPr lang="en-US" dirty="0" smtClean="0"/>
              <a:t>        They observed 2,650 actual cases and noted that, in all cases in which</a:t>
            </a:r>
          </a:p>
          <a:p>
            <a:r>
              <a:rPr lang="en-US" dirty="0" smtClean="0"/>
              <a:t>        the flat EEG persisted for 24 hours or more, not a single recovery</a:t>
            </a:r>
          </a:p>
          <a:p>
            <a:r>
              <a:rPr lang="en-US" dirty="0" smtClean="0"/>
              <a:t>        occurred. All of the data pointed to the same conclusion: "it is</a:t>
            </a:r>
          </a:p>
          <a:p>
            <a:r>
              <a:rPr lang="en-US" dirty="0" smtClean="0"/>
              <a:t>        unlikely that a recovery might take place for those who exhibit flat</a:t>
            </a:r>
          </a:p>
          <a:p>
            <a:r>
              <a:rPr lang="en-US" dirty="0" smtClean="0"/>
              <a:t>        EEG's for a period of 24 hours or more."</a:t>
            </a:r>
          </a:p>
          <a:p>
            <a:r>
              <a:rPr lang="en-US" dirty="0" smtClean="0"/>
              <a:t>        We cannot, of course, rule out the unexplored cases, but /from the data</a:t>
            </a:r>
          </a:p>
          <a:p>
            <a:r>
              <a:rPr lang="en-US" dirty="0" smtClean="0"/>
              <a:t>        observed/, the conclusion reached was that recovery /seems/ impossible.</a:t>
            </a:r>
          </a:p>
          <a:p>
            <a:r>
              <a:rPr lang="en-US" dirty="0" smtClean="0"/>
              <a:t>        The EEG line from /every/ case led to that /one/ conclusion.</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18</a:t>
            </a:fld>
            <a:endParaRPr lang="en-US"/>
          </a:p>
        </p:txBody>
      </p:sp>
    </p:spTree>
    <p:extLst>
      <p:ext uri="{BB962C8B-B14F-4D97-AF65-F5344CB8AC3E}">
        <p14:creationId xmlns:p14="http://schemas.microsoft.com/office/powerpoint/2010/main" val="415191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768096"/>
            <a:ext cx="5608320" cy="7366254"/>
          </a:xfrm>
        </p:spPr>
        <p:txBody>
          <a:bodyPr/>
          <a:lstStyle/>
          <a:p>
            <a:pPr marL="465887" indent="-465887">
              <a:buFont typeface="+mj-lt"/>
              <a:buAutoNum type="arabicPeriod" startAt="4"/>
            </a:pPr>
            <a:r>
              <a:rPr lang="en-US" dirty="0" smtClean="0"/>
              <a:t>The scientific method</a:t>
            </a:r>
          </a:p>
          <a:p>
            <a:pPr marL="764054" lvl="1" indent="-465887"/>
            <a:r>
              <a:rPr lang="en-US" dirty="0" smtClean="0"/>
              <a:t>Traditionally defined as a means whereby insight into the unknown is sought by</a:t>
            </a:r>
          </a:p>
          <a:p>
            <a:pPr marL="950409" lvl="2" indent="-465887">
              <a:buFont typeface="+mj-lt"/>
              <a:buAutoNum type="arabicParenR"/>
            </a:pPr>
            <a:r>
              <a:rPr lang="en-US" dirty="0" smtClean="0"/>
              <a:t>identifying a problem that defines the goal of one’s quest;</a:t>
            </a:r>
          </a:p>
          <a:p>
            <a:pPr marL="950409" lvl="2" indent="-465887">
              <a:buFont typeface="+mj-lt"/>
              <a:buAutoNum type="arabicParenR"/>
            </a:pPr>
            <a:r>
              <a:rPr lang="en-US" dirty="0" smtClean="0"/>
              <a:t>positing a hypothesis that, if confirmed, resolves the problem;</a:t>
            </a:r>
          </a:p>
          <a:p>
            <a:pPr marL="950409" lvl="2" indent="-465887">
              <a:buFont typeface="+mj-lt"/>
              <a:buAutoNum type="arabicParenR"/>
            </a:pPr>
            <a:r>
              <a:rPr lang="en-US" dirty="0" smtClean="0"/>
              <a:t>gathering data relevant to the hypothesis; and</a:t>
            </a:r>
          </a:p>
          <a:p>
            <a:pPr marL="950409" lvl="2" indent="-465887">
              <a:buFont typeface="+mj-lt"/>
              <a:buAutoNum type="arabicParenR"/>
            </a:pPr>
            <a:r>
              <a:rPr lang="en-US" dirty="0" smtClean="0"/>
              <a:t>analyzing and interpreting the data to see whether they support the hypothesis and resolve the question that initiated the research.</a:t>
            </a:r>
          </a:p>
          <a:p>
            <a:pPr marL="174708" indent="-174708">
              <a:buFontTx/>
              <a:buChar char="-"/>
            </a:pPr>
            <a:r>
              <a:rPr lang="en-US" dirty="0" smtClean="0"/>
              <a:t>Not all research methodologies follow these steps in exact sequence</a:t>
            </a:r>
          </a:p>
          <a:p>
            <a:pPr marL="174708" indent="-174708">
              <a:buFontTx/>
              <a:buChar char="-"/>
            </a:pPr>
            <a:r>
              <a:rPr lang="en-US" dirty="0" smtClean="0"/>
              <a:t>For</a:t>
            </a:r>
            <a:r>
              <a:rPr lang="en-US" baseline="0" dirty="0" smtClean="0"/>
              <a:t> example, some methods involve the collection of data first and then developing one or more hypotheses about them.</a:t>
            </a:r>
          </a:p>
          <a:p>
            <a:pPr marL="174708" indent="-174708">
              <a:buFontTx/>
              <a:buChar char="-"/>
            </a:pPr>
            <a:r>
              <a:rPr lang="en-US" baseline="0" dirty="0" smtClean="0"/>
              <a:t>The scientific method is, therefore, a flexible but rigorous process.</a:t>
            </a:r>
          </a:p>
          <a:p>
            <a:pPr marL="174708" indent="-174708">
              <a:buFontTx/>
              <a:buChar char="-"/>
            </a:pPr>
            <a:r>
              <a:rPr lang="en-US" baseline="0" dirty="0" smtClean="0"/>
              <a:t>Application of the scientific method typically involves both deductive logic and inductive reasoning. Researchers may develop a hypothesis from a theory (an example of deductive logic) or from observations of specific events (inductive reasoning).</a:t>
            </a:r>
          </a:p>
          <a:p>
            <a:pPr marL="174708" indent="-174708">
              <a:buFontTx/>
              <a:buChar char="-"/>
            </a:pPr>
            <a:r>
              <a:rPr lang="en-US" baseline="0" dirty="0" smtClean="0"/>
              <a:t>They might then use deductive logic again to make predictions about the patterns they are likely to see in the data if the hypothesis is true.</a:t>
            </a:r>
          </a:p>
          <a:p>
            <a:pPr marL="174708" indent="-174708">
              <a:buFontTx/>
              <a:buChar char="-"/>
            </a:pPr>
            <a:r>
              <a:rPr lang="en-US" baseline="0" dirty="0" smtClean="0"/>
              <a:t>Lastly, using inductive reasoning, they may generalize data taken from a sample to describe the characteristics of a larger population.</a:t>
            </a:r>
            <a:endParaRPr lang="en-US" dirty="0" smtClean="0"/>
          </a:p>
          <a:p>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19</a:t>
            </a:fld>
            <a:endParaRPr lang="en-US"/>
          </a:p>
        </p:txBody>
      </p:sp>
    </p:spTree>
    <p:extLst>
      <p:ext uri="{BB962C8B-B14F-4D97-AF65-F5344CB8AC3E}">
        <p14:creationId xmlns:p14="http://schemas.microsoft.com/office/powerpoint/2010/main" val="42688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3098">
              <a:defRPr sz="4500">
                <a:solidFill>
                  <a:schemeClr val="folHlink"/>
                </a:solidFill>
                <a:latin typeface="Tahoma" panose="020B0604030504040204" pitchFamily="34" charset="0"/>
                <a:cs typeface="Arial" panose="020B0604020202020204" pitchFamily="34" charset="0"/>
              </a:defRPr>
            </a:lvl1pPr>
            <a:lvl2pPr marL="757066" indent="-291179" defTabSz="943098">
              <a:defRPr sz="4500">
                <a:solidFill>
                  <a:schemeClr val="folHlink"/>
                </a:solidFill>
                <a:latin typeface="Tahoma" panose="020B0604030504040204" pitchFamily="34" charset="0"/>
                <a:cs typeface="Arial" panose="020B0604020202020204" pitchFamily="34" charset="0"/>
              </a:defRPr>
            </a:lvl2pPr>
            <a:lvl3pPr marL="1164717" indent="-232943" defTabSz="943098">
              <a:defRPr sz="4500">
                <a:solidFill>
                  <a:schemeClr val="folHlink"/>
                </a:solidFill>
                <a:latin typeface="Tahoma" panose="020B0604030504040204" pitchFamily="34" charset="0"/>
                <a:cs typeface="Arial" panose="020B0604020202020204" pitchFamily="34" charset="0"/>
              </a:defRPr>
            </a:lvl3pPr>
            <a:lvl4pPr marL="1630604" indent="-232943" defTabSz="943098">
              <a:defRPr sz="4500">
                <a:solidFill>
                  <a:schemeClr val="folHlink"/>
                </a:solidFill>
                <a:latin typeface="Tahoma" panose="020B0604030504040204" pitchFamily="34" charset="0"/>
                <a:cs typeface="Arial" panose="020B0604020202020204" pitchFamily="34" charset="0"/>
              </a:defRPr>
            </a:lvl4pPr>
            <a:lvl5pPr marL="2096491" indent="-232943" defTabSz="943098">
              <a:defRPr sz="4500">
                <a:solidFill>
                  <a:schemeClr val="folHlink"/>
                </a:solidFill>
                <a:latin typeface="Tahoma" panose="020B0604030504040204" pitchFamily="34" charset="0"/>
                <a:cs typeface="Arial" panose="020B0604020202020204" pitchFamily="34" charset="0"/>
              </a:defRPr>
            </a:lvl5pPr>
            <a:lvl6pPr marL="2562377" indent="-232943" defTabSz="943098" fontAlgn="base">
              <a:spcBef>
                <a:spcPct val="0"/>
              </a:spcBef>
              <a:spcAft>
                <a:spcPct val="0"/>
              </a:spcAft>
              <a:defRPr sz="4500">
                <a:solidFill>
                  <a:schemeClr val="folHlink"/>
                </a:solidFill>
                <a:latin typeface="Tahoma" panose="020B0604030504040204" pitchFamily="34" charset="0"/>
                <a:cs typeface="Arial" panose="020B0604020202020204" pitchFamily="34" charset="0"/>
              </a:defRPr>
            </a:lvl6pPr>
            <a:lvl7pPr marL="3028264" indent="-232943" defTabSz="943098" fontAlgn="base">
              <a:spcBef>
                <a:spcPct val="0"/>
              </a:spcBef>
              <a:spcAft>
                <a:spcPct val="0"/>
              </a:spcAft>
              <a:defRPr sz="4500">
                <a:solidFill>
                  <a:schemeClr val="folHlink"/>
                </a:solidFill>
                <a:latin typeface="Tahoma" panose="020B0604030504040204" pitchFamily="34" charset="0"/>
                <a:cs typeface="Arial" panose="020B0604020202020204" pitchFamily="34" charset="0"/>
              </a:defRPr>
            </a:lvl7pPr>
            <a:lvl8pPr marL="3494151" indent="-232943" defTabSz="943098" fontAlgn="base">
              <a:spcBef>
                <a:spcPct val="0"/>
              </a:spcBef>
              <a:spcAft>
                <a:spcPct val="0"/>
              </a:spcAft>
              <a:defRPr sz="4500">
                <a:solidFill>
                  <a:schemeClr val="folHlink"/>
                </a:solidFill>
                <a:latin typeface="Tahoma" panose="020B0604030504040204" pitchFamily="34" charset="0"/>
                <a:cs typeface="Arial" panose="020B0604020202020204" pitchFamily="34" charset="0"/>
              </a:defRPr>
            </a:lvl8pPr>
            <a:lvl9pPr marL="3960038" indent="-232943" defTabSz="943098" fontAlgn="base">
              <a:spcBef>
                <a:spcPct val="0"/>
              </a:spcBef>
              <a:spcAft>
                <a:spcPct val="0"/>
              </a:spcAft>
              <a:defRPr sz="4500">
                <a:solidFill>
                  <a:schemeClr val="folHlink"/>
                </a:solidFill>
                <a:latin typeface="Tahoma" panose="020B0604030504040204" pitchFamily="34" charset="0"/>
                <a:cs typeface="Arial" panose="020B0604020202020204" pitchFamily="34" charset="0"/>
              </a:defRPr>
            </a:lvl9pPr>
          </a:lstStyle>
          <a:p>
            <a:fld id="{DABF1511-D86A-4EE7-9588-2467968C9751}" type="slidenum">
              <a:rPr lang="en-US" altLang="en-US" sz="1200">
                <a:solidFill>
                  <a:schemeClr val="tx1"/>
                </a:solidFill>
              </a:rPr>
              <a:pPr/>
              <a:t>2</a:t>
            </a:fld>
            <a:endParaRPr lang="en-US" altLang="en-US" sz="1200">
              <a:solidFill>
                <a:schemeClr val="tx1"/>
              </a:solidFill>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rPr>
              <a:t>Goals:</a:t>
            </a:r>
          </a:p>
          <a:p>
            <a:r>
              <a:rPr lang="en-US" altLang="en-US" dirty="0" smtClean="0">
                <a:latin typeface="Arial" panose="020B0604020202020204" pitchFamily="34" charset="0"/>
              </a:rPr>
              <a:t>	- Summarize chapter (obviously)</a:t>
            </a:r>
          </a:p>
          <a:p>
            <a:r>
              <a:rPr lang="en-US" altLang="en-US" dirty="0" smtClean="0">
                <a:latin typeface="Arial" panose="020B0604020202020204" pitchFamily="34" charset="0"/>
              </a:rPr>
              <a:t>	- Note recommendations for beginning researchers</a:t>
            </a:r>
          </a:p>
          <a:p>
            <a:r>
              <a:rPr lang="en-US" altLang="en-US" dirty="0" smtClean="0">
                <a:latin typeface="Arial" panose="020B0604020202020204" pitchFamily="34" charset="0"/>
              </a:rPr>
              <a:t>	- Emphasize</a:t>
            </a:r>
            <a:r>
              <a:rPr lang="en-US" altLang="en-US" baseline="0" dirty="0" smtClean="0">
                <a:latin typeface="Arial" panose="020B0604020202020204" pitchFamily="34" charset="0"/>
              </a:rPr>
              <a:t> research pitfalls identified by the authors</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944046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455706"/>
            <a:ext cx="5608320" cy="7678644"/>
          </a:xfrm>
        </p:spPr>
        <p:txBody>
          <a:bodyPr/>
          <a:lstStyle/>
          <a:p>
            <a:r>
              <a:rPr lang="en-US" dirty="0" smtClean="0"/>
              <a:t> 5. Theory building</a:t>
            </a:r>
          </a:p>
          <a:p>
            <a:r>
              <a:rPr lang="en-US" dirty="0" smtClean="0"/>
              <a:t>      - What distinguishes the theory building of a good researcher is that it</a:t>
            </a:r>
          </a:p>
          <a:p>
            <a:r>
              <a:rPr lang="en-US" dirty="0" smtClean="0"/>
              <a:t>        is supported by well-documented findings and logically defensible</a:t>
            </a:r>
          </a:p>
          <a:p>
            <a:r>
              <a:rPr lang="en-US" dirty="0" smtClean="0"/>
              <a:t>        reasoning.</a:t>
            </a:r>
          </a:p>
          <a:p>
            <a:r>
              <a:rPr lang="en-US" dirty="0" smtClean="0"/>
              <a:t>      - Theory building involves thinking actively and intentionally about a</a:t>
            </a:r>
          </a:p>
          <a:p>
            <a:r>
              <a:rPr lang="en-US" dirty="0" smtClean="0"/>
              <a:t>        a phenomenon under investigation.</a:t>
            </a:r>
          </a:p>
          <a:p>
            <a:r>
              <a:rPr lang="en-US" dirty="0" smtClean="0"/>
              <a:t>      - Beginning with the facts known about the phenomenon, the researcher</a:t>
            </a:r>
          </a:p>
          <a:p>
            <a:r>
              <a:rPr lang="en-US" dirty="0" smtClean="0"/>
              <a:t>        brainstorms ideas about plausible and, ideally, best explanations. This</a:t>
            </a:r>
          </a:p>
          <a:p>
            <a:r>
              <a:rPr lang="en-US" dirty="0" smtClean="0"/>
              <a:t>        process is sometimes called *abduction*.</a:t>
            </a:r>
          </a:p>
          <a:p>
            <a:r>
              <a:rPr lang="en-US" dirty="0" smtClean="0"/>
              <a:t>      - After one or more researchers develop a theory to explain a particular</a:t>
            </a:r>
          </a:p>
          <a:p>
            <a:r>
              <a:rPr lang="en-US" dirty="0" smtClean="0"/>
              <a:t>        phenomenon, the theory is apt to drive further research; in part, by</a:t>
            </a:r>
          </a:p>
          <a:p>
            <a:r>
              <a:rPr lang="en-US" dirty="0" smtClean="0"/>
              <a:t>        posing new questions that require answers, and in part by suggesting</a:t>
            </a:r>
          </a:p>
          <a:p>
            <a:r>
              <a:rPr lang="en-US" dirty="0" smtClean="0"/>
              <a:t>        hypotheses about the likely outcomes of investigations.</a:t>
            </a:r>
          </a:p>
          <a:p>
            <a:r>
              <a:rPr lang="en-US" dirty="0" smtClean="0"/>
              <a:t>      - One common way of testing a theory is to use deductive reasoning to make</a:t>
            </a:r>
          </a:p>
          <a:p>
            <a:r>
              <a:rPr lang="en-US" dirty="0" smtClean="0"/>
              <a:t>        a prediction (or hypothesis) about what should occur if the theory is a</a:t>
            </a:r>
          </a:p>
          <a:p>
            <a:r>
              <a:rPr lang="en-US" dirty="0" smtClean="0"/>
              <a:t>        viable explanation of the phenomenon under study.</a:t>
            </a:r>
          </a:p>
          <a:p>
            <a:r>
              <a:rPr lang="en-US" dirty="0" smtClean="0"/>
              <a:t>      - Theory building tends to be a relatively slow process, with any</a:t>
            </a:r>
          </a:p>
          <a:p>
            <a:r>
              <a:rPr lang="en-US" dirty="0" smtClean="0"/>
              <a:t>        particular theory continuing to evolve over a period of years, decades,</a:t>
            </a:r>
          </a:p>
          <a:p>
            <a:r>
              <a:rPr lang="en-US" dirty="0" smtClean="0"/>
              <a:t>        or centuries.</a:t>
            </a:r>
          </a:p>
          <a:p>
            <a:r>
              <a:rPr lang="en-US" dirty="0" smtClean="0"/>
              <a:t>      - Often, many researchers contribute to the theory building effort by</a:t>
            </a:r>
          </a:p>
          <a:p>
            <a:r>
              <a:rPr lang="en-US" dirty="0" smtClean="0"/>
              <a:t>        testing hypotheses suggested by the theory, adding additional concepts</a:t>
            </a:r>
          </a:p>
          <a:p>
            <a:r>
              <a:rPr lang="en-US" dirty="0" smtClean="0"/>
              <a:t>        and propositions to include, and so on.</a:t>
            </a:r>
          </a:p>
          <a:p>
            <a:r>
              <a:rPr lang="en-US" dirty="0" smtClean="0"/>
              <a:t>      - As new data emerge that either do or do not support particular</a:t>
            </a:r>
          </a:p>
          <a:p>
            <a:r>
              <a:rPr lang="en-US" dirty="0" smtClean="0"/>
              <a:t>        hypotheses, researchers will continue to revise a theory by reworking</a:t>
            </a:r>
          </a:p>
          <a:p>
            <a:r>
              <a:rPr lang="en-US" dirty="0" smtClean="0"/>
              <a:t>        parts to better account for new research findings.</a:t>
            </a:r>
          </a:p>
          <a:p>
            <a:r>
              <a:rPr lang="en-US" dirty="0" smtClean="0"/>
              <a:t>      - Occasionally, when an existing theory can no longer adequately account</a:t>
            </a:r>
          </a:p>
          <a:p>
            <a:r>
              <a:rPr lang="en-US" dirty="0" smtClean="0"/>
              <a:t>        for a growing body of evidence, a good researcher casts it aside and</a:t>
            </a:r>
          </a:p>
          <a:p>
            <a:r>
              <a:rPr lang="en-US" dirty="0" smtClean="0"/>
              <a:t>        begins to formulate an alternative theory that better explains the data.</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20</a:t>
            </a:fld>
            <a:endParaRPr lang="en-US"/>
          </a:p>
        </p:txBody>
      </p:sp>
    </p:spTree>
    <p:extLst>
      <p:ext uri="{BB962C8B-B14F-4D97-AF65-F5344CB8AC3E}">
        <p14:creationId xmlns:p14="http://schemas.microsoft.com/office/powerpoint/2010/main" val="32900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583304"/>
            <a:ext cx="5608320" cy="7551047"/>
          </a:xfrm>
        </p:spPr>
        <p:txBody>
          <a:bodyPr/>
          <a:lstStyle/>
          <a:p>
            <a:r>
              <a:rPr lang="en-US" dirty="0" smtClean="0"/>
              <a:t> 6. Collaboration with others</a:t>
            </a:r>
          </a:p>
          <a:p>
            <a:r>
              <a:rPr lang="en-US" dirty="0" smtClean="0"/>
              <a:t>      - Any single researcher is apt to have certain perspectives, assumptions,</a:t>
            </a:r>
          </a:p>
          <a:p>
            <a:r>
              <a:rPr lang="en-US" dirty="0" smtClean="0"/>
              <a:t>        and theoretical biases, not to mention gaps in his or her knowledge</a:t>
            </a:r>
          </a:p>
          <a:p>
            <a:r>
              <a:rPr lang="en-US" dirty="0" smtClean="0"/>
              <a:t>        about the subject matter. This will limit how he or she approaches a</a:t>
            </a:r>
          </a:p>
          <a:p>
            <a:r>
              <a:rPr lang="en-US" dirty="0" smtClean="0"/>
              <a:t>        research project.</a:t>
            </a:r>
          </a:p>
          <a:p>
            <a:r>
              <a:rPr lang="en-US" dirty="0" smtClean="0"/>
              <a:t>      - By enlisting the help of colleagues, the researcher brings many more</a:t>
            </a:r>
          </a:p>
          <a:p>
            <a:r>
              <a:rPr lang="en-US" dirty="0" smtClean="0"/>
              <a:t>        cognitive resources to bear on how to tackle the research problem.</a:t>
            </a:r>
          </a:p>
          <a:p>
            <a:r>
              <a:rPr lang="en-US" dirty="0" smtClean="0"/>
              <a:t>      - This participation may fall anywhere from enlistment as an equal</a:t>
            </a:r>
          </a:p>
          <a:p>
            <a:r>
              <a:rPr lang="en-US" dirty="0" smtClean="0"/>
              <a:t>        partner, to simple offers of suggestions or advice.</a:t>
            </a:r>
          </a:p>
          <a:p>
            <a:r>
              <a:rPr lang="en-US" dirty="0" smtClean="0"/>
              <a:t>      - As a general rule, productive researchers keep in regular communication</a:t>
            </a:r>
          </a:p>
          <a:p>
            <a:r>
              <a:rPr lang="en-US" dirty="0" smtClean="0"/>
              <a:t>        with others who conduct similar research in their field, exchanging</a:t>
            </a:r>
          </a:p>
          <a:p>
            <a:r>
              <a:rPr lang="en-US" dirty="0" smtClean="0"/>
              <a:t>        ideas, critiquing one another's work, and so on.</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21</a:t>
            </a:fld>
            <a:endParaRPr lang="en-US"/>
          </a:p>
        </p:txBody>
      </p:sp>
    </p:spTree>
    <p:extLst>
      <p:ext uri="{BB962C8B-B14F-4D97-AF65-F5344CB8AC3E}">
        <p14:creationId xmlns:p14="http://schemas.microsoft.com/office/powerpoint/2010/main" val="433360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22</a:t>
            </a:fld>
            <a:endParaRPr lang="en-US"/>
          </a:p>
        </p:txBody>
      </p:sp>
    </p:spTree>
    <p:extLst>
      <p:ext uri="{BB962C8B-B14F-4D97-AF65-F5344CB8AC3E}">
        <p14:creationId xmlns:p14="http://schemas.microsoft.com/office/powerpoint/2010/main" val="1362182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528618"/>
            <a:ext cx="5608320" cy="8301349"/>
          </a:xfrm>
        </p:spPr>
        <p:txBody>
          <a:bodyPr>
            <a:normAutofit/>
          </a:bodyPr>
          <a:lstStyle/>
          <a:p>
            <a:r>
              <a:rPr lang="en-US" dirty="0" smtClean="0"/>
              <a:t>Common pitfalls in human reasoning</a:t>
            </a:r>
          </a:p>
          <a:p>
            <a:r>
              <a:rPr lang="en-US" dirty="0" smtClean="0"/>
              <a:t>- Good researchers are reflective researchers who regularly and critically</a:t>
            </a:r>
          </a:p>
          <a:p>
            <a:r>
              <a:rPr lang="en-US" dirty="0" smtClean="0"/>
              <a:t>  examine not only their research designs and data but also their own thinking</a:t>
            </a:r>
          </a:p>
          <a:p>
            <a:r>
              <a:rPr lang="en-US" dirty="0" smtClean="0"/>
              <a:t>  process.</a:t>
            </a:r>
          </a:p>
          <a:p>
            <a:r>
              <a:rPr lang="en-US" dirty="0" smtClean="0"/>
              <a:t>  </a:t>
            </a:r>
          </a:p>
          <a:p>
            <a:r>
              <a:rPr lang="en-US" dirty="0" smtClean="0"/>
              <a:t>  1. Confusing what must logically be true with what seems to be true in the</a:t>
            </a:r>
          </a:p>
          <a:p>
            <a:r>
              <a:rPr lang="en-US" dirty="0" smtClean="0"/>
              <a:t>     world as we know it</a:t>
            </a:r>
          </a:p>
          <a:p>
            <a:r>
              <a:rPr lang="en-US" dirty="0" smtClean="0"/>
              <a:t>  2. Making generalizations about members of a category after having encountered</a:t>
            </a:r>
          </a:p>
          <a:p>
            <a:r>
              <a:rPr lang="en-US" dirty="0" smtClean="0"/>
              <a:t>     only a restricted subset of that category</a:t>
            </a:r>
          </a:p>
          <a:p>
            <a:r>
              <a:rPr lang="en-US" dirty="0" smtClean="0"/>
              <a:t>     - This is a potential pitfall in inductive reasoning.</a:t>
            </a:r>
          </a:p>
          <a:p>
            <a:r>
              <a:rPr lang="en-US" dirty="0" smtClean="0"/>
              <a:t>     - Even if all of our specific observations about a particular set of</a:t>
            </a:r>
          </a:p>
          <a:p>
            <a:r>
              <a:rPr lang="en-US" dirty="0" smtClean="0"/>
              <a:t>       objects or events are correct, our generalizations about the category as</a:t>
            </a:r>
          </a:p>
          <a:p>
            <a:r>
              <a:rPr lang="en-US" dirty="0" smtClean="0"/>
              <a:t>       a whole may not be correct.</a:t>
            </a:r>
          </a:p>
          <a:p>
            <a:r>
              <a:rPr lang="en-US" dirty="0" smtClean="0"/>
              <a:t>     - For example, if the only tulips we ever see are red, we may erroneously</a:t>
            </a:r>
          </a:p>
          <a:p>
            <a:r>
              <a:rPr lang="en-US" dirty="0" smtClean="0"/>
              <a:t>       conclude that tulips can /only/ be red.</a:t>
            </a:r>
          </a:p>
          <a:p>
            <a:r>
              <a:rPr lang="en-US" dirty="0" smtClean="0"/>
              <a:t>     - Inductive reasoning is most likely to fall short when we gather data from</a:t>
            </a:r>
          </a:p>
          <a:p>
            <a:r>
              <a:rPr lang="en-US" dirty="0" smtClean="0"/>
              <a:t>       a small, limited sample.</a:t>
            </a:r>
          </a:p>
          <a:p>
            <a:r>
              <a:rPr lang="en-US" dirty="0" smtClean="0"/>
              <a:t>   3. Looking only for evidence that supports our hypotheses</a:t>
            </a:r>
          </a:p>
          <a:p>
            <a:r>
              <a:rPr lang="en-US" dirty="0" smtClean="0"/>
              <a:t>     - Looking only for evidence that supports our hypotheses, without also</a:t>
            </a:r>
          </a:p>
          <a:p>
            <a:r>
              <a:rPr lang="en-US" dirty="0" smtClean="0"/>
              <a:t>       looking for evidence that would disconfirm our hypotheses.</a:t>
            </a:r>
          </a:p>
          <a:p>
            <a:r>
              <a:rPr lang="en-US" dirty="0" smtClean="0"/>
              <a:t>     - Human beings are predisposed to look for confirming evidence rather than</a:t>
            </a:r>
          </a:p>
          <a:p>
            <a:r>
              <a:rPr lang="en-US" dirty="0" smtClean="0"/>
              <a:t>       disconfirming evidence. This phenomenon is known as confirmation bias.</a:t>
            </a:r>
          </a:p>
          <a:p>
            <a:r>
              <a:rPr lang="en-US" dirty="0" smtClean="0"/>
              <a:t>     - Truly objective researchers don't just look for evidence that confirms</a:t>
            </a:r>
          </a:p>
          <a:p>
            <a:r>
              <a:rPr lang="en-US" dirty="0" smtClean="0"/>
              <a:t>       what they believe to true, they also look for evidence that might</a:t>
            </a:r>
          </a:p>
          <a:p>
            <a:r>
              <a:rPr lang="en-US" dirty="0" smtClean="0"/>
              <a:t>       /disprove/ their hypotheses.</a:t>
            </a:r>
          </a:p>
          <a:p>
            <a:r>
              <a:rPr lang="en-US" dirty="0" smtClean="0"/>
              <a:t>   4. Confirming expectations even in the face of contradictory evidence</a:t>
            </a:r>
          </a:p>
          <a:p>
            <a:r>
              <a:rPr lang="en-US" dirty="0" smtClean="0"/>
              <a:t>     - Another aspect of our confirmation bias is that we tend to ignore or</a:t>
            </a:r>
          </a:p>
          <a:p>
            <a:r>
              <a:rPr lang="en-US" dirty="0" smtClean="0"/>
              <a:t>       discredit any contradictory evidence that comes our way.</a:t>
            </a:r>
          </a:p>
          <a:p>
            <a:r>
              <a:rPr lang="en-US" dirty="0" smtClean="0"/>
              <a:t>     - The authors use global warming as an example here.</a:t>
            </a:r>
          </a:p>
          <a:p>
            <a:r>
              <a:rPr lang="en-US" dirty="0" smtClean="0"/>
              <a:t>   5. Mistaking dogma for fact</a:t>
            </a:r>
          </a:p>
          <a:p>
            <a:r>
              <a:rPr lang="en-US" dirty="0" smtClean="0"/>
              <a:t>     - In general, we may uncritically accept anything said or written by</a:t>
            </a:r>
          </a:p>
          <a:p>
            <a:r>
              <a:rPr lang="en-US" dirty="0" smtClean="0"/>
              <a:t>       individuals or groups we hold in high esteem.</a:t>
            </a:r>
          </a:p>
          <a:p>
            <a:r>
              <a:rPr lang="en-US" dirty="0" smtClean="0"/>
              <a:t>   6. Letting emotion override logic and objectivity</a:t>
            </a:r>
          </a:p>
          <a:p>
            <a:r>
              <a:rPr lang="en-US" dirty="0" smtClean="0"/>
              <a:t>     - Human beings are emotional, and our emotions often infiltrate our efforts</a:t>
            </a:r>
          </a:p>
          <a:p>
            <a:r>
              <a:rPr lang="en-US" dirty="0" smtClean="0"/>
              <a:t>       to reason and think critically. Although we are apt to think quite</a:t>
            </a:r>
          </a:p>
          <a:p>
            <a:r>
              <a:rPr lang="en-US" dirty="0" smtClean="0"/>
              <a:t>       rationally and objectively when dealing with topics we do not feel</a:t>
            </a:r>
          </a:p>
          <a:p>
            <a:r>
              <a:rPr lang="en-US" dirty="0" smtClean="0"/>
              <a:t>       strongly about, we can think in decidedly irrational ways about</a:t>
            </a:r>
          </a:p>
          <a:p>
            <a:r>
              <a:rPr lang="en-US" dirty="0" smtClean="0"/>
              <a:t>       emotionally charged issues.</a:t>
            </a:r>
          </a:p>
          <a:p>
            <a:r>
              <a:rPr lang="en-US" dirty="0" smtClean="0"/>
              <a:t>   7. Mistaking correlation for causation</a:t>
            </a:r>
          </a:p>
          <a:p>
            <a:r>
              <a:rPr lang="en-US" dirty="0" smtClean="0"/>
              <a:t>      - In our eagerness to identify cause-and-effect relationships, we</a:t>
            </a:r>
          </a:p>
          <a:p>
            <a:r>
              <a:rPr lang="en-US" dirty="0" smtClean="0"/>
              <a:t>        sometimes "see" them when all we really have is two events that just</a:t>
            </a:r>
          </a:p>
          <a:p>
            <a:r>
              <a:rPr lang="en-US" dirty="0" smtClean="0"/>
              <a:t>        happen to occur at the same time and place. Even when two events are</a:t>
            </a:r>
          </a:p>
          <a:p>
            <a:r>
              <a:rPr lang="en-US" dirty="0" smtClean="0"/>
              <a:t>        consistently observed together (that is, they are correlated), one of</a:t>
            </a:r>
          </a:p>
          <a:p>
            <a:r>
              <a:rPr lang="en-US" dirty="0" smtClean="0"/>
              <a:t>        them does not necessarily cause the other.</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23</a:t>
            </a:fld>
            <a:endParaRPr lang="en-US"/>
          </a:p>
        </p:txBody>
      </p:sp>
    </p:spTree>
    <p:extLst>
      <p:ext uri="{BB962C8B-B14F-4D97-AF65-F5344CB8AC3E}">
        <p14:creationId xmlns:p14="http://schemas.microsoft.com/office/powerpoint/2010/main" val="3931542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804672"/>
            <a:ext cx="5608320" cy="7329678"/>
          </a:xfrm>
        </p:spPr>
        <p:txBody>
          <a:bodyPr/>
          <a:lstStyle/>
          <a:p>
            <a:r>
              <a:rPr lang="en-US" dirty="0" smtClean="0"/>
              <a:t>All research begins with a problem, an observation, or a question</a:t>
            </a:r>
          </a:p>
          <a:p>
            <a:pPr lvl="1"/>
            <a:r>
              <a:rPr lang="en-US" dirty="0" smtClean="0"/>
              <a:t>Hypotheses are formulated and data are gathered</a:t>
            </a:r>
          </a:p>
          <a:p>
            <a:pPr lvl="1"/>
            <a:r>
              <a:rPr lang="en-US" dirty="0" smtClean="0"/>
              <a:t>Conclusions are reached</a:t>
            </a:r>
          </a:p>
          <a:p>
            <a:r>
              <a:rPr lang="en-US" dirty="0" smtClean="0"/>
              <a:t>One rough indicator of the quality of a research study is whether the research report has been “juried” or “non-juried.”</a:t>
            </a:r>
          </a:p>
          <a:p>
            <a:r>
              <a:rPr lang="en-US" dirty="0" smtClean="0"/>
              <a:t>A </a:t>
            </a:r>
            <a:r>
              <a:rPr lang="en-US" b="1" dirty="0" smtClean="0"/>
              <a:t>juried </a:t>
            </a:r>
            <a:r>
              <a:rPr lang="en-US" dirty="0" smtClean="0"/>
              <a:t>(or refereed) research report has been judged by respected colleagues in one’s field and deemed to be of sufficient quality and importance to warrant publication.</a:t>
            </a:r>
            <a:br>
              <a:rPr lang="en-US" dirty="0" smtClean="0"/>
            </a:br>
            <a:r>
              <a:rPr lang="en-US" dirty="0" smtClean="0"/>
              <a:t>Editors of many academic journals send submitted manuscripts to one or more reviewers who pass judgement on the manuscripts, allowing only those that meet certain criteria to be published in the journal.</a:t>
            </a:r>
          </a:p>
          <a:p>
            <a:r>
              <a:rPr lang="en-US" dirty="0" smtClean="0"/>
              <a:t>A </a:t>
            </a:r>
            <a:r>
              <a:rPr lang="en-US" b="1" dirty="0" smtClean="0"/>
              <a:t>non-juried </a:t>
            </a:r>
            <a:r>
              <a:rPr lang="en-US" dirty="0" smtClean="0"/>
              <a:t>report is one that appears in a journal or on the Internet without first being screened by one or more experts. Some non-juried reports are excellent, but others may not be.</a:t>
            </a:r>
          </a:p>
          <a:p>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24</a:t>
            </a:fld>
            <a:endParaRPr lang="en-US"/>
          </a:p>
        </p:txBody>
      </p:sp>
    </p:spTree>
    <p:extLst>
      <p:ext uri="{BB962C8B-B14F-4D97-AF65-F5344CB8AC3E}">
        <p14:creationId xmlns:p14="http://schemas.microsoft.com/office/powerpoint/2010/main" val="4293923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3</a:t>
            </a:fld>
            <a:endParaRPr lang="en-US"/>
          </a:p>
        </p:txBody>
      </p:sp>
    </p:spTree>
    <p:extLst>
      <p:ext uri="{BB962C8B-B14F-4D97-AF65-F5344CB8AC3E}">
        <p14:creationId xmlns:p14="http://schemas.microsoft.com/office/powerpoint/2010/main" val="239147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510391"/>
            <a:ext cx="5608320" cy="7623959"/>
          </a:xfrm>
        </p:spPr>
        <p:txBody>
          <a:bodyPr/>
          <a:lstStyle/>
          <a:p>
            <a:r>
              <a:rPr lang="en-US" dirty="0" smtClean="0"/>
              <a:t>1. Merely gathering information is not research. Using the library to find facts is better described as information</a:t>
            </a:r>
          </a:p>
          <a:p>
            <a:r>
              <a:rPr lang="en-US" dirty="0" smtClean="0"/>
              <a:t>        discovery, or reference skills.</a:t>
            </a:r>
          </a:p>
          <a:p>
            <a:r>
              <a:rPr lang="en-US" dirty="0" smtClean="0"/>
              <a:t>2. Rummaging around for hard-to-locate information</a:t>
            </a:r>
            <a:r>
              <a:rPr lang="en-US" baseline="0" dirty="0" smtClean="0"/>
              <a:t> is not research -- it is more properly described as an</a:t>
            </a:r>
          </a:p>
          <a:p>
            <a:r>
              <a:rPr lang="en-US" baseline="0" dirty="0" smtClean="0"/>
              <a:t>        exercise in self-enlightenment.</a:t>
            </a:r>
          </a:p>
          <a:p>
            <a:r>
              <a:rPr lang="en-US" baseline="0" dirty="0" smtClean="0"/>
              <a:t>3. Transporting facts from one location to another is also not research. </a:t>
            </a:r>
          </a:p>
          <a:p>
            <a:r>
              <a:rPr lang="en-US" baseline="0" dirty="0" smtClean="0"/>
              <a:t> - Example of student writing a paper on identity of the "Dark Lady" in </a:t>
            </a:r>
            <a:r>
              <a:rPr lang="en-US" baseline="0" dirty="0" err="1" smtClean="0"/>
              <a:t>Shakespear's</a:t>
            </a:r>
            <a:r>
              <a:rPr lang="en-US" baseline="0" dirty="0" smtClean="0"/>
              <a:t> sonnets:</a:t>
            </a:r>
          </a:p>
          <a:p>
            <a:r>
              <a:rPr lang="en-US" baseline="0" dirty="0" smtClean="0"/>
              <a:t>            Compiles facts and opinions</a:t>
            </a:r>
          </a:p>
          <a:p>
            <a:r>
              <a:rPr lang="en-US" baseline="0" dirty="0" smtClean="0"/>
              <a:t>            Cites sources</a:t>
            </a:r>
          </a:p>
          <a:p>
            <a:r>
              <a:rPr lang="en-US" baseline="0" dirty="0" smtClean="0"/>
              <a:t>            Structured logically</a:t>
            </a:r>
          </a:p>
          <a:p>
            <a:r>
              <a:rPr lang="en-US" baseline="0" dirty="0" smtClean="0"/>
              <a:t>            Misses the mark b/c no interpretation of data nor conclusions</a:t>
            </a:r>
          </a:p>
          <a:p>
            <a:r>
              <a:rPr lang="en-US" baseline="0" dirty="0" smtClean="0"/>
              <a:t>            More accurately described as fact summarization or documentation</a:t>
            </a:r>
          </a:p>
          <a:p>
            <a:r>
              <a:rPr lang="en-US" baseline="0" dirty="0" smtClean="0"/>
              <a:t>The essence of research: *the interpretation of data*</a:t>
            </a:r>
          </a:p>
          <a:p>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4</a:t>
            </a:fld>
            <a:endParaRPr lang="en-US"/>
          </a:p>
        </p:txBody>
      </p:sp>
    </p:spTree>
    <p:extLst>
      <p:ext uri="{BB962C8B-B14F-4D97-AF65-F5344CB8AC3E}">
        <p14:creationId xmlns:p14="http://schemas.microsoft.com/office/powerpoint/2010/main" val="3166082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969264"/>
            <a:ext cx="5608320" cy="7165086"/>
          </a:xfrm>
        </p:spPr>
        <p:txBody>
          <a:bodyPr/>
          <a:lstStyle/>
          <a:p>
            <a:r>
              <a:rPr lang="en-US" dirty="0" smtClean="0"/>
              <a:t>What research is:</a:t>
            </a:r>
          </a:p>
          <a:p>
            <a:endParaRPr lang="en-US" dirty="0" smtClean="0"/>
          </a:p>
          <a:p>
            <a:r>
              <a:rPr lang="en-US" dirty="0" smtClean="0"/>
              <a:t>Take away: what separates fact transcription from research is the </a:t>
            </a:r>
            <a:r>
              <a:rPr lang="en-US" b="1" dirty="0" smtClean="0"/>
              <a:t>interpretation </a:t>
            </a:r>
            <a:r>
              <a:rPr lang="en-US" dirty="0" smtClean="0"/>
              <a:t>of those facts.</a:t>
            </a:r>
          </a:p>
          <a:p>
            <a:r>
              <a:rPr lang="en-US" dirty="0" smtClean="0"/>
              <a:t>This leads us to our definition...</a:t>
            </a:r>
          </a:p>
          <a:p>
            <a:endParaRPr lang="en-US" dirty="0" smtClean="0"/>
          </a:p>
          <a:p>
            <a:r>
              <a:rPr lang="en-US" i="1" dirty="0" smtClean="0"/>
              <a:t>Research is a systematic process of collecting, analyzing, and interpreting</a:t>
            </a:r>
          </a:p>
          <a:p>
            <a:r>
              <a:rPr lang="en-US" i="1" dirty="0" smtClean="0"/>
              <a:t>   information -- data -- in order to increase our understanding of a phenomenon</a:t>
            </a:r>
          </a:p>
          <a:p>
            <a:r>
              <a:rPr lang="en-US" i="1" dirty="0" smtClean="0"/>
              <a:t>   about which we are interested or concerned.</a:t>
            </a:r>
          </a:p>
          <a:p>
            <a:endParaRPr lang="en-US" dirty="0" smtClean="0"/>
          </a:p>
          <a:p>
            <a:r>
              <a:rPr lang="en-US" dirty="0" smtClean="0"/>
              <a:t>Formal research is research in which we intentionally set out to enhance our</a:t>
            </a:r>
          </a:p>
          <a:p>
            <a:r>
              <a:rPr lang="en-US" dirty="0" smtClean="0"/>
              <a:t>understanding of a phenomenon and expect to communicate what we discover to the</a:t>
            </a:r>
          </a:p>
          <a:p>
            <a:r>
              <a:rPr lang="en-US" dirty="0" smtClean="0"/>
              <a:t>larger scientific community.</a:t>
            </a:r>
          </a:p>
          <a:p>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5</a:t>
            </a:fld>
            <a:endParaRPr lang="en-US"/>
          </a:p>
        </p:txBody>
      </p:sp>
    </p:spTree>
    <p:extLst>
      <p:ext uri="{BB962C8B-B14F-4D97-AF65-F5344CB8AC3E}">
        <p14:creationId xmlns:p14="http://schemas.microsoft.com/office/powerpoint/2010/main" val="3815068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768095"/>
            <a:ext cx="5608320" cy="7754113"/>
          </a:xfrm>
        </p:spPr>
        <p:txBody>
          <a:bodyPr>
            <a:normAutofit fontScale="92500" lnSpcReduction="20000"/>
          </a:bodyPr>
          <a:lstStyle/>
          <a:p>
            <a:r>
              <a:rPr lang="en-US" dirty="0" smtClean="0"/>
              <a:t> 1. Research originates with a question or problem.</a:t>
            </a:r>
          </a:p>
          <a:p>
            <a:r>
              <a:rPr lang="en-US" dirty="0" smtClean="0"/>
              <a:t>      - The inquisitive mind is the impetus for research.</a:t>
            </a:r>
          </a:p>
          <a:p>
            <a:r>
              <a:rPr lang="en-US" dirty="0" smtClean="0"/>
              <a:t>      - This is the internal, mental origin of research.</a:t>
            </a:r>
          </a:p>
          <a:p>
            <a:r>
              <a:rPr lang="en-US" dirty="0" smtClean="0"/>
              <a:t>   2. Research requires clear articulation of a goal.</a:t>
            </a:r>
          </a:p>
          <a:p>
            <a:r>
              <a:rPr lang="en-US" dirty="0" smtClean="0"/>
              <a:t>      - "What problem do I intent do solve?"</a:t>
            </a:r>
          </a:p>
          <a:p>
            <a:r>
              <a:rPr lang="en-US" dirty="0" smtClean="0"/>
              <a:t>      - This is the overt, observable beginning of research.</a:t>
            </a:r>
          </a:p>
          <a:p>
            <a:r>
              <a:rPr lang="en-US" dirty="0" smtClean="0"/>
              <a:t>   3. Research usually divides the principal problem into more manageable sub-</a:t>
            </a:r>
          </a:p>
          <a:p>
            <a:r>
              <a:rPr lang="en-US" dirty="0" smtClean="0"/>
              <a:t>      problems.</a:t>
            </a:r>
          </a:p>
          <a:p>
            <a:r>
              <a:rPr lang="en-US" dirty="0" smtClean="0"/>
              <a:t>      - Without it, the overall research project can become cumbersome and</a:t>
            </a:r>
          </a:p>
          <a:p>
            <a:r>
              <a:rPr lang="en-US" dirty="0" smtClean="0"/>
              <a:t>        difficult to manage.</a:t>
            </a:r>
          </a:p>
          <a:p>
            <a:r>
              <a:rPr lang="en-US" dirty="0" smtClean="0"/>
              <a:t>   4. Research is guided by the specific research problem, question, or</a:t>
            </a:r>
          </a:p>
          <a:p>
            <a:r>
              <a:rPr lang="en-US" dirty="0" smtClean="0"/>
              <a:t>      hypothesis.</a:t>
            </a:r>
          </a:p>
          <a:p>
            <a:r>
              <a:rPr lang="en-US" dirty="0" smtClean="0"/>
              <a:t>      - Hypothesis: a logical supposition, a reasonable guess, an educated</a:t>
            </a:r>
          </a:p>
          <a:p>
            <a:r>
              <a:rPr lang="en-US" dirty="0" smtClean="0"/>
              <a:t>        conjecture. It provides a tentative explanation for a phenomenon under</a:t>
            </a:r>
          </a:p>
          <a:p>
            <a:r>
              <a:rPr lang="en-US" dirty="0" smtClean="0"/>
              <a:t>        investigation.</a:t>
            </a:r>
          </a:p>
          <a:p>
            <a:r>
              <a:rPr lang="en-US" dirty="0" smtClean="0"/>
              <a:t>      - We want to look for data that will support one hypothesis and enable the</a:t>
            </a:r>
          </a:p>
          <a:p>
            <a:r>
              <a:rPr lang="en-US" dirty="0" smtClean="0"/>
              <a:t>        rejection of others.</a:t>
            </a:r>
          </a:p>
          <a:p>
            <a:r>
              <a:rPr lang="en-US" dirty="0" smtClean="0"/>
              <a:t>      - Preliminary information that appears to bear on the problem is gathered</a:t>
            </a:r>
          </a:p>
          <a:p>
            <a:r>
              <a:rPr lang="en-US" dirty="0" smtClean="0"/>
              <a:t>        at this point. This information may point to a </a:t>
            </a:r>
            <a:r>
              <a:rPr lang="en-US" dirty="0" err="1" smtClean="0"/>
              <a:t>tenative</a:t>
            </a:r>
            <a:r>
              <a:rPr lang="en-US" dirty="0" smtClean="0"/>
              <a:t> solution to the</a:t>
            </a:r>
          </a:p>
          <a:p>
            <a:r>
              <a:rPr lang="en-US" dirty="0" smtClean="0"/>
              <a:t>        problem, and thus, a hypothesis or guiding question is formed.</a:t>
            </a:r>
          </a:p>
          <a:p>
            <a:r>
              <a:rPr lang="en-US" dirty="0" smtClean="0"/>
              <a:t>   5. Research requires a specific plan for proceeding.</a:t>
            </a:r>
          </a:p>
          <a:p>
            <a:r>
              <a:rPr lang="en-US" dirty="0" smtClean="0"/>
              <a:t>      - Researchers plan their overall research design and specific research</a:t>
            </a:r>
          </a:p>
          <a:p>
            <a:r>
              <a:rPr lang="en-US" dirty="0" smtClean="0"/>
              <a:t>        methods in a purposeful way so that they can acquire data relevant to</a:t>
            </a:r>
          </a:p>
          <a:p>
            <a:r>
              <a:rPr lang="en-US" dirty="0" smtClean="0"/>
              <a:t>        their research problem and </a:t>
            </a:r>
            <a:r>
              <a:rPr lang="en-US" dirty="0" err="1" smtClean="0"/>
              <a:t>subproblems</a:t>
            </a:r>
            <a:r>
              <a:rPr lang="en-US" dirty="0" smtClean="0"/>
              <a:t>.</a:t>
            </a:r>
          </a:p>
          <a:p>
            <a:r>
              <a:rPr lang="en-US" dirty="0" smtClean="0"/>
              <a:t>      - A method of collecting data more systematically is identified and</a:t>
            </a:r>
          </a:p>
          <a:p>
            <a:r>
              <a:rPr lang="en-US" dirty="0" smtClean="0"/>
              <a:t>        carried out in order to address the problem.</a:t>
            </a:r>
          </a:p>
          <a:p>
            <a:r>
              <a:rPr lang="en-US" dirty="0" smtClean="0"/>
              <a:t>      - Research methodologies have two primary functions:</a:t>
            </a:r>
          </a:p>
          <a:p>
            <a:r>
              <a:rPr lang="en-US" dirty="0" smtClean="0"/>
              <a:t>         1. To dictate and control the acquisition of data.</a:t>
            </a:r>
          </a:p>
          <a:p>
            <a:r>
              <a:rPr lang="en-US" dirty="0" smtClean="0"/>
              <a:t>         2. To analyze the acquired data in order to extract meaning from them.</a:t>
            </a:r>
          </a:p>
          <a:p>
            <a:r>
              <a:rPr lang="en-US" dirty="0" smtClean="0"/>
              <a:t>   6. Research rests on certain critical assumptions.</a:t>
            </a:r>
          </a:p>
          <a:p>
            <a:r>
              <a:rPr lang="en-US" dirty="0" smtClean="0"/>
              <a:t>      - An assumption is a condition that is taken for granted, without which</a:t>
            </a:r>
          </a:p>
          <a:p>
            <a:r>
              <a:rPr lang="en-US" dirty="0" smtClean="0"/>
              <a:t>        the research project would be pointless; they are self-evident truths</a:t>
            </a:r>
          </a:p>
          <a:p>
            <a:r>
              <a:rPr lang="en-US" dirty="0" smtClean="0"/>
              <a:t>        that any reasonable person might accept.</a:t>
            </a:r>
          </a:p>
          <a:p>
            <a:r>
              <a:rPr lang="en-US" dirty="0" smtClean="0"/>
              <a:t>      - Researchers set forth a statement of their assumptions as the bedrock</a:t>
            </a:r>
          </a:p>
          <a:p>
            <a:r>
              <a:rPr lang="en-US" dirty="0" smtClean="0"/>
              <a:t>        upon which their study rests.</a:t>
            </a:r>
          </a:p>
          <a:p>
            <a:r>
              <a:rPr lang="en-US" dirty="0" smtClean="0"/>
              <a:t>      - Careful researchers state their assumptions, so that other people</a:t>
            </a:r>
          </a:p>
          <a:p>
            <a:r>
              <a:rPr lang="en-US" dirty="0" smtClean="0"/>
              <a:t>        inspecting the research project can evaluate it in accordance with their</a:t>
            </a:r>
          </a:p>
          <a:p>
            <a:r>
              <a:rPr lang="en-US" dirty="0" smtClean="0"/>
              <a:t>        own assumptions.</a:t>
            </a:r>
          </a:p>
          <a:p>
            <a:r>
              <a:rPr lang="en-US" dirty="0" smtClean="0"/>
              <a:t>      - For the beginning researcher, it is better to be overly explicit than to</a:t>
            </a:r>
          </a:p>
          <a:p>
            <a:r>
              <a:rPr lang="en-US" dirty="0" smtClean="0"/>
              <a:t>        take too much for granted.</a:t>
            </a:r>
          </a:p>
          <a:p>
            <a:r>
              <a:rPr lang="en-US" dirty="0" smtClean="0"/>
              <a:t>   7. Research requires the collection and interpretation of data in an attempt</a:t>
            </a:r>
          </a:p>
          <a:p>
            <a:r>
              <a:rPr lang="en-US" dirty="0" smtClean="0"/>
              <a:t>      to resolve the problem that initiated the research.</a:t>
            </a:r>
          </a:p>
          <a:p>
            <a:r>
              <a:rPr lang="en-US" dirty="0" smtClean="0"/>
              <a:t>      - The body of data is processed and interpreted.</a:t>
            </a:r>
          </a:p>
          <a:p>
            <a:r>
              <a:rPr lang="en-US" dirty="0" smtClean="0"/>
              <a:t>      - A discovery is made or a conclusion reached.</a:t>
            </a:r>
          </a:p>
          <a:p>
            <a:r>
              <a:rPr lang="en-US" dirty="0" smtClean="0"/>
              <a:t>      - The question is either answered (partially or fully) or remains</a:t>
            </a:r>
          </a:p>
          <a:p>
            <a:r>
              <a:rPr lang="en-US" dirty="0" smtClean="0"/>
              <a:t>        unanswered.</a:t>
            </a:r>
          </a:p>
          <a:p>
            <a:r>
              <a:rPr lang="en-US" dirty="0" smtClean="0"/>
              <a:t>      - Events, observations, and measurements are just that and nothing more</a:t>
            </a:r>
          </a:p>
          <a:p>
            <a:r>
              <a:rPr lang="en-US" dirty="0" smtClean="0"/>
              <a:t>        without human interpretation.</a:t>
            </a:r>
          </a:p>
          <a:p>
            <a:r>
              <a:rPr lang="en-US" dirty="0" smtClean="0"/>
              <a:t>      - Data demand interpretation; </a:t>
            </a:r>
            <a:r>
              <a:rPr lang="en-US" dirty="0" err="1" smtClean="0"/>
              <a:t>uninterpreted</a:t>
            </a:r>
            <a:r>
              <a:rPr lang="en-US" dirty="0" smtClean="0"/>
              <a:t> data are worthless.</a:t>
            </a:r>
          </a:p>
          <a:p>
            <a:r>
              <a:rPr lang="en-US" dirty="0" smtClean="0"/>
              <a:t>      - Different minds often find different meaning in the same set of facts.</a:t>
            </a:r>
          </a:p>
          <a:p>
            <a:r>
              <a:rPr lang="en-US" dirty="0" smtClean="0"/>
              <a:t>   8. Research is, by its nature, cyclical or, more exactly, helical.</a:t>
            </a:r>
          </a:p>
          <a:p>
            <a:r>
              <a:rPr lang="en-US" dirty="0" smtClean="0"/>
              <a:t>      - At this point, one or more new problems may emerge.</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6</a:t>
            </a:fld>
            <a:endParaRPr lang="en-US"/>
          </a:p>
        </p:txBody>
      </p:sp>
    </p:spTree>
    <p:extLst>
      <p:ext uri="{BB962C8B-B14F-4D97-AF65-F5344CB8AC3E}">
        <p14:creationId xmlns:p14="http://schemas.microsoft.com/office/powerpoint/2010/main" val="2994480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7</a:t>
            </a:fld>
            <a:endParaRPr lang="en-US"/>
          </a:p>
        </p:txBody>
      </p:sp>
    </p:spTree>
    <p:extLst>
      <p:ext uri="{BB962C8B-B14F-4D97-AF65-F5344CB8AC3E}">
        <p14:creationId xmlns:p14="http://schemas.microsoft.com/office/powerpoint/2010/main" val="1397227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701040" y="911413"/>
            <a:ext cx="5608320" cy="7222938"/>
          </a:xfrm>
        </p:spPr>
        <p:txBody>
          <a:bodyPr/>
          <a:lstStyle/>
          <a:p>
            <a:r>
              <a:rPr lang="en-US" dirty="0" smtClean="0"/>
              <a:t>Most research studies don't bring total closure to a research problem.</a:t>
            </a:r>
          </a:p>
          <a:p>
            <a:r>
              <a:rPr lang="en-US" dirty="0" smtClean="0"/>
              <a:t>   - Research is rarely a "one-shot" effort that completely resolves a problem.</a:t>
            </a:r>
          </a:p>
          <a:p>
            <a:r>
              <a:rPr lang="en-US" dirty="0" smtClean="0"/>
              <a:t>   - Hypotheses are rarely "proved" or "disproved", but rather support or not</a:t>
            </a:r>
          </a:p>
          <a:p>
            <a:r>
              <a:rPr lang="en-US" dirty="0" smtClean="0"/>
              <a:t>     supported.</a:t>
            </a:r>
          </a:p>
          <a:p>
            <a:r>
              <a:rPr lang="en-US" dirty="0" smtClean="0"/>
              <a:t>   - If data run contrary to the hypothesis, the research rejects it, and</a:t>
            </a:r>
          </a:p>
          <a:p>
            <a:r>
              <a:rPr lang="en-US" dirty="0" smtClean="0"/>
              <a:t>     focuses on alternative hypotheses as being more likely.</a:t>
            </a:r>
          </a:p>
          <a:p>
            <a:r>
              <a:rPr lang="en-US" dirty="0" smtClean="0"/>
              <a:t>   - In either case, one or more additional follow-up studies are called for.</a:t>
            </a:r>
          </a:p>
          <a:p>
            <a:r>
              <a:rPr lang="en-US" dirty="0" smtClean="0"/>
              <a:t>   - Perhaps additional, related problems are identified.</a:t>
            </a:r>
          </a:p>
          <a:p>
            <a:r>
              <a:rPr lang="en-US" dirty="0" smtClean="0"/>
              <a:t>   - In this way, research begets more research. Genuine research is likely to</a:t>
            </a:r>
          </a:p>
          <a:p>
            <a:r>
              <a:rPr lang="en-US" dirty="0" smtClean="0"/>
              <a:t>     yield as many problems as it resolves.</a:t>
            </a:r>
            <a:endParaRPr lang="en-US" dirty="0"/>
          </a:p>
        </p:txBody>
      </p:sp>
      <p:sp>
        <p:nvSpPr>
          <p:cNvPr id="4" name="Slide Number Placeholder 3"/>
          <p:cNvSpPr>
            <a:spLocks noGrp="1"/>
          </p:cNvSpPr>
          <p:nvPr>
            <p:ph type="sldNum" sz="quarter" idx="10"/>
          </p:nvPr>
        </p:nvSpPr>
        <p:spPr/>
        <p:txBody>
          <a:bodyPr/>
          <a:lstStyle/>
          <a:p>
            <a:fld id="{28DC87F8-0001-4FF3-8FE6-D9136E288969}" type="slidenum">
              <a:rPr lang="en-US" smtClean="0"/>
              <a:t>8</a:t>
            </a:fld>
            <a:endParaRPr lang="en-US"/>
          </a:p>
        </p:txBody>
      </p:sp>
    </p:spTree>
    <p:extLst>
      <p:ext uri="{BB962C8B-B14F-4D97-AF65-F5344CB8AC3E}">
        <p14:creationId xmlns:p14="http://schemas.microsoft.com/office/powerpoint/2010/main" val="1083211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C87F8-0001-4FF3-8FE6-D9136E288969}" type="slidenum">
              <a:rPr lang="en-US" smtClean="0"/>
              <a:t>9</a:t>
            </a:fld>
            <a:endParaRPr lang="en-US"/>
          </a:p>
        </p:txBody>
      </p:sp>
    </p:spTree>
    <p:extLst>
      <p:ext uri="{BB962C8B-B14F-4D97-AF65-F5344CB8AC3E}">
        <p14:creationId xmlns:p14="http://schemas.microsoft.com/office/powerpoint/2010/main" val="420345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9/1/2015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9/1/2015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9/1/2015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9/1/2015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9/1/2015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2.emf"/><Relationship Id="rId26" Type="http://schemas.openxmlformats.org/officeDocument/2006/relationships/image" Target="../media/image16.emf"/><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20.emf"/><Relationship Id="rId42" Type="http://schemas.openxmlformats.org/officeDocument/2006/relationships/image" Target="../media/image24.emf"/><Relationship Id="rId47" Type="http://schemas.openxmlformats.org/officeDocument/2006/relationships/customXml" Target="../ink/ink23.xml"/><Relationship Id="rId50" Type="http://schemas.openxmlformats.org/officeDocument/2006/relationships/image" Target="../media/image28.emf"/><Relationship Id="rId55" Type="http://schemas.openxmlformats.org/officeDocument/2006/relationships/customXml" Target="../ink/ink27.xml"/><Relationship Id="rId63" Type="http://schemas.openxmlformats.org/officeDocument/2006/relationships/customXml" Target="../ink/ink31.xml"/><Relationship Id="rId68" Type="http://schemas.openxmlformats.org/officeDocument/2006/relationships/image" Target="../media/image37.emf"/><Relationship Id="rId76" Type="http://schemas.openxmlformats.org/officeDocument/2006/relationships/image" Target="../media/image41.emf"/><Relationship Id="rId84" Type="http://schemas.openxmlformats.org/officeDocument/2006/relationships/image" Target="../media/image45.emf"/><Relationship Id="rId89" Type="http://schemas.openxmlformats.org/officeDocument/2006/relationships/customXml" Target="../ink/ink44.xml"/><Relationship Id="rId7" Type="http://schemas.openxmlformats.org/officeDocument/2006/relationships/customXml" Target="../ink/ink3.xml"/><Relationship Id="rId71" Type="http://schemas.openxmlformats.org/officeDocument/2006/relationships/customXml" Target="../ink/ink35.xml"/><Relationship Id="rId92" Type="http://schemas.openxmlformats.org/officeDocument/2006/relationships/image" Target="../media/image49.emf"/><Relationship Id="rId2" Type="http://schemas.openxmlformats.org/officeDocument/2006/relationships/notesSlide" Target="../notesSlides/notesSlide18.xml"/><Relationship Id="rId16" Type="http://schemas.openxmlformats.org/officeDocument/2006/relationships/image" Target="../media/image11.emf"/><Relationship Id="rId29" Type="http://schemas.openxmlformats.org/officeDocument/2006/relationships/customXml" Target="../ink/ink14.xml"/><Relationship Id="rId11" Type="http://schemas.openxmlformats.org/officeDocument/2006/relationships/customXml" Target="../ink/ink5.xml"/><Relationship Id="rId24" Type="http://schemas.openxmlformats.org/officeDocument/2006/relationships/image" Target="../media/image15.emf"/><Relationship Id="rId32" Type="http://schemas.openxmlformats.org/officeDocument/2006/relationships/image" Target="../media/image19.emf"/><Relationship Id="rId37" Type="http://schemas.openxmlformats.org/officeDocument/2006/relationships/customXml" Target="../ink/ink18.xml"/><Relationship Id="rId40" Type="http://schemas.openxmlformats.org/officeDocument/2006/relationships/image" Target="../media/image23.emf"/><Relationship Id="rId45" Type="http://schemas.openxmlformats.org/officeDocument/2006/relationships/customXml" Target="../ink/ink22.xml"/><Relationship Id="rId53" Type="http://schemas.openxmlformats.org/officeDocument/2006/relationships/customXml" Target="../ink/ink26.xml"/><Relationship Id="rId58" Type="http://schemas.openxmlformats.org/officeDocument/2006/relationships/image" Target="../media/image32.emf"/><Relationship Id="rId66" Type="http://schemas.openxmlformats.org/officeDocument/2006/relationships/image" Target="../media/image36.emf"/><Relationship Id="rId74" Type="http://schemas.openxmlformats.org/officeDocument/2006/relationships/image" Target="../media/image40.emf"/><Relationship Id="rId79" Type="http://schemas.openxmlformats.org/officeDocument/2006/relationships/customXml" Target="../ink/ink39.xml"/><Relationship Id="rId87" Type="http://schemas.openxmlformats.org/officeDocument/2006/relationships/customXml" Target="../ink/ink43.xml"/><Relationship Id="rId5" Type="http://schemas.openxmlformats.org/officeDocument/2006/relationships/customXml" Target="../ink/ink2.xml"/><Relationship Id="rId61" Type="http://schemas.openxmlformats.org/officeDocument/2006/relationships/customXml" Target="../ink/ink30.xml"/><Relationship Id="rId82" Type="http://schemas.openxmlformats.org/officeDocument/2006/relationships/image" Target="../media/image44.emf"/><Relationship Id="rId90" Type="http://schemas.openxmlformats.org/officeDocument/2006/relationships/image" Target="../media/image48.emf"/><Relationship Id="rId19" Type="http://schemas.openxmlformats.org/officeDocument/2006/relationships/customXml" Target="../ink/ink9.xml"/><Relationship Id="rId14" Type="http://schemas.openxmlformats.org/officeDocument/2006/relationships/image" Target="../media/image10.emf"/><Relationship Id="rId22" Type="http://schemas.openxmlformats.org/officeDocument/2006/relationships/image" Target="../media/image14.emf"/><Relationship Id="rId27" Type="http://schemas.openxmlformats.org/officeDocument/2006/relationships/customXml" Target="../ink/ink13.xml"/><Relationship Id="rId30" Type="http://schemas.openxmlformats.org/officeDocument/2006/relationships/image" Target="../media/image18.emf"/><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7.emf"/><Relationship Id="rId56" Type="http://schemas.openxmlformats.org/officeDocument/2006/relationships/image" Target="../media/image31.emf"/><Relationship Id="rId64" Type="http://schemas.openxmlformats.org/officeDocument/2006/relationships/image" Target="../media/image35.emf"/><Relationship Id="rId69" Type="http://schemas.openxmlformats.org/officeDocument/2006/relationships/customXml" Target="../ink/ink34.xml"/><Relationship Id="rId77" Type="http://schemas.openxmlformats.org/officeDocument/2006/relationships/customXml" Target="../ink/ink38.xml"/><Relationship Id="rId8" Type="http://schemas.openxmlformats.org/officeDocument/2006/relationships/image" Target="../media/image7.emf"/><Relationship Id="rId51" Type="http://schemas.openxmlformats.org/officeDocument/2006/relationships/customXml" Target="../ink/ink25.xml"/><Relationship Id="rId72" Type="http://schemas.openxmlformats.org/officeDocument/2006/relationships/image" Target="../media/image39.emf"/><Relationship Id="rId80" Type="http://schemas.openxmlformats.org/officeDocument/2006/relationships/image" Target="../media/image43.emf"/><Relationship Id="rId85" Type="http://schemas.openxmlformats.org/officeDocument/2006/relationships/customXml" Target="../ink/ink42.xml"/><Relationship Id="rId3" Type="http://schemas.openxmlformats.org/officeDocument/2006/relationships/customXml" Target="../ink/ink1.xml"/><Relationship Id="rId12" Type="http://schemas.openxmlformats.org/officeDocument/2006/relationships/image" Target="../media/image9.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2.emf"/><Relationship Id="rId46" Type="http://schemas.openxmlformats.org/officeDocument/2006/relationships/image" Target="../media/image26.emf"/><Relationship Id="rId59" Type="http://schemas.openxmlformats.org/officeDocument/2006/relationships/customXml" Target="../ink/ink29.xml"/><Relationship Id="rId67" Type="http://schemas.openxmlformats.org/officeDocument/2006/relationships/customXml" Target="../ink/ink33.xml"/><Relationship Id="rId20" Type="http://schemas.openxmlformats.org/officeDocument/2006/relationships/image" Target="../media/image13.emf"/><Relationship Id="rId41" Type="http://schemas.openxmlformats.org/officeDocument/2006/relationships/customXml" Target="../ink/ink20.xml"/><Relationship Id="rId54" Type="http://schemas.openxmlformats.org/officeDocument/2006/relationships/image" Target="../media/image30.emf"/><Relationship Id="rId62" Type="http://schemas.openxmlformats.org/officeDocument/2006/relationships/image" Target="../media/image34.emf"/><Relationship Id="rId70" Type="http://schemas.openxmlformats.org/officeDocument/2006/relationships/image" Target="../media/image38.emf"/><Relationship Id="rId75" Type="http://schemas.openxmlformats.org/officeDocument/2006/relationships/customXml" Target="../ink/ink37.xml"/><Relationship Id="rId83" Type="http://schemas.openxmlformats.org/officeDocument/2006/relationships/customXml" Target="../ink/ink41.xml"/><Relationship Id="rId88" Type="http://schemas.openxmlformats.org/officeDocument/2006/relationships/image" Target="../media/image47.emf"/><Relationship Id="rId91" Type="http://schemas.openxmlformats.org/officeDocument/2006/relationships/customXml" Target="../ink/ink45.xml"/><Relationship Id="rId1" Type="http://schemas.openxmlformats.org/officeDocument/2006/relationships/slideLayout" Target="../slideLayouts/slideLayout2.xml"/><Relationship Id="rId6" Type="http://schemas.openxmlformats.org/officeDocument/2006/relationships/image" Target="../media/image6.emf"/><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7.emf"/><Relationship Id="rId36" Type="http://schemas.openxmlformats.org/officeDocument/2006/relationships/image" Target="../media/image21.emf"/><Relationship Id="rId49" Type="http://schemas.openxmlformats.org/officeDocument/2006/relationships/customXml" Target="../ink/ink24.xml"/><Relationship Id="rId57" Type="http://schemas.openxmlformats.org/officeDocument/2006/relationships/customXml" Target="../ink/ink28.xml"/><Relationship Id="rId10" Type="http://schemas.openxmlformats.org/officeDocument/2006/relationships/image" Target="../media/image8.emf"/><Relationship Id="rId31" Type="http://schemas.openxmlformats.org/officeDocument/2006/relationships/customXml" Target="../ink/ink15.xml"/><Relationship Id="rId44" Type="http://schemas.openxmlformats.org/officeDocument/2006/relationships/image" Target="../media/image25.emf"/><Relationship Id="rId52" Type="http://schemas.openxmlformats.org/officeDocument/2006/relationships/image" Target="../media/image29.emf"/><Relationship Id="rId60" Type="http://schemas.openxmlformats.org/officeDocument/2006/relationships/image" Target="../media/image33.emf"/><Relationship Id="rId65" Type="http://schemas.openxmlformats.org/officeDocument/2006/relationships/customXml" Target="../ink/ink32.xml"/><Relationship Id="rId73" Type="http://schemas.openxmlformats.org/officeDocument/2006/relationships/customXml" Target="../ink/ink36.xml"/><Relationship Id="rId78" Type="http://schemas.openxmlformats.org/officeDocument/2006/relationships/image" Target="../media/image42.emf"/><Relationship Id="rId81" Type="http://schemas.openxmlformats.org/officeDocument/2006/relationships/customXml" Target="../ink/ink40.xml"/><Relationship Id="rId86" Type="http://schemas.openxmlformats.org/officeDocument/2006/relationships/image" Target="../media/image46.emf"/><Relationship Id="rId4" Type="http://schemas.openxmlformats.org/officeDocument/2006/relationships/image" Target="../media/image5.emf"/><Relationship Id="rId9" Type="http://schemas.openxmlformats.org/officeDocument/2006/relationships/customXml" Target="../ink/ink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1524001" y="6318250"/>
            <a:ext cx="9161463" cy="539750"/>
          </a:xfrm>
          <a:prstGeom prst="rect">
            <a:avLst/>
          </a:prstGeom>
          <a:solidFill>
            <a:srgbClr val="008B5D"/>
          </a:solidFill>
          <a:ln>
            <a:noFill/>
          </a:ln>
          <a:extLst>
            <a:ext uri="{91240B29-F687-4F45-9708-019B960494DF}">
              <a14:hiddenLine xmlns:a14="http://schemas.microsoft.com/office/drawing/2010/main" w="9525">
                <a:solidFill>
                  <a:srgbClr val="D71A21"/>
                </a:solidFill>
                <a:miter lim="800000"/>
                <a:headEnd/>
                <a:tailEnd/>
              </a14:hiddenLine>
            </a:ext>
          </a:extLst>
        </p:spPr>
        <p:txBody>
          <a:bodyPr anchor="ctr"/>
          <a:lstStyle/>
          <a:p>
            <a:pPr algn="ctr">
              <a:defRPr/>
            </a:pPr>
            <a:endParaRPr lang="en-US">
              <a:solidFill>
                <a:schemeClr val="lt1"/>
              </a:solidFill>
            </a:endParaRPr>
          </a:p>
        </p:txBody>
      </p:sp>
      <p:pic>
        <p:nvPicPr>
          <p:cNvPr id="15365" name="Picture 5" descr="Pearson_Strap_Bound_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1" y="6356351"/>
            <a:ext cx="1908175" cy="493713"/>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Pearson_Bound_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12238" y="6356351"/>
            <a:ext cx="1503362" cy="447675"/>
          </a:xfrm>
          <a:prstGeom prst="rect">
            <a:avLst/>
          </a:prstGeom>
          <a:noFill/>
          <a:extLst>
            <a:ext uri="{909E8E84-426E-40DD-AFC4-6F175D3DCCD1}">
              <a14:hiddenFill xmlns:a14="http://schemas.microsoft.com/office/drawing/2010/main">
                <a:solidFill>
                  <a:srgbClr val="FFFFFF"/>
                </a:solidFill>
              </a14:hiddenFill>
            </a:ext>
          </a:extLst>
        </p:spPr>
      </p:pic>
      <p:sp>
        <p:nvSpPr>
          <p:cNvPr id="15367" name="Rectangle 7"/>
          <p:cNvSpPr>
            <a:spLocks noChangeArrowheads="1"/>
          </p:cNvSpPr>
          <p:nvPr/>
        </p:nvSpPr>
        <p:spPr bwMode="auto">
          <a:xfrm>
            <a:off x="2133600" y="228600"/>
            <a:ext cx="8001000" cy="685800"/>
          </a:xfrm>
          <a:prstGeom prst="rect">
            <a:avLst/>
          </a:prstGeom>
          <a:noFill/>
          <a:ln>
            <a:noFill/>
          </a:ln>
          <a:effectLst/>
          <a:extLst>
            <a:ext uri="{909E8E84-426E-40DD-AFC4-6F175D3DCCD1}">
              <a14:hiddenFill xmlns:a14="http://schemas.microsoft.com/office/drawing/2010/main">
                <a:solidFill>
                  <a:srgbClr val="364395"/>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lstStyle>
            <a:lvl1pPr eaLnBrk="0" hangingPunct="0">
              <a:defRPr sz="4400">
                <a:solidFill>
                  <a:schemeClr val="tx2"/>
                </a:solidFill>
                <a:latin typeface="Verdana" panose="020B0604030504040204" pitchFamily="34" charset="0"/>
              </a:defRPr>
            </a:lvl1pPr>
            <a:lvl2pPr eaLnBrk="0" hangingPunct="0">
              <a:defRPr sz="4400">
                <a:solidFill>
                  <a:schemeClr val="tx2"/>
                </a:solidFill>
                <a:latin typeface="Verdana" panose="020B0604030504040204" pitchFamily="34" charset="0"/>
              </a:defRPr>
            </a:lvl2pPr>
            <a:lvl3pPr eaLnBrk="0" hangingPunct="0">
              <a:defRPr sz="4400">
                <a:solidFill>
                  <a:schemeClr val="tx2"/>
                </a:solidFill>
                <a:latin typeface="Verdana" panose="020B0604030504040204" pitchFamily="34" charset="0"/>
              </a:defRPr>
            </a:lvl3pPr>
            <a:lvl4pPr eaLnBrk="0" hangingPunct="0">
              <a:defRPr sz="4400">
                <a:solidFill>
                  <a:schemeClr val="tx2"/>
                </a:solidFill>
                <a:latin typeface="Verdana" panose="020B0604030504040204" pitchFamily="34" charset="0"/>
              </a:defRPr>
            </a:lvl4pPr>
            <a:lvl5pPr eaLnBrk="0" hangingPunct="0">
              <a:defRPr sz="4400">
                <a:solidFill>
                  <a:schemeClr val="tx2"/>
                </a:solidFill>
                <a:latin typeface="Verdana" panose="020B0604030504040204" pitchFamily="34" charset="0"/>
              </a:defRPr>
            </a:lvl5pPr>
            <a:lvl6pPr marL="457200" eaLnBrk="0" fontAlgn="base" hangingPunct="0">
              <a:spcBef>
                <a:spcPct val="0"/>
              </a:spcBef>
              <a:spcAft>
                <a:spcPct val="0"/>
              </a:spcAft>
              <a:defRPr sz="4400">
                <a:solidFill>
                  <a:schemeClr val="tx2"/>
                </a:solidFill>
                <a:latin typeface="Verdana" panose="020B0604030504040204" pitchFamily="34" charset="0"/>
              </a:defRPr>
            </a:lvl6pPr>
            <a:lvl7pPr marL="914400" eaLnBrk="0" fontAlgn="base" hangingPunct="0">
              <a:spcBef>
                <a:spcPct val="0"/>
              </a:spcBef>
              <a:spcAft>
                <a:spcPct val="0"/>
              </a:spcAft>
              <a:defRPr sz="4400">
                <a:solidFill>
                  <a:schemeClr val="tx2"/>
                </a:solidFill>
                <a:latin typeface="Verdana" panose="020B0604030504040204" pitchFamily="34" charset="0"/>
              </a:defRPr>
            </a:lvl7pPr>
            <a:lvl8pPr marL="1371600" eaLnBrk="0" fontAlgn="base" hangingPunct="0">
              <a:spcBef>
                <a:spcPct val="0"/>
              </a:spcBef>
              <a:spcAft>
                <a:spcPct val="0"/>
              </a:spcAft>
              <a:defRPr sz="4400">
                <a:solidFill>
                  <a:schemeClr val="tx2"/>
                </a:solidFill>
                <a:latin typeface="Verdana" panose="020B0604030504040204" pitchFamily="34" charset="0"/>
              </a:defRPr>
            </a:lvl8pPr>
            <a:lvl9pPr marL="1828800" eaLnBrk="0" fontAlgn="base" hangingPunct="0">
              <a:spcBef>
                <a:spcPct val="0"/>
              </a:spcBef>
              <a:spcAft>
                <a:spcPct val="0"/>
              </a:spcAft>
              <a:defRPr sz="4400">
                <a:solidFill>
                  <a:schemeClr val="tx2"/>
                </a:solidFill>
                <a:latin typeface="Verdana" panose="020B0604030504040204" pitchFamily="34" charset="0"/>
              </a:defRPr>
            </a:lvl9pPr>
          </a:lstStyle>
          <a:p>
            <a:r>
              <a:rPr lang="en-GB" altLang="en-US"/>
              <a:t>Practical Research</a:t>
            </a:r>
          </a:p>
        </p:txBody>
      </p:sp>
      <p:sp>
        <p:nvSpPr>
          <p:cNvPr id="15368" name="Rectangle 8"/>
          <p:cNvSpPr>
            <a:spLocks noChangeArrowheads="1"/>
          </p:cNvSpPr>
          <p:nvPr/>
        </p:nvSpPr>
        <p:spPr bwMode="auto">
          <a:xfrm>
            <a:off x="2209800" y="2895600"/>
            <a:ext cx="37338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a:lstStyle>
            <a:lvl1pPr eaLnBrk="0" hangingPunct="0">
              <a:spcBef>
                <a:spcPct val="20000"/>
              </a:spcBef>
              <a:buClr>
                <a:schemeClr val="folHlink"/>
              </a:buClr>
              <a:buSzPct val="60000"/>
              <a:buFont typeface="Wingdings" panose="05000000000000000000" pitchFamily="2" charset="2"/>
              <a:defRPr sz="2400" b="1">
                <a:solidFill>
                  <a:schemeClr val="tx1"/>
                </a:solidFill>
                <a:latin typeface="Verdana" panose="020B0604030504040204" pitchFamily="34" charset="0"/>
              </a:defRPr>
            </a:lvl1pPr>
            <a:lvl2pPr algn="ctr" eaLnBrk="0" hangingPunct="0">
              <a:spcBef>
                <a:spcPct val="20000"/>
              </a:spcBef>
              <a:buClr>
                <a:schemeClr val="hlink"/>
              </a:buClr>
              <a:buSzPct val="55000"/>
              <a:buFont typeface="Wingdings" panose="05000000000000000000" pitchFamily="2" charset="2"/>
              <a:defRPr sz="2800">
                <a:solidFill>
                  <a:schemeClr val="tx1"/>
                </a:solidFill>
                <a:latin typeface="Tahoma" panose="020B0604030504040204" pitchFamily="34" charset="0"/>
              </a:defRPr>
            </a:lvl2pPr>
            <a:lvl3pPr algn="ctr" eaLnBrk="0" hangingPunct="0">
              <a:spcBef>
                <a:spcPct val="20000"/>
              </a:spcBef>
              <a:buClr>
                <a:schemeClr val="folHlink"/>
              </a:buClr>
              <a:buSzPct val="50000"/>
              <a:buFont typeface="Wingdings" panose="05000000000000000000" pitchFamily="2" charset="2"/>
              <a:defRPr sz="2400">
                <a:solidFill>
                  <a:schemeClr val="tx1"/>
                </a:solidFill>
                <a:latin typeface="Tahoma" panose="020B0604030504040204" pitchFamily="34" charset="0"/>
              </a:defRPr>
            </a:lvl3pPr>
            <a:lvl4pPr algn="ctr" eaLnBrk="0" hangingPunct="0">
              <a:spcBef>
                <a:spcPct val="20000"/>
              </a:spcBef>
              <a:buClr>
                <a:schemeClr val="accent2"/>
              </a:buClr>
              <a:buSzPct val="55000"/>
              <a:buFont typeface="Wingdings" panose="05000000000000000000" pitchFamily="2" charset="2"/>
              <a:defRPr sz="2000">
                <a:solidFill>
                  <a:schemeClr val="tx1"/>
                </a:solidFill>
                <a:latin typeface="Tahoma" panose="020B0604030504040204" pitchFamily="34" charset="0"/>
              </a:defRPr>
            </a:lvl4pPr>
            <a:lvl5pPr algn="ctr" eaLnBrk="0" hangingPunct="0">
              <a:spcBef>
                <a:spcPct val="20000"/>
              </a:spcBef>
              <a:buClr>
                <a:schemeClr val="accent1"/>
              </a:buClr>
              <a:buSzPct val="50000"/>
              <a:buFont typeface="Wingdings" panose="05000000000000000000" pitchFamily="2" charset="2"/>
              <a:defRPr sz="2000">
                <a:solidFill>
                  <a:schemeClr val="tx1"/>
                </a:solidFill>
                <a:latin typeface="Tahoma" panose="020B0604030504040204" pitchFamily="34" charset="0"/>
              </a:defRPr>
            </a:lvl5pPr>
            <a:lvl6pPr algn="ctr" eaLnBrk="0" fontAlgn="base" hangingPunct="0">
              <a:spcBef>
                <a:spcPct val="20000"/>
              </a:spcBef>
              <a:spcAft>
                <a:spcPct val="0"/>
              </a:spcAft>
              <a:buClr>
                <a:schemeClr val="accent1"/>
              </a:buClr>
              <a:buSzPct val="50000"/>
              <a:buFont typeface="Wingdings" panose="05000000000000000000" pitchFamily="2" charset="2"/>
              <a:defRPr sz="2000">
                <a:solidFill>
                  <a:schemeClr val="tx1"/>
                </a:solidFill>
                <a:latin typeface="Tahoma" panose="020B0604030504040204" pitchFamily="34" charset="0"/>
              </a:defRPr>
            </a:lvl6pPr>
            <a:lvl7pPr algn="ctr" eaLnBrk="0" fontAlgn="base" hangingPunct="0">
              <a:spcBef>
                <a:spcPct val="20000"/>
              </a:spcBef>
              <a:spcAft>
                <a:spcPct val="0"/>
              </a:spcAft>
              <a:buClr>
                <a:schemeClr val="accent1"/>
              </a:buClr>
              <a:buSzPct val="50000"/>
              <a:buFont typeface="Wingdings" panose="05000000000000000000" pitchFamily="2" charset="2"/>
              <a:defRPr sz="2000">
                <a:solidFill>
                  <a:schemeClr val="tx1"/>
                </a:solidFill>
                <a:latin typeface="Tahoma" panose="020B0604030504040204" pitchFamily="34" charset="0"/>
              </a:defRPr>
            </a:lvl7pPr>
            <a:lvl8pPr algn="ctr" eaLnBrk="0" fontAlgn="base" hangingPunct="0">
              <a:spcBef>
                <a:spcPct val="20000"/>
              </a:spcBef>
              <a:spcAft>
                <a:spcPct val="0"/>
              </a:spcAft>
              <a:buClr>
                <a:schemeClr val="accent1"/>
              </a:buClr>
              <a:buSzPct val="50000"/>
              <a:buFont typeface="Wingdings" panose="05000000000000000000" pitchFamily="2" charset="2"/>
              <a:defRPr sz="2000">
                <a:solidFill>
                  <a:schemeClr val="tx1"/>
                </a:solidFill>
                <a:latin typeface="Tahoma" panose="020B0604030504040204" pitchFamily="34" charset="0"/>
              </a:defRPr>
            </a:lvl8pPr>
            <a:lvl9pPr algn="ctr" eaLnBrk="0" fontAlgn="base" hangingPunct="0">
              <a:spcBef>
                <a:spcPct val="20000"/>
              </a:spcBef>
              <a:spcAft>
                <a:spcPct val="0"/>
              </a:spcAft>
              <a:buClr>
                <a:schemeClr val="accent1"/>
              </a:buClr>
              <a:buSzPct val="50000"/>
              <a:buFont typeface="Wingdings" panose="05000000000000000000" pitchFamily="2" charset="2"/>
              <a:defRPr sz="2000">
                <a:solidFill>
                  <a:schemeClr val="tx1"/>
                </a:solidFill>
                <a:latin typeface="Tahoma" panose="020B0604030504040204" pitchFamily="34" charset="0"/>
              </a:defRPr>
            </a:lvl9pPr>
          </a:lstStyle>
          <a:p>
            <a:r>
              <a:rPr lang="en-GB" altLang="en-US"/>
              <a:t>Paul D. Leedy</a:t>
            </a:r>
          </a:p>
          <a:p>
            <a:r>
              <a:rPr lang="en-GB" altLang="en-US"/>
              <a:t>Jeanne Ellis Ormrod</a:t>
            </a:r>
          </a:p>
        </p:txBody>
      </p:sp>
      <p:sp>
        <p:nvSpPr>
          <p:cNvPr id="15369" name="Text Box 9"/>
          <p:cNvSpPr txBox="1">
            <a:spLocks noChangeArrowheads="1"/>
          </p:cNvSpPr>
          <p:nvPr/>
        </p:nvSpPr>
        <p:spPr bwMode="auto">
          <a:xfrm>
            <a:off x="2057400" y="1752600"/>
            <a:ext cx="3352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200">
                <a:solidFill>
                  <a:schemeClr val="bg2"/>
                </a:solidFill>
                <a:ea typeface="ＭＳ Ｐゴシック" pitchFamily="34" charset="-128"/>
              </a:rPr>
              <a:t>Tenth Edition</a:t>
            </a:r>
          </a:p>
        </p:txBody>
      </p:sp>
      <p:sp>
        <p:nvSpPr>
          <p:cNvPr id="15370" name="Rectangle 10"/>
          <p:cNvSpPr>
            <a:spLocks noChangeArrowheads="1"/>
          </p:cNvSpPr>
          <p:nvPr/>
        </p:nvSpPr>
        <p:spPr bwMode="auto">
          <a:xfrm>
            <a:off x="2209800" y="51054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a:solidFill>
                  <a:schemeClr val="bg2"/>
                </a:solidFill>
                <a:ea typeface="ＭＳ Ｐゴシック" pitchFamily="34" charset="-128"/>
              </a:rPr>
              <a:t>© 2013, 2010, 2005, 2001, 1997</a:t>
            </a:r>
            <a:br>
              <a:rPr lang="en-US" altLang="en-US" sz="1200">
                <a:solidFill>
                  <a:schemeClr val="bg2"/>
                </a:solidFill>
                <a:ea typeface="ＭＳ Ｐゴシック" pitchFamily="34" charset="-128"/>
              </a:rPr>
            </a:br>
            <a:r>
              <a:rPr lang="en-US" altLang="en-US" sz="1200">
                <a:solidFill>
                  <a:schemeClr val="bg2"/>
                </a:solidFill>
                <a:ea typeface="ＭＳ Ｐゴシック" pitchFamily="34" charset="-128"/>
              </a:rPr>
              <a:t>Pearson Education, Inc. All rights reserved.</a:t>
            </a:r>
          </a:p>
        </p:txBody>
      </p:sp>
      <p:sp>
        <p:nvSpPr>
          <p:cNvPr id="15371" name="Text Box 11"/>
          <p:cNvSpPr txBox="1">
            <a:spLocks noChangeArrowheads="1"/>
          </p:cNvSpPr>
          <p:nvPr/>
        </p:nvSpPr>
        <p:spPr bwMode="auto">
          <a:xfrm>
            <a:off x="2057400" y="914400"/>
            <a:ext cx="7391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200">
                <a:ea typeface="ＭＳ Ｐゴシック" pitchFamily="34" charset="-128"/>
              </a:rPr>
              <a:t>Planning and Design</a:t>
            </a:r>
          </a:p>
        </p:txBody>
      </p:sp>
      <p:pic>
        <p:nvPicPr>
          <p:cNvPr id="15373" name="Picture 13" descr="Leedy Cov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1" y="990600"/>
            <a:ext cx="3624263" cy="453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025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Research</a:t>
            </a:r>
            <a:endParaRPr lang="en-US" dirty="0"/>
          </a:p>
        </p:txBody>
      </p:sp>
      <p:sp>
        <p:nvSpPr>
          <p:cNvPr id="3" name="Content Placeholder 2"/>
          <p:cNvSpPr>
            <a:spLocks noGrp="1"/>
          </p:cNvSpPr>
          <p:nvPr>
            <p:ph idx="1"/>
          </p:nvPr>
        </p:nvSpPr>
        <p:spPr/>
        <p:txBody>
          <a:bodyPr>
            <a:normAutofit/>
          </a:bodyPr>
          <a:lstStyle/>
          <a:p>
            <a:r>
              <a:rPr lang="en-US" sz="2800" dirty="0" smtClean="0"/>
              <a:t>Some definitions:</a:t>
            </a:r>
          </a:p>
          <a:p>
            <a:pPr lvl="1"/>
            <a:r>
              <a:rPr lang="en-US" sz="2400" i="1" dirty="0" smtClean="0"/>
              <a:t>A </a:t>
            </a:r>
            <a:r>
              <a:rPr lang="en-US" sz="2400" b="1" i="1" dirty="0" smtClean="0"/>
              <a:t>research tool</a:t>
            </a:r>
            <a:r>
              <a:rPr lang="en-US" sz="2400" i="1" dirty="0" smtClean="0"/>
              <a:t> </a:t>
            </a:r>
            <a:r>
              <a:rPr lang="en-US" sz="2400" i="1" dirty="0"/>
              <a:t>is a specific mechanism or strategy the researcher uses </a:t>
            </a:r>
            <a:r>
              <a:rPr lang="en-US" sz="2400" i="1" dirty="0" smtClean="0"/>
              <a:t>to collect</a:t>
            </a:r>
            <a:r>
              <a:rPr lang="en-US" sz="2400" i="1" dirty="0"/>
              <a:t>, manipulate, or interpret </a:t>
            </a:r>
            <a:r>
              <a:rPr lang="en-US" sz="2400" i="1" dirty="0" smtClean="0"/>
              <a:t>data.</a:t>
            </a:r>
          </a:p>
          <a:p>
            <a:pPr lvl="1"/>
            <a:r>
              <a:rPr lang="en-US" sz="2400" i="1" dirty="0" smtClean="0"/>
              <a:t>The </a:t>
            </a:r>
            <a:r>
              <a:rPr lang="en-US" sz="2400" b="1" i="1" dirty="0" smtClean="0"/>
              <a:t>research methodology</a:t>
            </a:r>
            <a:r>
              <a:rPr lang="en-US" sz="2400" i="1" dirty="0" smtClean="0"/>
              <a:t> </a:t>
            </a:r>
            <a:r>
              <a:rPr lang="en-US" sz="2400" i="1" dirty="0"/>
              <a:t>is the general approach the researcher takes </a:t>
            </a:r>
            <a:r>
              <a:rPr lang="en-US" sz="2400" i="1" dirty="0" smtClean="0"/>
              <a:t>in carrying </a:t>
            </a:r>
            <a:r>
              <a:rPr lang="en-US" sz="2400" i="1" dirty="0"/>
              <a:t>out the research project.</a:t>
            </a:r>
          </a:p>
          <a:p>
            <a:r>
              <a:rPr lang="en-US" sz="2800" dirty="0" smtClean="0"/>
              <a:t>To </a:t>
            </a:r>
            <a:r>
              <a:rPr lang="en-US" sz="2800" dirty="0"/>
              <a:t>some extent, </a:t>
            </a:r>
            <a:r>
              <a:rPr lang="en-US" sz="2800" dirty="0" smtClean="0"/>
              <a:t>the </a:t>
            </a:r>
            <a:r>
              <a:rPr lang="en-US" sz="2800" dirty="0"/>
              <a:t>approach dictates the particular tools the </a:t>
            </a:r>
            <a:r>
              <a:rPr lang="en-US" sz="2800" dirty="0" smtClean="0"/>
              <a:t>researcher selects</a:t>
            </a:r>
            <a:r>
              <a:rPr lang="en-US" sz="2800" dirty="0"/>
              <a:t>.</a:t>
            </a:r>
          </a:p>
        </p:txBody>
      </p:sp>
    </p:spTree>
    <p:extLst>
      <p:ext uri="{BB962C8B-B14F-4D97-AF65-F5344CB8AC3E}">
        <p14:creationId xmlns:p14="http://schemas.microsoft.com/office/powerpoint/2010/main" val="1563280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general research tools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a:t>The library and its </a:t>
            </a:r>
            <a:r>
              <a:rPr lang="en-US" sz="2400" dirty="0" smtClean="0"/>
              <a:t>resources</a:t>
            </a:r>
          </a:p>
          <a:p>
            <a:pPr marL="457200" indent="-457200">
              <a:buFont typeface="+mj-lt"/>
              <a:buAutoNum type="arabicPeriod"/>
            </a:pPr>
            <a:r>
              <a:rPr lang="en-US" sz="2400" dirty="0" smtClean="0"/>
              <a:t>Computers</a:t>
            </a:r>
          </a:p>
          <a:p>
            <a:pPr marL="457200" indent="-457200">
              <a:buFont typeface="+mj-lt"/>
              <a:buAutoNum type="arabicPeriod"/>
            </a:pPr>
            <a:r>
              <a:rPr lang="en-US" sz="2400" dirty="0" smtClean="0"/>
              <a:t>Measurement</a:t>
            </a:r>
          </a:p>
          <a:p>
            <a:pPr marL="749808" lvl="1" indent="-457200"/>
            <a:r>
              <a:rPr lang="en-US" sz="2200" dirty="0" smtClean="0"/>
              <a:t>Different research areas call for different instruments</a:t>
            </a:r>
            <a:endParaRPr lang="en-US" sz="2200" dirty="0" smtClean="0"/>
          </a:p>
          <a:p>
            <a:pPr marL="457200" indent="-457200">
              <a:buFont typeface="+mj-lt"/>
              <a:buAutoNum type="arabicPeriod"/>
            </a:pPr>
            <a:r>
              <a:rPr lang="en-US" sz="2400" dirty="0" smtClean="0"/>
              <a:t>Statistics</a:t>
            </a:r>
          </a:p>
          <a:p>
            <a:pPr marL="749808" lvl="1" indent="-457200"/>
            <a:r>
              <a:rPr lang="en-US" sz="2200" dirty="0" smtClean="0"/>
              <a:t>Descriptive versus inferential</a:t>
            </a:r>
            <a:endParaRPr lang="en-US" sz="2200" dirty="0" smtClean="0"/>
          </a:p>
          <a:p>
            <a:pPr marL="457200" indent="-457200">
              <a:buFont typeface="+mj-lt"/>
              <a:buAutoNum type="arabicPeriod"/>
            </a:pPr>
            <a:r>
              <a:rPr lang="en-US" sz="2400" dirty="0" smtClean="0"/>
              <a:t>Language</a:t>
            </a:r>
          </a:p>
          <a:p>
            <a:pPr marL="457200" indent="-457200">
              <a:buFont typeface="+mj-lt"/>
              <a:buAutoNum type="arabicPeriod"/>
            </a:pPr>
            <a:r>
              <a:rPr lang="en-US" sz="2400" dirty="0" smtClean="0"/>
              <a:t>The human mind</a:t>
            </a:r>
            <a:endParaRPr lang="en-US" sz="2400" dirty="0"/>
          </a:p>
        </p:txBody>
      </p:sp>
    </p:spTree>
    <p:extLst>
      <p:ext uri="{BB962C8B-B14F-4D97-AF65-F5344CB8AC3E}">
        <p14:creationId xmlns:p14="http://schemas.microsoft.com/office/powerpoint/2010/main" val="2647908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Effectively Through Writing</a:t>
            </a:r>
            <a:endParaRPr lang="en-US" dirty="0"/>
          </a:p>
        </p:txBody>
      </p:sp>
      <p:sp>
        <p:nvSpPr>
          <p:cNvPr id="3" name="Text Placeholder 2"/>
          <p:cNvSpPr>
            <a:spLocks noGrp="1"/>
          </p:cNvSpPr>
          <p:nvPr>
            <p:ph type="body" idx="1"/>
          </p:nvPr>
        </p:nvSpPr>
        <p:spPr/>
        <p:txBody>
          <a:bodyPr/>
          <a:lstStyle/>
          <a:p>
            <a:r>
              <a:rPr lang="en-US" dirty="0" smtClean="0"/>
              <a:t>A brief excursion</a:t>
            </a:r>
            <a:endParaRPr lang="en-US" dirty="0"/>
          </a:p>
        </p:txBody>
      </p:sp>
    </p:spTree>
    <p:extLst>
      <p:ext uri="{BB962C8B-B14F-4D97-AF65-F5344CB8AC3E}">
        <p14:creationId xmlns:p14="http://schemas.microsoft.com/office/powerpoint/2010/main" val="2726416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writing techniques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General writing techniques which facilitate reader comprehension</a:t>
            </a:r>
            <a:r>
              <a:rPr lang="en-US" dirty="0" smtClean="0"/>
              <a:t>:</a:t>
            </a:r>
          </a:p>
          <a:p>
            <a:pPr marL="457200" indent="-457200">
              <a:buFont typeface="+mj-lt"/>
              <a:buAutoNum type="arabicPeriod"/>
            </a:pPr>
            <a:r>
              <a:rPr lang="en-US" dirty="0"/>
              <a:t>Say exactly what you </a:t>
            </a:r>
            <a:r>
              <a:rPr lang="en-US" dirty="0" smtClean="0"/>
              <a:t>mean</a:t>
            </a:r>
          </a:p>
          <a:p>
            <a:pPr marL="457200" indent="-457200">
              <a:buFont typeface="+mj-lt"/>
              <a:buAutoNum type="arabicPeriod"/>
            </a:pPr>
            <a:r>
              <a:rPr lang="en-US" dirty="0"/>
              <a:t>Be continually mindful of your primary objective; focus </a:t>
            </a:r>
            <a:r>
              <a:rPr lang="en-US" dirty="0" smtClean="0"/>
              <a:t>discussion accordingly</a:t>
            </a:r>
          </a:p>
          <a:p>
            <a:pPr marL="457200" indent="-457200">
              <a:buFont typeface="+mj-lt"/>
              <a:buAutoNum type="arabicPeriod"/>
            </a:pPr>
            <a:r>
              <a:rPr lang="en-US" dirty="0"/>
              <a:t>Provide an </a:t>
            </a:r>
            <a:r>
              <a:rPr lang="en-US" dirty="0" smtClean="0"/>
              <a:t>overview</a:t>
            </a:r>
          </a:p>
          <a:p>
            <a:pPr marL="457200" indent="-457200">
              <a:buFont typeface="+mj-lt"/>
              <a:buAutoNum type="arabicPeriod"/>
            </a:pPr>
            <a:r>
              <a:rPr lang="en-US" dirty="0"/>
              <a:t>Organize your ideas into general and more specific </a:t>
            </a:r>
            <a:r>
              <a:rPr lang="en-US" dirty="0" smtClean="0"/>
              <a:t>categories</a:t>
            </a:r>
          </a:p>
          <a:p>
            <a:pPr marL="457200" indent="-457200">
              <a:buFont typeface="+mj-lt"/>
              <a:buAutoNum type="arabicPeriod"/>
            </a:pPr>
            <a:r>
              <a:rPr lang="en-US" dirty="0"/>
              <a:t>Use concrete examples to make abstract ideas more </a:t>
            </a:r>
            <a:r>
              <a:rPr lang="en-US" dirty="0" smtClean="0"/>
              <a:t>understandable</a:t>
            </a:r>
          </a:p>
          <a:p>
            <a:pPr marL="457200" indent="-457200">
              <a:buFont typeface="+mj-lt"/>
              <a:buAutoNum type="arabicPeriod"/>
            </a:pPr>
            <a:r>
              <a:rPr lang="en-US" dirty="0"/>
              <a:t>Use figures or tables to help more effectively present ideas and </a:t>
            </a:r>
            <a:r>
              <a:rPr lang="en-US" dirty="0" smtClean="0"/>
              <a:t>findings</a:t>
            </a:r>
          </a:p>
          <a:p>
            <a:pPr marL="457200" indent="-457200">
              <a:buFont typeface="+mj-lt"/>
              <a:buAutoNum type="arabicPeriod"/>
            </a:pPr>
            <a:r>
              <a:rPr lang="en-US" dirty="0"/>
              <a:t>At the conclusion of a chapter or major section, summarize what was </a:t>
            </a:r>
            <a:r>
              <a:rPr lang="en-US" dirty="0" smtClean="0"/>
              <a:t>said</a:t>
            </a:r>
          </a:p>
          <a:p>
            <a:pPr marL="457200" indent="-457200">
              <a:buFont typeface="+mj-lt"/>
              <a:buAutoNum type="arabicPeriod"/>
            </a:pPr>
            <a:r>
              <a:rPr lang="en-US" dirty="0"/>
              <a:t>Anticipate that you will almost certainly have to write multiple </a:t>
            </a:r>
            <a:r>
              <a:rPr lang="en-US" dirty="0" smtClean="0"/>
              <a:t>drafts</a:t>
            </a:r>
          </a:p>
          <a:p>
            <a:pPr marL="457200" indent="-457200">
              <a:buFont typeface="+mj-lt"/>
              <a:buAutoNum type="arabicPeriod"/>
            </a:pPr>
            <a:r>
              <a:rPr lang="en-US" dirty="0"/>
              <a:t>Carefully check to be sure that your final draft uses appropriate </a:t>
            </a:r>
            <a:r>
              <a:rPr lang="en-US" dirty="0" smtClean="0"/>
              <a:t>grammar, punctuation</a:t>
            </a:r>
            <a:r>
              <a:rPr lang="en-US" dirty="0"/>
              <a:t>, and spelling</a:t>
            </a:r>
          </a:p>
        </p:txBody>
      </p:sp>
    </p:spTree>
    <p:extLst>
      <p:ext uri="{BB962C8B-B14F-4D97-AF65-F5344CB8AC3E}">
        <p14:creationId xmlns:p14="http://schemas.microsoft.com/office/powerpoint/2010/main" val="2039734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trike="sngStrike" dirty="0" smtClean="0"/>
              <a:t>How to Use a Word Processor</a:t>
            </a:r>
            <a:endParaRPr lang="en-US" strike="sngStrike"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17559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Human Mind</a:t>
            </a:r>
            <a:endParaRPr lang="en-US" dirty="0"/>
          </a:p>
        </p:txBody>
      </p:sp>
      <p:sp>
        <p:nvSpPr>
          <p:cNvPr id="3" name="Text Placeholder 2"/>
          <p:cNvSpPr>
            <a:spLocks noGrp="1"/>
          </p:cNvSpPr>
          <p:nvPr>
            <p:ph type="body" idx="1"/>
          </p:nvPr>
        </p:nvSpPr>
        <p:spPr/>
        <p:txBody>
          <a:bodyPr/>
          <a:lstStyle/>
          <a:p>
            <a:r>
              <a:rPr lang="en-US" dirty="0" smtClean="0"/>
              <a:t>As the sixth general tool of research</a:t>
            </a:r>
            <a:endParaRPr lang="en-US" dirty="0"/>
          </a:p>
        </p:txBody>
      </p:sp>
    </p:spTree>
    <p:extLst>
      <p:ext uri="{BB962C8B-B14F-4D97-AF65-F5344CB8AC3E}">
        <p14:creationId xmlns:p14="http://schemas.microsoft.com/office/powerpoint/2010/main" val="1190484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effective reasoning</a:t>
            </a:r>
            <a:endParaRPr lang="en-US" dirty="0"/>
          </a:p>
        </p:txBody>
      </p:sp>
      <p:sp>
        <p:nvSpPr>
          <p:cNvPr id="3" name="Content Placeholder 2"/>
          <p:cNvSpPr>
            <a:spLocks noGrp="1"/>
          </p:cNvSpPr>
          <p:nvPr>
            <p:ph idx="1"/>
          </p:nvPr>
        </p:nvSpPr>
        <p:spPr/>
        <p:txBody>
          <a:bodyPr>
            <a:normAutofit/>
          </a:bodyPr>
          <a:lstStyle/>
          <a:p>
            <a:r>
              <a:rPr lang="en-US" sz="2400" dirty="0"/>
              <a:t>The human mind is undoubtedly the most important tool in the </a:t>
            </a:r>
            <a:r>
              <a:rPr lang="en-US" sz="2400" dirty="0" smtClean="0"/>
              <a:t>researcher's toolbox</a:t>
            </a:r>
            <a:r>
              <a:rPr lang="en-US" sz="2400" dirty="0"/>
              <a:t>.</a:t>
            </a:r>
          </a:p>
          <a:p>
            <a:pPr lvl="1"/>
            <a:r>
              <a:rPr lang="en-US" sz="2000" dirty="0" smtClean="0"/>
              <a:t>Nothing </a:t>
            </a:r>
            <a:r>
              <a:rPr lang="en-US" sz="2000" dirty="0"/>
              <a:t>equals its power of comprehension, integrative reasoning, </a:t>
            </a:r>
            <a:r>
              <a:rPr lang="en-US" sz="2000" dirty="0" smtClean="0"/>
              <a:t>and insight</a:t>
            </a:r>
            <a:r>
              <a:rPr lang="en-US" sz="2000" dirty="0"/>
              <a:t>.</a:t>
            </a:r>
          </a:p>
          <a:p>
            <a:pPr lvl="1"/>
            <a:r>
              <a:rPr lang="en-US" sz="2000" dirty="0" smtClean="0"/>
              <a:t>Several </a:t>
            </a:r>
            <a:r>
              <a:rPr lang="en-US" sz="2000" dirty="0"/>
              <a:t>strategies through which we can more effectively reason about </a:t>
            </a:r>
            <a:r>
              <a:rPr lang="en-US" sz="2000" dirty="0" smtClean="0"/>
              <a:t>and better </a:t>
            </a:r>
            <a:r>
              <a:rPr lang="en-US" sz="2000" dirty="0"/>
              <a:t>understand worldly phenomena. These include</a:t>
            </a:r>
            <a:r>
              <a:rPr lang="en-US" sz="2000" dirty="0" smtClean="0"/>
              <a:t>...</a:t>
            </a:r>
          </a:p>
          <a:p>
            <a:pPr marL="726948" lvl="2" indent="-342900">
              <a:buFont typeface="+mj-lt"/>
              <a:buAutoNum type="arabicPeriod"/>
            </a:pPr>
            <a:r>
              <a:rPr lang="en-US" sz="1600" dirty="0"/>
              <a:t>Critical </a:t>
            </a:r>
            <a:r>
              <a:rPr lang="en-US" sz="1600" dirty="0" smtClean="0"/>
              <a:t>thinking</a:t>
            </a:r>
          </a:p>
          <a:p>
            <a:pPr lvl="3"/>
            <a:r>
              <a:rPr lang="en-US" sz="1600" dirty="0" smtClean="0"/>
              <a:t>Follows many forms depending on context. May include:</a:t>
            </a:r>
          </a:p>
          <a:p>
            <a:pPr lvl="4"/>
            <a:r>
              <a:rPr lang="en-US" sz="1600" dirty="0"/>
              <a:t>Verbal </a:t>
            </a:r>
            <a:r>
              <a:rPr lang="en-US" sz="1600" dirty="0" smtClean="0"/>
              <a:t>reasoning</a:t>
            </a:r>
          </a:p>
          <a:p>
            <a:pPr lvl="4"/>
            <a:r>
              <a:rPr lang="en-US" sz="1600" dirty="0"/>
              <a:t>Argument </a:t>
            </a:r>
            <a:r>
              <a:rPr lang="en-US" sz="1600" dirty="0" smtClean="0"/>
              <a:t>analysis</a:t>
            </a:r>
          </a:p>
          <a:p>
            <a:pPr lvl="4"/>
            <a:r>
              <a:rPr lang="en-US" sz="1600" dirty="0" smtClean="0"/>
              <a:t>Probabilistic reasoning</a:t>
            </a:r>
          </a:p>
          <a:p>
            <a:pPr lvl="4"/>
            <a:r>
              <a:rPr lang="en-US" sz="1600" dirty="0"/>
              <a:t>Decision </a:t>
            </a:r>
            <a:r>
              <a:rPr lang="en-US" sz="1600" dirty="0" smtClean="0"/>
              <a:t>making</a:t>
            </a:r>
          </a:p>
          <a:p>
            <a:pPr lvl="4"/>
            <a:r>
              <a:rPr lang="en-US" sz="1600" dirty="0"/>
              <a:t>Hypothesis </a:t>
            </a:r>
            <a:r>
              <a:rPr lang="en-US" sz="1600" dirty="0" smtClean="0"/>
              <a:t>testing</a:t>
            </a:r>
          </a:p>
        </p:txBody>
      </p:sp>
    </p:spTree>
    <p:extLst>
      <p:ext uri="{BB962C8B-B14F-4D97-AF65-F5344CB8AC3E}">
        <p14:creationId xmlns:p14="http://schemas.microsoft.com/office/powerpoint/2010/main" val="1923907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effective </a:t>
            </a:r>
            <a:r>
              <a:rPr lang="en-US" dirty="0" smtClean="0"/>
              <a:t>reasoning (cont’d)</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startAt="2"/>
            </a:pPr>
            <a:r>
              <a:rPr lang="en-US" sz="2400" dirty="0" smtClean="0"/>
              <a:t>Deductive logic</a:t>
            </a:r>
          </a:p>
          <a:p>
            <a:pPr marL="749808" lvl="1" indent="-457200"/>
            <a:r>
              <a:rPr lang="en-US" sz="2000" dirty="0" smtClean="0"/>
              <a:t>Sound premises:</a:t>
            </a:r>
            <a:br>
              <a:rPr lang="en-US" sz="2000" dirty="0" smtClean="0"/>
            </a:br>
            <a:r>
              <a:rPr lang="en-US" sz="2000" dirty="0" smtClean="0"/>
              <a:t>If </a:t>
            </a:r>
            <a:r>
              <a:rPr lang="en-US" sz="2000" dirty="0"/>
              <a:t>all tulips are plants, (Premise </a:t>
            </a:r>
            <a:r>
              <a:rPr lang="en-US" sz="2000" dirty="0" smtClean="0"/>
              <a:t>1)</a:t>
            </a:r>
            <a:br>
              <a:rPr lang="en-US" sz="2000" dirty="0" smtClean="0"/>
            </a:br>
            <a:r>
              <a:rPr lang="en-US" sz="2000" dirty="0" smtClean="0"/>
              <a:t>And </a:t>
            </a:r>
            <a:r>
              <a:rPr lang="en-US" sz="2000" dirty="0"/>
              <a:t>if all plants produce energy through photosynthesis, (Premise </a:t>
            </a:r>
            <a:r>
              <a:rPr lang="en-US" sz="2000" dirty="0" smtClean="0"/>
              <a:t>2)</a:t>
            </a:r>
            <a:br>
              <a:rPr lang="en-US" sz="2000" dirty="0" smtClean="0"/>
            </a:br>
            <a:r>
              <a:rPr lang="en-US" sz="2000" dirty="0" smtClean="0"/>
              <a:t>Then </a:t>
            </a:r>
            <a:r>
              <a:rPr lang="en-US" sz="2000" dirty="0"/>
              <a:t>all tulips must produce energy through photosynthesis. (Conclusion</a:t>
            </a:r>
            <a:r>
              <a:rPr lang="en-US" sz="2000" dirty="0" smtClean="0"/>
              <a:t>)</a:t>
            </a:r>
          </a:p>
          <a:p>
            <a:pPr marL="749808" lvl="1" indent="-457200"/>
            <a:r>
              <a:rPr lang="en-US" sz="2000" dirty="0" smtClean="0"/>
              <a:t>Unsound premises:</a:t>
            </a:r>
            <a:br>
              <a:rPr lang="en-US" sz="2000" dirty="0" smtClean="0"/>
            </a:br>
            <a:r>
              <a:rPr lang="en-US" sz="2000" dirty="0" smtClean="0"/>
              <a:t>If </a:t>
            </a:r>
            <a:r>
              <a:rPr lang="en-US" sz="2000" dirty="0"/>
              <a:t>all tulips are platypuses, (Premise </a:t>
            </a:r>
            <a:r>
              <a:rPr lang="en-US" sz="2000" dirty="0" smtClean="0"/>
              <a:t>1)</a:t>
            </a:r>
            <a:br>
              <a:rPr lang="en-US" sz="2000" dirty="0" smtClean="0"/>
            </a:br>
            <a:r>
              <a:rPr lang="en-US" sz="2000" dirty="0" smtClean="0"/>
              <a:t>And </a:t>
            </a:r>
            <a:r>
              <a:rPr lang="en-US" sz="2000" dirty="0"/>
              <a:t>if all platypuses produce energy through spontaneous combustion, (Premise </a:t>
            </a:r>
            <a:r>
              <a:rPr lang="en-US" sz="2000" dirty="0" smtClean="0"/>
              <a:t>2)</a:t>
            </a:r>
            <a:br>
              <a:rPr lang="en-US" sz="2000" dirty="0" smtClean="0"/>
            </a:br>
            <a:r>
              <a:rPr lang="en-US" sz="2000" dirty="0" smtClean="0"/>
              <a:t>Then </a:t>
            </a:r>
            <a:r>
              <a:rPr lang="en-US" sz="2000" dirty="0"/>
              <a:t>all tulips must produce energy through spontaneous combustion. (Conclusion)</a:t>
            </a:r>
          </a:p>
        </p:txBody>
      </p:sp>
    </p:spTree>
    <p:extLst>
      <p:ext uri="{BB962C8B-B14F-4D97-AF65-F5344CB8AC3E}">
        <p14:creationId xmlns:p14="http://schemas.microsoft.com/office/powerpoint/2010/main" val="1548073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effective </a:t>
            </a:r>
            <a:r>
              <a:rPr lang="en-US" dirty="0" smtClean="0"/>
              <a:t>reasoning (cont’d)</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startAt="3"/>
            </a:pPr>
            <a:r>
              <a:rPr lang="en-US" sz="2400" dirty="0" smtClean="0"/>
              <a:t>Inductive reasoning</a:t>
            </a:r>
          </a:p>
          <a:p>
            <a:pPr marL="749808" lvl="1" indent="-457200"/>
            <a:r>
              <a:rPr lang="en-US" sz="2200" dirty="0"/>
              <a:t>In inductive reasoning, people use specific instances or occurrences </a:t>
            </a:r>
            <a:r>
              <a:rPr lang="en-US" sz="2200" dirty="0" smtClean="0"/>
              <a:t>to draw </a:t>
            </a:r>
            <a:r>
              <a:rPr lang="en-US" sz="2200" dirty="0"/>
              <a:t>conclusions about entire classes of objects or </a:t>
            </a:r>
            <a:r>
              <a:rPr lang="en-US" sz="2200" dirty="0" smtClean="0"/>
              <a:t>events</a:t>
            </a:r>
            <a:endParaRPr lang="en-US" sz="2200" dirty="0"/>
          </a:p>
          <a:p>
            <a:pPr marL="749808" lvl="1" indent="-457200"/>
            <a:endParaRPr lang="en-US" sz="2200" dirty="0" smtClean="0"/>
          </a:p>
        </p:txBody>
      </p:sp>
      <mc:AlternateContent xmlns:mc="http://schemas.openxmlformats.org/markup-compatibility/2006">
        <mc:Choice xmlns:p14="http://schemas.microsoft.com/office/powerpoint/2010/main" Requires="p14">
          <p:contentPart p14:bwMode="auto" r:id="rId3">
            <p14:nvContentPartPr>
              <p14:cNvPr id="10" name="Ink 9"/>
              <p14:cNvContentPartPr/>
              <p14:nvPr/>
            </p14:nvContentPartPr>
            <p14:xfrm>
              <a:off x="4582867" y="3616917"/>
              <a:ext cx="3037345" cy="368881"/>
            </p14:xfrm>
          </p:contentPart>
        </mc:Choice>
        <mc:Fallback>
          <p:pic>
            <p:nvPicPr>
              <p:cNvPr id="10" name="Ink 9"/>
              <p:cNvPicPr/>
              <p:nvPr/>
            </p:nvPicPr>
            <p:blipFill>
              <a:blip r:embed="rId4"/>
              <a:stretch>
                <a:fillRect/>
              </a:stretch>
            </p:blipFill>
            <p:spPr>
              <a:xfrm>
                <a:off x="4570267" y="3603241"/>
                <a:ext cx="3063265" cy="395512"/>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5" name="Ink 44"/>
              <p14:cNvContentPartPr/>
              <p14:nvPr/>
            </p14:nvContentPartPr>
            <p14:xfrm>
              <a:off x="5384016" y="5689232"/>
              <a:ext cx="1439676" cy="203571"/>
            </p14:xfrm>
          </p:contentPart>
        </mc:Choice>
        <mc:Fallback>
          <p:pic>
            <p:nvPicPr>
              <p:cNvPr id="45" name="Ink 44"/>
              <p:cNvPicPr/>
              <p:nvPr/>
            </p:nvPicPr>
            <p:blipFill>
              <a:blip r:embed="rId6"/>
              <a:stretch>
                <a:fillRect/>
              </a:stretch>
            </p:blipFill>
            <p:spPr>
              <a:xfrm>
                <a:off x="5370696" y="5675924"/>
                <a:ext cx="1463797" cy="223712"/>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1" name="Ink 50"/>
              <p14:cNvContentPartPr/>
              <p14:nvPr/>
            </p14:nvContentPartPr>
            <p14:xfrm>
              <a:off x="6241216" y="4105787"/>
              <a:ext cx="482482" cy="756709"/>
            </p14:xfrm>
          </p:contentPart>
        </mc:Choice>
        <mc:Fallback>
          <p:pic>
            <p:nvPicPr>
              <p:cNvPr id="51" name="Ink 50"/>
              <p:cNvPicPr/>
              <p:nvPr/>
            </p:nvPicPr>
            <p:blipFill>
              <a:blip r:embed="rId8"/>
              <a:stretch>
                <a:fillRect/>
              </a:stretch>
            </p:blipFill>
            <p:spPr>
              <a:xfrm>
                <a:off x="6227894" y="4093547"/>
                <a:ext cx="508046" cy="782269"/>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2" name="Ink 51"/>
              <p14:cNvContentPartPr/>
              <p14:nvPr/>
            </p14:nvContentPartPr>
            <p14:xfrm>
              <a:off x="5531922" y="4027405"/>
              <a:ext cx="791063" cy="1521962"/>
            </p14:xfrm>
          </p:contentPart>
        </mc:Choice>
        <mc:Fallback>
          <p:pic>
            <p:nvPicPr>
              <p:cNvPr id="52" name="Ink 51"/>
              <p:cNvPicPr/>
              <p:nvPr/>
            </p:nvPicPr>
            <p:blipFill>
              <a:blip r:embed="rId10"/>
              <a:stretch>
                <a:fillRect/>
              </a:stretch>
            </p:blipFill>
            <p:spPr>
              <a:xfrm>
                <a:off x="5520405" y="4018406"/>
                <a:ext cx="818056" cy="15453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54" name="Ink 53"/>
              <p14:cNvContentPartPr/>
              <p14:nvPr/>
            </p14:nvContentPartPr>
            <p14:xfrm>
              <a:off x="4836319" y="4068639"/>
              <a:ext cx="927225" cy="1111103"/>
            </p14:xfrm>
          </p:contentPart>
        </mc:Choice>
        <mc:Fallback>
          <p:pic>
            <p:nvPicPr>
              <p:cNvPr id="54" name="Ink 53"/>
              <p:cNvPicPr/>
              <p:nvPr/>
            </p:nvPicPr>
            <p:blipFill>
              <a:blip r:embed="rId12"/>
              <a:stretch>
                <a:fillRect/>
              </a:stretch>
            </p:blipFill>
            <p:spPr>
              <a:xfrm>
                <a:off x="4824081" y="4056397"/>
                <a:ext cx="952421" cy="1136666"/>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55" name="Ink 54"/>
              <p14:cNvContentPartPr/>
              <p14:nvPr/>
            </p14:nvContentPartPr>
            <p14:xfrm>
              <a:off x="6295235" y="4106530"/>
              <a:ext cx="1057466" cy="1014518"/>
            </p14:xfrm>
          </p:contentPart>
        </mc:Choice>
        <mc:Fallback>
          <p:pic>
            <p:nvPicPr>
              <p:cNvPr id="55" name="Ink 54"/>
              <p:cNvPicPr/>
              <p:nvPr/>
            </p:nvPicPr>
            <p:blipFill>
              <a:blip r:embed="rId14"/>
              <a:stretch>
                <a:fillRect/>
              </a:stretch>
            </p:blipFill>
            <p:spPr>
              <a:xfrm>
                <a:off x="6282633" y="4094650"/>
                <a:ext cx="1080509" cy="1038999"/>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85" name="Ink 84"/>
              <p14:cNvContentPartPr/>
              <p14:nvPr/>
            </p14:nvContentPartPr>
            <p14:xfrm>
              <a:off x="3396367" y="3318645"/>
              <a:ext cx="102491" cy="196886"/>
            </p14:xfrm>
          </p:contentPart>
        </mc:Choice>
        <mc:Fallback>
          <p:pic>
            <p:nvPicPr>
              <p:cNvPr id="85" name="Ink 84"/>
              <p:cNvPicPr/>
              <p:nvPr/>
            </p:nvPicPr>
            <p:blipFill>
              <a:blip r:embed="rId16"/>
              <a:stretch>
                <a:fillRect/>
              </a:stretch>
            </p:blipFill>
            <p:spPr>
              <a:xfrm>
                <a:off x="3384140" y="3306047"/>
                <a:ext cx="125507" cy="214883"/>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86" name="Ink 85"/>
              <p14:cNvContentPartPr/>
              <p14:nvPr/>
            </p14:nvContentPartPr>
            <p14:xfrm>
              <a:off x="3561758" y="3313072"/>
              <a:ext cx="169830" cy="161595"/>
            </p14:xfrm>
          </p:contentPart>
        </mc:Choice>
        <mc:Fallback>
          <p:pic>
            <p:nvPicPr>
              <p:cNvPr id="86" name="Ink 85"/>
              <p:cNvPicPr/>
              <p:nvPr/>
            </p:nvPicPr>
            <p:blipFill>
              <a:blip r:embed="rId18"/>
              <a:stretch>
                <a:fillRect/>
              </a:stretch>
            </p:blipFill>
            <p:spPr>
              <a:xfrm>
                <a:off x="3550244" y="3301169"/>
                <a:ext cx="186381" cy="185041"/>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89" name="Ink 88"/>
              <p14:cNvContentPartPr/>
              <p14:nvPr/>
            </p14:nvContentPartPr>
            <p14:xfrm>
              <a:off x="3773768" y="3348363"/>
              <a:ext cx="23680" cy="445407"/>
            </p14:xfrm>
          </p:contentPart>
        </mc:Choice>
        <mc:Fallback>
          <p:pic>
            <p:nvPicPr>
              <p:cNvPr id="89" name="Ink 88"/>
              <p:cNvPicPr/>
              <p:nvPr/>
            </p:nvPicPr>
            <p:blipFill>
              <a:blip r:embed="rId20"/>
              <a:stretch>
                <a:fillRect/>
              </a:stretch>
            </p:blipFill>
            <p:spPr>
              <a:xfrm>
                <a:off x="3761746" y="3336841"/>
                <a:ext cx="47360" cy="469172"/>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90" name="Ink 89"/>
              <p14:cNvContentPartPr/>
              <p14:nvPr/>
            </p14:nvContentPartPr>
            <p14:xfrm>
              <a:off x="3728258" y="3326817"/>
              <a:ext cx="226440" cy="176826"/>
            </p14:xfrm>
          </p:contentPart>
        </mc:Choice>
        <mc:Fallback>
          <p:pic>
            <p:nvPicPr>
              <p:cNvPr id="90" name="Ink 89"/>
              <p:cNvPicPr/>
              <p:nvPr/>
            </p:nvPicPr>
            <p:blipFill>
              <a:blip r:embed="rId22"/>
              <a:stretch>
                <a:fillRect/>
              </a:stretch>
            </p:blipFill>
            <p:spPr>
              <a:xfrm>
                <a:off x="3715298" y="3315676"/>
                <a:ext cx="250560" cy="201265"/>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91" name="Ink 90"/>
              <p14:cNvContentPartPr/>
              <p14:nvPr/>
            </p14:nvContentPartPr>
            <p14:xfrm>
              <a:off x="3906600" y="3363222"/>
              <a:ext cx="327082" cy="157509"/>
            </p14:xfrm>
          </p:contentPart>
        </mc:Choice>
        <mc:Fallback>
          <p:pic>
            <p:nvPicPr>
              <p:cNvPr id="91" name="Ink 90"/>
              <p:cNvPicPr/>
              <p:nvPr/>
            </p:nvPicPr>
            <p:blipFill>
              <a:blip r:embed="rId24"/>
              <a:stretch>
                <a:fillRect/>
              </a:stretch>
            </p:blipFill>
            <p:spPr>
              <a:xfrm>
                <a:off x="3895073" y="3350995"/>
                <a:ext cx="345093" cy="179445"/>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92" name="Ink 91"/>
              <p14:cNvContentPartPr/>
              <p14:nvPr/>
            </p14:nvContentPartPr>
            <p14:xfrm>
              <a:off x="4212961" y="3363965"/>
              <a:ext cx="167981" cy="110701"/>
            </p14:xfrm>
          </p:contentPart>
        </mc:Choice>
        <mc:Fallback>
          <p:pic>
            <p:nvPicPr>
              <p:cNvPr id="92" name="Ink 91"/>
              <p:cNvPicPr/>
              <p:nvPr/>
            </p:nvPicPr>
            <p:blipFill>
              <a:blip r:embed="rId26"/>
              <a:stretch>
                <a:fillRect/>
              </a:stretch>
            </p:blipFill>
            <p:spPr>
              <a:xfrm>
                <a:off x="4202530" y="3354261"/>
                <a:ext cx="184168" cy="130469"/>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93" name="Ink 92"/>
              <p14:cNvContentPartPr/>
              <p14:nvPr/>
            </p14:nvContentPartPr>
            <p14:xfrm>
              <a:off x="4457903" y="3170795"/>
              <a:ext cx="49950" cy="328762"/>
            </p14:xfrm>
          </p:contentPart>
        </mc:Choice>
        <mc:Fallback>
          <p:pic>
            <p:nvPicPr>
              <p:cNvPr id="93" name="Ink 92"/>
              <p:cNvPicPr/>
              <p:nvPr/>
            </p:nvPicPr>
            <p:blipFill>
              <a:blip r:embed="rId28"/>
              <a:stretch>
                <a:fillRect/>
              </a:stretch>
            </p:blipFill>
            <p:spPr>
              <a:xfrm>
                <a:off x="4447841" y="3167554"/>
                <a:ext cx="70433" cy="343526"/>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94" name="Ink 93"/>
              <p14:cNvContentPartPr/>
              <p14:nvPr/>
            </p14:nvContentPartPr>
            <p14:xfrm>
              <a:off x="4404253" y="3389598"/>
              <a:ext cx="141711" cy="3343"/>
            </p14:xfrm>
          </p:contentPart>
        </mc:Choice>
        <mc:Fallback>
          <p:pic>
            <p:nvPicPr>
              <p:cNvPr id="94" name="Ink 93"/>
              <p:cNvPicPr/>
              <p:nvPr/>
            </p:nvPicPr>
            <p:blipFill>
              <a:blip r:embed="rId30"/>
              <a:stretch>
                <a:fillRect/>
              </a:stretch>
            </p:blipFill>
            <p:spPr>
              <a:xfrm>
                <a:off x="4393463" y="3377340"/>
                <a:ext cx="158256" cy="24887"/>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95" name="Ink 94"/>
              <p14:cNvContentPartPr/>
              <p14:nvPr/>
            </p14:nvContentPartPr>
            <p14:xfrm>
              <a:off x="4547813" y="3350221"/>
              <a:ext cx="178711" cy="107729"/>
            </p14:xfrm>
          </p:contentPart>
        </mc:Choice>
        <mc:Fallback>
          <p:pic>
            <p:nvPicPr>
              <p:cNvPr id="95" name="Ink 94"/>
              <p:cNvPicPr/>
              <p:nvPr/>
            </p:nvPicPr>
            <p:blipFill>
              <a:blip r:embed="rId32"/>
              <a:stretch>
                <a:fillRect/>
              </a:stretch>
            </p:blipFill>
            <p:spPr>
              <a:xfrm>
                <a:off x="4535923" y="3338331"/>
                <a:ext cx="200329" cy="13331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96" name="Ink 95"/>
              <p14:cNvContentPartPr/>
              <p14:nvPr/>
            </p14:nvContentPartPr>
            <p14:xfrm>
              <a:off x="4801633" y="3199028"/>
              <a:ext cx="138752" cy="309816"/>
            </p14:xfrm>
          </p:contentPart>
        </mc:Choice>
        <mc:Fallback>
          <p:pic>
            <p:nvPicPr>
              <p:cNvPr id="96" name="Ink 95"/>
              <p:cNvPicPr/>
              <p:nvPr/>
            </p:nvPicPr>
            <p:blipFill>
              <a:blip r:embed="rId34"/>
              <a:stretch>
                <a:fillRect/>
              </a:stretch>
            </p:blipFill>
            <p:spPr>
              <a:xfrm>
                <a:off x="4788659" y="3187513"/>
                <a:ext cx="161096" cy="334285"/>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97" name="Ink 96"/>
              <p14:cNvContentPartPr/>
              <p14:nvPr/>
            </p14:nvContentPartPr>
            <p14:xfrm>
              <a:off x="5172746" y="3342049"/>
              <a:ext cx="16651" cy="131876"/>
            </p14:xfrm>
          </p:contentPart>
        </mc:Choice>
        <mc:Fallback>
          <p:pic>
            <p:nvPicPr>
              <p:cNvPr id="97" name="Ink 96"/>
              <p:cNvPicPr/>
              <p:nvPr/>
            </p:nvPicPr>
            <p:blipFill>
              <a:blip r:embed="rId36"/>
              <a:stretch>
                <a:fillRect/>
              </a:stretch>
            </p:blipFill>
            <p:spPr>
              <a:xfrm>
                <a:off x="5161163" y="3332347"/>
                <a:ext cx="40904" cy="154155"/>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98" name="Ink 97"/>
              <p14:cNvContentPartPr/>
              <p14:nvPr/>
            </p14:nvContentPartPr>
            <p14:xfrm>
              <a:off x="5155355" y="3230975"/>
              <a:ext cx="4810" cy="34919"/>
            </p14:xfrm>
          </p:contentPart>
        </mc:Choice>
        <mc:Fallback>
          <p:pic>
            <p:nvPicPr>
              <p:cNvPr id="98" name="Ink 97"/>
              <p:cNvPicPr/>
              <p:nvPr/>
            </p:nvPicPr>
            <p:blipFill>
              <a:blip r:embed="rId38"/>
              <a:stretch>
                <a:fillRect/>
              </a:stretch>
            </p:blipFill>
            <p:spPr>
              <a:xfrm>
                <a:off x="5144017" y="3219095"/>
                <a:ext cx="21645" cy="51839"/>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99" name="Ink 98"/>
              <p14:cNvContentPartPr/>
              <p14:nvPr/>
            </p14:nvContentPartPr>
            <p14:xfrm>
              <a:off x="5284486" y="3353193"/>
              <a:ext cx="137640" cy="127048"/>
            </p14:xfrm>
          </p:contentPart>
        </mc:Choice>
        <mc:Fallback>
          <p:pic>
            <p:nvPicPr>
              <p:cNvPr id="99" name="Ink 98"/>
              <p:cNvPicPr/>
              <p:nvPr/>
            </p:nvPicPr>
            <p:blipFill>
              <a:blip r:embed="rId40"/>
              <a:stretch>
                <a:fillRect/>
              </a:stretch>
            </p:blipFill>
            <p:spPr>
              <a:xfrm>
                <a:off x="5274037" y="3341676"/>
                <a:ext cx="151692" cy="151162"/>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100" name="Ink 99"/>
              <p14:cNvContentPartPr/>
              <p14:nvPr/>
            </p14:nvContentPartPr>
            <p14:xfrm>
              <a:off x="5447657" y="3298212"/>
              <a:ext cx="155031" cy="166423"/>
            </p14:xfrm>
          </p:contentPart>
        </mc:Choice>
        <mc:Fallback>
          <p:pic>
            <p:nvPicPr>
              <p:cNvPr id="100" name="Ink 99"/>
              <p:cNvPicPr/>
              <p:nvPr/>
            </p:nvPicPr>
            <p:blipFill>
              <a:blip r:embed="rId42"/>
              <a:stretch>
                <a:fillRect/>
              </a:stretch>
            </p:blipFill>
            <p:spPr>
              <a:xfrm>
                <a:off x="5435787" y="3294610"/>
                <a:ext cx="176973" cy="181192"/>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101" name="Ink 100"/>
              <p14:cNvContentPartPr/>
              <p14:nvPr/>
            </p14:nvContentPartPr>
            <p14:xfrm>
              <a:off x="5553846" y="3231346"/>
              <a:ext cx="56241" cy="225119"/>
            </p14:xfrm>
          </p:contentPart>
        </mc:Choice>
        <mc:Fallback>
          <p:pic>
            <p:nvPicPr>
              <p:cNvPr id="101" name="Ink 100"/>
              <p:cNvPicPr/>
              <p:nvPr/>
            </p:nvPicPr>
            <p:blipFill>
              <a:blip r:embed="rId44"/>
              <a:stretch>
                <a:fillRect/>
              </a:stretch>
            </p:blipFill>
            <p:spPr>
              <a:xfrm>
                <a:off x="5544472" y="3224142"/>
                <a:ext cx="73546" cy="242048"/>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102" name="Ink 101"/>
              <p14:cNvContentPartPr/>
              <p14:nvPr/>
            </p14:nvContentPartPr>
            <p14:xfrm>
              <a:off x="5658189" y="3349849"/>
              <a:ext cx="44770" cy="124074"/>
            </p14:xfrm>
          </p:contentPart>
        </mc:Choice>
        <mc:Fallback>
          <p:pic>
            <p:nvPicPr>
              <p:cNvPr id="102" name="Ink 101"/>
              <p:cNvPicPr/>
              <p:nvPr/>
            </p:nvPicPr>
            <p:blipFill>
              <a:blip r:embed="rId46"/>
              <a:stretch>
                <a:fillRect/>
              </a:stretch>
            </p:blipFill>
            <p:spPr>
              <a:xfrm>
                <a:off x="5651690" y="3341937"/>
                <a:ext cx="61017" cy="143135"/>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103" name="Ink 102"/>
              <p14:cNvContentPartPr/>
              <p14:nvPr/>
            </p14:nvContentPartPr>
            <p14:xfrm>
              <a:off x="9082918" y="4037856"/>
              <a:ext cx="45719" cy="45719"/>
            </p14:xfrm>
          </p:contentPart>
        </mc:Choice>
        <mc:Fallback>
          <p:pic>
            <p:nvPicPr>
              <p:cNvPr id="103" name="Ink 102"/>
              <p:cNvPicPr/>
              <p:nvPr/>
            </p:nvPicPr>
            <p:blipFill>
              <a:blip r:embed="rId48"/>
              <a:stretch>
                <a:fillRect/>
              </a:stretch>
            </p:blipFill>
            <p:spPr>
              <a:xfrm>
                <a:off x="9082918" y="4030296"/>
                <a:ext cx="1737322" cy="66959"/>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104" name="Ink 103"/>
              <p14:cNvContentPartPr/>
              <p14:nvPr/>
            </p14:nvContentPartPr>
            <p14:xfrm>
              <a:off x="5731448" y="3342419"/>
              <a:ext cx="122471" cy="136705"/>
            </p14:xfrm>
          </p:contentPart>
        </mc:Choice>
        <mc:Fallback>
          <p:pic>
            <p:nvPicPr>
              <p:cNvPr id="104" name="Ink 103"/>
              <p:cNvPicPr/>
              <p:nvPr/>
            </p:nvPicPr>
            <p:blipFill>
              <a:blip r:embed="rId50"/>
              <a:stretch>
                <a:fillRect/>
              </a:stretch>
            </p:blipFill>
            <p:spPr>
              <a:xfrm>
                <a:off x="5721722" y="3328748"/>
                <a:ext cx="145885" cy="161528"/>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105" name="Ink 104"/>
              <p14:cNvContentPartPr/>
              <p14:nvPr/>
            </p14:nvContentPartPr>
            <p14:xfrm>
              <a:off x="5947899" y="3336846"/>
              <a:ext cx="32930" cy="143021"/>
            </p14:xfrm>
          </p:contentPart>
        </mc:Choice>
        <mc:Fallback>
          <p:pic>
            <p:nvPicPr>
              <p:cNvPr id="105" name="Ink 104"/>
              <p:cNvPicPr/>
              <p:nvPr/>
            </p:nvPicPr>
            <p:blipFill>
              <a:blip r:embed="rId52"/>
              <a:stretch>
                <a:fillRect/>
              </a:stretch>
            </p:blipFill>
            <p:spPr>
              <a:xfrm>
                <a:off x="5935234" y="3330001"/>
                <a:ext cx="49576" cy="15563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106" name="Ink 105"/>
              <p14:cNvContentPartPr/>
              <p14:nvPr/>
            </p14:nvContentPartPr>
            <p14:xfrm>
              <a:off x="5978980" y="3331647"/>
              <a:ext cx="132830" cy="131876"/>
            </p14:xfrm>
          </p:contentPart>
        </mc:Choice>
        <mc:Fallback>
          <p:pic>
            <p:nvPicPr>
              <p:cNvPr id="106" name="Ink 105"/>
              <p:cNvPicPr/>
              <p:nvPr/>
            </p:nvPicPr>
            <p:blipFill>
              <a:blip r:embed="rId54"/>
              <a:stretch>
                <a:fillRect/>
              </a:stretch>
            </p:blipFill>
            <p:spPr>
              <a:xfrm>
                <a:off x="5968541" y="3321558"/>
                <a:ext cx="152988" cy="152414"/>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107" name="Ink 106"/>
              <p14:cNvContentPartPr/>
              <p14:nvPr/>
            </p14:nvContentPartPr>
            <p14:xfrm>
              <a:off x="6086650" y="3206456"/>
              <a:ext cx="85100" cy="292357"/>
            </p14:xfrm>
          </p:contentPart>
        </mc:Choice>
        <mc:Fallback>
          <p:pic>
            <p:nvPicPr>
              <p:cNvPr id="107" name="Ink 106"/>
              <p:cNvPicPr/>
              <p:nvPr/>
            </p:nvPicPr>
            <p:blipFill>
              <a:blip r:embed="rId56"/>
              <a:stretch>
                <a:fillRect/>
              </a:stretch>
            </p:blipFill>
            <p:spPr>
              <a:xfrm>
                <a:off x="6075832" y="3199255"/>
                <a:ext cx="99884" cy="311799"/>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108" name="Ink 107"/>
              <p14:cNvContentPartPr/>
              <p14:nvPr/>
            </p14:nvContentPartPr>
            <p14:xfrm>
              <a:off x="6201720" y="3326817"/>
              <a:ext cx="210901" cy="147106"/>
            </p14:xfrm>
          </p:contentPart>
        </mc:Choice>
        <mc:Fallback>
          <p:pic>
            <p:nvPicPr>
              <p:cNvPr id="108" name="Ink 107"/>
              <p:cNvPicPr/>
              <p:nvPr/>
            </p:nvPicPr>
            <p:blipFill>
              <a:blip r:embed="rId58"/>
              <a:stretch>
                <a:fillRect/>
              </a:stretch>
            </p:blipFill>
            <p:spPr>
              <a:xfrm>
                <a:off x="6193442" y="3316027"/>
                <a:ext cx="223857" cy="168327"/>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109" name="Ink 108"/>
              <p14:cNvContentPartPr/>
              <p14:nvPr/>
            </p14:nvContentPartPr>
            <p14:xfrm>
              <a:off x="6416322" y="3372882"/>
              <a:ext cx="169461" cy="114788"/>
            </p14:xfrm>
          </p:contentPart>
        </mc:Choice>
        <mc:Fallback>
          <p:pic>
            <p:nvPicPr>
              <p:cNvPr id="109" name="Ink 108"/>
              <p:cNvPicPr/>
              <p:nvPr/>
            </p:nvPicPr>
            <p:blipFill>
              <a:blip r:embed="rId60"/>
              <a:stretch>
                <a:fillRect/>
              </a:stretch>
            </p:blipFill>
            <p:spPr>
              <a:xfrm>
                <a:off x="6405169" y="3363166"/>
                <a:ext cx="187091" cy="134219"/>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110" name="Ink 109"/>
              <p14:cNvContentPartPr/>
              <p14:nvPr/>
            </p14:nvContentPartPr>
            <p14:xfrm>
              <a:off x="6584672" y="3236919"/>
              <a:ext cx="51430" cy="298672"/>
            </p14:xfrm>
          </p:contentPart>
        </mc:Choice>
        <mc:Fallback>
          <p:pic>
            <p:nvPicPr>
              <p:cNvPr id="110" name="Ink 109"/>
              <p:cNvPicPr/>
              <p:nvPr/>
            </p:nvPicPr>
            <p:blipFill>
              <a:blip r:embed="rId62"/>
              <a:stretch>
                <a:fillRect/>
              </a:stretch>
            </p:blipFill>
            <p:spPr>
              <a:xfrm>
                <a:off x="6576760" y="3231521"/>
                <a:ext cx="67614" cy="312346"/>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111" name="Ink 110"/>
              <p14:cNvContentPartPr/>
              <p14:nvPr/>
            </p14:nvContentPartPr>
            <p14:xfrm>
              <a:off x="5839858" y="3283725"/>
              <a:ext cx="4439" cy="16345"/>
            </p14:xfrm>
          </p:contentPart>
        </mc:Choice>
        <mc:Fallback>
          <p:pic>
            <p:nvPicPr>
              <p:cNvPr id="111" name="Ink 110"/>
              <p:cNvPicPr/>
              <p:nvPr/>
            </p:nvPicPr>
            <p:blipFill>
              <a:blip r:embed="rId64"/>
              <a:stretch>
                <a:fillRect/>
              </a:stretch>
            </p:blipFill>
            <p:spPr>
              <a:xfrm>
                <a:off x="5827651" y="3271999"/>
                <a:ext cx="24784" cy="35888"/>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112" name="Ink 111"/>
              <p14:cNvContentPartPr/>
              <p14:nvPr/>
            </p14:nvContentPartPr>
            <p14:xfrm>
              <a:off x="6823693" y="3339075"/>
              <a:ext cx="103971" cy="123332"/>
            </p14:xfrm>
          </p:contentPart>
        </mc:Choice>
        <mc:Fallback>
          <p:pic>
            <p:nvPicPr>
              <p:cNvPr id="112" name="Ink 111"/>
              <p:cNvPicPr/>
              <p:nvPr/>
            </p:nvPicPr>
            <p:blipFill>
              <a:blip r:embed="rId66"/>
              <a:stretch>
                <a:fillRect/>
              </a:stretch>
            </p:blipFill>
            <p:spPr>
              <a:xfrm>
                <a:off x="6811821" y="3326490"/>
                <a:ext cx="128435" cy="147783"/>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113" name="Ink 112"/>
              <p14:cNvContentPartPr/>
              <p14:nvPr/>
            </p14:nvContentPartPr>
            <p14:xfrm>
              <a:off x="6983535" y="3154821"/>
              <a:ext cx="162061" cy="267840"/>
            </p14:xfrm>
          </p:contentPart>
        </mc:Choice>
        <mc:Fallback>
          <p:pic>
            <p:nvPicPr>
              <p:cNvPr id="113" name="Ink 112"/>
              <p:cNvPicPr/>
              <p:nvPr/>
            </p:nvPicPr>
            <p:blipFill>
              <a:blip r:embed="rId68"/>
              <a:stretch>
                <a:fillRect/>
              </a:stretch>
            </p:blipFill>
            <p:spPr>
              <a:xfrm>
                <a:off x="6973451" y="3145088"/>
                <a:ext cx="184029" cy="290551"/>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114" name="Ink 113"/>
              <p14:cNvContentPartPr/>
              <p14:nvPr/>
            </p14:nvContentPartPr>
            <p14:xfrm>
              <a:off x="7170755" y="3258836"/>
              <a:ext cx="152071" cy="192428"/>
            </p14:xfrm>
          </p:contentPart>
        </mc:Choice>
        <mc:Fallback>
          <p:pic>
            <p:nvPicPr>
              <p:cNvPr id="114" name="Ink 113"/>
              <p:cNvPicPr/>
              <p:nvPr/>
            </p:nvPicPr>
            <p:blipFill>
              <a:blip r:embed="rId70"/>
              <a:stretch>
                <a:fillRect/>
              </a:stretch>
            </p:blipFill>
            <p:spPr>
              <a:xfrm>
                <a:off x="7160305" y="3247326"/>
                <a:ext cx="170810" cy="216526"/>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115" name="Ink 114"/>
              <p14:cNvContentPartPr/>
              <p14:nvPr/>
            </p14:nvContentPartPr>
            <p14:xfrm>
              <a:off x="7339476" y="3293755"/>
              <a:ext cx="180191" cy="109958"/>
            </p14:xfrm>
          </p:contentPart>
        </mc:Choice>
        <mc:Fallback>
          <p:pic>
            <p:nvPicPr>
              <p:cNvPr id="115" name="Ink 114"/>
              <p:cNvPicPr/>
              <p:nvPr/>
            </p:nvPicPr>
            <p:blipFill>
              <a:blip r:embed="rId72"/>
              <a:stretch>
                <a:fillRect/>
              </a:stretch>
            </p:blipFill>
            <p:spPr>
              <a:xfrm>
                <a:off x="7335160" y="3281497"/>
                <a:ext cx="187384" cy="133752"/>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116" name="Ink 115"/>
              <p14:cNvContentPartPr/>
              <p14:nvPr/>
            </p14:nvContentPartPr>
            <p14:xfrm>
              <a:off x="7524477" y="3310101"/>
              <a:ext cx="104711" cy="110330"/>
            </p14:xfrm>
          </p:contentPart>
        </mc:Choice>
        <mc:Fallback>
          <p:pic>
            <p:nvPicPr>
              <p:cNvPr id="116" name="Ink 115"/>
              <p:cNvPicPr/>
              <p:nvPr/>
            </p:nvPicPr>
            <p:blipFill>
              <a:blip r:embed="rId74"/>
              <a:stretch>
                <a:fillRect/>
              </a:stretch>
            </p:blipFill>
            <p:spPr>
              <a:xfrm>
                <a:off x="7520519" y="3296760"/>
                <a:ext cx="114786" cy="134848"/>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117" name="Ink 116"/>
              <p14:cNvContentPartPr/>
              <p14:nvPr/>
            </p14:nvContentPartPr>
            <p14:xfrm>
              <a:off x="7659528" y="3319758"/>
              <a:ext cx="148741" cy="143391"/>
            </p14:xfrm>
          </p:contentPart>
        </mc:Choice>
        <mc:Fallback>
          <p:pic>
            <p:nvPicPr>
              <p:cNvPr id="117" name="Ink 116"/>
              <p:cNvPicPr/>
              <p:nvPr/>
            </p:nvPicPr>
            <p:blipFill>
              <a:blip r:embed="rId76"/>
              <a:stretch>
                <a:fillRect/>
              </a:stretch>
            </p:blipFill>
            <p:spPr>
              <a:xfrm>
                <a:off x="7650187" y="3310751"/>
                <a:ext cx="172453" cy="163927"/>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118" name="Ink 117"/>
              <p14:cNvContentPartPr/>
              <p14:nvPr/>
            </p14:nvContentPartPr>
            <p14:xfrm>
              <a:off x="7821958" y="3339820"/>
              <a:ext cx="149481" cy="113302"/>
            </p14:xfrm>
          </p:contentPart>
        </mc:Choice>
        <mc:Fallback>
          <p:pic>
            <p:nvPicPr>
              <p:cNvPr id="118" name="Ink 117"/>
              <p:cNvPicPr/>
              <p:nvPr/>
            </p:nvPicPr>
            <p:blipFill>
              <a:blip r:embed="rId78"/>
              <a:stretch>
                <a:fillRect/>
              </a:stretch>
            </p:blipFill>
            <p:spPr>
              <a:xfrm>
                <a:off x="7810792" y="3329389"/>
                <a:ext cx="166770" cy="134883"/>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119" name="Ink 118"/>
              <p14:cNvContentPartPr/>
              <p14:nvPr/>
            </p14:nvContentPartPr>
            <p14:xfrm>
              <a:off x="8009180" y="3156678"/>
              <a:ext cx="123581" cy="295700"/>
            </p14:xfrm>
          </p:contentPart>
        </mc:Choice>
        <mc:Fallback>
          <p:pic>
            <p:nvPicPr>
              <p:cNvPr id="119" name="Ink 118"/>
              <p:cNvPicPr/>
              <p:nvPr/>
            </p:nvPicPr>
            <p:blipFill>
              <a:blip r:embed="rId80"/>
              <a:stretch>
                <a:fillRect/>
              </a:stretch>
            </p:blipFill>
            <p:spPr>
              <a:xfrm>
                <a:off x="8005217" y="3150915"/>
                <a:ext cx="132949" cy="311908"/>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120" name="Ink 119"/>
              <p14:cNvContentPartPr/>
              <p14:nvPr/>
            </p14:nvContentPartPr>
            <p14:xfrm>
              <a:off x="7958859" y="3333876"/>
              <a:ext cx="230511" cy="14116"/>
            </p14:xfrm>
          </p:contentPart>
        </mc:Choice>
        <mc:Fallback>
          <p:pic>
            <p:nvPicPr>
              <p:cNvPr id="120" name="Ink 119"/>
              <p:cNvPicPr/>
              <p:nvPr/>
            </p:nvPicPr>
            <p:blipFill>
              <a:blip r:embed="rId82"/>
              <a:stretch>
                <a:fillRect/>
              </a:stretch>
            </p:blipFill>
            <p:spPr>
              <a:xfrm>
                <a:off x="7949134" y="3330700"/>
                <a:ext cx="243477" cy="29644"/>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121" name="Ink 120"/>
              <p14:cNvContentPartPr/>
              <p14:nvPr/>
            </p14:nvContentPartPr>
            <p14:xfrm>
              <a:off x="8217120" y="3288183"/>
              <a:ext cx="92500" cy="137820"/>
            </p14:xfrm>
          </p:contentPart>
        </mc:Choice>
        <mc:Fallback>
          <p:pic>
            <p:nvPicPr>
              <p:cNvPr id="121" name="Ink 120"/>
              <p:cNvPicPr/>
              <p:nvPr/>
            </p:nvPicPr>
            <p:blipFill>
              <a:blip r:embed="rId84"/>
              <a:stretch>
                <a:fillRect/>
              </a:stretch>
            </p:blipFill>
            <p:spPr>
              <a:xfrm>
                <a:off x="8205602" y="3283145"/>
                <a:ext cx="107257" cy="155452"/>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122" name="Ink 121"/>
              <p14:cNvContentPartPr/>
              <p14:nvPr/>
            </p14:nvContentPartPr>
            <p14:xfrm>
              <a:off x="8293340" y="3359137"/>
              <a:ext cx="106561" cy="60180"/>
            </p14:xfrm>
          </p:contentPart>
        </mc:Choice>
        <mc:Fallback>
          <p:pic>
            <p:nvPicPr>
              <p:cNvPr id="122" name="Ink 121"/>
              <p:cNvPicPr/>
              <p:nvPr/>
            </p:nvPicPr>
            <p:blipFill>
              <a:blip r:embed="rId86"/>
              <a:stretch>
                <a:fillRect/>
              </a:stretch>
            </p:blipFill>
            <p:spPr>
              <a:xfrm>
                <a:off x="8287220" y="3346958"/>
                <a:ext cx="125641" cy="84539"/>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123" name="Ink 122"/>
              <p14:cNvContentPartPr/>
              <p14:nvPr/>
            </p14:nvContentPartPr>
            <p14:xfrm>
              <a:off x="8413962" y="3365823"/>
              <a:ext cx="192400" cy="81726"/>
            </p14:xfrm>
          </p:contentPart>
        </mc:Choice>
        <mc:Fallback>
          <p:pic>
            <p:nvPicPr>
              <p:cNvPr id="123" name="Ink 122"/>
              <p:cNvPicPr/>
              <p:nvPr/>
            </p:nvPicPr>
            <p:blipFill>
              <a:blip r:embed="rId88"/>
              <a:stretch>
                <a:fillRect/>
              </a:stretch>
            </p:blipFill>
            <p:spPr>
              <a:xfrm>
                <a:off x="8410006" y="3356102"/>
                <a:ext cx="203189" cy="104408"/>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124" name="Ink 123"/>
              <p14:cNvContentPartPr/>
              <p14:nvPr/>
            </p14:nvContentPartPr>
            <p14:xfrm>
              <a:off x="8570472" y="3333876"/>
              <a:ext cx="236431" cy="114416"/>
            </p14:xfrm>
          </p:contentPart>
        </mc:Choice>
        <mc:Fallback>
          <p:pic>
            <p:nvPicPr>
              <p:cNvPr id="124" name="Ink 123"/>
              <p:cNvPicPr/>
              <p:nvPr/>
            </p:nvPicPr>
            <p:blipFill>
              <a:blip r:embed="rId90"/>
              <a:stretch>
                <a:fillRect/>
              </a:stretch>
            </p:blipFill>
            <p:spPr>
              <a:xfrm>
                <a:off x="8563275" y="3324161"/>
                <a:ext cx="254424" cy="137083"/>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125" name="Ink 124"/>
              <p14:cNvContentPartPr/>
              <p14:nvPr/>
            </p14:nvContentPartPr>
            <p14:xfrm>
              <a:off x="8239320" y="3193827"/>
              <a:ext cx="2960" cy="37892"/>
            </p14:xfrm>
          </p:contentPart>
        </mc:Choice>
        <mc:Fallback>
          <p:pic>
            <p:nvPicPr>
              <p:cNvPr id="125" name="Ink 124"/>
              <p:cNvPicPr/>
              <p:nvPr/>
            </p:nvPicPr>
            <p:blipFill>
              <a:blip r:embed="rId92"/>
              <a:stretch>
                <a:fillRect/>
              </a:stretch>
            </p:blipFill>
            <p:spPr>
              <a:xfrm>
                <a:off x="8224150" y="3179031"/>
                <a:ext cx="30340" cy="59184"/>
              </a:xfrm>
              <a:prstGeom prst="rect">
                <a:avLst/>
              </a:prstGeom>
            </p:spPr>
          </p:pic>
        </mc:Fallback>
      </mc:AlternateContent>
      <p:sp>
        <p:nvSpPr>
          <p:cNvPr id="126" name="TextBox 125"/>
          <p:cNvSpPr txBox="1"/>
          <p:nvPr/>
        </p:nvSpPr>
        <p:spPr>
          <a:xfrm>
            <a:off x="7446218" y="4972467"/>
            <a:ext cx="2259879" cy="369332"/>
          </a:xfrm>
          <a:prstGeom prst="rect">
            <a:avLst/>
          </a:prstGeom>
          <a:noFill/>
        </p:spPr>
        <p:txBody>
          <a:bodyPr wrap="square" rtlCol="0">
            <a:spAutoFit/>
          </a:bodyPr>
          <a:lstStyle/>
          <a:p>
            <a:r>
              <a:rPr lang="en-US" dirty="0" smtClean="0"/>
              <a:t>The inductive process</a:t>
            </a:r>
            <a:endParaRPr lang="en-US" dirty="0"/>
          </a:p>
        </p:txBody>
      </p:sp>
    </p:spTree>
    <p:extLst>
      <p:ext uri="{BB962C8B-B14F-4D97-AF65-F5344CB8AC3E}">
        <p14:creationId xmlns:p14="http://schemas.microsoft.com/office/powerpoint/2010/main" val="636766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effective reasoning (cont’d)</a:t>
            </a:r>
          </a:p>
        </p:txBody>
      </p:sp>
      <p:sp>
        <p:nvSpPr>
          <p:cNvPr id="3" name="Content Placeholder 2"/>
          <p:cNvSpPr>
            <a:spLocks noGrp="1"/>
          </p:cNvSpPr>
          <p:nvPr>
            <p:ph idx="1"/>
          </p:nvPr>
        </p:nvSpPr>
        <p:spPr/>
        <p:txBody>
          <a:bodyPr>
            <a:noAutofit/>
          </a:bodyPr>
          <a:lstStyle/>
          <a:p>
            <a:pPr marL="457200" indent="-457200">
              <a:buFont typeface="+mj-lt"/>
              <a:buAutoNum type="arabicPeriod" startAt="4"/>
            </a:pPr>
            <a:r>
              <a:rPr lang="en-US" sz="2400" dirty="0" smtClean="0"/>
              <a:t>The scientific method</a:t>
            </a:r>
          </a:p>
          <a:p>
            <a:pPr marL="749808" lvl="1" indent="-457200"/>
            <a:r>
              <a:rPr lang="en-US" sz="2000" dirty="0" smtClean="0"/>
              <a:t>Traditionally defined as a means whereby insight into the unknown is sought by</a:t>
            </a:r>
          </a:p>
          <a:p>
            <a:pPr marL="932688" lvl="2" indent="-457200">
              <a:buFont typeface="+mj-lt"/>
              <a:buAutoNum type="arabicParenR"/>
            </a:pPr>
            <a:r>
              <a:rPr lang="en-US" sz="2000" dirty="0" smtClean="0"/>
              <a:t>identifying a problem that defines the goal of one’s quest;</a:t>
            </a:r>
          </a:p>
          <a:p>
            <a:pPr marL="932688" lvl="2" indent="-457200">
              <a:buFont typeface="+mj-lt"/>
              <a:buAutoNum type="arabicParenR"/>
            </a:pPr>
            <a:r>
              <a:rPr lang="en-US" sz="2000" dirty="0"/>
              <a:t>p</a:t>
            </a:r>
            <a:r>
              <a:rPr lang="en-US" sz="2000" dirty="0" smtClean="0"/>
              <a:t>ositing a hypothesis that, if confirmed, resolves the problem;</a:t>
            </a:r>
          </a:p>
          <a:p>
            <a:pPr marL="932688" lvl="2" indent="-457200">
              <a:buFont typeface="+mj-lt"/>
              <a:buAutoNum type="arabicParenR"/>
            </a:pPr>
            <a:r>
              <a:rPr lang="en-US" sz="2000" dirty="0"/>
              <a:t>g</a:t>
            </a:r>
            <a:r>
              <a:rPr lang="en-US" sz="2000" dirty="0" smtClean="0"/>
              <a:t>athering data relevant to the hypothesis; and</a:t>
            </a:r>
          </a:p>
          <a:p>
            <a:pPr marL="932688" lvl="2" indent="-457200">
              <a:buFont typeface="+mj-lt"/>
              <a:buAutoNum type="arabicParenR"/>
            </a:pPr>
            <a:r>
              <a:rPr lang="en-US" sz="2000" dirty="0"/>
              <a:t>a</a:t>
            </a:r>
            <a:r>
              <a:rPr lang="en-US" sz="2000" dirty="0" smtClean="0"/>
              <a:t>nalyzing and interpreting the data to see whether they support the hypothesis and resolve the question that initiated the research.</a:t>
            </a:r>
            <a:endParaRPr lang="en-US" sz="2000" dirty="0"/>
          </a:p>
          <a:p>
            <a:pPr>
              <a:buFontTx/>
              <a:buChar char="-"/>
            </a:pPr>
            <a:r>
              <a:rPr lang="en-US" sz="2400" dirty="0" smtClean="0"/>
              <a:t>Not all research methodologies follow these steps in exact sequence</a:t>
            </a:r>
          </a:p>
          <a:p>
            <a:pPr>
              <a:buFontTx/>
              <a:buChar char="-"/>
            </a:pPr>
            <a:r>
              <a:rPr lang="en-US" sz="2400" dirty="0" smtClean="0"/>
              <a:t>Scientific method is flexible, yet rigorous</a:t>
            </a:r>
          </a:p>
          <a:p>
            <a:pPr>
              <a:buFontTx/>
              <a:buChar char="-"/>
            </a:pPr>
            <a:r>
              <a:rPr lang="en-US" sz="2400" dirty="0" smtClean="0"/>
              <a:t>Incorporates both deductive logic and inductive reasoning</a:t>
            </a:r>
          </a:p>
        </p:txBody>
      </p:sp>
    </p:spTree>
    <p:extLst>
      <p:ext uri="{BB962C8B-B14F-4D97-AF65-F5344CB8AC3E}">
        <p14:creationId xmlns:p14="http://schemas.microsoft.com/office/powerpoint/2010/main" val="275706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2874964" y="1981200"/>
            <a:ext cx="7793037" cy="1143000"/>
          </a:xfrm>
        </p:spPr>
        <p:txBody>
          <a:bodyPr>
            <a:normAutofit fontScale="90000"/>
          </a:bodyPr>
          <a:lstStyle/>
          <a:p>
            <a:pPr algn="ctr" eaLnBrk="1" hangingPunct="1"/>
            <a:r>
              <a:rPr lang="en-US" altLang="en-US" b="1" smtClean="0"/>
              <a:t/>
            </a:r>
            <a:br>
              <a:rPr lang="en-US" altLang="en-US" b="1" smtClean="0"/>
            </a:br>
            <a:r>
              <a:rPr lang="en-US" altLang="en-US" b="1" smtClean="0"/>
              <a:t/>
            </a:r>
            <a:br>
              <a:rPr lang="en-US" altLang="en-US" b="1" smtClean="0"/>
            </a:br>
            <a:endParaRPr lang="en-US" altLang="en-US" sz="4000"/>
          </a:p>
        </p:txBody>
      </p:sp>
      <p:sp>
        <p:nvSpPr>
          <p:cNvPr id="16386" name="Text Box 6"/>
          <p:cNvSpPr txBox="1">
            <a:spLocks noChangeArrowheads="1"/>
          </p:cNvSpPr>
          <p:nvPr/>
        </p:nvSpPr>
        <p:spPr bwMode="auto">
          <a:xfrm>
            <a:off x="2162176" y="914401"/>
            <a:ext cx="7966075"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chemeClr val="folHlink"/>
                </a:solidFill>
                <a:latin typeface="Tahoma" panose="020B0604030504040204" pitchFamily="34" charset="0"/>
                <a:cs typeface="Arial" panose="020B0604020202020204" pitchFamily="34" charset="0"/>
              </a:defRPr>
            </a:lvl1pPr>
            <a:lvl2pPr marL="742950" indent="-285750">
              <a:defRPr sz="4400">
                <a:solidFill>
                  <a:schemeClr val="folHlink"/>
                </a:solidFill>
                <a:latin typeface="Tahoma" panose="020B0604030504040204" pitchFamily="34" charset="0"/>
                <a:cs typeface="Arial" panose="020B0604020202020204" pitchFamily="34" charset="0"/>
              </a:defRPr>
            </a:lvl2pPr>
            <a:lvl3pPr marL="1143000" indent="-228600">
              <a:defRPr sz="4400">
                <a:solidFill>
                  <a:schemeClr val="folHlink"/>
                </a:solidFill>
                <a:latin typeface="Tahoma" panose="020B0604030504040204" pitchFamily="34" charset="0"/>
                <a:cs typeface="Arial" panose="020B0604020202020204" pitchFamily="34" charset="0"/>
              </a:defRPr>
            </a:lvl3pPr>
            <a:lvl4pPr marL="1600200" indent="-228600">
              <a:defRPr sz="4400">
                <a:solidFill>
                  <a:schemeClr val="folHlink"/>
                </a:solidFill>
                <a:latin typeface="Tahoma" panose="020B0604030504040204" pitchFamily="34" charset="0"/>
                <a:cs typeface="Arial" panose="020B0604020202020204" pitchFamily="34" charset="0"/>
              </a:defRPr>
            </a:lvl4pPr>
            <a:lvl5pPr marL="2057400" indent="-228600">
              <a:defRPr sz="4400">
                <a:solidFill>
                  <a:schemeClr val="folHlink"/>
                </a:solidFill>
                <a:latin typeface="Tahoma" panose="020B0604030504040204" pitchFamily="34" charset="0"/>
                <a:cs typeface="Arial" panose="020B0604020202020204" pitchFamily="34" charset="0"/>
              </a:defRPr>
            </a:lvl5pPr>
            <a:lvl6pPr marL="2514600" indent="-228600" fontAlgn="base">
              <a:spcBef>
                <a:spcPct val="0"/>
              </a:spcBef>
              <a:spcAft>
                <a:spcPct val="0"/>
              </a:spcAft>
              <a:defRPr sz="4400">
                <a:solidFill>
                  <a:schemeClr val="folHlink"/>
                </a:solidFill>
                <a:latin typeface="Tahoma" panose="020B0604030504040204" pitchFamily="34" charset="0"/>
                <a:cs typeface="Arial" panose="020B0604020202020204" pitchFamily="34" charset="0"/>
              </a:defRPr>
            </a:lvl6pPr>
            <a:lvl7pPr marL="2971800" indent="-228600" fontAlgn="base">
              <a:spcBef>
                <a:spcPct val="0"/>
              </a:spcBef>
              <a:spcAft>
                <a:spcPct val="0"/>
              </a:spcAft>
              <a:defRPr sz="4400">
                <a:solidFill>
                  <a:schemeClr val="folHlink"/>
                </a:solidFill>
                <a:latin typeface="Tahoma" panose="020B0604030504040204" pitchFamily="34" charset="0"/>
                <a:cs typeface="Arial" panose="020B0604020202020204" pitchFamily="34" charset="0"/>
              </a:defRPr>
            </a:lvl7pPr>
            <a:lvl8pPr marL="3429000" indent="-228600" fontAlgn="base">
              <a:spcBef>
                <a:spcPct val="0"/>
              </a:spcBef>
              <a:spcAft>
                <a:spcPct val="0"/>
              </a:spcAft>
              <a:defRPr sz="4400">
                <a:solidFill>
                  <a:schemeClr val="folHlink"/>
                </a:solidFill>
                <a:latin typeface="Tahoma" panose="020B0604030504040204" pitchFamily="34" charset="0"/>
                <a:cs typeface="Arial" panose="020B0604020202020204" pitchFamily="34" charset="0"/>
              </a:defRPr>
            </a:lvl8pPr>
            <a:lvl9pPr marL="3886200" indent="-228600" fontAlgn="base">
              <a:spcBef>
                <a:spcPct val="0"/>
              </a:spcBef>
              <a:spcAft>
                <a:spcPct val="0"/>
              </a:spcAft>
              <a:defRPr sz="4400">
                <a:solidFill>
                  <a:schemeClr val="folHlink"/>
                </a:solidFill>
                <a:latin typeface="Tahoma" panose="020B0604030504040204" pitchFamily="34" charset="0"/>
                <a:cs typeface="Arial" panose="020B0604020202020204" pitchFamily="34" charset="0"/>
              </a:defRPr>
            </a:lvl9pPr>
          </a:lstStyle>
          <a:p>
            <a:pPr algn="ctr"/>
            <a:endParaRPr lang="en-US" altLang="en-US" sz="4800" dirty="0">
              <a:latin typeface="Verdana" panose="020B0604030504040204" pitchFamily="34" charset="0"/>
            </a:endParaRPr>
          </a:p>
          <a:p>
            <a:pPr algn="ctr"/>
            <a:r>
              <a:rPr lang="en-US" altLang="en-US" sz="4800" dirty="0">
                <a:latin typeface="Verdana" panose="020B0604030504040204" pitchFamily="34" charset="0"/>
              </a:rPr>
              <a:t>Chapter 1</a:t>
            </a:r>
          </a:p>
          <a:p>
            <a:pPr algn="ctr"/>
            <a:endParaRPr lang="en-US" altLang="en-US" dirty="0">
              <a:latin typeface="Verdana" panose="020B0604030504040204" pitchFamily="34" charset="0"/>
            </a:endParaRPr>
          </a:p>
          <a:p>
            <a:pPr algn="ctr"/>
            <a:endParaRPr lang="en-US" altLang="en-US" dirty="0">
              <a:latin typeface="Verdana" panose="020B0604030504040204" pitchFamily="34" charset="0"/>
            </a:endParaRPr>
          </a:p>
          <a:p>
            <a:pPr algn="ctr"/>
            <a:r>
              <a:rPr lang="en-US" altLang="en-US" sz="3600" dirty="0">
                <a:latin typeface="Verdana" panose="020B0604030504040204" pitchFamily="34" charset="0"/>
              </a:rPr>
              <a:t>The Nature and Tools of Research</a:t>
            </a:r>
          </a:p>
        </p:txBody>
      </p:sp>
      <p:pic>
        <p:nvPicPr>
          <p:cNvPr id="16388" name="Picture 4" descr="Pearson_Strap_Bound_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1" y="6356351"/>
            <a:ext cx="1908175" cy="493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921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effective reasoning (cont’d)</a:t>
            </a:r>
          </a:p>
        </p:txBody>
      </p:sp>
      <p:sp>
        <p:nvSpPr>
          <p:cNvPr id="3" name="Content Placeholder 2"/>
          <p:cNvSpPr>
            <a:spLocks noGrp="1"/>
          </p:cNvSpPr>
          <p:nvPr>
            <p:ph idx="1"/>
          </p:nvPr>
        </p:nvSpPr>
        <p:spPr/>
        <p:txBody>
          <a:bodyPr>
            <a:noAutofit/>
          </a:bodyPr>
          <a:lstStyle/>
          <a:p>
            <a:pPr marL="457200" indent="-457200">
              <a:buFont typeface="+mj-lt"/>
              <a:buAutoNum type="arabicPeriod" startAt="5"/>
            </a:pPr>
            <a:r>
              <a:rPr lang="en-US" sz="2400" dirty="0" smtClean="0"/>
              <a:t>Theory building</a:t>
            </a:r>
          </a:p>
          <a:p>
            <a:pPr marL="749808" lvl="1" indent="-457200"/>
            <a:r>
              <a:rPr lang="en-US" sz="2000" dirty="0" smtClean="0"/>
              <a:t>In general, a </a:t>
            </a:r>
            <a:r>
              <a:rPr lang="en-US" sz="2000" b="1" dirty="0" smtClean="0"/>
              <a:t>theory </a:t>
            </a:r>
            <a:r>
              <a:rPr lang="en-US" sz="2000" dirty="0" smtClean="0"/>
              <a:t>is an organized body of concepts and principles intended to explain a particular phenomenon</a:t>
            </a:r>
          </a:p>
          <a:p>
            <a:pPr marL="749808" lvl="1" indent="-457200"/>
            <a:r>
              <a:rPr lang="en-US" sz="2000" dirty="0" smtClean="0"/>
              <a:t>Good researcher builds theories supported by quality findings</a:t>
            </a:r>
          </a:p>
          <a:p>
            <a:pPr marL="749808" lvl="1" indent="-457200"/>
            <a:r>
              <a:rPr lang="en-US" sz="2000" b="1" dirty="0"/>
              <a:t>Abduction</a:t>
            </a:r>
            <a:r>
              <a:rPr lang="en-US" sz="2000" dirty="0"/>
              <a:t>: </a:t>
            </a:r>
            <a:r>
              <a:rPr lang="en-US" sz="2000" dirty="0" smtClean="0"/>
              <a:t>A process in which, beginning </a:t>
            </a:r>
            <a:r>
              <a:rPr lang="en-US" sz="2000" dirty="0"/>
              <a:t>with the facts known about </a:t>
            </a:r>
            <a:r>
              <a:rPr lang="en-US" sz="2000" dirty="0" smtClean="0"/>
              <a:t>a phenomenon</a:t>
            </a:r>
            <a:r>
              <a:rPr lang="en-US" sz="2000" dirty="0"/>
              <a:t>, the </a:t>
            </a:r>
            <a:r>
              <a:rPr lang="en-US" sz="2000" dirty="0" smtClean="0"/>
              <a:t>researcher brainstorms </a:t>
            </a:r>
            <a:r>
              <a:rPr lang="en-US" sz="2000" dirty="0"/>
              <a:t>ideas about plausible and, ideally, best </a:t>
            </a:r>
            <a:r>
              <a:rPr lang="en-US" sz="2000" dirty="0" smtClean="0"/>
              <a:t>explanations</a:t>
            </a:r>
          </a:p>
          <a:p>
            <a:pPr marL="749808" lvl="1" indent="-457200"/>
            <a:r>
              <a:rPr lang="en-US" sz="2000" dirty="0" smtClean="0"/>
              <a:t>Theories beget more research</a:t>
            </a:r>
          </a:p>
          <a:p>
            <a:pPr marL="749808" lvl="1" indent="-457200"/>
            <a:r>
              <a:rPr lang="en-US" sz="2000" dirty="0" smtClean="0"/>
              <a:t>Theory building tends to be a slow process in which many researchers will collaborate</a:t>
            </a:r>
          </a:p>
          <a:p>
            <a:pPr marL="749808" lvl="1" indent="-457200"/>
            <a:r>
              <a:rPr lang="en-US" sz="2000" dirty="0" smtClean="0"/>
              <a:t>Theories may require continual rework, occasionally abandoned</a:t>
            </a:r>
          </a:p>
        </p:txBody>
      </p:sp>
    </p:spTree>
    <p:extLst>
      <p:ext uri="{BB962C8B-B14F-4D97-AF65-F5344CB8AC3E}">
        <p14:creationId xmlns:p14="http://schemas.microsoft.com/office/powerpoint/2010/main" val="2607573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effective reasoning (cont’d)</a:t>
            </a:r>
          </a:p>
        </p:txBody>
      </p:sp>
      <p:sp>
        <p:nvSpPr>
          <p:cNvPr id="3" name="Content Placeholder 2"/>
          <p:cNvSpPr>
            <a:spLocks noGrp="1"/>
          </p:cNvSpPr>
          <p:nvPr>
            <p:ph idx="1"/>
          </p:nvPr>
        </p:nvSpPr>
        <p:spPr/>
        <p:txBody>
          <a:bodyPr>
            <a:noAutofit/>
          </a:bodyPr>
          <a:lstStyle/>
          <a:p>
            <a:pPr marL="457200" indent="-457200">
              <a:buFont typeface="+mj-lt"/>
              <a:buAutoNum type="arabicPeriod" startAt="6"/>
            </a:pPr>
            <a:r>
              <a:rPr lang="en-US" sz="2800" dirty="0" smtClean="0"/>
              <a:t>Collaboration with other minds</a:t>
            </a:r>
          </a:p>
          <a:p>
            <a:pPr marL="749808" lvl="1" indent="-457200"/>
            <a:r>
              <a:rPr lang="en-US" sz="2400" dirty="0" smtClean="0"/>
              <a:t>“Two heads are better than one.”</a:t>
            </a:r>
          </a:p>
          <a:p>
            <a:pPr marL="749808" lvl="1" indent="-457200"/>
            <a:r>
              <a:rPr lang="en-US" sz="2400" dirty="0" smtClean="0"/>
              <a:t>Any single researcher is apt to possess some bias or gap in knowledge</a:t>
            </a:r>
          </a:p>
          <a:p>
            <a:pPr marL="749808" lvl="1" indent="-457200"/>
            <a:r>
              <a:rPr lang="en-US" sz="2400" dirty="0" smtClean="0"/>
              <a:t>Enlisting the help of others brings more cognitive resources</a:t>
            </a:r>
          </a:p>
          <a:p>
            <a:pPr marL="749808" lvl="1" indent="-457200"/>
            <a:r>
              <a:rPr lang="en-US" sz="2400" dirty="0" smtClean="0"/>
              <a:t>Productive researchers maintain regular communication with their peers</a:t>
            </a:r>
          </a:p>
          <a:p>
            <a:pPr marL="749808" lvl="1" indent="-457200"/>
            <a:endParaRPr lang="en-US" sz="2400" dirty="0" smtClean="0"/>
          </a:p>
          <a:p>
            <a:pPr marL="749808" lvl="1" indent="-457200"/>
            <a:endParaRPr lang="en-US" sz="2400" dirty="0" smtClean="0"/>
          </a:p>
        </p:txBody>
      </p:sp>
    </p:spTree>
    <p:extLst>
      <p:ext uri="{BB962C8B-B14F-4D97-AF65-F5344CB8AC3E}">
        <p14:creationId xmlns:p14="http://schemas.microsoft.com/office/powerpoint/2010/main" val="3035449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pitfalls in human reasoning</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120529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pitfalls in human reasoning</a:t>
            </a:r>
            <a:endParaRPr lang="en-US" dirty="0"/>
          </a:p>
        </p:txBody>
      </p:sp>
      <p:sp>
        <p:nvSpPr>
          <p:cNvPr id="3" name="Content Placeholder 2"/>
          <p:cNvSpPr>
            <a:spLocks noGrp="1"/>
          </p:cNvSpPr>
          <p:nvPr>
            <p:ph idx="1"/>
          </p:nvPr>
        </p:nvSpPr>
        <p:spPr/>
        <p:txBody>
          <a:bodyPr/>
          <a:lstStyle/>
          <a:p>
            <a:r>
              <a:rPr lang="en-US" dirty="0"/>
              <a:t>Good researchers are reflective researchers who regularly and </a:t>
            </a:r>
            <a:r>
              <a:rPr lang="en-US" dirty="0" smtClean="0"/>
              <a:t>critically examine </a:t>
            </a:r>
            <a:r>
              <a:rPr lang="en-US" dirty="0"/>
              <a:t>not only their research designs and data but also their own </a:t>
            </a:r>
            <a:r>
              <a:rPr lang="en-US" dirty="0" smtClean="0"/>
              <a:t>thinking.</a:t>
            </a:r>
          </a:p>
          <a:p>
            <a:pPr marL="749808" lvl="1" indent="-457200">
              <a:buFont typeface="+mj-lt"/>
              <a:buAutoNum type="arabicPeriod"/>
            </a:pPr>
            <a:r>
              <a:rPr lang="en-US" dirty="0" smtClean="0"/>
              <a:t>Confusing what must logically be true with what seems to be true in the world as we know it</a:t>
            </a:r>
          </a:p>
          <a:p>
            <a:pPr marL="749808" lvl="1" indent="-457200">
              <a:buFont typeface="+mj-lt"/>
              <a:buAutoNum type="arabicPeriod"/>
            </a:pPr>
            <a:r>
              <a:rPr lang="en-US" dirty="0" smtClean="0"/>
              <a:t>Making generalizations about members of a category after having encountered only a restricted subset of that category</a:t>
            </a:r>
          </a:p>
          <a:p>
            <a:pPr marL="749808" lvl="1" indent="-457200">
              <a:buFont typeface="+mj-lt"/>
              <a:buAutoNum type="arabicPeriod"/>
            </a:pPr>
            <a:r>
              <a:rPr lang="en-US" dirty="0" smtClean="0"/>
              <a:t>Looking only for evidence that supports our hypotheses</a:t>
            </a:r>
          </a:p>
          <a:p>
            <a:pPr marL="749808" lvl="1" indent="-457200">
              <a:buFont typeface="+mj-lt"/>
              <a:buAutoNum type="arabicPeriod"/>
            </a:pPr>
            <a:r>
              <a:rPr lang="en-US" dirty="0" smtClean="0"/>
              <a:t>Confirming expectations even in the face of contradictory evidence</a:t>
            </a:r>
          </a:p>
          <a:p>
            <a:pPr marL="749808" lvl="1" indent="-457200">
              <a:buFont typeface="+mj-lt"/>
              <a:buAutoNum type="arabicPeriod"/>
            </a:pPr>
            <a:r>
              <a:rPr lang="en-US" dirty="0" smtClean="0"/>
              <a:t>Mistaking dogma for fact</a:t>
            </a:r>
          </a:p>
          <a:p>
            <a:pPr marL="749808" lvl="1" indent="-457200">
              <a:buFont typeface="+mj-lt"/>
              <a:buAutoNum type="arabicPeriod"/>
            </a:pPr>
            <a:r>
              <a:rPr lang="en-US" dirty="0" smtClean="0"/>
              <a:t>Letting emotion override logic and objectivity</a:t>
            </a:r>
          </a:p>
          <a:p>
            <a:pPr marL="749808" lvl="1" indent="-457200">
              <a:buFont typeface="+mj-lt"/>
              <a:buAutoNum type="arabicPeriod"/>
            </a:pPr>
            <a:r>
              <a:rPr lang="en-US" dirty="0" smtClean="0"/>
              <a:t>Mistaking correlation for causation</a:t>
            </a:r>
            <a:endParaRPr lang="en-US" dirty="0"/>
          </a:p>
        </p:txBody>
      </p:sp>
    </p:spTree>
    <p:extLst>
      <p:ext uri="{BB962C8B-B14F-4D97-AF65-F5344CB8AC3E}">
        <p14:creationId xmlns:p14="http://schemas.microsoft.com/office/powerpoint/2010/main" val="14920202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normAutofit/>
          </a:bodyPr>
          <a:lstStyle/>
          <a:p>
            <a:r>
              <a:rPr lang="en-US" dirty="0" smtClean="0"/>
              <a:t>All research begins with a problem, an observation, or a question</a:t>
            </a:r>
          </a:p>
          <a:p>
            <a:pPr lvl="1"/>
            <a:r>
              <a:rPr lang="en-US" dirty="0" smtClean="0"/>
              <a:t>Hypotheses are formulated and data are gathered</a:t>
            </a:r>
          </a:p>
          <a:p>
            <a:pPr lvl="1"/>
            <a:r>
              <a:rPr lang="en-US" dirty="0" smtClean="0"/>
              <a:t>Conclusions are reached</a:t>
            </a:r>
          </a:p>
          <a:p>
            <a:r>
              <a:rPr lang="en-US" dirty="0" smtClean="0"/>
              <a:t>One rough indicator of the quality of a research study is whether the research report has been “juried” or “non-juried.”</a:t>
            </a:r>
          </a:p>
          <a:p>
            <a:r>
              <a:rPr lang="en-US" dirty="0" smtClean="0"/>
              <a:t>A </a:t>
            </a:r>
            <a:r>
              <a:rPr lang="en-US" b="1" dirty="0" smtClean="0"/>
              <a:t>juried </a:t>
            </a:r>
            <a:r>
              <a:rPr lang="en-US" dirty="0" smtClean="0"/>
              <a:t>(or refereed) research report has been judged by respected colleagues in one’s field and deemed to be of sufficient quality and importance to warrant publication.</a:t>
            </a:r>
            <a:br>
              <a:rPr lang="en-US" dirty="0" smtClean="0"/>
            </a:br>
            <a:r>
              <a:rPr lang="en-US" dirty="0" smtClean="0"/>
              <a:t>Editors of many academic journals send submitted manuscripts to one or more reviewers who pass judgement on the manuscripts, allowing only those that meet certain criteria to be published in the journal.</a:t>
            </a:r>
          </a:p>
          <a:p>
            <a:r>
              <a:rPr lang="en-US" dirty="0" smtClean="0"/>
              <a:t>A </a:t>
            </a:r>
            <a:r>
              <a:rPr lang="en-US" b="1" dirty="0" smtClean="0"/>
              <a:t>non-juried </a:t>
            </a:r>
            <a:r>
              <a:rPr lang="en-US" dirty="0" smtClean="0"/>
              <a:t>report is one that appears in a journal or on the Internet without first being screened by one or more experts. Some non-juried reports are excellent, but others may not be.</a:t>
            </a:r>
            <a:endParaRPr lang="en-US" dirty="0"/>
          </a:p>
        </p:txBody>
      </p:sp>
    </p:spTree>
    <p:extLst>
      <p:ext uri="{BB962C8B-B14F-4D97-AF65-F5344CB8AC3E}">
        <p14:creationId xmlns:p14="http://schemas.microsoft.com/office/powerpoint/2010/main" val="285847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Research</a:t>
            </a:r>
            <a:r>
              <a:rPr lang="en-US" dirty="0"/>
              <a:t> </a:t>
            </a:r>
            <a:r>
              <a:rPr lang="en-US" dirty="0" smtClean="0"/>
              <a:t>Is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63452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research is not</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smtClean="0"/>
              <a:t>Gathering information</a:t>
            </a:r>
          </a:p>
          <a:p>
            <a:pPr marL="457200" indent="-457200">
              <a:buFont typeface="+mj-lt"/>
              <a:buAutoNum type="arabicPeriod"/>
            </a:pPr>
            <a:r>
              <a:rPr lang="en-US" sz="2800" dirty="0" smtClean="0"/>
              <a:t>Rummaging </a:t>
            </a:r>
            <a:r>
              <a:rPr lang="en-US" sz="2800" dirty="0"/>
              <a:t>around for hard-to-locate </a:t>
            </a:r>
            <a:r>
              <a:rPr lang="en-US" sz="2800" dirty="0" smtClean="0"/>
              <a:t>information</a:t>
            </a:r>
          </a:p>
          <a:p>
            <a:pPr marL="457200" indent="-457200">
              <a:buFont typeface="+mj-lt"/>
              <a:buAutoNum type="arabicPeriod"/>
            </a:pPr>
            <a:r>
              <a:rPr lang="en-US" sz="2800" dirty="0" smtClean="0"/>
              <a:t>Transporting </a:t>
            </a:r>
            <a:r>
              <a:rPr lang="en-US" sz="2800" dirty="0"/>
              <a:t>facts from one location to another</a:t>
            </a:r>
          </a:p>
        </p:txBody>
      </p:sp>
    </p:spTree>
    <p:extLst>
      <p:ext uri="{BB962C8B-B14F-4D97-AF65-F5344CB8AC3E}">
        <p14:creationId xmlns:p14="http://schemas.microsoft.com/office/powerpoint/2010/main" val="1171088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research is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Take away: what separates fact transcription from research is </a:t>
            </a:r>
            <a:r>
              <a:rPr lang="en-US" dirty="0" smtClean="0"/>
              <a:t>the </a:t>
            </a:r>
            <a:r>
              <a:rPr lang="en-US" b="1" dirty="0" smtClean="0"/>
              <a:t>interpretation </a:t>
            </a:r>
            <a:r>
              <a:rPr lang="en-US" dirty="0"/>
              <a:t>of those facts.</a:t>
            </a:r>
          </a:p>
          <a:p>
            <a:r>
              <a:rPr lang="en-US" dirty="0" smtClean="0"/>
              <a:t>This </a:t>
            </a:r>
            <a:r>
              <a:rPr lang="en-US" dirty="0"/>
              <a:t>leads us to our definition</a:t>
            </a:r>
            <a:r>
              <a:rPr lang="en-US" dirty="0" smtClean="0"/>
              <a:t>...</a:t>
            </a:r>
          </a:p>
          <a:p>
            <a:endParaRPr lang="en-US" dirty="0"/>
          </a:p>
          <a:p>
            <a:r>
              <a:rPr lang="en-US" i="1" dirty="0"/>
              <a:t>Research is a systematic process of collecting, analyzing, and interpreting</a:t>
            </a:r>
          </a:p>
          <a:p>
            <a:r>
              <a:rPr lang="en-US" i="1" dirty="0"/>
              <a:t>   information -- data -- in order to increase our understanding of a phenomenon</a:t>
            </a:r>
          </a:p>
          <a:p>
            <a:r>
              <a:rPr lang="en-US" i="1" dirty="0"/>
              <a:t>   about which we are interested or concerned</a:t>
            </a:r>
            <a:r>
              <a:rPr lang="en-US" i="1" dirty="0" smtClean="0"/>
              <a:t>.</a:t>
            </a:r>
          </a:p>
          <a:p>
            <a:endParaRPr lang="en-US" dirty="0" smtClean="0"/>
          </a:p>
          <a:p>
            <a:r>
              <a:rPr lang="en-US" dirty="0"/>
              <a:t>Formal research is research in which we intentionally set out to enhance our</a:t>
            </a:r>
          </a:p>
          <a:p>
            <a:r>
              <a:rPr lang="en-US" dirty="0"/>
              <a:t>understanding of a phenomenon and expect to communicate what we discover to the</a:t>
            </a:r>
          </a:p>
          <a:p>
            <a:r>
              <a:rPr lang="en-US" dirty="0"/>
              <a:t>larger scientific community.</a:t>
            </a:r>
          </a:p>
        </p:txBody>
      </p:sp>
    </p:spTree>
    <p:extLst>
      <p:ext uri="{BB962C8B-B14F-4D97-AF65-F5344CB8AC3E}">
        <p14:creationId xmlns:p14="http://schemas.microsoft.com/office/powerpoint/2010/main" val="830499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Eight characteristics of research</a:t>
            </a:r>
            <a:endParaRPr lang="en-US" dirty="0"/>
          </a:p>
        </p:txBody>
      </p:sp>
      <p:sp>
        <p:nvSpPr>
          <p:cNvPr id="3" name="Content Placeholder 2"/>
          <p:cNvSpPr>
            <a:spLocks noGrp="1"/>
          </p:cNvSpPr>
          <p:nvPr>
            <p:ph idx="1"/>
          </p:nvPr>
        </p:nvSpPr>
        <p:spPr/>
        <p:txBody>
          <a:bodyPr>
            <a:normAutofit/>
          </a:bodyPr>
          <a:lstStyle/>
          <a:p>
            <a:r>
              <a:rPr lang="en-US" dirty="0"/>
              <a:t>Although research projects vary in complexity and duration, in general, </a:t>
            </a:r>
            <a:r>
              <a:rPr lang="en-US" dirty="0" smtClean="0"/>
              <a:t>research has </a:t>
            </a:r>
            <a:r>
              <a:rPr lang="en-US" dirty="0"/>
              <a:t>eight distinct </a:t>
            </a:r>
            <a:r>
              <a:rPr lang="en-US" dirty="0" smtClean="0"/>
              <a:t>characteristics:</a:t>
            </a:r>
          </a:p>
          <a:p>
            <a:pPr marL="544068" lvl="1" indent="-342900">
              <a:buFont typeface="+mj-lt"/>
              <a:buAutoNum type="arabicPeriod"/>
            </a:pPr>
            <a:r>
              <a:rPr lang="en-US" dirty="0" smtClean="0"/>
              <a:t>Research </a:t>
            </a:r>
            <a:r>
              <a:rPr lang="en-US" dirty="0"/>
              <a:t>originates with a question or </a:t>
            </a:r>
            <a:r>
              <a:rPr lang="en-US" dirty="0" smtClean="0"/>
              <a:t>problem</a:t>
            </a:r>
          </a:p>
          <a:p>
            <a:pPr marL="544068" lvl="1" indent="-342900">
              <a:buFont typeface="+mj-lt"/>
              <a:buAutoNum type="arabicPeriod"/>
            </a:pPr>
            <a:r>
              <a:rPr lang="en-US" dirty="0"/>
              <a:t>Research requires clear articulation of a </a:t>
            </a:r>
            <a:r>
              <a:rPr lang="en-US" dirty="0" smtClean="0"/>
              <a:t>goal</a:t>
            </a:r>
          </a:p>
          <a:p>
            <a:pPr marL="544068" lvl="1" indent="-342900">
              <a:buFont typeface="+mj-lt"/>
              <a:buAutoNum type="arabicPeriod"/>
            </a:pPr>
            <a:r>
              <a:rPr lang="en-US" dirty="0"/>
              <a:t>Research usually divides the principal problem into more manageable </a:t>
            </a:r>
            <a:r>
              <a:rPr lang="en-US" dirty="0" smtClean="0"/>
              <a:t>sub-problems</a:t>
            </a:r>
          </a:p>
          <a:p>
            <a:pPr marL="544068" lvl="1" indent="-342900">
              <a:buFont typeface="+mj-lt"/>
              <a:buAutoNum type="arabicPeriod"/>
            </a:pPr>
            <a:r>
              <a:rPr lang="en-US" dirty="0"/>
              <a:t>Research is guided by the specific research problem, question, </a:t>
            </a:r>
            <a:r>
              <a:rPr lang="en-US" dirty="0" smtClean="0"/>
              <a:t>or hypothesis</a:t>
            </a:r>
          </a:p>
          <a:p>
            <a:pPr lvl="2"/>
            <a:r>
              <a:rPr lang="en-US" dirty="0"/>
              <a:t>Hypothesis: a logical supposition, a reasonable guess, an </a:t>
            </a:r>
            <a:r>
              <a:rPr lang="en-US" dirty="0" smtClean="0"/>
              <a:t>educated conjecture</a:t>
            </a:r>
            <a:r>
              <a:rPr lang="en-US" dirty="0"/>
              <a:t>. It provides a tentative explanation for a phenomenon </a:t>
            </a:r>
            <a:r>
              <a:rPr lang="en-US" dirty="0" smtClean="0"/>
              <a:t>under investigation.</a:t>
            </a:r>
          </a:p>
          <a:p>
            <a:pPr marL="544068" lvl="1" indent="-342900">
              <a:buFont typeface="+mj-lt"/>
              <a:buAutoNum type="arabicPeriod"/>
            </a:pPr>
            <a:r>
              <a:rPr lang="en-US" dirty="0"/>
              <a:t>Research requires a specific plan for </a:t>
            </a:r>
            <a:r>
              <a:rPr lang="en-US" dirty="0" smtClean="0"/>
              <a:t>proceeding</a:t>
            </a:r>
          </a:p>
          <a:p>
            <a:pPr marL="544068" lvl="1" indent="-342900">
              <a:buFont typeface="+mj-lt"/>
              <a:buAutoNum type="arabicPeriod"/>
            </a:pPr>
            <a:r>
              <a:rPr lang="en-US" dirty="0"/>
              <a:t>Research rests on certain critical </a:t>
            </a:r>
            <a:r>
              <a:rPr lang="en-US" dirty="0" smtClean="0"/>
              <a:t>assumptions</a:t>
            </a:r>
          </a:p>
          <a:p>
            <a:pPr marL="544068" lvl="1" indent="-342900">
              <a:buFont typeface="+mj-lt"/>
              <a:buAutoNum type="arabicPeriod"/>
            </a:pPr>
            <a:r>
              <a:rPr lang="en-US" dirty="0"/>
              <a:t>Research requires the collection and interpretation of data in an </a:t>
            </a:r>
            <a:r>
              <a:rPr lang="en-US" dirty="0" smtClean="0"/>
              <a:t>attempt to </a:t>
            </a:r>
            <a:r>
              <a:rPr lang="en-US" dirty="0"/>
              <a:t>resolve the problem that initiated the </a:t>
            </a:r>
            <a:r>
              <a:rPr lang="en-US" dirty="0" smtClean="0"/>
              <a:t>research</a:t>
            </a:r>
          </a:p>
          <a:p>
            <a:pPr marL="544068" lvl="1" indent="-342900">
              <a:buFont typeface="+mj-lt"/>
              <a:buAutoNum type="arabicPeriod"/>
            </a:pPr>
            <a:r>
              <a:rPr lang="en-US" dirty="0"/>
              <a:t>Research is, by its nature, cyclical or, more exactly, </a:t>
            </a:r>
            <a:r>
              <a:rPr lang="en-US" dirty="0" smtClean="0"/>
              <a:t>helical</a:t>
            </a:r>
            <a:endParaRPr lang="en-US" dirty="0"/>
          </a:p>
        </p:txBody>
      </p:sp>
    </p:spTree>
    <p:extLst>
      <p:ext uri="{BB962C8B-B14F-4D97-AF65-F5344CB8AC3E}">
        <p14:creationId xmlns:p14="http://schemas.microsoft.com/office/powerpoint/2010/main" val="1983676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eight steps of research</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Identify </a:t>
            </a:r>
            <a:r>
              <a:rPr lang="en-US" dirty="0"/>
              <a:t>a </a:t>
            </a:r>
            <a:r>
              <a:rPr lang="en-US" dirty="0" smtClean="0"/>
              <a:t>problem</a:t>
            </a:r>
          </a:p>
          <a:p>
            <a:pPr marL="457200" indent="-457200">
              <a:buFont typeface="+mj-lt"/>
              <a:buAutoNum type="arabicPeriod"/>
            </a:pPr>
            <a:r>
              <a:rPr lang="en-US" dirty="0" smtClean="0"/>
              <a:t>Isolate </a:t>
            </a:r>
            <a:r>
              <a:rPr lang="en-US" dirty="0"/>
              <a:t>and define the research </a:t>
            </a:r>
            <a:r>
              <a:rPr lang="en-US" dirty="0" smtClean="0"/>
              <a:t>goal</a:t>
            </a:r>
          </a:p>
          <a:p>
            <a:pPr marL="457200" indent="-457200">
              <a:buFont typeface="+mj-lt"/>
              <a:buAutoNum type="arabicPeriod"/>
            </a:pPr>
            <a:r>
              <a:rPr lang="en-US" dirty="0" smtClean="0"/>
              <a:t>Divide </a:t>
            </a:r>
            <a:r>
              <a:rPr lang="en-US" dirty="0"/>
              <a:t>problem into appropriate </a:t>
            </a:r>
            <a:r>
              <a:rPr lang="en-US" dirty="0" smtClean="0"/>
              <a:t>sub-problems</a:t>
            </a:r>
          </a:p>
          <a:p>
            <a:pPr marL="457200" indent="-457200">
              <a:buFont typeface="+mj-lt"/>
              <a:buAutoNum type="arabicPeriod"/>
            </a:pPr>
            <a:r>
              <a:rPr lang="en-US" dirty="0" smtClean="0"/>
              <a:t>Posit </a:t>
            </a:r>
            <a:r>
              <a:rPr lang="en-US" dirty="0"/>
              <a:t>reasonable </a:t>
            </a:r>
            <a:r>
              <a:rPr lang="en-US" dirty="0" smtClean="0"/>
              <a:t>hypotheses</a:t>
            </a:r>
          </a:p>
          <a:p>
            <a:pPr marL="457200" indent="-457200">
              <a:buFont typeface="+mj-lt"/>
              <a:buAutoNum type="arabicPeriod"/>
            </a:pPr>
            <a:r>
              <a:rPr lang="en-US" dirty="0" smtClean="0"/>
              <a:t>Identify </a:t>
            </a:r>
            <a:r>
              <a:rPr lang="en-US" dirty="0"/>
              <a:t>a suitable design and </a:t>
            </a:r>
            <a:r>
              <a:rPr lang="en-US" dirty="0" smtClean="0"/>
              <a:t>methodology</a:t>
            </a:r>
          </a:p>
          <a:p>
            <a:pPr marL="457200" indent="-457200">
              <a:buFont typeface="+mj-lt"/>
              <a:buAutoNum type="arabicPeriod"/>
            </a:pPr>
            <a:r>
              <a:rPr lang="en-US" dirty="0" smtClean="0"/>
              <a:t>Identify </a:t>
            </a:r>
            <a:r>
              <a:rPr lang="en-US" dirty="0"/>
              <a:t>assumptions that underlie the entire </a:t>
            </a:r>
            <a:r>
              <a:rPr lang="en-US" dirty="0" smtClean="0"/>
              <a:t>effort</a:t>
            </a:r>
          </a:p>
          <a:p>
            <a:pPr marL="457200" indent="-457200">
              <a:buFont typeface="+mj-lt"/>
              <a:buAutoNum type="arabicPeriod"/>
            </a:pPr>
            <a:r>
              <a:rPr lang="en-US" dirty="0" smtClean="0"/>
              <a:t>Collect </a:t>
            </a:r>
            <a:r>
              <a:rPr lang="en-US" dirty="0"/>
              <a:t>appropriate data and organize them in meaningful ways so </a:t>
            </a:r>
            <a:r>
              <a:rPr lang="en-US" dirty="0" smtClean="0"/>
              <a:t>they may </a:t>
            </a:r>
            <a:r>
              <a:rPr lang="en-US" dirty="0"/>
              <a:t>be </a:t>
            </a:r>
            <a:r>
              <a:rPr lang="en-US" dirty="0" smtClean="0"/>
              <a:t>interpreted</a:t>
            </a:r>
          </a:p>
          <a:p>
            <a:pPr marL="457200" indent="-457200">
              <a:buFont typeface="+mj-lt"/>
              <a:buAutoNum type="arabicPeriod"/>
            </a:pPr>
            <a:r>
              <a:rPr lang="en-US" dirty="0" smtClean="0"/>
              <a:t>More </a:t>
            </a:r>
            <a:r>
              <a:rPr lang="en-US" dirty="0"/>
              <a:t>research!</a:t>
            </a:r>
          </a:p>
        </p:txBody>
      </p:sp>
    </p:spTree>
    <p:extLst>
      <p:ext uri="{BB962C8B-B14F-4D97-AF65-F5344CB8AC3E}">
        <p14:creationId xmlns:p14="http://schemas.microsoft.com/office/powerpoint/2010/main" val="2539075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Most research studies don't bring total closure to a research problem.</a:t>
            </a:r>
          </a:p>
          <a:p>
            <a:pPr lvl="1"/>
            <a:r>
              <a:rPr lang="en-US" sz="2400" dirty="0" smtClean="0"/>
              <a:t>Research </a:t>
            </a:r>
            <a:r>
              <a:rPr lang="en-US" sz="2400" dirty="0"/>
              <a:t>is rarely </a:t>
            </a:r>
            <a:r>
              <a:rPr lang="en-US" sz="2400" dirty="0" smtClean="0"/>
              <a:t>"one-shot“</a:t>
            </a:r>
          </a:p>
          <a:p>
            <a:pPr lvl="1"/>
            <a:r>
              <a:rPr lang="en-US" sz="2400" dirty="0" smtClean="0"/>
              <a:t>Hypotheses </a:t>
            </a:r>
            <a:r>
              <a:rPr lang="en-US" sz="2400" dirty="0"/>
              <a:t>are rarely "proved" or "</a:t>
            </a:r>
            <a:r>
              <a:rPr lang="en-US" sz="2400" dirty="0" smtClean="0"/>
              <a:t>disproved“, but rather </a:t>
            </a:r>
            <a:r>
              <a:rPr lang="en-US" sz="2400" dirty="0" smtClean="0"/>
              <a:t>is supported </a:t>
            </a:r>
            <a:r>
              <a:rPr lang="en-US" sz="2400" dirty="0" smtClean="0"/>
              <a:t>or not</a:t>
            </a:r>
          </a:p>
          <a:p>
            <a:pPr lvl="1"/>
            <a:r>
              <a:rPr lang="en-US" sz="2400" dirty="0" smtClean="0"/>
              <a:t>If </a:t>
            </a:r>
            <a:r>
              <a:rPr lang="en-US" sz="2400" dirty="0"/>
              <a:t>data run contrary to the hypothesis, the </a:t>
            </a:r>
            <a:r>
              <a:rPr lang="en-US" sz="2400" dirty="0" smtClean="0"/>
              <a:t>researcher </a:t>
            </a:r>
            <a:r>
              <a:rPr lang="en-US" sz="2400" dirty="0"/>
              <a:t>rejects </a:t>
            </a:r>
            <a:r>
              <a:rPr lang="en-US" sz="2400" dirty="0" smtClean="0"/>
              <a:t>it, focuses on alternatives</a:t>
            </a:r>
          </a:p>
          <a:p>
            <a:pPr lvl="1"/>
            <a:r>
              <a:rPr lang="en-US" sz="2400" dirty="0" smtClean="0"/>
              <a:t>In </a:t>
            </a:r>
            <a:r>
              <a:rPr lang="en-US" sz="2400" dirty="0"/>
              <a:t>either case, one or more additional follow-up studies are called </a:t>
            </a:r>
            <a:r>
              <a:rPr lang="en-US" sz="2400" dirty="0" smtClean="0"/>
              <a:t>for</a:t>
            </a:r>
          </a:p>
          <a:p>
            <a:pPr lvl="1"/>
            <a:r>
              <a:rPr lang="en-US" sz="2400" dirty="0" smtClean="0"/>
              <a:t>Perhaps </a:t>
            </a:r>
            <a:r>
              <a:rPr lang="en-US" sz="2400" dirty="0"/>
              <a:t>additional, related problems are </a:t>
            </a:r>
            <a:r>
              <a:rPr lang="en-US" sz="2400" dirty="0" smtClean="0"/>
              <a:t>identified</a:t>
            </a:r>
          </a:p>
          <a:p>
            <a:pPr lvl="1"/>
            <a:r>
              <a:rPr lang="en-US" sz="2400" dirty="0" smtClean="0"/>
              <a:t>In </a:t>
            </a:r>
            <a:r>
              <a:rPr lang="en-US" sz="2400" dirty="0"/>
              <a:t>this way, research begets more </a:t>
            </a:r>
            <a:r>
              <a:rPr lang="en-US" sz="2400" dirty="0" smtClean="0"/>
              <a:t>research</a:t>
            </a:r>
            <a:endParaRPr lang="en-US" sz="2400" dirty="0"/>
          </a:p>
        </p:txBody>
      </p:sp>
    </p:spTree>
    <p:extLst>
      <p:ext uri="{BB962C8B-B14F-4D97-AF65-F5344CB8AC3E}">
        <p14:creationId xmlns:p14="http://schemas.microsoft.com/office/powerpoint/2010/main" val="210120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Research</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3312289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389</TotalTime>
  <Words>5120</Words>
  <Application>Microsoft Office PowerPoint</Application>
  <PresentationFormat>Widescreen</PresentationFormat>
  <Paragraphs>540</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ＭＳ Ｐゴシック</vt:lpstr>
      <vt:lpstr>Tahoma</vt:lpstr>
      <vt:lpstr>Verdana</vt:lpstr>
      <vt:lpstr>Wingdings</vt:lpstr>
      <vt:lpstr>Retrospect</vt:lpstr>
      <vt:lpstr>PowerPoint Presentation</vt:lpstr>
      <vt:lpstr>  </vt:lpstr>
      <vt:lpstr>What Research Is</vt:lpstr>
      <vt:lpstr>What research is not</vt:lpstr>
      <vt:lpstr>What research is</vt:lpstr>
      <vt:lpstr>Eight characteristics of research</vt:lpstr>
      <vt:lpstr>Summary of the eight steps of research</vt:lpstr>
      <vt:lpstr>PowerPoint Presentation</vt:lpstr>
      <vt:lpstr>Tools of Research</vt:lpstr>
      <vt:lpstr>Tools of Research</vt:lpstr>
      <vt:lpstr>Six general research tools</vt:lpstr>
      <vt:lpstr>Communicating Effectively Through Writing</vt:lpstr>
      <vt:lpstr>General writing techniques</vt:lpstr>
      <vt:lpstr>How to Use a Word Processor</vt:lpstr>
      <vt:lpstr>The Human Mind</vt:lpstr>
      <vt:lpstr>Strategies for effective reasoning</vt:lpstr>
      <vt:lpstr>Strategies for effective reasoning (cont’d)</vt:lpstr>
      <vt:lpstr>Strategies for effective reasoning (cont’d)</vt:lpstr>
      <vt:lpstr>Strategies for effective reasoning (cont’d)</vt:lpstr>
      <vt:lpstr>Strategies for effective reasoning (cont’d)</vt:lpstr>
      <vt:lpstr>Strategies for effective reasoning (cont’d)</vt:lpstr>
      <vt:lpstr>Common pitfalls in human reasoning</vt:lpstr>
      <vt:lpstr>Common pitfalls in human reasoning</vt:lpstr>
      <vt:lpstr>Final thoughts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Silvestro</dc:creator>
  <cp:lastModifiedBy>Sam Silvestro</cp:lastModifiedBy>
  <cp:revision>51</cp:revision>
  <cp:lastPrinted>2015-09-01T17:35:08Z</cp:lastPrinted>
  <dcterms:created xsi:type="dcterms:W3CDTF">2015-09-01T12:01:42Z</dcterms:created>
  <dcterms:modified xsi:type="dcterms:W3CDTF">2015-09-01T18:33:09Z</dcterms:modified>
</cp:coreProperties>
</file>