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4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5.xml" ContentType="application/vnd.openxmlformats-officedocument.drawingml.chart+xml"/>
  <Override PartName="/ppt/notesSlides/notesSlide47.xml" ContentType="application/vnd.openxmlformats-officedocument.presentationml.notesSlide+xml"/>
  <Override PartName="/ppt/charts/chart6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71"/>
  </p:notesMasterIdLst>
  <p:handoutMasterIdLst>
    <p:handoutMasterId r:id="rId72"/>
  </p:handoutMasterIdLst>
  <p:sldIdLst>
    <p:sldId id="1437" r:id="rId3"/>
    <p:sldId id="1438" r:id="rId4"/>
    <p:sldId id="256" r:id="rId5"/>
    <p:sldId id="1413" r:id="rId6"/>
    <p:sldId id="1426" r:id="rId7"/>
    <p:sldId id="1431" r:id="rId8"/>
    <p:sldId id="1239" r:id="rId9"/>
    <p:sldId id="1344" r:id="rId10"/>
    <p:sldId id="1411" r:id="rId11"/>
    <p:sldId id="1412" r:id="rId12"/>
    <p:sldId id="1416" r:id="rId13"/>
    <p:sldId id="1417" r:id="rId14"/>
    <p:sldId id="1386" r:id="rId15"/>
    <p:sldId id="1332" r:id="rId16"/>
    <p:sldId id="1262" r:id="rId17"/>
    <p:sldId id="1263" r:id="rId18"/>
    <p:sldId id="1369" r:id="rId19"/>
    <p:sldId id="1345" r:id="rId20"/>
    <p:sldId id="1347" r:id="rId21"/>
    <p:sldId id="1283" r:id="rId22"/>
    <p:sldId id="1279" r:id="rId23"/>
    <p:sldId id="1324" r:id="rId24"/>
    <p:sldId id="1281" r:id="rId25"/>
    <p:sldId id="1282" r:id="rId26"/>
    <p:sldId id="1404" r:id="rId27"/>
    <p:sldId id="1419" r:id="rId28"/>
    <p:sldId id="1267" r:id="rId29"/>
    <p:sldId id="1372" r:id="rId30"/>
    <p:sldId id="1288" r:id="rId31"/>
    <p:sldId id="1374" r:id="rId32"/>
    <p:sldId id="1271" r:id="rId33"/>
    <p:sldId id="1270" r:id="rId34"/>
    <p:sldId id="1273" r:id="rId35"/>
    <p:sldId id="1418" r:id="rId36"/>
    <p:sldId id="1274" r:id="rId37"/>
    <p:sldId id="1399" r:id="rId38"/>
    <p:sldId id="1290" r:id="rId39"/>
    <p:sldId id="1353" r:id="rId40"/>
    <p:sldId id="1291" r:id="rId41"/>
    <p:sldId id="1334" r:id="rId42"/>
    <p:sldId id="1075" r:id="rId43"/>
    <p:sldId id="1032" r:id="rId44"/>
    <p:sldId id="1292" r:id="rId45"/>
    <p:sldId id="1298" r:id="rId46"/>
    <p:sldId id="1293" r:id="rId47"/>
    <p:sldId id="1420" r:id="rId48"/>
    <p:sldId id="1294" r:id="rId49"/>
    <p:sldId id="1295" r:id="rId50"/>
    <p:sldId id="1079" r:id="rId51"/>
    <p:sldId id="1376" r:id="rId52"/>
    <p:sldId id="1390" r:id="rId53"/>
    <p:sldId id="1432" r:id="rId54"/>
    <p:sldId id="1433" r:id="rId55"/>
    <p:sldId id="1439" r:id="rId56"/>
    <p:sldId id="1435" r:id="rId57"/>
    <p:sldId id="1443" r:id="rId58"/>
    <p:sldId id="1440" r:id="rId59"/>
    <p:sldId id="1441" r:id="rId60"/>
    <p:sldId id="1442" r:id="rId61"/>
    <p:sldId id="1327" r:id="rId62"/>
    <p:sldId id="1328" r:id="rId63"/>
    <p:sldId id="1333" r:id="rId64"/>
    <p:sldId id="1401" r:id="rId65"/>
    <p:sldId id="1389" r:id="rId66"/>
    <p:sldId id="1377" r:id="rId67"/>
    <p:sldId id="1378" r:id="rId68"/>
    <p:sldId id="1379" r:id="rId69"/>
    <p:sldId id="138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F8D"/>
    <a:srgbClr val="D52F32"/>
    <a:srgbClr val="000034"/>
    <a:srgbClr val="D9344B"/>
    <a:srgbClr val="00FF00"/>
    <a:srgbClr val="4C4DFF"/>
    <a:srgbClr val="D99694"/>
    <a:srgbClr val="00AA00"/>
    <a:srgbClr val="B7B7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1" autoAdjust="0"/>
    <p:restoredTop sz="86364" autoAdjust="0"/>
  </p:normalViewPr>
  <p:slideViewPr>
    <p:cSldViewPr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%201:Users:tongpingliu:sheriff:sheriff:figure:sheriffoverhe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Untitled%201:Users:tongpingliu:sheriff:sheriff:figure:sheriffoverhea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ngpingliu:mypaper:Predatorbak:Defaults:fig:performan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ngpingliu:Desktop:previous%20work:sheriff:sheriffoverhea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ngpingliu:mypaper:papers:DoubleTake:PLDI-2014:figure:performanc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ngpingliu:mypaper:papers:DoubleTake:PLDI-2014:figure:perform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17388451444"/>
          <c:y val="0.0204081632653061"/>
          <c:w val="0.899982611548556"/>
          <c:h val="0.7449713428678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Expectation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84.0</c:v>
                </c:pt>
                <c:pt idx="1">
                  <c:v>42.0</c:v>
                </c:pt>
                <c:pt idx="2">
                  <c:v>21.0</c:v>
                </c:pt>
                <c:pt idx="3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831096"/>
        <c:axId val="-2115844840"/>
      </c:barChart>
      <c:catAx>
        <c:axId val="-2115831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>
                    <a:latin typeface="Garamond"/>
                    <a:cs typeface="Garamond"/>
                  </a:defRPr>
                </a:pPr>
                <a:r>
                  <a:rPr lang="en-US" sz="1800" b="1">
                    <a:latin typeface="Garamond"/>
                    <a:cs typeface="Garamond"/>
                  </a:rPr>
                  <a:t>Number of 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2115844840"/>
        <c:crosses val="autoZero"/>
        <c:auto val="1"/>
        <c:lblAlgn val="ctr"/>
        <c:lblOffset val="100"/>
        <c:noMultiLvlLbl val="0"/>
      </c:catAx>
      <c:valAx>
        <c:axId val="-2115844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5831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Reality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84.0</c:v>
                </c:pt>
                <c:pt idx="1">
                  <c:v>103.0</c:v>
                </c:pt>
                <c:pt idx="2">
                  <c:v>102.0</c:v>
                </c:pt>
                <c:pt idx="3">
                  <c:v>130.3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Expectation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84.0</c:v>
                </c:pt>
                <c:pt idx="1">
                  <c:v>42.0</c:v>
                </c:pt>
                <c:pt idx="2">
                  <c:v>21.0</c:v>
                </c:pt>
                <c:pt idx="3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069912"/>
        <c:axId val="-2115076872"/>
      </c:barChart>
      <c:catAx>
        <c:axId val="-2115069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>
                    <a:latin typeface="Garamond"/>
                    <a:cs typeface="Garamond"/>
                  </a:defRPr>
                </a:pPr>
                <a:r>
                  <a:rPr lang="en-US" sz="1800" b="1">
                    <a:latin typeface="Garamond"/>
                    <a:cs typeface="Garamond"/>
                  </a:rPr>
                  <a:t>Number of 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2115076872"/>
        <c:crosses val="autoZero"/>
        <c:auto val="1"/>
        <c:lblAlgn val="ctr"/>
        <c:lblOffset val="100"/>
        <c:noMultiLvlLbl val="0"/>
      </c:catAx>
      <c:valAx>
        <c:axId val="-2115076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5069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Improvement!$A$24:$A$31</c:f>
              <c:strCache>
                <c:ptCount val="8"/>
                <c:pt idx="0">
                  <c:v>Offset=0</c:v>
                </c:pt>
                <c:pt idx="1">
                  <c:v>Offset=8</c:v>
                </c:pt>
                <c:pt idx="2">
                  <c:v>Offset=16</c:v>
                </c:pt>
                <c:pt idx="3">
                  <c:v>Offset=24</c:v>
                </c:pt>
                <c:pt idx="4">
                  <c:v>Offset=32</c:v>
                </c:pt>
                <c:pt idx="5">
                  <c:v>Offset=40</c:v>
                </c:pt>
                <c:pt idx="6">
                  <c:v>Offset=48</c:v>
                </c:pt>
                <c:pt idx="7">
                  <c:v>Offset=56</c:v>
                </c:pt>
              </c:strCache>
            </c:strRef>
          </c:cat>
          <c:val>
            <c:numRef>
              <c:f>Improvement!$B$24:$B$31</c:f>
              <c:numCache>
                <c:formatCode>General</c:formatCode>
                <c:ptCount val="8"/>
                <c:pt idx="0">
                  <c:v>0.346999999974</c:v>
                </c:pt>
                <c:pt idx="1">
                  <c:v>3.98799999999</c:v>
                </c:pt>
                <c:pt idx="2">
                  <c:v>4.58900000006</c:v>
                </c:pt>
                <c:pt idx="3">
                  <c:v>5.18499999996</c:v>
                </c:pt>
                <c:pt idx="4">
                  <c:v>4.70999999996</c:v>
                </c:pt>
                <c:pt idx="5">
                  <c:v>2.34900000002</c:v>
                </c:pt>
                <c:pt idx="6">
                  <c:v>2.379</c:v>
                </c:pt>
                <c:pt idx="7">
                  <c:v>0.345999999996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409368"/>
        <c:axId val="2139392824"/>
      </c:barChart>
      <c:catAx>
        <c:axId val="2139409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400">
                <a:latin typeface="Garamond"/>
                <a:cs typeface="Garamond"/>
              </a:defRPr>
            </a:pPr>
            <a:endParaRPr lang="en-US"/>
          </a:p>
        </c:txPr>
        <c:crossAx val="2139392824"/>
        <c:crosses val="autoZero"/>
        <c:auto val="1"/>
        <c:lblAlgn val="ctr"/>
        <c:lblOffset val="100"/>
        <c:noMultiLvlLbl val="0"/>
      </c:catAx>
      <c:valAx>
        <c:axId val="2139392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>
                    <a:latin typeface="Garamond"/>
                    <a:cs typeface="Garamond"/>
                  </a:defRPr>
                </a:pPr>
                <a:r>
                  <a:rPr lang="en-US" sz="1800">
                    <a:latin typeface="Garamond"/>
                    <a:cs typeface="Garamond"/>
                  </a:rPr>
                  <a:t>Runtime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9409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026849559"/>
          <c:y val="0.143960972269771"/>
          <c:w val="0.868529117164241"/>
          <c:h val="0.48659743619004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'perf '!$G$1</c:f>
              <c:strCache>
                <c:ptCount val="1"/>
                <c:pt idx="0">
                  <c:v>pthreads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c:spPr>
          <c:invertIfNegative val="0"/>
          <c:cat>
            <c:strRef>
              <c:f>'perf '!$F$2:$F$20</c:f>
              <c:strCache>
                <c:ptCount val="19"/>
                <c:pt idx="0">
                  <c:v>blackscholes</c:v>
                </c:pt>
                <c:pt idx="1">
                  <c:v>canneal</c:v>
                </c:pt>
                <c:pt idx="2">
                  <c:v>dedup</c:v>
                </c:pt>
                <c:pt idx="3">
                  <c:v>ferret</c:v>
                </c:pt>
                <c:pt idx="4">
                  <c:v>fluidanimate</c:v>
                </c:pt>
                <c:pt idx="5">
                  <c:v>histogram</c:v>
                </c:pt>
                <c:pt idx="6">
                  <c:v>kmeans</c:v>
                </c:pt>
                <c:pt idx="7">
                  <c:v>linear_regression</c:v>
                </c:pt>
                <c:pt idx="8">
                  <c:v>matrix_multiply</c:v>
                </c:pt>
                <c:pt idx="9">
                  <c:v>pbzip2</c:v>
                </c:pt>
                <c:pt idx="10">
                  <c:v>pca</c:v>
                </c:pt>
                <c:pt idx="11">
                  <c:v>pfscan</c:v>
                </c:pt>
                <c:pt idx="12">
                  <c:v>reverse_index</c:v>
                </c:pt>
                <c:pt idx="13">
                  <c:v>streamcluster</c:v>
                </c:pt>
                <c:pt idx="14">
                  <c:v>string_match</c:v>
                </c:pt>
                <c:pt idx="15">
                  <c:v>swaptions</c:v>
                </c:pt>
                <c:pt idx="16">
                  <c:v>word_count</c:v>
                </c:pt>
                <c:pt idx="18">
                  <c:v>geomean</c:v>
                </c:pt>
              </c:strCache>
            </c:strRef>
          </c:cat>
          <c:val>
            <c:numRef>
              <c:f>'perf '!$G$2:$G$20</c:f>
              <c:numCache>
                <c:formatCode>General</c:formatCode>
                <c:ptCount val="1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8">
                  <c:v>1.0</c:v>
                </c:pt>
              </c:numCache>
            </c:numRef>
          </c:val>
        </c:ser>
        <c:ser>
          <c:idx val="0"/>
          <c:order val="1"/>
          <c:tx>
            <c:strRef>
              <c:f>'perf '!$H$1</c:f>
              <c:strCache>
                <c:ptCount val="1"/>
                <c:pt idx="0">
                  <c:v>SHERIFF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'perf '!$F$2:$F$20</c:f>
              <c:strCache>
                <c:ptCount val="19"/>
                <c:pt idx="0">
                  <c:v>blackscholes</c:v>
                </c:pt>
                <c:pt idx="1">
                  <c:v>canneal</c:v>
                </c:pt>
                <c:pt idx="2">
                  <c:v>dedup</c:v>
                </c:pt>
                <c:pt idx="3">
                  <c:v>ferret</c:v>
                </c:pt>
                <c:pt idx="4">
                  <c:v>fluidanimate</c:v>
                </c:pt>
                <c:pt idx="5">
                  <c:v>histogram</c:v>
                </c:pt>
                <c:pt idx="6">
                  <c:v>kmeans</c:v>
                </c:pt>
                <c:pt idx="7">
                  <c:v>linear_regression</c:v>
                </c:pt>
                <c:pt idx="8">
                  <c:v>matrix_multiply</c:v>
                </c:pt>
                <c:pt idx="9">
                  <c:v>pbzip2</c:v>
                </c:pt>
                <c:pt idx="10">
                  <c:v>pca</c:v>
                </c:pt>
                <c:pt idx="11">
                  <c:v>pfscan</c:v>
                </c:pt>
                <c:pt idx="12">
                  <c:v>reverse_index</c:v>
                </c:pt>
                <c:pt idx="13">
                  <c:v>streamcluster</c:v>
                </c:pt>
                <c:pt idx="14">
                  <c:v>string_match</c:v>
                </c:pt>
                <c:pt idx="15">
                  <c:v>swaptions</c:v>
                </c:pt>
                <c:pt idx="16">
                  <c:v>word_count</c:v>
                </c:pt>
                <c:pt idx="18">
                  <c:v>geomean</c:v>
                </c:pt>
              </c:strCache>
            </c:strRef>
          </c:cat>
          <c:val>
            <c:numRef>
              <c:f>'perf '!$H$2:$H$20</c:f>
              <c:numCache>
                <c:formatCode>0.00</c:formatCode>
                <c:ptCount val="19"/>
                <c:pt idx="0">
                  <c:v>1.002542680711951</c:v>
                </c:pt>
                <c:pt idx="1">
                  <c:v>1.108845150580982</c:v>
                </c:pt>
                <c:pt idx="2">
                  <c:v>1.017383348611671</c:v>
                </c:pt>
                <c:pt idx="3">
                  <c:v>1.033890214797136</c:v>
                </c:pt>
                <c:pt idx="4">
                  <c:v>1.47215496361385</c:v>
                </c:pt>
                <c:pt idx="5">
                  <c:v>0.757647058739743</c:v>
                </c:pt>
                <c:pt idx="6">
                  <c:v>1.284275321759702</c:v>
                </c:pt>
                <c:pt idx="7">
                  <c:v>0.113453430433812</c:v>
                </c:pt>
                <c:pt idx="8">
                  <c:v>0.998360548232671</c:v>
                </c:pt>
                <c:pt idx="9">
                  <c:v>1.000555864369094</c:v>
                </c:pt>
                <c:pt idx="10">
                  <c:v>1.026002430133657</c:v>
                </c:pt>
                <c:pt idx="11">
                  <c:v>0.848699763593381</c:v>
                </c:pt>
                <c:pt idx="12">
                  <c:v>1.253012048078037</c:v>
                </c:pt>
                <c:pt idx="13">
                  <c:v>0.93567251459968</c:v>
                </c:pt>
                <c:pt idx="14">
                  <c:v>0.599338964326461</c:v>
                </c:pt>
                <c:pt idx="15">
                  <c:v>0.942426926454676</c:v>
                </c:pt>
                <c:pt idx="16">
                  <c:v>1.046590909000522</c:v>
                </c:pt>
                <c:pt idx="18">
                  <c:v>0.87321433294718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320744"/>
        <c:axId val="-2128317736"/>
      </c:barChart>
      <c:catAx>
        <c:axId val="-212832074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2700000" vert="horz"/>
          <a:lstStyle/>
          <a:p>
            <a:pPr>
              <a:defRPr sz="1200" b="0"/>
            </a:pPr>
            <a:endParaRPr lang="en-US"/>
          </a:p>
        </c:txPr>
        <c:crossAx val="-2128317736"/>
        <c:crossesAt val="0.0"/>
        <c:auto val="0"/>
        <c:lblAlgn val="ctr"/>
        <c:lblOffset val="100"/>
        <c:tickLblSkip val="1"/>
        <c:tickMarkSkip val="9"/>
        <c:noMultiLvlLbl val="0"/>
      </c:catAx>
      <c:valAx>
        <c:axId val="-2128317736"/>
        <c:scaling>
          <c:orientation val="minMax"/>
          <c:max val="1.75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/>
                  <a:t>Normalized</a:t>
                </a:r>
                <a:r>
                  <a:rPr lang="en-US" sz="1400" b="1" baseline="0"/>
                  <a:t> Execution Time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0362258911058244"/>
              <c:y val="0.082819676782317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-2128320744"/>
        <c:crosses val="autoZero"/>
        <c:crossBetween val="between"/>
        <c:majorUnit val="0.25"/>
        <c:minorUnit val="0.04"/>
      </c:valAx>
    </c:plotArea>
    <c:legend>
      <c:legendPos val="b"/>
      <c:layout>
        <c:manualLayout>
          <c:xMode val="edge"/>
          <c:yMode val="edge"/>
          <c:x val="0.389475497124604"/>
          <c:y val="0.923527144334896"/>
          <c:w val="0.234424266743921"/>
          <c:h val="0.0475449113945435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'Performance-SPEC2006'!$I$1</c:f>
              <c:strCache>
                <c:ptCount val="1"/>
                <c:pt idx="0">
                  <c:v>DOUBLETAKE:BO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'Performance-SPEC2006'!$H$2:$H$22</c:f>
              <c:strCache>
                <c:ptCount val="2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445.gobmk</c:v>
                </c:pt>
                <c:pt idx="5">
                  <c:v>456.hmmer</c:v>
                </c:pt>
                <c:pt idx="6">
                  <c:v>458.sjeng</c:v>
                </c:pt>
                <c:pt idx="7">
                  <c:v>462.libquantum</c:v>
                </c:pt>
                <c:pt idx="8">
                  <c:v>464.h264ref</c:v>
                </c:pt>
                <c:pt idx="9">
                  <c:v>471.omnetpp</c:v>
                </c:pt>
                <c:pt idx="10">
                  <c:v>473.astar</c:v>
                </c:pt>
                <c:pt idx="11">
                  <c:v>483.xalancbmk</c:v>
                </c:pt>
                <c:pt idx="12">
                  <c:v>433.milc</c:v>
                </c:pt>
                <c:pt idx="13">
                  <c:v>444.namd</c:v>
                </c:pt>
                <c:pt idx="14">
                  <c:v>447.dealII</c:v>
                </c:pt>
                <c:pt idx="15">
                  <c:v>450.soplex</c:v>
                </c:pt>
                <c:pt idx="16">
                  <c:v>453.povray</c:v>
                </c:pt>
                <c:pt idx="17">
                  <c:v>470.lbm</c:v>
                </c:pt>
                <c:pt idx="18">
                  <c:v>482.sphinx3</c:v>
                </c:pt>
                <c:pt idx="20">
                  <c:v>AVERAGE</c:v>
                </c:pt>
              </c:strCache>
            </c:strRef>
          </c:cat>
          <c:val>
            <c:numRef>
              <c:f>'Performance-SPEC2006'!$I$2:$I$22</c:f>
              <c:numCache>
                <c:formatCode>General</c:formatCode>
                <c:ptCount val="21"/>
                <c:pt idx="0">
                  <c:v>1.351666666666667</c:v>
                </c:pt>
                <c:pt idx="1">
                  <c:v>0.962091503267974</c:v>
                </c:pt>
                <c:pt idx="2">
                  <c:v>0.970540098199673</c:v>
                </c:pt>
                <c:pt idx="3">
                  <c:v>0.947136563876652</c:v>
                </c:pt>
                <c:pt idx="4">
                  <c:v>0.997329773030708</c:v>
                </c:pt>
                <c:pt idx="5">
                  <c:v>0.994535519125683</c:v>
                </c:pt>
                <c:pt idx="6">
                  <c:v>0.997506234413965</c:v>
                </c:pt>
                <c:pt idx="7">
                  <c:v>0.996920708237105</c:v>
                </c:pt>
                <c:pt idx="8">
                  <c:v>1.036968576709797</c:v>
                </c:pt>
                <c:pt idx="9">
                  <c:v>0.97008547008547</c:v>
                </c:pt>
                <c:pt idx="10">
                  <c:v>1.007989347536618</c:v>
                </c:pt>
                <c:pt idx="11">
                  <c:v>1.052023121387283</c:v>
                </c:pt>
                <c:pt idx="12">
                  <c:v>1.03370786516854</c:v>
                </c:pt>
                <c:pt idx="13">
                  <c:v>0.992199687987519</c:v>
                </c:pt>
                <c:pt idx="14">
                  <c:v>1.11660777385159</c:v>
                </c:pt>
                <c:pt idx="15">
                  <c:v>1.001492537313433</c:v>
                </c:pt>
                <c:pt idx="16">
                  <c:v>0.994169096209913</c:v>
                </c:pt>
                <c:pt idx="17">
                  <c:v>0.989556135770235</c:v>
                </c:pt>
                <c:pt idx="18">
                  <c:v>0.997534921939195</c:v>
                </c:pt>
                <c:pt idx="20">
                  <c:v>1.021582189514633</c:v>
                </c:pt>
              </c:numCache>
            </c:numRef>
          </c:val>
        </c:ser>
        <c:ser>
          <c:idx val="1"/>
          <c:order val="1"/>
          <c:tx>
            <c:strRef>
              <c:f>'Performance-SPEC2006'!$J$1</c:f>
              <c:strCache>
                <c:ptCount val="1"/>
                <c:pt idx="0">
                  <c:v>DOUBLETAKE:BO+ML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'Performance-SPEC2006'!$H$2:$H$22</c:f>
              <c:strCache>
                <c:ptCount val="2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445.gobmk</c:v>
                </c:pt>
                <c:pt idx="5">
                  <c:v>456.hmmer</c:v>
                </c:pt>
                <c:pt idx="6">
                  <c:v>458.sjeng</c:v>
                </c:pt>
                <c:pt idx="7">
                  <c:v>462.libquantum</c:v>
                </c:pt>
                <c:pt idx="8">
                  <c:v>464.h264ref</c:v>
                </c:pt>
                <c:pt idx="9">
                  <c:v>471.omnetpp</c:v>
                </c:pt>
                <c:pt idx="10">
                  <c:v>473.astar</c:v>
                </c:pt>
                <c:pt idx="11">
                  <c:v>483.xalancbmk</c:v>
                </c:pt>
                <c:pt idx="12">
                  <c:v>433.milc</c:v>
                </c:pt>
                <c:pt idx="13">
                  <c:v>444.namd</c:v>
                </c:pt>
                <c:pt idx="14">
                  <c:v>447.dealII</c:v>
                </c:pt>
                <c:pt idx="15">
                  <c:v>450.soplex</c:v>
                </c:pt>
                <c:pt idx="16">
                  <c:v>453.povray</c:v>
                </c:pt>
                <c:pt idx="17">
                  <c:v>470.lbm</c:v>
                </c:pt>
                <c:pt idx="18">
                  <c:v>482.sphinx3</c:v>
                </c:pt>
                <c:pt idx="20">
                  <c:v>AVERAGE</c:v>
                </c:pt>
              </c:strCache>
            </c:strRef>
          </c:cat>
          <c:val>
            <c:numRef>
              <c:f>'Performance-SPEC2006'!$J$2:$J$22</c:f>
              <c:numCache>
                <c:formatCode>General</c:formatCode>
                <c:ptCount val="21"/>
                <c:pt idx="0">
                  <c:v>1.306666666666667</c:v>
                </c:pt>
                <c:pt idx="1">
                  <c:v>0.963398692810458</c:v>
                </c:pt>
                <c:pt idx="2">
                  <c:v>0.970540098199673</c:v>
                </c:pt>
                <c:pt idx="3">
                  <c:v>0.945668135095448</c:v>
                </c:pt>
                <c:pt idx="4">
                  <c:v>0.997329773030708</c:v>
                </c:pt>
                <c:pt idx="5">
                  <c:v>0.994535519125683</c:v>
                </c:pt>
                <c:pt idx="6">
                  <c:v>0.997506234413965</c:v>
                </c:pt>
                <c:pt idx="7">
                  <c:v>0.996920708237105</c:v>
                </c:pt>
                <c:pt idx="8">
                  <c:v>1.040665434380776</c:v>
                </c:pt>
                <c:pt idx="9">
                  <c:v>0.978632478632479</c:v>
                </c:pt>
                <c:pt idx="10">
                  <c:v>1.007989347536618</c:v>
                </c:pt>
                <c:pt idx="11">
                  <c:v>1.059730250481696</c:v>
                </c:pt>
                <c:pt idx="12">
                  <c:v>1.03370786516854</c:v>
                </c:pt>
                <c:pt idx="13">
                  <c:v>0.992199687987519</c:v>
                </c:pt>
                <c:pt idx="14">
                  <c:v>1.118374558303887</c:v>
                </c:pt>
                <c:pt idx="15">
                  <c:v>1.001492537313433</c:v>
                </c:pt>
                <c:pt idx="16">
                  <c:v>0.994169096209913</c:v>
                </c:pt>
                <c:pt idx="17">
                  <c:v>0.989120974760661</c:v>
                </c:pt>
                <c:pt idx="18">
                  <c:v>0.997534921939195</c:v>
                </c:pt>
                <c:pt idx="20">
                  <c:v>1.020325420015496</c:v>
                </c:pt>
              </c:numCache>
            </c:numRef>
          </c:val>
        </c:ser>
        <c:ser>
          <c:idx val="2"/>
          <c:order val="2"/>
          <c:tx>
            <c:strRef>
              <c:f>'Performance-SPEC2006'!$K$1</c:f>
              <c:strCache>
                <c:ptCount val="1"/>
                <c:pt idx="0">
                  <c:v>DOUBLETAKE: BO+ML+DP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'Performance-SPEC2006'!$H$2:$H$22</c:f>
              <c:strCache>
                <c:ptCount val="2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445.gobmk</c:v>
                </c:pt>
                <c:pt idx="5">
                  <c:v>456.hmmer</c:v>
                </c:pt>
                <c:pt idx="6">
                  <c:v>458.sjeng</c:v>
                </c:pt>
                <c:pt idx="7">
                  <c:v>462.libquantum</c:v>
                </c:pt>
                <c:pt idx="8">
                  <c:v>464.h264ref</c:v>
                </c:pt>
                <c:pt idx="9">
                  <c:v>471.omnetpp</c:v>
                </c:pt>
                <c:pt idx="10">
                  <c:v>473.astar</c:v>
                </c:pt>
                <c:pt idx="11">
                  <c:v>483.xalancbmk</c:v>
                </c:pt>
                <c:pt idx="12">
                  <c:v>433.milc</c:v>
                </c:pt>
                <c:pt idx="13">
                  <c:v>444.namd</c:v>
                </c:pt>
                <c:pt idx="14">
                  <c:v>447.dealII</c:v>
                </c:pt>
                <c:pt idx="15">
                  <c:v>450.soplex</c:v>
                </c:pt>
                <c:pt idx="16">
                  <c:v>453.povray</c:v>
                </c:pt>
                <c:pt idx="17">
                  <c:v>470.lbm</c:v>
                </c:pt>
                <c:pt idx="18">
                  <c:v>482.sphinx3</c:v>
                </c:pt>
                <c:pt idx="20">
                  <c:v>AVERAGE</c:v>
                </c:pt>
              </c:strCache>
            </c:strRef>
          </c:cat>
          <c:val>
            <c:numRef>
              <c:f>'Performance-SPEC2006'!$K$2:$K$22</c:f>
              <c:numCache>
                <c:formatCode>General</c:formatCode>
                <c:ptCount val="21"/>
                <c:pt idx="0">
                  <c:v>1.763333333333333</c:v>
                </c:pt>
                <c:pt idx="1">
                  <c:v>0.962091503267974</c:v>
                </c:pt>
                <c:pt idx="2">
                  <c:v>1.42062193126023</c:v>
                </c:pt>
                <c:pt idx="3">
                  <c:v>0.941262848751835</c:v>
                </c:pt>
                <c:pt idx="4">
                  <c:v>0.997329773030708</c:v>
                </c:pt>
                <c:pt idx="5">
                  <c:v>0.995628415300546</c:v>
                </c:pt>
                <c:pt idx="6">
                  <c:v>0.997506234413965</c:v>
                </c:pt>
                <c:pt idx="7">
                  <c:v>0.996920708237105</c:v>
                </c:pt>
                <c:pt idx="8">
                  <c:v>1.273567467652495</c:v>
                </c:pt>
                <c:pt idx="9">
                  <c:v>1.078347578347578</c:v>
                </c:pt>
                <c:pt idx="10">
                  <c:v>1.009320905459387</c:v>
                </c:pt>
                <c:pt idx="11">
                  <c:v>1.165703275529865</c:v>
                </c:pt>
                <c:pt idx="12">
                  <c:v>1.034831460674157</c:v>
                </c:pt>
                <c:pt idx="13">
                  <c:v>0.993759750390016</c:v>
                </c:pt>
                <c:pt idx="14">
                  <c:v>1.136042402826855</c:v>
                </c:pt>
                <c:pt idx="15">
                  <c:v>1.0</c:v>
                </c:pt>
                <c:pt idx="16">
                  <c:v>1.002915451895044</c:v>
                </c:pt>
                <c:pt idx="17">
                  <c:v>0.989120974760661</c:v>
                </c:pt>
                <c:pt idx="18">
                  <c:v>1.009038619556286</c:v>
                </c:pt>
                <c:pt idx="20">
                  <c:v>1.093018033404634</c:v>
                </c:pt>
              </c:numCache>
            </c:numRef>
          </c:val>
        </c:ser>
        <c:ser>
          <c:idx val="3"/>
          <c:order val="3"/>
          <c:tx>
            <c:strRef>
              <c:f>'Performance-SPEC2006'!$L$1</c:f>
              <c:strCache>
                <c:ptCount val="1"/>
                <c:pt idx="0">
                  <c:v>AddressSanitizer: BO+DP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'Performance-SPEC2006'!$H$2:$H$22</c:f>
              <c:strCache>
                <c:ptCount val="2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445.gobmk</c:v>
                </c:pt>
                <c:pt idx="5">
                  <c:v>456.hmmer</c:v>
                </c:pt>
                <c:pt idx="6">
                  <c:v>458.sjeng</c:v>
                </c:pt>
                <c:pt idx="7">
                  <c:v>462.libquantum</c:v>
                </c:pt>
                <c:pt idx="8">
                  <c:v>464.h264ref</c:v>
                </c:pt>
                <c:pt idx="9">
                  <c:v>471.omnetpp</c:v>
                </c:pt>
                <c:pt idx="10">
                  <c:v>473.astar</c:v>
                </c:pt>
                <c:pt idx="11">
                  <c:v>483.xalancbmk</c:v>
                </c:pt>
                <c:pt idx="12">
                  <c:v>433.milc</c:v>
                </c:pt>
                <c:pt idx="13">
                  <c:v>444.namd</c:v>
                </c:pt>
                <c:pt idx="14">
                  <c:v>447.dealII</c:v>
                </c:pt>
                <c:pt idx="15">
                  <c:v>450.soplex</c:v>
                </c:pt>
                <c:pt idx="16">
                  <c:v>453.povray</c:v>
                </c:pt>
                <c:pt idx="17">
                  <c:v>470.lbm</c:v>
                </c:pt>
                <c:pt idx="18">
                  <c:v>482.sphinx3</c:v>
                </c:pt>
                <c:pt idx="20">
                  <c:v>AVERAGE</c:v>
                </c:pt>
              </c:strCache>
            </c:strRef>
          </c:cat>
          <c:val>
            <c:numRef>
              <c:f>'Performance-SPEC2006'!$L$2:$L$22</c:f>
              <c:numCache>
                <c:formatCode>General</c:formatCode>
                <c:ptCount val="21"/>
                <c:pt idx="0">
                  <c:v>2.303333333333333</c:v>
                </c:pt>
                <c:pt idx="1">
                  <c:v>1.231372549019608</c:v>
                </c:pt>
                <c:pt idx="2">
                  <c:v>1.761047463175123</c:v>
                </c:pt>
                <c:pt idx="3">
                  <c:v>1.048458149779736</c:v>
                </c:pt>
                <c:pt idx="4">
                  <c:v>1.217623497997329</c:v>
                </c:pt>
                <c:pt idx="5">
                  <c:v>1.284153005464481</c:v>
                </c:pt>
                <c:pt idx="6">
                  <c:v>1.264339152119701</c:v>
                </c:pt>
                <c:pt idx="7">
                  <c:v>1.047729022324865</c:v>
                </c:pt>
                <c:pt idx="8">
                  <c:v>1.195933456561922</c:v>
                </c:pt>
                <c:pt idx="9">
                  <c:v>1.584045584045584</c:v>
                </c:pt>
                <c:pt idx="10">
                  <c:v>1.210386151797603</c:v>
                </c:pt>
                <c:pt idx="11">
                  <c:v>1.680154142581888</c:v>
                </c:pt>
                <c:pt idx="12">
                  <c:v>1.150561797752809</c:v>
                </c:pt>
                <c:pt idx="13">
                  <c:v>1.095163806552262</c:v>
                </c:pt>
                <c:pt idx="14">
                  <c:v>1.374558303886926</c:v>
                </c:pt>
                <c:pt idx="15">
                  <c:v>1.128358208955224</c:v>
                </c:pt>
                <c:pt idx="16">
                  <c:v>1.268221574344023</c:v>
                </c:pt>
                <c:pt idx="17">
                  <c:v>0.849869451697128</c:v>
                </c:pt>
                <c:pt idx="18">
                  <c:v>1.075595727198028</c:v>
                </c:pt>
                <c:pt idx="20">
                  <c:v>1.303731809399346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6314152"/>
        <c:axId val="-2106029128"/>
      </c:barChart>
      <c:catAx>
        <c:axId val="-2106314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-2106029128"/>
        <c:crosses val="autoZero"/>
        <c:auto val="1"/>
        <c:lblAlgn val="ctr"/>
        <c:lblOffset val="100"/>
        <c:noMultiLvlLbl val="0"/>
      </c:catAx>
      <c:valAx>
        <c:axId val="-2106029128"/>
        <c:scaling>
          <c:orientation val="minMax"/>
          <c:max val="2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Normalized Runtime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6314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'Performance-SPEC2006'!$I$1</c:f>
              <c:strCache>
                <c:ptCount val="1"/>
                <c:pt idx="0">
                  <c:v>DOUBLETAKE:BO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'Performance-SPEC2006'!$H$2:$H$22</c:f>
              <c:strCache>
                <c:ptCount val="2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445.gobmk</c:v>
                </c:pt>
                <c:pt idx="5">
                  <c:v>456.hmmer</c:v>
                </c:pt>
                <c:pt idx="6">
                  <c:v>458.sjeng</c:v>
                </c:pt>
                <c:pt idx="7">
                  <c:v>462.libquantum</c:v>
                </c:pt>
                <c:pt idx="8">
                  <c:v>464.h264ref</c:v>
                </c:pt>
                <c:pt idx="9">
                  <c:v>471.omnetpp</c:v>
                </c:pt>
                <c:pt idx="10">
                  <c:v>473.astar</c:v>
                </c:pt>
                <c:pt idx="11">
                  <c:v>483.xalancbmk</c:v>
                </c:pt>
                <c:pt idx="12">
                  <c:v>433.milc</c:v>
                </c:pt>
                <c:pt idx="13">
                  <c:v>444.namd</c:v>
                </c:pt>
                <c:pt idx="14">
                  <c:v>447.dealII</c:v>
                </c:pt>
                <c:pt idx="15">
                  <c:v>450.soplex</c:v>
                </c:pt>
                <c:pt idx="16">
                  <c:v>453.povray</c:v>
                </c:pt>
                <c:pt idx="17">
                  <c:v>470.lbm</c:v>
                </c:pt>
                <c:pt idx="18">
                  <c:v>482.sphinx3</c:v>
                </c:pt>
                <c:pt idx="20">
                  <c:v>AVERAGE</c:v>
                </c:pt>
              </c:strCache>
            </c:strRef>
          </c:cat>
          <c:val>
            <c:numRef>
              <c:f>'Performance-SPEC2006'!$I$2:$I$22</c:f>
              <c:numCache>
                <c:formatCode>General</c:formatCode>
                <c:ptCount val="21"/>
                <c:pt idx="0">
                  <c:v>1.351666666666667</c:v>
                </c:pt>
                <c:pt idx="1">
                  <c:v>0.962091503267974</c:v>
                </c:pt>
                <c:pt idx="2">
                  <c:v>0.970540098199673</c:v>
                </c:pt>
                <c:pt idx="3">
                  <c:v>0.947136563876652</c:v>
                </c:pt>
                <c:pt idx="4">
                  <c:v>0.997329773030708</c:v>
                </c:pt>
                <c:pt idx="5">
                  <c:v>0.994535519125683</c:v>
                </c:pt>
                <c:pt idx="6">
                  <c:v>0.997506234413965</c:v>
                </c:pt>
                <c:pt idx="7">
                  <c:v>0.996920708237105</c:v>
                </c:pt>
                <c:pt idx="8">
                  <c:v>1.036968576709797</c:v>
                </c:pt>
                <c:pt idx="9">
                  <c:v>0.97008547008547</c:v>
                </c:pt>
                <c:pt idx="10">
                  <c:v>1.007989347536618</c:v>
                </c:pt>
                <c:pt idx="11">
                  <c:v>1.052023121387283</c:v>
                </c:pt>
                <c:pt idx="12">
                  <c:v>1.03370786516854</c:v>
                </c:pt>
                <c:pt idx="13">
                  <c:v>0.992199687987519</c:v>
                </c:pt>
                <c:pt idx="14">
                  <c:v>1.11660777385159</c:v>
                </c:pt>
                <c:pt idx="15">
                  <c:v>1.001492537313433</c:v>
                </c:pt>
                <c:pt idx="16">
                  <c:v>0.994169096209913</c:v>
                </c:pt>
                <c:pt idx="17">
                  <c:v>0.989556135770235</c:v>
                </c:pt>
                <c:pt idx="18">
                  <c:v>0.997534921939195</c:v>
                </c:pt>
                <c:pt idx="20">
                  <c:v>1.021582189514633</c:v>
                </c:pt>
              </c:numCache>
            </c:numRef>
          </c:val>
        </c:ser>
        <c:ser>
          <c:idx val="1"/>
          <c:order val="1"/>
          <c:tx>
            <c:strRef>
              <c:f>'Performance-SPEC2006'!$J$1</c:f>
              <c:strCache>
                <c:ptCount val="1"/>
                <c:pt idx="0">
                  <c:v>DOUBLETAKE:BO+ML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'Performance-SPEC2006'!$H$2:$H$22</c:f>
              <c:strCache>
                <c:ptCount val="2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445.gobmk</c:v>
                </c:pt>
                <c:pt idx="5">
                  <c:v>456.hmmer</c:v>
                </c:pt>
                <c:pt idx="6">
                  <c:v>458.sjeng</c:v>
                </c:pt>
                <c:pt idx="7">
                  <c:v>462.libquantum</c:v>
                </c:pt>
                <c:pt idx="8">
                  <c:v>464.h264ref</c:v>
                </c:pt>
                <c:pt idx="9">
                  <c:v>471.omnetpp</c:v>
                </c:pt>
                <c:pt idx="10">
                  <c:v>473.astar</c:v>
                </c:pt>
                <c:pt idx="11">
                  <c:v>483.xalancbmk</c:v>
                </c:pt>
                <c:pt idx="12">
                  <c:v>433.milc</c:v>
                </c:pt>
                <c:pt idx="13">
                  <c:v>444.namd</c:v>
                </c:pt>
                <c:pt idx="14">
                  <c:v>447.dealII</c:v>
                </c:pt>
                <c:pt idx="15">
                  <c:v>450.soplex</c:v>
                </c:pt>
                <c:pt idx="16">
                  <c:v>453.povray</c:v>
                </c:pt>
                <c:pt idx="17">
                  <c:v>470.lbm</c:v>
                </c:pt>
                <c:pt idx="18">
                  <c:v>482.sphinx3</c:v>
                </c:pt>
                <c:pt idx="20">
                  <c:v>AVERAGE</c:v>
                </c:pt>
              </c:strCache>
            </c:strRef>
          </c:cat>
          <c:val>
            <c:numRef>
              <c:f>'Performance-SPEC2006'!$J$2:$J$22</c:f>
              <c:numCache>
                <c:formatCode>General</c:formatCode>
                <c:ptCount val="21"/>
                <c:pt idx="0">
                  <c:v>1.306666666666667</c:v>
                </c:pt>
                <c:pt idx="1">
                  <c:v>0.963398692810458</c:v>
                </c:pt>
                <c:pt idx="2">
                  <c:v>0.970540098199673</c:v>
                </c:pt>
                <c:pt idx="3">
                  <c:v>0.945668135095448</c:v>
                </c:pt>
                <c:pt idx="4">
                  <c:v>0.997329773030708</c:v>
                </c:pt>
                <c:pt idx="5">
                  <c:v>0.994535519125683</c:v>
                </c:pt>
                <c:pt idx="6">
                  <c:v>0.997506234413965</c:v>
                </c:pt>
                <c:pt idx="7">
                  <c:v>0.996920708237105</c:v>
                </c:pt>
                <c:pt idx="8">
                  <c:v>1.040665434380776</c:v>
                </c:pt>
                <c:pt idx="9">
                  <c:v>0.978632478632479</c:v>
                </c:pt>
                <c:pt idx="10">
                  <c:v>1.007989347536618</c:v>
                </c:pt>
                <c:pt idx="11">
                  <c:v>1.059730250481696</c:v>
                </c:pt>
                <c:pt idx="12">
                  <c:v>1.03370786516854</c:v>
                </c:pt>
                <c:pt idx="13">
                  <c:v>0.992199687987519</c:v>
                </c:pt>
                <c:pt idx="14">
                  <c:v>1.118374558303887</c:v>
                </c:pt>
                <c:pt idx="15">
                  <c:v>1.001492537313433</c:v>
                </c:pt>
                <c:pt idx="16">
                  <c:v>0.994169096209913</c:v>
                </c:pt>
                <c:pt idx="17">
                  <c:v>0.989120974760661</c:v>
                </c:pt>
                <c:pt idx="18">
                  <c:v>0.997534921939195</c:v>
                </c:pt>
                <c:pt idx="20">
                  <c:v>1.020325420015496</c:v>
                </c:pt>
              </c:numCache>
            </c:numRef>
          </c:val>
        </c:ser>
        <c:ser>
          <c:idx val="2"/>
          <c:order val="2"/>
          <c:tx>
            <c:strRef>
              <c:f>'Performance-SPEC2006'!$K$1</c:f>
              <c:strCache>
                <c:ptCount val="1"/>
                <c:pt idx="0">
                  <c:v>DOUBLETAKE: BO+ML+DP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'Performance-SPEC2006'!$H$2:$H$22</c:f>
              <c:strCache>
                <c:ptCount val="2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445.gobmk</c:v>
                </c:pt>
                <c:pt idx="5">
                  <c:v>456.hmmer</c:v>
                </c:pt>
                <c:pt idx="6">
                  <c:v>458.sjeng</c:v>
                </c:pt>
                <c:pt idx="7">
                  <c:v>462.libquantum</c:v>
                </c:pt>
                <c:pt idx="8">
                  <c:v>464.h264ref</c:v>
                </c:pt>
                <c:pt idx="9">
                  <c:v>471.omnetpp</c:v>
                </c:pt>
                <c:pt idx="10">
                  <c:v>473.astar</c:v>
                </c:pt>
                <c:pt idx="11">
                  <c:v>483.xalancbmk</c:v>
                </c:pt>
                <c:pt idx="12">
                  <c:v>433.milc</c:v>
                </c:pt>
                <c:pt idx="13">
                  <c:v>444.namd</c:v>
                </c:pt>
                <c:pt idx="14">
                  <c:v>447.dealII</c:v>
                </c:pt>
                <c:pt idx="15">
                  <c:v>450.soplex</c:v>
                </c:pt>
                <c:pt idx="16">
                  <c:v>453.povray</c:v>
                </c:pt>
                <c:pt idx="17">
                  <c:v>470.lbm</c:v>
                </c:pt>
                <c:pt idx="18">
                  <c:v>482.sphinx3</c:v>
                </c:pt>
                <c:pt idx="20">
                  <c:v>AVERAGE</c:v>
                </c:pt>
              </c:strCache>
            </c:strRef>
          </c:cat>
          <c:val>
            <c:numRef>
              <c:f>'Performance-SPEC2006'!$K$2:$K$22</c:f>
              <c:numCache>
                <c:formatCode>General</c:formatCode>
                <c:ptCount val="21"/>
                <c:pt idx="0">
                  <c:v>1.763333333333333</c:v>
                </c:pt>
                <c:pt idx="1">
                  <c:v>0.962091503267974</c:v>
                </c:pt>
                <c:pt idx="2">
                  <c:v>1.42062193126023</c:v>
                </c:pt>
                <c:pt idx="3">
                  <c:v>0.941262848751835</c:v>
                </c:pt>
                <c:pt idx="4">
                  <c:v>0.997329773030708</c:v>
                </c:pt>
                <c:pt idx="5">
                  <c:v>0.995628415300546</c:v>
                </c:pt>
                <c:pt idx="6">
                  <c:v>0.997506234413965</c:v>
                </c:pt>
                <c:pt idx="7">
                  <c:v>0.996920708237105</c:v>
                </c:pt>
                <c:pt idx="8">
                  <c:v>1.273567467652495</c:v>
                </c:pt>
                <c:pt idx="9">
                  <c:v>1.078347578347578</c:v>
                </c:pt>
                <c:pt idx="10">
                  <c:v>1.009320905459387</c:v>
                </c:pt>
                <c:pt idx="11">
                  <c:v>1.165703275529865</c:v>
                </c:pt>
                <c:pt idx="12">
                  <c:v>1.034831460674157</c:v>
                </c:pt>
                <c:pt idx="13">
                  <c:v>0.993759750390016</c:v>
                </c:pt>
                <c:pt idx="14">
                  <c:v>1.136042402826855</c:v>
                </c:pt>
                <c:pt idx="15">
                  <c:v>1.0</c:v>
                </c:pt>
                <c:pt idx="16">
                  <c:v>1.002915451895044</c:v>
                </c:pt>
                <c:pt idx="17">
                  <c:v>0.989120974760661</c:v>
                </c:pt>
                <c:pt idx="18">
                  <c:v>1.009038619556286</c:v>
                </c:pt>
                <c:pt idx="20">
                  <c:v>1.093018033404634</c:v>
                </c:pt>
              </c:numCache>
            </c:numRef>
          </c:val>
        </c:ser>
        <c:ser>
          <c:idx val="3"/>
          <c:order val="3"/>
          <c:tx>
            <c:strRef>
              <c:f>'Performance-SPEC2006'!$L$1</c:f>
              <c:strCache>
                <c:ptCount val="1"/>
                <c:pt idx="0">
                  <c:v>AddressSanitizer: BO+DP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'Performance-SPEC2006'!$H$2:$H$22</c:f>
              <c:strCache>
                <c:ptCount val="2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445.gobmk</c:v>
                </c:pt>
                <c:pt idx="5">
                  <c:v>456.hmmer</c:v>
                </c:pt>
                <c:pt idx="6">
                  <c:v>458.sjeng</c:v>
                </c:pt>
                <c:pt idx="7">
                  <c:v>462.libquantum</c:v>
                </c:pt>
                <c:pt idx="8">
                  <c:v>464.h264ref</c:v>
                </c:pt>
                <c:pt idx="9">
                  <c:v>471.omnetpp</c:v>
                </c:pt>
                <c:pt idx="10">
                  <c:v>473.astar</c:v>
                </c:pt>
                <c:pt idx="11">
                  <c:v>483.xalancbmk</c:v>
                </c:pt>
                <c:pt idx="12">
                  <c:v>433.milc</c:v>
                </c:pt>
                <c:pt idx="13">
                  <c:v>444.namd</c:v>
                </c:pt>
                <c:pt idx="14">
                  <c:v>447.dealII</c:v>
                </c:pt>
                <c:pt idx="15">
                  <c:v>450.soplex</c:v>
                </c:pt>
                <c:pt idx="16">
                  <c:v>453.povray</c:v>
                </c:pt>
                <c:pt idx="17">
                  <c:v>470.lbm</c:v>
                </c:pt>
                <c:pt idx="18">
                  <c:v>482.sphinx3</c:v>
                </c:pt>
                <c:pt idx="20">
                  <c:v>AVERAGE</c:v>
                </c:pt>
              </c:strCache>
            </c:strRef>
          </c:cat>
          <c:val>
            <c:numRef>
              <c:f>'Performance-SPEC2006'!$L$2:$L$22</c:f>
              <c:numCache>
                <c:formatCode>General</c:formatCode>
                <c:ptCount val="21"/>
                <c:pt idx="0">
                  <c:v>2.303333333333333</c:v>
                </c:pt>
                <c:pt idx="1">
                  <c:v>1.231372549019608</c:v>
                </c:pt>
                <c:pt idx="2">
                  <c:v>1.761047463175123</c:v>
                </c:pt>
                <c:pt idx="3">
                  <c:v>1.048458149779736</c:v>
                </c:pt>
                <c:pt idx="4">
                  <c:v>1.217623497997329</c:v>
                </c:pt>
                <c:pt idx="5">
                  <c:v>1.284153005464481</c:v>
                </c:pt>
                <c:pt idx="6">
                  <c:v>1.264339152119701</c:v>
                </c:pt>
                <c:pt idx="7">
                  <c:v>1.047729022324865</c:v>
                </c:pt>
                <c:pt idx="8">
                  <c:v>1.195933456561922</c:v>
                </c:pt>
                <c:pt idx="9">
                  <c:v>1.584045584045584</c:v>
                </c:pt>
                <c:pt idx="10">
                  <c:v>1.210386151797603</c:v>
                </c:pt>
                <c:pt idx="11">
                  <c:v>1.680154142581888</c:v>
                </c:pt>
                <c:pt idx="12">
                  <c:v>1.150561797752809</c:v>
                </c:pt>
                <c:pt idx="13">
                  <c:v>1.095163806552262</c:v>
                </c:pt>
                <c:pt idx="14">
                  <c:v>1.374558303886926</c:v>
                </c:pt>
                <c:pt idx="15">
                  <c:v>1.128358208955224</c:v>
                </c:pt>
                <c:pt idx="16">
                  <c:v>1.268221574344023</c:v>
                </c:pt>
                <c:pt idx="17">
                  <c:v>0.849869451697128</c:v>
                </c:pt>
                <c:pt idx="18">
                  <c:v>1.075595727198028</c:v>
                </c:pt>
                <c:pt idx="20">
                  <c:v>1.303731809399346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178760"/>
        <c:axId val="-2125175640"/>
      </c:barChart>
      <c:catAx>
        <c:axId val="-2125178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-2125175640"/>
        <c:crosses val="autoZero"/>
        <c:auto val="1"/>
        <c:lblAlgn val="ctr"/>
        <c:lblOffset val="100"/>
        <c:noMultiLvlLbl val="0"/>
      </c:catAx>
      <c:valAx>
        <c:axId val="-2125175640"/>
        <c:scaling>
          <c:orientation val="minMax"/>
          <c:max val="2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>
                    <a:latin typeface="Garamond"/>
                    <a:cs typeface="Garamond"/>
                  </a:defRPr>
                </a:pPr>
                <a:r>
                  <a:rPr lang="en-US" sz="1600">
                    <a:latin typeface="Garamond"/>
                    <a:cs typeface="Garamond"/>
                  </a:rPr>
                  <a:t>Normalized Runtime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178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latin typeface="Garamond"/>
              <a:cs typeface="Garamond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963BC-950E-024D-8980-F9B51041D5D5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00DA7-3494-E04E-A614-B6B3172632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51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98CC-9D55-6C40-9F6E-D16CECDBA630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66767-8D01-4250-BB26-B6146CE05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90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Hello Everyone. Today, I am going to talk about my research – improving the performance of parallel applications.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I am going</a:t>
            </a:r>
            <a:r>
              <a:rPr lang="en-US" baseline="0" dirty="0" smtClean="0"/>
              <a:t> to explain that </a:t>
            </a:r>
            <a:r>
              <a:rPr lang="en-US" dirty="0" smtClean="0"/>
              <a:t>using a simplified model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only use two threads: thread 1 is running on core 1 and thread 2 is running on core 2.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Core 1 and core 2 have their private caches.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Cache normally locates in the same chip with Processor, which has much  higher access speed than accesses of main memory.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Whenever a program is trying to access something,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 is fetched to the cache automatically in the unit of cache line, normally 32 bytes or 64 bytes in order to improve the speed of accesses.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Cache line is introduced to reduce the number of fetches.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cache line creates the performance problem when there are false sharing inside.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Different cache coherence protocol have different ways to handle updates, including MSI and MESI protocol,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whether this is write-invalidate or write-update.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am talking about write-invalidate here.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When thread 1 modify some words in a cache line, cache coherence protocol will notice that core2 has the copy of the same data.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Then it should invalidate this data on core in order to guarantee the correctness in true sharing situation.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it is unnecessary for false sharing problem.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when thread 2 tries to access something, it has to wait until the data is fetched from core 1.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Same for thread 2, when thread 2 modify something, the data in core 1 will be invalidated.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there are many interleaved writes from different threads, this can cause a lot of cache invalidations.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big number of cache invalidations may cause serious performance problem.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hardware trend, with more cores on a single machine or larger cache line size, makes false sharing problems increasingly common.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</a:t>
            </a:r>
            <a:r>
              <a:rPr lang="en-US" baseline="0" dirty="0" smtClean="0"/>
              <a:t> developed </a:t>
            </a:r>
            <a:r>
              <a:rPr lang="en-US" dirty="0" smtClean="0"/>
              <a:t>a </a:t>
            </a:r>
            <a:r>
              <a:rPr lang="en-US" baseline="0" dirty="0" smtClean="0"/>
              <a:t>tool to prey every possible false sharing problems in parallel applications, even those false sharing problems that do not occur at all.  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serials of this work have got a lot of attentions from industrial giants, like IBM, Intel, </a:t>
            </a:r>
            <a:r>
              <a:rPr lang="en-US" baseline="0" dirty="0" err="1" smtClean="0"/>
              <a:t>Huawei</a:t>
            </a:r>
            <a:r>
              <a:rPr lang="en-US" baseline="0" dirty="0" smtClean="0"/>
              <a:t>, SAS, and </a:t>
            </a:r>
            <a:r>
              <a:rPr lang="en-US" baseline="0" dirty="0" err="1" smtClean="0"/>
              <a:t>MathsWork</a:t>
            </a:r>
            <a:r>
              <a:rPr lang="en-US" baseline="0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Here,</a:t>
            </a:r>
            <a:r>
              <a:rPr lang="en-US" baseline="0" dirty="0" smtClean="0"/>
              <a:t> it is quote from one of IBM researchers. </a:t>
            </a:r>
            <a:r>
              <a:rPr lang="en-US" baseline="0" dirty="0" err="1" smtClean="0"/>
              <a:t>Huawei</a:t>
            </a:r>
            <a:r>
              <a:rPr lang="en-US" baseline="0" dirty="0" smtClean="0"/>
              <a:t> and SAS are planning to use this technique to detect false sharing problems inside their products.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Here</a:t>
            </a:r>
            <a:r>
              <a:rPr lang="en-US" baseline="0" dirty="0" smtClean="0"/>
              <a:t> are some related work in the field. Basically, they relies on different instrumentation mechanism. </a:t>
            </a:r>
          </a:p>
          <a:p>
            <a:pPr marL="228600" indent="-228600">
              <a:buNone/>
            </a:pPr>
            <a:r>
              <a:rPr lang="en-US" baseline="0" dirty="0" smtClean="0"/>
              <a:t>They can not pinpoint precisely where the problem is. The first two work introduce significant performance overhead. </a:t>
            </a:r>
          </a:p>
          <a:p>
            <a:pPr marL="228600" indent="-228600">
              <a:buNone/>
            </a:pPr>
            <a:r>
              <a:rPr lang="en-US" baseline="0" dirty="0" smtClean="0"/>
              <a:t>The first two work introduced very large performance overhead. 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PREDATOR has similar performance overhead with the third 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baseline="0" dirty="0" smtClean="0"/>
              <a:t>Now let’s take a look at a commercial tool: PTU (performance tuning utility) from </a:t>
            </a:r>
            <a:r>
              <a:rPr lang="en-US" baseline="0" dirty="0" err="1" smtClean="0"/>
              <a:t>intel</a:t>
            </a:r>
            <a:r>
              <a:rPr lang="en-US" baseline="0" dirty="0" smtClean="0"/>
              <a:t>.</a:t>
            </a:r>
          </a:p>
          <a:p>
            <a:pPr marL="228600" indent="-228600">
              <a:buNone/>
            </a:pPr>
            <a:r>
              <a:rPr lang="en-US" baseline="0" dirty="0" smtClean="0"/>
              <a:t>PTU can not pinpoint the objects with false sharing problems. They can only point out functions at most. </a:t>
            </a:r>
          </a:p>
          <a:p>
            <a:pPr marL="228600" indent="-228600">
              <a:buNone/>
            </a:pPr>
            <a:r>
              <a:rPr lang="en-US" dirty="0" smtClean="0"/>
              <a:t>Also,</a:t>
            </a:r>
            <a:r>
              <a:rPr lang="en-US" baseline="0" dirty="0" smtClean="0"/>
              <a:t> they are reporting too many false positives caused by true sharing, heap object re-usage and non-interleaved false sharing. </a:t>
            </a:r>
          </a:p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 comparison</a:t>
            </a:r>
            <a:r>
              <a:rPr lang="en-US" baseline="0" dirty="0" smtClean="0"/>
              <a:t> between existing tools and PREDATOR.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Existing tools report a lot of false positives, while PREDATOR does not have false positives and false negatives. </a:t>
            </a:r>
          </a:p>
          <a:p>
            <a:endParaRPr lang="en-US" dirty="0" smtClean="0"/>
          </a:p>
          <a:p>
            <a:r>
              <a:rPr lang="en-US" dirty="0" smtClean="0"/>
              <a:t>Predator can precisely pinpoint</a:t>
            </a:r>
            <a:r>
              <a:rPr lang="en-US" baseline="0" dirty="0" smtClean="0"/>
              <a:t> the exact cause of false sharing problems. </a:t>
            </a:r>
          </a:p>
          <a:p>
            <a:endParaRPr lang="en-US" dirty="0" smtClean="0"/>
          </a:p>
          <a:p>
            <a:r>
              <a:rPr lang="en-US" dirty="0" smtClean="0"/>
              <a:t>Predator also overcomes a shared</a:t>
            </a:r>
            <a:r>
              <a:rPr lang="en-US" baseline="0" dirty="0" smtClean="0"/>
              <a:t> shortcoming of all existing tools: they can only detected those manifested false sharing problems, which is good but not enough. By contrast, Predator can predict potential false sharing problems that may happen in a different execution. </a:t>
            </a:r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Let’s review why false sharing causes performance problem.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Interleaved accesses cause cache invalidations,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While these cache invalidations cause performance problems.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order to detect false sharing, we should find out those cache lines with many cache invalidations.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 do that, we maintains a status word for each cache line in the memory. </a:t>
            </a:r>
          </a:p>
          <a:p>
            <a:r>
              <a:rPr lang="en-US" baseline="0" dirty="0" smtClean="0"/>
              <a:t>Whenever we track a memory access from a thread, we update those information related cache invalidations. </a:t>
            </a:r>
          </a:p>
          <a:p>
            <a:r>
              <a:rPr lang="en-US" baseline="0" dirty="0" smtClean="0"/>
              <a:t>In the end, we can report those objects involved in cache lines</a:t>
            </a:r>
          </a:p>
          <a:p>
            <a:r>
              <a:rPr lang="en-US" baseline="0" dirty="0" smtClean="0"/>
              <a:t> with a  big number of cache invalidations.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line to mark time.</a:t>
            </a:r>
            <a:r>
              <a:rPr lang="en-US" baseline="0" dirty="0" smtClean="0"/>
              <a:t>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Location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This is the big vision of my research that I am going to pursue. 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Currently, my research focus is to improve the performance and correctness of multithreading programs in the single system. My research experiences spans runtime systems, operating systems, programming languages, compiler, and distributed systems.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base on thread id to track cache invalidations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Predator relies the compiler instrumentation to track memory read/write accesses. When there is access, we notify runtime system using a library call. </a:t>
            </a:r>
          </a:p>
          <a:p>
            <a:r>
              <a:rPr lang="en-US" baseline="0" dirty="0" smtClean="0"/>
              <a:t>Also, predator has a runtime system to collect memory accesses, update corresponding cache invalidations, and report </a:t>
            </a:r>
          </a:p>
          <a:p>
            <a:r>
              <a:rPr lang="en-US" baseline="0" dirty="0" smtClean="0"/>
              <a:t>False sharing precisely. </a:t>
            </a:r>
          </a:p>
          <a:p>
            <a:r>
              <a:rPr lang="en-US" baseline="0" dirty="0" smtClean="0"/>
              <a:t>In order to do that, predator intercepts every memory allocation and </a:t>
            </a:r>
            <a:r>
              <a:rPr lang="en-US" baseline="0" dirty="0" err="1" smtClean="0"/>
              <a:t>deallocation</a:t>
            </a:r>
            <a:r>
              <a:rPr lang="en-US" baseline="0" dirty="0" smtClean="0"/>
              <a:t>, and saves those </a:t>
            </a:r>
            <a:r>
              <a:rPr lang="en-US" baseline="0" dirty="0" err="1" smtClean="0"/>
              <a:t>callsites</a:t>
            </a:r>
            <a:r>
              <a:rPr lang="en-US" baseline="0" dirty="0" smtClean="0"/>
              <a:t> of memory allocation.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SHERIFF-DETECT will not report false positives.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we know, both false sharing and true sharing can cause cache invalidations.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 we can differentiate these two different situation?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idea is simple. If we are given the graph of memory access, then we can answer this question immediately.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PREDATOR is able to detect all false sharing problems correctly and precisely. </a:t>
            </a:r>
          </a:p>
          <a:p>
            <a:r>
              <a:rPr lang="en-US" baseline="0" dirty="0" smtClean="0"/>
              <a:t>I have to admit that prediction method is very straightforward, although there is no previous works that can do this previously. </a:t>
            </a:r>
          </a:p>
          <a:p>
            <a:r>
              <a:rPr lang="en-US" baseline="0" dirty="0" smtClean="0"/>
              <a:t>Why we need prediction?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Predator overcomes a shared shortcoming of all existing tools. They can only detect those observed false sharing problem.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Here, I am using an abstraction to show this.  Here, two boxes with different colors are accessed by two different threads.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first case, when this object is aligned with the cache line, there is no false sharing problem because THREAD 1 and THREAD 2 are accessing different cache lines. However, when they are not aligned, there is a false sharing problem. In the second case, </a:t>
            </a:r>
          </a:p>
          <a:p>
            <a:r>
              <a:rPr lang="en-US" baseline="0" dirty="0" smtClean="0"/>
              <a:t>False sharing can happen in the second cache line.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Also, when we double the cache line size, then there is a false sharing problem.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existing tools cannot detect false sharing problems if the actual alignment is happening to be the first case. </a:t>
            </a:r>
          </a:p>
          <a:p>
            <a:r>
              <a:rPr lang="en-US" baseline="0" dirty="0" smtClean="0"/>
              <a:t>PREDATOR can predict that false sharing problem might happen in the second and the third case, when the actual execution is the first case. </a:t>
            </a:r>
          </a:p>
          <a:p>
            <a:endParaRPr lang="en-US" baseline="0" dirty="0" smtClean="0"/>
          </a:p>
          <a:p>
            <a:r>
              <a:rPr lang="en-US" sz="1600" b="1" baseline="0" dirty="0" smtClean="0"/>
              <a:t>The point is: object alignment changes the occurrences of false sharing. </a:t>
            </a:r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CHANGE THE LIGHT GREEN.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Actually,</a:t>
            </a:r>
            <a:r>
              <a:rPr lang="en-US" baseline="0" dirty="0" smtClean="0"/>
              <a:t> a lot of properties may affect the manifest of false sharing problem.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we are compiling the software to different target platforms, when hardware has different cache line size, or when we are using a different memory allocator or different compiler with </a:t>
            </a:r>
            <a:r>
              <a:rPr lang="en-US" baseline="0" dirty="0" err="1" smtClean="0"/>
              <a:t>didfferent</a:t>
            </a:r>
            <a:r>
              <a:rPr lang="en-US" baseline="0" dirty="0" smtClean="0"/>
              <a:t>  optimization level, the occurrence of false sharing can change.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 extreme case is that you add  a </a:t>
            </a:r>
            <a:r>
              <a:rPr lang="en-US" baseline="0" dirty="0" err="1" smtClean="0"/>
              <a:t>printf</a:t>
            </a:r>
            <a:r>
              <a:rPr lang="en-US" baseline="0" dirty="0" smtClean="0"/>
              <a:t>, then suddenly the performance are greatly improved or degraded. That is very hard to reason about this. </a:t>
            </a:r>
          </a:p>
          <a:p>
            <a:r>
              <a:rPr lang="en-US" baseline="0" dirty="0" smtClean="0"/>
              <a:t>Predator discovers all hiding false sharing problems in a single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We run this application on a real machine with 8 cores.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we can see that different object alignment brings different performance result. </a:t>
            </a:r>
          </a:p>
          <a:p>
            <a:r>
              <a:rPr lang="en-US" baseline="0" dirty="0" smtClean="0"/>
              <a:t>When the offset is 0 or 56 bytes, there is no false sharing at all. When the offset is 24 bytes, the performance is the worst because of serious false sharing problem inside. 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Predator, different with previous tools,  can detect false sharing problem inside, even when false sharing does not occur. </a:t>
            </a:r>
          </a:p>
          <a:p>
            <a:r>
              <a:rPr lang="en-US" baseline="0" dirty="0" smtClean="0"/>
              <a:t>This means, we can prevent the predicament of testing: problems happens differently in the testing phase and deployment.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Predator detects and predicts false sharing in a single execution. </a:t>
            </a:r>
          </a:p>
          <a:p>
            <a:r>
              <a:rPr lang="en-US" baseline="0" dirty="0" smtClean="0"/>
              <a:t>Given the actual case, how can we predict other two cases?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starting address of heap object is determined in an execution. </a:t>
            </a:r>
          </a:p>
          <a:p>
            <a:r>
              <a:rPr lang="en-US" baseline="0" dirty="0" smtClean="0"/>
              <a:t>Thus, we can only change the cache line. We introduce the virtual line here, where the starting address may not aligned with 64 bytes.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Given this actual case, we can change the starting address or size of a virtual line. </a:t>
            </a:r>
          </a:p>
          <a:p>
            <a:r>
              <a:rPr lang="en-US" baseline="0" dirty="0" smtClean="0"/>
              <a:t>Changing the starting address == changing the memory layout.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we can detect whether cache invalidations occur on the virtual line. </a:t>
            </a:r>
          </a:p>
          <a:p>
            <a:r>
              <a:rPr lang="en-US" baseline="0" dirty="0" smtClean="0"/>
              <a:t>That is the basic idea. </a:t>
            </a:r>
          </a:p>
          <a:p>
            <a:r>
              <a:rPr lang="en-US" baseline="0" dirty="0" smtClean="0"/>
              <a:t>Because we also report a potential false sharing problem based on potential cache invalidations, there is no false positive at all.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REFINE SLIDES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X and</a:t>
            </a:r>
            <a:r>
              <a:rPr lang="en-US" baseline="0" dirty="0" smtClean="0"/>
              <a:t> Y, there are multiple virtual lines that may cover these two words. We only track one of them.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choose the virtual line that leaves the same offset before  X and after Y. If we observe a big number of cache invalidations on this virtual cache line, </a:t>
            </a:r>
          </a:p>
          <a:p>
            <a:r>
              <a:rPr lang="en-US" baseline="0" dirty="0" smtClean="0"/>
              <a:t>Then we actually declaim that a potential false sharing problem  may seriously affect the performance.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let’s take a look at the results of Predator.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Hello Everyone. Today, I am going to talk about my research – improving the performance of parallel applications.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12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Sheriff is published</a:t>
            </a:r>
            <a:r>
              <a:rPr lang="en-US" baseline="0" dirty="0" smtClean="0"/>
              <a:t> in OOPSLA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Let’s review why false sharing causes performance problem. We already know that interleaved writes cause cache invalidations.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can somehow isolate executions of different “threads”, or we can make different threads loading the data from different physical pages, then we can also eliminate false sharing problems.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solidFill>
                  <a:srgbClr val="FF0000"/>
                </a:solidFill>
                <a:cs typeface="+mn-cs"/>
              </a:rPr>
              <a:t>In order to do this, we</a:t>
            </a:r>
            <a:r>
              <a:rPr lang="en-US" b="0" baseline="0" dirty="0" smtClean="0">
                <a:solidFill>
                  <a:srgbClr val="FF0000"/>
                </a:solidFill>
                <a:cs typeface="+mn-cs"/>
              </a:rPr>
              <a:t> turns threads into processes. </a:t>
            </a:r>
          </a:p>
          <a:p>
            <a:pPr>
              <a:defRPr/>
            </a:pPr>
            <a:r>
              <a:rPr lang="en-US" b="0" baseline="0" dirty="0" smtClean="0">
                <a:solidFill>
                  <a:srgbClr val="FF0000"/>
                </a:solidFill>
                <a:cs typeface="+mn-cs"/>
              </a:rPr>
              <a:t>Because different processes has their separate address spaces, then we can isolate the execution of different threads. </a:t>
            </a:r>
          </a:p>
          <a:p>
            <a:pPr>
              <a:defRPr/>
            </a:pPr>
            <a:endParaRPr lang="en-US" b="0" baseline="0" dirty="0" smtClean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b="0" baseline="0" dirty="0" smtClean="0">
                <a:solidFill>
                  <a:srgbClr val="FF0000"/>
                </a:solidFill>
                <a:cs typeface="+mn-cs"/>
              </a:rPr>
              <a:t>THREAD – FORK (THREADS)</a:t>
            </a:r>
            <a:endParaRPr lang="en-US" b="0" dirty="0" smtClean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divide the execution into different epochs,  at boundaries of synchronization points.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Synchronizations are replaced by process-based synchronizations.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Inside each epoch, sheriff runs different threads in a isolated mode.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Those local changes are made available for other threads at synchronization boundaries.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order to find out local changes, we are using the “snapshot and </a:t>
            </a:r>
            <a:r>
              <a:rPr lang="en-US" baseline="0" dirty="0" err="1" smtClean="0"/>
              <a:t>diffing</a:t>
            </a:r>
            <a:r>
              <a:rPr lang="en-US" baseline="0" dirty="0" smtClean="0"/>
              <a:t>” mechanism.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the beginning of each epoch, SHERIFF takes a snapshot for the state of all memory. </a:t>
            </a:r>
          </a:p>
          <a:p>
            <a:r>
              <a:rPr lang="en-US" baseline="0" dirty="0" smtClean="0"/>
              <a:t>Inside each epoch, when there is a write, SHERIFF creates a private working copy for different threads.  </a:t>
            </a:r>
          </a:p>
          <a:p>
            <a:r>
              <a:rPr lang="en-US" baseline="0" dirty="0" smtClean="0"/>
              <a:t>Memory reads are still from the shared mapping. </a:t>
            </a:r>
          </a:p>
          <a:p>
            <a:r>
              <a:rPr lang="en-US" baseline="0" dirty="0" smtClean="0"/>
              <a:t>After the first write, all accesses on this page only happens at this private working copy.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end, SHERIFF compares the difference between the working pages and snapshots in order to find out local changes made by a thread.</a:t>
            </a:r>
          </a:p>
          <a:p>
            <a:r>
              <a:rPr lang="en-US" baseline="0" dirty="0" smtClean="0"/>
              <a:t>We use byte-by-byte compare to find out all changes happened in a thread.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let’s see this in another way. </a:t>
            </a:r>
          </a:p>
          <a:p>
            <a:r>
              <a:rPr lang="en-US" dirty="0" smtClean="0"/>
              <a:t>Initially,</a:t>
            </a:r>
            <a:r>
              <a:rPr lang="en-US" baseline="0" dirty="0" smtClean="0"/>
              <a:t> different threads are mapped to the global state, backed up a file. </a:t>
            </a:r>
          </a:p>
          <a:p>
            <a:r>
              <a:rPr lang="en-US" baseline="0" dirty="0" smtClean="0"/>
              <a:t>The global state is shared by different threads.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5166767-8D01-4250-BB26-B6146CE0559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Insinde</a:t>
            </a:r>
            <a:r>
              <a:rPr lang="en-US" baseline="0" dirty="0" smtClean="0"/>
              <a:t> a epoch, </a:t>
            </a:r>
          </a:p>
          <a:p>
            <a:r>
              <a:rPr lang="en-US" baseline="0" dirty="0" smtClean="0"/>
              <a:t>if a thread is trying to modify something, SHERIFF intercept this operation using memory protection mechanism. </a:t>
            </a:r>
          </a:p>
          <a:p>
            <a:r>
              <a:rPr lang="en-US" baseline="0" dirty="0" smtClean="0"/>
              <a:t>Inside signal handler, SHERIFF creates the snapshot page and the working page simultaneously. </a:t>
            </a:r>
          </a:p>
          <a:p>
            <a:r>
              <a:rPr lang="en-US" baseline="0" dirty="0" smtClean="0"/>
              <a:t>From now on, this thread can work on its private version for this page.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5166767-8D01-4250-BB26-B6146CE0559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end of an epoch,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SHERIFF compares the difference between the working pages and their snapshots in order to find local changes. </a:t>
            </a:r>
          </a:p>
          <a:p>
            <a:r>
              <a:rPr lang="en-US" baseline="0" dirty="0" smtClean="0"/>
              <a:t>Then it commits these local changes to the global state so that other threads can see those changes.</a:t>
            </a:r>
          </a:p>
          <a:p>
            <a:r>
              <a:rPr lang="en-US" baseline="0" dirty="0" smtClean="0"/>
              <a:t> Actually, this step achieves the shared memory semantics. </a:t>
            </a:r>
          </a:p>
          <a:p>
            <a:r>
              <a:rPr lang="en-US" baseline="0" dirty="0" smtClean="0"/>
              <a:t>After the commit, this thread deletes the working pages and snapshots, and recovers the mapping. </a:t>
            </a:r>
          </a:p>
          <a:p>
            <a:r>
              <a:rPr lang="en-US" baseline="0" dirty="0" smtClean="0"/>
              <a:t>Thus, it can see changes made by other threads.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5166767-8D01-4250-BB26-B6146CE0559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Today, I am going to focus on one of performance problems, false sharing. Before I dig into that, I want to discuss about the background:  How to do parallel programming, what is false sharing  and why it is important.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</a:t>
            </a:r>
            <a:r>
              <a:rPr lang="en-US" baseline="0" dirty="0" smtClean="0"/>
              <a:t> that is take a look at the results of tolerating false sharing problems.</a:t>
            </a:r>
          </a:p>
          <a:p>
            <a:r>
              <a:rPr lang="en-US" baseline="0" dirty="0" smtClean="0"/>
              <a:t>SHERIFF greatly reduce the performance overhead for those applications with false sharing problems inside. </a:t>
            </a:r>
          </a:p>
          <a:p>
            <a:endParaRPr lang="en-US" dirty="0" smtClean="0"/>
          </a:p>
          <a:p>
            <a:r>
              <a:rPr lang="en-US" dirty="0" smtClean="0"/>
              <a:t>This case, we provide</a:t>
            </a:r>
            <a:r>
              <a:rPr lang="en-US" baseline="0" dirty="0" smtClean="0"/>
              <a:t> an automatic mechanism to automatically prevent false sharing problems for applications.</a:t>
            </a:r>
          </a:p>
          <a:p>
            <a:r>
              <a:rPr lang="en-US" baseline="0" dirty="0" smtClean="0"/>
              <a:t>If we already detect false sharing problems, then we almost do not need to pay performance overhead.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Today, I am going to focus on one of performance problems, false sharing. Before I dig into that, I want to discuss about the background:  How to do parallel programming, what is false sharing  and why it is important.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I am going to describe an approach to tackle the reliability problem of multithreading programs - DTHREADS. DTHREADS appeared in SOSP 2011. This work is one of influential papers in that year’s SOSP. Also, several deterministic papers are built on our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of that, </a:t>
            </a:r>
            <a:r>
              <a:rPr lang="en-US" dirty="0" err="1" smtClean="0"/>
              <a:t>DTHREADs</a:t>
            </a:r>
            <a:r>
              <a:rPr lang="en-US" baseline="0" dirty="0" smtClean="0"/>
              <a:t> actually enables race-free executions, replaying without logging and replicated states over different machines. This can be used to achieve fault tolerance.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DoubleTake</a:t>
            </a:r>
            <a:r>
              <a:rPr lang="en-US" baseline="0" dirty="0" smtClean="0"/>
              <a:t> is a novel dynamic analysis framework: you only pay performance overhead when there are memory errors.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 idea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DoubleTake</a:t>
            </a:r>
            <a:r>
              <a:rPr lang="en-US" baseline="0" dirty="0" smtClean="0"/>
              <a:t> is to check memory errors at irrevocable system calls and uses the program re-execution to pinpoint exact location of memory errors.</a:t>
            </a:r>
          </a:p>
          <a:p>
            <a:r>
              <a:rPr lang="en-US" baseline="0" dirty="0" smtClean="0"/>
              <a:t>Previous tools intercepts all memory accesses in order to capture memory errors on-site.  </a:t>
            </a:r>
          </a:p>
          <a:p>
            <a:r>
              <a:rPr lang="en-US" baseline="0" dirty="0" err="1" smtClean="0"/>
              <a:t>DoubleTakes</a:t>
            </a:r>
            <a:r>
              <a:rPr lang="en-US" baseline="0" dirty="0" smtClean="0"/>
              <a:t> imposes very little performance overhead for the common case, programs without the memory errors.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5166767-8D01-4250-BB26-B6146CE0559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take-home message is: </a:t>
            </a:r>
            <a:r>
              <a:rPr lang="en-US" baseline="0" dirty="0" err="1" smtClean="0"/>
              <a:t>DoubleTake</a:t>
            </a:r>
            <a:r>
              <a:rPr lang="en-US" baseline="0" dirty="0" smtClean="0"/>
              <a:t> only introduces 3% performance overhead for detecting buffer overflow and memory leak. It is the fastest tool up to date. </a:t>
            </a:r>
            <a:r>
              <a:rPr lang="en-US" baseline="0" dirty="0" err="1" smtClean="0"/>
              <a:t>AddressSanitizer</a:t>
            </a:r>
            <a:r>
              <a:rPr lang="en-US" baseline="0" dirty="0" smtClean="0"/>
              <a:t>, introduces over 30% performance overhead to detecting buffer overflow and dangling pointers.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is very unlikely that there are some tools to beat our performance in the future.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completely solve the problem of memory error detection after 20 years research in this field.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Also, because of its extremely-low overhead, </a:t>
            </a:r>
            <a:r>
              <a:rPr lang="en-US" baseline="0" dirty="0" err="1" smtClean="0"/>
              <a:t>DoubleTake</a:t>
            </a:r>
            <a:r>
              <a:rPr lang="en-US" baseline="0" dirty="0" smtClean="0"/>
              <a:t> can be used in another scenario too. </a:t>
            </a:r>
            <a:br>
              <a:rPr lang="en-US" baseline="0" dirty="0" smtClean="0"/>
            </a:br>
            <a:r>
              <a:rPr lang="en-US" baseline="0" dirty="0" smtClean="0"/>
              <a:t>I am planning to use this framework to detect concurrency errors.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5166767-8D01-4250-BB26-B6146CE0559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take-home message is: </a:t>
            </a:r>
            <a:r>
              <a:rPr lang="en-US" baseline="0" dirty="0" err="1" smtClean="0"/>
              <a:t>DoubleTake</a:t>
            </a:r>
            <a:r>
              <a:rPr lang="en-US" baseline="0" dirty="0" smtClean="0"/>
              <a:t> only introduces 3% performance overhead for detecting buffer overflow and memory leak. It is the fastest tool up to date. </a:t>
            </a:r>
            <a:r>
              <a:rPr lang="en-US" baseline="0" dirty="0" err="1" smtClean="0"/>
              <a:t>AddressSanitizer</a:t>
            </a:r>
            <a:r>
              <a:rPr lang="en-US" baseline="0" dirty="0" smtClean="0"/>
              <a:t>, introduces over 30% performance overhead to detecting buffer overflow and dangling pointers.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is very unlikely that there are some tools to beat our performance in the future.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completely solve the problem of memory error detection after 20 years research in this field.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Also, because of its extremely-low overhead, </a:t>
            </a:r>
            <a:r>
              <a:rPr lang="en-US" baseline="0" dirty="0" err="1" smtClean="0"/>
              <a:t>DoubleTake</a:t>
            </a:r>
            <a:r>
              <a:rPr lang="en-US" baseline="0" dirty="0" smtClean="0"/>
              <a:t> can be used in another scenario too. </a:t>
            </a:r>
            <a:br>
              <a:rPr lang="en-US" baseline="0" dirty="0" smtClean="0"/>
            </a:br>
            <a:r>
              <a:rPr lang="en-US" baseline="0" dirty="0" smtClean="0"/>
              <a:t>I am planning to use this framework to detect concurrency errors. 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step is find a cache line which has a large number of</a:t>
            </a:r>
            <a:r>
              <a:rPr lang="en-US" baseline="0" dirty="0" smtClean="0"/>
              <a:t> writes. Cache lines without a large number of write accesses will never be a suspect of potential false sharing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 we collect</a:t>
            </a:r>
            <a:r>
              <a:rPr lang="en-US" baseline="0" dirty="0" smtClean="0"/>
              <a:t> detailed accesses in this cache line and its adjacent cache line. Potential false sharing can happen in two adjacent cache lines:  forward and backward.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Tx/>
              <a:buNone/>
            </a:pPr>
            <a:r>
              <a:rPr lang="en-US" baseline="0" dirty="0" smtClean="0"/>
              <a:t>False sharing occurs when different threads are updating or accessing different words in the same cache line. </a:t>
            </a:r>
          </a:p>
          <a:p>
            <a:pPr marL="228600" indent="-228600">
              <a:buFontTx/>
              <a:buNone/>
            </a:pPr>
            <a:r>
              <a:rPr lang="en-US" baseline="0" dirty="0" smtClean="0"/>
              <a:t>There is another concept, true sharing, which is the opposite of false sharing.  For true sharing, different threads  are updating the same word. </a:t>
            </a:r>
          </a:p>
          <a:p>
            <a:pPr marL="228600" indent="-228600">
              <a:buFontTx/>
              <a:buNone/>
            </a:pPr>
            <a:endParaRPr lang="en-US" baseline="0" dirty="0" smtClean="0"/>
          </a:p>
          <a:p>
            <a:r>
              <a:rPr lang="en-US" dirty="0" smtClean="0"/>
              <a:t>LABEL</a:t>
            </a:r>
            <a:r>
              <a:rPr lang="en-US" baseline="0" dirty="0" smtClean="0"/>
              <a:t> CACHE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evaluate the potential</a:t>
            </a:r>
            <a:r>
              <a:rPr lang="en-US" baseline="0" dirty="0" smtClean="0"/>
              <a:t> false sharing problem based on hot accesses, which has the number of accesses larger than the average. </a:t>
            </a:r>
            <a:r>
              <a:rPr lang="en-US" dirty="0" smtClean="0"/>
              <a:t>If we can find two accesses X and Y, where the distance </a:t>
            </a:r>
            <a:r>
              <a:rPr lang="en-US" dirty="0" err="1" smtClean="0"/>
              <a:t>d</a:t>
            </a:r>
            <a:r>
              <a:rPr lang="en-US" dirty="0" smtClean="0"/>
              <a:t> between these two is</a:t>
            </a:r>
            <a:r>
              <a:rPr lang="en-US" baseline="0" dirty="0" smtClean="0"/>
              <a:t> less than the cache line size. Also, X and Y are accessed by different threads, one of them is a write access, then these two accesses may cause a potential false sharing problem.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X and</a:t>
            </a:r>
            <a:r>
              <a:rPr lang="en-US" baseline="0" dirty="0" smtClean="0"/>
              <a:t> Y, there are multiple virtual lines that may cover these two words. We only track one of them.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choose the virtual line that leaves the same offset before  X and after Y. If we observe a big number of cache invalidations on this virtual cache line, </a:t>
            </a:r>
          </a:p>
          <a:p>
            <a:r>
              <a:rPr lang="en-US" baseline="0" dirty="0" smtClean="0"/>
              <a:t>Then we actually declaim that a potential false sharing problem  may seriously affect the performance.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Tx/>
              <a:buNone/>
            </a:pPr>
            <a:r>
              <a:rPr lang="en-US" baseline="0" dirty="0" smtClean="0"/>
              <a:t>False sharing occurs when different threads are updating or accessing different words in the same cache line. </a:t>
            </a:r>
          </a:p>
          <a:p>
            <a:pPr marL="228600" indent="-228600">
              <a:buFontTx/>
              <a:buNone/>
            </a:pPr>
            <a:r>
              <a:rPr lang="en-US" baseline="0" dirty="0" smtClean="0"/>
              <a:t>There is another concept, true sharing, which is the opposite of false sharing.  For true sharing, different threads  are updating the same word.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None/>
            </a:pPr>
            <a:r>
              <a:rPr lang="en-US" baseline="0" dirty="0" smtClean="0"/>
              <a:t>We hope that more threads can help reduce the total runtime. Whenever we double the threads, the runtime will be halved. </a:t>
            </a:r>
          </a:p>
          <a:p>
            <a:pPr marL="228600" indent="-228600">
              <a:buNone/>
            </a:pPr>
            <a:r>
              <a:rPr lang="en-US" baseline="0" dirty="0" smtClean="0"/>
              <a:t>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r>
              <a:rPr lang="en-US" baseline="0" dirty="0" smtClean="0"/>
              <a:t>However, when we actually run this program on a real machine with 8 cores,</a:t>
            </a:r>
          </a:p>
          <a:p>
            <a:pPr marL="228600" indent="-228600">
              <a:buFont typeface="+mj-lt"/>
              <a:buNone/>
            </a:pPr>
            <a:r>
              <a:rPr lang="en-US" baseline="0" dirty="0" smtClean="0"/>
              <a:t>we got a different result, showed in the red bars. </a:t>
            </a:r>
          </a:p>
          <a:p>
            <a:pPr marL="228600" indent="-228600">
              <a:buFont typeface="+mj-lt"/>
              <a:buNone/>
            </a:pPr>
            <a:r>
              <a:rPr lang="en-US" baseline="0" dirty="0" smtClean="0"/>
              <a:t>When we increase the number of threads and cores, we actually increase the total running time, </a:t>
            </a:r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phenomena is caused by a false sharing problem in this program. False sharing makes this programs runs 13X slower. </a:t>
            </a:r>
            <a:endParaRPr lang="en-US" dirty="0" smtClean="0"/>
          </a:p>
          <a:p>
            <a:pPr marL="228600" indent="-228600">
              <a:buNone/>
            </a:pPr>
            <a:r>
              <a:rPr lang="en-US" baseline="0" dirty="0" smtClean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Basically,</a:t>
            </a:r>
            <a:r>
              <a:rPr lang="en-US" baseline="0" dirty="0" smtClean="0"/>
              <a:t> false sharing is caused by resource contention at cache line level.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6767-8D01-4250-BB26-B6146CE055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6154" y="2131221"/>
            <a:ext cx="7771694" cy="146957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61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2307" y="3886541"/>
            <a:ext cx="6399389" cy="175192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90CD-3D27-4598-9201-D8C5DC4BF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168" y="617426"/>
            <a:ext cx="1950861" cy="55381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1820" y="617426"/>
            <a:ext cx="5685013" cy="5538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F9BD4-E2A6-4B5E-B3D9-E79E8ABFC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24B2-62BF-7040-BA16-49CCDCC6C0D1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320A1-0240-4040-9A72-96C9C9B61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0" y="6565446"/>
            <a:ext cx="9144000" cy="299024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100000">
                <a:srgbClr val="88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9981" tIns="49990" rIns="99981" bIns="49990">
            <a:spAutoFit/>
          </a:bodyPr>
          <a:lstStyle/>
          <a:p>
            <a:pPr algn="ctr">
              <a:lnSpc>
                <a:spcPct val="99000"/>
              </a:lnSpc>
              <a:spcBef>
                <a:spcPts val="82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99939" algn="l"/>
                <a:tab pos="1999880" algn="l"/>
                <a:tab pos="2999820" algn="l"/>
                <a:tab pos="3999759" algn="l"/>
                <a:tab pos="4999699" algn="l"/>
                <a:tab pos="5999639" algn="l"/>
                <a:tab pos="6999578" algn="l"/>
                <a:tab pos="7999519" algn="l"/>
                <a:tab pos="8999459" algn="l"/>
                <a:tab pos="9997663" algn="l"/>
                <a:tab pos="10997602" algn="l"/>
              </a:tabLst>
              <a:defRPr/>
            </a:pPr>
            <a:r>
              <a:rPr lang="en-GB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en-GB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NIVERSITY OF </a:t>
            </a:r>
            <a:r>
              <a:rPr lang="en-GB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Texas at San Antonio</a:t>
            </a:r>
            <a:r>
              <a:rPr lang="en-GB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en-GB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• </a:t>
            </a:r>
            <a:r>
              <a:rPr lang="en-GB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GB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Department of </a:t>
            </a:r>
            <a:r>
              <a:rPr lang="en-GB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Computer Science</a:t>
            </a:r>
            <a:endParaRPr lang="en-GB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1" name="Picture 7" descr="Untitled-1.jpg                                                 00000893 keithpaul                      BC07756D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-7441"/>
            <a:ext cx="1838462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UTSA</a:t>
            </a:r>
            <a:endParaRPr lang="en-US" sz="4400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4800" y="5869458"/>
            <a:ext cx="1219200" cy="988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068-EF4A-AD43-8D9F-FC79417DAD4D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CF57B-3F9B-49A8-9924-F8C3CD7EAD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21FB-6012-1B47-953F-9FF10E8BF95B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9521-AF2E-43F3-8F88-534325E9AE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FC4F-527D-D149-81A1-65825ED57B8A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1B5E2-9190-484F-9AB0-57EF9C282C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2CB5-F2A7-F54B-9F62-F42DF2CF1ABA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D3F6B-3879-4E10-8890-5C9FC077E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566-F9AC-4548-903A-883FEEBF475B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D30D-24AF-4EE2-8F28-11E37E62B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F680-4B0D-EC40-AFC9-3B0EBE427093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79434-AF9E-449A-9375-88D2FC14AB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A19D-CC0F-E545-9E5E-D7F7308410A5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CC967-4A37-465E-8A42-491BD17F25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22" y="-81643"/>
            <a:ext cx="7792861" cy="1143000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4" y="1306286"/>
            <a:ext cx="7771694" cy="4849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F57B-3F9B-49A8-9924-F8C3CD7EA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B6FA-C919-DD4E-AC2F-E5632018101E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67AFF-1322-42DC-A1D9-92774C0913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1FC-4A7A-9344-8743-04041BBC74B5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690CD-3D27-4598-9201-D8C5DC4BF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7D56-8A68-B340-80A6-76A276E92877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F9BD4-E2A6-4B5E-B3D9-E79E8ABFC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95" y="4407015"/>
            <a:ext cx="7771694" cy="136241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195" y="2906828"/>
            <a:ext cx="7771694" cy="1500188"/>
          </a:xfrm>
        </p:spPr>
        <p:txBody>
          <a:bodyPr anchor="b"/>
          <a:lstStyle>
            <a:lvl1pPr marL="0" indent="0">
              <a:buNone/>
              <a:defRPr sz="2200"/>
            </a:lvl1pPr>
            <a:lvl2pPr marL="499971" indent="0">
              <a:buNone/>
              <a:defRPr sz="2000"/>
            </a:lvl2pPr>
            <a:lvl3pPr marL="999939" indent="0">
              <a:buNone/>
              <a:defRPr sz="1700"/>
            </a:lvl3pPr>
            <a:lvl4pPr marL="1499910" indent="0">
              <a:buNone/>
              <a:defRPr sz="1500"/>
            </a:lvl4pPr>
            <a:lvl5pPr marL="1999880" indent="0">
              <a:buNone/>
              <a:defRPr sz="1500"/>
            </a:lvl5pPr>
            <a:lvl6pPr marL="2499849" indent="0">
              <a:buNone/>
              <a:defRPr sz="1500"/>
            </a:lvl6pPr>
            <a:lvl7pPr marL="2999820" indent="0">
              <a:buNone/>
              <a:defRPr sz="1500"/>
            </a:lvl7pPr>
            <a:lvl8pPr marL="3499789" indent="0">
              <a:buNone/>
              <a:defRPr sz="1500"/>
            </a:lvl8pPr>
            <a:lvl9pPr marL="399975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335" y="2041072"/>
            <a:ext cx="3801181" cy="411446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5848" y="2041072"/>
            <a:ext cx="3801180" cy="411446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B5E2-9190-484F-9AB0-57EF9C282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48" y="273844"/>
            <a:ext cx="823030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849" y="1535907"/>
            <a:ext cx="4041069" cy="63953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971" indent="0">
              <a:buNone/>
              <a:defRPr sz="2200" b="1"/>
            </a:lvl2pPr>
            <a:lvl3pPr marL="999939" indent="0">
              <a:buNone/>
              <a:defRPr sz="2000" b="1"/>
            </a:lvl3pPr>
            <a:lvl4pPr marL="1499910" indent="0">
              <a:buNone/>
              <a:defRPr sz="1700" b="1"/>
            </a:lvl4pPr>
            <a:lvl5pPr marL="1999880" indent="0">
              <a:buNone/>
              <a:defRPr sz="1700" b="1"/>
            </a:lvl5pPr>
            <a:lvl6pPr marL="2499849" indent="0">
              <a:buNone/>
              <a:defRPr sz="1700" b="1"/>
            </a:lvl6pPr>
            <a:lvl7pPr marL="2999820" indent="0">
              <a:buNone/>
              <a:defRPr sz="1700" b="1"/>
            </a:lvl7pPr>
            <a:lvl8pPr marL="3499789" indent="0">
              <a:buNone/>
              <a:defRPr sz="1700" b="1"/>
            </a:lvl8pPr>
            <a:lvl9pPr marL="399975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49" y="2175442"/>
            <a:ext cx="4041069" cy="395117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20" y="1535907"/>
            <a:ext cx="4042833" cy="63953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971" indent="0">
              <a:buNone/>
              <a:defRPr sz="2200" b="1"/>
            </a:lvl2pPr>
            <a:lvl3pPr marL="999939" indent="0">
              <a:buNone/>
              <a:defRPr sz="2000" b="1"/>
            </a:lvl3pPr>
            <a:lvl4pPr marL="1499910" indent="0">
              <a:buNone/>
              <a:defRPr sz="1700" b="1"/>
            </a:lvl4pPr>
            <a:lvl5pPr marL="1999880" indent="0">
              <a:buNone/>
              <a:defRPr sz="1700" b="1"/>
            </a:lvl5pPr>
            <a:lvl6pPr marL="2499849" indent="0">
              <a:buNone/>
              <a:defRPr sz="1700" b="1"/>
            </a:lvl6pPr>
            <a:lvl7pPr marL="2999820" indent="0">
              <a:buNone/>
              <a:defRPr sz="1700" b="1"/>
            </a:lvl7pPr>
            <a:lvl8pPr marL="3499789" indent="0">
              <a:buNone/>
              <a:defRPr sz="1700" b="1"/>
            </a:lvl8pPr>
            <a:lvl9pPr marL="399975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320" y="2175442"/>
            <a:ext cx="4042833" cy="395117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3F6B-3879-4E10-8890-5C9FC077E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AD30D-24AF-4EE2-8F28-11E37E62B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9434-AF9E-449A-9375-88D2FC14A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50" y="273844"/>
            <a:ext cx="3009194" cy="1161709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05" y="273846"/>
            <a:ext cx="5111750" cy="585277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850" y="1435555"/>
            <a:ext cx="300919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9971" indent="0">
              <a:buNone/>
              <a:defRPr sz="1300"/>
            </a:lvl2pPr>
            <a:lvl3pPr marL="999939" indent="0">
              <a:buNone/>
              <a:defRPr sz="1100"/>
            </a:lvl3pPr>
            <a:lvl4pPr marL="1499910" indent="0">
              <a:buNone/>
              <a:defRPr sz="1000"/>
            </a:lvl4pPr>
            <a:lvl5pPr marL="1999880" indent="0">
              <a:buNone/>
              <a:defRPr sz="1000"/>
            </a:lvl5pPr>
            <a:lvl6pPr marL="2499849" indent="0">
              <a:buNone/>
              <a:defRPr sz="1000"/>
            </a:lvl6pPr>
            <a:lvl7pPr marL="2999820" indent="0">
              <a:buNone/>
              <a:defRPr sz="1000"/>
            </a:lvl7pPr>
            <a:lvl8pPr marL="3499789" indent="0">
              <a:buNone/>
              <a:defRPr sz="1000"/>
            </a:lvl8pPr>
            <a:lvl9pPr marL="39997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C967-4A37-465E-8A42-491BD17F2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3" y="4799920"/>
            <a:ext cx="5487459" cy="56809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3" y="612322"/>
            <a:ext cx="5487459" cy="4114460"/>
          </a:xfrm>
        </p:spPr>
        <p:txBody>
          <a:bodyPr/>
          <a:lstStyle>
            <a:lvl1pPr marL="0" indent="0">
              <a:buNone/>
              <a:defRPr sz="3500"/>
            </a:lvl1pPr>
            <a:lvl2pPr marL="499971" indent="0">
              <a:buNone/>
              <a:defRPr sz="3100"/>
            </a:lvl2pPr>
            <a:lvl3pPr marL="999939" indent="0">
              <a:buNone/>
              <a:defRPr sz="2600"/>
            </a:lvl3pPr>
            <a:lvl4pPr marL="1499910" indent="0">
              <a:buNone/>
              <a:defRPr sz="2200"/>
            </a:lvl4pPr>
            <a:lvl5pPr marL="1999880" indent="0">
              <a:buNone/>
              <a:defRPr sz="2200"/>
            </a:lvl5pPr>
            <a:lvl6pPr marL="2499849" indent="0">
              <a:buNone/>
              <a:defRPr sz="2200"/>
            </a:lvl6pPr>
            <a:lvl7pPr marL="2999820" indent="0">
              <a:buNone/>
              <a:defRPr sz="2200"/>
            </a:lvl7pPr>
            <a:lvl8pPr marL="3499789" indent="0">
              <a:buNone/>
              <a:defRPr sz="2200"/>
            </a:lvl8pPr>
            <a:lvl9pPr marL="399975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3" y="5368019"/>
            <a:ext cx="5487459" cy="804523"/>
          </a:xfrm>
        </p:spPr>
        <p:txBody>
          <a:bodyPr/>
          <a:lstStyle>
            <a:lvl1pPr marL="0" indent="0">
              <a:buNone/>
              <a:defRPr sz="1500"/>
            </a:lvl1pPr>
            <a:lvl2pPr marL="499971" indent="0">
              <a:buNone/>
              <a:defRPr sz="1300"/>
            </a:lvl2pPr>
            <a:lvl3pPr marL="999939" indent="0">
              <a:buNone/>
              <a:defRPr sz="1100"/>
            </a:lvl3pPr>
            <a:lvl4pPr marL="1499910" indent="0">
              <a:buNone/>
              <a:defRPr sz="1000"/>
            </a:lvl4pPr>
            <a:lvl5pPr marL="1999880" indent="0">
              <a:buNone/>
              <a:defRPr sz="1000"/>
            </a:lvl5pPr>
            <a:lvl6pPr marL="2499849" indent="0">
              <a:buNone/>
              <a:defRPr sz="1000"/>
            </a:lvl6pPr>
            <a:lvl7pPr marL="2999820" indent="0">
              <a:buNone/>
              <a:defRPr sz="1000"/>
            </a:lvl7pPr>
            <a:lvl8pPr marL="3499789" indent="0">
              <a:buNone/>
              <a:defRPr sz="1000"/>
            </a:lvl8pPr>
            <a:lvl9pPr marL="39997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7AFF-1322-42DC-A1D9-92774C091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959304"/>
          </a:xfrm>
          <a:prstGeom prst="rect">
            <a:avLst/>
          </a:prstGeom>
          <a:solidFill>
            <a:srgbClr val="88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00008" tIns="50004" rIns="100008" bIns="50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31429"/>
            <a:ext cx="677333" cy="32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953" tIns="49976" rIns="99953" bIns="49976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3B1E00D8-2636-43A5-A988-D36D8B69C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51821" y="-163286"/>
            <a:ext cx="779286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1" rIns="91367" bIns="4568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5334" y="2041072"/>
            <a:ext cx="7771694" cy="411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1" rIns="91367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6558962"/>
            <a:ext cx="9144000" cy="299038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100000">
                <a:srgbClr val="88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9994" tIns="49997" rIns="99994" bIns="49997">
            <a:spAutoFit/>
          </a:bodyPr>
          <a:lstStyle/>
          <a:p>
            <a:pPr algn="ctr">
              <a:lnSpc>
                <a:spcPct val="99000"/>
              </a:lnSpc>
              <a:spcBef>
                <a:spcPts val="82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000079" algn="l"/>
                <a:tab pos="2000159" algn="l"/>
                <a:tab pos="3000238" algn="l"/>
                <a:tab pos="4000317" algn="l"/>
                <a:tab pos="5000396" algn="l"/>
                <a:tab pos="6000476" algn="l"/>
                <a:tab pos="7000555" algn="l"/>
                <a:tab pos="8000634" algn="l"/>
                <a:tab pos="9000714" algn="l"/>
                <a:tab pos="9999057" algn="l"/>
                <a:tab pos="10999136" algn="l"/>
              </a:tabLst>
              <a:defRPr/>
            </a:pPr>
            <a:r>
              <a:rPr lang="en-GB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en-GB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NIVERSIY of Texas at</a:t>
            </a:r>
            <a:r>
              <a:rPr lang="en-GB" sz="11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San Antonio </a:t>
            </a:r>
            <a:r>
              <a:rPr lang="en-GB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• </a:t>
            </a:r>
            <a:r>
              <a:rPr lang="en-GB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GB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Department of Computer Science</a:t>
            </a:r>
            <a:endParaRPr lang="en-GB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4800" y="5869458"/>
            <a:ext cx="1219200" cy="9885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50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+mj-lt"/>
          <a:ea typeface="+mj-ea"/>
          <a:cs typeface="+mj-cs"/>
        </a:defRPr>
      </a:lvl1pPr>
      <a:lvl2pPr algn="l" defTabSz="9150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Calibri" pitchFamily="34" charset="0"/>
        </a:defRPr>
      </a:lvl2pPr>
      <a:lvl3pPr algn="l" defTabSz="9150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Calibri" pitchFamily="34" charset="0"/>
        </a:defRPr>
      </a:lvl3pPr>
      <a:lvl4pPr algn="l" defTabSz="9150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Calibri" pitchFamily="34" charset="0"/>
        </a:defRPr>
      </a:lvl4pPr>
      <a:lvl5pPr algn="l" defTabSz="9150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Calibri" pitchFamily="34" charset="0"/>
        </a:defRPr>
      </a:lvl5pPr>
      <a:lvl6pPr marL="500040" algn="l" defTabSz="915004" rtl="0" fontAlgn="base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Gill Sans MT" pitchFamily="34" charset="0"/>
        </a:defRPr>
      </a:lvl6pPr>
      <a:lvl7pPr marL="1000079" algn="l" defTabSz="915004" rtl="0" fontAlgn="base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Gill Sans MT" pitchFamily="34" charset="0"/>
        </a:defRPr>
      </a:lvl7pPr>
      <a:lvl8pPr marL="1500119" algn="l" defTabSz="915004" rtl="0" fontAlgn="base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Gill Sans MT" pitchFamily="34" charset="0"/>
        </a:defRPr>
      </a:lvl8pPr>
      <a:lvl9pPr marL="2000159" algn="l" defTabSz="915004" rtl="0" fontAlgn="base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Gill Sans MT" pitchFamily="34" charset="0"/>
        </a:defRPr>
      </a:lvl9pPr>
    </p:titleStyle>
    <p:bodyStyle>
      <a:lvl1pPr marL="342042" indent="-342042" algn="l" defTabSz="91500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114" indent="-286482" algn="l" defTabSz="91500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2452" indent="-227449" algn="l" defTabSz="91500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821" indent="-229185" algn="l" defTabSz="91500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4pPr>
      <a:lvl5pPr marL="2057455" indent="-229185" algn="l" defTabSz="91500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5pPr>
      <a:lvl6pPr marL="2557495" indent="-229185" algn="l" defTabSz="915004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3057535" indent="-229185" algn="l" defTabSz="915004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557574" indent="-229185" algn="l" defTabSz="915004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4057614" indent="-229185" algn="l" defTabSz="915004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040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079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19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159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198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0238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0277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0317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EA435-DA68-3C43-A0C4-C0960BA0F694}" type="datetime1">
              <a:rPr lang="en-US" smtClean="0"/>
              <a:pPr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709517-8F06-C54F-B4ED-CB9DC84FF9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/>
          <a:ea typeface="+mj-ea"/>
          <a:cs typeface="Garam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aramond"/>
          <a:ea typeface="+mn-ea"/>
          <a:cs typeface="Garamo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aramond"/>
          <a:ea typeface="+mn-ea"/>
          <a:cs typeface="Garamo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aramond"/>
          <a:ea typeface="+mn-ea"/>
          <a:cs typeface="Garamo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/>
          <a:ea typeface="+mn-ea"/>
          <a:cs typeface="Garamo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/>
          <a:ea typeface="+mn-ea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chart" Target="../charts/chart2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gif"/><Relationship Id="rId5" Type="http://schemas.openxmlformats.org/officeDocument/2006/relationships/image" Target="../media/image30.png"/><Relationship Id="rId6" Type="http://schemas.openxmlformats.org/officeDocument/2006/relationships/image" Target="../media/image31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1828800"/>
            <a:ext cx="9144000" cy="840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5200" b="1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200" b="1">
                <a:solidFill>
                  <a:srgbClr val="800000"/>
                </a:solidFill>
              </a:rPr>
              <a:t>Systems Research Group</a:t>
            </a:r>
          </a:p>
        </p:txBody>
      </p:sp>
      <p:sp>
        <p:nvSpPr>
          <p:cNvPr id="18" name="Shape 18"/>
          <p:cNvSpPr/>
          <p:nvPr/>
        </p:nvSpPr>
        <p:spPr>
          <a:xfrm>
            <a:off x="990600" y="4572000"/>
            <a:ext cx="72390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ctr" defTabSz="457200">
              <a:spcBef>
                <a:spcPts val="700"/>
              </a:spcBef>
              <a:defRPr sz="32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http://www.cs.utsa.edu/~tongpingliu/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790700" y="3314700"/>
            <a:ext cx="5562600" cy="1194136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spcBef>
                <a:spcPts val="700"/>
              </a:spcBef>
              <a:defRPr sz="32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C0"/>
                </a:solidFill>
              </a:rPr>
              <a:t>Tongping Liu</a:t>
            </a:r>
          </a:p>
        </p:txBody>
      </p:sp>
    </p:spTree>
    <p:extLst>
      <p:ext uri="{BB962C8B-B14F-4D97-AF65-F5344CB8AC3E}">
        <p14:creationId xmlns:p14="http://schemas.microsoft.com/office/powerpoint/2010/main" val="425430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457200" y="2441448"/>
            <a:ext cx="6214110" cy="339269"/>
            <a:chOff x="731520" y="3242131"/>
            <a:chExt cx="6214110" cy="339269"/>
          </a:xfrm>
        </p:grpSpPr>
        <p:sp>
          <p:nvSpPr>
            <p:cNvPr id="7" name="Rectangle 6"/>
            <p:cNvSpPr/>
            <p:nvPr/>
          </p:nvSpPr>
          <p:spPr>
            <a:xfrm>
              <a:off x="2286000" y="3246596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40480" y="3242131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1150" y="3242131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1520" y="3246596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3505200" y="1295400"/>
            <a:ext cx="1676400" cy="1484376"/>
            <a:chOff x="609600" y="1639824"/>
            <a:chExt cx="1676400" cy="1484376"/>
          </a:xfrm>
        </p:grpSpPr>
        <p:sp>
          <p:nvSpPr>
            <p:cNvPr id="26" name="Rectangle 25"/>
            <p:cNvSpPr/>
            <p:nvPr/>
          </p:nvSpPr>
          <p:spPr>
            <a:xfrm>
              <a:off x="685800" y="2789396"/>
              <a:ext cx="1554480" cy="334804"/>
            </a:xfrm>
            <a:prstGeom prst="rect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grpSp>
          <p:nvGrpSpPr>
            <p:cNvPr id="4" name="Group 13"/>
            <p:cNvGrpSpPr/>
            <p:nvPr/>
          </p:nvGrpSpPr>
          <p:grpSpPr>
            <a:xfrm>
              <a:off x="609600" y="1639824"/>
              <a:ext cx="1676400" cy="1162082"/>
              <a:chOff x="609600" y="2097024"/>
              <a:chExt cx="1676400" cy="1162082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5400000">
                <a:off x="1114044" y="2924556"/>
                <a:ext cx="667512" cy="1588"/>
              </a:xfrm>
              <a:prstGeom prst="line">
                <a:avLst/>
              </a:prstGeom>
              <a:ln w="63500">
                <a:solidFill>
                  <a:srgbClr val="008000"/>
                </a:solidFill>
                <a:tailEnd type="triangle"/>
              </a:ln>
              <a:effectLst>
                <a:outerShdw blurRad="40000" dist="20000" dir="5400000" rotWithShape="0">
                  <a:srgbClr val="FF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09600" y="2097024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8000"/>
                    </a:solidFill>
                    <a:latin typeface="Garamond"/>
                    <a:cs typeface="Garamond"/>
                  </a:rPr>
                  <a:t>Task 3</a:t>
                </a:r>
                <a:endParaRPr lang="en-US" sz="2800" b="1" dirty="0">
                  <a:solidFill>
                    <a:srgbClr val="008000"/>
                  </a:solidFill>
                  <a:latin typeface="Garamond"/>
                  <a:cs typeface="Garamond"/>
                </a:endParaRPr>
              </a:p>
            </p:txBody>
          </p:sp>
        </p:grpSp>
      </p:grpSp>
      <p:grpSp>
        <p:nvGrpSpPr>
          <p:cNvPr id="5" name="Group 18"/>
          <p:cNvGrpSpPr/>
          <p:nvPr/>
        </p:nvGrpSpPr>
        <p:grpSpPr>
          <a:xfrm>
            <a:off x="457200" y="1295400"/>
            <a:ext cx="1554480" cy="1484376"/>
            <a:chOff x="685800" y="1639824"/>
            <a:chExt cx="1554480" cy="1484376"/>
          </a:xfrm>
        </p:grpSpPr>
        <p:sp>
          <p:nvSpPr>
            <p:cNvPr id="6" name="Rectangle 5"/>
            <p:cNvSpPr/>
            <p:nvPr/>
          </p:nvSpPr>
          <p:spPr>
            <a:xfrm>
              <a:off x="685800" y="2789396"/>
              <a:ext cx="1554480" cy="33480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grpSp>
          <p:nvGrpSpPr>
            <p:cNvPr id="10" name="Group 13"/>
            <p:cNvGrpSpPr/>
            <p:nvPr/>
          </p:nvGrpSpPr>
          <p:grpSpPr>
            <a:xfrm>
              <a:off x="685800" y="1639824"/>
              <a:ext cx="1524000" cy="1162082"/>
              <a:chOff x="685800" y="2097024"/>
              <a:chExt cx="1524000" cy="11620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>
                <a:off x="1114044" y="2924556"/>
                <a:ext cx="667512" cy="1588"/>
              </a:xfrm>
              <a:prstGeom prst="line">
                <a:avLst/>
              </a:prstGeom>
              <a:ln w="63500">
                <a:solidFill>
                  <a:srgbClr val="FF0000"/>
                </a:solidFill>
                <a:tailEnd type="triangle"/>
              </a:ln>
              <a:effectLst>
                <a:outerShdw blurRad="40000" dist="20000" dir="5400000" rotWithShape="0">
                  <a:srgbClr val="FF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85800" y="2097024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Garamond"/>
                    <a:cs typeface="Garamond"/>
                  </a:rPr>
                  <a:t>Task 1</a:t>
                </a:r>
                <a:endParaRPr lang="en-US" sz="2800" b="1" dirty="0">
                  <a:solidFill>
                    <a:srgbClr val="FF0000"/>
                  </a:solidFill>
                  <a:latin typeface="Garamond"/>
                  <a:cs typeface="Garamond"/>
                </a:endParaRPr>
              </a:p>
            </p:txBody>
          </p:sp>
        </p:grpSp>
      </p:grpSp>
      <p:grpSp>
        <p:nvGrpSpPr>
          <p:cNvPr id="13" name="Group 36"/>
          <p:cNvGrpSpPr/>
          <p:nvPr/>
        </p:nvGrpSpPr>
        <p:grpSpPr>
          <a:xfrm>
            <a:off x="2011680" y="2438400"/>
            <a:ext cx="1600200" cy="1351240"/>
            <a:chOff x="7086600" y="1981200"/>
            <a:chExt cx="1600200" cy="1351240"/>
          </a:xfrm>
        </p:grpSpPr>
        <p:sp>
          <p:nvSpPr>
            <p:cNvPr id="32" name="Rectangle 31"/>
            <p:cNvSpPr/>
            <p:nvPr/>
          </p:nvSpPr>
          <p:spPr>
            <a:xfrm rot="10800000">
              <a:off x="7086600" y="1981200"/>
              <a:ext cx="1554480" cy="334804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6200000">
              <a:off x="7545324" y="2636456"/>
              <a:ext cx="667512" cy="1588"/>
            </a:xfrm>
            <a:prstGeom prst="line">
              <a:avLst/>
            </a:prstGeom>
            <a:ln w="63500">
              <a:solidFill>
                <a:srgbClr val="0000FF"/>
              </a:solidFill>
              <a:tailEnd type="triangle"/>
            </a:ln>
            <a:effectLst>
              <a:outerShdw blurRad="40000" dist="20000" dir="5400000" rotWithShape="0">
                <a:srgbClr val="FF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086600" y="280922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  <a:latin typeface="Garamond"/>
                  <a:cs typeface="Garamond"/>
                </a:rPr>
                <a:t>Task 2</a:t>
              </a:r>
              <a:endParaRPr lang="en-US" sz="2800" b="1" dirty="0">
                <a:solidFill>
                  <a:srgbClr val="0000FF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4" name="Group 37"/>
          <p:cNvGrpSpPr/>
          <p:nvPr/>
        </p:nvGrpSpPr>
        <p:grpSpPr>
          <a:xfrm>
            <a:off x="5135880" y="2438400"/>
            <a:ext cx="1600200" cy="1351240"/>
            <a:chOff x="7086600" y="1981200"/>
            <a:chExt cx="1600200" cy="1351240"/>
          </a:xfrm>
        </p:grpSpPr>
        <p:sp>
          <p:nvSpPr>
            <p:cNvPr id="39" name="Rectangle 38"/>
            <p:cNvSpPr/>
            <p:nvPr/>
          </p:nvSpPr>
          <p:spPr>
            <a:xfrm rot="10800000">
              <a:off x="7086600" y="1981200"/>
              <a:ext cx="1554480" cy="334804"/>
            </a:xfrm>
            <a:prstGeom prst="rect">
              <a:avLst/>
            </a:prstGeom>
            <a:solidFill>
              <a:srgbClr val="80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6200000">
              <a:off x="7545324" y="2636456"/>
              <a:ext cx="667512" cy="1588"/>
            </a:xfrm>
            <a:prstGeom prst="line">
              <a:avLst/>
            </a:prstGeom>
            <a:ln w="63500">
              <a:solidFill>
                <a:srgbClr val="800000"/>
              </a:solidFill>
              <a:tailEnd type="triangle"/>
            </a:ln>
            <a:effectLst>
              <a:outerShdw blurRad="40000" dist="20000" dir="5400000" rotWithShape="0">
                <a:srgbClr val="FF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086600" y="280922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800000"/>
                  </a:solidFill>
                  <a:latin typeface="Garamond"/>
                  <a:cs typeface="Garamond"/>
                </a:rPr>
                <a:t>Task 4</a:t>
              </a:r>
              <a:endParaRPr lang="en-US" sz="2800" b="1" dirty="0">
                <a:solidFill>
                  <a:srgbClr val="800000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858000" y="2000071"/>
            <a:ext cx="1689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Garamond"/>
                <a:cs typeface="Garamond"/>
              </a:rPr>
              <a:t>False </a:t>
            </a:r>
          </a:p>
          <a:p>
            <a:r>
              <a:rPr lang="en-US" sz="3600" b="1" dirty="0" smtClean="0">
                <a:latin typeface="Garamond"/>
                <a:cs typeface="Garamond"/>
              </a:rPr>
              <a:t>Sharing</a:t>
            </a:r>
            <a:endParaRPr lang="en-US" sz="3600" b="1" dirty="0">
              <a:latin typeface="Garamond"/>
              <a:cs typeface="Garamond"/>
            </a:endParaRPr>
          </a:p>
        </p:txBody>
      </p:sp>
      <p:grpSp>
        <p:nvGrpSpPr>
          <p:cNvPr id="15" name="Group 47"/>
          <p:cNvGrpSpPr/>
          <p:nvPr/>
        </p:nvGrpSpPr>
        <p:grpSpPr>
          <a:xfrm>
            <a:off x="493621" y="3733800"/>
            <a:ext cx="8193179" cy="2418040"/>
            <a:chOff x="457200" y="4124980"/>
            <a:chExt cx="8193179" cy="2418040"/>
          </a:xfrm>
        </p:grpSpPr>
        <p:grpSp>
          <p:nvGrpSpPr>
            <p:cNvPr id="16" name="Group 42"/>
            <p:cNvGrpSpPr/>
            <p:nvPr/>
          </p:nvGrpSpPr>
          <p:grpSpPr>
            <a:xfrm>
              <a:off x="457200" y="5223331"/>
              <a:ext cx="6214110" cy="339269"/>
              <a:chOff x="731520" y="3242131"/>
              <a:chExt cx="6214110" cy="33926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286000" y="3246596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840480" y="3242131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391150" y="3242131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31520" y="3246596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52"/>
            <p:cNvGrpSpPr/>
            <p:nvPr/>
          </p:nvGrpSpPr>
          <p:grpSpPr>
            <a:xfrm>
              <a:off x="2026920" y="4124980"/>
              <a:ext cx="1554480" cy="1437620"/>
              <a:chOff x="685800" y="1686580"/>
              <a:chExt cx="1554480" cy="143762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" y="2789396"/>
                <a:ext cx="1554480" cy="33480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54"/>
              <p:cNvGrpSpPr/>
              <p:nvPr/>
            </p:nvGrpSpPr>
            <p:grpSpPr>
              <a:xfrm>
                <a:off x="685800" y="1686580"/>
                <a:ext cx="1524000" cy="1115326"/>
                <a:chOff x="685800" y="2143780"/>
                <a:chExt cx="1524000" cy="1115326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1114044" y="2924556"/>
                  <a:ext cx="667512" cy="1588"/>
                </a:xfrm>
                <a:prstGeom prst="line">
                  <a:avLst/>
                </a:prstGeom>
                <a:ln w="63500">
                  <a:solidFill>
                    <a:srgbClr val="FF0000"/>
                  </a:solidFill>
                  <a:tailEnd type="triangle"/>
                </a:ln>
                <a:effectLst>
                  <a:outerShdw blurRad="40000" dist="20000" dir="5400000" rotWithShape="0">
                    <a:srgbClr val="FF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/>
              </p:nvSpPr>
              <p:spPr>
                <a:xfrm>
                  <a:off x="685800" y="2143780"/>
                  <a:ext cx="1524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solidFill>
                        <a:srgbClr val="FF0000"/>
                      </a:solidFill>
                      <a:latin typeface="Garamond"/>
                      <a:cs typeface="Garamond"/>
                    </a:rPr>
                    <a:t>Task 1</a:t>
                  </a:r>
                  <a:endParaRPr lang="en-US" sz="2800" b="1" dirty="0">
                    <a:solidFill>
                      <a:srgbClr val="FF0000"/>
                    </a:solidFill>
                    <a:latin typeface="Garamond"/>
                    <a:cs typeface="Garamond"/>
                  </a:endParaRPr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6960568" y="4724400"/>
              <a:ext cx="16898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Garamond"/>
                  <a:cs typeface="Garamond"/>
                </a:rPr>
                <a:t>True</a:t>
              </a:r>
            </a:p>
            <a:p>
              <a:r>
                <a:rPr lang="en-US" sz="3600" b="1" dirty="0" smtClean="0">
                  <a:latin typeface="Garamond"/>
                  <a:cs typeface="Garamond"/>
                </a:rPr>
                <a:t>Sharing</a:t>
              </a:r>
              <a:endParaRPr lang="en-US" sz="3600" b="1" dirty="0">
                <a:latin typeface="Garamond"/>
                <a:cs typeface="Garamond"/>
              </a:endParaRPr>
            </a:p>
          </p:txBody>
        </p:sp>
        <p:grpSp>
          <p:nvGrpSpPr>
            <p:cNvPr id="20" name="Group 66"/>
            <p:cNvGrpSpPr/>
            <p:nvPr/>
          </p:nvGrpSpPr>
          <p:grpSpPr>
            <a:xfrm>
              <a:off x="2011680" y="5221224"/>
              <a:ext cx="1600200" cy="1321796"/>
              <a:chOff x="7086600" y="1981200"/>
              <a:chExt cx="1600200" cy="1321796"/>
            </a:xfrm>
          </p:grpSpPr>
          <p:sp>
            <p:nvSpPr>
              <p:cNvPr id="68" name="Rectangle 67"/>
              <p:cNvSpPr/>
              <p:nvPr/>
            </p:nvSpPr>
            <p:spPr>
              <a:xfrm rot="10800000">
                <a:off x="7086600" y="1981200"/>
                <a:ext cx="1554480" cy="33480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16200000">
                <a:off x="7545324" y="2636456"/>
                <a:ext cx="667512" cy="1588"/>
              </a:xfrm>
              <a:prstGeom prst="line">
                <a:avLst/>
              </a:prstGeom>
              <a:ln w="63500">
                <a:solidFill>
                  <a:srgbClr val="0000FF"/>
                </a:solidFill>
                <a:tailEnd type="triangle"/>
              </a:ln>
              <a:effectLst>
                <a:outerShdw blurRad="40000" dist="20000" dir="5400000" rotWithShape="0">
                  <a:srgbClr val="FF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7086600" y="2779776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00FF"/>
                    </a:solidFill>
                    <a:latin typeface="Garamond"/>
                    <a:cs typeface="Garamond"/>
                  </a:rPr>
                  <a:t>Task 2</a:t>
                </a:r>
                <a:endParaRPr lang="en-US" sz="2800" b="1" dirty="0">
                  <a:solidFill>
                    <a:srgbClr val="0000FF"/>
                  </a:solidFill>
                  <a:latin typeface="Garamond"/>
                  <a:cs typeface="Garamond"/>
                </a:endParaRPr>
              </a:p>
            </p:txBody>
          </p:sp>
        </p:grpSp>
      </p:grp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-127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False Sharing vs. True Sharing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6172200"/>
            <a:ext cx="81808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/>
                <a:cs typeface="Garamond"/>
              </a:rPr>
              <a:t>False Sharing can dramatically degrade performance</a:t>
            </a:r>
            <a:endParaRPr lang="en-US" sz="28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2740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35052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/>
                <a:cs typeface="Garamond"/>
              </a:rPr>
              <a:t>Parallelism:</a:t>
            </a:r>
            <a:endParaRPr lang="en-US" sz="4000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499" y="1143000"/>
            <a:ext cx="1831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Parallel Program</a:t>
            </a:r>
            <a:endParaRPr lang="en-US" sz="2000" dirty="0">
              <a:latin typeface="Garamond"/>
              <a:cs typeface="Garamon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91000" y="1447800"/>
            <a:ext cx="4953000" cy="4191000"/>
            <a:chOff x="4191000" y="1447800"/>
            <a:chExt cx="4953000" cy="4191000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1669091484"/>
                </p:ext>
              </p:extLst>
            </p:nvPr>
          </p:nvGraphicFramePr>
          <p:xfrm>
            <a:off x="4419600" y="1905000"/>
            <a:ext cx="4724400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4191000" y="3158340"/>
              <a:ext cx="461665" cy="126126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>
                  <a:latin typeface="Garamond"/>
                  <a:cs typeface="Garamond"/>
                </a:rPr>
                <a:t>Runtime (s)</a:t>
              </a:r>
              <a:endParaRPr lang="en-US" b="1" dirty="0">
                <a:latin typeface="Garamond"/>
                <a:cs typeface="Garamon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6600" y="14478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Wingdings"/>
                  <a:ea typeface="Wingdings"/>
                  <a:cs typeface="Wingdings"/>
                </a:rPr>
                <a:t></a:t>
              </a:r>
              <a:r>
                <a:rPr lang="en-US" sz="2400" b="1" dirty="0" smtClean="0">
                  <a:solidFill>
                    <a:srgbClr val="008000"/>
                  </a:solidFill>
                  <a:latin typeface="Garamond"/>
                  <a:ea typeface="Wingdings"/>
                  <a:cs typeface="Garamond"/>
                </a:rPr>
                <a:t> Expectation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" y="1600200"/>
            <a:ext cx="4038600" cy="44012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count[8];</a:t>
            </a:r>
          </a:p>
          <a:p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 err="1" smtClean="0">
                <a:latin typeface="Courier"/>
                <a:cs typeface="Courier"/>
              </a:rPr>
              <a:t>nt</a:t>
            </a:r>
            <a:r>
              <a:rPr lang="en-US" sz="2000" dirty="0" smtClean="0">
                <a:latin typeface="Courier"/>
                <a:cs typeface="Courier"/>
              </a:rPr>
              <a:t> W; </a:t>
            </a:r>
          </a:p>
          <a:p>
            <a:r>
              <a:rPr lang="en-US" sz="2000" dirty="0" smtClean="0">
                <a:latin typeface="Courier"/>
                <a:cs typeface="Courier"/>
              </a:rPr>
              <a:t>void increment(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S) 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  for(in=S; in&lt;S+W; in++)</a:t>
            </a:r>
          </a:p>
          <a:p>
            <a:r>
              <a:rPr lang="en-US" sz="2000" dirty="0" smtClean="0">
                <a:latin typeface="Courier"/>
                <a:cs typeface="Courier"/>
              </a:rPr>
              <a:t>    for(j=</a:t>
            </a:r>
            <a:r>
              <a:rPr lang="en-US" sz="2000" dirty="0">
                <a:latin typeface="Courier"/>
                <a:cs typeface="Courier"/>
              </a:rPr>
              <a:t>0</a:t>
            </a:r>
            <a:r>
              <a:rPr lang="en-US" sz="2000" dirty="0" smtClean="0">
                <a:latin typeface="Courier"/>
                <a:cs typeface="Courier"/>
              </a:rPr>
              <a:t>; </a:t>
            </a:r>
            <a:r>
              <a:rPr lang="en-US" sz="2000" dirty="0">
                <a:latin typeface="Courier"/>
                <a:cs typeface="Courier"/>
              </a:rPr>
              <a:t>j</a:t>
            </a:r>
            <a:r>
              <a:rPr lang="en-US" sz="2000" dirty="0" smtClean="0">
                <a:latin typeface="Courier"/>
                <a:cs typeface="Courier"/>
              </a:rPr>
              <a:t>&lt;1M; </a:t>
            </a:r>
            <a:r>
              <a:rPr lang="en-US" sz="2000" dirty="0">
                <a:latin typeface="Courier"/>
                <a:cs typeface="Courier"/>
              </a:rPr>
              <a:t>j</a:t>
            </a:r>
            <a:r>
              <a:rPr lang="en-US" sz="2000" dirty="0" smtClean="0">
                <a:latin typeface="Courier"/>
                <a:cs typeface="Courier"/>
              </a:rPr>
              <a:t>++)</a:t>
            </a:r>
          </a:p>
          <a:p>
            <a:r>
              <a:rPr lang="en-US" sz="2000" dirty="0" smtClean="0">
                <a:latin typeface="Courier"/>
                <a:cs typeface="Courier"/>
              </a:rPr>
              <a:t>      count[in]++;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</a:p>
          <a:p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main(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THREADS) {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W=8/THREADS;</a:t>
            </a:r>
          </a:p>
          <a:p>
            <a:r>
              <a:rPr lang="en-US" sz="2000" dirty="0" smtClean="0">
                <a:latin typeface="Courier"/>
                <a:cs typeface="Courier"/>
              </a:rPr>
              <a:t> for(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=0;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&lt;8;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+=W) </a:t>
            </a:r>
          </a:p>
          <a:p>
            <a:r>
              <a:rPr lang="en-US" sz="2000" dirty="0" smtClean="0">
                <a:latin typeface="Courier"/>
                <a:cs typeface="Courier"/>
              </a:rPr>
              <a:t>  spawn(</a:t>
            </a:r>
            <a:r>
              <a:rPr lang="en-US" sz="2000" dirty="0" err="1" smtClean="0">
                <a:latin typeface="Courier"/>
                <a:cs typeface="Courier"/>
              </a:rPr>
              <a:t>increment,i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0"/>
            <a:ext cx="4724400" cy="1143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Garamond"/>
                <a:cs typeface="Garamond"/>
              </a:rPr>
              <a:t>Awesome Expectation</a:t>
            </a:r>
            <a:endParaRPr lang="en-US" sz="40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3276600" y="2587752"/>
            <a:ext cx="1905000" cy="1222248"/>
          </a:xfrm>
          <a:prstGeom prst="wedgeEllipseCallout">
            <a:avLst>
              <a:gd name="adj1" fmla="val -65000"/>
              <a:gd name="adj2" fmla="val 3688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/>
                <a:cs typeface="Garamond"/>
              </a:rPr>
              <a:t>False sharing</a:t>
            </a:r>
            <a:endParaRPr lang="en-US" sz="28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90600" y="6172200"/>
            <a:ext cx="8033008" cy="685800"/>
            <a:chOff x="990600" y="6172200"/>
            <a:chExt cx="8033008" cy="685800"/>
          </a:xfrm>
        </p:grpSpPr>
        <p:grpSp>
          <p:nvGrpSpPr>
            <p:cNvPr id="6" name="Group 5"/>
            <p:cNvGrpSpPr/>
            <p:nvPr/>
          </p:nvGrpSpPr>
          <p:grpSpPr>
            <a:xfrm>
              <a:off x="990600" y="6172200"/>
              <a:ext cx="6216226" cy="685800"/>
              <a:chOff x="1463040" y="6172200"/>
              <a:chExt cx="6216226" cy="6858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570306" y="6172200"/>
                <a:ext cx="3108960" cy="334804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463040" y="6172200"/>
                <a:ext cx="3108960" cy="33480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133600" y="6488668"/>
                <a:ext cx="1895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ount[0]~count[3]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17069" y="6477000"/>
                <a:ext cx="1895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ount[4]~count[7]</a:t>
                </a:r>
                <a:endParaRPr lang="en-US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315200" y="617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"/>
                  <a:cs typeface="Courier"/>
                </a:rPr>
                <a:t>THREADS = 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4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7"/>
    </mc:Choice>
    <mc:Fallback xmlns="">
      <p:transition xmlns:p14="http://schemas.microsoft.com/office/powerpoint/2010/main" spd="slow" advTm="431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90889081"/>
              </p:ext>
            </p:extLst>
          </p:nvPr>
        </p:nvGraphicFramePr>
        <p:xfrm>
          <a:off x="4416552" y="1828800"/>
          <a:ext cx="4800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95400" y="6248400"/>
            <a:ext cx="618913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/>
                <a:cs typeface="Garamond"/>
              </a:rPr>
              <a:t>False sharing slows the program by 13X</a:t>
            </a:r>
            <a:endParaRPr lang="en-US" sz="28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3158340"/>
            <a:ext cx="461665" cy="126126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latin typeface="Garamond"/>
                <a:cs typeface="Garamond"/>
              </a:rPr>
              <a:t>Runtime (s)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6499" y="1143000"/>
            <a:ext cx="1831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Parallel Program</a:t>
            </a: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1447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</a:t>
            </a:r>
            <a:r>
              <a:rPr lang="en-US" sz="2400" b="1" dirty="0" smtClean="0">
                <a:solidFill>
                  <a:srgbClr val="008000"/>
                </a:solidFill>
                <a:latin typeface="Garamond"/>
                <a:ea typeface="Wingdings"/>
                <a:cs typeface="Garamond"/>
              </a:rPr>
              <a:t> Expectation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1447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</a:t>
            </a:r>
            <a:r>
              <a:rPr lang="en-US" sz="2400" b="1" dirty="0" smtClean="0">
                <a:solidFill>
                  <a:srgbClr val="FF0000"/>
                </a:solidFill>
                <a:latin typeface="Garamond"/>
                <a:ea typeface="Wingdings"/>
                <a:cs typeface="Garamond"/>
              </a:rPr>
              <a:t> Reality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1600200"/>
            <a:ext cx="4038600" cy="44012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count[8];</a:t>
            </a:r>
          </a:p>
          <a:p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 err="1" smtClean="0">
                <a:latin typeface="Courier"/>
                <a:cs typeface="Courier"/>
              </a:rPr>
              <a:t>nt</a:t>
            </a:r>
            <a:r>
              <a:rPr lang="en-US" sz="2000" dirty="0" smtClean="0">
                <a:latin typeface="Courier"/>
                <a:cs typeface="Courier"/>
              </a:rPr>
              <a:t> W; </a:t>
            </a:r>
          </a:p>
          <a:p>
            <a:r>
              <a:rPr lang="en-US" sz="2000" dirty="0" smtClean="0">
                <a:latin typeface="Courier"/>
                <a:cs typeface="Courier"/>
              </a:rPr>
              <a:t>void increment(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S) 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  for(in=S; in&lt;S+W; in++)</a:t>
            </a:r>
          </a:p>
          <a:p>
            <a:r>
              <a:rPr lang="en-US" sz="2000" dirty="0" smtClean="0">
                <a:latin typeface="Courier"/>
                <a:cs typeface="Courier"/>
              </a:rPr>
              <a:t>    for(j=</a:t>
            </a:r>
            <a:r>
              <a:rPr lang="en-US" sz="2000" dirty="0">
                <a:latin typeface="Courier"/>
                <a:cs typeface="Courier"/>
              </a:rPr>
              <a:t>0</a:t>
            </a:r>
            <a:r>
              <a:rPr lang="en-US" sz="2000" dirty="0" smtClean="0">
                <a:latin typeface="Courier"/>
                <a:cs typeface="Courier"/>
              </a:rPr>
              <a:t>; </a:t>
            </a:r>
            <a:r>
              <a:rPr lang="en-US" sz="2000" dirty="0">
                <a:latin typeface="Courier"/>
                <a:cs typeface="Courier"/>
              </a:rPr>
              <a:t>j</a:t>
            </a:r>
            <a:r>
              <a:rPr lang="en-US" sz="2000" dirty="0" smtClean="0">
                <a:latin typeface="Courier"/>
                <a:cs typeface="Courier"/>
              </a:rPr>
              <a:t>&lt;1M; </a:t>
            </a:r>
            <a:r>
              <a:rPr lang="en-US" sz="2000" dirty="0">
                <a:latin typeface="Courier"/>
                <a:cs typeface="Courier"/>
              </a:rPr>
              <a:t>j</a:t>
            </a:r>
            <a:r>
              <a:rPr lang="en-US" sz="2000" dirty="0" smtClean="0">
                <a:latin typeface="Courier"/>
                <a:cs typeface="Courier"/>
              </a:rPr>
              <a:t>++)</a:t>
            </a:r>
          </a:p>
          <a:p>
            <a:r>
              <a:rPr lang="en-US" sz="2000" dirty="0" smtClean="0">
                <a:latin typeface="Courier"/>
                <a:cs typeface="Courier"/>
              </a:rPr>
              <a:t>      count[in]++;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</a:p>
          <a:p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main(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THREADS) {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W=8/THREADS;</a:t>
            </a:r>
          </a:p>
          <a:p>
            <a:r>
              <a:rPr lang="en-US" sz="2000" dirty="0" smtClean="0">
                <a:latin typeface="Courier"/>
                <a:cs typeface="Courier"/>
              </a:rPr>
              <a:t> for(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=0;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&lt;8;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+=W) </a:t>
            </a:r>
          </a:p>
          <a:p>
            <a:r>
              <a:rPr lang="en-US" sz="2000" dirty="0" smtClean="0">
                <a:latin typeface="Courier"/>
                <a:cs typeface="Courier"/>
              </a:rPr>
              <a:t>  spawn(</a:t>
            </a:r>
            <a:r>
              <a:rPr lang="en-US" sz="2000" dirty="0" err="1" smtClean="0">
                <a:latin typeface="Courier"/>
                <a:cs typeface="Courier"/>
              </a:rPr>
              <a:t>increment,i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533400" y="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r>
              <a:rPr lang="en-US" sz="4000" dirty="0" smtClean="0"/>
              <a:t>Parallelism: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3505200" y="0"/>
            <a:ext cx="4724400" cy="1143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Garamond"/>
                <a:cs typeface="Garamond"/>
              </a:rPr>
              <a:t>Awful Reality</a:t>
            </a:r>
            <a:endParaRPr lang="en-US" sz="40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6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9"/>
    </mc:Choice>
    <mc:Fallback xmlns="">
      <p:transition xmlns:p14="http://schemas.microsoft.com/office/powerpoint/2010/main" spd="slow" advTm="72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Sharing </a:t>
            </a:r>
            <a:r>
              <a:rPr lang="en-US" dirty="0"/>
              <a:t>i</a:t>
            </a:r>
            <a:r>
              <a:rPr lang="en-US" dirty="0" smtClean="0"/>
              <a:t>n Real Applications</a:t>
            </a:r>
            <a:endParaRPr lang="en-US" dirty="0"/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188"/>
            <a:ext cx="9144000" cy="4159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6563" y="5943600"/>
            <a:ext cx="558723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/>
                <a:cs typeface="Garamond"/>
              </a:rPr>
              <a:t>False sharing slows MySQL by 50%</a:t>
            </a:r>
            <a:endParaRPr lang="en-US" sz="28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5094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350" y="1371600"/>
            <a:ext cx="9332350" cy="5486400"/>
          </a:xfrm>
          <a:prstGeom prst="rect">
            <a:avLst/>
          </a:prstGeom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 Contention at Cache Line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76400" y="2281535"/>
            <a:ext cx="1676400" cy="503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aramond"/>
                <a:cs typeface="Garamond"/>
              </a:rPr>
              <a:t>Task 1</a:t>
            </a:r>
            <a:endParaRPr lang="en-US" sz="24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581400" y="4918531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486400" y="4918531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867400" y="4918531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248400" y="4918531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629400" y="4918531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73760" y="4872335"/>
            <a:ext cx="2057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aramond"/>
                <a:cs typeface="Garamond"/>
              </a:rPr>
              <a:t>Main Memory</a:t>
            </a: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371600" y="2099131"/>
            <a:ext cx="2362200" cy="182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988903" y="160020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Core 1</a:t>
            </a:r>
            <a:endParaRPr lang="en-US" sz="2800" b="1" dirty="0">
              <a:latin typeface="Garamond"/>
              <a:cs typeface="Garamond"/>
            </a:endParaRPr>
          </a:p>
        </p:txBody>
      </p:sp>
      <p:grpSp>
        <p:nvGrpSpPr>
          <p:cNvPr id="2" name="Group 41"/>
          <p:cNvGrpSpPr/>
          <p:nvPr/>
        </p:nvGrpSpPr>
        <p:grpSpPr>
          <a:xfrm>
            <a:off x="1752600" y="3242131"/>
            <a:ext cx="1524000" cy="334804"/>
            <a:chOff x="1752600" y="3505200"/>
            <a:chExt cx="1524000" cy="334804"/>
          </a:xfrm>
        </p:grpSpPr>
        <p:sp>
          <p:nvSpPr>
            <p:cNvPr id="89" name="Rectangle 88"/>
            <p:cNvSpPr/>
            <p:nvPr/>
          </p:nvSpPr>
          <p:spPr>
            <a:xfrm>
              <a:off x="1752600" y="3505200"/>
              <a:ext cx="381000" cy="334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133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514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95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2819400" y="4918531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200400" y="4918531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438400" y="4918531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3962400" y="4918531"/>
            <a:ext cx="1524000" cy="334804"/>
            <a:chOff x="3962400" y="5227796"/>
            <a:chExt cx="1524000" cy="334804"/>
          </a:xfrm>
        </p:grpSpPr>
        <p:sp>
          <p:nvSpPr>
            <p:cNvPr id="82" name="Rectangle 81"/>
            <p:cNvSpPr/>
            <p:nvPr/>
          </p:nvSpPr>
          <p:spPr>
            <a:xfrm>
              <a:off x="3962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43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724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105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638800" y="2281535"/>
            <a:ext cx="1676400" cy="503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Garamond"/>
                <a:cs typeface="Garamond"/>
              </a:rPr>
              <a:t>Task 2</a:t>
            </a:r>
            <a:endParaRPr lang="en-US" sz="2400" b="1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334000" y="2099131"/>
            <a:ext cx="2362200" cy="182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943600" y="1534180"/>
            <a:ext cx="116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Core 2</a:t>
            </a:r>
            <a:endParaRPr lang="en-US" sz="2800" b="1" dirty="0">
              <a:latin typeface="Garamond"/>
              <a:cs typeface="Garamond"/>
            </a:endParaRPr>
          </a:p>
        </p:txBody>
      </p:sp>
      <p:grpSp>
        <p:nvGrpSpPr>
          <p:cNvPr id="4" name="Group 42"/>
          <p:cNvGrpSpPr/>
          <p:nvPr/>
        </p:nvGrpSpPr>
        <p:grpSpPr>
          <a:xfrm>
            <a:off x="5715000" y="3195935"/>
            <a:ext cx="1524000" cy="334804"/>
            <a:chOff x="5715000" y="3505200"/>
            <a:chExt cx="1524000" cy="334804"/>
          </a:xfrm>
        </p:grpSpPr>
        <p:sp>
          <p:nvSpPr>
            <p:cNvPr id="103" name="Rectangle 102"/>
            <p:cNvSpPr/>
            <p:nvPr/>
          </p:nvSpPr>
          <p:spPr>
            <a:xfrm>
              <a:off x="6096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477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858000" y="3505200"/>
              <a:ext cx="381000" cy="334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715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048000" y="351240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Cache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010400" y="351240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Cache </a:t>
            </a:r>
            <a:endParaRPr lang="en-US" dirty="0">
              <a:latin typeface="Garamond"/>
              <a:cs typeface="Garamond"/>
            </a:endParaRPr>
          </a:p>
        </p:txBody>
      </p:sp>
      <p:grpSp>
        <p:nvGrpSpPr>
          <p:cNvPr id="5" name="Group 54"/>
          <p:cNvGrpSpPr/>
          <p:nvPr/>
        </p:nvGrpSpPr>
        <p:grpSpPr>
          <a:xfrm>
            <a:off x="3276600" y="2967335"/>
            <a:ext cx="2438400" cy="382588"/>
            <a:chOff x="3276600" y="3276600"/>
            <a:chExt cx="2438400" cy="38258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276600" y="3657600"/>
              <a:ext cx="2438400" cy="1588"/>
            </a:xfrm>
            <a:prstGeom prst="line">
              <a:avLst/>
            </a:prstGeom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962400" y="3276600"/>
              <a:ext cx="1097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Invalidate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sp>
        <p:nvSpPr>
          <p:cNvPr id="44" name="Bent-Up Arrow 43"/>
          <p:cNvSpPr/>
          <p:nvPr/>
        </p:nvSpPr>
        <p:spPr>
          <a:xfrm flipH="1">
            <a:off x="2286000" y="3576935"/>
            <a:ext cx="1676400" cy="1600200"/>
          </a:xfrm>
          <a:prstGeom prst="bentUpArrow">
            <a:avLst>
              <a:gd name="adj1" fmla="val 13842"/>
              <a:gd name="adj2" fmla="val 19444"/>
              <a:gd name="adj3" fmla="val 247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Bent-Up Arrow 46"/>
          <p:cNvSpPr/>
          <p:nvPr/>
        </p:nvSpPr>
        <p:spPr>
          <a:xfrm>
            <a:off x="5486400" y="3576935"/>
            <a:ext cx="1295400" cy="1600200"/>
          </a:xfrm>
          <a:prstGeom prst="bentUpArrow">
            <a:avLst>
              <a:gd name="adj1" fmla="val 17280"/>
              <a:gd name="adj2" fmla="val 25000"/>
              <a:gd name="adj3" fmla="val 239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52600" y="3242131"/>
            <a:ext cx="381000" cy="334804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1760950" y="3049789"/>
            <a:ext cx="438912" cy="1588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24000" y="5739824"/>
            <a:ext cx="6327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Garamond"/>
                <a:cs typeface="Garamond"/>
              </a:rPr>
              <a:t>Cache line: </a:t>
            </a:r>
            <a:r>
              <a:rPr lang="en-US" sz="3200" dirty="0" smtClean="0">
                <a:solidFill>
                  <a:srgbClr val="000000"/>
                </a:solidFill>
                <a:latin typeface="Garamond"/>
                <a:cs typeface="Garamond"/>
              </a:rPr>
              <a:t>basic unit of </a:t>
            </a:r>
            <a:r>
              <a:rPr lang="en-US" sz="3200" dirty="0" smtClean="0">
                <a:latin typeface="Garamond"/>
                <a:cs typeface="Garamond"/>
              </a:rPr>
              <a:t>data transfer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45" name="Title 4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sz="4400" dirty="0">
                <a:latin typeface="Garamond"/>
                <a:cs typeface="Garamond"/>
              </a:rPr>
              <a:t>False Sharing </a:t>
            </a:r>
            <a:r>
              <a:rPr lang="en-US" sz="4400" dirty="0" smtClean="0">
                <a:latin typeface="Garamond"/>
                <a:cs typeface="Garamond"/>
              </a:rPr>
              <a:t>Causes </a:t>
            </a:r>
            <a:r>
              <a:rPr lang="en-US" sz="4400" dirty="0">
                <a:latin typeface="Garamond"/>
                <a:cs typeface="Garamond"/>
              </a:rPr>
              <a:t>Performance </a:t>
            </a:r>
            <a:r>
              <a:rPr lang="en-US" sz="4400" dirty="0" smtClean="0">
                <a:latin typeface="Garamond"/>
                <a:cs typeface="Garamond"/>
              </a:rPr>
              <a:t>Problems</a:t>
            </a:r>
            <a:endParaRPr lang="en-US" sz="4400" dirty="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76400" y="2286000"/>
            <a:ext cx="1676400" cy="503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aramond"/>
                <a:cs typeface="Garamond"/>
              </a:rPr>
              <a:t>Task 1</a:t>
            </a:r>
            <a:endParaRPr lang="en-US" sz="24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581400" y="492299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486400" y="492299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867400" y="492299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248400" y="492299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629400" y="492299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371600" y="2103596"/>
            <a:ext cx="2362200" cy="182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1"/>
          <p:cNvGrpSpPr/>
          <p:nvPr/>
        </p:nvGrpSpPr>
        <p:grpSpPr>
          <a:xfrm>
            <a:off x="1752600" y="3246596"/>
            <a:ext cx="1524000" cy="334804"/>
            <a:chOff x="1752600" y="3505200"/>
            <a:chExt cx="1524000" cy="334804"/>
          </a:xfrm>
        </p:grpSpPr>
        <p:sp>
          <p:nvSpPr>
            <p:cNvPr id="89" name="Rectangle 88"/>
            <p:cNvSpPr/>
            <p:nvPr/>
          </p:nvSpPr>
          <p:spPr>
            <a:xfrm>
              <a:off x="1752600" y="3505200"/>
              <a:ext cx="381000" cy="334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133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514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95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2819400" y="492299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200400" y="492299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438400" y="492299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3962400" y="4922996"/>
            <a:ext cx="1524000" cy="334804"/>
            <a:chOff x="3962400" y="5227796"/>
            <a:chExt cx="1524000" cy="334804"/>
          </a:xfrm>
        </p:grpSpPr>
        <p:sp>
          <p:nvSpPr>
            <p:cNvPr id="82" name="Rectangle 81"/>
            <p:cNvSpPr/>
            <p:nvPr/>
          </p:nvSpPr>
          <p:spPr>
            <a:xfrm>
              <a:off x="3962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43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724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105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638800" y="2286000"/>
            <a:ext cx="1676400" cy="503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Garamond"/>
                <a:cs typeface="Garamond"/>
              </a:rPr>
              <a:t>Task 2</a:t>
            </a:r>
            <a:endParaRPr lang="en-US" sz="2400" b="1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334000" y="2103596"/>
            <a:ext cx="2362200" cy="182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2"/>
          <p:cNvGrpSpPr/>
          <p:nvPr/>
        </p:nvGrpSpPr>
        <p:grpSpPr>
          <a:xfrm>
            <a:off x="5715000" y="3200400"/>
            <a:ext cx="1524000" cy="334804"/>
            <a:chOff x="5715000" y="3505200"/>
            <a:chExt cx="1524000" cy="334804"/>
          </a:xfrm>
        </p:grpSpPr>
        <p:sp>
          <p:nvSpPr>
            <p:cNvPr id="103" name="Rectangle 102"/>
            <p:cNvSpPr/>
            <p:nvPr/>
          </p:nvSpPr>
          <p:spPr>
            <a:xfrm>
              <a:off x="6096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477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858000" y="3505200"/>
              <a:ext cx="381000" cy="334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715000" y="3505200"/>
              <a:ext cx="381000" cy="33480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048000" y="3516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Cache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010400" y="3516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Cache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7" name="Bent-Up Arrow 46"/>
          <p:cNvSpPr/>
          <p:nvPr/>
        </p:nvSpPr>
        <p:spPr>
          <a:xfrm>
            <a:off x="5486400" y="3581400"/>
            <a:ext cx="1295400" cy="1600200"/>
          </a:xfrm>
          <a:prstGeom prst="bentUpArrow">
            <a:avLst>
              <a:gd name="adj1" fmla="val 17280"/>
              <a:gd name="adj2" fmla="val 25000"/>
              <a:gd name="adj3" fmla="val 239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52600" y="3246596"/>
            <a:ext cx="381000" cy="334804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grpSp>
        <p:nvGrpSpPr>
          <p:cNvPr id="5" name="Group 54"/>
          <p:cNvGrpSpPr/>
          <p:nvPr/>
        </p:nvGrpSpPr>
        <p:grpSpPr>
          <a:xfrm>
            <a:off x="3276600" y="3046412"/>
            <a:ext cx="2438400" cy="382588"/>
            <a:chOff x="3276600" y="3276600"/>
            <a:chExt cx="2438400" cy="38258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276600" y="3657600"/>
              <a:ext cx="2438400" cy="1588"/>
            </a:xfrm>
            <a:prstGeom prst="line">
              <a:avLst/>
            </a:prstGeom>
            <a:ln w="63500">
              <a:solidFill>
                <a:schemeClr val="accent3">
                  <a:lumMod val="50000"/>
                </a:schemeClr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962400" y="3276600"/>
              <a:ext cx="1097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Invalidate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sp>
        <p:nvSpPr>
          <p:cNvPr id="55" name="Down Arrow 54"/>
          <p:cNvSpPr/>
          <p:nvPr/>
        </p:nvSpPr>
        <p:spPr>
          <a:xfrm rot="18424928">
            <a:off x="2628638" y="3167050"/>
            <a:ext cx="605352" cy="2497485"/>
          </a:xfrm>
          <a:prstGeom prst="downArrow">
            <a:avLst>
              <a:gd name="adj1" fmla="val 47566"/>
              <a:gd name="adj2" fmla="val 531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962400" y="4922996"/>
            <a:ext cx="381000" cy="334804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6896894" y="3009900"/>
            <a:ext cx="381000" cy="1588"/>
          </a:xfrm>
          <a:prstGeom prst="line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42"/>
          <p:cNvGrpSpPr/>
          <p:nvPr/>
        </p:nvGrpSpPr>
        <p:grpSpPr>
          <a:xfrm>
            <a:off x="5715000" y="3200400"/>
            <a:ext cx="1524000" cy="334804"/>
            <a:chOff x="5715000" y="3505200"/>
            <a:chExt cx="1524000" cy="334804"/>
          </a:xfrm>
        </p:grpSpPr>
        <p:sp>
          <p:nvSpPr>
            <p:cNvPr id="60" name="Rectangle 59"/>
            <p:cNvSpPr/>
            <p:nvPr/>
          </p:nvSpPr>
          <p:spPr>
            <a:xfrm>
              <a:off x="6096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77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58000" y="3505200"/>
              <a:ext cx="381000" cy="334804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3505200"/>
              <a:ext cx="381000" cy="33480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018647" y="5572780"/>
            <a:ext cx="721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Garamond"/>
                <a:cs typeface="Garamond"/>
              </a:rPr>
              <a:t>Interleaved accesses cause cache invalidations</a:t>
            </a:r>
            <a:endParaRPr lang="en-US" sz="2800" b="1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3760" y="4876800"/>
            <a:ext cx="2057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aramond"/>
                <a:cs typeface="Garamond"/>
              </a:rPr>
              <a:t>Main Memory</a:t>
            </a: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88903" y="160020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Core 1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3600" y="1534180"/>
            <a:ext cx="116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Core 2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53" name="Title 4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sz="4400" dirty="0">
                <a:latin typeface="Garamond"/>
                <a:cs typeface="Garamond"/>
              </a:rPr>
              <a:t>False Sharing Causes Performance </a:t>
            </a:r>
            <a:r>
              <a:rPr lang="en-US" sz="4400" dirty="0" smtClean="0">
                <a:latin typeface="Garamond"/>
                <a:cs typeface="Garamond"/>
              </a:rPr>
              <a:t>Problems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j-ea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5" grpId="0" animBg="1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Sharing is Hard to Diagnose</a:t>
            </a:r>
            <a:endParaRPr lang="en-US" dirty="0"/>
          </a:p>
        </p:txBody>
      </p:sp>
      <p:pic>
        <p:nvPicPr>
          <p:cNvPr id="5" name="Picture 4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575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115" y="5638800"/>
            <a:ext cx="7234097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/>
                <a:cs typeface="Garamond"/>
              </a:rPr>
              <a:t>Multiple experts worked together to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/>
                <a:cs typeface="Garamond"/>
              </a:rPr>
              <a:t>diagnose MySQL scalability issue (1.5M LOC)</a:t>
            </a:r>
            <a:endParaRPr lang="en-US" sz="28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1447800"/>
          </a:xfrm>
        </p:spPr>
        <p:txBody>
          <a:bodyPr>
            <a:normAutofit/>
          </a:bodyPr>
          <a:lstStyle/>
          <a:p>
            <a:r>
              <a:rPr lang="en-US" b="1" cap="small" dirty="0" smtClean="0">
                <a:solidFill>
                  <a:srgbClr val="660066"/>
                </a:solidFill>
              </a:rPr>
              <a:t>Predator</a:t>
            </a:r>
            <a:r>
              <a:rPr lang="en-US" b="1" dirty="0" smtClean="0">
                <a:solidFill>
                  <a:srgbClr val="660066"/>
                </a:solidFill>
              </a:rPr>
              <a:t>: Predictive </a:t>
            </a:r>
            <a:br>
              <a:rPr lang="en-US" b="1" dirty="0" smtClean="0">
                <a:solidFill>
                  <a:srgbClr val="660066"/>
                </a:solidFill>
              </a:rPr>
            </a:br>
            <a:r>
              <a:rPr lang="en-US" b="1" dirty="0" smtClean="0">
                <a:solidFill>
                  <a:srgbClr val="660066"/>
                </a:solidFill>
              </a:rPr>
              <a:t>False Sharing Detection 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43200" cy="27432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14400" y="4724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Tongping Liu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Chen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Ziang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Hu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Emery Berger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5952744" y="0"/>
            <a:ext cx="3191256" cy="1147465"/>
            <a:chOff x="5952744" y="5715000"/>
            <a:chExt cx="3191256" cy="1147465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2744" y="5715000"/>
              <a:ext cx="3191256" cy="1143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05600" y="6400800"/>
              <a:ext cx="1727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Garamond"/>
                  <a:cs typeface="Garamond"/>
                </a:rPr>
                <a:t>PPoPP</a:t>
              </a:r>
              <a:r>
                <a:rPr lang="en-US" sz="2400" b="1" dirty="0" smtClean="0">
                  <a:solidFill>
                    <a:srgbClr val="FF0000"/>
                  </a:solidFill>
                  <a:latin typeface="Garamond"/>
                  <a:cs typeface="Garamond"/>
                </a:rPr>
                <a:t> 2014</a:t>
              </a:r>
              <a:endParaRPr lang="en-US" sz="2400" b="1" dirty="0">
                <a:solidFill>
                  <a:srgbClr val="FF0000"/>
                </a:solidFill>
                <a:latin typeface="Garamond"/>
                <a:cs typeface="Garamon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Interested by Many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“Here IBM has this power platform with different settings from X86. </a:t>
            </a:r>
            <a:r>
              <a:rPr lang="en-US" sz="3600" b="1" dirty="0" smtClean="0">
                <a:solidFill>
                  <a:srgbClr val="FF0000"/>
                </a:solidFill>
              </a:rPr>
              <a:t>I'm thinking about techniques that can detect false sharing on Power, and your solution is quite relevant on this aspect.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105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IBM, Intel, Huawei, SAS, </a:t>
            </a:r>
            <a:r>
              <a:rPr lang="en-US" dirty="0" err="1" smtClean="0"/>
              <a:t>Mathworks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4950" y="5822950"/>
            <a:ext cx="1111250" cy="1111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350" y="2590800"/>
            <a:ext cx="1111250" cy="111125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-1" y="1065212"/>
            <a:ext cx="9144001" cy="1588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5638005" y="1828800"/>
            <a:ext cx="796" cy="4876800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-1" y="4419600"/>
            <a:ext cx="9144001" cy="1589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425193" y="1535667"/>
            <a:ext cx="13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/>
            <a:r>
              <a:t>Single System</a:t>
            </a:r>
          </a:p>
        </p:txBody>
      </p:sp>
      <p:sp>
        <p:nvSpPr>
          <p:cNvPr id="29" name="Shape 29"/>
          <p:cNvSpPr/>
          <p:nvPr/>
        </p:nvSpPr>
        <p:spPr>
          <a:xfrm>
            <a:off x="6507012" y="1536191"/>
            <a:ext cx="179944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/>
            <a:r>
              <a:t>Distributed System</a:t>
            </a:r>
          </a:p>
        </p:txBody>
      </p:sp>
      <p:sp>
        <p:nvSpPr>
          <p:cNvPr id="30" name="Shape 30"/>
          <p:cNvSpPr/>
          <p:nvPr/>
        </p:nvSpPr>
        <p:spPr>
          <a:xfrm>
            <a:off x="0" y="3573779"/>
            <a:ext cx="762000" cy="624841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/>
            </a:pPr>
            <a:r>
              <a:rPr>
                <a:latin typeface="Garamond"/>
                <a:ea typeface="Garamond"/>
                <a:cs typeface="Garamond"/>
                <a:sym typeface="Garamond"/>
              </a:rPr>
              <a:t>User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 sz="1800"/>
            </a:pPr>
            <a:r>
              <a:rPr>
                <a:latin typeface="Garamond"/>
                <a:ea typeface="Garamond"/>
                <a:cs typeface="Garamond"/>
                <a:sym typeface="Garamond"/>
              </a:rPr>
              <a:t>Space</a:t>
            </a:r>
          </a:p>
        </p:txBody>
      </p:sp>
      <p:sp>
        <p:nvSpPr>
          <p:cNvPr id="31" name="Shape 31"/>
          <p:cNvSpPr/>
          <p:nvPr/>
        </p:nvSpPr>
        <p:spPr>
          <a:xfrm>
            <a:off x="0" y="5021580"/>
            <a:ext cx="838200" cy="624841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/>
            </a:pPr>
            <a:r>
              <a:rPr>
                <a:latin typeface="Garamond"/>
                <a:ea typeface="Garamond"/>
                <a:cs typeface="Garamond"/>
                <a:sym typeface="Garamond"/>
              </a:rPr>
              <a:t>Kernel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 sz="1800"/>
            </a:pPr>
            <a:r>
              <a:rPr>
                <a:latin typeface="Garamond"/>
                <a:ea typeface="Garamond"/>
                <a:cs typeface="Garamond"/>
                <a:sym typeface="Garamond"/>
              </a:rPr>
              <a:t>Space</a:t>
            </a:r>
          </a:p>
        </p:txBody>
      </p:sp>
      <p:sp>
        <p:nvSpPr>
          <p:cNvPr id="32" name="Shape 32"/>
          <p:cNvSpPr/>
          <p:nvPr/>
        </p:nvSpPr>
        <p:spPr>
          <a:xfrm>
            <a:off x="0" y="6145530"/>
            <a:ext cx="1295400" cy="358140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/>
            <a:r>
              <a:t>Hypervisor</a:t>
            </a:r>
          </a:p>
        </p:txBody>
      </p:sp>
      <p:sp>
        <p:nvSpPr>
          <p:cNvPr id="33" name="Shape 33"/>
          <p:cNvSpPr/>
          <p:nvPr/>
        </p:nvSpPr>
        <p:spPr>
          <a:xfrm>
            <a:off x="0" y="5789612"/>
            <a:ext cx="5105401" cy="1589"/>
          </a:xfrm>
          <a:prstGeom prst="line">
            <a:avLst/>
          </a:prstGeom>
          <a:ln w="25400">
            <a:solidFill>
              <a:srgbClr val="4F81BD"/>
            </a:solidFill>
            <a:prstDash val="sysDas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9" name="Group 39"/>
          <p:cNvGrpSpPr/>
          <p:nvPr/>
        </p:nvGrpSpPr>
        <p:grpSpPr>
          <a:xfrm>
            <a:off x="1752600" y="2133599"/>
            <a:ext cx="3733801" cy="2057401"/>
            <a:chOff x="0" y="0"/>
            <a:chExt cx="3733800" cy="205740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-1"/>
              <a:ext cx="3733801" cy="2057401"/>
              <a:chOff x="0" y="0"/>
              <a:chExt cx="3733800" cy="2057400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-1" y="-1"/>
                <a:ext cx="3733802" cy="2057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95B3D7"/>
              </a:solidFill>
              <a:ln w="9525" cap="flat">
                <a:solidFill>
                  <a:srgbClr val="4A7EBB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717550" y="530975"/>
                <a:ext cx="2178051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800" b="1">
                    <a:solidFill>
                      <a:srgbClr val="FF0000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0000"/>
                    </a:solidFill>
                  </a:rPr>
                  <a:t>Performance</a:t>
                </a:r>
              </a:p>
            </p:txBody>
          </p:sp>
        </p:grpSp>
        <p:sp>
          <p:nvSpPr>
            <p:cNvPr id="37" name="Shape 37"/>
            <p:cNvSpPr/>
            <p:nvPr/>
          </p:nvSpPr>
          <p:spPr>
            <a:xfrm>
              <a:off x="1066800" y="-1"/>
              <a:ext cx="155645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000"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 lvl="0">
                <a:defRPr sz="1800"/>
              </a:pPr>
              <a:r>
                <a:rPr sz="2000"/>
                <a:t>Multithreading</a:t>
              </a:r>
            </a:p>
          </p:txBody>
        </p:sp>
        <p:sp>
          <p:nvSpPr>
            <p:cNvPr id="38" name="Shape 38"/>
            <p:cNvSpPr/>
            <p:nvPr/>
          </p:nvSpPr>
          <p:spPr>
            <a:xfrm>
              <a:off x="1143000" y="988175"/>
              <a:ext cx="1295400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800" b="1">
                  <a:solidFill>
                    <a:srgbClr val="FF0000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FF0000"/>
                  </a:solidFill>
                </a:rPr>
                <a:t>Reliability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6199" y="1047690"/>
            <a:ext cx="9372602" cy="370841"/>
            <a:chOff x="0" y="0"/>
            <a:chExt cx="9372600" cy="370840"/>
          </a:xfrm>
        </p:grpSpPr>
        <p:sp>
          <p:nvSpPr>
            <p:cNvPr id="40" name="Shape 40"/>
            <p:cNvSpPr/>
            <p:nvPr/>
          </p:nvSpPr>
          <p:spPr>
            <a:xfrm>
              <a:off x="228600" y="0"/>
              <a:ext cx="9144001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000" b="1">
                  <a:solidFill>
                    <a:srgbClr val="0000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0000FF"/>
                  </a:solidFill>
                </a:rPr>
                <a:t>MY MISSION: help programmers design correct and efficient software systems</a:t>
              </a:r>
            </a:p>
          </p:txBody>
        </p:sp>
        <p:sp>
          <p:nvSpPr>
            <p:cNvPr id="41" name="Shape 41"/>
            <p:cNvSpPr/>
            <p:nvPr/>
          </p:nvSpPr>
          <p:spPr>
            <a:xfrm>
              <a:off x="0" y="108010"/>
              <a:ext cx="2286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</p:grpSp>
      <p:pic>
        <p:nvPicPr>
          <p:cNvPr id="44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4200" y="2743200"/>
            <a:ext cx="1111250" cy="1111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70150" y="4679950"/>
            <a:ext cx="1111250" cy="111125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Broad Research Field</a:t>
            </a:r>
          </a:p>
        </p:txBody>
      </p:sp>
    </p:spTree>
    <p:extLst>
      <p:ext uri="{BB962C8B-B14F-4D97-AF65-F5344CB8AC3E}">
        <p14:creationId xmlns:p14="http://schemas.microsoft.com/office/powerpoint/2010/main" val="155787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dvAuto="0"/>
      <p:bldP spid="24" grpId="0" animBg="1" advAuto="0"/>
      <p:bldP spid="39" grpId="0" animBg="1" advAuto="0"/>
      <p:bldP spid="44" grpId="0" animBg="1" advAuto="0"/>
      <p:bldP spid="45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743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S.M.Gunther</a:t>
            </a:r>
            <a:r>
              <a:rPr lang="en-US" dirty="0" smtClean="0"/>
              <a:t> </a:t>
            </a:r>
            <a:r>
              <a:rPr lang="en-US" dirty="0" err="1" smtClean="0"/>
              <a:t>et.al</a:t>
            </a:r>
            <a:r>
              <a:rPr lang="en-US" dirty="0" smtClean="0"/>
              <a:t>. WBIA 2009.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err="1" smtClean="0"/>
              <a:t>C.Liu</a:t>
            </a:r>
            <a:r>
              <a:rPr lang="en-US" dirty="0" smtClean="0"/>
              <a:t>. Master thesis 2009.</a:t>
            </a:r>
          </a:p>
          <a:p>
            <a:endParaRPr lang="en-US" dirty="0" smtClean="0"/>
          </a:p>
          <a:p>
            <a:r>
              <a:rPr lang="en-US" dirty="0" err="1" smtClean="0"/>
              <a:t>Q.Zhao</a:t>
            </a:r>
            <a:r>
              <a:rPr lang="en-US" dirty="0" smtClean="0"/>
              <a:t> </a:t>
            </a:r>
            <a:r>
              <a:rPr lang="en-US" dirty="0" err="1" smtClean="0"/>
              <a:t>et.al</a:t>
            </a:r>
            <a:r>
              <a:rPr lang="en-US" dirty="0" smtClean="0"/>
              <a:t>. MIT. VEE2011.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248" y="4343400"/>
            <a:ext cx="830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Reports cache miss ratio and cache invalidation ratio. (6X slower) 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248" y="3352800"/>
            <a:ext cx="606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Reports false sharing miss ratio. ( &gt; 100X slower) 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286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Reports false sharing counters on physical addresses.(120X slower) 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6553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  <a:latin typeface="Garamond"/>
                <a:cs typeface="Garamond"/>
              </a:rPr>
              <a:t>False </a:t>
            </a:r>
            <a:r>
              <a:rPr lang="en-US" sz="3200" b="1" dirty="0">
                <a:solidFill>
                  <a:srgbClr val="000000"/>
                </a:solidFill>
                <a:latin typeface="Garamond"/>
                <a:cs typeface="Garamond"/>
              </a:rPr>
              <a:t>positives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  <a:latin typeface="Garamond"/>
                <a:cs typeface="Garamond"/>
              </a:rPr>
              <a:t>Cannot pinpoint the exact 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Garamond"/>
                <a:cs typeface="Garamond"/>
              </a:rPr>
              <a:t>    cause of false sharing</a:t>
            </a:r>
          </a:p>
        </p:txBody>
      </p:sp>
    </p:spTree>
    <p:extLst>
      <p:ext uri="{BB962C8B-B14F-4D97-AF65-F5344CB8AC3E}">
        <p14:creationId xmlns:p14="http://schemas.microsoft.com/office/powerpoint/2010/main" val="127409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655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Too many false positives</a:t>
            </a:r>
            <a:endParaRPr lang="en-US" sz="3600" dirty="0"/>
          </a:p>
        </p:txBody>
      </p:sp>
      <p:pic>
        <p:nvPicPr>
          <p:cNvPr id="8" name="Picture 7" descr="wordcoun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999"/>
            <a:ext cx="9220200" cy="3657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5334000"/>
            <a:ext cx="1166114" cy="10830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3400" y="2895600"/>
            <a:ext cx="16764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en-US" sz="4400" dirty="0" smtClean="0">
                <a:latin typeface="Garamond"/>
                <a:cs typeface="Garamond"/>
              </a:rPr>
              <a:t>Intel Performance Tuning Utility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j-ea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4482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Existing Tools</a:t>
            </a:r>
            <a:r>
              <a:rPr lang="en-US" cap="small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vs</a:t>
            </a:r>
            <a:r>
              <a:rPr lang="en-US" cap="small" dirty="0" smtClean="0">
                <a:solidFill>
                  <a:srgbClr val="000000"/>
                </a:solidFill>
              </a:rPr>
              <a:t>.</a:t>
            </a:r>
            <a:r>
              <a:rPr lang="en-US" cap="small" dirty="0" smtClean="0">
                <a:solidFill>
                  <a:srgbClr val="FF0000"/>
                </a:solidFill>
              </a:rPr>
              <a:t> </a:t>
            </a:r>
            <a:r>
              <a:rPr lang="en-US" b="1" cap="small" dirty="0" smtClean="0">
                <a:solidFill>
                  <a:srgbClr val="008000"/>
                </a:solidFill>
              </a:rPr>
              <a:t>Predator</a:t>
            </a:r>
            <a:endParaRPr lang="en-US" b="1" cap="small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391713"/>
            <a:ext cx="2929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Cannot pinpoint </a:t>
            </a:r>
          </a:p>
          <a:p>
            <a:r>
              <a:rPr lang="en-US" sz="2800" dirty="0" smtClean="0">
                <a:latin typeface="Garamond"/>
                <a:cs typeface="Garamond"/>
              </a:rPr>
              <a:t>where are problems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2209006"/>
            <a:ext cx="2179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False positives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3505200"/>
            <a:ext cx="3722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Garamond"/>
                <a:cs typeface="Garamond"/>
              </a:rPr>
              <a:t>Precisely pinpoint false </a:t>
            </a:r>
          </a:p>
          <a:p>
            <a:r>
              <a:rPr lang="en-US" sz="2800" b="1" dirty="0">
                <a:solidFill>
                  <a:srgbClr val="008000"/>
                </a:solidFill>
                <a:latin typeface="Garamond"/>
                <a:cs typeface="Garamond"/>
              </a:rPr>
              <a:t>s</a:t>
            </a:r>
            <a:r>
              <a:rPr lang="en-US" sz="2800" b="1" dirty="0" smtClean="0">
                <a:solidFill>
                  <a:srgbClr val="008000"/>
                </a:solidFill>
                <a:latin typeface="Garamond"/>
                <a:cs typeface="Garamond"/>
              </a:rPr>
              <a:t>haring problems</a:t>
            </a:r>
            <a:endParaRPr lang="en-US" sz="2800" b="1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2170093"/>
            <a:ext cx="2868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Garamond"/>
                <a:cs typeface="Garamond"/>
              </a:rPr>
              <a:t>No false positives 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019301" y="3924299"/>
            <a:ext cx="4191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1942" y="5065693"/>
            <a:ext cx="3172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Garamond"/>
                <a:cs typeface="Garamond"/>
              </a:rPr>
              <a:t>Only detect observed</a:t>
            </a:r>
            <a:endParaRPr lang="en-US" sz="2800" dirty="0">
              <a:solidFill>
                <a:srgbClr val="FF0000"/>
              </a:solidFill>
              <a:latin typeface="Garamond"/>
              <a:cs typeface="Garamond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Garamond"/>
                <a:cs typeface="Garamond"/>
              </a:rPr>
              <a:t>false sharing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4342" y="5026780"/>
            <a:ext cx="4501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Garamond"/>
                <a:cs typeface="Garamond"/>
              </a:rPr>
              <a:t>Predict potential false </a:t>
            </a:r>
          </a:p>
          <a:p>
            <a:r>
              <a:rPr lang="en-US" sz="2800" b="1" dirty="0">
                <a:solidFill>
                  <a:srgbClr val="008000"/>
                </a:solidFill>
                <a:latin typeface="Garamond"/>
                <a:cs typeface="Garamond"/>
              </a:rPr>
              <a:t>s</a:t>
            </a:r>
            <a:r>
              <a:rPr lang="en-US" sz="2800" b="1" dirty="0" smtClean="0">
                <a:solidFill>
                  <a:srgbClr val="008000"/>
                </a:solidFill>
                <a:latin typeface="Garamond"/>
                <a:cs typeface="Garamond"/>
              </a:rPr>
              <a:t>haring without occurrences</a:t>
            </a:r>
            <a:endParaRPr lang="en-US" sz="2800" b="1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52400" y="1524001"/>
            <a:ext cx="4495800" cy="3279577"/>
            <a:chOff x="989829" y="1481560"/>
            <a:chExt cx="6899512" cy="3721172"/>
          </a:xfrm>
        </p:grpSpPr>
        <p:sp>
          <p:nvSpPr>
            <p:cNvPr id="55" name="Down Arrow 54"/>
            <p:cNvSpPr/>
            <p:nvPr/>
          </p:nvSpPr>
          <p:spPr>
            <a:xfrm rot="18424928">
              <a:off x="2921146" y="2664351"/>
              <a:ext cx="366485" cy="2826085"/>
            </a:xfrm>
            <a:prstGeom prst="downArrow">
              <a:avLst>
                <a:gd name="adj1" fmla="val 47566"/>
                <a:gd name="adj2" fmla="val 5312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89829" y="1481560"/>
              <a:ext cx="6899512" cy="3721172"/>
              <a:chOff x="989829" y="1481560"/>
              <a:chExt cx="6899512" cy="372117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676400" y="2047220"/>
                <a:ext cx="1676400" cy="50339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Garamond"/>
                    <a:cs typeface="Garamond"/>
                  </a:rPr>
                  <a:t>Task 1</a:t>
                </a:r>
                <a:endParaRPr lang="en-US" sz="2400" b="1" dirty="0">
                  <a:solidFill>
                    <a:srgbClr val="FF0000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581400" y="4684216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486400" y="4684216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867400" y="4684216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248400" y="4684216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629400" y="4684216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371600" y="1864816"/>
                <a:ext cx="2362200" cy="18288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41"/>
              <p:cNvGrpSpPr/>
              <p:nvPr/>
            </p:nvGrpSpPr>
            <p:grpSpPr>
              <a:xfrm>
                <a:off x="1752600" y="3007816"/>
                <a:ext cx="1524000" cy="334804"/>
                <a:chOff x="1752600" y="3505200"/>
                <a:chExt cx="1524000" cy="334804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1752600" y="3505200"/>
                  <a:ext cx="381000" cy="33480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2133600" y="3505200"/>
                  <a:ext cx="381000" cy="33480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514600" y="3505200"/>
                  <a:ext cx="381000" cy="33480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2895600" y="3505200"/>
                  <a:ext cx="381000" cy="33480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2819400" y="4684216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200400" y="4684216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438400" y="4684216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40"/>
              <p:cNvGrpSpPr/>
              <p:nvPr/>
            </p:nvGrpSpPr>
            <p:grpSpPr>
              <a:xfrm>
                <a:off x="3962400" y="4684216"/>
                <a:ext cx="1524000" cy="334804"/>
                <a:chOff x="3962400" y="5227796"/>
                <a:chExt cx="1524000" cy="334804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3962400" y="5227796"/>
                  <a:ext cx="381000" cy="33480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343400" y="5227796"/>
                  <a:ext cx="381000" cy="33480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4724400" y="5227796"/>
                  <a:ext cx="381000" cy="33480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105400" y="5227796"/>
                  <a:ext cx="381000" cy="33480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2" name="Rectangle 101"/>
              <p:cNvSpPr/>
              <p:nvPr/>
            </p:nvSpPr>
            <p:spPr>
              <a:xfrm>
                <a:off x="5638800" y="2047220"/>
                <a:ext cx="1676400" cy="50339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  <a:latin typeface="Garamond"/>
                    <a:cs typeface="Garamond"/>
                  </a:rPr>
                  <a:t>Task 2</a:t>
                </a:r>
                <a:endParaRPr lang="en-US" sz="2400" b="1" dirty="0">
                  <a:solidFill>
                    <a:srgbClr val="0000FF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334000" y="1864816"/>
                <a:ext cx="2362200" cy="18288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42"/>
              <p:cNvGrpSpPr/>
              <p:nvPr/>
            </p:nvGrpSpPr>
            <p:grpSpPr>
              <a:xfrm>
                <a:off x="5715000" y="2961620"/>
                <a:ext cx="1524000" cy="334804"/>
                <a:chOff x="5715000" y="3505200"/>
                <a:chExt cx="1524000" cy="334804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6096000" y="3505200"/>
                  <a:ext cx="381000" cy="33480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6477000" y="3505200"/>
                  <a:ext cx="381000" cy="33480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6858000" y="3505200"/>
                  <a:ext cx="381000" cy="33480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5715000" y="3505200"/>
                  <a:ext cx="381000" cy="334804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2860885" y="3278088"/>
                <a:ext cx="949118" cy="349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Garamond"/>
                    <a:cs typeface="Garamond"/>
                  </a:rPr>
                  <a:t>Cache </a:t>
                </a:r>
                <a:endParaRPr lang="en-US" sz="1400" dirty="0">
                  <a:latin typeface="Garamond"/>
                  <a:cs typeface="Garamond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836873" y="3278088"/>
                <a:ext cx="1052468" cy="349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Garamond"/>
                    <a:cs typeface="Garamond"/>
                  </a:rPr>
                  <a:t>Cache </a:t>
                </a:r>
                <a:endParaRPr lang="en-US" sz="1400" dirty="0">
                  <a:latin typeface="Garamond"/>
                  <a:cs typeface="Garamond"/>
                </a:endParaRPr>
              </a:p>
            </p:txBody>
          </p:sp>
          <p:sp>
            <p:nvSpPr>
              <p:cNvPr id="47" name="Bent-Up Arrow 46"/>
              <p:cNvSpPr/>
              <p:nvPr/>
            </p:nvSpPr>
            <p:spPr>
              <a:xfrm>
                <a:off x="5486400" y="3342620"/>
                <a:ext cx="1295400" cy="1600200"/>
              </a:xfrm>
              <a:prstGeom prst="bentUpArrow">
                <a:avLst>
                  <a:gd name="adj1" fmla="val 17280"/>
                  <a:gd name="adj2" fmla="val 25000"/>
                  <a:gd name="adj3" fmla="val 23958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752600" y="3007816"/>
                <a:ext cx="381000" cy="33480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54"/>
              <p:cNvGrpSpPr/>
              <p:nvPr/>
            </p:nvGrpSpPr>
            <p:grpSpPr>
              <a:xfrm>
                <a:off x="3276600" y="2807632"/>
                <a:ext cx="2438400" cy="382588"/>
                <a:chOff x="3276600" y="3276600"/>
                <a:chExt cx="2438400" cy="382588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276600" y="3657600"/>
                  <a:ext cx="2438400" cy="1588"/>
                </a:xfrm>
                <a:prstGeom prst="line">
                  <a:avLst/>
                </a:prstGeom>
                <a:ln w="63500">
                  <a:solidFill>
                    <a:schemeClr val="accent3">
                      <a:lumMod val="50000"/>
                    </a:schemeClr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3886949" y="3276600"/>
                  <a:ext cx="1312752" cy="349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Garamond"/>
                      <a:cs typeface="Garamond"/>
                    </a:rPr>
                    <a:t>Invalidate</a:t>
                  </a:r>
                  <a:endParaRPr lang="en-US" sz="1400" dirty="0">
                    <a:latin typeface="Garamond"/>
                    <a:cs typeface="Garamond"/>
                  </a:endParaRPr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3962400" y="4684216"/>
                <a:ext cx="381000" cy="33480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5400000">
                <a:off x="6896894" y="2771120"/>
                <a:ext cx="381000" cy="1588"/>
              </a:xfrm>
              <a:prstGeom prst="line">
                <a:avLst/>
              </a:prstGeom>
              <a:ln w="63500"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42"/>
              <p:cNvGrpSpPr/>
              <p:nvPr/>
            </p:nvGrpSpPr>
            <p:grpSpPr>
              <a:xfrm>
                <a:off x="5715000" y="2961620"/>
                <a:ext cx="1524000" cy="334804"/>
                <a:chOff x="5715000" y="3505200"/>
                <a:chExt cx="1524000" cy="334804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6096000" y="3505200"/>
                  <a:ext cx="381000" cy="33480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477000" y="3505200"/>
                  <a:ext cx="381000" cy="334804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858000" y="3505200"/>
                  <a:ext cx="381000" cy="334804"/>
                </a:xfrm>
                <a:prstGeom prst="rect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715000" y="3505200"/>
                  <a:ext cx="381000" cy="334804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989829" y="4469373"/>
                <a:ext cx="2057022" cy="733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Garamond"/>
                    <a:cs typeface="Garamond"/>
                  </a:rPr>
                  <a:t>Main Memory</a:t>
                </a:r>
                <a:endParaRPr lang="en-US" b="1" dirty="0">
                  <a:latin typeface="Garamond"/>
                  <a:cs typeface="Garamond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808415" y="1481560"/>
                <a:ext cx="1560834" cy="419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Garamond"/>
                    <a:cs typeface="Garamond"/>
                  </a:rPr>
                  <a:t>Core 1</a:t>
                </a:r>
                <a:endParaRPr lang="en-US" b="1" dirty="0">
                  <a:latin typeface="Garamond"/>
                  <a:cs typeface="Garamond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743301" y="1494798"/>
                <a:ext cx="1678277" cy="419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Garamond"/>
                    <a:cs typeface="Garamond"/>
                  </a:rPr>
                  <a:t>Core 2</a:t>
                </a:r>
                <a:endParaRPr lang="en-US" b="1" dirty="0">
                  <a:latin typeface="Garamond"/>
                  <a:cs typeface="Garamond"/>
                </a:endParaRPr>
              </a:p>
            </p:txBody>
          </p:sp>
        </p:grpSp>
      </p:grpSp>
      <p:sp>
        <p:nvSpPr>
          <p:cNvPr id="6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False Sharing Causes Performance Problems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60404" y="5953780"/>
            <a:ext cx="733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Garamond"/>
                <a:cs typeface="Garamond"/>
                <a:sym typeface="Wingdings"/>
              </a:rPr>
              <a:t>Find cache lines with many cache invalidations</a:t>
            </a:r>
            <a:endParaRPr lang="en-US" sz="2800" b="1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81617" y="1676400"/>
            <a:ext cx="32765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Garamond"/>
                <a:cs typeface="Garamond"/>
              </a:rPr>
              <a:t>Interleaved accesses</a:t>
            </a:r>
            <a:endParaRPr lang="en-US" sz="2800" b="1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6629400" y="2209800"/>
            <a:ext cx="3810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224114" y="2743200"/>
            <a:ext cx="31578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Garamond"/>
                <a:cs typeface="Garamond"/>
              </a:rPr>
              <a:t>Cache invalidations</a:t>
            </a:r>
            <a:endParaRPr lang="en-US" sz="2800" b="1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6629383" y="3286780"/>
            <a:ext cx="3810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029200" y="3820180"/>
            <a:ext cx="36524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Garamond"/>
                <a:cs typeface="Garamond"/>
              </a:rPr>
              <a:t>Performance problems</a:t>
            </a:r>
            <a:endParaRPr lang="en-US" sz="2800" b="1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1000" y="5191780"/>
            <a:ext cx="746042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latin typeface="Garamond"/>
                <a:cs typeface="Garamond"/>
              </a:rPr>
              <a:t>Detect false sharing causing performance problems</a:t>
            </a:r>
            <a:endParaRPr lang="en-US" sz="2600" b="1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7848600" y="5257800"/>
            <a:ext cx="685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Cache Lines with Many Invalidations 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609600" y="2067581"/>
            <a:ext cx="7772400" cy="632818"/>
            <a:chOff x="457200" y="1890444"/>
            <a:chExt cx="7772400" cy="430025"/>
          </a:xfrm>
        </p:grpSpPr>
        <p:sp>
          <p:nvSpPr>
            <p:cNvPr id="6" name="Rectangle 5"/>
            <p:cNvSpPr/>
            <p:nvPr/>
          </p:nvSpPr>
          <p:spPr>
            <a:xfrm>
              <a:off x="2011680" y="1985665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1981200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75120" y="1981200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1985665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66160" y="1981200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4908" y="1890444"/>
              <a:ext cx="1626692" cy="355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. . . . . . .</a:t>
              </a:r>
              <a:endParaRPr lang="en-US" sz="2800" dirty="0"/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2438400" y="3810000"/>
            <a:ext cx="3810000" cy="533400"/>
            <a:chOff x="533400" y="3429000"/>
            <a:chExt cx="3810000" cy="533400"/>
          </a:xfrm>
        </p:grpSpPr>
        <p:sp>
          <p:nvSpPr>
            <p:cNvPr id="14" name="Rectangle 13"/>
            <p:cNvSpPr/>
            <p:nvPr/>
          </p:nvSpPr>
          <p:spPr>
            <a:xfrm>
              <a:off x="533400" y="3429000"/>
              <a:ext cx="7620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5400" y="3429000"/>
              <a:ext cx="7620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57400" y="3429000"/>
              <a:ext cx="7620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19400" y="3429000"/>
              <a:ext cx="7620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3429000"/>
              <a:ext cx="7620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57400" y="34290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……</a:t>
              </a:r>
              <a:endParaRPr lang="en-US" sz="20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16200000" flipH="1">
            <a:off x="1472121" y="2615120"/>
            <a:ext cx="1109599" cy="128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630361" y="3011360"/>
            <a:ext cx="1109599" cy="487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935935" y="2710895"/>
            <a:ext cx="1116170" cy="1082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101795" y="2307035"/>
            <a:ext cx="1116170" cy="1889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95400" y="4572000"/>
            <a:ext cx="628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Garamond"/>
                <a:cs typeface="Garamond"/>
              </a:rPr>
              <a:t>Track cache invalidations on each cache line</a:t>
            </a:r>
            <a:endParaRPr lang="en-US" sz="2800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1524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aramond"/>
                <a:cs typeface="Garamond"/>
              </a:rPr>
              <a:t>Memory: </a:t>
            </a:r>
            <a:r>
              <a:rPr lang="en-US" sz="2800" b="1" dirty="0">
                <a:latin typeface="Garamond"/>
                <a:cs typeface="Garamond"/>
              </a:rPr>
              <a:t>G</a:t>
            </a:r>
            <a:r>
              <a:rPr lang="en-US" sz="2800" b="1" dirty="0" smtClean="0">
                <a:latin typeface="Garamond"/>
                <a:cs typeface="Garamond"/>
              </a:rPr>
              <a:t>lobal, </a:t>
            </a:r>
            <a:r>
              <a:rPr lang="en-US" sz="2800" b="1" dirty="0">
                <a:latin typeface="Garamond"/>
                <a:cs typeface="Garamond"/>
              </a:rPr>
              <a:t>H</a:t>
            </a:r>
            <a:r>
              <a:rPr lang="en-US" sz="2800" b="1" dirty="0" smtClean="0">
                <a:latin typeface="Garamond"/>
                <a:cs typeface="Garamond"/>
              </a:rPr>
              <a:t>eap </a:t>
            </a:r>
            <a:endParaRPr lang="en-US" sz="2800" b="1" dirty="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Track Invalidations Based on Memory Accesses</a:t>
            </a:r>
            <a:endParaRPr lang="en-US" sz="3600" dirty="0"/>
          </a:p>
        </p:txBody>
      </p:sp>
      <p:sp>
        <p:nvSpPr>
          <p:cNvPr id="83" name="Rectangle 82"/>
          <p:cNvSpPr/>
          <p:nvPr/>
        </p:nvSpPr>
        <p:spPr>
          <a:xfrm>
            <a:off x="5882856" y="1981200"/>
            <a:ext cx="9906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0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90600" y="1982617"/>
            <a:ext cx="838200" cy="5053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28800" y="1982617"/>
            <a:ext cx="838200" cy="5053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0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6218" y="1295400"/>
            <a:ext cx="3182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Two-entries-history-table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24400" y="1219200"/>
            <a:ext cx="32746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Garamond"/>
                <a:cs typeface="Garamond"/>
              </a:rPr>
              <a:t># of invalidations</a:t>
            </a:r>
            <a:endParaRPr lang="en-US" sz="32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5980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Track Invalidations Based on Memory Accesses</a:t>
            </a:r>
            <a:endParaRPr lang="en-US" sz="3600" dirty="0"/>
          </a:p>
        </p:txBody>
      </p:sp>
      <p:grpSp>
        <p:nvGrpSpPr>
          <p:cNvPr id="3" name="Group 344"/>
          <p:cNvGrpSpPr/>
          <p:nvPr/>
        </p:nvGrpSpPr>
        <p:grpSpPr>
          <a:xfrm>
            <a:off x="823235" y="3200400"/>
            <a:ext cx="3291565" cy="502474"/>
            <a:chOff x="1752600" y="2971800"/>
            <a:chExt cx="3291565" cy="502474"/>
          </a:xfrm>
        </p:grpSpPr>
        <p:grpSp>
          <p:nvGrpSpPr>
            <p:cNvPr id="4" name="Group 313"/>
            <p:cNvGrpSpPr/>
            <p:nvPr/>
          </p:nvGrpSpPr>
          <p:grpSpPr>
            <a:xfrm>
              <a:off x="1752600" y="2971800"/>
              <a:ext cx="578862" cy="502471"/>
              <a:chOff x="1752600" y="3581397"/>
              <a:chExt cx="578862" cy="502471"/>
            </a:xfrm>
          </p:grpSpPr>
          <p:sp>
            <p:nvSpPr>
              <p:cNvPr id="30" name="Rectangle 525"/>
              <p:cNvSpPr>
                <a:spLocks noChangeArrowheads="1"/>
              </p:cNvSpPr>
              <p:nvPr/>
            </p:nvSpPr>
            <p:spPr bwMode="auto">
              <a:xfrm>
                <a:off x="1752600" y="3672388"/>
                <a:ext cx="458375" cy="411480"/>
              </a:xfrm>
              <a:prstGeom prst="rect">
                <a:avLst/>
              </a:prstGeom>
              <a:solidFill>
                <a:srgbClr val="3366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Text Box 526" descr="White marble"/>
              <p:cNvSpPr txBox="1">
                <a:spLocks noChangeArrowheads="1"/>
              </p:cNvSpPr>
              <p:nvPr/>
            </p:nvSpPr>
            <p:spPr bwMode="auto">
              <a:xfrm>
                <a:off x="1828559" y="3581397"/>
                <a:ext cx="502903" cy="452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3561" tIns="41779" rIns="83561" bIns="41779">
                <a:prstTxWarp prst="textNoShape">
                  <a:avLst/>
                </a:prstTxWarp>
                <a:spAutoFit/>
              </a:bodyPr>
              <a:lstStyle/>
              <a:p>
                <a:pPr defTabSz="836613">
                  <a:spcBef>
                    <a:spcPct val="50000"/>
                  </a:spcBef>
                </a:pPr>
                <a:r>
                  <a:rPr lang="en-US" altLang="zh-CN" sz="2400" dirty="0" err="1" smtClean="0">
                    <a:latin typeface="Tahoma" charset="0"/>
                    <a:ea typeface="宋体" charset="-122"/>
                    <a:cs typeface="宋体" charset="-122"/>
                  </a:rPr>
                  <a:t>r</a:t>
                </a:r>
                <a:endParaRPr lang="en-US" altLang="zh-CN" sz="2400" dirty="0">
                  <a:latin typeface="Tahoma" charset="0"/>
                  <a:ea typeface="宋体" charset="-122"/>
                  <a:cs typeface="宋体" charset="-122"/>
                </a:endParaRPr>
              </a:p>
            </p:txBody>
          </p:sp>
        </p:grpSp>
        <p:grpSp>
          <p:nvGrpSpPr>
            <p:cNvPr id="5" name="Group 314"/>
            <p:cNvGrpSpPr/>
            <p:nvPr/>
          </p:nvGrpSpPr>
          <p:grpSpPr>
            <a:xfrm>
              <a:off x="2209800" y="2971800"/>
              <a:ext cx="496566" cy="502474"/>
              <a:chOff x="1752600" y="3581394"/>
              <a:chExt cx="496566" cy="502474"/>
            </a:xfrm>
          </p:grpSpPr>
          <p:sp>
            <p:nvSpPr>
              <p:cNvPr id="28" name="Rectangle 525"/>
              <p:cNvSpPr>
                <a:spLocks noChangeArrowheads="1"/>
              </p:cNvSpPr>
              <p:nvPr/>
            </p:nvSpPr>
            <p:spPr bwMode="auto">
              <a:xfrm>
                <a:off x="1752600" y="3672388"/>
                <a:ext cx="458375" cy="411480"/>
              </a:xfrm>
              <a:prstGeom prst="rect">
                <a:avLst/>
              </a:prstGeom>
              <a:solidFill>
                <a:srgbClr val="3366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Text Box 526" descr="White marble"/>
              <p:cNvSpPr txBox="1">
                <a:spLocks noChangeArrowheads="1"/>
              </p:cNvSpPr>
              <p:nvPr/>
            </p:nvSpPr>
            <p:spPr bwMode="auto">
              <a:xfrm>
                <a:off x="1791966" y="3581394"/>
                <a:ext cx="457200" cy="4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3561" tIns="41779" rIns="83561" bIns="41779">
                <a:prstTxWarp prst="textNoShape">
                  <a:avLst/>
                </a:prstTxWarp>
                <a:spAutoFit/>
              </a:bodyPr>
              <a:lstStyle/>
              <a:p>
                <a:pPr defTabSz="836613">
                  <a:spcBef>
                    <a:spcPct val="50000"/>
                  </a:spcBef>
                </a:pPr>
                <a:r>
                  <a:rPr lang="en-US" altLang="zh-CN" sz="2400" dirty="0" err="1" smtClean="0">
                    <a:latin typeface="Tahoma" charset="0"/>
                    <a:ea typeface="宋体" charset="-122"/>
                    <a:cs typeface="宋体" charset="-122"/>
                  </a:rPr>
                  <a:t>w</a:t>
                </a:r>
                <a:endParaRPr lang="en-US" altLang="zh-CN" sz="2400" dirty="0">
                  <a:latin typeface="Tahoma" charset="0"/>
                  <a:ea typeface="宋体" charset="-122"/>
                  <a:cs typeface="宋体" charset="-122"/>
                </a:endParaRPr>
              </a:p>
            </p:txBody>
          </p:sp>
        </p:grpSp>
        <p:grpSp>
          <p:nvGrpSpPr>
            <p:cNvPr id="6" name="Group 323"/>
            <p:cNvGrpSpPr/>
            <p:nvPr/>
          </p:nvGrpSpPr>
          <p:grpSpPr>
            <a:xfrm>
              <a:off x="2667000" y="2971803"/>
              <a:ext cx="578862" cy="502471"/>
              <a:chOff x="1752600" y="3581397"/>
              <a:chExt cx="578862" cy="502471"/>
            </a:xfrm>
          </p:grpSpPr>
          <p:sp>
            <p:nvSpPr>
              <p:cNvPr id="26" name="Rectangle 525"/>
              <p:cNvSpPr>
                <a:spLocks noChangeArrowheads="1"/>
              </p:cNvSpPr>
              <p:nvPr/>
            </p:nvSpPr>
            <p:spPr bwMode="auto">
              <a:xfrm>
                <a:off x="1752600" y="3672388"/>
                <a:ext cx="458375" cy="411480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Text Box 526" descr="White marble"/>
              <p:cNvSpPr txBox="1">
                <a:spLocks noChangeArrowheads="1"/>
              </p:cNvSpPr>
              <p:nvPr/>
            </p:nvSpPr>
            <p:spPr bwMode="auto">
              <a:xfrm>
                <a:off x="1828559" y="3581397"/>
                <a:ext cx="502903" cy="452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3561" tIns="41779" rIns="83561" bIns="41779">
                <a:prstTxWarp prst="textNoShape">
                  <a:avLst/>
                </a:prstTxWarp>
                <a:spAutoFit/>
              </a:bodyPr>
              <a:lstStyle/>
              <a:p>
                <a:pPr defTabSz="836613">
                  <a:spcBef>
                    <a:spcPct val="50000"/>
                  </a:spcBef>
                </a:pPr>
                <a:r>
                  <a:rPr lang="en-US" altLang="zh-CN" sz="2400" dirty="0" err="1" smtClean="0">
                    <a:latin typeface="Tahoma" charset="0"/>
                    <a:ea typeface="宋体" charset="-122"/>
                    <a:cs typeface="宋体" charset="-122"/>
                  </a:rPr>
                  <a:t>r</a:t>
                </a:r>
                <a:endParaRPr lang="en-US" altLang="zh-CN" sz="2400" dirty="0">
                  <a:latin typeface="Tahoma" charset="0"/>
                  <a:ea typeface="宋体" charset="-122"/>
                  <a:cs typeface="宋体" charset="-122"/>
                </a:endParaRPr>
              </a:p>
            </p:txBody>
          </p:sp>
        </p:grpSp>
        <p:grpSp>
          <p:nvGrpSpPr>
            <p:cNvPr id="7" name="Group 326"/>
            <p:cNvGrpSpPr/>
            <p:nvPr/>
          </p:nvGrpSpPr>
          <p:grpSpPr>
            <a:xfrm>
              <a:off x="3581400" y="2971803"/>
              <a:ext cx="578862" cy="502471"/>
              <a:chOff x="1752600" y="3581397"/>
              <a:chExt cx="578862" cy="502471"/>
            </a:xfrm>
          </p:grpSpPr>
          <p:sp>
            <p:nvSpPr>
              <p:cNvPr id="24" name="Rectangle 525"/>
              <p:cNvSpPr>
                <a:spLocks noChangeArrowheads="1"/>
              </p:cNvSpPr>
              <p:nvPr/>
            </p:nvSpPr>
            <p:spPr bwMode="auto">
              <a:xfrm>
                <a:off x="1752600" y="3672388"/>
                <a:ext cx="458375" cy="411480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Text Box 526" descr="White marble"/>
              <p:cNvSpPr txBox="1">
                <a:spLocks noChangeArrowheads="1"/>
              </p:cNvSpPr>
              <p:nvPr/>
            </p:nvSpPr>
            <p:spPr bwMode="auto">
              <a:xfrm>
                <a:off x="1828559" y="3581397"/>
                <a:ext cx="502903" cy="452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3561" tIns="41779" rIns="83561" bIns="41779">
                <a:prstTxWarp prst="textNoShape">
                  <a:avLst/>
                </a:prstTxWarp>
                <a:spAutoFit/>
              </a:bodyPr>
              <a:lstStyle/>
              <a:p>
                <a:pPr defTabSz="836613">
                  <a:spcBef>
                    <a:spcPct val="50000"/>
                  </a:spcBef>
                </a:pPr>
                <a:r>
                  <a:rPr lang="en-US" altLang="zh-CN" sz="2400" dirty="0" err="1" smtClean="0">
                    <a:latin typeface="Tahoma" charset="0"/>
                    <a:ea typeface="宋体" charset="-122"/>
                    <a:cs typeface="宋体" charset="-122"/>
                  </a:rPr>
                  <a:t>w</a:t>
                </a:r>
                <a:endParaRPr lang="en-US" altLang="zh-CN" sz="2400" dirty="0">
                  <a:latin typeface="Tahoma" charset="0"/>
                  <a:ea typeface="宋体" charset="-122"/>
                  <a:cs typeface="宋体" charset="-122"/>
                </a:endParaRPr>
              </a:p>
            </p:txBody>
          </p:sp>
        </p:grpSp>
        <p:grpSp>
          <p:nvGrpSpPr>
            <p:cNvPr id="8" name="Group 329"/>
            <p:cNvGrpSpPr/>
            <p:nvPr/>
          </p:nvGrpSpPr>
          <p:grpSpPr>
            <a:xfrm>
              <a:off x="3124200" y="2971803"/>
              <a:ext cx="548365" cy="502471"/>
              <a:chOff x="1752600" y="3581397"/>
              <a:chExt cx="548365" cy="502471"/>
            </a:xfrm>
          </p:grpSpPr>
          <p:sp>
            <p:nvSpPr>
              <p:cNvPr id="22" name="Rectangle 525"/>
              <p:cNvSpPr>
                <a:spLocks noChangeArrowheads="1"/>
              </p:cNvSpPr>
              <p:nvPr/>
            </p:nvSpPr>
            <p:spPr bwMode="auto">
              <a:xfrm>
                <a:off x="1752600" y="3672388"/>
                <a:ext cx="458375" cy="411480"/>
              </a:xfrm>
              <a:prstGeom prst="rect">
                <a:avLst/>
              </a:prstGeom>
              <a:solidFill>
                <a:srgbClr val="3366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Text Box 526" descr="White marble"/>
              <p:cNvSpPr txBox="1">
                <a:spLocks noChangeArrowheads="1"/>
              </p:cNvSpPr>
              <p:nvPr/>
            </p:nvSpPr>
            <p:spPr bwMode="auto">
              <a:xfrm>
                <a:off x="1798062" y="3581397"/>
                <a:ext cx="502903" cy="452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3561" tIns="41779" rIns="83561" bIns="41779">
                <a:prstTxWarp prst="textNoShape">
                  <a:avLst/>
                </a:prstTxWarp>
                <a:spAutoFit/>
              </a:bodyPr>
              <a:lstStyle/>
              <a:p>
                <a:pPr defTabSz="836613">
                  <a:spcBef>
                    <a:spcPct val="50000"/>
                  </a:spcBef>
                </a:pPr>
                <a:r>
                  <a:rPr lang="en-US" altLang="zh-CN" sz="2400" dirty="0" err="1" smtClean="0">
                    <a:latin typeface="Tahoma" charset="0"/>
                    <a:ea typeface="宋体" charset="-122"/>
                    <a:cs typeface="宋体" charset="-122"/>
                  </a:rPr>
                  <a:t>w</a:t>
                </a:r>
                <a:endParaRPr lang="en-US" altLang="zh-CN" sz="2400" dirty="0">
                  <a:latin typeface="Tahoma" charset="0"/>
                  <a:ea typeface="宋体" charset="-122"/>
                  <a:cs typeface="宋体" charset="-122"/>
                </a:endParaRPr>
              </a:p>
            </p:txBody>
          </p:sp>
        </p:grpSp>
        <p:grpSp>
          <p:nvGrpSpPr>
            <p:cNvPr id="9" name="Group 332"/>
            <p:cNvGrpSpPr/>
            <p:nvPr/>
          </p:nvGrpSpPr>
          <p:grpSpPr>
            <a:xfrm>
              <a:off x="4038600" y="2971803"/>
              <a:ext cx="578862" cy="502471"/>
              <a:chOff x="1752600" y="3581397"/>
              <a:chExt cx="578862" cy="502471"/>
            </a:xfrm>
          </p:grpSpPr>
          <p:sp>
            <p:nvSpPr>
              <p:cNvPr id="20" name="Rectangle 525"/>
              <p:cNvSpPr>
                <a:spLocks noChangeArrowheads="1"/>
              </p:cNvSpPr>
              <p:nvPr/>
            </p:nvSpPr>
            <p:spPr bwMode="auto">
              <a:xfrm>
                <a:off x="1752600" y="3672388"/>
                <a:ext cx="458375" cy="411480"/>
              </a:xfrm>
              <a:prstGeom prst="rect">
                <a:avLst/>
              </a:prstGeom>
              <a:solidFill>
                <a:srgbClr val="FF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 Box 526" descr="White marble"/>
              <p:cNvSpPr txBox="1">
                <a:spLocks noChangeArrowheads="1"/>
              </p:cNvSpPr>
              <p:nvPr/>
            </p:nvSpPr>
            <p:spPr bwMode="auto">
              <a:xfrm>
                <a:off x="1828559" y="3581397"/>
                <a:ext cx="502903" cy="452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3561" tIns="41779" rIns="83561" bIns="41779">
                <a:prstTxWarp prst="textNoShape">
                  <a:avLst/>
                </a:prstTxWarp>
                <a:spAutoFit/>
              </a:bodyPr>
              <a:lstStyle/>
              <a:p>
                <a:pPr defTabSz="836613">
                  <a:spcBef>
                    <a:spcPct val="50000"/>
                  </a:spcBef>
                </a:pPr>
                <a:r>
                  <a:rPr lang="en-US" altLang="zh-CN" sz="2400" dirty="0" err="1" smtClean="0">
                    <a:latin typeface="Tahoma" charset="0"/>
                    <a:ea typeface="宋体" charset="-122"/>
                    <a:cs typeface="宋体" charset="-122"/>
                  </a:rPr>
                  <a:t>r</a:t>
                </a:r>
                <a:endParaRPr lang="en-US" altLang="zh-CN" sz="2400" dirty="0">
                  <a:latin typeface="Tahoma" charset="0"/>
                  <a:ea typeface="宋体" charset="-122"/>
                  <a:cs typeface="宋体" charset="-122"/>
                </a:endParaRPr>
              </a:p>
            </p:txBody>
          </p:sp>
        </p:grpSp>
        <p:grpSp>
          <p:nvGrpSpPr>
            <p:cNvPr id="10" name="Group 335"/>
            <p:cNvGrpSpPr/>
            <p:nvPr/>
          </p:nvGrpSpPr>
          <p:grpSpPr>
            <a:xfrm>
              <a:off x="4495800" y="2971800"/>
              <a:ext cx="548365" cy="502474"/>
              <a:chOff x="1752600" y="3581394"/>
              <a:chExt cx="548365" cy="502474"/>
            </a:xfrm>
          </p:grpSpPr>
          <p:sp>
            <p:nvSpPr>
              <p:cNvPr id="18" name="Rectangle 525"/>
              <p:cNvSpPr>
                <a:spLocks noChangeArrowheads="1"/>
              </p:cNvSpPr>
              <p:nvPr/>
            </p:nvSpPr>
            <p:spPr bwMode="auto">
              <a:xfrm>
                <a:off x="1752600" y="3672388"/>
                <a:ext cx="458375" cy="411480"/>
              </a:xfrm>
              <a:prstGeom prst="rect">
                <a:avLst/>
              </a:prstGeom>
              <a:solidFill>
                <a:srgbClr val="3366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Text Box 526" descr="White marble"/>
              <p:cNvSpPr txBox="1">
                <a:spLocks noChangeArrowheads="1"/>
              </p:cNvSpPr>
              <p:nvPr/>
            </p:nvSpPr>
            <p:spPr bwMode="auto">
              <a:xfrm>
                <a:off x="1798062" y="3581394"/>
                <a:ext cx="502903" cy="452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3561" tIns="41779" rIns="83561" bIns="41779">
                <a:prstTxWarp prst="textNoShape">
                  <a:avLst/>
                </a:prstTxWarp>
                <a:spAutoFit/>
              </a:bodyPr>
              <a:lstStyle/>
              <a:p>
                <a:pPr defTabSz="836613">
                  <a:spcBef>
                    <a:spcPct val="50000"/>
                  </a:spcBef>
                </a:pPr>
                <a:r>
                  <a:rPr lang="en-US" altLang="zh-CN" sz="2400" dirty="0" err="1" smtClean="0">
                    <a:latin typeface="Tahoma" charset="0"/>
                    <a:ea typeface="宋体" charset="-122"/>
                    <a:cs typeface="宋体" charset="-122"/>
                  </a:rPr>
                  <a:t>w</a:t>
                </a:r>
                <a:endParaRPr lang="en-US" altLang="zh-CN" sz="2400" dirty="0">
                  <a:latin typeface="Tahoma" charset="0"/>
                  <a:ea typeface="宋体" charset="-122"/>
                  <a:cs typeface="宋体" charset="-122"/>
                </a:endParaRPr>
              </a:p>
            </p:txBody>
          </p:sp>
        </p:grpSp>
      </p:grpSp>
      <p:cxnSp>
        <p:nvCxnSpPr>
          <p:cNvPr id="32" name="Straight Connector 31"/>
          <p:cNvCxnSpPr/>
          <p:nvPr/>
        </p:nvCxnSpPr>
        <p:spPr>
          <a:xfrm rot="5400000">
            <a:off x="481129" y="4075906"/>
            <a:ext cx="685800" cy="1588"/>
          </a:xfrm>
          <a:prstGeom prst="line">
            <a:avLst/>
          </a:prstGeom>
          <a:ln w="63500"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525"/>
          <p:cNvSpPr>
            <a:spLocks noChangeArrowheads="1"/>
          </p:cNvSpPr>
          <p:nvPr/>
        </p:nvSpPr>
        <p:spPr bwMode="auto">
          <a:xfrm>
            <a:off x="5605654" y="3352800"/>
            <a:ext cx="458375" cy="411480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9054" y="3383280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5" name="Rectangle 525"/>
          <p:cNvSpPr>
            <a:spLocks noChangeArrowheads="1"/>
          </p:cNvSpPr>
          <p:nvPr/>
        </p:nvSpPr>
        <p:spPr bwMode="auto">
          <a:xfrm>
            <a:off x="6944108" y="3352800"/>
            <a:ext cx="458375" cy="411480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10654" y="3383280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5882856" y="1981200"/>
            <a:ext cx="9906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0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882856" y="1981200"/>
            <a:ext cx="9906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1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882856" y="1981200"/>
            <a:ext cx="9906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2</a:t>
            </a:r>
            <a:endParaRPr lang="en-US" sz="2400" dirty="0">
              <a:solidFill>
                <a:srgbClr val="660066"/>
              </a:solidFill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788605" y="3124200"/>
            <a:ext cx="3249995" cy="0"/>
          </a:xfrm>
          <a:prstGeom prst="line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6200" y="2895600"/>
            <a:ext cx="769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Time </a:t>
            </a:r>
            <a:endParaRPr lang="en-US" sz="2000" b="1" dirty="0">
              <a:latin typeface="Garamond"/>
              <a:cs typeface="Garamond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867400" y="1981200"/>
            <a:ext cx="9906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3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304800" y="4495800"/>
            <a:ext cx="8382000" cy="1447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Assumptions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thread runs on a core with its private cache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Infinite cache </a:t>
            </a:r>
            <a:r>
              <a:rPr lang="en-US" altLang="zh-CN" dirty="0" smtClean="0"/>
              <a:t>capacity</a:t>
            </a:r>
          </a:p>
          <a:p>
            <a:pPr lvl="1"/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724400" y="1219200"/>
            <a:ext cx="32746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Garamond"/>
                <a:cs typeface="Garamond"/>
              </a:rPr>
              <a:t># of invalidations</a:t>
            </a:r>
            <a:endParaRPr lang="en-US" sz="3200" b="1" dirty="0">
              <a:latin typeface="Garamond"/>
              <a:cs typeface="Garamond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6218" y="1295400"/>
            <a:ext cx="3182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Two-entries-history-table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90600" y="1982617"/>
            <a:ext cx="838200" cy="5053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828800" y="1982617"/>
            <a:ext cx="838200" cy="5053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0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2" name="Rectangle 525"/>
          <p:cNvSpPr>
            <a:spLocks noChangeArrowheads="1"/>
          </p:cNvSpPr>
          <p:nvPr/>
        </p:nvSpPr>
        <p:spPr bwMode="auto">
          <a:xfrm>
            <a:off x="990600" y="1985665"/>
            <a:ext cx="841248" cy="502920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T2</a:t>
            </a:r>
            <a:endParaRPr lang="en-US" sz="2000" b="1" dirty="0"/>
          </a:p>
        </p:txBody>
      </p:sp>
      <p:sp>
        <p:nvSpPr>
          <p:cNvPr id="103" name="Rectangle 525"/>
          <p:cNvSpPr>
            <a:spLocks noChangeArrowheads="1"/>
          </p:cNvSpPr>
          <p:nvPr/>
        </p:nvSpPr>
        <p:spPr bwMode="auto">
          <a:xfrm>
            <a:off x="1828800" y="1985665"/>
            <a:ext cx="841248" cy="502920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T1</a:t>
            </a:r>
            <a:endParaRPr lang="en-US" sz="2000" b="1" dirty="0"/>
          </a:p>
        </p:txBody>
      </p:sp>
      <p:sp>
        <p:nvSpPr>
          <p:cNvPr id="104" name="Rectangle 525"/>
          <p:cNvSpPr>
            <a:spLocks noChangeArrowheads="1"/>
          </p:cNvSpPr>
          <p:nvPr/>
        </p:nvSpPr>
        <p:spPr bwMode="auto">
          <a:xfrm>
            <a:off x="990600" y="1985665"/>
            <a:ext cx="841248" cy="502920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T2</a:t>
            </a:r>
            <a:endParaRPr lang="en-US" sz="2000" b="1" dirty="0"/>
          </a:p>
        </p:txBody>
      </p:sp>
      <p:sp>
        <p:nvSpPr>
          <p:cNvPr id="105" name="Rectangle 525"/>
          <p:cNvSpPr>
            <a:spLocks noChangeArrowheads="1"/>
          </p:cNvSpPr>
          <p:nvPr/>
        </p:nvSpPr>
        <p:spPr bwMode="auto">
          <a:xfrm>
            <a:off x="990600" y="1985665"/>
            <a:ext cx="841248" cy="502920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T1</a:t>
            </a:r>
            <a:endParaRPr lang="en-US" sz="2000" b="1" dirty="0"/>
          </a:p>
        </p:txBody>
      </p:sp>
      <p:sp>
        <p:nvSpPr>
          <p:cNvPr id="106" name="Rectangle 525"/>
          <p:cNvSpPr>
            <a:spLocks noChangeArrowheads="1"/>
          </p:cNvSpPr>
          <p:nvPr/>
        </p:nvSpPr>
        <p:spPr bwMode="auto">
          <a:xfrm>
            <a:off x="990600" y="1985665"/>
            <a:ext cx="841248" cy="502920"/>
          </a:xfrm>
          <a:prstGeom prst="rect">
            <a:avLst/>
          </a:prstGeom>
          <a:solidFill>
            <a:srgbClr val="33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T2</a:t>
            </a:r>
            <a:endParaRPr lang="en-US" sz="20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1600200" y="5903893"/>
            <a:ext cx="6172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Garamond"/>
                <a:cs typeface="Garamond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Garamond"/>
                <a:cs typeface="Garamond"/>
              </a:rPr>
              <a:t>calable (based on </a:t>
            </a:r>
            <a:r>
              <a:rPr lang="en-US" sz="2800" b="1" dirty="0" err="1" smtClean="0">
                <a:solidFill>
                  <a:srgbClr val="FF0000"/>
                </a:solidFill>
                <a:latin typeface="Garamond"/>
                <a:cs typeface="Garamond"/>
              </a:rPr>
              <a:t>tid</a:t>
            </a:r>
            <a:r>
              <a:rPr lang="en-US" sz="2800" b="1" dirty="0" smtClean="0">
                <a:solidFill>
                  <a:srgbClr val="FF0000"/>
                </a:solidFill>
                <a:latin typeface="Garamond"/>
                <a:cs typeface="Garamond"/>
              </a:rPr>
              <a:t>)</a:t>
            </a:r>
            <a:endParaRPr lang="en-US" sz="2800" b="1" dirty="0">
              <a:solidFill>
                <a:srgbClr val="FF0000"/>
              </a:solidFill>
              <a:latin typeface="Garamond"/>
              <a:cs typeface="Garamond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Garamond"/>
                <a:cs typeface="Garamond"/>
              </a:rPr>
              <a:t>Portable (software-only approach)</a:t>
            </a:r>
          </a:p>
        </p:txBody>
      </p:sp>
    </p:spTree>
    <p:extLst>
      <p:ext uri="{BB962C8B-B14F-4D97-AF65-F5344CB8AC3E}">
        <p14:creationId xmlns:p14="http://schemas.microsoft.com/office/powerpoint/2010/main" val="359593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5 0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4.44444E-6 L 0.1 4.44444E-6 " pathEditMode="relative" ptsTypes="AA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4.44444E-6 L 0.15 4.44444E-6 " pathEditMode="relative" ptsTypes="AA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5.55556E-6 L 0.2 5.55556E-6 " pathEditMode="relative" ptsTypes="AA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5.55556E-6 L 0.25 5.55556E-6 " pathEditMode="relative" ptsTypes="AA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5.55556E-6 L 0.3 5.55556E-6 " pathEditMode="relative" ptsTypes="AA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1.11111E-6 L 0.35 -1.11111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8" grpId="0" animBg="1"/>
      <p:bldP spid="77" grpId="0" animBg="1"/>
      <p:bldP spid="91" grpId="0"/>
      <p:bldP spid="102" grpId="0" animBg="1"/>
      <p:bldP spid="103" grpId="0" animBg="1"/>
      <p:bldP spid="103" grpId="1" animBg="1"/>
      <p:bldP spid="104" grpId="0" animBg="1"/>
      <p:bldP spid="105" grpId="0" animBg="1"/>
      <p:bldP spid="106" grpId="0" animBg="1"/>
      <p:bldP spid="1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cap="small" dirty="0" smtClean="0"/>
              <a:t>Predator </a:t>
            </a:r>
            <a:r>
              <a:rPr lang="en-US" dirty="0" smtClean="0"/>
              <a:t>Components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62000" y="2438400"/>
            <a:ext cx="23622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Compiler Instrumentation</a:t>
            </a:r>
            <a:endParaRPr lang="en-US" sz="2400" b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4114800"/>
            <a:ext cx="23622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Runtime System</a:t>
            </a:r>
            <a:endParaRPr lang="en-US" sz="2400" b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209800"/>
            <a:ext cx="2667000" cy="26670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815080" y="2133600"/>
            <a:ext cx="4566920" cy="1143000"/>
          </a:xfrm>
          <a:prstGeom prst="wedgeRoundRectCallout">
            <a:avLst>
              <a:gd name="adj1" fmla="val -64403"/>
              <a:gd name="adj2" fmla="val 169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Garamond"/>
                <a:cs typeface="Garamond"/>
              </a:rPr>
              <a:t>Instruments every memory read/write access </a:t>
            </a:r>
            <a:endParaRPr lang="en-US" sz="30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733800" y="3657600"/>
            <a:ext cx="4490720" cy="1143000"/>
          </a:xfrm>
          <a:prstGeom prst="wedgeRoundRectCallout">
            <a:avLst>
              <a:gd name="adj1" fmla="val -63866"/>
              <a:gd name="adj2" fmla="val 22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Garamond"/>
                <a:cs typeface="Garamond"/>
              </a:rPr>
              <a:t>Collects memory accesses and reports false sharing</a:t>
            </a:r>
            <a:endParaRPr lang="en-US" sz="30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 Problems Correctly &amp; Precisely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276600" cy="1752600"/>
          </a:xfrm>
        </p:spPr>
        <p:txBody>
          <a:bodyPr/>
          <a:lstStyle/>
          <a:p>
            <a:r>
              <a:rPr lang="en-US" dirty="0" smtClean="0"/>
              <a:t>Correctly: </a:t>
            </a:r>
          </a:p>
          <a:p>
            <a:pPr lvl="1"/>
            <a:r>
              <a:rPr lang="en-US" dirty="0" smtClean="0"/>
              <a:t>No false alarms</a:t>
            </a:r>
            <a:endParaRPr lang="en-US" dirty="0"/>
          </a:p>
        </p:txBody>
      </p:sp>
      <p:grpSp>
        <p:nvGrpSpPr>
          <p:cNvPr id="4" name="Group 47"/>
          <p:cNvGrpSpPr/>
          <p:nvPr/>
        </p:nvGrpSpPr>
        <p:grpSpPr>
          <a:xfrm>
            <a:off x="3886200" y="1066800"/>
            <a:ext cx="4953000" cy="3371139"/>
            <a:chOff x="2098208" y="1295400"/>
            <a:chExt cx="7512890" cy="5410379"/>
          </a:xfrm>
        </p:grpSpPr>
        <p:grpSp>
          <p:nvGrpSpPr>
            <p:cNvPr id="5" name="Group 29"/>
            <p:cNvGrpSpPr/>
            <p:nvPr/>
          </p:nvGrpSpPr>
          <p:grpSpPr>
            <a:xfrm>
              <a:off x="2098208" y="2480131"/>
              <a:ext cx="6214110" cy="339269"/>
              <a:chOff x="731520" y="3242131"/>
              <a:chExt cx="6214110" cy="33926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286000" y="3246596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840480" y="3242131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391150" y="3242131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31520" y="3246596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6" name="Group 24"/>
            <p:cNvGrpSpPr/>
            <p:nvPr/>
          </p:nvGrpSpPr>
          <p:grpSpPr>
            <a:xfrm>
              <a:off x="5222408" y="1295400"/>
              <a:ext cx="1554480" cy="1524000"/>
              <a:chOff x="685800" y="1600200"/>
              <a:chExt cx="1554480" cy="1524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85800" y="2789396"/>
                <a:ext cx="1554480" cy="33480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37" name="Group 13"/>
              <p:cNvGrpSpPr/>
              <p:nvPr/>
            </p:nvGrpSpPr>
            <p:grpSpPr>
              <a:xfrm>
                <a:off x="685800" y="1600200"/>
                <a:ext cx="1524000" cy="1201706"/>
                <a:chOff x="685800" y="2057400"/>
                <a:chExt cx="1524000" cy="1201706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1114044" y="2924556"/>
                  <a:ext cx="667512" cy="1588"/>
                </a:xfrm>
                <a:prstGeom prst="line">
                  <a:avLst/>
                </a:prstGeom>
                <a:ln w="63500">
                  <a:solidFill>
                    <a:srgbClr val="008000"/>
                  </a:solidFill>
                  <a:tailEnd type="triangle"/>
                </a:ln>
                <a:effectLst>
                  <a:outerShdw blurRad="40000" dist="20000" dir="5400000" rotWithShape="0">
                    <a:srgbClr val="FF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4"/>
                <p:cNvSpPr txBox="1"/>
                <p:nvPr/>
              </p:nvSpPr>
              <p:spPr>
                <a:xfrm>
                  <a:off x="685800" y="2057400"/>
                  <a:ext cx="1524000" cy="493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008000"/>
                      </a:solidFill>
                      <a:latin typeface="Garamond"/>
                      <a:cs typeface="Garamond"/>
                    </a:rPr>
                    <a:t>Task 3</a:t>
                  </a:r>
                  <a:endParaRPr lang="en-US" sz="1400" b="1" dirty="0">
                    <a:solidFill>
                      <a:srgbClr val="008000"/>
                    </a:solidFill>
                    <a:latin typeface="Garamond"/>
                    <a:cs typeface="Garamond"/>
                  </a:endParaRPr>
                </a:p>
              </p:txBody>
            </p:sp>
          </p:grpSp>
        </p:grpSp>
        <p:grpSp>
          <p:nvGrpSpPr>
            <p:cNvPr id="7" name="Group 18"/>
            <p:cNvGrpSpPr/>
            <p:nvPr/>
          </p:nvGrpSpPr>
          <p:grpSpPr>
            <a:xfrm>
              <a:off x="2098208" y="1295400"/>
              <a:ext cx="1554480" cy="1524000"/>
              <a:chOff x="685800" y="1600200"/>
              <a:chExt cx="1554480" cy="15240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85800" y="2789396"/>
                <a:ext cx="1554480" cy="33480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33" name="Group 37"/>
              <p:cNvGrpSpPr/>
              <p:nvPr/>
            </p:nvGrpSpPr>
            <p:grpSpPr>
              <a:xfrm>
                <a:off x="685800" y="1600200"/>
                <a:ext cx="1524000" cy="1201706"/>
                <a:chOff x="685800" y="2057400"/>
                <a:chExt cx="1524000" cy="1201706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114044" y="2924556"/>
                  <a:ext cx="667512" cy="1588"/>
                </a:xfrm>
                <a:prstGeom prst="line">
                  <a:avLst/>
                </a:prstGeom>
                <a:ln w="63500">
                  <a:solidFill>
                    <a:srgbClr val="FF0000"/>
                  </a:solidFill>
                  <a:tailEnd type="triangle"/>
                </a:ln>
                <a:effectLst>
                  <a:outerShdw blurRad="40000" dist="20000" dir="5400000" rotWithShape="0">
                    <a:srgbClr val="FF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685800" y="2057400"/>
                  <a:ext cx="1524000" cy="493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0000"/>
                      </a:solidFill>
                      <a:latin typeface="Garamond"/>
                      <a:cs typeface="Garamond"/>
                    </a:rPr>
                    <a:t>Task 1</a:t>
                  </a:r>
                  <a:endParaRPr lang="en-US" sz="1400" b="1" dirty="0">
                    <a:solidFill>
                      <a:srgbClr val="FF0000"/>
                    </a:solidFill>
                    <a:latin typeface="Garamond"/>
                    <a:cs typeface="Garamond"/>
                  </a:endParaRPr>
                </a:p>
              </p:txBody>
            </p:sp>
          </p:grpSp>
        </p:grpSp>
        <p:grpSp>
          <p:nvGrpSpPr>
            <p:cNvPr id="8" name="Group 36"/>
            <p:cNvGrpSpPr/>
            <p:nvPr/>
          </p:nvGrpSpPr>
          <p:grpSpPr>
            <a:xfrm>
              <a:off x="3652688" y="2478024"/>
              <a:ext cx="1600200" cy="1484555"/>
              <a:chOff x="7086600" y="1981200"/>
              <a:chExt cx="1600200" cy="1484555"/>
            </a:xfrm>
          </p:grpSpPr>
          <p:sp>
            <p:nvSpPr>
              <p:cNvPr id="29" name="Rectangle 28"/>
              <p:cNvSpPr/>
              <p:nvPr/>
            </p:nvSpPr>
            <p:spPr>
              <a:xfrm rot="10800000">
                <a:off x="7086600" y="1981200"/>
                <a:ext cx="1554480" cy="33480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16200000">
                <a:off x="7545324" y="2636456"/>
                <a:ext cx="667512" cy="1588"/>
              </a:xfrm>
              <a:prstGeom prst="line">
                <a:avLst/>
              </a:prstGeom>
              <a:ln w="63500">
                <a:solidFill>
                  <a:srgbClr val="0000FF"/>
                </a:solidFill>
                <a:tailEnd type="triangle"/>
              </a:ln>
              <a:effectLst>
                <a:outerShdw blurRad="40000" dist="20000" dir="5400000" rotWithShape="0">
                  <a:srgbClr val="FF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7086600" y="2971800"/>
                <a:ext cx="1600200" cy="493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00FF"/>
                    </a:solidFill>
                    <a:latin typeface="Garamond"/>
                    <a:cs typeface="Garamond"/>
                  </a:rPr>
                  <a:t>Task 2</a:t>
                </a:r>
                <a:endParaRPr lang="en-US" sz="1400" b="1" dirty="0">
                  <a:solidFill>
                    <a:srgbClr val="0000FF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9" name="Group 37"/>
            <p:cNvGrpSpPr/>
            <p:nvPr/>
          </p:nvGrpSpPr>
          <p:grpSpPr>
            <a:xfrm>
              <a:off x="6776888" y="2478024"/>
              <a:ext cx="1600200" cy="1484555"/>
              <a:chOff x="7086600" y="1981200"/>
              <a:chExt cx="1600200" cy="1484555"/>
            </a:xfrm>
          </p:grpSpPr>
          <p:sp>
            <p:nvSpPr>
              <p:cNvPr id="26" name="Rectangle 25"/>
              <p:cNvSpPr/>
              <p:nvPr/>
            </p:nvSpPr>
            <p:spPr>
              <a:xfrm rot="10800000">
                <a:off x="7086600" y="1981200"/>
                <a:ext cx="1554480" cy="334804"/>
              </a:xfrm>
              <a:prstGeom prst="rect">
                <a:avLst/>
              </a:prstGeom>
              <a:solidFill>
                <a:srgbClr val="80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45324" y="2636456"/>
                <a:ext cx="667512" cy="1588"/>
              </a:xfrm>
              <a:prstGeom prst="line">
                <a:avLst/>
              </a:prstGeom>
              <a:ln w="63500">
                <a:solidFill>
                  <a:srgbClr val="800000"/>
                </a:solidFill>
                <a:tailEnd type="triangle"/>
              </a:ln>
              <a:effectLst>
                <a:outerShdw blurRad="40000" dist="20000" dir="5400000" rotWithShape="0">
                  <a:srgbClr val="FF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7086600" y="2971800"/>
                <a:ext cx="1600200" cy="493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800000"/>
                    </a:solidFill>
                    <a:latin typeface="Garamond"/>
                    <a:cs typeface="Garamond"/>
                  </a:rPr>
                  <a:t>Task 4</a:t>
                </a:r>
                <a:endParaRPr lang="en-US" sz="1400" b="1" dirty="0">
                  <a:solidFill>
                    <a:srgbClr val="800000"/>
                  </a:solidFill>
                  <a:latin typeface="Garamond"/>
                  <a:cs typeface="Garamond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407572" y="2101159"/>
              <a:ext cx="1203526" cy="839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Garamond"/>
                  <a:cs typeface="Garamond"/>
                </a:rPr>
                <a:t>False </a:t>
              </a:r>
            </a:p>
            <a:p>
              <a:r>
                <a:rPr lang="en-US" sz="1400" b="1" dirty="0" smtClean="0">
                  <a:latin typeface="Garamond"/>
                  <a:cs typeface="Garamond"/>
                </a:rPr>
                <a:t>Sharing</a:t>
              </a:r>
              <a:endParaRPr lang="en-US" sz="1400" b="1" dirty="0">
                <a:latin typeface="Garamond"/>
                <a:cs typeface="Garamond"/>
              </a:endParaRPr>
            </a:p>
          </p:txBody>
        </p:sp>
        <p:grpSp>
          <p:nvGrpSpPr>
            <p:cNvPr id="11" name="Group 42"/>
            <p:cNvGrpSpPr/>
            <p:nvPr/>
          </p:nvGrpSpPr>
          <p:grpSpPr>
            <a:xfrm>
              <a:off x="2098208" y="5223331"/>
              <a:ext cx="6214110" cy="339269"/>
              <a:chOff x="731520" y="3242131"/>
              <a:chExt cx="6214110" cy="3392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286000" y="3246596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40480" y="3242131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391150" y="3242131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31520" y="3246596"/>
                <a:ext cx="155448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2" name="Group 52"/>
            <p:cNvGrpSpPr/>
            <p:nvPr/>
          </p:nvGrpSpPr>
          <p:grpSpPr>
            <a:xfrm>
              <a:off x="3667928" y="4038600"/>
              <a:ext cx="1554480" cy="1524000"/>
              <a:chOff x="685800" y="1600200"/>
              <a:chExt cx="1554480" cy="1524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85800" y="2789396"/>
                <a:ext cx="1554480" cy="33480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9" name="Group 54"/>
              <p:cNvGrpSpPr/>
              <p:nvPr/>
            </p:nvGrpSpPr>
            <p:grpSpPr>
              <a:xfrm>
                <a:off x="685800" y="1600200"/>
                <a:ext cx="1524000" cy="1201706"/>
                <a:chOff x="685800" y="2057400"/>
                <a:chExt cx="1524000" cy="1201706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1114044" y="2924556"/>
                  <a:ext cx="667512" cy="1588"/>
                </a:xfrm>
                <a:prstGeom prst="line">
                  <a:avLst/>
                </a:prstGeom>
                <a:ln w="63500">
                  <a:solidFill>
                    <a:srgbClr val="FF0000"/>
                  </a:solidFill>
                  <a:tailEnd type="triangle"/>
                </a:ln>
                <a:effectLst>
                  <a:outerShdw blurRad="40000" dist="20000" dir="5400000" rotWithShape="0">
                    <a:srgbClr val="FF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685800" y="2057400"/>
                  <a:ext cx="1524000" cy="493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0000"/>
                      </a:solidFill>
                      <a:latin typeface="Garamond"/>
                      <a:cs typeface="Garamond"/>
                    </a:rPr>
                    <a:t>Task 1</a:t>
                  </a:r>
                  <a:endParaRPr lang="en-US" sz="1400" b="1" dirty="0">
                    <a:solidFill>
                      <a:srgbClr val="FF0000"/>
                    </a:solidFill>
                    <a:latin typeface="Garamond"/>
                    <a:cs typeface="Garamond"/>
                  </a:endParaRPr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8319192" y="4965506"/>
              <a:ext cx="1176323" cy="839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Garamond"/>
                  <a:cs typeface="Garamond"/>
                </a:rPr>
                <a:t>True</a:t>
              </a:r>
            </a:p>
            <a:p>
              <a:r>
                <a:rPr lang="en-US" sz="1400" b="1" dirty="0" smtClean="0">
                  <a:latin typeface="Garamond"/>
                  <a:cs typeface="Garamond"/>
                </a:rPr>
                <a:t>Sharing</a:t>
              </a:r>
              <a:endParaRPr lang="en-US" sz="1400" b="1" dirty="0">
                <a:latin typeface="Garamond"/>
                <a:cs typeface="Garamond"/>
              </a:endParaRPr>
            </a:p>
          </p:txBody>
        </p:sp>
        <p:grpSp>
          <p:nvGrpSpPr>
            <p:cNvPr id="14" name="Group 66"/>
            <p:cNvGrpSpPr/>
            <p:nvPr/>
          </p:nvGrpSpPr>
          <p:grpSpPr>
            <a:xfrm>
              <a:off x="3652688" y="5221224"/>
              <a:ext cx="1600200" cy="1484555"/>
              <a:chOff x="7086600" y="1981200"/>
              <a:chExt cx="1600200" cy="1484555"/>
            </a:xfrm>
          </p:grpSpPr>
          <p:sp>
            <p:nvSpPr>
              <p:cNvPr id="15" name="Rectangle 14"/>
              <p:cNvSpPr/>
              <p:nvPr/>
            </p:nvSpPr>
            <p:spPr>
              <a:xfrm rot="10800000">
                <a:off x="7086600" y="1981200"/>
                <a:ext cx="1554480" cy="33480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16200000">
                <a:off x="7545324" y="2636456"/>
                <a:ext cx="667512" cy="1588"/>
              </a:xfrm>
              <a:prstGeom prst="line">
                <a:avLst/>
              </a:prstGeom>
              <a:ln w="63500">
                <a:solidFill>
                  <a:srgbClr val="0000FF"/>
                </a:solidFill>
                <a:tailEnd type="triangle"/>
              </a:ln>
              <a:effectLst>
                <a:outerShdw blurRad="40000" dist="20000" dir="5400000" rotWithShape="0">
                  <a:srgbClr val="FF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086600" y="2971800"/>
                <a:ext cx="1600200" cy="493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00FF"/>
                    </a:solidFill>
                    <a:latin typeface="Garamond"/>
                    <a:cs typeface="Garamond"/>
                  </a:rPr>
                  <a:t>Task 2</a:t>
                </a:r>
                <a:endParaRPr lang="en-US" sz="1400" b="1" dirty="0">
                  <a:solidFill>
                    <a:srgbClr val="0000FF"/>
                  </a:solidFill>
                  <a:latin typeface="Garamond"/>
                  <a:cs typeface="Garamond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457200" y="30480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Garamond"/>
                <a:cs typeface="Garamond"/>
              </a:rPr>
              <a:t>Track memory accesses on each word</a:t>
            </a:r>
            <a:endParaRPr lang="en-US" sz="2800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57200" y="47244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Precisely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Global variables: names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Heap objects: calling context of memory allocation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057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AA00"/>
                </a:solidFill>
              </a:rPr>
              <a:t>Why do we need prediction?</a:t>
            </a:r>
            <a:endParaRPr lang="en-US" sz="4800" b="1" dirty="0">
              <a:solidFill>
                <a:srgbClr val="00AA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7180478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aramond"/>
                <a:cs typeface="Garamond"/>
              </a:rPr>
              <a:t>Tongping Liu</a:t>
            </a:r>
          </a:p>
          <a:p>
            <a:endParaRPr lang="en-US" dirty="0" smtClean="0">
              <a:solidFill>
                <a:srgbClr val="0070C0"/>
              </a:solidFill>
              <a:latin typeface="Garamond"/>
              <a:cs typeface="Garamon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828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en-US" sz="4400" b="1" dirty="0" smtClean="0">
                <a:solidFill>
                  <a:srgbClr val="800000"/>
                </a:solidFill>
                <a:latin typeface="Garamond"/>
                <a:cs typeface="Garamond"/>
              </a:rPr>
              <a:t>Performance Improvement </a:t>
            </a:r>
          </a:p>
          <a:p>
            <a:pPr lvl="0" algn="ctr" defTabSz="457200">
              <a:spcBef>
                <a:spcPct val="0"/>
              </a:spcBef>
            </a:pPr>
            <a:r>
              <a:rPr lang="en-US" sz="4400" b="1" dirty="0" smtClean="0">
                <a:solidFill>
                  <a:srgbClr val="800000"/>
                </a:solidFill>
                <a:latin typeface="Garamond"/>
                <a:cs typeface="Garamond"/>
              </a:rPr>
              <a:t>for Parallel Applications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4572000"/>
            <a:ext cx="723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3200" dirty="0" smtClean="0">
                <a:solidFill>
                  <a:srgbClr val="0070C0"/>
                </a:solidFill>
                <a:latin typeface="Garamond"/>
                <a:cs typeface="Garamond"/>
              </a:rPr>
              <a:t>http://</a:t>
            </a:r>
            <a:r>
              <a:rPr lang="en-US" sz="3200" dirty="0" err="1" smtClean="0">
                <a:solidFill>
                  <a:srgbClr val="0070C0"/>
                </a:solidFill>
                <a:latin typeface="Garamond"/>
                <a:cs typeface="Garamond"/>
              </a:rPr>
              <a:t>people.cs.umass.edu/~tonyliu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42"/>
    </mc:Choice>
    <mc:Fallback xmlns="">
      <p:transition xmlns:p14="http://schemas.microsoft.com/office/powerpoint/2010/main" spd="slow" advTm="1171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Necessity of False Sharing Prediction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1187132" y="914400"/>
            <a:ext cx="5181600" cy="1219200"/>
            <a:chOff x="610394" y="1447800"/>
            <a:chExt cx="5181600" cy="1219200"/>
          </a:xfrm>
        </p:grpSpPr>
        <p:sp>
          <p:nvSpPr>
            <p:cNvPr id="4" name="Rectangle 3"/>
            <p:cNvSpPr/>
            <p:nvPr/>
          </p:nvSpPr>
          <p:spPr>
            <a:xfrm>
              <a:off x="610394" y="2057400"/>
              <a:ext cx="2590800" cy="6096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1194" y="2057400"/>
              <a:ext cx="2590800" cy="6096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1394" y="1447800"/>
              <a:ext cx="1838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Thread 1</a:t>
              </a:r>
              <a:endParaRPr lang="en-US" sz="3600" dirty="0">
                <a:latin typeface="Garamond"/>
                <a:cs typeface="Garamond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2194" y="1447800"/>
              <a:ext cx="1838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Thread 2</a:t>
              </a:r>
              <a:endParaRPr lang="en-US" sz="3600" dirty="0">
                <a:latin typeface="Garamond"/>
                <a:cs typeface="Garamond"/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1186338" y="2209800"/>
            <a:ext cx="5183982" cy="382588"/>
            <a:chOff x="609600" y="2743200"/>
            <a:chExt cx="5183982" cy="382588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457994" y="29583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047999" y="29710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640388" y="29710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0394" y="3124200"/>
              <a:ext cx="518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372394" y="2743200"/>
              <a:ext cx="1315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Cache line 1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43097" y="2743200"/>
              <a:ext cx="1315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Cache line 2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426720" y="3276600"/>
            <a:ext cx="5181600" cy="609600"/>
            <a:chOff x="835818" y="4038600"/>
            <a:chExt cx="5181600" cy="609600"/>
          </a:xfrm>
        </p:grpSpPr>
        <p:sp>
          <p:nvSpPr>
            <p:cNvPr id="26" name="Rectangle 25"/>
            <p:cNvSpPr/>
            <p:nvPr/>
          </p:nvSpPr>
          <p:spPr>
            <a:xfrm>
              <a:off x="835818" y="4038600"/>
              <a:ext cx="2590800" cy="6096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26618" y="4038600"/>
              <a:ext cx="2590800" cy="6096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1186338" y="3886200"/>
            <a:ext cx="5183982" cy="382588"/>
            <a:chOff x="609600" y="2743200"/>
            <a:chExt cx="5183982" cy="382588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457994" y="29583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047999" y="29710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640388" y="29710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10394" y="3124200"/>
              <a:ext cx="518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372394" y="2743200"/>
              <a:ext cx="1315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Cache line 1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43097" y="2743200"/>
              <a:ext cx="1315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Cache line 2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sp>
        <p:nvSpPr>
          <p:cNvPr id="40" name="Oval Callout 39"/>
          <p:cNvSpPr/>
          <p:nvPr/>
        </p:nvSpPr>
        <p:spPr>
          <a:xfrm>
            <a:off x="1722120" y="2892552"/>
            <a:ext cx="1752600" cy="765048"/>
          </a:xfrm>
          <a:prstGeom prst="wedgeEllipseCallout">
            <a:avLst>
              <a:gd name="adj1" fmla="val -7790"/>
              <a:gd name="adj2" fmla="val 873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False Sharing</a:t>
            </a:r>
            <a:endParaRPr lang="en-US" sz="24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grpSp>
        <p:nvGrpSpPr>
          <p:cNvPr id="11" name="Group 40"/>
          <p:cNvGrpSpPr/>
          <p:nvPr/>
        </p:nvGrpSpPr>
        <p:grpSpPr>
          <a:xfrm>
            <a:off x="1186338" y="5029200"/>
            <a:ext cx="5181600" cy="609600"/>
            <a:chOff x="835818" y="4038600"/>
            <a:chExt cx="5181600" cy="609600"/>
          </a:xfrm>
        </p:grpSpPr>
        <p:sp>
          <p:nvSpPr>
            <p:cNvPr id="42" name="Rectangle 41"/>
            <p:cNvSpPr/>
            <p:nvPr/>
          </p:nvSpPr>
          <p:spPr>
            <a:xfrm>
              <a:off x="835818" y="4038600"/>
              <a:ext cx="2590800" cy="6096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26618" y="4038600"/>
              <a:ext cx="2590800" cy="6096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1188720" y="5715000"/>
            <a:ext cx="5183982" cy="382588"/>
            <a:chOff x="609600" y="2743200"/>
            <a:chExt cx="5183982" cy="382588"/>
          </a:xfrm>
        </p:grpSpPr>
        <p:cxnSp>
          <p:nvCxnSpPr>
            <p:cNvPr id="45" name="Straight Connector 44"/>
            <p:cNvCxnSpPr/>
            <p:nvPr/>
          </p:nvCxnSpPr>
          <p:spPr>
            <a:xfrm rot="5400000">
              <a:off x="457994" y="29583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640388" y="29710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0394" y="3124200"/>
              <a:ext cx="518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743201" y="2743200"/>
              <a:ext cx="2515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Cache line 1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sp>
        <p:nvSpPr>
          <p:cNvPr id="51" name="Oval Callout 50"/>
          <p:cNvSpPr/>
          <p:nvPr/>
        </p:nvSpPr>
        <p:spPr>
          <a:xfrm>
            <a:off x="2941320" y="4721352"/>
            <a:ext cx="1752600" cy="765048"/>
          </a:xfrm>
          <a:prstGeom prst="wedgeEllipseCallout">
            <a:avLst>
              <a:gd name="adj1" fmla="val -7790"/>
              <a:gd name="adj2" fmla="val 873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False Sharing</a:t>
            </a:r>
            <a:endParaRPr lang="en-US" sz="24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39" name="Picture 3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56120" y="1219200"/>
            <a:ext cx="1554480" cy="15544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120" y="2971800"/>
            <a:ext cx="1554480" cy="15544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072" y="4800600"/>
            <a:ext cx="1554480" cy="155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False Sharing is Sensitive to Dynamic Properties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8229600" cy="2514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32-bit platform </a:t>
            </a:r>
            <a:r>
              <a:rPr lang="en-US" sz="2800" dirty="0" err="1" smtClean="0">
                <a:sym typeface="Wingdings"/>
              </a:rPr>
              <a:t>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64-bit platform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ym typeface="Wingdings"/>
              </a:rPr>
              <a:t>Different memory allocator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ym typeface="Wingdings"/>
              </a:rPr>
              <a:t>Different compiler or optimization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ym typeface="Wingdings"/>
              </a:rPr>
              <a:t>Different allocation order by changing the code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  <a:sym typeface="Wingdings"/>
              </a:rPr>
              <a:t>Change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  <a:sym typeface="Wingdings"/>
              </a:rPr>
              <a:t> of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  <a:sym typeface="Wingdings"/>
              </a:rPr>
              <a:t> memory layout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87680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400" noProof="0" dirty="0" smtClean="0">
                <a:latin typeface="Garamond"/>
                <a:cs typeface="Garamond"/>
                <a:sym typeface="Wingdings"/>
              </a:rPr>
              <a:t>Change of 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cs typeface="Garamond"/>
                <a:sym typeface="Wingdings"/>
              </a:rPr>
              <a:t>cache line size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75792851"/>
              </p:ext>
            </p:extLst>
          </p:nvPr>
        </p:nvGraphicFramePr>
        <p:xfrm>
          <a:off x="609600" y="1219200"/>
          <a:ext cx="8094133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False Sharing is Sensitive to Memory Layout </a:t>
            </a:r>
            <a:endParaRPr lang="en-US" sz="4000" dirty="0"/>
          </a:p>
        </p:txBody>
      </p:sp>
      <p:grpSp>
        <p:nvGrpSpPr>
          <p:cNvPr id="8" name="Group 42"/>
          <p:cNvGrpSpPr/>
          <p:nvPr/>
        </p:nvGrpSpPr>
        <p:grpSpPr>
          <a:xfrm>
            <a:off x="1058119" y="5410200"/>
            <a:ext cx="7129055" cy="393472"/>
            <a:chOff x="1600200" y="2362200"/>
            <a:chExt cx="7129055" cy="629555"/>
          </a:xfrm>
        </p:grpSpPr>
        <p:grpSp>
          <p:nvGrpSpPr>
            <p:cNvPr id="10" name="Group 40"/>
            <p:cNvGrpSpPr/>
            <p:nvPr/>
          </p:nvGrpSpPr>
          <p:grpSpPr>
            <a:xfrm>
              <a:off x="1600200" y="2362200"/>
              <a:ext cx="5762308" cy="609600"/>
              <a:chOff x="1598612" y="2362200"/>
              <a:chExt cx="5762308" cy="609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98612" y="2362200"/>
                <a:ext cx="731520" cy="6096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29586" y="2362200"/>
                <a:ext cx="731520" cy="609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Garamond"/>
                  <a:cs typeface="Garamond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48000" y="2362200"/>
                <a:ext cx="731520" cy="609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64280" y="2362200"/>
                <a:ext cx="731520" cy="609600"/>
              </a:xfrm>
              <a:prstGeom prst="rect">
                <a:avLst/>
              </a:prstGeom>
              <a:solidFill>
                <a:srgbClr val="00AA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95800" y="2362200"/>
                <a:ext cx="731520" cy="609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57800" y="2362200"/>
                <a:ext cx="731520" cy="6096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43600" y="2362200"/>
                <a:ext cx="731520" cy="609600"/>
              </a:xfrm>
              <a:prstGeom prst="rect">
                <a:avLst/>
              </a:prstGeom>
              <a:solidFill>
                <a:srgbClr val="6600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629400" y="2362200"/>
                <a:ext cx="731520" cy="60960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696200" y="2450069"/>
              <a:ext cx="1033055" cy="541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aramond"/>
                  <a:cs typeface="Garamond"/>
                </a:rPr>
                <a:t>Offset = 0</a:t>
              </a:r>
              <a:endParaRPr lang="en-US" sz="1600" dirty="0">
                <a:latin typeface="Garamond"/>
                <a:cs typeface="Garamond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42877" y="4316888"/>
            <a:ext cx="2243523" cy="559912"/>
            <a:chOff x="3053984" y="1268888"/>
            <a:chExt cx="2243523" cy="559912"/>
          </a:xfrm>
        </p:grpSpPr>
        <p:sp>
          <p:nvSpPr>
            <p:cNvPr id="48" name="TextBox 47"/>
            <p:cNvSpPr txBox="1"/>
            <p:nvPr/>
          </p:nvSpPr>
          <p:spPr>
            <a:xfrm>
              <a:off x="3053984" y="1268888"/>
              <a:ext cx="2243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aramond"/>
                  <a:cs typeface="Garamond"/>
                </a:rPr>
                <a:t>Cache line size = 64 bytes</a:t>
              </a:r>
              <a:endParaRPr lang="en-US" sz="1600" dirty="0">
                <a:latin typeface="Garamond"/>
                <a:cs typeface="Garamond"/>
              </a:endParaRPr>
            </a:p>
          </p:txBody>
        </p:sp>
        <p:sp>
          <p:nvSpPr>
            <p:cNvPr id="49" name="Left Brace 48"/>
            <p:cNvSpPr/>
            <p:nvPr/>
          </p:nvSpPr>
          <p:spPr>
            <a:xfrm rot="5400000">
              <a:off x="4053923" y="1358344"/>
              <a:ext cx="178912" cy="762000"/>
            </a:xfrm>
            <a:prstGeom prst="leftBrace">
              <a:avLst>
                <a:gd name="adj1" fmla="val 8333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2"/>
          <p:cNvGrpSpPr/>
          <p:nvPr/>
        </p:nvGrpSpPr>
        <p:grpSpPr>
          <a:xfrm>
            <a:off x="1252945" y="5854928"/>
            <a:ext cx="7129055" cy="393472"/>
            <a:chOff x="1600200" y="2362200"/>
            <a:chExt cx="7129055" cy="629555"/>
          </a:xfrm>
        </p:grpSpPr>
        <p:grpSp>
          <p:nvGrpSpPr>
            <p:cNvPr id="51" name="Group 40"/>
            <p:cNvGrpSpPr/>
            <p:nvPr/>
          </p:nvGrpSpPr>
          <p:grpSpPr>
            <a:xfrm>
              <a:off x="1600200" y="2362200"/>
              <a:ext cx="5762308" cy="609600"/>
              <a:chOff x="1598612" y="2362200"/>
              <a:chExt cx="5762308" cy="6096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598612" y="2362200"/>
                <a:ext cx="731520" cy="6096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329586" y="2362200"/>
                <a:ext cx="731520" cy="609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Garamond"/>
                  <a:cs typeface="Garamond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48000" y="2362200"/>
                <a:ext cx="731520" cy="609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764280" y="2362200"/>
                <a:ext cx="731520" cy="609600"/>
              </a:xfrm>
              <a:prstGeom prst="rect">
                <a:avLst/>
              </a:prstGeom>
              <a:solidFill>
                <a:srgbClr val="00AA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495800" y="2362200"/>
                <a:ext cx="731520" cy="609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257800" y="2362200"/>
                <a:ext cx="731520" cy="6096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943600" y="2362200"/>
                <a:ext cx="731520" cy="609600"/>
              </a:xfrm>
              <a:prstGeom prst="rect">
                <a:avLst/>
              </a:prstGeom>
              <a:solidFill>
                <a:srgbClr val="6600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29400" y="2362200"/>
                <a:ext cx="731520" cy="60960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696200" y="2450069"/>
              <a:ext cx="1033055" cy="541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aramond"/>
                  <a:cs typeface="Garamond"/>
                </a:rPr>
                <a:t>Offset = 8</a:t>
              </a:r>
              <a:endParaRPr lang="en-US" sz="1600" dirty="0">
                <a:latin typeface="Garamond"/>
                <a:cs typeface="Garamon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4200" y="6396335"/>
            <a:ext cx="3429585" cy="461665"/>
            <a:chOff x="3004949" y="6396335"/>
            <a:chExt cx="3429585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322534" y="6396335"/>
              <a:ext cx="3112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Colors represent threads</a:t>
              </a:r>
              <a:endParaRPr lang="en-US" sz="2400" dirty="0">
                <a:latin typeface="Garamond"/>
                <a:cs typeface="Garamond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04949" y="6553200"/>
              <a:ext cx="347851" cy="228600"/>
              <a:chOff x="2325161" y="6477000"/>
              <a:chExt cx="347851" cy="381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25161" y="6477000"/>
                <a:ext cx="189439" cy="381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83573" y="6477000"/>
                <a:ext cx="189439" cy="381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Garamond"/>
                  <a:cs typeface="Garamond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058119" y="4876800"/>
            <a:ext cx="7628681" cy="1371600"/>
            <a:chOff x="1058119" y="4876800"/>
            <a:chExt cx="7628681" cy="1371600"/>
          </a:xfrm>
        </p:grpSpPr>
        <p:grpSp>
          <p:nvGrpSpPr>
            <p:cNvPr id="33" name="Group 55"/>
            <p:cNvGrpSpPr/>
            <p:nvPr/>
          </p:nvGrpSpPr>
          <p:grpSpPr>
            <a:xfrm>
              <a:off x="1058119" y="4876800"/>
              <a:ext cx="7628681" cy="369332"/>
              <a:chOff x="869226" y="1828800"/>
              <a:chExt cx="7628681" cy="369332"/>
            </a:xfrm>
          </p:grpSpPr>
          <p:grpSp>
            <p:nvGrpSpPr>
              <p:cNvPr id="34" name="Group 41"/>
              <p:cNvGrpSpPr/>
              <p:nvPr/>
            </p:nvGrpSpPr>
            <p:grpSpPr>
              <a:xfrm>
                <a:off x="869226" y="1828800"/>
                <a:ext cx="6493034" cy="317500"/>
                <a:chOff x="1600200" y="3200400"/>
                <a:chExt cx="6493034" cy="3175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1448594" y="3352006"/>
                  <a:ext cx="3048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3580606" y="3364706"/>
                  <a:ext cx="3048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7238206" y="3352006"/>
                  <a:ext cx="3048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1600994" y="3505200"/>
                  <a:ext cx="649224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2134394" y="3352006"/>
                  <a:ext cx="3048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>
                  <a:off x="2894806" y="3352006"/>
                  <a:ext cx="3048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4342605" y="3352006"/>
                  <a:ext cx="3048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>
                  <a:off x="5106194" y="3352006"/>
                  <a:ext cx="3048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5790406" y="3352006"/>
                  <a:ext cx="3048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6476206" y="3352006"/>
                  <a:ext cx="3048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7924006" y="3352006"/>
                  <a:ext cx="3048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7543800" y="1828800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aramond"/>
                    <a:cs typeface="Garamond"/>
                  </a:rPr>
                  <a:t>Memory </a:t>
                </a:r>
                <a:endParaRPr lang="en-US" dirty="0">
                  <a:latin typeface="Garamond"/>
                  <a:cs typeface="Garamond"/>
                </a:endParaRPr>
              </a:p>
            </p:txBody>
          </p:sp>
        </p:grpSp>
        <p:cxnSp>
          <p:nvCxnSpPr>
            <p:cNvPr id="64" name="Straight Connector 63"/>
            <p:cNvCxnSpPr/>
            <p:nvPr/>
          </p:nvCxnSpPr>
          <p:spPr>
            <a:xfrm>
              <a:off x="1060704" y="5181600"/>
              <a:ext cx="0" cy="106680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838200" y="4267200"/>
            <a:ext cx="7467600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 smtClean="0">
                <a:latin typeface="Garamond"/>
                <a:cs typeface="Garamond"/>
              </a:rPr>
              <a:t>Predator </a:t>
            </a:r>
            <a:r>
              <a:rPr lang="en-US" sz="2800" b="1" dirty="0" smtClean="0">
                <a:latin typeface="Garamond"/>
                <a:cs typeface="Garamond"/>
              </a:rPr>
              <a:t>avoids the predicament of testing</a:t>
            </a:r>
            <a:endParaRPr lang="en-US" sz="2800" b="1" dirty="0" smtClean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Prediction Based on Virtual Cache Lines</a:t>
            </a:r>
            <a:endParaRPr lang="en-US" sz="4000" dirty="0"/>
          </a:p>
        </p:txBody>
      </p:sp>
      <p:grpSp>
        <p:nvGrpSpPr>
          <p:cNvPr id="3" name="Group 21"/>
          <p:cNvGrpSpPr/>
          <p:nvPr/>
        </p:nvGrpSpPr>
        <p:grpSpPr>
          <a:xfrm>
            <a:off x="878995" y="914400"/>
            <a:ext cx="5181600" cy="1219200"/>
            <a:chOff x="610394" y="1447800"/>
            <a:chExt cx="5181600" cy="1219200"/>
          </a:xfrm>
        </p:grpSpPr>
        <p:sp>
          <p:nvSpPr>
            <p:cNvPr id="4" name="Rectangle 3"/>
            <p:cNvSpPr/>
            <p:nvPr/>
          </p:nvSpPr>
          <p:spPr>
            <a:xfrm>
              <a:off x="610394" y="2057400"/>
              <a:ext cx="2590800" cy="6096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1194" y="2057400"/>
              <a:ext cx="2590800" cy="6096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1394" y="1447800"/>
              <a:ext cx="1838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Thread 1</a:t>
              </a:r>
              <a:endParaRPr lang="en-US" sz="3600" dirty="0">
                <a:latin typeface="Garamond"/>
                <a:cs typeface="Garamond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2194" y="1447800"/>
              <a:ext cx="1838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Thread 2</a:t>
              </a:r>
              <a:endParaRPr lang="en-US" sz="3600" dirty="0">
                <a:latin typeface="Garamond"/>
                <a:cs typeface="Garamond"/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878201" y="2209800"/>
            <a:ext cx="5183982" cy="382588"/>
            <a:chOff x="609600" y="2743200"/>
            <a:chExt cx="5183982" cy="382588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457994" y="29583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047999" y="29710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640388" y="29710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0394" y="3124200"/>
              <a:ext cx="518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372394" y="2743200"/>
              <a:ext cx="1315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Cache line 1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43097" y="2743200"/>
              <a:ext cx="1315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Cache line 2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878201" y="3276600"/>
            <a:ext cx="5181600" cy="609600"/>
            <a:chOff x="835818" y="4038600"/>
            <a:chExt cx="5181600" cy="609600"/>
          </a:xfrm>
        </p:grpSpPr>
        <p:sp>
          <p:nvSpPr>
            <p:cNvPr id="26" name="Rectangle 25"/>
            <p:cNvSpPr/>
            <p:nvPr/>
          </p:nvSpPr>
          <p:spPr>
            <a:xfrm>
              <a:off x="835818" y="4038600"/>
              <a:ext cx="2590800" cy="6096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26618" y="4038600"/>
              <a:ext cx="2590800" cy="6096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118583" y="3886200"/>
            <a:ext cx="5183982" cy="382588"/>
            <a:chOff x="609600" y="2743200"/>
            <a:chExt cx="5183982" cy="382588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457994" y="29583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047999" y="29710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640388" y="29710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10394" y="3124200"/>
              <a:ext cx="518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066800" y="2743200"/>
              <a:ext cx="1900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Virtual cache line 1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81400" y="2743200"/>
              <a:ext cx="1900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Virtual cache line 2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sp>
        <p:nvSpPr>
          <p:cNvPr id="40" name="Oval Callout 39"/>
          <p:cNvSpPr/>
          <p:nvPr/>
        </p:nvSpPr>
        <p:spPr>
          <a:xfrm>
            <a:off x="2252183" y="2819400"/>
            <a:ext cx="1752600" cy="765048"/>
          </a:xfrm>
          <a:prstGeom prst="wedgeEllipseCallout">
            <a:avLst>
              <a:gd name="adj1" fmla="val -7790"/>
              <a:gd name="adj2" fmla="val 873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aramond"/>
                <a:cs typeface="Garamond"/>
              </a:rPr>
              <a:t>False Sharing</a:t>
            </a:r>
            <a:endParaRPr lang="en-US" sz="24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grpSp>
        <p:nvGrpSpPr>
          <p:cNvPr id="11" name="Group 40"/>
          <p:cNvGrpSpPr/>
          <p:nvPr/>
        </p:nvGrpSpPr>
        <p:grpSpPr>
          <a:xfrm>
            <a:off x="878201" y="5029200"/>
            <a:ext cx="5181600" cy="609600"/>
            <a:chOff x="835818" y="4038600"/>
            <a:chExt cx="5181600" cy="609600"/>
          </a:xfrm>
        </p:grpSpPr>
        <p:sp>
          <p:nvSpPr>
            <p:cNvPr id="42" name="Rectangle 41"/>
            <p:cNvSpPr/>
            <p:nvPr/>
          </p:nvSpPr>
          <p:spPr>
            <a:xfrm>
              <a:off x="835818" y="4038600"/>
              <a:ext cx="2590800" cy="6096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26618" y="4038600"/>
              <a:ext cx="2590800" cy="6096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880583" y="5715000"/>
            <a:ext cx="5183982" cy="382588"/>
            <a:chOff x="609600" y="2743200"/>
            <a:chExt cx="5183982" cy="382588"/>
          </a:xfrm>
        </p:grpSpPr>
        <p:cxnSp>
          <p:nvCxnSpPr>
            <p:cNvPr id="45" name="Straight Connector 44"/>
            <p:cNvCxnSpPr/>
            <p:nvPr/>
          </p:nvCxnSpPr>
          <p:spPr>
            <a:xfrm rot="5400000">
              <a:off x="457994" y="29583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640388" y="29710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0394" y="3124200"/>
              <a:ext cx="5181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980406" y="2743200"/>
              <a:ext cx="2515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Virtual cache line 1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sp>
        <p:nvSpPr>
          <p:cNvPr id="51" name="Oval Callout 50"/>
          <p:cNvSpPr/>
          <p:nvPr/>
        </p:nvSpPr>
        <p:spPr>
          <a:xfrm>
            <a:off x="2633183" y="4721352"/>
            <a:ext cx="1752600" cy="765048"/>
          </a:xfrm>
          <a:prstGeom prst="wedgeEllipseCallout">
            <a:avLst>
              <a:gd name="adj1" fmla="val -7790"/>
              <a:gd name="adj2" fmla="val 873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aramond"/>
                <a:cs typeface="Garamond"/>
              </a:rPr>
              <a:t>False Sharing</a:t>
            </a:r>
            <a:endParaRPr lang="en-US" sz="24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13934" y="1600200"/>
            <a:ext cx="19201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Garamond"/>
                <a:cs typeface="Garamond"/>
              </a:rPr>
              <a:t>Real  case</a:t>
            </a:r>
            <a:endParaRPr lang="en-US" sz="3200" b="1" dirty="0">
              <a:latin typeface="Garamond"/>
              <a:cs typeface="Garamon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90783" y="3352800"/>
            <a:ext cx="22579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Garamond"/>
                <a:cs typeface="Garamond"/>
              </a:rPr>
              <a:t>Prediction 1</a:t>
            </a:r>
            <a:endParaRPr lang="en-US" sz="3200" b="1" dirty="0">
              <a:latin typeface="Garamond"/>
              <a:cs typeface="Garamon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90783" y="5221069"/>
            <a:ext cx="2287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Garamond"/>
                <a:cs typeface="Garamond"/>
              </a:rPr>
              <a:t>Prediction 2</a:t>
            </a:r>
            <a:endParaRPr lang="en-US" sz="3200" b="1" dirty="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1" grpId="0" animBg="1"/>
      <p:bldP spid="52" grpId="0"/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40674" y="1403933"/>
            <a:ext cx="1228780" cy="1004563"/>
            <a:chOff x="2340674" y="1403933"/>
            <a:chExt cx="1228780" cy="1004563"/>
          </a:xfrm>
        </p:grpSpPr>
        <p:sp>
          <p:nvSpPr>
            <p:cNvPr id="9" name="Left Brace 8"/>
            <p:cNvSpPr/>
            <p:nvPr/>
          </p:nvSpPr>
          <p:spPr>
            <a:xfrm rot="16200000" flipH="1">
              <a:off x="2688447" y="1527490"/>
              <a:ext cx="533233" cy="1228780"/>
            </a:xfrm>
            <a:prstGeom prst="leftBrace">
              <a:avLst>
                <a:gd name="adj1" fmla="val 8333"/>
                <a:gd name="adj2" fmla="val 47743"/>
              </a:avLst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87251" y="1403933"/>
              <a:ext cx="463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d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64985" y="1295400"/>
            <a:ext cx="1772278" cy="3336896"/>
            <a:chOff x="2064985" y="1295400"/>
            <a:chExt cx="1772278" cy="333689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344776" y="1702754"/>
              <a:ext cx="4" cy="291116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90971" y="1297824"/>
              <a:ext cx="546292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Y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4985" y="1295400"/>
              <a:ext cx="546292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X</a:t>
              </a:r>
              <a:endParaRPr lang="en-US" sz="2400" dirty="0">
                <a:latin typeface="Garamond"/>
                <a:cs typeface="Garamond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3565679" y="1721133"/>
              <a:ext cx="4" cy="291116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3"/>
          <p:cNvSpPr/>
          <p:nvPr/>
        </p:nvSpPr>
        <p:spPr>
          <a:xfrm>
            <a:off x="1532157" y="3819592"/>
            <a:ext cx="2268516" cy="294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9"/>
          <p:cNvGrpSpPr/>
          <p:nvPr/>
        </p:nvGrpSpPr>
        <p:grpSpPr>
          <a:xfrm>
            <a:off x="1353448" y="4282217"/>
            <a:ext cx="7257151" cy="838200"/>
            <a:chOff x="1353448" y="4953000"/>
            <a:chExt cx="7257151" cy="838200"/>
          </a:xfrm>
        </p:grpSpPr>
        <p:sp>
          <p:nvSpPr>
            <p:cNvPr id="7" name="Rectangle 3"/>
            <p:cNvSpPr/>
            <p:nvPr/>
          </p:nvSpPr>
          <p:spPr>
            <a:xfrm>
              <a:off x="1813844" y="5015454"/>
              <a:ext cx="2268516" cy="2911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3448" y="5421868"/>
              <a:ext cx="1428324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(sz-d)/2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2017893" y="5142964"/>
              <a:ext cx="118733" cy="526830"/>
            </a:xfrm>
            <a:prstGeom prst="leftBrace">
              <a:avLst>
                <a:gd name="adj1" fmla="val 8333"/>
                <a:gd name="adj2" fmla="val 47743"/>
              </a:avLst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04782" y="5421859"/>
              <a:ext cx="1428324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(sz-d)/2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18" name="Rectangle 3"/>
            <p:cNvSpPr/>
            <p:nvPr/>
          </p:nvSpPr>
          <p:spPr>
            <a:xfrm>
              <a:off x="4912049" y="5016736"/>
              <a:ext cx="303652" cy="2911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7824" y="4953000"/>
              <a:ext cx="3402775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Tracked virtual line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24" name="Left Brace 23"/>
            <p:cNvSpPr/>
            <p:nvPr/>
          </p:nvSpPr>
          <p:spPr>
            <a:xfrm rot="16200000">
              <a:off x="3769728" y="5141957"/>
              <a:ext cx="118733" cy="526830"/>
            </a:xfrm>
            <a:prstGeom prst="leftBrace">
              <a:avLst>
                <a:gd name="adj1" fmla="val 8333"/>
                <a:gd name="adj2" fmla="val 47743"/>
              </a:avLst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94556" y="3290289"/>
            <a:ext cx="6416043" cy="675460"/>
            <a:chOff x="2194556" y="3290289"/>
            <a:chExt cx="6416043" cy="675460"/>
          </a:xfrm>
        </p:grpSpPr>
        <p:sp>
          <p:nvSpPr>
            <p:cNvPr id="5" name="Rectangle 3"/>
            <p:cNvSpPr/>
            <p:nvPr/>
          </p:nvSpPr>
          <p:spPr>
            <a:xfrm>
              <a:off x="2194556" y="3290289"/>
              <a:ext cx="2268516" cy="2940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30"/>
            <p:cNvGrpSpPr/>
            <p:nvPr/>
          </p:nvGrpSpPr>
          <p:grpSpPr>
            <a:xfrm>
              <a:off x="4917014" y="3596417"/>
              <a:ext cx="3693585" cy="369332"/>
              <a:chOff x="4917014" y="4267200"/>
              <a:chExt cx="3693585" cy="369332"/>
            </a:xfrm>
          </p:grpSpPr>
          <p:sp>
            <p:nvSpPr>
              <p:cNvPr id="17" name="Rectangle 3"/>
              <p:cNvSpPr/>
              <p:nvPr/>
            </p:nvSpPr>
            <p:spPr>
              <a:xfrm>
                <a:off x="4917014" y="4329621"/>
                <a:ext cx="303652" cy="2940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07824" y="4267200"/>
                <a:ext cx="3402775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r>
                  <a:rPr lang="en-US" sz="2400" dirty="0" smtClean="0">
                    <a:latin typeface="Garamond"/>
                    <a:cs typeface="Garamond"/>
                  </a:rPr>
                  <a:t>Non-tracked virtual lines</a:t>
                </a:r>
                <a:endParaRPr lang="en-US" sz="2400" dirty="0">
                  <a:latin typeface="Garamond"/>
                  <a:cs typeface="Garamond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1066800" y="2362200"/>
            <a:ext cx="2267712" cy="557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28416" y="2362200"/>
            <a:ext cx="2267712" cy="557784"/>
          </a:xfrm>
          <a:prstGeom prst="rect">
            <a:avLst/>
          </a:prstGeom>
          <a:solidFill>
            <a:srgbClr val="B7B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Determine Virtual Line by Memory Accesses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229600" cy="11430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 	d &lt; the cache line size - </a:t>
            </a:r>
            <a:r>
              <a:rPr lang="en-US" sz="2800" dirty="0" err="1" smtClean="0"/>
              <a:t>sz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(X, Y) from different threads &amp;&amp; one of them is write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8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63"/>
    </mc:Choice>
    <mc:Fallback xmlns="">
      <p:transition xmlns:p14="http://schemas.microsoft.com/office/powerpoint/2010/main" spd="slow" advTm="418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Detection Results on Phoenix and PARSEC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70915"/>
              </p:ext>
            </p:extLst>
          </p:nvPr>
        </p:nvGraphicFramePr>
        <p:xfrm>
          <a:off x="0" y="1428376"/>
          <a:ext cx="9144000" cy="279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2734"/>
                <a:gridCol w="3881266"/>
              </a:tblGrid>
              <a:tr h="9690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Benchmarks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/>
                          <a:cs typeface="Garamond"/>
                        </a:rPr>
                        <a:t>Performance Improvements</a:t>
                      </a:r>
                    </a:p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(after fixes)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43863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Histogram</a:t>
                      </a:r>
                      <a:endParaRPr lang="en-US" sz="2400" b="1" dirty="0">
                        <a:solidFill>
                          <a:srgbClr val="008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46%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43863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90"/>
                          </a:solidFill>
                          <a:latin typeface="Garamond"/>
                          <a:cs typeface="Garamond"/>
                        </a:rPr>
                        <a:t>Linear_regression</a:t>
                      </a:r>
                      <a:endParaRPr lang="en-US" sz="2400" b="1" dirty="0">
                        <a:solidFill>
                          <a:srgbClr val="00009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  <a:latin typeface="Garamond"/>
                          <a:cs typeface="Garamond"/>
                        </a:rPr>
                        <a:t>1207%</a:t>
                      </a:r>
                      <a:endParaRPr lang="en-US" sz="2000" b="1" dirty="0">
                        <a:solidFill>
                          <a:srgbClr val="00009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43863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aramond"/>
                          <a:cs typeface="Garamond"/>
                        </a:rPr>
                        <a:t>Streamcluster-1</a:t>
                      </a:r>
                      <a:endParaRPr lang="en-US" sz="240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4.77%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4386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Garamond"/>
                          <a:cs typeface="Garamond"/>
                        </a:rPr>
                        <a:t>Streamcluster-2</a:t>
                      </a:r>
                      <a:endParaRPr lang="en-US" sz="240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7.52%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1143000" y="4419600"/>
            <a:ext cx="7315200" cy="1295400"/>
          </a:xfrm>
          <a:prstGeom prst="wedgeRoundRectCallout">
            <a:avLst>
              <a:gd name="adj1" fmla="val -34126"/>
              <a:gd name="adj2" fmla="val -1424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Garamond"/>
                <a:cs typeface="Garamond"/>
              </a:rPr>
              <a:t>Need prediction to detect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Garamond"/>
                <a:cs typeface="Garamond"/>
              </a:rPr>
              <a:t>f</a:t>
            </a:r>
            <a:r>
              <a:rPr lang="en-US" sz="3600" b="1" dirty="0" smtClean="0">
                <a:solidFill>
                  <a:schemeClr val="tx1"/>
                </a:solidFill>
                <a:latin typeface="Garamond"/>
                <a:cs typeface="Garamond"/>
              </a:rPr>
              <a:t>alse sharing of </a:t>
            </a:r>
            <a:r>
              <a:rPr lang="en-US" sz="3600" b="1" dirty="0" err="1" smtClean="0">
                <a:solidFill>
                  <a:schemeClr val="tx1"/>
                </a:solidFill>
                <a:latin typeface="Garamond"/>
                <a:cs typeface="Garamond"/>
              </a:rPr>
              <a:t>Linear_regression</a:t>
            </a:r>
            <a:endParaRPr lang="en-US" sz="3600" b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Results on Real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MySQL</a:t>
            </a:r>
          </a:p>
          <a:p>
            <a:pPr lvl="1"/>
            <a:r>
              <a:rPr lang="en-US" dirty="0" smtClean="0"/>
              <a:t>Problem: different threads update the shared bitmap simultaneously</a:t>
            </a:r>
            <a:endParaRPr lang="en-US" dirty="0"/>
          </a:p>
          <a:p>
            <a:pPr lvl="1"/>
            <a:r>
              <a:rPr lang="en-US" dirty="0" smtClean="0"/>
              <a:t>Performance improves </a:t>
            </a:r>
            <a:r>
              <a:rPr lang="en-US" b="1" dirty="0" smtClean="0">
                <a:solidFill>
                  <a:srgbClr val="008000"/>
                </a:solidFill>
              </a:rPr>
              <a:t>180%</a:t>
            </a:r>
            <a:r>
              <a:rPr lang="en-US" dirty="0" smtClean="0"/>
              <a:t> after fixes</a:t>
            </a:r>
          </a:p>
          <a:p>
            <a:pPr lvl="1"/>
            <a:endParaRPr lang="en-US" dirty="0"/>
          </a:p>
          <a:p>
            <a:r>
              <a:rPr lang="en-US" dirty="0" smtClean="0"/>
              <a:t>Boost library:</a:t>
            </a:r>
          </a:p>
          <a:p>
            <a:pPr lvl="1"/>
            <a:r>
              <a:rPr lang="en-US" dirty="0" smtClean="0"/>
              <a:t>Problem: “there will be 16 spinlocks per cache line”</a:t>
            </a:r>
          </a:p>
          <a:p>
            <a:pPr lvl="1"/>
            <a:r>
              <a:rPr lang="en-US" dirty="0"/>
              <a:t>Performance </a:t>
            </a:r>
            <a:r>
              <a:rPr lang="en-US" dirty="0" smtClean="0"/>
              <a:t>improves about </a:t>
            </a:r>
            <a:r>
              <a:rPr lang="en-US" b="1" dirty="0" smtClean="0">
                <a:solidFill>
                  <a:srgbClr val="008000"/>
                </a:solidFill>
              </a:rPr>
              <a:t>100%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1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Caveats of Fixes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Unavailable source code</a:t>
            </a:r>
          </a:p>
          <a:p>
            <a:pPr lvl="1"/>
            <a:r>
              <a:rPr lang="en-US" dirty="0"/>
              <a:t>Infeasible to </a:t>
            </a:r>
            <a:r>
              <a:rPr lang="en-US" dirty="0" smtClean="0"/>
              <a:t>fix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 performance improvement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986986"/>
            <a:ext cx="8382000" cy="21852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/>
                <a:cs typeface="Garamond"/>
              </a:rPr>
              <a:t>Quote from the MIT’s VEE2011 paper:</a:t>
            </a:r>
          </a:p>
          <a:p>
            <a:endParaRPr lang="en-US" sz="20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Garamond"/>
                <a:cs typeface="Garamond"/>
              </a:rPr>
              <a:t>“</a:t>
            </a:r>
            <a:r>
              <a:rPr lang="en-US" sz="3200" dirty="0" smtClean="0">
                <a:latin typeface="Garamond"/>
                <a:cs typeface="Garamond"/>
              </a:rPr>
              <a:t>We added padding between the data but the </a:t>
            </a:r>
            <a:r>
              <a:rPr lang="en-US" sz="3200" dirty="0" smtClean="0">
                <a:solidFill>
                  <a:srgbClr val="FF0000"/>
                </a:solidFill>
                <a:latin typeface="Garamond"/>
                <a:cs typeface="Garamond"/>
              </a:rPr>
              <a:t>runtime actually increased </a:t>
            </a:r>
            <a:r>
              <a:rPr lang="en-US" sz="3200" dirty="0" smtClean="0">
                <a:latin typeface="Garamond"/>
                <a:cs typeface="Garamond"/>
              </a:rPr>
              <a:t>because of </a:t>
            </a:r>
            <a:r>
              <a:rPr lang="en-US" sz="3200" dirty="0" smtClean="0">
                <a:solidFill>
                  <a:srgbClr val="0000FF"/>
                </a:solidFill>
                <a:latin typeface="Garamond"/>
                <a:cs typeface="Garamond"/>
              </a:rPr>
              <a:t>lost cache locality</a:t>
            </a:r>
            <a:r>
              <a:rPr lang="en-US" sz="3200" dirty="0" smtClean="0">
                <a:latin typeface="Garamond"/>
                <a:cs typeface="Garamond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latin typeface="Garamond"/>
                <a:cs typeface="Garamond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743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+mj-ea"/>
                <a:cs typeface="Garamond"/>
              </a:rPr>
              <a:t>Sheriff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+mj-ea"/>
                <a:cs typeface="Garamond"/>
              </a:rPr>
              <a:t>: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+mj-ea"/>
                <a:cs typeface="Garamond"/>
              </a:rPr>
              <a:t>Precise Detection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+mj-ea"/>
                <a:cs typeface="Garamond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+mj-ea"/>
                <a:cs typeface="Garamond"/>
              </a:rPr>
              <a:t>&amp; Automatic Mitigation of False Sharing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/>
              <a:ea typeface="+mj-ea"/>
              <a:cs typeface="Garamon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876800" cy="9652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38200" y="4343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Tongping Liu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Emery Berger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1"/>
          <a:stretch>
            <a:fillRect/>
          </a:stretch>
        </p:blipFill>
        <p:spPr>
          <a:xfrm>
            <a:off x="0" y="0"/>
            <a:ext cx="2591279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76400" y="2047220"/>
            <a:ext cx="1676400" cy="503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aramond"/>
                <a:cs typeface="Garamond"/>
              </a:rPr>
              <a:t>Thread 1</a:t>
            </a:r>
            <a:endParaRPr lang="en-US" sz="24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581400" y="468421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486400" y="468421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867400" y="468421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248400" y="468421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629400" y="468421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371600" y="1864816"/>
            <a:ext cx="2362200" cy="182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1"/>
          <p:cNvGrpSpPr/>
          <p:nvPr/>
        </p:nvGrpSpPr>
        <p:grpSpPr>
          <a:xfrm>
            <a:off x="1752600" y="3007816"/>
            <a:ext cx="1524000" cy="334804"/>
            <a:chOff x="1752600" y="3505200"/>
            <a:chExt cx="1524000" cy="334804"/>
          </a:xfrm>
        </p:grpSpPr>
        <p:sp>
          <p:nvSpPr>
            <p:cNvPr id="89" name="Rectangle 88"/>
            <p:cNvSpPr/>
            <p:nvPr/>
          </p:nvSpPr>
          <p:spPr>
            <a:xfrm>
              <a:off x="1752600" y="3505200"/>
              <a:ext cx="381000" cy="334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133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514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95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2819400" y="468421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200400" y="468421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438400" y="4684216"/>
            <a:ext cx="381000" cy="3348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3962400" y="4684216"/>
            <a:ext cx="1524000" cy="334804"/>
            <a:chOff x="3962400" y="5227796"/>
            <a:chExt cx="1524000" cy="334804"/>
          </a:xfrm>
        </p:grpSpPr>
        <p:sp>
          <p:nvSpPr>
            <p:cNvPr id="82" name="Rectangle 81"/>
            <p:cNvSpPr/>
            <p:nvPr/>
          </p:nvSpPr>
          <p:spPr>
            <a:xfrm>
              <a:off x="3962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43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724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105400" y="52277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638800" y="2047220"/>
            <a:ext cx="1676400" cy="503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Garamond"/>
                <a:cs typeface="Garamond"/>
              </a:rPr>
              <a:t>Thread 2</a:t>
            </a:r>
            <a:endParaRPr lang="en-US" sz="2400" b="1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334000" y="1864816"/>
            <a:ext cx="2362200" cy="182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2"/>
          <p:cNvGrpSpPr/>
          <p:nvPr/>
        </p:nvGrpSpPr>
        <p:grpSpPr>
          <a:xfrm>
            <a:off x="5715000" y="2961620"/>
            <a:ext cx="1524000" cy="334804"/>
            <a:chOff x="5715000" y="3505200"/>
            <a:chExt cx="1524000" cy="334804"/>
          </a:xfrm>
        </p:grpSpPr>
        <p:sp>
          <p:nvSpPr>
            <p:cNvPr id="103" name="Rectangle 102"/>
            <p:cNvSpPr/>
            <p:nvPr/>
          </p:nvSpPr>
          <p:spPr>
            <a:xfrm>
              <a:off x="6096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477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858000" y="3505200"/>
              <a:ext cx="381000" cy="334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715000" y="3505200"/>
              <a:ext cx="381000" cy="33480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048000" y="32780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Cache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010400" y="32780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Cache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7" name="Bent-Up Arrow 46"/>
          <p:cNvSpPr/>
          <p:nvPr/>
        </p:nvSpPr>
        <p:spPr>
          <a:xfrm>
            <a:off x="5486400" y="3342620"/>
            <a:ext cx="1295400" cy="1600200"/>
          </a:xfrm>
          <a:prstGeom prst="bentUpArrow">
            <a:avLst>
              <a:gd name="adj1" fmla="val 17280"/>
              <a:gd name="adj2" fmla="val 25000"/>
              <a:gd name="adj3" fmla="val 239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52600" y="3007816"/>
            <a:ext cx="381000" cy="334804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grpSp>
        <p:nvGrpSpPr>
          <p:cNvPr id="5" name="Group 54"/>
          <p:cNvGrpSpPr/>
          <p:nvPr/>
        </p:nvGrpSpPr>
        <p:grpSpPr>
          <a:xfrm>
            <a:off x="3276600" y="2807632"/>
            <a:ext cx="2438400" cy="382588"/>
            <a:chOff x="3276600" y="3276600"/>
            <a:chExt cx="2438400" cy="38258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276600" y="3657600"/>
              <a:ext cx="2438400" cy="1588"/>
            </a:xfrm>
            <a:prstGeom prst="line">
              <a:avLst/>
            </a:prstGeom>
            <a:ln w="63500">
              <a:solidFill>
                <a:schemeClr val="accent3">
                  <a:lumMod val="50000"/>
                </a:schemeClr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962400" y="3276600"/>
              <a:ext cx="1097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Invalidate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sp>
        <p:nvSpPr>
          <p:cNvPr id="55" name="Down Arrow 54"/>
          <p:cNvSpPr/>
          <p:nvPr/>
        </p:nvSpPr>
        <p:spPr>
          <a:xfrm rot="18424928">
            <a:off x="2628638" y="2928270"/>
            <a:ext cx="605352" cy="2497485"/>
          </a:xfrm>
          <a:prstGeom prst="downArrow">
            <a:avLst>
              <a:gd name="adj1" fmla="val 47566"/>
              <a:gd name="adj2" fmla="val 531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962400" y="4684216"/>
            <a:ext cx="381000" cy="334804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6896894" y="2771120"/>
            <a:ext cx="381000" cy="1588"/>
          </a:xfrm>
          <a:prstGeom prst="line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42"/>
          <p:cNvGrpSpPr/>
          <p:nvPr/>
        </p:nvGrpSpPr>
        <p:grpSpPr>
          <a:xfrm>
            <a:off x="5715000" y="2961620"/>
            <a:ext cx="1524000" cy="334804"/>
            <a:chOff x="5715000" y="3505200"/>
            <a:chExt cx="1524000" cy="334804"/>
          </a:xfrm>
        </p:grpSpPr>
        <p:sp>
          <p:nvSpPr>
            <p:cNvPr id="60" name="Rectangle 59"/>
            <p:cNvSpPr/>
            <p:nvPr/>
          </p:nvSpPr>
          <p:spPr>
            <a:xfrm>
              <a:off x="6096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770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58000" y="3505200"/>
              <a:ext cx="381000" cy="334804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3505200"/>
              <a:ext cx="381000" cy="33480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38200" y="5171420"/>
            <a:ext cx="7686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Garamond"/>
                <a:cs typeface="Garamond"/>
              </a:rPr>
              <a:t>Sharing cache lines causes false sharing problems</a:t>
            </a:r>
            <a:endParaRPr lang="en-US" sz="2800" b="1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3760" y="4638020"/>
            <a:ext cx="2057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aramond"/>
                <a:cs typeface="Garamond"/>
              </a:rPr>
              <a:t>Main Memory</a:t>
            </a: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88903" y="136142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Core 1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3600" y="1295400"/>
            <a:ext cx="116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Core 2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6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Observation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Multicore is the standard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mart phones, tablets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aptops,  workstations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upercomputers, data centers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2941306" cy="204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584048"/>
            <a:ext cx="2743200" cy="2054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581400"/>
            <a:ext cx="34290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943600"/>
            <a:ext cx="723787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Garamond"/>
                <a:cs typeface="Garamond"/>
              </a:rPr>
              <a:t>Multicore drives parallel computing</a:t>
            </a:r>
            <a:endParaRPr lang="en-US" sz="40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2274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Key Idea: Make Different Threads </a:t>
            </a:r>
            <a:br>
              <a:rPr lang="en-US" dirty="0" smtClean="0"/>
            </a:br>
            <a:r>
              <a:rPr lang="en-US" dirty="0" smtClean="0"/>
              <a:t>Access Different Cache Lines</a:t>
            </a:r>
            <a:endParaRPr lang="en-US" cap="smal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19528"/>
            <a:ext cx="3699933" cy="26289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319528"/>
            <a:ext cx="3581400" cy="263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2525" y="4953000"/>
            <a:ext cx="1723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Garamond"/>
                <a:cs typeface="Garamond"/>
              </a:rPr>
              <a:t>Thread 1</a:t>
            </a:r>
            <a:endParaRPr lang="en-US" sz="32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953000"/>
            <a:ext cx="1753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C4DFF"/>
                </a:solidFill>
                <a:latin typeface="Garamond"/>
                <a:cs typeface="Garamond"/>
              </a:rPr>
              <a:t>Thread 2</a:t>
            </a:r>
            <a:endParaRPr lang="en-US" sz="3200" b="1" dirty="0">
              <a:solidFill>
                <a:srgbClr val="4C4DFF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600200" y="2209800"/>
            <a:ext cx="1676400" cy="503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aramond"/>
                <a:cs typeface="Garamond"/>
              </a:rPr>
              <a:t>“Thread” 1</a:t>
            </a:r>
            <a:endParaRPr lang="en-US" sz="24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grpSp>
        <p:nvGrpSpPr>
          <p:cNvPr id="2" name="Group 41"/>
          <p:cNvGrpSpPr/>
          <p:nvPr/>
        </p:nvGrpSpPr>
        <p:grpSpPr>
          <a:xfrm>
            <a:off x="1676400" y="3154204"/>
            <a:ext cx="1524000" cy="334804"/>
            <a:chOff x="1752600" y="3505200"/>
            <a:chExt cx="1524000" cy="334804"/>
          </a:xfrm>
        </p:grpSpPr>
        <p:sp>
          <p:nvSpPr>
            <p:cNvPr id="89" name="Rectangle 88"/>
            <p:cNvSpPr/>
            <p:nvPr/>
          </p:nvSpPr>
          <p:spPr>
            <a:xfrm>
              <a:off x="1752600" y="3505200"/>
              <a:ext cx="381000" cy="3348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133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514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95600" y="3505200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562600" y="2209800"/>
            <a:ext cx="1676400" cy="503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Garamond"/>
                <a:cs typeface="Garamond"/>
              </a:rPr>
              <a:t>“Thread” 2</a:t>
            </a:r>
            <a:endParaRPr lang="en-US" sz="2400" b="1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76400" y="3154204"/>
            <a:ext cx="381000" cy="334804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6804660" y="2917666"/>
            <a:ext cx="411480" cy="1588"/>
          </a:xfrm>
          <a:prstGeom prst="line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53"/>
          <p:cNvGrpSpPr/>
          <p:nvPr/>
        </p:nvGrpSpPr>
        <p:grpSpPr>
          <a:xfrm>
            <a:off x="2362200" y="4511992"/>
            <a:ext cx="4572000" cy="334804"/>
            <a:chOff x="2438400" y="4389596"/>
            <a:chExt cx="4572000" cy="334804"/>
          </a:xfrm>
        </p:grpSpPr>
        <p:sp>
          <p:nvSpPr>
            <p:cNvPr id="53" name="Rectangle 52"/>
            <p:cNvSpPr/>
            <p:nvPr/>
          </p:nvSpPr>
          <p:spPr>
            <a:xfrm>
              <a:off x="3581400" y="4389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962400" y="43895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343400" y="43895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86400" y="4389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67400" y="4389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248400" y="4389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29400" y="4389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19400" y="4389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00400" y="4389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438400" y="4389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24400" y="43895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05400" y="43895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52"/>
          <p:cNvGrpSpPr/>
          <p:nvPr/>
        </p:nvGrpSpPr>
        <p:grpSpPr>
          <a:xfrm>
            <a:off x="2362200" y="5273992"/>
            <a:ext cx="4572000" cy="334804"/>
            <a:chOff x="2438400" y="5151596"/>
            <a:chExt cx="4572000" cy="334804"/>
          </a:xfrm>
        </p:grpSpPr>
        <p:sp>
          <p:nvSpPr>
            <p:cNvPr id="75" name="Rectangle 74"/>
            <p:cNvSpPr/>
            <p:nvPr/>
          </p:nvSpPr>
          <p:spPr>
            <a:xfrm>
              <a:off x="3581400" y="5151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62400" y="51515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343400" y="51515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86400" y="5151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867400" y="5151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248400" y="5151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629400" y="5151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19400" y="5151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200400" y="5151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438400" y="5151596"/>
              <a:ext cx="381000" cy="334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24400" y="51515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105400" y="51515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Bent-Up Arrow 116"/>
          <p:cNvSpPr/>
          <p:nvPr/>
        </p:nvSpPr>
        <p:spPr>
          <a:xfrm flipH="1">
            <a:off x="2209800" y="3475196"/>
            <a:ext cx="1676400" cy="1295400"/>
          </a:xfrm>
          <a:prstGeom prst="bentUpArrow">
            <a:avLst>
              <a:gd name="adj1" fmla="val 19398"/>
              <a:gd name="adj2" fmla="val 19444"/>
              <a:gd name="adj3" fmla="val 247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22"/>
          <p:cNvGrpSpPr/>
          <p:nvPr/>
        </p:nvGrpSpPr>
        <p:grpSpPr>
          <a:xfrm>
            <a:off x="5638800" y="3124200"/>
            <a:ext cx="1524000" cy="334804"/>
            <a:chOff x="5715000" y="3017996"/>
            <a:chExt cx="1524000" cy="334804"/>
          </a:xfrm>
        </p:grpSpPr>
        <p:sp>
          <p:nvSpPr>
            <p:cNvPr id="119" name="Rectangle 118"/>
            <p:cNvSpPr/>
            <p:nvPr/>
          </p:nvSpPr>
          <p:spPr>
            <a:xfrm>
              <a:off x="5715000" y="30179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096000" y="30179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477000" y="30179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58000" y="3017996"/>
              <a:ext cx="38100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4" name="Straight Connector 123"/>
          <p:cNvCxnSpPr/>
          <p:nvPr/>
        </p:nvCxnSpPr>
        <p:spPr>
          <a:xfrm rot="5400000">
            <a:off x="1684750" y="2931858"/>
            <a:ext cx="438912" cy="1588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6781800" y="3124200"/>
            <a:ext cx="381000" cy="334804"/>
          </a:xfrm>
          <a:prstGeom prst="rect">
            <a:avLst/>
          </a:prstGeom>
          <a:solidFill>
            <a:srgbClr val="0000F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grpSp>
        <p:nvGrpSpPr>
          <p:cNvPr id="6" name="Group 80"/>
          <p:cNvGrpSpPr/>
          <p:nvPr/>
        </p:nvGrpSpPr>
        <p:grpSpPr>
          <a:xfrm>
            <a:off x="76200" y="6015335"/>
            <a:ext cx="6858000" cy="461665"/>
            <a:chOff x="152400" y="6015335"/>
            <a:chExt cx="6858000" cy="461665"/>
          </a:xfrm>
        </p:grpSpPr>
        <p:grpSp>
          <p:nvGrpSpPr>
            <p:cNvPr id="7" name="Group 149"/>
            <p:cNvGrpSpPr/>
            <p:nvPr/>
          </p:nvGrpSpPr>
          <p:grpSpPr>
            <a:xfrm>
              <a:off x="2438400" y="6065996"/>
              <a:ext cx="4572000" cy="334804"/>
              <a:chOff x="2438400" y="5943600"/>
              <a:chExt cx="4572000" cy="334804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3581400" y="5943600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962400" y="5943600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343400" y="5943600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86400" y="5943600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867400" y="5943600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248400" y="5943600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629400" y="5943600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819400" y="5943600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200400" y="5943600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2438400" y="5943600"/>
                <a:ext cx="381000" cy="33480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724400" y="5943600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105400" y="5943600"/>
                <a:ext cx="381000" cy="3348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152400" y="6015335"/>
              <a:ext cx="2438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AA00"/>
                  </a:solidFill>
                  <a:latin typeface="Garamond"/>
                  <a:cs typeface="Garamond"/>
                </a:rPr>
                <a:t>Global State</a:t>
              </a:r>
              <a:endParaRPr lang="en-US" sz="2400" dirty="0">
                <a:solidFill>
                  <a:srgbClr val="00AA00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010400" y="48840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aramond"/>
                <a:cs typeface="Garamond"/>
              </a:rPr>
              <a:t>Main </a:t>
            </a:r>
            <a:r>
              <a:rPr lang="en-US" sz="2400" dirty="0">
                <a:latin typeface="Garamond"/>
                <a:cs typeface="Garamond"/>
              </a:rPr>
              <a:t>M</a:t>
            </a:r>
            <a:r>
              <a:rPr lang="en-US" sz="2400" dirty="0" smtClean="0">
                <a:latin typeface="Garamond"/>
                <a:cs typeface="Garamond"/>
              </a:rPr>
              <a:t>emory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295400" y="2027396"/>
            <a:ext cx="2667000" cy="182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257800" y="2027396"/>
            <a:ext cx="2667000" cy="182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32004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Cache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628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Cache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912703" y="151382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Core 1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67400" y="1447800"/>
            <a:ext cx="116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Core 2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85" name="Bent-Up Arrow 84"/>
          <p:cNvSpPr/>
          <p:nvPr/>
        </p:nvSpPr>
        <p:spPr>
          <a:xfrm>
            <a:off x="5410200" y="3475196"/>
            <a:ext cx="1295400" cy="2057400"/>
          </a:xfrm>
          <a:prstGeom prst="bentUpArrow">
            <a:avLst>
              <a:gd name="adj1" fmla="val 17280"/>
              <a:gd name="adj2" fmla="val 18137"/>
              <a:gd name="adj3" fmla="val 239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0" y="44196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aramond"/>
                <a:cs typeface="Garamond"/>
              </a:rPr>
              <a:t>“Thread” 1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0" y="5177135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Garamond"/>
                <a:cs typeface="Garamond"/>
              </a:rPr>
              <a:t>“Thread” 2</a:t>
            </a:r>
            <a:endParaRPr lang="en-US" sz="2400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82" name="Title 45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Garamond"/>
                <a:ea typeface="+mj-ea"/>
                <a:cs typeface="Garamond"/>
              </a:rPr>
              <a:t>Prevent False Sharing by Isolation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j-ea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117" grpId="0" animBg="1"/>
      <p:bldP spid="125" grpId="0" animBg="1"/>
      <p:bldP spid="8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2286000" y="4191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286000" y="4191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pic>
        <p:nvPicPr>
          <p:cNvPr id="6" name="Picture 5" descr="f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666">
            <a:off x="6031564" y="914123"/>
            <a:ext cx="977903" cy="280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rea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20255"/>
            <a:ext cx="1219200" cy="218494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962400" y="2275168"/>
            <a:ext cx="1219200" cy="127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609600" y="3962400"/>
            <a:ext cx="3505200" cy="2667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86000" y="4191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286000" y="4191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286000" y="4191000"/>
            <a:ext cx="152400" cy="533399"/>
          </a:xfrm>
          <a:custGeom>
            <a:avLst/>
            <a:gdLst>
              <a:gd name="connsiteX0" fmla="*/ 0 w 711200"/>
              <a:gd name="connsiteY0" fmla="*/ 0 h 2413000"/>
              <a:gd name="connsiteX1" fmla="*/ 673100 w 711200"/>
              <a:gd name="connsiteY1" fmla="*/ 825500 h 2413000"/>
              <a:gd name="connsiteX2" fmla="*/ 38100 w 711200"/>
              <a:gd name="connsiteY2" fmla="*/ 1651000 h 2413000"/>
              <a:gd name="connsiteX3" fmla="*/ 711200 w 711200"/>
              <a:gd name="connsiteY3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2413000">
                <a:moveTo>
                  <a:pt x="0" y="0"/>
                </a:moveTo>
                <a:cubicBezTo>
                  <a:pt x="333375" y="275166"/>
                  <a:pt x="666750" y="550333"/>
                  <a:pt x="673100" y="825500"/>
                </a:cubicBezTo>
                <a:cubicBezTo>
                  <a:pt x="679450" y="1100667"/>
                  <a:pt x="31750" y="1386417"/>
                  <a:pt x="38100" y="1651000"/>
                </a:cubicBezTo>
                <a:cubicBezTo>
                  <a:pt x="44450" y="1915583"/>
                  <a:pt x="711200" y="2413000"/>
                  <a:pt x="711200" y="241300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6248400" y="4038600"/>
            <a:ext cx="609600" cy="914400"/>
            <a:chOff x="6248400" y="3962400"/>
            <a:chExt cx="609600" cy="914400"/>
          </a:xfrm>
        </p:grpSpPr>
        <p:sp>
          <p:nvSpPr>
            <p:cNvPr id="26" name="Freeform 25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6248400" y="4038600"/>
            <a:ext cx="609600" cy="914400"/>
            <a:chOff x="6248400" y="3962400"/>
            <a:chExt cx="609600" cy="914400"/>
          </a:xfrm>
        </p:grpSpPr>
        <p:sp>
          <p:nvSpPr>
            <p:cNvPr id="33" name="Freeform 32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6248400" y="4038600"/>
            <a:ext cx="609600" cy="914400"/>
            <a:chOff x="6248400" y="3962400"/>
            <a:chExt cx="609600" cy="914400"/>
          </a:xfrm>
        </p:grpSpPr>
        <p:sp>
          <p:nvSpPr>
            <p:cNvPr id="36" name="Freeform 35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248400" y="4038600"/>
            <a:ext cx="609600" cy="914400"/>
            <a:chOff x="6248400" y="3962400"/>
            <a:chExt cx="609600" cy="914400"/>
          </a:xfrm>
        </p:grpSpPr>
        <p:sp>
          <p:nvSpPr>
            <p:cNvPr id="39" name="Freeform 38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6248400" y="4038600"/>
            <a:ext cx="609600" cy="914400"/>
            <a:chOff x="6248400" y="3962400"/>
            <a:chExt cx="609600" cy="914400"/>
          </a:xfrm>
        </p:grpSpPr>
        <p:sp>
          <p:nvSpPr>
            <p:cNvPr id="42" name="Freeform 41"/>
            <p:cNvSpPr/>
            <p:nvPr/>
          </p:nvSpPr>
          <p:spPr>
            <a:xfrm>
              <a:off x="6477000" y="4191000"/>
              <a:ext cx="152400" cy="533399"/>
            </a:xfrm>
            <a:custGeom>
              <a:avLst/>
              <a:gdLst>
                <a:gd name="connsiteX0" fmla="*/ 0 w 711200"/>
                <a:gd name="connsiteY0" fmla="*/ 0 h 2413000"/>
                <a:gd name="connsiteX1" fmla="*/ 673100 w 711200"/>
                <a:gd name="connsiteY1" fmla="*/ 825500 h 2413000"/>
                <a:gd name="connsiteX2" fmla="*/ 38100 w 711200"/>
                <a:gd name="connsiteY2" fmla="*/ 1651000 h 2413000"/>
                <a:gd name="connsiteX3" fmla="*/ 711200 w 711200"/>
                <a:gd name="connsiteY3" fmla="*/ 241300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2413000">
                  <a:moveTo>
                    <a:pt x="0" y="0"/>
                  </a:moveTo>
                  <a:cubicBezTo>
                    <a:pt x="333375" y="275166"/>
                    <a:pt x="666750" y="550333"/>
                    <a:pt x="673100" y="825500"/>
                  </a:cubicBezTo>
                  <a:cubicBezTo>
                    <a:pt x="679450" y="1100667"/>
                    <a:pt x="31750" y="1386417"/>
                    <a:pt x="38100" y="1651000"/>
                  </a:cubicBezTo>
                  <a:cubicBezTo>
                    <a:pt x="44450" y="1915583"/>
                    <a:pt x="711200" y="2413000"/>
                    <a:pt x="711200" y="24130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248400" y="3962400"/>
              <a:ext cx="609600" cy="9144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  <a:ea typeface="ＭＳ Ｐゴシック" charset="0"/>
              </a:endParaRPr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 bwMode="auto">
          <a:xfrm>
            <a:off x="762000" y="3429000"/>
            <a:ext cx="3200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Garamond"/>
                <a:ea typeface="ＭＳ Ｐゴシック" charset="0"/>
                <a:cs typeface="Garamond"/>
              </a:rPr>
              <a:t>s</a:t>
            </a:r>
            <a:r>
              <a:rPr lang="en-US" sz="2800" dirty="0" smtClean="0">
                <a:latin typeface="Garamond"/>
                <a:ea typeface="ＭＳ Ｐゴシック" charset="0"/>
                <a:cs typeface="Garamond"/>
              </a:rPr>
              <a:t>hared address space</a:t>
            </a:r>
            <a:endParaRPr lang="en-US" sz="2800" dirty="0">
              <a:latin typeface="Garamond"/>
              <a:ea typeface="ＭＳ Ｐゴシック" charset="0"/>
              <a:cs typeface="Garamond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5029200" y="3429000"/>
            <a:ext cx="3429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Garamond"/>
                <a:ea typeface="ＭＳ Ｐゴシック" charset="0"/>
                <a:cs typeface="Garamond"/>
              </a:rPr>
              <a:t>d</a:t>
            </a:r>
            <a:r>
              <a:rPr lang="en-US" sz="2800" dirty="0" smtClean="0">
                <a:latin typeface="Garamond"/>
                <a:ea typeface="ＭＳ Ｐゴシック" charset="0"/>
                <a:cs typeface="Garamond"/>
              </a:rPr>
              <a:t>isjoint address spaces</a:t>
            </a:r>
            <a:endParaRPr lang="en-US" sz="2800" dirty="0">
              <a:latin typeface="Garamond"/>
              <a:ea typeface="ＭＳ Ｐゴシック" charset="0"/>
              <a:cs typeface="Garamond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Processes-As-Threads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ＭＳ Ｐゴシック" charset="0"/>
              <a:cs typeface="Garamon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1905000"/>
            <a:ext cx="1348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Threads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79412" y="1901952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Processes</a:t>
            </a:r>
            <a:endParaRPr lang="en-US" sz="2800" dirty="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1666 0.22223 " pathEditMode="relative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-0.14167 0.2 " pathEditMode="relative" ptsTypes="AA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24445 " pathEditMode="relative" ptsTypes="AA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5 0.15555 " pathEditMode="relative" ptsTypes="AA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3334 0.1777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888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18333 0.16667 " pathEditMode="relative" ptsTypes="AA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4167 0.25556 " pathEditMode="relative" ptsTypes="AA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9167 0.26667 " pathEditMode="relative" ptsTypes="AA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  <p:bldP spid="45" grpId="0"/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4090" y="1676400"/>
            <a:ext cx="17233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Garamond"/>
                <a:cs typeface="Garamond"/>
              </a:rPr>
              <a:t>Pthreads</a:t>
            </a:r>
            <a:endParaRPr lang="en-US" sz="3200" b="1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0820" y="1676400"/>
            <a:ext cx="1673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small" dirty="0" smtClean="0">
                <a:latin typeface="Garamond"/>
                <a:cs typeface="Garamond"/>
              </a:rPr>
              <a:t>Sheriff</a:t>
            </a:r>
            <a:endParaRPr lang="en-US" sz="3200" b="1" cap="small" dirty="0">
              <a:latin typeface="Garamond"/>
              <a:cs typeface="Garamond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762000" y="2438400"/>
            <a:ext cx="2209800" cy="4191000"/>
            <a:chOff x="304800" y="2438400"/>
            <a:chExt cx="2209800" cy="4191000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2514600"/>
              <a:ext cx="19812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1: Lock();</a:t>
              </a:r>
            </a:p>
            <a:p>
              <a:endParaRPr lang="en-US" sz="2800" dirty="0" smtClean="0">
                <a:latin typeface="Garamond"/>
                <a:cs typeface="Garamond"/>
              </a:endParaRPr>
            </a:p>
            <a:p>
              <a:r>
                <a:rPr lang="en-US" sz="2800" dirty="0" smtClean="0">
                  <a:latin typeface="Garamond"/>
                  <a:cs typeface="Garamond"/>
                </a:rPr>
                <a:t>2: XX;</a:t>
              </a:r>
            </a:p>
            <a:p>
              <a:endParaRPr lang="en-US" sz="2800" dirty="0" smtClean="0">
                <a:latin typeface="Garamond"/>
                <a:cs typeface="Garamond"/>
              </a:endParaRPr>
            </a:p>
            <a:p>
              <a:r>
                <a:rPr lang="en-US" sz="2800" dirty="0" smtClean="0">
                  <a:latin typeface="Garamond"/>
                  <a:cs typeface="Garamond"/>
                </a:rPr>
                <a:t>3: Unlock();</a:t>
              </a:r>
            </a:p>
            <a:p>
              <a:endParaRPr lang="en-US" sz="2800" dirty="0" smtClean="0">
                <a:latin typeface="Garamond"/>
                <a:cs typeface="Garamond"/>
              </a:endParaRPr>
            </a:p>
            <a:p>
              <a:r>
                <a:rPr lang="en-US" sz="2800" dirty="0" smtClean="0">
                  <a:latin typeface="Garamond"/>
                  <a:cs typeface="Garamond"/>
                </a:rPr>
                <a:t>4: YY;</a:t>
              </a:r>
            </a:p>
            <a:p>
              <a:endParaRPr lang="en-US" sz="2800" dirty="0" smtClean="0">
                <a:latin typeface="Garamond"/>
                <a:cs typeface="Garamond"/>
              </a:endParaRPr>
            </a:p>
            <a:p>
              <a:r>
                <a:rPr lang="en-US" sz="2800" dirty="0" smtClean="0">
                  <a:latin typeface="Garamond"/>
                  <a:cs typeface="Garamond"/>
                </a:rPr>
                <a:t>5: Lock();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4800" y="2438400"/>
              <a:ext cx="2133600" cy="4191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3124200" y="2962870"/>
            <a:ext cx="4041432" cy="1228130"/>
            <a:chOff x="2514600" y="2891135"/>
            <a:chExt cx="4041432" cy="1228130"/>
          </a:xfrm>
        </p:grpSpPr>
        <p:sp>
          <p:nvSpPr>
            <p:cNvPr id="23" name="Right Brace 22"/>
            <p:cNvSpPr/>
            <p:nvPr/>
          </p:nvSpPr>
          <p:spPr>
            <a:xfrm rot="10800000">
              <a:off x="2514600" y="3200400"/>
              <a:ext cx="685800" cy="762000"/>
            </a:xfrm>
            <a:prstGeom prst="rightBrace">
              <a:avLst/>
            </a:prstGeom>
            <a:ln w="1016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28916" y="2891135"/>
              <a:ext cx="3227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Garamond"/>
                  <a:cs typeface="Garamond"/>
                </a:rPr>
                <a:t>Begin_isolated_execution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28916" y="3657600"/>
              <a:ext cx="3078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Garamond"/>
                  <a:cs typeface="Garamond"/>
                </a:rPr>
                <a:t>Commit_local_changes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51132" y="3286780"/>
              <a:ext cx="3120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XX;    </a:t>
              </a:r>
              <a:r>
                <a:rPr lang="en-US" sz="2400" i="1" dirty="0" smtClean="0">
                  <a:latin typeface="Garamond"/>
                  <a:cs typeface="Garamond"/>
                </a:rPr>
                <a:t>//isolated execution</a:t>
              </a:r>
              <a:endParaRPr lang="en-US" sz="2400" i="1" dirty="0">
                <a:latin typeface="Garamond"/>
                <a:cs typeface="Garamond"/>
              </a:endParaRPr>
            </a:p>
          </p:txBody>
        </p:sp>
      </p:grpSp>
      <p:sp>
        <p:nvSpPr>
          <p:cNvPr id="58" name="Title 4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cap="small" dirty="0" smtClean="0"/>
              <a:t>heriff</a:t>
            </a:r>
            <a:r>
              <a:rPr lang="en-US" dirty="0" smtClean="0"/>
              <a:t>: Isolated Execution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62400" y="2438400"/>
            <a:ext cx="3492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Garamond"/>
                <a:cs typeface="Garamond"/>
              </a:rPr>
              <a:t>Lock_Process_Based</a:t>
            </a:r>
            <a:r>
              <a:rPr lang="en-US" sz="2800" dirty="0" smtClean="0">
                <a:latin typeface="Garamond"/>
                <a:cs typeface="Garamond"/>
              </a:rPr>
              <a:t>();</a:t>
            </a:r>
          </a:p>
        </p:txBody>
      </p:sp>
      <p:grpSp>
        <p:nvGrpSpPr>
          <p:cNvPr id="4" name="Group 18"/>
          <p:cNvGrpSpPr/>
          <p:nvPr/>
        </p:nvGrpSpPr>
        <p:grpSpPr>
          <a:xfrm>
            <a:off x="3124200" y="4791670"/>
            <a:ext cx="4041432" cy="1228130"/>
            <a:chOff x="2514600" y="2891135"/>
            <a:chExt cx="4041432" cy="1228130"/>
          </a:xfrm>
        </p:grpSpPr>
        <p:sp>
          <p:nvSpPr>
            <p:cNvPr id="20" name="Right Brace 19"/>
            <p:cNvSpPr/>
            <p:nvPr/>
          </p:nvSpPr>
          <p:spPr>
            <a:xfrm rot="10800000">
              <a:off x="2514600" y="3200400"/>
              <a:ext cx="685800" cy="762000"/>
            </a:xfrm>
            <a:prstGeom prst="rightBrace">
              <a:avLst/>
            </a:prstGeom>
            <a:ln w="1016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28916" y="2891135"/>
              <a:ext cx="3227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Garamond"/>
                  <a:cs typeface="Garamond"/>
                </a:rPr>
                <a:t>Begin_isolated_execution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28916" y="3657600"/>
              <a:ext cx="3078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Garamond"/>
                  <a:cs typeface="Garamond"/>
                </a:rPr>
                <a:t>Commit_local_changes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51132" y="3286780"/>
              <a:ext cx="3073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YY;    </a:t>
              </a:r>
              <a:r>
                <a:rPr lang="en-US" sz="2400" i="1" dirty="0" smtClean="0">
                  <a:latin typeface="Garamond"/>
                  <a:cs typeface="Garamond"/>
                </a:rPr>
                <a:t>//isolated execution</a:t>
              </a:r>
              <a:endParaRPr lang="en-US" sz="2400" i="1" dirty="0">
                <a:latin typeface="Garamond"/>
                <a:cs typeface="Garamond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975363" y="4267200"/>
            <a:ext cx="3842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Garamond"/>
                <a:cs typeface="Garamond"/>
              </a:rPr>
              <a:t>Unlock_Process_Based</a:t>
            </a:r>
            <a:r>
              <a:rPr lang="en-US" sz="2800" dirty="0" smtClean="0">
                <a:latin typeface="Garamond"/>
                <a:cs typeface="Garamond"/>
              </a:rPr>
              <a:t>();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62400" y="5953780"/>
            <a:ext cx="3492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Garamond"/>
                <a:cs typeface="Garamond"/>
              </a:rPr>
              <a:t>Lock_Process_Based</a:t>
            </a:r>
            <a:r>
              <a:rPr lang="en-US" sz="2800" dirty="0" smtClean="0">
                <a:latin typeface="Garamond"/>
                <a:cs typeface="Garamond"/>
              </a:rPr>
              <a:t>();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7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43200"/>
            <a:ext cx="3208421" cy="2844800"/>
          </a:xfrm>
          <a:prstGeom prst="rect">
            <a:avLst/>
          </a:prstGeom>
        </p:spPr>
      </p:pic>
      <p:sp>
        <p:nvSpPr>
          <p:cNvPr id="10" name="Title 4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Snapshot and Diffing: </a:t>
            </a:r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C</a:t>
            </a:r>
            <a:r>
              <a:rPr lang="en-US" dirty="0" smtClean="0"/>
              <a:t>hanges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4343400" y="1295400"/>
            <a:ext cx="4779020" cy="2743200"/>
            <a:chOff x="4343400" y="1295400"/>
            <a:chExt cx="4779020" cy="2743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3400" y="1295400"/>
              <a:ext cx="3058194" cy="2743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467600" y="2438400"/>
              <a:ext cx="16548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Garamond"/>
                  <a:cs typeface="Garamond"/>
                </a:rPr>
                <a:t>Snapshot</a:t>
              </a:r>
              <a:endParaRPr lang="en-US" sz="3200" dirty="0">
                <a:latin typeface="Garamond"/>
                <a:cs typeface="Garamond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4343400" y="4038600"/>
            <a:ext cx="4691853" cy="2528792"/>
            <a:chOff x="4343400" y="4038600"/>
            <a:chExt cx="4691853" cy="25287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3400" y="4038600"/>
              <a:ext cx="3054096" cy="25287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91241" y="4977824"/>
              <a:ext cx="154401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Garamond"/>
                  <a:cs typeface="Garamond"/>
                </a:rPr>
                <a:t>Working</a:t>
              </a:r>
              <a:endParaRPr lang="en-US" sz="3200" dirty="0">
                <a:latin typeface="Garamond"/>
                <a:cs typeface="Garamond"/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5791200" y="5334000"/>
            <a:ext cx="1600200" cy="762000"/>
            <a:chOff x="6553200" y="5334000"/>
            <a:chExt cx="1600200" cy="762000"/>
          </a:xfrm>
        </p:grpSpPr>
        <p:sp>
          <p:nvSpPr>
            <p:cNvPr id="7" name="Rectangle 6"/>
            <p:cNvSpPr/>
            <p:nvPr/>
          </p:nvSpPr>
          <p:spPr>
            <a:xfrm>
              <a:off x="7696200" y="5638800"/>
              <a:ext cx="457200" cy="457200"/>
            </a:xfrm>
            <a:prstGeom prst="rect">
              <a:avLst/>
            </a:prstGeom>
            <a:noFill/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53200" y="5334000"/>
              <a:ext cx="581058" cy="457200"/>
            </a:xfrm>
            <a:prstGeom prst="rect">
              <a:avLst/>
            </a:prstGeom>
            <a:noFill/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591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5181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Begin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9" y="837907"/>
            <a:ext cx="779470" cy="553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1133934" y="3038935"/>
            <a:ext cx="5029202" cy="1812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09800" y="2643116"/>
            <a:ext cx="779470" cy="55335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2346322" y="1402384"/>
            <a:ext cx="466344" cy="125185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63912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/>
                <a:cs typeface="Garamond"/>
              </a:rPr>
              <a:t>Global State</a:t>
            </a: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aramond"/>
                <a:cs typeface="Garamond"/>
              </a:rPr>
              <a:t>“Thread”</a:t>
            </a:r>
          </a:p>
          <a:p>
            <a:pPr algn="ctr"/>
            <a:r>
              <a:rPr lang="en-US" sz="2400" b="1" dirty="0" smtClean="0">
                <a:latin typeface="Garamond"/>
                <a:cs typeface="Garamond"/>
              </a:rPr>
              <a:t>Local State</a:t>
            </a:r>
            <a:endParaRPr lang="en-US" sz="2400" b="1" dirty="0">
              <a:latin typeface="Garamond"/>
              <a:cs typeface="Garamond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371600" y="6096000"/>
            <a:ext cx="7086600" cy="24309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8600" y="5862935"/>
            <a:ext cx="117826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>
                <a:latin typeface="Garamond"/>
                <a:cs typeface="Garamond"/>
              </a:rPr>
              <a:t>Time</a:t>
            </a:r>
            <a:endParaRPr lang="en-US" sz="2400" b="1" dirty="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Memory Layout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78995" y="1828800"/>
            <a:ext cx="3235805" cy="609600"/>
            <a:chOff x="878995" y="1828800"/>
            <a:chExt cx="3235805" cy="609600"/>
          </a:xfrm>
        </p:grpSpPr>
        <p:sp>
          <p:nvSpPr>
            <p:cNvPr id="4" name="Rectangle 3"/>
            <p:cNvSpPr/>
            <p:nvPr/>
          </p:nvSpPr>
          <p:spPr>
            <a:xfrm>
              <a:off x="878995" y="1828800"/>
              <a:ext cx="1102205" cy="60960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/>
                  <a:cs typeface="Garamond"/>
                </a:rPr>
                <a:t>Global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81200" y="1828800"/>
              <a:ext cx="2133600" cy="60960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/>
                  <a:cs typeface="Garamond"/>
                </a:rPr>
                <a:t>Heap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943600" y="1290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aramond"/>
                <a:cs typeface="Garamond"/>
              </a:rPr>
              <a:t>Global State</a:t>
            </a:r>
            <a:endParaRPr lang="en-US" sz="2400" b="1" dirty="0">
              <a:latin typeface="Garamond"/>
              <a:cs typeface="Garamond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03395" y="1828800"/>
            <a:ext cx="3235805" cy="609600"/>
            <a:chOff x="5603395" y="1828800"/>
            <a:chExt cx="3235805" cy="609600"/>
          </a:xfrm>
        </p:grpSpPr>
        <p:sp>
          <p:nvSpPr>
            <p:cNvPr id="9" name="Rectangle 8"/>
            <p:cNvSpPr/>
            <p:nvPr/>
          </p:nvSpPr>
          <p:spPr>
            <a:xfrm>
              <a:off x="5603395" y="1828800"/>
              <a:ext cx="1102205" cy="60960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/>
                  <a:cs typeface="Garamond"/>
                </a:rPr>
                <a:t>Global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05600" y="1828800"/>
              <a:ext cx="2133600" cy="60960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/>
                  <a:cs typeface="Garamond"/>
                </a:rPr>
                <a:t>Heap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14800" y="1828800"/>
            <a:ext cx="1481328" cy="60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2909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aramond"/>
                <a:cs typeface="Garamond"/>
              </a:rPr>
              <a:t>Thread Local State</a:t>
            </a:r>
            <a:endParaRPr lang="en-US" sz="2400" b="1" dirty="0">
              <a:latin typeface="Garamond"/>
              <a:cs typeface="Garamon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267200" y="2133600"/>
            <a:ext cx="1143000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4" idx="2"/>
            <a:endCxn id="9" idx="2"/>
          </p:cNvCxnSpPr>
          <p:nvPr/>
        </p:nvCxnSpPr>
        <p:spPr>
          <a:xfrm rot="16200000" flipH="1">
            <a:off x="3792298" y="76200"/>
            <a:ext cx="12700" cy="4724400"/>
          </a:xfrm>
          <a:prstGeom prst="bentConnector3">
            <a:avLst>
              <a:gd name="adj1" fmla="val 510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5403850" y="82551"/>
            <a:ext cx="12700" cy="4724400"/>
          </a:xfrm>
          <a:prstGeom prst="bentConnector3">
            <a:avLst>
              <a:gd name="adj1" fmla="val 940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533400" y="4038601"/>
            <a:ext cx="8229600" cy="1981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cs typeface="Garamond"/>
              </a:rPr>
              <a:t>Local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cs typeface="Garamond"/>
              </a:rPr>
              <a:t> (private)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cs typeface="Garamond"/>
                <a:sym typeface="Wingdings"/>
              </a:rPr>
              <a:t>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cs typeface="Garamond"/>
              </a:rPr>
              <a:t>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cs typeface="Garamond"/>
              </a:rPr>
              <a:t>global (shared): connect via </a:t>
            </a:r>
            <a:r>
              <a:rPr lang="en-US" sz="3000" dirty="0" smtClean="0">
                <a:latin typeface="Garamond"/>
                <a:cs typeface="Garamond"/>
              </a:rPr>
              <a:t>file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000" dirty="0" smtClean="0">
              <a:latin typeface="Garamond"/>
              <a:cs typeface="Garamond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dirty="0" smtClean="0">
                <a:latin typeface="Garamond"/>
                <a:cs typeface="Garamond"/>
              </a:rPr>
              <a:t>Applications only access thread local state (read-only initially, writable, read-only)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0675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9809" y="837907"/>
            <a:ext cx="779470" cy="553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1133934" y="3038935"/>
            <a:ext cx="5029202" cy="1812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09800" y="2643116"/>
            <a:ext cx="779470" cy="55335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2346322" y="1402384"/>
            <a:ext cx="466344" cy="125185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68516" y="837878"/>
            <a:ext cx="779470" cy="553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28600" y="5862935"/>
            <a:ext cx="117826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>
                <a:latin typeface="Garamond"/>
                <a:cs typeface="Garamond"/>
              </a:rPr>
              <a:t>Time</a:t>
            </a:r>
            <a:endParaRPr lang="en-US" sz="2400" b="1" dirty="0">
              <a:latin typeface="Garamond"/>
              <a:cs typeface="Garamond"/>
            </a:endParaRPr>
          </a:p>
        </p:txBody>
      </p:sp>
      <p:cxnSp>
        <p:nvCxnSpPr>
          <p:cNvPr id="67" name="Straight Connector 66"/>
          <p:cNvCxnSpPr>
            <a:stCxn id="23" idx="2"/>
          </p:cNvCxnSpPr>
          <p:nvPr/>
        </p:nvCxnSpPr>
        <p:spPr>
          <a:xfrm rot="16200000" flipH="1">
            <a:off x="4228449" y="2021031"/>
            <a:ext cx="1276564" cy="16961"/>
          </a:xfrm>
          <a:prstGeom prst="line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478330" y="2667000"/>
            <a:ext cx="779470" cy="553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5252" y="2667000"/>
            <a:ext cx="391548" cy="55335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0" y="63912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/>
                <a:cs typeface="Garamond"/>
              </a:rPr>
              <a:t>Global State</a:t>
            </a: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5181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Begin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400" y="3276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Working</a:t>
            </a:r>
          </a:p>
        </p:txBody>
      </p:sp>
      <p:grpSp>
        <p:nvGrpSpPr>
          <p:cNvPr id="2" name="Group 94"/>
          <p:cNvGrpSpPr/>
          <p:nvPr/>
        </p:nvGrpSpPr>
        <p:grpSpPr>
          <a:xfrm>
            <a:off x="4191000" y="3892613"/>
            <a:ext cx="1371600" cy="984187"/>
            <a:chOff x="3352800" y="3678658"/>
            <a:chExt cx="1371600" cy="984187"/>
          </a:xfrm>
        </p:grpSpPr>
        <p:sp>
          <p:nvSpPr>
            <p:cNvPr id="29" name="TextBox 28"/>
            <p:cNvSpPr txBox="1"/>
            <p:nvPr/>
          </p:nvSpPr>
          <p:spPr>
            <a:xfrm>
              <a:off x="3352800" y="4262735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Garamond"/>
                  <a:cs typeface="Garamond"/>
                </a:rPr>
                <a:t>Snapshot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30316" y="3678658"/>
              <a:ext cx="779470" cy="55335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810000" y="5191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aramond"/>
                <a:cs typeface="Garamond"/>
              </a:rPr>
              <a:t>Execution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aramond"/>
                <a:cs typeface="Garamond"/>
              </a:rPr>
              <a:t>“Thread”</a:t>
            </a:r>
          </a:p>
          <a:p>
            <a:pPr algn="ctr"/>
            <a:r>
              <a:rPr lang="en-US" sz="2400" b="1" dirty="0" smtClean="0">
                <a:latin typeface="Garamond"/>
                <a:cs typeface="Garamond"/>
              </a:rPr>
              <a:t>Local State</a:t>
            </a:r>
            <a:endParaRPr lang="en-US" sz="2400" b="1" dirty="0">
              <a:latin typeface="Garamond"/>
              <a:cs typeface="Garamond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371600" y="6096000"/>
            <a:ext cx="7086600" cy="24309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8" grpId="0" animBg="1"/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05600" y="51917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End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3756875" y="3071075"/>
            <a:ext cx="4973236" cy="981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8600" y="5862935"/>
            <a:ext cx="117826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>
                <a:latin typeface="Garamond"/>
                <a:cs typeface="Garamond"/>
              </a:rPr>
              <a:t>Time</a:t>
            </a:r>
            <a:endParaRPr lang="en-US" sz="2400" b="1" dirty="0">
              <a:latin typeface="Garamond"/>
              <a:cs typeface="Garamond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7202025" y="528935"/>
            <a:ext cx="1408575" cy="3640897"/>
            <a:chOff x="5973011" y="528935"/>
            <a:chExt cx="1408575" cy="3640897"/>
          </a:xfrm>
        </p:grpSpPr>
        <p:cxnSp>
          <p:nvCxnSpPr>
            <p:cNvPr id="25" name="Elbow Connector 24"/>
            <p:cNvCxnSpPr>
              <a:endCxn id="51" idx="3"/>
            </p:cNvCxnSpPr>
            <p:nvPr/>
          </p:nvCxnSpPr>
          <p:spPr>
            <a:xfrm rot="16200000" flipH="1">
              <a:off x="5548975" y="3538951"/>
              <a:ext cx="1250050" cy="11712"/>
            </a:xfrm>
            <a:prstGeom prst="bentConnector4">
              <a:avLst>
                <a:gd name="adj1" fmla="val 327"/>
                <a:gd name="adj2" fmla="val 2051844"/>
              </a:avLst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973011" y="3333690"/>
              <a:ext cx="722775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000" b="1" dirty="0" smtClean="0">
                  <a:latin typeface="Garamond"/>
                  <a:cs typeface="Garamond"/>
                </a:rPr>
                <a:t>Diff</a:t>
              </a:r>
              <a:endParaRPr lang="en-US" sz="2000" b="1" dirty="0">
                <a:latin typeface="Garamond"/>
                <a:cs typeface="Garamond"/>
              </a:endParaRPr>
            </a:p>
          </p:txBody>
        </p:sp>
        <p:cxnSp>
          <p:nvCxnSpPr>
            <p:cNvPr id="34" name="Shape 33"/>
            <p:cNvCxnSpPr/>
            <p:nvPr/>
          </p:nvCxnSpPr>
          <p:spPr>
            <a:xfrm rot="16200000" flipV="1">
              <a:off x="5242064" y="1975278"/>
              <a:ext cx="2543056" cy="821588"/>
            </a:xfrm>
            <a:prstGeom prst="bentConnector3">
              <a:avLst>
                <a:gd name="adj1" fmla="val 99441"/>
              </a:avLst>
            </a:prstGeom>
            <a:ln w="635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238586" y="528935"/>
              <a:ext cx="114300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000" b="1" dirty="0" smtClean="0">
                  <a:latin typeface="Garamond"/>
                  <a:cs typeface="Garamond"/>
                </a:rPr>
                <a:t>Commit</a:t>
              </a:r>
              <a:endParaRPr lang="en-US" sz="2000" b="1" dirty="0">
                <a:latin typeface="Garamond"/>
                <a:cs typeface="Garamond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390986" y="3657600"/>
              <a:ext cx="533400" cy="1588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6545544" y="838200"/>
            <a:ext cx="779470" cy="553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563014" y="838200"/>
            <a:ext cx="391547" cy="55335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2"/>
          <p:cNvGrpSpPr/>
          <p:nvPr/>
        </p:nvGrpSpPr>
        <p:grpSpPr>
          <a:xfrm>
            <a:off x="6486814" y="2643096"/>
            <a:ext cx="1514186" cy="2233704"/>
            <a:chOff x="6486814" y="2643096"/>
            <a:chExt cx="1514186" cy="2233704"/>
          </a:xfrm>
        </p:grpSpPr>
        <p:grpSp>
          <p:nvGrpSpPr>
            <p:cNvPr id="4" name="Group 55"/>
            <p:cNvGrpSpPr/>
            <p:nvPr/>
          </p:nvGrpSpPr>
          <p:grpSpPr>
            <a:xfrm>
              <a:off x="6629400" y="2643096"/>
              <a:ext cx="762000" cy="553352"/>
              <a:chOff x="5382095" y="2643096"/>
              <a:chExt cx="762000" cy="55335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752547" y="2643096"/>
                <a:ext cx="391548" cy="553352"/>
              </a:xfrm>
              <a:prstGeom prst="rect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382095" y="2643096"/>
                <a:ext cx="391547" cy="553352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</p:grpSp>
        <p:grpSp>
          <p:nvGrpSpPr>
            <p:cNvPr id="5" name="Group 61"/>
            <p:cNvGrpSpPr/>
            <p:nvPr/>
          </p:nvGrpSpPr>
          <p:grpSpPr>
            <a:xfrm>
              <a:off x="6486814" y="3893156"/>
              <a:ext cx="1514186" cy="983644"/>
              <a:chOff x="5181600" y="3893156"/>
              <a:chExt cx="1514186" cy="98364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324186" y="3893156"/>
                <a:ext cx="779470" cy="55335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aramond"/>
                  <a:cs typeface="Garamond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81600" y="4476690"/>
                <a:ext cx="1514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Garamond"/>
                    <a:cs typeface="Garamond"/>
                  </a:rPr>
                  <a:t>Snapshot</a:t>
                </a:r>
              </a:p>
            </p:txBody>
          </p:sp>
        </p:grpSp>
      </p:grpSp>
      <p:grpSp>
        <p:nvGrpSpPr>
          <p:cNvPr id="6" name="Group 62"/>
          <p:cNvGrpSpPr/>
          <p:nvPr/>
        </p:nvGrpSpPr>
        <p:grpSpPr>
          <a:xfrm>
            <a:off x="6609009" y="2647048"/>
            <a:ext cx="782391" cy="553352"/>
            <a:chOff x="5361704" y="2643096"/>
            <a:chExt cx="782391" cy="553352"/>
          </a:xfrm>
        </p:grpSpPr>
        <p:sp>
          <p:nvSpPr>
            <p:cNvPr id="64" name="Rectangle 63"/>
            <p:cNvSpPr/>
            <p:nvPr/>
          </p:nvSpPr>
          <p:spPr>
            <a:xfrm>
              <a:off x="5752547" y="2643096"/>
              <a:ext cx="391548" cy="553352"/>
            </a:xfrm>
            <a:prstGeom prst="rect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361704" y="2643096"/>
              <a:ext cx="391547" cy="55335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Up-Down Arrow 65"/>
          <p:cNvSpPr/>
          <p:nvPr/>
        </p:nvSpPr>
        <p:spPr>
          <a:xfrm>
            <a:off x="6737753" y="1415143"/>
            <a:ext cx="466344" cy="125185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09809" y="837907"/>
            <a:ext cx="779470" cy="553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rot="16200000" flipH="1">
            <a:off x="1133934" y="3038935"/>
            <a:ext cx="5029202" cy="1812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2209800" y="2643116"/>
            <a:ext cx="779470" cy="55335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Up-Down Arrow 89"/>
          <p:cNvSpPr/>
          <p:nvPr/>
        </p:nvSpPr>
        <p:spPr>
          <a:xfrm>
            <a:off x="2346322" y="1402384"/>
            <a:ext cx="466344" cy="125185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468516" y="837878"/>
            <a:ext cx="779470" cy="553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94"/>
          <p:cNvGrpSpPr/>
          <p:nvPr/>
        </p:nvGrpSpPr>
        <p:grpSpPr>
          <a:xfrm>
            <a:off x="4191000" y="3892613"/>
            <a:ext cx="1371600" cy="984187"/>
            <a:chOff x="3352800" y="3678658"/>
            <a:chExt cx="1371600" cy="984187"/>
          </a:xfrm>
        </p:grpSpPr>
        <p:sp>
          <p:nvSpPr>
            <p:cNvPr id="96" name="TextBox 95"/>
            <p:cNvSpPr txBox="1"/>
            <p:nvPr/>
          </p:nvSpPr>
          <p:spPr>
            <a:xfrm>
              <a:off x="3352800" y="4262735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Garamond"/>
                  <a:cs typeface="Garamond"/>
                </a:rPr>
                <a:t>Snapshot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630316" y="3678658"/>
              <a:ext cx="779470" cy="55335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4478330" y="2667000"/>
            <a:ext cx="779470" cy="5533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485252" y="2667000"/>
            <a:ext cx="391548" cy="55335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62000" y="63912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/>
                <a:cs typeface="Garamond"/>
              </a:rPr>
              <a:t>Global State</a:t>
            </a: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5000" y="5181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Begin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43400" y="3276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Working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5191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aramond"/>
                <a:cs typeface="Garamond"/>
              </a:rPr>
              <a:t>Execution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aramond"/>
                <a:cs typeface="Garamond"/>
              </a:rPr>
              <a:t>“Thread”</a:t>
            </a:r>
          </a:p>
          <a:p>
            <a:pPr algn="ctr"/>
            <a:r>
              <a:rPr lang="en-US" sz="2400" b="1" dirty="0" smtClean="0">
                <a:latin typeface="Garamond"/>
                <a:cs typeface="Garamond"/>
              </a:rPr>
              <a:t>Local State</a:t>
            </a:r>
            <a:endParaRPr lang="en-US" sz="2400" b="1" dirty="0">
              <a:latin typeface="Garamond"/>
              <a:cs typeface="Garamond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371600" y="6096000"/>
            <a:ext cx="7086600" cy="24309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85987" y="1905000"/>
            <a:ext cx="81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AA00"/>
                </a:solidFill>
              </a:rPr>
              <a:t>13%</a:t>
            </a:r>
            <a:endParaRPr lang="en-US" sz="2800" b="1" dirty="0">
              <a:solidFill>
                <a:srgbClr val="00AA00"/>
              </a:solidFill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0" y="984042"/>
          <a:ext cx="9144000" cy="392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277624" y="0"/>
            <a:ext cx="3732776" cy="3380109"/>
            <a:chOff x="3201424" y="1828801"/>
            <a:chExt cx="3732776" cy="33801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621"/>
            <a:stretch>
              <a:fillRect/>
            </a:stretch>
          </p:blipFill>
          <p:spPr>
            <a:xfrm>
              <a:off x="4342921" y="1828801"/>
              <a:ext cx="2591279" cy="2133600"/>
            </a:xfrm>
            <a:prstGeom prst="rect">
              <a:avLst/>
            </a:prstGeom>
          </p:spPr>
        </p:pic>
        <p:grpSp>
          <p:nvGrpSpPr>
            <p:cNvPr id="3" name="Group 20"/>
            <p:cNvGrpSpPr/>
            <p:nvPr/>
          </p:nvGrpSpPr>
          <p:grpSpPr>
            <a:xfrm>
              <a:off x="3201424" y="3429000"/>
              <a:ext cx="3643250" cy="1779910"/>
              <a:chOff x="3201424" y="3429000"/>
              <a:chExt cx="3643250" cy="1779910"/>
            </a:xfrm>
          </p:grpSpPr>
          <p:sp>
            <p:nvSpPr>
              <p:cNvPr id="16" name="Down Arrow 15"/>
              <p:cNvSpPr/>
              <p:nvPr/>
            </p:nvSpPr>
            <p:spPr>
              <a:xfrm rot="1764984" flipH="1">
                <a:off x="4443101" y="3429000"/>
                <a:ext cx="318601" cy="1779910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>
              <a:xfrm rot="20808590" flipH="1">
                <a:off x="5602015" y="3489896"/>
                <a:ext cx="318601" cy="906170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 rot="20048038" flipH="1">
                <a:off x="6526073" y="3537684"/>
                <a:ext cx="318601" cy="1182229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wn Arrow 19"/>
              <p:cNvSpPr/>
              <p:nvPr/>
            </p:nvSpPr>
            <p:spPr>
              <a:xfrm rot="2870899" flipH="1">
                <a:off x="3746151" y="3266654"/>
                <a:ext cx="318601" cy="1408055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533400" y="5029200"/>
            <a:ext cx="8077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latin typeface="Garamond"/>
                <a:cs typeface="Garamond"/>
              </a:rPr>
              <a:t>Sheriff</a:t>
            </a:r>
            <a:r>
              <a:rPr lang="en-US" sz="3200" dirty="0" smtClean="0">
                <a:latin typeface="Garamond"/>
                <a:cs typeface="Garamond"/>
              </a:rPr>
              <a:t> automatically boosts the</a:t>
            </a:r>
          </a:p>
          <a:p>
            <a:pPr algn="ctr"/>
            <a:r>
              <a:rPr lang="en-US" sz="3200" dirty="0">
                <a:latin typeface="Garamond"/>
                <a:cs typeface="Garamond"/>
              </a:rPr>
              <a:t>p</a:t>
            </a:r>
            <a:r>
              <a:rPr lang="en-US" sz="3200" dirty="0" smtClean="0">
                <a:latin typeface="Garamond"/>
                <a:cs typeface="Garamond"/>
              </a:rPr>
              <a:t>erformance of applications with false sharing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4146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Parallel Computing is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Efficiency Problem</a:t>
            </a:r>
          </a:p>
          <a:p>
            <a:pPr lvl="1"/>
            <a:r>
              <a:rPr lang="en-US" sz="3000" dirty="0" smtClean="0"/>
              <a:t>Algorithm, data structure </a:t>
            </a:r>
          </a:p>
          <a:p>
            <a:pPr lvl="1"/>
            <a:r>
              <a:rPr lang="en-US" sz="3000" dirty="0" smtClean="0"/>
              <a:t>Type and distribution of workload (parallelizable percentage, task granularity, load balance, thread model)</a:t>
            </a:r>
          </a:p>
          <a:p>
            <a:pPr lvl="1"/>
            <a:r>
              <a:rPr lang="en-US" sz="3000" dirty="0" smtClean="0"/>
              <a:t>Hardware effect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114801"/>
            <a:ext cx="70866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Reliability Problem</a:t>
            </a:r>
          </a:p>
          <a:p>
            <a:pPr lvl="1"/>
            <a:r>
              <a:rPr lang="en-US" dirty="0" smtClean="0"/>
              <a:t>Input dependent</a:t>
            </a:r>
          </a:p>
          <a:p>
            <a:pPr lvl="1"/>
            <a:r>
              <a:rPr lang="en-US" dirty="0" smtClean="0"/>
              <a:t>Timing dependent</a:t>
            </a:r>
          </a:p>
        </p:txBody>
      </p:sp>
    </p:spTree>
    <p:extLst>
      <p:ext uri="{BB962C8B-B14F-4D97-AF65-F5344CB8AC3E}">
        <p14:creationId xmlns:p14="http://schemas.microsoft.com/office/powerpoint/2010/main" val="343110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A Complete Solution for Parallel </a:t>
            </a:r>
            <a:br>
              <a:rPr lang="en-US" dirty="0" smtClean="0"/>
            </a:br>
            <a:r>
              <a:rPr lang="en-US" dirty="0" smtClean="0"/>
              <a:t>Applications with False Sharing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752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tool to pinpoint false sharing correctly and precisely</a:t>
            </a:r>
          </a:p>
          <a:p>
            <a:pPr lvl="1"/>
            <a:r>
              <a:rPr lang="en-US" dirty="0" smtClean="0"/>
              <a:t> User can fix problems using padding or thread-local variables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657601"/>
            <a:ext cx="8229600" cy="152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cs typeface="Garamond"/>
              </a:rPr>
              <a:t>First generalized system to </a:t>
            </a:r>
            <a:r>
              <a:rPr lang="en-US" sz="3000" dirty="0" smtClean="0">
                <a:latin typeface="Garamond"/>
                <a:cs typeface="Garamond"/>
              </a:rPr>
              <a:t>eliminate false sharing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cs typeface="Garamond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600" dirty="0" smtClean="0">
                <a:latin typeface="Garamond"/>
                <a:cs typeface="Garamond"/>
              </a:rPr>
              <a:t>Automatically boost performance without programmer intervention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17720" y="2057400"/>
            <a:ext cx="4297680" cy="396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08120" y="2057400"/>
            <a:ext cx="1886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Garamond"/>
                <a:cs typeface="Garamond"/>
              </a:rPr>
              <a:t>Reliability</a:t>
            </a:r>
            <a:endParaRPr lang="en-US" sz="3200" dirty="0">
              <a:solidFill>
                <a:srgbClr val="660066"/>
              </a:solidFill>
              <a:latin typeface="Garamond"/>
              <a:cs typeface="Garamon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2743200"/>
            <a:ext cx="3858768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cap="small" dirty="0" smtClean="0">
                <a:solidFill>
                  <a:srgbClr val="000000"/>
                </a:solidFill>
                <a:latin typeface="Garamond"/>
                <a:cs typeface="Garamond"/>
              </a:rPr>
              <a:t>Sheriff</a:t>
            </a:r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:            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[Liu, OOPSLA’11]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  Detecting and Tolerating False Sharing</a:t>
            </a:r>
            <a:endParaRPr lang="en-US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2057400"/>
            <a:ext cx="2238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Garamond"/>
                <a:cs typeface="Garamond"/>
              </a:rPr>
              <a:t>Performance</a:t>
            </a:r>
            <a:endParaRPr lang="en-US" sz="3200" dirty="0">
              <a:solidFill>
                <a:srgbClr val="660066"/>
              </a:solidFill>
              <a:latin typeface="Garamond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8032" y="2743200"/>
            <a:ext cx="3858768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cap="small" dirty="0" err="1" smtClean="0">
                <a:solidFill>
                  <a:schemeClr val="tx1"/>
                </a:solidFill>
                <a:latin typeface="Garamond"/>
                <a:cs typeface="Garamond"/>
              </a:rPr>
              <a:t>Dthreads</a:t>
            </a:r>
            <a:r>
              <a:rPr lang="en-US" sz="2400" dirty="0" smtClean="0">
                <a:solidFill>
                  <a:schemeClr val="tx1"/>
                </a:solidFill>
                <a:latin typeface="Garamond"/>
                <a:cs typeface="Garamond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Garamond"/>
                <a:cs typeface="Garamond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Garamond"/>
                <a:cs typeface="Garamond"/>
              </a:rPr>
              <a:t>[Liu, SOSP’11]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Garamond"/>
                <a:cs typeface="Garamond"/>
              </a:rPr>
              <a:t>  Efficient Deterministic Multithreading</a:t>
            </a:r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8032" y="4267200"/>
            <a:ext cx="3858768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cap="small" dirty="0" err="1" smtClean="0">
                <a:solidFill>
                  <a:schemeClr val="tx1"/>
                </a:solidFill>
                <a:latin typeface="Garamond"/>
                <a:cs typeface="Garamond"/>
              </a:rPr>
              <a:t>DoubleTake</a:t>
            </a:r>
            <a:r>
              <a:rPr lang="en-US" sz="2400" dirty="0" smtClean="0">
                <a:solidFill>
                  <a:schemeClr val="tx1"/>
                </a:solidFill>
                <a:latin typeface="Garamond"/>
                <a:cs typeface="Garamond"/>
              </a:rPr>
              <a:t>:   </a:t>
            </a:r>
            <a:r>
              <a:rPr lang="en-US" dirty="0" smtClean="0">
                <a:solidFill>
                  <a:schemeClr val="tx1"/>
                </a:solidFill>
                <a:latin typeface="Garamond"/>
                <a:cs typeface="Garamond"/>
              </a:rPr>
              <a:t>[Liu, Submission]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Garamond"/>
                <a:cs typeface="Garamond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Garamond"/>
                <a:cs typeface="Garamond"/>
              </a:rPr>
              <a:t>Evidence-Triggered Dynamic Analysis</a:t>
            </a:r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267200"/>
            <a:ext cx="3858768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>
                <a:solidFill>
                  <a:srgbClr val="000000"/>
                </a:solidFill>
                <a:latin typeface="Garamond"/>
                <a:cs typeface="Garamond"/>
              </a:rPr>
              <a:t>Predator</a:t>
            </a:r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:        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[Liu, PPOPP’14]</a:t>
            </a:r>
          </a:p>
          <a:p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  </a:t>
            </a:r>
          </a:p>
          <a:p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  Predictive False Sharing Detection</a:t>
            </a:r>
          </a:p>
        </p:txBody>
      </p:sp>
      <p:sp>
        <p:nvSpPr>
          <p:cNvPr id="17" name="Title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Research Focus: Parallel</a:t>
            </a:r>
            <a:r>
              <a:rPr lang="en-US" dirty="0"/>
              <a:t> </a:t>
            </a:r>
            <a:r>
              <a:rPr lang="en-US" dirty="0" smtClean="0"/>
              <a:t>Computing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8611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27432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small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    </a:t>
            </a:r>
            <a:r>
              <a:rPr kumimoji="0" lang="en-US" sz="4000" b="1" i="0" u="none" strike="noStrike" kern="0" cap="small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Dthreads</a:t>
            </a:r>
            <a:r>
              <a:rPr kumimoji="0" lang="en-US" sz="4000" b="1" i="0" u="none" strike="noStrike" kern="0" cap="small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: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Efficient Deterministic Multithreading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/>
              <a:ea typeface="ＭＳ Ｐゴシック" charset="0"/>
              <a:cs typeface="Garamon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0"/>
            <a:ext cx="4165600" cy="16764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3400" y="419100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Tongping Liu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Charlie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Curtsinger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Emery Berger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172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Citation: </a:t>
            </a:r>
            <a:r>
              <a:rPr lang="en-US" dirty="0" smtClean="0">
                <a:latin typeface="Garamond"/>
                <a:cs typeface="Garamond"/>
              </a:rPr>
              <a:t>101</a:t>
            </a:r>
            <a:r>
              <a:rPr lang="en-US" dirty="0" smtClean="0">
                <a:latin typeface="Garamond"/>
                <a:cs typeface="Garamond"/>
              </a:rPr>
              <a:t>,  </a:t>
            </a:r>
            <a:r>
              <a:rPr lang="en-US" dirty="0" smtClean="0">
                <a:latin typeface="Garamond"/>
                <a:cs typeface="Garamond"/>
              </a:rPr>
              <a:t>4</a:t>
            </a:r>
            <a:r>
              <a:rPr lang="en-US" baseline="30000" dirty="0" smtClean="0">
                <a:latin typeface="Garamond"/>
                <a:cs typeface="Garamond"/>
              </a:rPr>
              <a:t>th</a:t>
            </a:r>
            <a:r>
              <a:rPr lang="en-US" dirty="0" smtClean="0">
                <a:latin typeface="Garamond"/>
                <a:cs typeface="Garamond"/>
              </a:rPr>
              <a:t> of 28 papers in SOSP 2011 </a:t>
            </a: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6625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304800" y="3581400"/>
            <a:ext cx="2590800" cy="1524000"/>
            <a:chOff x="457200" y="4572000"/>
            <a:chExt cx="4937854" cy="2042665"/>
          </a:xfrm>
        </p:grpSpPr>
        <p:pic>
          <p:nvPicPr>
            <p:cNvPr id="19" name="Picture 18" descr="state machi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500" y="4572000"/>
              <a:ext cx="1648554" cy="1981200"/>
            </a:xfrm>
            <a:prstGeom prst="rect">
              <a:avLst/>
            </a:prstGeom>
          </p:spPr>
        </p:pic>
        <p:pic>
          <p:nvPicPr>
            <p:cNvPr id="18" name="Picture 17" descr="state machi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4572000"/>
              <a:ext cx="1699699" cy="2042665"/>
            </a:xfrm>
            <a:prstGeom prst="rect">
              <a:avLst/>
            </a:prstGeom>
          </p:spPr>
        </p:pic>
        <p:pic>
          <p:nvPicPr>
            <p:cNvPr id="11" name="Picture 10" descr="state machi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572000"/>
              <a:ext cx="1676400" cy="2014665"/>
            </a:xfrm>
            <a:prstGeom prst="rect">
              <a:avLst/>
            </a:prstGeom>
          </p:spPr>
        </p:pic>
      </p:grpSp>
      <p:pic>
        <p:nvPicPr>
          <p:cNvPr id="2" name="Picture 1" descr="fla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1143000" cy="1173480"/>
          </a:xfrm>
          <a:prstGeom prst="rect">
            <a:avLst/>
          </a:prstGeom>
        </p:spPr>
      </p:pic>
      <p:sp>
        <p:nvSpPr>
          <p:cNvPr id="13" name="Multiply 12"/>
          <p:cNvSpPr/>
          <p:nvPr/>
        </p:nvSpPr>
        <p:spPr bwMode="auto">
          <a:xfrm>
            <a:off x="609600" y="1129779"/>
            <a:ext cx="1594284" cy="1080021"/>
          </a:xfrm>
          <a:prstGeom prst="mathMultiply">
            <a:avLst>
              <a:gd name="adj1" fmla="val 15677"/>
            </a:avLst>
          </a:prstGeom>
          <a:solidFill>
            <a:srgbClr val="FF0000"/>
          </a:solidFill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8392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b="1" cap="small" dirty="0" smtClean="0">
                <a:ea typeface="ＭＳ Ｐゴシック" charset="0"/>
              </a:rPr>
              <a:t>Dthreads</a:t>
            </a:r>
            <a:r>
              <a:rPr lang="en-US" b="1" dirty="0" smtClean="0">
                <a:ea typeface="ＭＳ Ｐゴシック" charset="0"/>
              </a:rPr>
              <a:t> Enables…</a:t>
            </a:r>
            <a:endParaRPr lang="en-US" b="1" dirty="0">
              <a:ea typeface="ＭＳ Ｐゴシック" charset="0"/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838200" y="2362200"/>
            <a:ext cx="1200116" cy="1141457"/>
            <a:chOff x="3200400" y="-152400"/>
            <a:chExt cx="4191000" cy="4191000"/>
          </a:xfrm>
        </p:grpSpPr>
        <p:pic>
          <p:nvPicPr>
            <p:cNvPr id="3" name="Picture 2" descr="rewin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812800"/>
              <a:ext cx="1524000" cy="1524000"/>
            </a:xfrm>
            <a:prstGeom prst="rect">
              <a:avLst/>
            </a:prstGeom>
          </p:spPr>
        </p:pic>
        <p:pic>
          <p:nvPicPr>
            <p:cNvPr id="9" name="Picture 8" descr="magnifyingglass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-152400"/>
              <a:ext cx="4191000" cy="41910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86000" y="1305580"/>
            <a:ext cx="462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Deterministic executions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2514600"/>
            <a:ext cx="542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Replay w/o logging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389638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Replicate applications on different machines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5410200"/>
            <a:ext cx="69342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dirty="0" err="1" smtClean="0">
                <a:latin typeface="Garamond"/>
                <a:cs typeface="Garamond"/>
              </a:rPr>
              <a:t>Dthreads</a:t>
            </a:r>
            <a:r>
              <a:rPr lang="en-US" sz="3600" b="1" dirty="0" smtClean="0">
                <a:latin typeface="Garamond"/>
                <a:cs typeface="Garamond"/>
              </a:rPr>
              <a:t> </a:t>
            </a:r>
            <a:r>
              <a:rPr lang="en-US" sz="3600" b="1" dirty="0">
                <a:latin typeface="Garamond"/>
                <a:cs typeface="Garamond"/>
              </a:rPr>
              <a:t>i</a:t>
            </a:r>
            <a:r>
              <a:rPr lang="en-US" sz="3600" b="1" dirty="0" smtClean="0">
                <a:latin typeface="Garamond"/>
                <a:cs typeface="Garamond"/>
              </a:rPr>
              <a:t>s the new basis </a:t>
            </a:r>
          </a:p>
          <a:p>
            <a:pPr algn="ctr"/>
            <a:r>
              <a:rPr lang="en-US" sz="3600" b="1" dirty="0" smtClean="0">
                <a:latin typeface="Garamond"/>
                <a:cs typeface="Garamond"/>
              </a:rPr>
              <a:t>of Deterministic Multithreading</a:t>
            </a:r>
            <a:endParaRPr lang="en-US" sz="36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3510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1" grpId="0"/>
      <p:bldP spid="22" grpId="0"/>
      <p:bldP spid="15" grpId="0" animBg="1"/>
      <p:bldP spid="15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6" name="Group 1586"/>
          <p:cNvGrpSpPr/>
          <p:nvPr/>
        </p:nvGrpSpPr>
        <p:grpSpPr>
          <a:xfrm>
            <a:off x="5702300" y="3683000"/>
            <a:ext cx="1072357" cy="1066801"/>
            <a:chOff x="0" y="0"/>
            <a:chExt cx="1072356" cy="1066800"/>
          </a:xfrm>
        </p:grpSpPr>
        <p:pic>
          <p:nvPicPr>
            <p:cNvPr id="1584" name="image27.jpg" descr="4160269609_53319a41c2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99" y="0"/>
              <a:ext cx="1055859" cy="1055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5" name="Shape 1585"/>
            <p:cNvSpPr/>
            <p:nvPr/>
          </p:nvSpPr>
          <p:spPr>
            <a:xfrm>
              <a:off x="0" y="5498"/>
              <a:ext cx="1072357" cy="106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</p:grpSp>
      <p:grpSp>
        <p:nvGrpSpPr>
          <p:cNvPr id="1589" name="Group 1589"/>
          <p:cNvGrpSpPr/>
          <p:nvPr/>
        </p:nvGrpSpPr>
        <p:grpSpPr>
          <a:xfrm>
            <a:off x="4876800" y="2616200"/>
            <a:ext cx="1072357" cy="1066801"/>
            <a:chOff x="0" y="0"/>
            <a:chExt cx="1072356" cy="1066800"/>
          </a:xfrm>
        </p:grpSpPr>
        <p:pic>
          <p:nvPicPr>
            <p:cNvPr id="1587" name="image27.jpg" descr="4160269609_53319a41c2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99" y="0"/>
              <a:ext cx="1055859" cy="1055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8" name="Shape 1588"/>
            <p:cNvSpPr/>
            <p:nvPr/>
          </p:nvSpPr>
          <p:spPr>
            <a:xfrm>
              <a:off x="0" y="5498"/>
              <a:ext cx="1072357" cy="106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</p:grpSp>
      <p:grpSp>
        <p:nvGrpSpPr>
          <p:cNvPr id="1592" name="Group 1592"/>
          <p:cNvGrpSpPr/>
          <p:nvPr/>
        </p:nvGrpSpPr>
        <p:grpSpPr>
          <a:xfrm>
            <a:off x="4191000" y="1524000"/>
            <a:ext cx="1072357" cy="1066801"/>
            <a:chOff x="0" y="0"/>
            <a:chExt cx="1072356" cy="1066800"/>
          </a:xfrm>
        </p:grpSpPr>
        <p:pic>
          <p:nvPicPr>
            <p:cNvPr id="1590" name="image27.jpg" descr="4160269609_53319a41c2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99" y="0"/>
              <a:ext cx="1055859" cy="1055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1" name="Shape 1591"/>
            <p:cNvSpPr/>
            <p:nvPr/>
          </p:nvSpPr>
          <p:spPr>
            <a:xfrm>
              <a:off x="0" y="5498"/>
              <a:ext cx="1072357" cy="106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</p:grpSp>
      <p:pic>
        <p:nvPicPr>
          <p:cNvPr id="1593" name="image23.jpg" descr="loc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4038600"/>
            <a:ext cx="990600" cy="1163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4" name="image23.jpg" descr="loc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4600" y="2971800"/>
            <a:ext cx="990600" cy="1163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5" name="image23.jpg" descr="loc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1905000"/>
            <a:ext cx="990600" cy="1163457"/>
          </a:xfrm>
          <a:prstGeom prst="rect">
            <a:avLst/>
          </a:prstGeom>
          <a:ln w="12700">
            <a:miter lim="400000"/>
          </a:ln>
        </p:spPr>
      </p:pic>
      <p:sp>
        <p:nvSpPr>
          <p:cNvPr id="1596" name="Shape 1596"/>
          <p:cNvSpPr/>
          <p:nvPr/>
        </p:nvSpPr>
        <p:spPr>
          <a:xfrm>
            <a:off x="0" y="2362200"/>
            <a:ext cx="1828800" cy="413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2000"/>
              <a:t>“Thread” 1</a:t>
            </a:r>
          </a:p>
        </p:txBody>
      </p:sp>
      <p:sp>
        <p:nvSpPr>
          <p:cNvPr id="1597" name="Shape 1597"/>
          <p:cNvSpPr/>
          <p:nvPr/>
        </p:nvSpPr>
        <p:spPr>
          <a:xfrm>
            <a:off x="0" y="3424535"/>
            <a:ext cx="1828800" cy="413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2000"/>
              <a:t>“Thread” 2</a:t>
            </a:r>
          </a:p>
        </p:txBody>
      </p:sp>
      <p:sp>
        <p:nvSpPr>
          <p:cNvPr id="1598" name="Shape 1598"/>
          <p:cNvSpPr/>
          <p:nvPr/>
        </p:nvSpPr>
        <p:spPr>
          <a:xfrm>
            <a:off x="0" y="4491335"/>
            <a:ext cx="1828800" cy="413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2000"/>
              <a:t>“Thread” 3</a:t>
            </a:r>
          </a:p>
        </p:txBody>
      </p:sp>
      <p:sp>
        <p:nvSpPr>
          <p:cNvPr id="1599" name="Shape 1599"/>
          <p:cNvSpPr/>
          <p:nvPr/>
        </p:nvSpPr>
        <p:spPr>
          <a:xfrm flipH="1">
            <a:off x="1523999" y="2159000"/>
            <a:ext cx="1" cy="3124200"/>
          </a:xfrm>
          <a:prstGeom prst="line">
            <a:avLst/>
          </a:prstGeom>
          <a:solidFill>
            <a:srgbClr val="00CC99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0" name="Shape 1600"/>
          <p:cNvSpPr/>
          <p:nvPr/>
        </p:nvSpPr>
        <p:spPr>
          <a:xfrm>
            <a:off x="1524000" y="2562255"/>
            <a:ext cx="1828801" cy="30778"/>
          </a:xfrm>
          <a:prstGeom prst="line">
            <a:avLst/>
          </a:prstGeom>
          <a:ln w="158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1" name="Shape 1601"/>
          <p:cNvSpPr/>
          <p:nvPr/>
        </p:nvSpPr>
        <p:spPr>
          <a:xfrm>
            <a:off x="1524000" y="3657600"/>
            <a:ext cx="1219200" cy="0"/>
          </a:xfrm>
          <a:prstGeom prst="line">
            <a:avLst/>
          </a:prstGeom>
          <a:ln w="158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2" name="Shape 1602"/>
          <p:cNvSpPr/>
          <p:nvPr/>
        </p:nvSpPr>
        <p:spPr>
          <a:xfrm>
            <a:off x="1524000" y="4724400"/>
            <a:ext cx="1905001" cy="1589"/>
          </a:xfrm>
          <a:prstGeom prst="line">
            <a:avLst/>
          </a:prstGeom>
          <a:ln w="158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3" name="Shape 1603"/>
          <p:cNvSpPr/>
          <p:nvPr/>
        </p:nvSpPr>
        <p:spPr>
          <a:xfrm flipH="1">
            <a:off x="4190999" y="2159000"/>
            <a:ext cx="1" cy="3124200"/>
          </a:xfrm>
          <a:prstGeom prst="line">
            <a:avLst/>
          </a:prstGeom>
          <a:solidFill>
            <a:srgbClr val="00CC99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4" name="Shape 1604"/>
          <p:cNvSpPr/>
          <p:nvPr/>
        </p:nvSpPr>
        <p:spPr>
          <a:xfrm>
            <a:off x="4229100" y="2590800"/>
            <a:ext cx="876300" cy="0"/>
          </a:xfrm>
          <a:prstGeom prst="line">
            <a:avLst/>
          </a:prstGeom>
          <a:ln w="158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5" name="Shape 1605"/>
          <p:cNvSpPr/>
          <p:nvPr/>
        </p:nvSpPr>
        <p:spPr>
          <a:xfrm>
            <a:off x="5105400" y="3657600"/>
            <a:ext cx="876300" cy="0"/>
          </a:xfrm>
          <a:prstGeom prst="line">
            <a:avLst/>
          </a:prstGeom>
          <a:ln w="158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6" name="Shape 1606"/>
          <p:cNvSpPr/>
          <p:nvPr/>
        </p:nvSpPr>
        <p:spPr>
          <a:xfrm>
            <a:off x="5969000" y="4724400"/>
            <a:ext cx="876300" cy="0"/>
          </a:xfrm>
          <a:prstGeom prst="line">
            <a:avLst/>
          </a:prstGeom>
          <a:ln w="158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7" name="Shape 1607"/>
          <p:cNvSpPr/>
          <p:nvPr/>
        </p:nvSpPr>
        <p:spPr>
          <a:xfrm>
            <a:off x="6858000" y="2159000"/>
            <a:ext cx="0" cy="3124200"/>
          </a:xfrm>
          <a:prstGeom prst="line">
            <a:avLst/>
          </a:prstGeom>
          <a:solidFill>
            <a:srgbClr val="00CC99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8" name="Shape 1608"/>
          <p:cNvSpPr/>
          <p:nvPr/>
        </p:nvSpPr>
        <p:spPr>
          <a:xfrm>
            <a:off x="6858000" y="2590800"/>
            <a:ext cx="1752600" cy="0"/>
          </a:xfrm>
          <a:prstGeom prst="line">
            <a:avLst/>
          </a:prstGeom>
          <a:ln w="158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9" name="Shape 1609"/>
          <p:cNvSpPr/>
          <p:nvPr/>
        </p:nvSpPr>
        <p:spPr>
          <a:xfrm>
            <a:off x="6858000" y="3657600"/>
            <a:ext cx="1752600" cy="0"/>
          </a:xfrm>
          <a:prstGeom prst="line">
            <a:avLst/>
          </a:prstGeom>
          <a:ln w="158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10" name="Shape 1610"/>
          <p:cNvSpPr/>
          <p:nvPr/>
        </p:nvSpPr>
        <p:spPr>
          <a:xfrm>
            <a:off x="6858000" y="4724400"/>
            <a:ext cx="1752600" cy="0"/>
          </a:xfrm>
          <a:prstGeom prst="line">
            <a:avLst/>
          </a:prstGeom>
          <a:ln w="158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11" name="Shape 1611"/>
          <p:cNvSpPr/>
          <p:nvPr/>
        </p:nvSpPr>
        <p:spPr>
          <a:xfrm>
            <a:off x="1643012" y="1092200"/>
            <a:ext cx="1790701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600"/>
              <a:t>Parallel</a:t>
            </a:r>
          </a:p>
        </p:txBody>
      </p:sp>
      <p:sp>
        <p:nvSpPr>
          <p:cNvPr id="1612" name="Shape 1612"/>
          <p:cNvSpPr/>
          <p:nvPr/>
        </p:nvSpPr>
        <p:spPr>
          <a:xfrm>
            <a:off x="3962400" y="1066800"/>
            <a:ext cx="3048000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600"/>
              <a:t>Serial</a:t>
            </a:r>
          </a:p>
        </p:txBody>
      </p:sp>
      <p:sp>
        <p:nvSpPr>
          <p:cNvPr id="1613" name="Shape 1613"/>
          <p:cNvSpPr/>
          <p:nvPr/>
        </p:nvSpPr>
        <p:spPr>
          <a:xfrm>
            <a:off x="6400800" y="1066800"/>
            <a:ext cx="3048000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600"/>
              <a:t>Parallel</a:t>
            </a:r>
          </a:p>
        </p:txBody>
      </p:sp>
      <p:grpSp>
        <p:nvGrpSpPr>
          <p:cNvPr id="1616" name="Group 1616"/>
          <p:cNvGrpSpPr/>
          <p:nvPr/>
        </p:nvGrpSpPr>
        <p:grpSpPr>
          <a:xfrm>
            <a:off x="3771900" y="1752599"/>
            <a:ext cx="1790700" cy="578307"/>
            <a:chOff x="0" y="0"/>
            <a:chExt cx="1790700" cy="578305"/>
          </a:xfrm>
        </p:grpSpPr>
        <p:sp>
          <p:nvSpPr>
            <p:cNvPr id="1614" name="Shape 1614"/>
            <p:cNvSpPr/>
            <p:nvPr/>
          </p:nvSpPr>
          <p:spPr>
            <a:xfrm>
              <a:off x="0" y="0"/>
              <a:ext cx="1790700" cy="57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231"/>
                  </a:lnTo>
                  <a:lnTo>
                    <a:pt x="9000" y="14231"/>
                  </a:lnTo>
                  <a:lnTo>
                    <a:pt x="2051" y="21600"/>
                  </a:lnTo>
                  <a:lnTo>
                    <a:pt x="3600" y="14231"/>
                  </a:lnTo>
                  <a:lnTo>
                    <a:pt x="0" y="14231"/>
                  </a:lnTo>
                  <a:lnTo>
                    <a:pt x="0" y="830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2000">
                  <a:latin typeface="Lucida Console"/>
                  <a:ea typeface="Lucida Console"/>
                  <a:cs typeface="Lucida Console"/>
                  <a:sym typeface="Lucida Console"/>
                </a:defRPr>
              </a:pP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>
              <a:off x="0" y="0"/>
              <a:ext cx="179070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latin typeface="Lucida Console"/>
                  <a:ea typeface="Lucida Console"/>
                  <a:cs typeface="Lucida Console"/>
                  <a:sym typeface="Lucida Console"/>
                </a:defRPr>
              </a:lvl1pPr>
            </a:lstStyle>
            <a:p>
              <a:pPr lvl="0">
                <a:defRPr sz="1800"/>
              </a:pPr>
              <a:r>
                <a:rPr sz="2000"/>
                <a:t>mutex_lock</a:t>
              </a:r>
            </a:p>
          </p:txBody>
        </p:sp>
      </p:grpSp>
      <p:grpSp>
        <p:nvGrpSpPr>
          <p:cNvPr id="1619" name="Group 1619"/>
          <p:cNvGrpSpPr/>
          <p:nvPr/>
        </p:nvGrpSpPr>
        <p:grpSpPr>
          <a:xfrm>
            <a:off x="3352800" y="3048000"/>
            <a:ext cx="1600200" cy="554886"/>
            <a:chOff x="0" y="0"/>
            <a:chExt cx="1600200" cy="554885"/>
          </a:xfrm>
        </p:grpSpPr>
        <p:sp>
          <p:nvSpPr>
            <p:cNvPr id="1617" name="Shape 1617"/>
            <p:cNvSpPr/>
            <p:nvPr/>
          </p:nvSpPr>
          <p:spPr>
            <a:xfrm>
              <a:off x="0" y="0"/>
              <a:ext cx="1600200" cy="55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842"/>
                  </a:lnTo>
                  <a:lnTo>
                    <a:pt x="9000" y="13842"/>
                  </a:lnTo>
                  <a:lnTo>
                    <a:pt x="750" y="21600"/>
                  </a:lnTo>
                  <a:lnTo>
                    <a:pt x="3600" y="13842"/>
                  </a:lnTo>
                  <a:lnTo>
                    <a:pt x="0" y="13842"/>
                  </a:lnTo>
                  <a:lnTo>
                    <a:pt x="0" y="8075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2000">
                  <a:latin typeface="Lucida Console"/>
                  <a:ea typeface="Lucida Console"/>
                  <a:cs typeface="Lucida Console"/>
                  <a:sym typeface="Lucida Console"/>
                </a:defRPr>
              </a:pPr>
              <a:endParaRPr/>
            </a:p>
          </p:txBody>
        </p:sp>
        <p:sp>
          <p:nvSpPr>
            <p:cNvPr id="1618" name="Shape 1618"/>
            <p:cNvSpPr/>
            <p:nvPr/>
          </p:nvSpPr>
          <p:spPr>
            <a:xfrm>
              <a:off x="0" y="0"/>
              <a:ext cx="160020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latin typeface="Lucida Console"/>
                  <a:ea typeface="Lucida Console"/>
                  <a:cs typeface="Lucida Console"/>
                  <a:sym typeface="Lucida Console"/>
                </a:defRPr>
              </a:lvl1pPr>
            </a:lstStyle>
            <a:p>
              <a:pPr lvl="0">
                <a:defRPr sz="1800"/>
              </a:pPr>
              <a:r>
                <a:rPr sz="2000"/>
                <a:t>cond_wait</a:t>
              </a:r>
            </a:p>
          </p:txBody>
        </p:sp>
      </p:grpSp>
      <p:grpSp>
        <p:nvGrpSpPr>
          <p:cNvPr id="1622" name="Group 1622"/>
          <p:cNvGrpSpPr/>
          <p:nvPr/>
        </p:nvGrpSpPr>
        <p:grpSpPr>
          <a:xfrm>
            <a:off x="3581400" y="3962399"/>
            <a:ext cx="2806700" cy="590375"/>
            <a:chOff x="0" y="0"/>
            <a:chExt cx="2806700" cy="590374"/>
          </a:xfrm>
        </p:grpSpPr>
        <p:sp>
          <p:nvSpPr>
            <p:cNvPr id="1620" name="Shape 1620"/>
            <p:cNvSpPr/>
            <p:nvPr/>
          </p:nvSpPr>
          <p:spPr>
            <a:xfrm>
              <a:off x="0" y="0"/>
              <a:ext cx="2806700" cy="5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475"/>
                  </a:lnTo>
                  <a:lnTo>
                    <a:pt x="9000" y="13475"/>
                  </a:lnTo>
                  <a:lnTo>
                    <a:pt x="2832" y="21600"/>
                  </a:lnTo>
                  <a:lnTo>
                    <a:pt x="3600" y="13475"/>
                  </a:lnTo>
                  <a:lnTo>
                    <a:pt x="0" y="13475"/>
                  </a:lnTo>
                  <a:lnTo>
                    <a:pt x="0" y="786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2000">
                  <a:latin typeface="Lucida Console"/>
                  <a:ea typeface="Lucida Console"/>
                  <a:cs typeface="Lucida Console"/>
                  <a:sym typeface="Lucida Console"/>
                </a:defRPr>
              </a:pPr>
              <a:endParaRPr/>
            </a:p>
          </p:txBody>
        </p:sp>
        <p:sp>
          <p:nvSpPr>
            <p:cNvPr id="1621" name="Shape 1621"/>
            <p:cNvSpPr/>
            <p:nvPr/>
          </p:nvSpPr>
          <p:spPr>
            <a:xfrm>
              <a:off x="0" y="0"/>
              <a:ext cx="2806700" cy="39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latin typeface="Lucida Console"/>
                  <a:ea typeface="Lucida Console"/>
                  <a:cs typeface="Lucida Console"/>
                  <a:sym typeface="Lucida Console"/>
                </a:defRPr>
              </a:lvl1pPr>
            </a:lstStyle>
            <a:p>
              <a:pPr lvl="0">
                <a:defRPr sz="1800"/>
              </a:pPr>
              <a:r>
                <a:rPr sz="2000"/>
                <a:t>pthread_create</a:t>
              </a:r>
            </a:p>
          </p:txBody>
        </p:sp>
      </p:grpSp>
      <p:sp>
        <p:nvSpPr>
          <p:cNvPr id="1623" name="Shape 1623"/>
          <p:cNvSpPr/>
          <p:nvPr/>
        </p:nvSpPr>
        <p:spPr>
          <a:xfrm>
            <a:off x="1917700" y="5143500"/>
            <a:ext cx="1524000" cy="115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Isolated Memory</a:t>
            </a:r>
            <a:endParaRPr sz="2400">
              <a:latin typeface="Geneva"/>
              <a:ea typeface="Geneva"/>
              <a:cs typeface="Geneva"/>
              <a:sym typeface="Geneva"/>
            </a:endParaRPr>
          </a:p>
          <a:p>
            <a:pPr lvl="0">
              <a:defRPr sz="1800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Access</a:t>
            </a:r>
          </a:p>
        </p:txBody>
      </p:sp>
      <p:sp>
        <p:nvSpPr>
          <p:cNvPr id="1624" name="Shape 1624"/>
          <p:cNvSpPr/>
          <p:nvPr/>
        </p:nvSpPr>
        <p:spPr>
          <a:xfrm>
            <a:off x="7137400" y="5124272"/>
            <a:ext cx="152400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300">
                <a:latin typeface="Calibri"/>
                <a:ea typeface="Calibri"/>
                <a:cs typeface="Calibri"/>
                <a:sym typeface="Calibri"/>
              </a:rPr>
              <a:t>Isolated Memory</a:t>
            </a:r>
            <a:endParaRPr sz="2300">
              <a:latin typeface="Geneva"/>
              <a:ea typeface="Geneva"/>
              <a:cs typeface="Geneva"/>
              <a:sym typeface="Geneva"/>
            </a:endParaRPr>
          </a:p>
          <a:p>
            <a:pPr lvl="0">
              <a:defRPr sz="1800"/>
            </a:pPr>
            <a:r>
              <a:rPr sz="2300">
                <a:latin typeface="Calibri"/>
                <a:ea typeface="Calibri"/>
                <a:cs typeface="Calibri"/>
                <a:sym typeface="Calibri"/>
              </a:rPr>
              <a:t>Access</a:t>
            </a:r>
          </a:p>
        </p:txBody>
      </p:sp>
      <p:sp>
        <p:nvSpPr>
          <p:cNvPr id="1625" name="Shape 1625"/>
          <p:cNvSpPr/>
          <p:nvPr/>
        </p:nvSpPr>
        <p:spPr>
          <a:xfrm>
            <a:off x="4038600" y="5410200"/>
            <a:ext cx="3352800" cy="77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2300"/>
              <a:t>Deterministic memory commits &amp; syncs</a:t>
            </a:r>
          </a:p>
        </p:txBody>
      </p:sp>
      <p:sp>
        <p:nvSpPr>
          <p:cNvPr id="1626" name="Shape 1626"/>
          <p:cNvSpPr/>
          <p:nvPr/>
        </p:nvSpPr>
        <p:spPr>
          <a:xfrm>
            <a:off x="-15478" y="215900"/>
            <a:ext cx="9144001" cy="910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3400" b="1">
                <a:solidFill>
                  <a:srgbClr val="881C1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400" b="1">
                <a:solidFill>
                  <a:srgbClr val="881C1C"/>
                </a:solidFill>
              </a:rPr>
              <a:t>Dthreads Overview</a:t>
            </a:r>
          </a:p>
        </p:txBody>
      </p:sp>
    </p:spTree>
    <p:extLst>
      <p:ext uri="{BB962C8B-B14F-4D97-AF65-F5344CB8AC3E}">
        <p14:creationId xmlns:p14="http://schemas.microsoft.com/office/powerpoint/2010/main" val="372689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5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9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" grpId="0" animBg="1" advAuto="0"/>
      <p:bldP spid="1586" grpId="1" animBg="1" advAuto="0"/>
      <p:bldP spid="1589" grpId="0" animBg="1" advAuto="0"/>
      <p:bldP spid="1589" grpId="1" animBg="1" advAuto="0"/>
      <p:bldP spid="1592" grpId="0" animBg="1" advAuto="0"/>
      <p:bldP spid="1592" grpId="1" animBg="1" advAuto="0"/>
      <p:bldP spid="1593" grpId="0" animBg="1" advAuto="0"/>
      <p:bldP spid="1594" grpId="0" animBg="1" advAuto="0"/>
      <p:bldP spid="1595" grpId="0" animBg="1" advAuto="0"/>
      <p:bldP spid="1600" grpId="0" animBg="1" advAuto="0"/>
      <p:bldP spid="1601" grpId="0" animBg="1" advAuto="0"/>
      <p:bldP spid="1602" grpId="0" animBg="1" advAuto="0"/>
      <p:bldP spid="1603" grpId="0" animBg="1" advAuto="0"/>
      <p:bldP spid="1604" grpId="0" animBg="1" advAuto="0"/>
      <p:bldP spid="1605" grpId="0" animBg="1" advAuto="0"/>
      <p:bldP spid="1606" grpId="0" animBg="1" advAuto="0"/>
      <p:bldP spid="1607" grpId="0" animBg="1" advAuto="0"/>
      <p:bldP spid="1608" grpId="0" animBg="1" advAuto="0"/>
      <p:bldP spid="1609" grpId="0" animBg="1" advAuto="0"/>
      <p:bldP spid="1610" grpId="0" animBg="1" advAuto="0"/>
      <p:bldP spid="1611" grpId="0" animBg="1" advAuto="0"/>
      <p:bldP spid="1612" grpId="0" animBg="1" advAuto="0"/>
      <p:bldP spid="1613" grpId="0" animBg="1" advAuto="0"/>
      <p:bldP spid="1616" grpId="0" animBg="1" advAuto="0"/>
      <p:bldP spid="1616" grpId="1" animBg="1" advAuto="0"/>
      <p:bldP spid="1619" grpId="0" animBg="1" advAuto="0"/>
      <p:bldP spid="1619" grpId="1" animBg="1" advAuto="0"/>
      <p:bldP spid="1622" grpId="0" animBg="1" advAuto="0"/>
      <p:bldP spid="1622" grpId="1" animBg="1" advAuto="0"/>
      <p:bldP spid="1623" grpId="0" animBg="1" advAuto="0"/>
      <p:bldP spid="1624" grpId="0" animBg="1" advAuto="0"/>
      <p:bldP spid="1625" grpId="0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cap="small" dirty="0" err="1" smtClean="0">
                <a:solidFill>
                  <a:srgbClr val="660066"/>
                </a:solidFill>
              </a:rPr>
              <a:t>DoubleTake</a:t>
            </a:r>
            <a:r>
              <a:rPr lang="en-US" sz="3600" b="1" cap="small" dirty="0" smtClean="0">
                <a:solidFill>
                  <a:srgbClr val="660066"/>
                </a:solidFill>
              </a:rPr>
              <a:t>: </a:t>
            </a:r>
            <a:br>
              <a:rPr lang="en-US" sz="3600" b="1" cap="small" dirty="0" smtClean="0">
                <a:solidFill>
                  <a:srgbClr val="660066"/>
                </a:solidFill>
              </a:rPr>
            </a:br>
            <a:r>
              <a:rPr lang="en-US" sz="3600" b="1" cap="small" dirty="0" smtClean="0">
                <a:solidFill>
                  <a:srgbClr val="660066"/>
                </a:solidFill>
              </a:rPr>
              <a:t>E</a:t>
            </a:r>
            <a:r>
              <a:rPr lang="en-US" sz="3600" b="1" dirty="0" smtClean="0">
                <a:solidFill>
                  <a:srgbClr val="660066"/>
                </a:solidFill>
              </a:rPr>
              <a:t>vidence-Triggered Dynamic Analysis</a:t>
            </a:r>
            <a:endParaRPr lang="en-US" sz="3600" b="1" cap="small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3400" y="441960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Tongping Liu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Charlie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Curtsinger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Emery Berger</a:t>
            </a:r>
          </a:p>
        </p:txBody>
      </p:sp>
    </p:spTree>
    <p:extLst>
      <p:ext uri="{BB962C8B-B14F-4D97-AF65-F5344CB8AC3E}">
        <p14:creationId xmlns:p14="http://schemas.microsoft.com/office/powerpoint/2010/main" val="140952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533400" y="1371600"/>
            <a:ext cx="8610600" cy="43434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Heartbleed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OpenSSL</a:t>
            </a:r>
            <a:r>
              <a:rPr lang="en-US" sz="2400" dirty="0" smtClean="0">
                <a:solidFill>
                  <a:schemeClr val="tx1"/>
                </a:solidFill>
              </a:rPr>
              <a:t> Problem: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“This </a:t>
            </a:r>
            <a:r>
              <a:rPr lang="en-US" dirty="0">
                <a:solidFill>
                  <a:schemeClr val="tx1"/>
                </a:solidFill>
              </a:rPr>
              <a:t>vulnerability is due to </a:t>
            </a:r>
            <a:r>
              <a:rPr lang="en-US" dirty="0">
                <a:solidFill>
                  <a:srgbClr val="FF0000"/>
                </a:solidFill>
              </a:rPr>
              <a:t>a missing bounds check</a:t>
            </a:r>
            <a:r>
              <a:rPr lang="en-US" dirty="0">
                <a:solidFill>
                  <a:schemeClr val="tx1"/>
                </a:solidFill>
              </a:rPr>
              <a:t> in the handling of the Transport Layer Security (TLS) heartbeat </a:t>
            </a:r>
            <a:r>
              <a:rPr lang="en-US" dirty="0" smtClean="0">
                <a:solidFill>
                  <a:schemeClr val="tx1"/>
                </a:solidFill>
              </a:rPr>
              <a:t>extension”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6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</a:t>
            </a:r>
            <a:r>
              <a:rPr lang="en-US" dirty="0" smtClean="0"/>
              <a:t>ing </a:t>
            </a:r>
            <a:r>
              <a:rPr lang="en-US" dirty="0" smtClean="0"/>
              <a:t>Buffer Overflows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52615" y="3200400"/>
            <a:ext cx="6213297" cy="6858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97993" y="3258620"/>
            <a:ext cx="457200" cy="565079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1" charset="-128"/>
              </a:rPr>
              <a:t>8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12555" y="3258620"/>
            <a:ext cx="457200" cy="565079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1" charset="-128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727117" y="3258620"/>
            <a:ext cx="457200" cy="565079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1" charset="-128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41679" y="3258620"/>
            <a:ext cx="457200" cy="565079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1" charset="-128"/>
              </a:rPr>
              <a:t>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56241" y="3258620"/>
            <a:ext cx="457200" cy="565079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ＭＳ Ｐゴシック" pitchFamily="1" charset="-128"/>
              </a:rPr>
              <a:t>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85365" y="3258620"/>
            <a:ext cx="457200" cy="565079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rPr>
              <a:t>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99927" y="3258620"/>
            <a:ext cx="457200" cy="565079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rPr>
              <a:t>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14489" y="3258620"/>
            <a:ext cx="457200" cy="565079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329051" y="3258620"/>
            <a:ext cx="457200" cy="565079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43613" y="3258620"/>
            <a:ext cx="457200" cy="565079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358175" y="3258620"/>
            <a:ext cx="457200" cy="565079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rPr>
              <a:t>7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740" y="2819400"/>
            <a:ext cx="1037463" cy="1323439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Red =</a:t>
            </a:r>
            <a:b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possible</a:t>
            </a:r>
            <a:b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bad</a:t>
            </a:r>
            <a:b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object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25877" y="2819400"/>
            <a:ext cx="850851" cy="132343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Blue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=</a:t>
            </a:r>
            <a:b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 i="1" dirty="0" smtClean="0">
                <a:solidFill>
                  <a:schemeClr val="bg1"/>
                </a:solidFill>
                <a:latin typeface="Calibri" pitchFamily="34" charset="0"/>
              </a:rPr>
              <a:t>not</a:t>
            </a:r>
            <a:br>
              <a:rPr lang="en-US" sz="2000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bad</a:t>
            </a:r>
            <a:b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object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" name="Picture 24" descr="can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07830"/>
            <a:ext cx="374650" cy="463550"/>
          </a:xfrm>
          <a:prstGeom prst="rect">
            <a:avLst/>
          </a:prstGeom>
          <a:noFill/>
        </p:spPr>
      </p:pic>
      <p:pic>
        <p:nvPicPr>
          <p:cNvPr id="21" name="Picture 24" descr="can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230" y="3307830"/>
            <a:ext cx="374650" cy="463550"/>
          </a:xfrm>
          <a:prstGeom prst="rect">
            <a:avLst/>
          </a:prstGeom>
          <a:noFill/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267200" y="3259840"/>
            <a:ext cx="457200" cy="565150"/>
            <a:chOff x="2696" y="2048"/>
            <a:chExt cx="288" cy="356"/>
          </a:xfrm>
        </p:grpSpPr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2696" y="2048"/>
              <a:ext cx="288" cy="356"/>
            </a:xfrm>
            <a:prstGeom prst="rect">
              <a:avLst/>
            </a:prstGeom>
            <a:solidFill>
              <a:schemeClr val="tx1"/>
            </a:solidFill>
            <a:ln w="25400" algn="ctr">
              <a:solidFill>
                <a:srgbClr val="00A77A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hangingPunct="0"/>
              <a:endParaRPr lang="en-US" sz="2000">
                <a:latin typeface="Calibri" charset="0"/>
              </a:endParaRPr>
            </a:p>
          </p:txBody>
        </p:sp>
        <p:pic>
          <p:nvPicPr>
            <p:cNvPr id="28" name="Picture 28" descr="canary_de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4" y="2072"/>
              <a:ext cx="236" cy="292"/>
            </a:xfrm>
            <a:prstGeom prst="rect">
              <a:avLst/>
            </a:prstGeom>
            <a:noFill/>
          </p:spPr>
        </p:pic>
      </p:grpSp>
      <p:sp>
        <p:nvSpPr>
          <p:cNvPr id="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Canaries </a:t>
            </a:r>
            <a:r>
              <a:rPr lang="en-US" dirty="0" smtClean="0"/>
              <a:t>in freed space detect corruption</a:t>
            </a:r>
          </a:p>
        </p:txBody>
      </p:sp>
      <p:pic>
        <p:nvPicPr>
          <p:cNvPr id="24" name="Picture 24" descr="can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762000" cy="942814"/>
          </a:xfrm>
          <a:prstGeom prst="rect">
            <a:avLst/>
          </a:prstGeom>
          <a:noFill/>
        </p:spPr>
      </p:pic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219200" y="28194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8" tIns="45671" rIns="91348" bIns="45671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tabLst/>
              <a:defRPr/>
            </a:pPr>
            <a:r>
              <a:rPr lang="en-US" i="1" kern="0" dirty="0" smtClean="0">
                <a:latin typeface="Calibri" pitchFamily="34" charset="0"/>
                <a:ea typeface="+mn-ea"/>
              </a:rPr>
              <a:t>known random value</a:t>
            </a:r>
            <a:endParaRPr kumimoji="0" lang="en-US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3" name="Picture 28" descr="canary_d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133600"/>
            <a:ext cx="685800" cy="848532"/>
          </a:xfrm>
          <a:prstGeom prst="rect">
            <a:avLst/>
          </a:prstGeom>
          <a:noFill/>
        </p:spPr>
      </p:pic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495800" y="28194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8" tIns="45671" rIns="91348" bIns="45671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tabLst/>
              <a:defRPr/>
            </a:pPr>
            <a:r>
              <a:rPr lang="en-US" i="1" kern="0" dirty="0" smtClean="0">
                <a:latin typeface="Calibri" pitchFamily="34" charset="0"/>
                <a:ea typeface="+mn-ea"/>
              </a:rPr>
              <a:t>dead canary = corruption</a:t>
            </a:r>
            <a:endParaRPr kumimoji="0" lang="en-US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2286000" y="39624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8" tIns="45671" rIns="91348" bIns="45671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tabLst/>
              <a:defRPr/>
            </a:pPr>
            <a:r>
              <a:rPr lang="en-US" i="1" kern="0" dirty="0" smtClean="0">
                <a:latin typeface="Calibri" pitchFamily="34" charset="0"/>
                <a:ea typeface="+mn-ea"/>
              </a:rPr>
              <a:t># = object id (allocation time)</a:t>
            </a:r>
            <a:endParaRPr kumimoji="0" lang="en-US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3000" y="4876800"/>
            <a:ext cx="71289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Precise detection: </a:t>
            </a:r>
          </a:p>
          <a:p>
            <a:r>
              <a:rPr lang="en-US" sz="2800" dirty="0" smtClean="0"/>
              <a:t>instrument every memory read/write access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6120824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Imposing </a:t>
            </a:r>
            <a:r>
              <a:rPr lang="en-US" sz="3200" dirty="0" smtClean="0">
                <a:solidFill>
                  <a:srgbClr val="FF0000"/>
                </a:solidFill>
              </a:rPr>
              <a:t>33</a:t>
            </a:r>
            <a:r>
              <a:rPr lang="en-US" sz="3200" dirty="0" smtClean="0">
                <a:solidFill>
                  <a:srgbClr val="FF0000"/>
                </a:solidFill>
              </a:rPr>
              <a:t>% </a:t>
            </a:r>
            <a:r>
              <a:rPr lang="en-US" sz="3200" dirty="0" smtClean="0">
                <a:solidFill>
                  <a:srgbClr val="FF0000"/>
                </a:solidFill>
              </a:rPr>
              <a:t>overhead for common path!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6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26" grpId="0" animBg="1"/>
      <p:bldP spid="29" grpId="0"/>
      <p:bldP spid="34" grpId="0"/>
      <p:bldP spid="35" grpId="0"/>
      <p:bldP spid="31" grpId="0" animBg="1"/>
      <p:bldP spid="3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31924"/>
            <a:ext cx="1833974" cy="6064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Snapshot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26549" y="3003163"/>
            <a:ext cx="838090" cy="327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7231" y="3034999"/>
            <a:ext cx="3805769" cy="13001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45602" y="2580031"/>
            <a:ext cx="3883598" cy="4586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Normal execution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86200" y="1524000"/>
            <a:ext cx="2133600" cy="1894122"/>
            <a:chOff x="3886200" y="1524000"/>
            <a:chExt cx="2133600" cy="1894122"/>
          </a:xfrm>
        </p:grpSpPr>
        <p:cxnSp>
          <p:nvCxnSpPr>
            <p:cNvPr id="9" name="Straight Connector 8"/>
            <p:cNvCxnSpPr>
              <a:stCxn id="10" idx="2"/>
            </p:cNvCxnSpPr>
            <p:nvPr/>
          </p:nvCxnSpPr>
          <p:spPr>
            <a:xfrm flipH="1">
              <a:off x="4949722" y="2463408"/>
              <a:ext cx="3278" cy="95471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886200" y="1524000"/>
              <a:ext cx="2133600" cy="93940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288" r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Irrevocable  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system calls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7314512" y="3044952"/>
            <a:ext cx="1097280" cy="3664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395626" y="1676400"/>
            <a:ext cx="1833974" cy="1676291"/>
            <a:chOff x="6395626" y="1676400"/>
            <a:chExt cx="1833974" cy="1676291"/>
          </a:xfrm>
        </p:grpSpPr>
        <p:sp>
          <p:nvSpPr>
            <p:cNvPr id="13" name="Rectangle 12"/>
            <p:cNvSpPr/>
            <p:nvPr/>
          </p:nvSpPr>
          <p:spPr>
            <a:xfrm>
              <a:off x="6395626" y="1676400"/>
              <a:ext cx="1833974" cy="76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288" r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Snapshot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6862115" y="2932006"/>
              <a:ext cx="838090" cy="327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rot="5400000">
            <a:off x="18371" y="4542914"/>
            <a:ext cx="2245395" cy="9061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029200" y="3036831"/>
            <a:ext cx="2438400" cy="1187847"/>
            <a:chOff x="5029200" y="3036831"/>
            <a:chExt cx="2438400" cy="1187847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5825760" y="3383271"/>
              <a:ext cx="696156" cy="3275"/>
            </a:xfrm>
            <a:prstGeom prst="line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029200" y="3757734"/>
              <a:ext cx="2438400" cy="466944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6576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Error detected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36537" y="3816335"/>
            <a:ext cx="3892663" cy="1052947"/>
            <a:chOff x="1136537" y="3816335"/>
            <a:chExt cx="3892663" cy="1052947"/>
          </a:xfrm>
        </p:grpSpPr>
        <p:sp>
          <p:nvSpPr>
            <p:cNvPr id="19" name="Freeform 18"/>
            <p:cNvSpPr/>
            <p:nvPr/>
          </p:nvSpPr>
          <p:spPr>
            <a:xfrm>
              <a:off x="1136537" y="4038600"/>
              <a:ext cx="3892663" cy="830682"/>
            </a:xfrm>
            <a:custGeom>
              <a:avLst/>
              <a:gdLst>
                <a:gd name="connsiteX0" fmla="*/ 2015066 w 2015066"/>
                <a:gd name="connsiteY0" fmla="*/ 0 h 381000"/>
                <a:gd name="connsiteX1" fmla="*/ 914400 w 2015066"/>
                <a:gd name="connsiteY1" fmla="*/ 110067 h 381000"/>
                <a:gd name="connsiteX2" fmla="*/ 0 w 2015066"/>
                <a:gd name="connsiteY2" fmla="*/ 381000 h 381000"/>
                <a:gd name="connsiteX3" fmla="*/ 0 w 2015066"/>
                <a:gd name="connsiteY3" fmla="*/ 381000 h 381000"/>
                <a:gd name="connsiteX4" fmla="*/ 0 w 2015066"/>
                <a:gd name="connsiteY4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066" h="381000">
                  <a:moveTo>
                    <a:pt x="2015066" y="0"/>
                  </a:moveTo>
                  <a:cubicBezTo>
                    <a:pt x="1632655" y="23283"/>
                    <a:pt x="1250244" y="46567"/>
                    <a:pt x="914400" y="110067"/>
                  </a:cubicBezTo>
                  <a:cubicBezTo>
                    <a:pt x="578556" y="173567"/>
                    <a:pt x="0" y="381000"/>
                    <a:pt x="0" y="381000"/>
                  </a:cubicBezTo>
                  <a:lnTo>
                    <a:pt x="0" y="381000"/>
                  </a:lnTo>
                  <a:lnTo>
                    <a:pt x="0" y="381000"/>
                  </a:lnTo>
                </a:path>
              </a:pathLst>
            </a:cu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37182" y="3816335"/>
              <a:ext cx="1519595" cy="4334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288" r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Rollback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43000" y="4876800"/>
            <a:ext cx="4267200" cy="458631"/>
            <a:chOff x="1143000" y="4876800"/>
            <a:chExt cx="4267200" cy="45863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47219" y="4890692"/>
              <a:ext cx="4167353" cy="3664"/>
            </a:xfrm>
            <a:prstGeom prst="line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143000" y="4876800"/>
              <a:ext cx="4267200" cy="45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288" r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Instrumented re-execution</a:t>
              </a: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3962400" y="5472864"/>
            <a:ext cx="3048000" cy="546936"/>
          </a:xfrm>
          <a:prstGeom prst="wedgeEllipseCallout">
            <a:avLst>
              <a:gd name="adj1" fmla="val -16762"/>
              <a:gd name="adj2" fmla="val -125830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Report errors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53000" y="2575329"/>
            <a:ext cx="2286000" cy="474259"/>
            <a:chOff x="4953000" y="2575329"/>
            <a:chExt cx="2286000" cy="47425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953000" y="3048000"/>
              <a:ext cx="2286000" cy="1588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181601" y="2575329"/>
              <a:ext cx="2057399" cy="464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288" r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Check errors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8402" y="531969"/>
            <a:ext cx="6550598" cy="458631"/>
            <a:chOff x="688402" y="531969"/>
            <a:chExt cx="6550598" cy="45863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752600" y="762000"/>
              <a:ext cx="5486400" cy="13001"/>
            </a:xfrm>
            <a:prstGeom prst="line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688402" y="531969"/>
              <a:ext cx="1216598" cy="45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288" r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Time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12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 err="1"/>
              <a:t>DoubleTake</a:t>
            </a:r>
            <a:r>
              <a:rPr lang="en-US" b="1" cap="small" dirty="0"/>
              <a:t>:</a:t>
            </a:r>
            <a:r>
              <a:rPr lang="en-US" cap="small" dirty="0">
                <a:solidFill>
                  <a:srgbClr val="660066"/>
                </a:solidFill>
              </a:rPr>
              <a:t> </a:t>
            </a:r>
            <a:r>
              <a:rPr lang="en-US" b="1" dirty="0"/>
              <a:t>Efficient </a:t>
            </a:r>
            <a:br>
              <a:rPr lang="en-US" b="1" dirty="0"/>
            </a:br>
            <a:r>
              <a:rPr lang="en-US" b="1" dirty="0"/>
              <a:t>Memory Error Detection</a:t>
            </a:r>
            <a:endParaRPr lang="en-US" cap="small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676400"/>
          <a:ext cx="9144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4800600"/>
            <a:ext cx="62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BO: Buffer Overflow </a:t>
            </a:r>
            <a:br>
              <a:rPr lang="en-US" sz="2800" dirty="0" smtClean="0"/>
            </a:br>
            <a:r>
              <a:rPr lang="en-US" sz="2800" dirty="0" smtClean="0"/>
              <a:t>ML:  Memory Leak</a:t>
            </a:r>
          </a:p>
          <a:p>
            <a:r>
              <a:rPr lang="en-US" sz="2800" cap="small" dirty="0" smtClean="0"/>
              <a:t>DP:  </a:t>
            </a:r>
            <a:r>
              <a:rPr lang="en-US" sz="2800" dirty="0" smtClean="0"/>
              <a:t>Dangling Pointers (use-after-free)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113362"/>
            <a:ext cx="7131756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cap="small" dirty="0" smtClean="0">
                <a:solidFill>
                  <a:srgbClr val="FF0000"/>
                </a:solidFill>
              </a:rPr>
              <a:t>BO+ML</a:t>
            </a:r>
            <a:r>
              <a:rPr lang="en-US" sz="2800" b="1" dirty="0" smtClean="0">
                <a:solidFill>
                  <a:srgbClr val="FF0000"/>
                </a:solidFill>
              </a:rPr>
              <a:t>: only introduces 3% overhead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It is ready for the real </a:t>
            </a:r>
            <a:r>
              <a:rPr lang="en-US" sz="2800" b="1" dirty="0" smtClean="0">
                <a:solidFill>
                  <a:srgbClr val="FF0000"/>
                </a:solidFill>
              </a:rPr>
              <a:t>deployment!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9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Parallel Computing is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Efficiency Problem</a:t>
            </a:r>
          </a:p>
          <a:p>
            <a:pPr lvl="1"/>
            <a:r>
              <a:rPr lang="en-US" sz="3000" dirty="0" smtClean="0"/>
              <a:t>Algorithm, data structure </a:t>
            </a:r>
          </a:p>
          <a:p>
            <a:pPr lvl="1"/>
            <a:r>
              <a:rPr lang="en-US" sz="3000" dirty="0" smtClean="0"/>
              <a:t>Type and distribution of </a:t>
            </a:r>
            <a:r>
              <a:rPr lang="en-US" sz="3000" dirty="0" smtClean="0"/>
              <a:t>workload </a:t>
            </a:r>
            <a:r>
              <a:rPr lang="en-US" sz="3000" dirty="0" smtClean="0"/>
              <a:t>(parallelizable percentage, task granularity, load balance, thread model, locality)</a:t>
            </a:r>
          </a:p>
          <a:p>
            <a:pPr lvl="1"/>
            <a:r>
              <a:rPr lang="en-US" sz="3000" dirty="0" smtClean="0"/>
              <a:t>Hardware effect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114801"/>
            <a:ext cx="70866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Reliability Problem</a:t>
            </a:r>
          </a:p>
          <a:p>
            <a:pPr lvl="1"/>
            <a:r>
              <a:rPr lang="en-US" dirty="0" smtClean="0"/>
              <a:t>Input dependent</a:t>
            </a:r>
          </a:p>
          <a:p>
            <a:pPr lvl="1"/>
            <a:r>
              <a:rPr lang="en-US" dirty="0" smtClean="0"/>
              <a:t>Timing dependent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962400" y="3124200"/>
            <a:ext cx="4724400" cy="381000"/>
          </a:xfrm>
          <a:prstGeom prst="wedgeRoundRectCallout">
            <a:avLst>
              <a:gd name="adj1" fmla="val -56787"/>
              <a:gd name="adj2" fmla="val 2916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latin typeface="Garamond"/>
                <a:cs typeface="Garamond"/>
              </a:rPr>
              <a:t>False sharing on cache lines: </a:t>
            </a:r>
            <a:r>
              <a:rPr lang="en-US" cap="small" dirty="0" smtClean="0">
                <a:solidFill>
                  <a:srgbClr val="FF0000"/>
                </a:solidFill>
                <a:latin typeface="Garamond"/>
                <a:cs typeface="Garamond"/>
              </a:rPr>
              <a:t>Sheriff, </a:t>
            </a:r>
            <a:r>
              <a:rPr lang="en-US" cap="small" dirty="0">
                <a:solidFill>
                  <a:srgbClr val="FF0000"/>
                </a:solidFill>
                <a:latin typeface="Garamond"/>
                <a:cs typeface="Garamond"/>
              </a:rPr>
              <a:t>Predator</a:t>
            </a:r>
            <a:r>
              <a:rPr lang="en-US" cap="small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endParaRPr lang="en-US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4724400"/>
            <a:ext cx="2895600" cy="381000"/>
          </a:xfrm>
          <a:prstGeom prst="wedgeRoundRectCallout">
            <a:avLst>
              <a:gd name="adj1" fmla="val -60787"/>
              <a:gd name="adj2" fmla="val 2916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latin typeface="Garamond"/>
                <a:cs typeface="Garamond"/>
              </a:rPr>
              <a:t>Memory error: </a:t>
            </a:r>
            <a:r>
              <a:rPr lang="en-US" cap="small" dirty="0" err="1">
                <a:solidFill>
                  <a:srgbClr val="FF0000"/>
                </a:solidFill>
                <a:latin typeface="Garamond"/>
                <a:cs typeface="Garamond"/>
              </a:rPr>
              <a:t>DoubleTake</a:t>
            </a:r>
            <a:r>
              <a:rPr lang="en-US" dirty="0" smtClean="0">
                <a:solidFill>
                  <a:srgbClr val="FF0000"/>
                </a:solidFill>
                <a:latin typeface="Garamond"/>
                <a:cs typeface="Garamond"/>
              </a:rPr>
              <a:t>  </a:t>
            </a:r>
            <a:endParaRPr lang="en-US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191000" y="5257800"/>
            <a:ext cx="3962400" cy="381000"/>
          </a:xfrm>
          <a:prstGeom prst="wedgeRoundRectCallout">
            <a:avLst>
              <a:gd name="adj1" fmla="val -57045"/>
              <a:gd name="adj2" fmla="val 2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latin typeface="Garamond"/>
                <a:cs typeface="Garamond"/>
              </a:rPr>
              <a:t>Deterministic Multithreading: </a:t>
            </a:r>
            <a:r>
              <a:rPr lang="en-US" cap="small" dirty="0" err="1" smtClean="0">
                <a:solidFill>
                  <a:srgbClr val="FF0000"/>
                </a:solidFill>
                <a:latin typeface="Garamond"/>
                <a:cs typeface="Garamond"/>
              </a:rPr>
              <a:t>Dthreads</a:t>
            </a:r>
            <a:r>
              <a:rPr lang="en-US" dirty="0" smtClean="0">
                <a:solidFill>
                  <a:srgbClr val="FF0000"/>
                </a:solidFill>
                <a:latin typeface="Garamond"/>
                <a:cs typeface="Garamond"/>
              </a:rPr>
              <a:t>  </a:t>
            </a:r>
            <a:endParaRPr lang="en-US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7507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Future Work (short-term)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 false sharing solutions</a:t>
            </a:r>
          </a:p>
          <a:p>
            <a:pPr lvl="1"/>
            <a:r>
              <a:rPr lang="en-US" dirty="0" smtClean="0"/>
              <a:t>Other languages: Java</a:t>
            </a:r>
          </a:p>
          <a:p>
            <a:pPr lvl="1"/>
            <a:r>
              <a:rPr lang="en-US" dirty="0" smtClean="0"/>
              <a:t>Other software stacks: kernel, hypervisor </a:t>
            </a:r>
          </a:p>
          <a:p>
            <a:pPr lvl="1"/>
            <a:r>
              <a:rPr lang="en-US" dirty="0" smtClean="0"/>
              <a:t>Improve performance using hardware-based approaches</a:t>
            </a:r>
          </a:p>
          <a:p>
            <a:pPr lvl="1"/>
            <a:r>
              <a:rPr lang="en-US" dirty="0" smtClean="0"/>
              <a:t>Automatically fixes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performance issues</a:t>
            </a:r>
          </a:p>
          <a:p>
            <a:pPr lvl="1"/>
            <a:r>
              <a:rPr lang="en-US" dirty="0" smtClean="0"/>
              <a:t>lock </a:t>
            </a:r>
            <a:r>
              <a:rPr lang="en-US" dirty="0"/>
              <a:t>granularity, thread model, </a:t>
            </a:r>
            <a:r>
              <a:rPr lang="en-US" dirty="0" smtClean="0"/>
              <a:t>scheduling</a:t>
            </a:r>
          </a:p>
          <a:p>
            <a:pPr lvl="1"/>
            <a:endParaRPr lang="en-US" dirty="0" smtClean="0"/>
          </a:p>
          <a:p>
            <a:r>
              <a:rPr lang="en-US" dirty="0"/>
              <a:t>Detect and prevent concurrency errors</a:t>
            </a:r>
          </a:p>
          <a:p>
            <a:pPr lvl="1"/>
            <a:r>
              <a:rPr lang="en-US" dirty="0"/>
              <a:t>Deadlocks, races, </a:t>
            </a:r>
            <a:r>
              <a:rPr lang="en-US" dirty="0" smtClean="0"/>
              <a:t>etc.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merging hardware</a:t>
            </a:r>
            <a:endParaRPr lang="en-US" dirty="0"/>
          </a:p>
          <a:p>
            <a:pPr lvl="1"/>
            <a:r>
              <a:rPr lang="en-US" dirty="0" smtClean="0"/>
              <a:t>NUMA: unpredictable performance,  data sharing, efficient memory allocator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eterogeneous systems (Start at NEC intern)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Non-volatile memory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Cloud computing and BIG DATA systems</a:t>
            </a:r>
          </a:p>
          <a:p>
            <a:pPr lvl="1"/>
            <a:r>
              <a:rPr lang="en-US" dirty="0" smtClean="0"/>
              <a:t>Quality of service (Related to Redline)</a:t>
            </a:r>
          </a:p>
          <a:p>
            <a:pPr lvl="1"/>
            <a:r>
              <a:rPr lang="en-US" dirty="0" smtClean="0"/>
              <a:t>Performance of BIG DATA systems (Started at IBM intern)</a:t>
            </a:r>
          </a:p>
          <a:p>
            <a:pPr lvl="1"/>
            <a:r>
              <a:rPr lang="en-US" dirty="0" smtClean="0"/>
              <a:t>Improve reliability (In study)</a:t>
            </a:r>
          </a:p>
          <a:p>
            <a:pPr lvl="1"/>
            <a:r>
              <a:rPr lang="en-US" dirty="0" smtClean="0"/>
              <a:t>Energy efficiency (In study)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Future Work (long-term)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04800" y="4343400"/>
            <a:ext cx="5578990" cy="640080"/>
            <a:chOff x="304800" y="4343400"/>
            <a:chExt cx="5578990" cy="64008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4343400"/>
              <a:ext cx="1159390" cy="64008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04800" y="4476690"/>
              <a:ext cx="510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Wingdings" charset="2"/>
                <a:buChar char="²"/>
              </a:pPr>
              <a:r>
                <a:rPr lang="en-US" sz="2000" dirty="0" smtClean="0">
                  <a:latin typeface="Garamond"/>
                  <a:cs typeface="Garamond"/>
                </a:rPr>
                <a:t>Efficiently </a:t>
              </a:r>
              <a:r>
                <a:rPr lang="en-US" sz="2000" dirty="0">
                  <a:latin typeface="Garamond"/>
                  <a:cs typeface="Garamond"/>
                </a:rPr>
                <a:t>d</a:t>
              </a:r>
              <a:r>
                <a:rPr lang="en-US" sz="2000" dirty="0" smtClean="0">
                  <a:latin typeface="Garamond"/>
                  <a:cs typeface="Garamond"/>
                </a:rPr>
                <a:t>etecting memory errors</a:t>
              </a:r>
              <a:endParaRPr lang="en-US" sz="2000" dirty="0">
                <a:latin typeface="Garamond"/>
                <a:cs typeface="Garamond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 and Future Work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70843" y="1143000"/>
            <a:ext cx="8463557" cy="2365248"/>
            <a:chOff x="70843" y="1143000"/>
            <a:chExt cx="8463557" cy="2365248"/>
          </a:xfrm>
        </p:grpSpPr>
        <p:grpSp>
          <p:nvGrpSpPr>
            <p:cNvPr id="28" name="Group 27"/>
            <p:cNvGrpSpPr/>
            <p:nvPr/>
          </p:nvGrpSpPr>
          <p:grpSpPr>
            <a:xfrm>
              <a:off x="1066800" y="1154668"/>
              <a:ext cx="7467600" cy="2353580"/>
              <a:chOff x="304800" y="926068"/>
              <a:chExt cx="7467600" cy="235358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04800" y="1295400"/>
                <a:ext cx="4876800" cy="198120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47821" y="926068"/>
                <a:ext cx="2033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Garamond"/>
                    <a:cs typeface="Garamond"/>
                  </a:rPr>
                  <a:t>Operating Systems</a:t>
                </a:r>
                <a:endParaRPr lang="en-US" b="1" dirty="0">
                  <a:latin typeface="Garamond"/>
                  <a:cs typeface="Garamond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5688" y="1981200"/>
                <a:ext cx="1063112" cy="58477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Garamond"/>
                    <a:cs typeface="Garamond"/>
                  </a:rPr>
                  <a:t>[Redline,</a:t>
                </a:r>
              </a:p>
              <a:p>
                <a:r>
                  <a:rPr lang="en-US" sz="1600" b="1" dirty="0" smtClean="0">
                    <a:latin typeface="Garamond"/>
                    <a:cs typeface="Garamond"/>
                  </a:rPr>
                  <a:t> OSDI’08]</a:t>
                </a:r>
                <a:endParaRPr lang="en-US" sz="1600" b="1" dirty="0">
                  <a:latin typeface="Garamond"/>
                  <a:cs typeface="Garamond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05200" y="926592"/>
                <a:ext cx="2004755" cy="369332"/>
              </a:xfrm>
              <a:prstGeom prst="rect">
                <a:avLst/>
              </a:prstGeom>
              <a:noFill/>
              <a:effectLst>
                <a:outerShdw blurRad="50800" dist="50800" dir="16200000" algn="tl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Garamond"/>
                    <a:cs typeface="Garamond"/>
                  </a:rPr>
                  <a:t>Runtime Systems</a:t>
                </a:r>
                <a:endParaRPr lang="en-US" b="1" dirty="0">
                  <a:latin typeface="Garamond"/>
                  <a:cs typeface="Garamond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23560" y="2011680"/>
                <a:ext cx="2116423" cy="338554"/>
              </a:xfrm>
              <a:prstGeom prst="rect">
                <a:avLst/>
              </a:prstGeom>
              <a:solidFill>
                <a:srgbClr val="C0504D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Garamond"/>
                    <a:cs typeface="Garamond"/>
                  </a:rPr>
                  <a:t>[</a:t>
                </a:r>
                <a:r>
                  <a:rPr lang="en-US" sz="1600" b="1" cap="small" dirty="0" err="1" smtClean="0">
                    <a:latin typeface="Garamond"/>
                    <a:cs typeface="Garamond"/>
                  </a:rPr>
                  <a:t>Dthreads</a:t>
                </a:r>
                <a:r>
                  <a:rPr lang="en-US" sz="1600" b="1" dirty="0" smtClean="0">
                    <a:latin typeface="Garamond"/>
                    <a:cs typeface="Garamond"/>
                  </a:rPr>
                  <a:t>, SOSP’11]</a:t>
                </a:r>
                <a:endParaRPr lang="en-US" sz="1600" b="1" dirty="0">
                  <a:latin typeface="Garamond"/>
                  <a:cs typeface="Garamond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87250" y="1676400"/>
                <a:ext cx="2005677" cy="338554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Garamond"/>
                    <a:cs typeface="Garamond"/>
                  </a:rPr>
                  <a:t>[Grace, OOPSLA’09]</a:t>
                </a:r>
                <a:endParaRPr lang="en-US" sz="1600" b="1" dirty="0">
                  <a:latin typeface="Garamond"/>
                  <a:cs typeface="Garamond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92680" y="2350008"/>
                <a:ext cx="2209357" cy="33855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Garamond"/>
                    <a:cs typeface="Garamond"/>
                  </a:rPr>
                  <a:t>[</a:t>
                </a:r>
                <a:r>
                  <a:rPr lang="en-US" sz="1600" b="1" cap="small" dirty="0" smtClean="0">
                    <a:latin typeface="Garamond"/>
                    <a:cs typeface="Garamond"/>
                  </a:rPr>
                  <a:t>Sheriff</a:t>
                </a:r>
                <a:r>
                  <a:rPr lang="en-US" sz="1600" b="1" dirty="0" smtClean="0">
                    <a:latin typeface="Garamond"/>
                    <a:cs typeface="Garamond"/>
                  </a:rPr>
                  <a:t>, OOPSLA’11]</a:t>
                </a:r>
                <a:endParaRPr lang="en-US" sz="1600" b="1" dirty="0">
                  <a:latin typeface="Garamond"/>
                  <a:cs typeface="Garamond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05000" y="1295400"/>
                <a:ext cx="5181600" cy="198120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04160" y="2688336"/>
                <a:ext cx="1557356" cy="338554"/>
              </a:xfrm>
              <a:prstGeom prst="rect">
                <a:avLst/>
              </a:prstGeom>
              <a:solidFill>
                <a:srgbClr val="C0504D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Garamond"/>
                    <a:cs typeface="Garamond"/>
                  </a:rPr>
                  <a:t>[</a:t>
                </a:r>
                <a:r>
                  <a:rPr lang="en-US" sz="1600" b="1" cap="small" dirty="0" err="1" smtClean="0">
                    <a:latin typeface="Garamond"/>
                    <a:cs typeface="Garamond"/>
                  </a:rPr>
                  <a:t>DoubleTake</a:t>
                </a:r>
                <a:r>
                  <a:rPr lang="en-US" sz="1600" b="1" dirty="0" smtClean="0">
                    <a:latin typeface="Garamond"/>
                    <a:cs typeface="Garamond"/>
                  </a:rPr>
                  <a:t>]</a:t>
                </a:r>
                <a:endParaRPr lang="en-US" sz="1600" b="1" dirty="0">
                  <a:latin typeface="Garamond"/>
                  <a:cs typeface="Garamond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257800" y="1295400"/>
                <a:ext cx="2514600" cy="198424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43600" y="926068"/>
                <a:ext cx="1143000" cy="369332"/>
              </a:xfrm>
              <a:prstGeom prst="rect">
                <a:avLst/>
              </a:prstGeom>
              <a:noFill/>
              <a:effectLst>
                <a:outerShdw blurRad="50800" dist="50800" dir="16200000" algn="tl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Garamond"/>
                    <a:cs typeface="Garamond"/>
                  </a:rPr>
                  <a:t>Compiler</a:t>
                </a:r>
                <a:endParaRPr lang="en-US" b="1" dirty="0">
                  <a:latin typeface="Garamond"/>
                  <a:cs typeface="Garamond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27872" y="1984248"/>
                <a:ext cx="1253928" cy="58477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Garamond"/>
                    <a:cs typeface="Garamond"/>
                  </a:rPr>
                  <a:t>[</a:t>
                </a:r>
                <a:r>
                  <a:rPr lang="en-US" sz="1600" b="1" cap="small" dirty="0" smtClean="0">
                    <a:latin typeface="Garamond"/>
                    <a:cs typeface="Garamond"/>
                  </a:rPr>
                  <a:t>Predator</a:t>
                </a:r>
                <a:r>
                  <a:rPr lang="en-US" sz="1600" b="1" dirty="0" smtClean="0">
                    <a:latin typeface="Garamond"/>
                    <a:cs typeface="Garamond"/>
                  </a:rPr>
                  <a:t>, </a:t>
                </a:r>
              </a:p>
              <a:p>
                <a:r>
                  <a:rPr lang="en-US" sz="1600" b="1" dirty="0">
                    <a:latin typeface="Garamond"/>
                    <a:cs typeface="Garamond"/>
                  </a:rPr>
                  <a:t> </a:t>
                </a:r>
                <a:r>
                  <a:rPr lang="en-US" sz="1600" b="1" dirty="0" smtClean="0">
                    <a:latin typeface="Garamond"/>
                    <a:cs typeface="Garamond"/>
                  </a:rPr>
                  <a:t> PPOPP’14]</a:t>
                </a:r>
                <a:endParaRPr lang="en-US" sz="1600" b="1" dirty="0">
                  <a:latin typeface="Garamond"/>
                  <a:cs typeface="Garamond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0843" y="1143000"/>
              <a:ext cx="1605557" cy="807422"/>
              <a:chOff x="528043" y="3276600"/>
              <a:chExt cx="1605557" cy="80742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28043" y="3276600"/>
                <a:ext cx="365760" cy="33855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Garamond"/>
                    <a:cs typeface="Garamond"/>
                  </a:rPr>
                  <a:t> </a:t>
                </a:r>
                <a:r>
                  <a:rPr lang="en-US" sz="1600" dirty="0" smtClean="0">
                    <a:latin typeface="Garamond"/>
                    <a:cs typeface="Garamond"/>
                  </a:rPr>
                  <a:t>    </a:t>
                </a:r>
                <a:endParaRPr lang="en-US" sz="1600" dirty="0">
                  <a:latin typeface="Garamond"/>
                  <a:cs typeface="Garamond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32843" y="3276600"/>
                <a:ext cx="13007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Garamond"/>
                    <a:cs typeface="Garamond"/>
                  </a:rPr>
                  <a:t>Performance</a:t>
                </a:r>
                <a:endParaRPr lang="en-US" sz="1600" b="1" dirty="0">
                  <a:latin typeface="Garamond"/>
                  <a:cs typeface="Garamond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2843" y="3745468"/>
                <a:ext cx="10823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Garamond"/>
                    <a:cs typeface="Garamond"/>
                  </a:rPr>
                  <a:t>Reliability</a:t>
                </a:r>
                <a:endParaRPr lang="en-US" sz="1600" b="1" dirty="0">
                  <a:latin typeface="Garamond"/>
                  <a:cs typeface="Garamond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28043" y="3745468"/>
                <a:ext cx="365760" cy="338554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Garamond"/>
                    <a:cs typeface="Garamond"/>
                  </a:rPr>
                  <a:t> </a:t>
                </a:r>
                <a:r>
                  <a:rPr lang="en-US" sz="1600" dirty="0" smtClean="0">
                    <a:latin typeface="Garamond"/>
                    <a:cs typeface="Garamond"/>
                  </a:rPr>
                  <a:t>    </a:t>
                </a:r>
                <a:endParaRPr lang="en-US" sz="1600" dirty="0">
                  <a:latin typeface="Garamond"/>
                  <a:cs typeface="Garamond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228600" y="3505200"/>
            <a:ext cx="283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aramond"/>
                <a:cs typeface="Garamond"/>
              </a:rPr>
              <a:t>Main Contributions:</a:t>
            </a: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82000" y="6477000"/>
            <a:ext cx="762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6871" y="5382161"/>
            <a:ext cx="9037129" cy="1427678"/>
            <a:chOff x="106871" y="5257800"/>
            <a:chExt cx="9037129" cy="1427678"/>
          </a:xfrm>
        </p:grpSpPr>
        <p:sp>
          <p:nvSpPr>
            <p:cNvPr id="14" name="TextBox 13"/>
            <p:cNvSpPr txBox="1"/>
            <p:nvPr/>
          </p:nvSpPr>
          <p:spPr>
            <a:xfrm>
              <a:off x="8494626" y="6260068"/>
              <a:ext cx="64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6871" y="5257800"/>
              <a:ext cx="8427529" cy="1427678"/>
              <a:chOff x="106871" y="5181600"/>
              <a:chExt cx="8427529" cy="142767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04800" y="6402388"/>
                <a:ext cx="8229600" cy="26451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06871" y="5334000"/>
                <a:ext cx="12094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0"/>
                    </a:solidFill>
                    <a:latin typeface="Garamond"/>
                    <a:cs typeface="Garamond"/>
                  </a:rPr>
                  <a:t>Future </a:t>
                </a:r>
              </a:p>
              <a:p>
                <a:r>
                  <a:rPr lang="en-US" sz="2800" b="1" dirty="0" smtClean="0">
                    <a:solidFill>
                      <a:srgbClr val="000090"/>
                    </a:solidFill>
                    <a:latin typeface="Garamond"/>
                    <a:cs typeface="Garamond"/>
                  </a:rPr>
                  <a:t>Work</a:t>
                </a:r>
                <a:endParaRPr lang="en-US" sz="2800" b="1" dirty="0">
                  <a:solidFill>
                    <a:srgbClr val="000090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23" name="Horizontal Scroll 22"/>
              <p:cNvSpPr/>
              <p:nvPr/>
            </p:nvSpPr>
            <p:spPr>
              <a:xfrm>
                <a:off x="1524000" y="5181600"/>
                <a:ext cx="3581400" cy="1219200"/>
              </a:xfrm>
              <a:prstGeom prst="horizontalScroll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50608" y="5257800"/>
                <a:ext cx="345479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000" dirty="0" smtClean="0">
                    <a:latin typeface="Garamond"/>
                    <a:cs typeface="Garamond"/>
                  </a:rPr>
                  <a:t>False sharing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 smtClean="0">
                    <a:latin typeface="Garamond"/>
                    <a:cs typeface="Garamond"/>
                  </a:rPr>
                  <a:t>Concurrency errors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 smtClean="0">
                    <a:latin typeface="Garamond"/>
                    <a:cs typeface="Garamond"/>
                  </a:rPr>
                  <a:t>Other performance problems</a:t>
                </a:r>
              </a:p>
              <a:p>
                <a:pPr marL="342900" indent="-342900">
                  <a:buAutoNum type="arabicPeriod"/>
                </a:pPr>
                <a:endParaRPr lang="en-US" sz="2000" dirty="0">
                  <a:latin typeface="Garamond"/>
                  <a:cs typeface="Garamond"/>
                </a:endParaRPr>
              </a:p>
            </p:txBody>
          </p:sp>
          <p:sp>
            <p:nvSpPr>
              <p:cNvPr id="25" name="Horizontal Scroll 24"/>
              <p:cNvSpPr/>
              <p:nvPr/>
            </p:nvSpPr>
            <p:spPr>
              <a:xfrm>
                <a:off x="5562600" y="5209639"/>
                <a:ext cx="2667000" cy="1219200"/>
              </a:xfrm>
              <a:prstGeom prst="horizontalScroll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673234" y="5285839"/>
                <a:ext cx="248016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000" dirty="0" smtClean="0">
                    <a:latin typeface="Garamond"/>
                    <a:cs typeface="Garamond"/>
                  </a:rPr>
                  <a:t>Emerging hardware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 smtClean="0">
                    <a:latin typeface="Garamond"/>
                    <a:cs typeface="Garamond"/>
                  </a:rPr>
                  <a:t>Cloud computing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 smtClean="0">
                    <a:latin typeface="Garamond"/>
                    <a:cs typeface="Garamond"/>
                  </a:rPr>
                  <a:t>BIG DATA </a:t>
                </a:r>
              </a:p>
              <a:p>
                <a:pPr marL="342900" indent="-342900">
                  <a:buAutoNum type="arabicPeriod"/>
                </a:pPr>
                <a:endParaRPr lang="en-US" sz="2000" dirty="0">
                  <a:latin typeface="Garamond"/>
                  <a:cs typeface="Garamond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04800" y="4876800"/>
            <a:ext cx="5943601" cy="552743"/>
            <a:chOff x="304800" y="4876800"/>
            <a:chExt cx="5943601" cy="552743"/>
          </a:xfrm>
        </p:grpSpPr>
        <p:sp>
          <p:nvSpPr>
            <p:cNvPr id="42" name="TextBox 41"/>
            <p:cNvSpPr txBox="1"/>
            <p:nvPr/>
          </p:nvSpPr>
          <p:spPr>
            <a:xfrm>
              <a:off x="304800" y="4933890"/>
              <a:ext cx="579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Wingdings" charset="2"/>
                <a:buChar char="²"/>
              </a:pPr>
              <a:r>
                <a:rPr lang="en-US" sz="2000" dirty="0" smtClean="0">
                  <a:latin typeface="Garamond"/>
                  <a:cs typeface="Garamond"/>
                </a:rPr>
                <a:t>New basis for deterministic multithreading</a:t>
              </a:r>
              <a:endParaRPr lang="en-US" sz="2000" dirty="0">
                <a:latin typeface="Garamond"/>
                <a:cs typeface="Garamond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1" y="4876800"/>
              <a:ext cx="838200" cy="55274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04800" y="3810000"/>
            <a:ext cx="5162550" cy="685800"/>
            <a:chOff x="304800" y="3810000"/>
            <a:chExt cx="5162550" cy="6858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3810000"/>
              <a:ext cx="514350" cy="6858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04800" y="3962400"/>
              <a:ext cx="510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Wingdings" charset="2"/>
                <a:buChar char="²"/>
              </a:pPr>
              <a:r>
                <a:rPr lang="en-US" sz="2000" dirty="0">
                  <a:latin typeface="Garamond"/>
                  <a:cs typeface="Garamond"/>
                </a:rPr>
                <a:t>Detecting and tolerating false sharing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76400" y="3200400"/>
            <a:ext cx="5809002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Garamond"/>
                <a:cs typeface="Garamond"/>
              </a:rPr>
              <a:t>Want real impact, work with me!</a:t>
            </a:r>
            <a:endParaRPr lang="en-US" sz="32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 animBg="1"/>
      <p:bldP spid="4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Overhead of </a:t>
            </a:r>
            <a:r>
              <a:rPr lang="en-US" cap="small" dirty="0" err="1" smtClean="0"/>
              <a:t>DoubleTake</a:t>
            </a:r>
            <a:endParaRPr lang="en-US" cap="small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676400"/>
          <a:ext cx="9144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4800600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BO: Buffer Overflow </a:t>
            </a:r>
            <a:br>
              <a:rPr lang="en-US" sz="2800" dirty="0" smtClean="0">
                <a:latin typeface="Garamond"/>
                <a:cs typeface="Garamond"/>
              </a:rPr>
            </a:br>
            <a:r>
              <a:rPr lang="en-US" sz="2800" dirty="0" smtClean="0">
                <a:latin typeface="Garamond"/>
                <a:cs typeface="Garamond"/>
              </a:rPr>
              <a:t>ML:  Memory Leak</a:t>
            </a:r>
          </a:p>
          <a:p>
            <a:r>
              <a:rPr lang="en-US" sz="2800" cap="small" dirty="0" smtClean="0">
                <a:latin typeface="Garamond"/>
                <a:cs typeface="Garamond"/>
              </a:rPr>
              <a:t>DP:  </a:t>
            </a:r>
            <a:r>
              <a:rPr lang="en-US" sz="2800" dirty="0" smtClean="0">
                <a:latin typeface="Garamond"/>
                <a:cs typeface="Garamond"/>
              </a:rPr>
              <a:t>Dangling Pointers (use-after-free)</a:t>
            </a:r>
          </a:p>
          <a:p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831140"/>
            <a:ext cx="70104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cap="small" dirty="0" smtClean="0">
                <a:solidFill>
                  <a:srgbClr val="FF0000"/>
                </a:solidFill>
                <a:latin typeface="Garamond"/>
                <a:cs typeface="Garamond"/>
              </a:rPr>
              <a:t>BO+ML</a:t>
            </a:r>
            <a:r>
              <a:rPr lang="en-US" sz="3200" b="1" dirty="0" smtClean="0">
                <a:solidFill>
                  <a:srgbClr val="FF0000"/>
                </a:solidFill>
                <a:latin typeface="Garamond"/>
                <a:cs typeface="Garamond"/>
              </a:rPr>
              <a:t>: only introduces 3% overhead</a:t>
            </a:r>
          </a:p>
          <a:p>
            <a:endParaRPr lang="en-US" sz="3200" b="1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Garamond"/>
                <a:cs typeface="Garamond"/>
              </a:rPr>
              <a:t>It is ready for the real deployment. </a:t>
            </a:r>
            <a:endParaRPr lang="en-US" sz="32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1882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Detailed Prediction Algorithm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381000" y="1676400"/>
            <a:ext cx="2667000" cy="609600"/>
            <a:chOff x="457200" y="2526268"/>
            <a:chExt cx="6403976" cy="609600"/>
          </a:xfrm>
        </p:grpSpPr>
        <p:grpSp>
          <p:nvGrpSpPr>
            <p:cNvPr id="6" name="Group 2"/>
            <p:cNvGrpSpPr/>
            <p:nvPr/>
          </p:nvGrpSpPr>
          <p:grpSpPr>
            <a:xfrm>
              <a:off x="457200" y="2526268"/>
              <a:ext cx="4270376" cy="609600"/>
              <a:chOff x="610394" y="2057400"/>
              <a:chExt cx="4270376" cy="609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10394" y="2057400"/>
                <a:ext cx="2135188" cy="609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745582" y="2057400"/>
                <a:ext cx="2135188" cy="609600"/>
              </a:xfrm>
              <a:prstGeom prst="rect">
                <a:avLst/>
              </a:prstGeom>
              <a:solidFill>
                <a:srgbClr val="B7B7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725988" y="2526268"/>
              <a:ext cx="2135188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76600" y="1676400"/>
            <a:ext cx="4467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Find </a:t>
            </a:r>
            <a:r>
              <a:rPr lang="en-US" altLang="zh-CN" sz="2800" dirty="0" smtClean="0"/>
              <a:t>s</a:t>
            </a:r>
            <a:r>
              <a:rPr lang="en-US" sz="2800" dirty="0" smtClean="0"/>
              <a:t>uspected </a:t>
            </a:r>
            <a:r>
              <a:rPr lang="en-US" sz="2800" dirty="0"/>
              <a:t>c</a:t>
            </a:r>
            <a:r>
              <a:rPr lang="en-US" sz="2800" dirty="0" smtClean="0"/>
              <a:t>ache </a:t>
            </a:r>
            <a:r>
              <a:rPr lang="en-US" sz="2800" dirty="0"/>
              <a:t>l</a:t>
            </a:r>
            <a:r>
              <a:rPr lang="en-US" sz="2800" dirty="0" smtClean="0"/>
              <a:t>ines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47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Detailed Prediction Algorithm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381000" y="1676400"/>
            <a:ext cx="2667000" cy="609600"/>
            <a:chOff x="457200" y="2526268"/>
            <a:chExt cx="6403976" cy="609600"/>
          </a:xfrm>
        </p:grpSpPr>
        <p:grpSp>
          <p:nvGrpSpPr>
            <p:cNvPr id="6" name="Group 2"/>
            <p:cNvGrpSpPr/>
            <p:nvPr/>
          </p:nvGrpSpPr>
          <p:grpSpPr>
            <a:xfrm>
              <a:off x="457200" y="2526268"/>
              <a:ext cx="4270376" cy="609600"/>
              <a:chOff x="610394" y="2057400"/>
              <a:chExt cx="4270376" cy="609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10394" y="2057400"/>
                <a:ext cx="2135188" cy="609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745582" y="2057400"/>
                <a:ext cx="2135188" cy="609600"/>
              </a:xfrm>
              <a:prstGeom prst="rect">
                <a:avLst/>
              </a:prstGeom>
              <a:solidFill>
                <a:srgbClr val="B7B7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725988" y="2526268"/>
              <a:ext cx="2135188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76600" y="1676400"/>
            <a:ext cx="446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Find suspected cache lines </a:t>
            </a:r>
            <a:endParaRPr lang="en-US" sz="2800" dirty="0"/>
          </a:p>
        </p:txBody>
      </p:sp>
      <p:grpSp>
        <p:nvGrpSpPr>
          <p:cNvPr id="7" name="Group 21"/>
          <p:cNvGrpSpPr/>
          <p:nvPr/>
        </p:nvGrpSpPr>
        <p:grpSpPr>
          <a:xfrm>
            <a:off x="381000" y="2590800"/>
            <a:ext cx="2667000" cy="609600"/>
            <a:chOff x="457200" y="2526268"/>
            <a:chExt cx="6403976" cy="609600"/>
          </a:xfrm>
        </p:grpSpPr>
        <p:grpSp>
          <p:nvGrpSpPr>
            <p:cNvPr id="8" name="Group 2"/>
            <p:cNvGrpSpPr/>
            <p:nvPr/>
          </p:nvGrpSpPr>
          <p:grpSpPr>
            <a:xfrm>
              <a:off x="457200" y="2526268"/>
              <a:ext cx="4270376" cy="609600"/>
              <a:chOff x="610394" y="2057400"/>
              <a:chExt cx="4270376" cy="609600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610394" y="2057400"/>
                <a:ext cx="2135188" cy="609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45582" y="2057400"/>
                <a:ext cx="2135188" cy="609600"/>
              </a:xfrm>
              <a:prstGeom prst="rect">
                <a:avLst/>
              </a:prstGeom>
              <a:solidFill>
                <a:srgbClr val="B7B7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725988" y="2526268"/>
              <a:ext cx="2135188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6600" y="2600980"/>
            <a:ext cx="521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Track detailed memory accesses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383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Detailed Prediction Algorithm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381000" y="1676400"/>
            <a:ext cx="2667000" cy="609600"/>
            <a:chOff x="457200" y="2526268"/>
            <a:chExt cx="6403976" cy="609600"/>
          </a:xfrm>
        </p:grpSpPr>
        <p:grpSp>
          <p:nvGrpSpPr>
            <p:cNvPr id="6" name="Group 2"/>
            <p:cNvGrpSpPr/>
            <p:nvPr/>
          </p:nvGrpSpPr>
          <p:grpSpPr>
            <a:xfrm>
              <a:off x="457200" y="2526268"/>
              <a:ext cx="4270376" cy="609600"/>
              <a:chOff x="610394" y="2057400"/>
              <a:chExt cx="4270376" cy="609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10394" y="2057400"/>
                <a:ext cx="2135188" cy="609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745582" y="2057400"/>
                <a:ext cx="2135188" cy="609600"/>
              </a:xfrm>
              <a:prstGeom prst="rect">
                <a:avLst/>
              </a:prstGeom>
              <a:solidFill>
                <a:srgbClr val="B7B7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725988" y="2526268"/>
              <a:ext cx="2135188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76600" y="1676400"/>
            <a:ext cx="446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Find suspected cache lines </a:t>
            </a:r>
            <a:endParaRPr lang="en-US" sz="2800" dirty="0"/>
          </a:p>
        </p:txBody>
      </p:sp>
      <p:grpSp>
        <p:nvGrpSpPr>
          <p:cNvPr id="7" name="Group 21"/>
          <p:cNvGrpSpPr/>
          <p:nvPr/>
        </p:nvGrpSpPr>
        <p:grpSpPr>
          <a:xfrm>
            <a:off x="381000" y="2590800"/>
            <a:ext cx="2667000" cy="609600"/>
            <a:chOff x="457200" y="2526268"/>
            <a:chExt cx="6403976" cy="609600"/>
          </a:xfrm>
        </p:grpSpPr>
        <p:grpSp>
          <p:nvGrpSpPr>
            <p:cNvPr id="8" name="Group 2"/>
            <p:cNvGrpSpPr/>
            <p:nvPr/>
          </p:nvGrpSpPr>
          <p:grpSpPr>
            <a:xfrm>
              <a:off x="457200" y="2526268"/>
              <a:ext cx="4270376" cy="609600"/>
              <a:chOff x="610394" y="2057400"/>
              <a:chExt cx="4270376" cy="609600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610394" y="2057400"/>
                <a:ext cx="2135188" cy="609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45582" y="2057400"/>
                <a:ext cx="2135188" cy="609600"/>
              </a:xfrm>
              <a:prstGeom prst="rect">
                <a:avLst/>
              </a:prstGeom>
              <a:solidFill>
                <a:srgbClr val="B7B7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725988" y="2526268"/>
              <a:ext cx="2135188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6600" y="2600980"/>
            <a:ext cx="521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Track detailed memory accesses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6600" y="3972580"/>
            <a:ext cx="488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Predict based on hot accesses</a:t>
            </a:r>
            <a:endParaRPr lang="en-US" sz="2800" dirty="0"/>
          </a:p>
        </p:txBody>
      </p:sp>
      <p:grpSp>
        <p:nvGrpSpPr>
          <p:cNvPr id="9" name="Group 21"/>
          <p:cNvGrpSpPr/>
          <p:nvPr/>
        </p:nvGrpSpPr>
        <p:grpSpPr>
          <a:xfrm>
            <a:off x="457200" y="4114800"/>
            <a:ext cx="2667000" cy="612648"/>
            <a:chOff x="457200" y="2526268"/>
            <a:chExt cx="6403976" cy="609600"/>
          </a:xfrm>
        </p:grpSpPr>
        <p:grpSp>
          <p:nvGrpSpPr>
            <p:cNvPr id="10" name="Group 2"/>
            <p:cNvGrpSpPr/>
            <p:nvPr/>
          </p:nvGrpSpPr>
          <p:grpSpPr>
            <a:xfrm>
              <a:off x="457200" y="2526268"/>
              <a:ext cx="4270376" cy="609600"/>
              <a:chOff x="610394" y="2057400"/>
              <a:chExt cx="4270376" cy="609600"/>
            </a:xfrm>
          </p:grpSpPr>
          <p:sp>
            <p:nvSpPr>
              <p:cNvPr id="26" name="Rectangle 3"/>
              <p:cNvSpPr/>
              <p:nvPr/>
            </p:nvSpPr>
            <p:spPr>
              <a:xfrm>
                <a:off x="610394" y="2057400"/>
                <a:ext cx="2135188" cy="609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745582" y="2057400"/>
                <a:ext cx="2135188" cy="609600"/>
              </a:xfrm>
              <a:prstGeom prst="rect">
                <a:avLst/>
              </a:prstGeom>
              <a:solidFill>
                <a:srgbClr val="B7B7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4725988" y="2526268"/>
              <a:ext cx="2135188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533400" y="3210580"/>
            <a:ext cx="1447800" cy="915194"/>
            <a:chOff x="2667000" y="1600200"/>
            <a:chExt cx="1447800" cy="915194"/>
          </a:xfrm>
        </p:grpSpPr>
        <p:sp>
          <p:nvSpPr>
            <p:cNvPr id="29" name="TextBox 28"/>
            <p:cNvSpPr txBox="1"/>
            <p:nvPr/>
          </p:nvSpPr>
          <p:spPr>
            <a:xfrm>
              <a:off x="3674398" y="1610380"/>
              <a:ext cx="4404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Y</a:t>
              </a:r>
              <a:endParaRPr lang="en-US" sz="28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3695700" y="2324100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667000" y="1600200"/>
              <a:ext cx="4404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X</a:t>
              </a:r>
              <a:endParaRPr lang="en-US" sz="28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2688302" y="2313920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7"/>
          <p:cNvGrpSpPr/>
          <p:nvPr/>
        </p:nvGrpSpPr>
        <p:grpSpPr>
          <a:xfrm>
            <a:off x="762000" y="4810780"/>
            <a:ext cx="990600" cy="675620"/>
            <a:chOff x="2895600" y="3200400"/>
            <a:chExt cx="990600" cy="675620"/>
          </a:xfrm>
        </p:grpSpPr>
        <p:sp>
          <p:nvSpPr>
            <p:cNvPr id="34" name="Left Brace 33"/>
            <p:cNvSpPr/>
            <p:nvPr/>
          </p:nvSpPr>
          <p:spPr>
            <a:xfrm rot="16200000">
              <a:off x="3241650" y="2854350"/>
              <a:ext cx="298500" cy="990600"/>
            </a:xfrm>
            <a:prstGeom prst="leftBrace">
              <a:avLst>
                <a:gd name="adj1" fmla="val 8333"/>
                <a:gd name="adj2" fmla="val 4774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8081" y="3352800"/>
              <a:ext cx="3733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/>
                <a:t>d</a:t>
              </a:r>
              <a:endParaRPr lang="en-US" sz="2800" dirty="0"/>
            </a:p>
          </p:txBody>
        </p:sp>
      </p:grp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	</a:t>
            </a:r>
            <a:r>
              <a:rPr lang="en-US" dirty="0" err="1" smtClean="0"/>
              <a:t>d</a:t>
            </a:r>
            <a:r>
              <a:rPr lang="en-US" dirty="0" smtClean="0"/>
              <a:t> &lt; </a:t>
            </a:r>
            <a:r>
              <a:rPr lang="en-US" dirty="0" err="1" smtClean="0"/>
              <a:t>sz</a:t>
            </a:r>
            <a:r>
              <a:rPr lang="en-US" dirty="0" smtClean="0"/>
              <a:t> &amp;&amp; (X, Y) from different threads, potential false sharing</a:t>
            </a:r>
          </a:p>
        </p:txBody>
      </p:sp>
    </p:spTree>
    <p:extLst>
      <p:ext uri="{BB962C8B-B14F-4D97-AF65-F5344CB8AC3E}">
        <p14:creationId xmlns:p14="http://schemas.microsoft.com/office/powerpoint/2010/main" val="241678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sz="4400" dirty="0" smtClean="0"/>
              <a:t>4: Tracking Cache 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en-US" sz="4400" dirty="0" smtClean="0"/>
              <a:t>Invalidations  on the Virtual Line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194556" y="3961072"/>
            <a:ext cx="2268516" cy="294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/>
          <p:nvPr/>
        </p:nvSpPr>
        <p:spPr>
          <a:xfrm>
            <a:off x="1532157" y="4490375"/>
            <a:ext cx="2268516" cy="294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44776" y="2373537"/>
            <a:ext cx="4" cy="291116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 flipH="1">
            <a:off x="2688447" y="2198273"/>
            <a:ext cx="533233" cy="1228780"/>
          </a:xfrm>
          <a:prstGeom prst="leftBrace">
            <a:avLst>
              <a:gd name="adj1" fmla="val 8333"/>
              <a:gd name="adj2" fmla="val 47743"/>
            </a:avLst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87251" y="2074716"/>
            <a:ext cx="46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0971" y="1968607"/>
            <a:ext cx="546292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64985" y="1966183"/>
            <a:ext cx="546292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565679" y="2391916"/>
            <a:ext cx="4" cy="291116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9"/>
          <p:cNvGrpSpPr/>
          <p:nvPr/>
        </p:nvGrpSpPr>
        <p:grpSpPr>
          <a:xfrm>
            <a:off x="1353448" y="4953000"/>
            <a:ext cx="7257151" cy="838200"/>
            <a:chOff x="1353448" y="4953000"/>
            <a:chExt cx="7257151" cy="838200"/>
          </a:xfrm>
        </p:grpSpPr>
        <p:sp>
          <p:nvSpPr>
            <p:cNvPr id="7" name="Rectangle 3"/>
            <p:cNvSpPr/>
            <p:nvPr/>
          </p:nvSpPr>
          <p:spPr>
            <a:xfrm>
              <a:off x="1813844" y="5015454"/>
              <a:ext cx="2268516" cy="2911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3448" y="5421868"/>
              <a:ext cx="1428324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400" dirty="0" smtClean="0"/>
                <a:t>(sz-d)/2</a:t>
              </a:r>
              <a:endParaRPr lang="en-US" sz="2400" dirty="0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2017893" y="5142964"/>
              <a:ext cx="118733" cy="526830"/>
            </a:xfrm>
            <a:prstGeom prst="leftBrace">
              <a:avLst>
                <a:gd name="adj1" fmla="val 8333"/>
                <a:gd name="adj2" fmla="val 47743"/>
              </a:avLst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04782" y="5421859"/>
              <a:ext cx="1428324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2400" dirty="0" smtClean="0"/>
                <a:t>(sz-d)/2</a:t>
              </a:r>
              <a:endParaRPr lang="en-US" sz="2400" dirty="0"/>
            </a:p>
          </p:txBody>
        </p:sp>
        <p:sp>
          <p:nvSpPr>
            <p:cNvPr id="18" name="Rectangle 3"/>
            <p:cNvSpPr/>
            <p:nvPr/>
          </p:nvSpPr>
          <p:spPr>
            <a:xfrm>
              <a:off x="4912049" y="5016736"/>
              <a:ext cx="303652" cy="2911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7824" y="4953000"/>
              <a:ext cx="3402775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400" dirty="0" smtClean="0"/>
                <a:t>Tracked virtual line</a:t>
              </a:r>
              <a:endParaRPr lang="en-US" sz="2400" dirty="0"/>
            </a:p>
          </p:txBody>
        </p:sp>
        <p:sp>
          <p:nvSpPr>
            <p:cNvPr id="24" name="Left Brace 23"/>
            <p:cNvSpPr/>
            <p:nvPr/>
          </p:nvSpPr>
          <p:spPr>
            <a:xfrm rot="16200000">
              <a:off x="3769728" y="5141957"/>
              <a:ext cx="118733" cy="526830"/>
            </a:xfrm>
            <a:prstGeom prst="leftBrace">
              <a:avLst>
                <a:gd name="adj1" fmla="val 8333"/>
                <a:gd name="adj2" fmla="val 47743"/>
              </a:avLst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4917014" y="4267200"/>
            <a:ext cx="3693585" cy="369332"/>
            <a:chOff x="4917014" y="4267200"/>
            <a:chExt cx="3693585" cy="369332"/>
          </a:xfrm>
        </p:grpSpPr>
        <p:sp>
          <p:nvSpPr>
            <p:cNvPr id="17" name="Rectangle 3"/>
            <p:cNvSpPr/>
            <p:nvPr/>
          </p:nvSpPr>
          <p:spPr>
            <a:xfrm>
              <a:off x="4917014" y="4329621"/>
              <a:ext cx="303652" cy="2940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07824" y="4267200"/>
              <a:ext cx="3402775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400" dirty="0" smtClean="0"/>
                <a:t>Non-tracked virtual lines</a:t>
              </a:r>
              <a:endParaRPr lang="en-US" sz="24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066800" y="3032983"/>
            <a:ext cx="2267712" cy="557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28416" y="3032983"/>
            <a:ext cx="2267712" cy="557784"/>
          </a:xfrm>
          <a:prstGeom prst="rect">
            <a:avLst/>
          </a:prstGeom>
          <a:solidFill>
            <a:srgbClr val="B7B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0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057400"/>
            <a:ext cx="4297680" cy="396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08120" y="2057400"/>
            <a:ext cx="1886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Garamond"/>
                <a:cs typeface="Garamond"/>
              </a:rPr>
              <a:t>Reliability</a:t>
            </a:r>
            <a:endParaRPr lang="en-US" sz="3200" dirty="0">
              <a:solidFill>
                <a:srgbClr val="660066"/>
              </a:solidFill>
              <a:latin typeface="Garamond"/>
              <a:cs typeface="Garamon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2743200"/>
            <a:ext cx="3858768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cap="small" dirty="0" smtClean="0">
                <a:solidFill>
                  <a:srgbClr val="000000"/>
                </a:solidFill>
                <a:latin typeface="Garamond"/>
                <a:cs typeface="Garamond"/>
              </a:rPr>
              <a:t>Sheriff</a:t>
            </a:r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:            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[Liu, OOPSLA’11]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  Detecting and Tolerating False Sharing</a:t>
            </a:r>
            <a:endParaRPr lang="en-US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2057400"/>
            <a:ext cx="2238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Garamond"/>
                <a:cs typeface="Garamond"/>
              </a:rPr>
              <a:t>Performance</a:t>
            </a:r>
            <a:endParaRPr lang="en-US" sz="3200" dirty="0">
              <a:solidFill>
                <a:srgbClr val="660066"/>
              </a:solidFill>
              <a:latin typeface="Garamond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8032" y="2743200"/>
            <a:ext cx="3858768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cap="small" dirty="0" err="1" smtClean="0">
                <a:solidFill>
                  <a:schemeClr val="tx1"/>
                </a:solidFill>
                <a:latin typeface="Garamond"/>
                <a:cs typeface="Garamond"/>
              </a:rPr>
              <a:t>Dthreads</a:t>
            </a:r>
            <a:r>
              <a:rPr lang="en-US" sz="2400" dirty="0" smtClean="0">
                <a:solidFill>
                  <a:schemeClr val="tx1"/>
                </a:solidFill>
                <a:latin typeface="Garamond"/>
                <a:cs typeface="Garamond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latin typeface="Garamond"/>
                <a:cs typeface="Garamond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Garamond"/>
                <a:cs typeface="Garamond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Garamond"/>
                <a:cs typeface="Garamond"/>
              </a:rPr>
              <a:t>[Liu, SOSP’11]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Garamond"/>
                <a:cs typeface="Garamond"/>
              </a:rPr>
              <a:t>  Efficient Deterministic Multithreading</a:t>
            </a:r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8032" y="4267200"/>
            <a:ext cx="3858768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cap="small" dirty="0" err="1" smtClean="0">
                <a:solidFill>
                  <a:schemeClr val="tx1"/>
                </a:solidFill>
                <a:latin typeface="Garamond"/>
                <a:cs typeface="Garamond"/>
              </a:rPr>
              <a:t>DoubleTake</a:t>
            </a:r>
            <a:r>
              <a:rPr lang="en-US" sz="2400" dirty="0" smtClean="0">
                <a:solidFill>
                  <a:schemeClr val="tx1"/>
                </a:solidFill>
                <a:latin typeface="Garamond"/>
                <a:cs typeface="Garamond"/>
              </a:rPr>
              <a:t>:   </a:t>
            </a:r>
            <a:r>
              <a:rPr lang="en-US" dirty="0" smtClean="0">
                <a:solidFill>
                  <a:schemeClr val="tx1"/>
                </a:solidFill>
                <a:latin typeface="Garamond"/>
                <a:cs typeface="Garamond"/>
              </a:rPr>
              <a:t>[Liu, Submission]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Garamond"/>
                <a:cs typeface="Garamond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Garamond"/>
                <a:cs typeface="Garamond"/>
              </a:rPr>
              <a:t>Evidence-Triggered Dynamic Analysis</a:t>
            </a:r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267200"/>
            <a:ext cx="3858768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>
                <a:solidFill>
                  <a:srgbClr val="000000"/>
                </a:solidFill>
                <a:latin typeface="Garamond"/>
                <a:cs typeface="Garamond"/>
              </a:rPr>
              <a:t>Predator</a:t>
            </a:r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:        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[Liu, PPOPP’14]</a:t>
            </a:r>
          </a:p>
          <a:p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  </a:t>
            </a:r>
          </a:p>
          <a:p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  Predictive False Sharing Detection</a:t>
            </a:r>
          </a:p>
        </p:txBody>
      </p:sp>
      <p:sp>
        <p:nvSpPr>
          <p:cNvPr id="17" name="Title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Research Focus:  Parallel Computing</a:t>
            </a:r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False Sharing: Background &amp; Motivation</a:t>
            </a:r>
          </a:p>
          <a:p>
            <a:endParaRPr lang="en-US" sz="1400" b="1" dirty="0" smtClean="0">
              <a:solidFill>
                <a:srgbClr val="660066"/>
              </a:solidFill>
            </a:endParaRPr>
          </a:p>
          <a:p>
            <a:r>
              <a:rPr lang="en-US" dirty="0" smtClean="0"/>
              <a:t>Correctly and Precisely Detect False Sharing</a:t>
            </a:r>
          </a:p>
          <a:p>
            <a:endParaRPr lang="en-US" sz="1400" dirty="0" smtClean="0"/>
          </a:p>
          <a:p>
            <a:r>
              <a:rPr lang="en-US" dirty="0" smtClean="0"/>
              <a:t>Automatically Eliminate False Sharing</a:t>
            </a:r>
          </a:p>
          <a:p>
            <a:endParaRPr lang="en-US" sz="1400" dirty="0" smtClean="0"/>
          </a:p>
          <a:p>
            <a:r>
              <a:rPr lang="en-US" dirty="0" smtClean="0"/>
              <a:t>Other Contributions</a:t>
            </a:r>
          </a:p>
          <a:p>
            <a:endParaRPr lang="en-US" sz="1400" dirty="0" smtClean="0"/>
          </a:p>
          <a:p>
            <a:r>
              <a:rPr lang="en-US" dirty="0" smtClean="0"/>
              <a:t>Future Work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457200" y="2440507"/>
            <a:ext cx="6214110" cy="339269"/>
            <a:chOff x="731520" y="3242131"/>
            <a:chExt cx="6214110" cy="339269"/>
          </a:xfrm>
        </p:grpSpPr>
        <p:sp>
          <p:nvSpPr>
            <p:cNvPr id="7" name="Rectangle 6"/>
            <p:cNvSpPr/>
            <p:nvPr/>
          </p:nvSpPr>
          <p:spPr>
            <a:xfrm>
              <a:off x="2286000" y="3246596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40480" y="3242131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1150" y="3242131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1520" y="3246596"/>
              <a:ext cx="1554480" cy="3348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latin typeface="Garamond"/>
                <a:cs typeface="Garamond"/>
              </a:endParaRPr>
            </a:p>
          </p:txBody>
        </p:sp>
      </p:grpSp>
      <p:sp>
        <p:nvSpPr>
          <p:cNvPr id="48" name="Left Brace 47"/>
          <p:cNvSpPr/>
          <p:nvPr/>
        </p:nvSpPr>
        <p:spPr>
          <a:xfrm rot="5400000">
            <a:off x="3276599" y="-1000781"/>
            <a:ext cx="533400" cy="61722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670478" y="1219200"/>
            <a:ext cx="174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 Line</a:t>
            </a:r>
            <a:endParaRPr lang="en-US" sz="2800" dirty="0"/>
          </a:p>
        </p:txBody>
      </p: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False Sharing vs. True Sharing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386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8.9|11.5|8.4|0.4|0.5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de Mas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70038</TotalTime>
  <Words>5181</Words>
  <Application>Microsoft Macintosh PowerPoint</Application>
  <PresentationFormat>On-screen Show (4:3)</PresentationFormat>
  <Paragraphs>861</Paragraphs>
  <Slides>68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Slide Master</vt:lpstr>
      <vt:lpstr>Office Theme</vt:lpstr>
      <vt:lpstr>PowerPoint Presentation</vt:lpstr>
      <vt:lpstr>Broad Research Field</vt:lpstr>
      <vt:lpstr>PowerPoint Presentation</vt:lpstr>
      <vt:lpstr>Parallelism is Important</vt:lpstr>
      <vt:lpstr>Parallel Computing is Challenging</vt:lpstr>
      <vt:lpstr>Parallel Computing is Challenging</vt:lpstr>
      <vt:lpstr>Research Focus:  Parallel Computing</vt:lpstr>
      <vt:lpstr>Outline</vt:lpstr>
      <vt:lpstr>False Sharing vs. True Sharing</vt:lpstr>
      <vt:lpstr>False Sharing vs. True Sharing</vt:lpstr>
      <vt:lpstr>Parallelism:</vt:lpstr>
      <vt:lpstr>PowerPoint Presentation</vt:lpstr>
      <vt:lpstr>False Sharing in Real Applications</vt:lpstr>
      <vt:lpstr>Resource Contention at Cache Line Level</vt:lpstr>
      <vt:lpstr>PowerPoint Presentation</vt:lpstr>
      <vt:lpstr>PowerPoint Presentation</vt:lpstr>
      <vt:lpstr>False Sharing is Hard to Diagnose</vt:lpstr>
      <vt:lpstr>Predator: Predictive  False Sharing Detection </vt:lpstr>
      <vt:lpstr>Interested by Many Companies</vt:lpstr>
      <vt:lpstr>Related Work</vt:lpstr>
      <vt:lpstr>Too many false positives</vt:lpstr>
      <vt:lpstr>Existing Tools vs. Predator</vt:lpstr>
      <vt:lpstr>False Sharing Causes Performance Problems</vt:lpstr>
      <vt:lpstr>Find Cache Lines with Many Invalidations </vt:lpstr>
      <vt:lpstr>Track Invalidations Based on Memory Accesses</vt:lpstr>
      <vt:lpstr>Track Invalidations Based on Memory Accesses</vt:lpstr>
      <vt:lpstr>Predator Components</vt:lpstr>
      <vt:lpstr>Detect Problems Correctly &amp; Precisely</vt:lpstr>
      <vt:lpstr>Why do we need prediction?</vt:lpstr>
      <vt:lpstr>Necessity of False Sharing Prediction</vt:lpstr>
      <vt:lpstr>False Sharing is Sensitive to Dynamic Properties</vt:lpstr>
      <vt:lpstr>False Sharing is Sensitive to Memory Layout </vt:lpstr>
      <vt:lpstr>Prediction Based on Virtual Cache Lines</vt:lpstr>
      <vt:lpstr>Determine Virtual Line by Memory Accesses</vt:lpstr>
      <vt:lpstr>Detection Results on Phoenix and PARSEC</vt:lpstr>
      <vt:lpstr>Detection Results on Real Applications</vt:lpstr>
      <vt:lpstr>Caveats of Fixes</vt:lpstr>
      <vt:lpstr>PowerPoint Presentation</vt:lpstr>
      <vt:lpstr>Key Observation</vt:lpstr>
      <vt:lpstr>Key Idea: Make Different Threads  Access Different Cache Lines</vt:lpstr>
      <vt:lpstr>PowerPoint Presentation</vt:lpstr>
      <vt:lpstr>PowerPoint Presentation</vt:lpstr>
      <vt:lpstr>Sheriff: Isolated Execution</vt:lpstr>
      <vt:lpstr>Snapshot and Diffing: Find Local Changes</vt:lpstr>
      <vt:lpstr>PowerPoint Presentation</vt:lpstr>
      <vt:lpstr>Detailed Memory Layout</vt:lpstr>
      <vt:lpstr>PowerPoint Presentation</vt:lpstr>
      <vt:lpstr>PowerPoint Presentation</vt:lpstr>
      <vt:lpstr>PowerPoint Presentation</vt:lpstr>
      <vt:lpstr>A Complete Solution for Parallel  Applications with False Sharing </vt:lpstr>
      <vt:lpstr>Research Focus: Parallel Computing</vt:lpstr>
      <vt:lpstr>PowerPoint Presentation</vt:lpstr>
      <vt:lpstr>Dthreads Enables…</vt:lpstr>
      <vt:lpstr>PowerPoint Presentation</vt:lpstr>
      <vt:lpstr>DoubleTake:  Evidence-Triggered Dynamic Analysis</vt:lpstr>
      <vt:lpstr>PowerPoint Presentation</vt:lpstr>
      <vt:lpstr>Detecting Buffer Overflows</vt:lpstr>
      <vt:lpstr>PowerPoint Presentation</vt:lpstr>
      <vt:lpstr>DoubleTake: Efficient  Memory Error Detection</vt:lpstr>
      <vt:lpstr>Future Work (short-term)</vt:lpstr>
      <vt:lpstr>Future Work (long-term)</vt:lpstr>
      <vt:lpstr>Conclusion and Future Work</vt:lpstr>
      <vt:lpstr>PowerPoint Presentation</vt:lpstr>
      <vt:lpstr>Performance Overhead of DoubleTake</vt:lpstr>
      <vt:lpstr>Detailed Prediction Algorithm</vt:lpstr>
      <vt:lpstr>Detailed Prediction Algorithm</vt:lpstr>
      <vt:lpstr>Detailed Prediction Algorithm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emery</dc:creator>
  <cp:keywords/>
  <dc:description/>
  <cp:lastModifiedBy>Tongping Liu</cp:lastModifiedBy>
  <cp:revision>3361</cp:revision>
  <dcterms:created xsi:type="dcterms:W3CDTF">2014-02-08T13:55:47Z</dcterms:created>
  <dcterms:modified xsi:type="dcterms:W3CDTF">2014-10-09T16:12:53Z</dcterms:modified>
  <cp:category/>
</cp:coreProperties>
</file>