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080625" cy="7559675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228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4B977-8ACF-4D83-93A0-8960040DF83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93A4E-C174-49F0-9A87-0C1E17B237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5F43-E5B6-434F-8756-8BCB88AFE289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315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33B64BF5-E8C5-4E7E-9F2C-CEB045347B57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678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5D786B92-0FE1-4F41-AFCD-9AFFAEE48F4A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34236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2990409F-F189-448A-AB3E-C185E8D0F8EB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90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D03CF892-6E32-4641-B649-5F2EE6D6D6DA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5463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9026B29E-D5EE-47A7-AD7F-437272B532DB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314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4ED1D9D-8D1E-4DD1-8FCB-8A412FDE48DB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37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42A8536-A85C-4935-807B-87916D206D07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486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C59BF6E-FCEC-47F3-B0C1-FF4B46144F1D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3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2C8AD75-270E-4777-9B76-13996921EF2A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47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D4B06E-AE2E-4C57-890A-C09B468D9170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92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0118DB4-8982-4F85-BD35-5BC530D595B4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68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5AF3-E168-447E-840A-365D1956F940}" type="datetime1">
              <a:rPr lang="en-US" smtClean="0"/>
              <a:t>4/19/2017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368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4DE170A3-8135-441B-AB6A-771F3404B5A9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70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73F793D-6214-4B14-92C4-916E82043A4D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15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30B575D-64D2-4F4C-9730-E8992D6C018E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328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E4EC8EC5-F379-46D8-AA12-15D3AF05C0E5}" type="datetime1">
              <a:rPr lang="en-US" sz="989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4/19/2017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04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hf hdr="0" ftr="0" dt="0"/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94480" y="630000"/>
            <a:ext cx="7507800" cy="524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Design and Implementation of the </a:t>
            </a:r>
            <a:r>
              <a:rPr lang="en-US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arp </a:t>
            </a:r>
            <a:r>
              <a:rPr lang="en-US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ransactional </a:t>
            </a:r>
            <a:r>
              <a:rPr lang="en-US" sz="32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ilesystem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Robert Escriva, Emin G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ün Sirer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Computer Science Department, Cornell University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Presented By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Alex Garcia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711576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Metadata Compaction and Defragmentation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504000" y="1482480"/>
            <a:ext cx="7274160" cy="230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Compaction reduces the size of the metadata list by removing references to unused/overwritten portions of slices.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Fragmented data is rewritten within the region into a single  slice and replaces the metadata with a single pointer to the slice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Picture 3"/>
          <p:cNvPicPr/>
          <p:nvPr/>
        </p:nvPicPr>
        <p:blipFill>
          <a:blip r:embed="rId2" cstate="print"/>
          <a:stretch/>
        </p:blipFill>
        <p:spPr>
          <a:xfrm>
            <a:off x="689760" y="3993480"/>
            <a:ext cx="3831120" cy="2556720"/>
          </a:xfrm>
          <a:prstGeom prst="rect">
            <a:avLst/>
          </a:prstGeom>
          <a:ln>
            <a:noFill/>
          </a:ln>
        </p:spPr>
      </p:pic>
      <p:pic>
        <p:nvPicPr>
          <p:cNvPr id="77" name="Picture 6"/>
          <p:cNvPicPr/>
          <p:nvPr/>
        </p:nvPicPr>
        <p:blipFill>
          <a:blip r:embed="rId3" cstate="print"/>
          <a:stretch/>
        </p:blipFill>
        <p:spPr>
          <a:xfrm>
            <a:off x="4708800" y="3993480"/>
            <a:ext cx="3343680" cy="2457720"/>
          </a:xfrm>
          <a:prstGeom prst="rect">
            <a:avLst/>
          </a:prstGeom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10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711576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Garbage Collection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218240"/>
            <a:ext cx="7274160" cy="264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Garbage collection cleans up the slices no longer referenced by any slice pointer from the results of metadata compaction.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WTF periodically scans the ﬁlesystem and constructs a list of in-use slice pointers for each storage server.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Storage servers use the scan, along with their local data, to determine which data is garbage.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3"/>
          <p:cNvPicPr/>
          <p:nvPr/>
        </p:nvPicPr>
        <p:blipFill>
          <a:blip r:embed="rId2" cstate="print"/>
          <a:stretch/>
        </p:blipFill>
        <p:spPr>
          <a:xfrm>
            <a:off x="717840" y="4206960"/>
            <a:ext cx="3343680" cy="2457720"/>
          </a:xfrm>
          <a:prstGeom prst="rect">
            <a:avLst/>
          </a:prstGeom>
          <a:ln>
            <a:noFill/>
          </a:ln>
        </p:spPr>
      </p:pic>
      <p:pic>
        <p:nvPicPr>
          <p:cNvPr id="81" name="Picture 4"/>
          <p:cNvPicPr/>
          <p:nvPr/>
        </p:nvPicPr>
        <p:blipFill>
          <a:blip r:embed="rId3" cstate="print"/>
          <a:stretch/>
        </p:blipFill>
        <p:spPr>
          <a:xfrm>
            <a:off x="4271400" y="4204440"/>
            <a:ext cx="3632760" cy="2371680"/>
          </a:xfrm>
          <a:prstGeom prst="rect">
            <a:avLst/>
          </a:prstGeom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11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01320"/>
            <a:ext cx="711576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Fault Tolerance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1218240"/>
            <a:ext cx="7274160" cy="30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WTF uses replication to add fault tolerance to the system.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Writers create multiple replicas slices on distinct servers and append their pointers atomically as one list entry.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HyperDex uses value-dependent chaining to coordinate between the replicas and manage recovery from failures.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711576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Applications &amp; Evaluation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2"/>
          <p:cNvPicPr/>
          <p:nvPr/>
        </p:nvPicPr>
        <p:blipFill>
          <a:blip r:embed="rId2" cstate="print"/>
          <a:stretch/>
        </p:blipFill>
        <p:spPr>
          <a:xfrm>
            <a:off x="684360" y="3489480"/>
            <a:ext cx="4019400" cy="2047320"/>
          </a:xfrm>
          <a:prstGeom prst="rect">
            <a:avLst/>
          </a:prstGeom>
          <a:ln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504000" y="1042920"/>
            <a:ext cx="739008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MapReduce Sort: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concat enables an efﬁcient bucket-based merge sort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Work Queue: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append units of work are appended to the ﬁle; all contention happens in the metadata layer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Video editor: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yank and paste enable the editor to reorder scenes without rewriting the movie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Fuse Bindings:</a:t>
            </a: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transactional behavior exposed to the user for easy data exploration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Picture 4"/>
          <p:cNvPicPr/>
          <p:nvPr/>
        </p:nvPicPr>
        <p:blipFill>
          <a:blip r:embed="rId3" cstate="print"/>
          <a:stretch/>
        </p:blipFill>
        <p:spPr>
          <a:xfrm>
            <a:off x="4869360" y="3489480"/>
            <a:ext cx="3714480" cy="1905120"/>
          </a:xfrm>
          <a:prstGeom prst="rect">
            <a:avLst/>
          </a:prstGeom>
          <a:ln>
            <a:noFill/>
          </a:ln>
        </p:spPr>
      </p:pic>
      <p:sp>
        <p:nvSpPr>
          <p:cNvPr id="88" name="CustomShape 3"/>
          <p:cNvSpPr/>
          <p:nvPr/>
        </p:nvSpPr>
        <p:spPr>
          <a:xfrm>
            <a:off x="864720" y="5784480"/>
            <a:ext cx="5038200" cy="146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WTF can rewrite 377 GB of raw movie footage in 16 s using ﬁle slicing—effectively 23 GB/s, as opposed to rewriting the footage using traditional APIs, which requires approximately three hours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301320"/>
            <a:ext cx="711576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Related Works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04000" y="1504440"/>
            <a:ext cx="7278120" cy="283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Distributed Filesystems</a:t>
            </a: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Farsite, AFS, xFS, Swift, Petal, Frangipani, NASD, Panasas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Data Center Filesystems</a:t>
            </a: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CalvinFS, GFS, HDFS, Salus, Flat Datacenter Storage, Blizzard, f4, Pelican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Transactional Filesystems</a:t>
            </a: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QuickSilver, Transactional LFS, Valor, PerDis FS, KBDBFS, Inversion, Amino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2844720" y="3217320"/>
            <a:ext cx="338292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QUESTIONS ?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2844720" y="3217320"/>
            <a:ext cx="338292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THANK YOU!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16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504000" y="301320"/>
            <a:ext cx="7918200" cy="73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Common Trends in Distributed Filesystems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504000" y="1769040"/>
            <a:ext cx="9069480" cy="490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1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Compromises or limitations are often introduced in search of higher performance: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9480" indent="-409320">
              <a:lnSpc>
                <a:spcPct val="100000"/>
              </a:lnSpc>
              <a:buBlip>
                <a:blip r:embed="rId2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Weak guarantees: (Google File System)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1120" lvl="1" indent="-409320">
              <a:lnSpc>
                <a:spcPct val="100000"/>
              </a:lnSpc>
              <a:buBlip>
                <a:blip r:embed="rId3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Eventual consistency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840">
              <a:lnSpc>
                <a:spcPct val="100000"/>
              </a:lnSpc>
              <a:buBlip>
                <a:blip r:embed="rId2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Narrow interfaces: (Hadoop Distributed File System)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1480" lvl="1" indent="-409320">
              <a:lnSpc>
                <a:spcPct val="100000"/>
              </a:lnSpc>
              <a:buBlip>
                <a:blip r:embed="rId3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Writes must be sequential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1480" lvl="1" indent="-409320">
              <a:lnSpc>
                <a:spcPct val="100000"/>
              </a:lnSpc>
              <a:buBlip>
                <a:blip r:embed="rId3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Concurrent writes prohibited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840">
              <a:lnSpc>
                <a:spcPct val="100000"/>
              </a:lnSpc>
              <a:buBlip>
                <a:blip r:embed="rId2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Unscalable design: (FLAT Data Center Storage)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1480" lvl="1" indent="-409320">
              <a:lnSpc>
                <a:spcPct val="100000"/>
              </a:lnSpc>
              <a:buBlip>
                <a:blip r:embed="rId3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Full-bisection bandwidth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51480" lvl="1" indent="-409320">
              <a:lnSpc>
                <a:spcPct val="100000"/>
              </a:lnSpc>
              <a:buBlip>
                <a:blip r:embed="rId3"/>
              </a:buBlip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Large “master” server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2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Warp Transactional Filesystem (WTF)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504000" y="1769040"/>
            <a:ext cx="9069480" cy="43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1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WTF represents a new design point in the space of distributed ﬁlesystems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5200" indent="-455040">
              <a:lnSpc>
                <a:spcPct val="100000"/>
              </a:lnSpc>
              <a:buBlip>
                <a:blip r:embed="rId2"/>
              </a:buBlip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WTF employs the </a:t>
            </a:r>
            <a:r>
              <a:rPr lang="en-US" sz="26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ﬁle-slicing abstraction</a:t>
            </a: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to provide applications with strong guarantees and zero-copy ﬁlesystem interfaces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5200" indent="-455040">
              <a:lnSpc>
                <a:spcPct val="100000"/>
              </a:lnSpc>
              <a:buBlip>
                <a:blip r:embed="rId3"/>
              </a:buBlip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Strong guarantees: transactionally access and modify the ﬁlesystem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5200" indent="-455040">
              <a:lnSpc>
                <a:spcPct val="100000"/>
              </a:lnSpc>
              <a:buBlip>
                <a:blip r:embed="rId3"/>
              </a:buBlip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Expanded interface: traditional POSIX APIs and new zero-copy APIs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65200" indent="-455040">
              <a:lnSpc>
                <a:spcPct val="100000"/>
              </a:lnSpc>
              <a:buBlip>
                <a:blip r:embed="rId3"/>
              </a:buBlip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Scalable Design: avoids centralized master or expensive network bottlenecks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3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WTF Architecture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4276080" y="1431000"/>
            <a:ext cx="5804280" cy="514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Client Library – Contains the majority of the functionality of the system where it combines the Metadata and data into a coherent file system and provides transactional guarantees to the end user.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Metadata Storage – Provides transactional operations over metadata using HyperDex Warp. (No-SQL, Key-Value Store, Fault Tolerant and Strong Consistency, ACID Transactions)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Storage Servers – Hold the file system data and handle most of the I/O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Replicated Coordinator – Serves as a rendezvous point for all the components of the system and maintains a list of the storage servers.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6" name="Picture 78"/>
          <p:cNvPicPr/>
          <p:nvPr/>
        </p:nvPicPr>
        <p:blipFill>
          <a:blip r:embed="rId2" cstate="print"/>
          <a:stretch/>
        </p:blipFill>
        <p:spPr>
          <a:xfrm>
            <a:off x="396360" y="2194560"/>
            <a:ext cx="3879720" cy="3179880"/>
          </a:xfrm>
          <a:prstGeom prst="rect">
            <a:avLst/>
          </a:prstGeom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4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04000" y="301320"/>
            <a:ext cx="9069480" cy="66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Zero-Copy File Slicing APIs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504000" y="1769040"/>
            <a:ext cx="9069480" cy="5361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28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Traditional APIs transfer bytes back and forth through the ﬁlesystem interface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28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File-slicing APIs deal in </a:t>
            </a:r>
            <a:r>
              <a:rPr lang="en-US" sz="24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references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to data already in the ﬁlesystem (No copying of file content needed)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4880" lvl="1" indent="-342720">
              <a:lnSpc>
                <a:spcPct val="100000"/>
              </a:lnSpc>
              <a:buClr>
                <a:srgbClr val="FF33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Yank: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Obtain references to data in the ﬁlesystem Analogous to read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4880" lvl="1" indent="-342720">
              <a:lnSpc>
                <a:spcPct val="100000"/>
              </a:lnSpc>
              <a:buClr>
                <a:srgbClr val="FF33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Paste: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Write referenced data back to the ﬁlesystem Analogous to write append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4880" lvl="1" indent="-342720">
              <a:lnSpc>
                <a:spcPct val="100000"/>
              </a:lnSpc>
              <a:buClr>
                <a:srgbClr val="FF33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Append: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referenced data to the end of a ﬁle Optimized for concurrency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4880" lvl="1" indent="-342720">
              <a:lnSpc>
                <a:spcPct val="100000"/>
              </a:lnSpc>
              <a:buClr>
                <a:srgbClr val="FF33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Concat: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Merge one or more ﬁles to create a new ﬁle Does not read or write data from the input ﬁles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04000" y="301320"/>
            <a:ext cx="6993720" cy="61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File Slicing Abstraction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585360" y="4309200"/>
            <a:ext cx="6912360" cy="24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 central abstraction is a slice: an immutable, byte-addressable, arbitrarily sized sequence of bytes 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 ﬁle is represented by a sequence of slices that, when overlaid, comprise the ﬁle’s contents.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Metadata is a sequence of slices.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1" name="Picture 83"/>
          <p:cNvPicPr/>
          <p:nvPr/>
        </p:nvPicPr>
        <p:blipFill>
          <a:blip r:embed="rId2" cstate="print"/>
          <a:stretch/>
        </p:blipFill>
        <p:spPr>
          <a:xfrm>
            <a:off x="2302200" y="1139040"/>
            <a:ext cx="2624760" cy="2944800"/>
          </a:xfrm>
          <a:prstGeom prst="rect">
            <a:avLst/>
          </a:prstGeom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6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504000" y="301320"/>
            <a:ext cx="7003800" cy="57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Slices and Slice Pointers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Picture 85"/>
          <p:cNvPicPr/>
          <p:nvPr/>
        </p:nvPicPr>
        <p:blipFill>
          <a:blip r:embed="rId2" cstate="print"/>
          <a:stretch/>
        </p:blipFill>
        <p:spPr>
          <a:xfrm>
            <a:off x="4224600" y="1645920"/>
            <a:ext cx="3750480" cy="3342240"/>
          </a:xfrm>
          <a:prstGeom prst="rect">
            <a:avLst/>
          </a:prstGeom>
          <a:ln>
            <a:noFill/>
          </a:ln>
        </p:spPr>
      </p:pic>
      <p:sp>
        <p:nvSpPr>
          <p:cNvPr id="64" name="CustomShape 2"/>
          <p:cNvSpPr/>
          <p:nvPr/>
        </p:nvSpPr>
        <p:spPr>
          <a:xfrm>
            <a:off x="365760" y="1920240"/>
            <a:ext cx="3564720" cy="253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Slices pointers to slices reside in HyperDex.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Slice pointers directly indicate a slice’s location in the system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3"/>
          <p:cNvSpPr/>
          <p:nvPr/>
        </p:nvSpPr>
        <p:spPr>
          <a:xfrm>
            <a:off x="365760" y="4572000"/>
            <a:ext cx="3381840" cy="146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Slices reside on storage servers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4"/>
          <p:cNvSpPr/>
          <p:nvPr/>
        </p:nvSpPr>
        <p:spPr>
          <a:xfrm>
            <a:off x="694800" y="5494680"/>
            <a:ext cx="8228520" cy="169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Slice Pointer Tuple: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Unique Identifier for the storage server holding the slice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Local Filename containing the slice on that storage server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File offset of the slice within the file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Length of the slice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Integer offset where the slice is to be overlaid.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7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504000" y="301320"/>
            <a:ext cx="7156440" cy="53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Slices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8" name="Picture 90"/>
          <p:cNvPicPr/>
          <p:nvPr/>
        </p:nvPicPr>
        <p:blipFill>
          <a:blip r:embed="rId2" cstate="print"/>
          <a:stretch/>
        </p:blipFill>
        <p:spPr>
          <a:xfrm>
            <a:off x="548640" y="1461960"/>
            <a:ext cx="3393000" cy="4603320"/>
          </a:xfrm>
          <a:prstGeom prst="rect">
            <a:avLst/>
          </a:prstGeom>
          <a:ln>
            <a:noFill/>
          </a:ln>
        </p:spPr>
      </p:pic>
      <p:sp>
        <p:nvSpPr>
          <p:cNvPr id="69" name="CustomShape 2"/>
          <p:cNvSpPr/>
          <p:nvPr/>
        </p:nvSpPr>
        <p:spPr>
          <a:xfrm>
            <a:off x="3986640" y="1371600"/>
            <a:ext cx="4689720" cy="4490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 Writer creates file slices on the storage servers.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Overalys them at the appropriate positions within the file by appending their slice pointers to the metadata list.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Readers retrieve the metadata list, compact it and determines which slice must be retrieved from the storage servers.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 overlap, the latest takes precedence.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8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504000" y="301320"/>
            <a:ext cx="7115760" cy="60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Locality-Aware Slice Placement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504000" y="1482480"/>
            <a:ext cx="7274160" cy="276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Client library place slices contiguously to improve reads and metadata compaction.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Consistent hashing across storage servers in the system on a per-ﬁle basis increases probability that sequentially written slices are adjacent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 metadata for adjacent slices may be represented in a more compact form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Picture 3"/>
          <p:cNvPicPr/>
          <p:nvPr/>
        </p:nvPicPr>
        <p:blipFill>
          <a:blip r:embed="rId2" cstate="print"/>
          <a:stretch/>
        </p:blipFill>
        <p:spPr>
          <a:xfrm>
            <a:off x="504000" y="4419720"/>
            <a:ext cx="3672720" cy="2445840"/>
          </a:xfrm>
          <a:prstGeom prst="rect">
            <a:avLst/>
          </a:prstGeom>
          <a:ln>
            <a:noFill/>
          </a:ln>
        </p:spPr>
      </p:pic>
      <p:pic>
        <p:nvPicPr>
          <p:cNvPr id="73" name="Picture 4"/>
          <p:cNvPicPr/>
          <p:nvPr/>
        </p:nvPicPr>
        <p:blipFill>
          <a:blip r:embed="rId3" cstate="print"/>
          <a:stretch/>
        </p:blipFill>
        <p:spPr>
          <a:xfrm>
            <a:off x="4359240" y="4419720"/>
            <a:ext cx="3640680" cy="2308680"/>
          </a:xfrm>
          <a:prstGeom prst="rect">
            <a:avLst/>
          </a:prstGeom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8973B12-01DE-4297-AE42-8E92D7CF931B}" type="slidenum">
              <a:rPr lang="en-US" sz="989" b="0" strike="noStrike" spc="-1" smtClean="0">
                <a:solidFill>
                  <a:srgbClr val="90C226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pPr algn="r">
                <a:lnSpc>
                  <a:spcPct val="100000"/>
                </a:lnSpc>
              </a:pPr>
              <a:t>9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886</Words>
  <Application>Microsoft Office PowerPoint</Application>
  <PresentationFormat>Custom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xy</cp:lastModifiedBy>
  <cp:revision>76</cp:revision>
  <dcterms:created xsi:type="dcterms:W3CDTF">2017-04-10T22:18:34Z</dcterms:created>
  <dcterms:modified xsi:type="dcterms:W3CDTF">2017-04-19T21:52:58Z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