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0080625" cy="7559675"/>
  <p:notesSz cx="7772400" cy="10058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-228" y="-108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4B977-8ACF-4D83-93A0-8960040DF836}" type="datetimeFigureOut">
              <a:rPr lang="en-US" smtClean="0"/>
              <a:t>4/19/2017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754063"/>
            <a:ext cx="5029200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93A4E-C174-49F0-9A87-0C1E17B2370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333" y="-9334"/>
            <a:ext cx="10109072" cy="7578343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6403" y="2650553"/>
            <a:ext cx="6423553" cy="1814743"/>
          </a:xfrm>
        </p:spPr>
        <p:txBody>
          <a:bodyPr anchor="b">
            <a:noAutofit/>
          </a:bodyPr>
          <a:lstStyle>
            <a:lvl1pPr algn="r">
              <a:defRPr sz="5952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6403" y="4465295"/>
            <a:ext cx="6423553" cy="1209128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85F43-E5B6-434F-8756-8BCB88AFE289}" type="datetime1">
              <a:rPr lang="en-US" smtClean="0"/>
              <a:t>4/19/2017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43156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671971"/>
            <a:ext cx="6997914" cy="3751839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2" y="4927788"/>
            <a:ext cx="6997914" cy="1731695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33B64BF5-E8C5-4E7E-9F2C-CEB045347B57}" type="datetime1">
              <a:rPr lang="en-US" sz="989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4/19/2017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8973B12-01DE-4297-AE42-8E92D7CF931B}" type="slidenum">
              <a:rPr lang="en-US" sz="989" b="0" strike="noStrike" spc="-1" smtClean="0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pPr algn="r">
                <a:lnSpc>
                  <a:spcPct val="100000"/>
                </a:lnSpc>
              </a:p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6785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257" y="671971"/>
            <a:ext cx="6694159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13857" y="4003828"/>
            <a:ext cx="5974958" cy="41998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27788"/>
            <a:ext cx="6997915" cy="1731695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5D786B92-0FE1-4F41-AFCD-9AFFAEE48F4A}" type="datetime1">
              <a:rPr lang="en-US" sz="989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4/19/2017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8973B12-01DE-4297-AE42-8E92D7CF931B}" type="slidenum">
              <a:rPr lang="en-US" sz="989" b="0" strike="noStrike" spc="-1" smtClean="0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pPr algn="r">
                <a:lnSpc>
                  <a:spcPct val="100000"/>
                </a:lnSpc>
              </a:p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2156" y="871246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38870" y="3181894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334236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0" y="2129659"/>
            <a:ext cx="6997915" cy="2861014"/>
          </a:xfrm>
        </p:spPr>
        <p:txBody>
          <a:bodyPr anchor="b">
            <a:normAutofit/>
          </a:bodyPr>
          <a:lstStyle>
            <a:lvl1pPr algn="l">
              <a:defRPr sz="485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2990409F-F189-448A-AB3E-C185E8D0F8EB}" type="datetime1">
              <a:rPr lang="en-US" sz="989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4/19/2017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8973B12-01DE-4297-AE42-8E92D7CF931B}" type="slidenum">
              <a:rPr lang="en-US" sz="989" b="0" strike="noStrike" spc="-1" smtClean="0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pPr algn="r">
                <a:lnSpc>
                  <a:spcPct val="100000"/>
                </a:lnSpc>
              </a:p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7905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257" y="671971"/>
            <a:ext cx="6694159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2038" y="4423810"/>
            <a:ext cx="6997916" cy="56686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D03CF892-6E32-4641-B649-5F2EE6D6D6DA}" type="datetime1">
              <a:rPr lang="en-US" sz="989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4/19/2017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8973B12-01DE-4297-AE42-8E92D7CF931B}" type="slidenum">
              <a:rPr lang="en-US" sz="989" b="0" strike="noStrike" spc="-1" smtClean="0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pPr algn="r">
                <a:lnSpc>
                  <a:spcPct val="100000"/>
                </a:lnSpc>
              </a:p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2156" y="871246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38870" y="3181894"/>
            <a:ext cx="504162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954632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930" y="671971"/>
            <a:ext cx="6991025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2038" y="4423810"/>
            <a:ext cx="6997916" cy="56686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accent1"/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9026B29E-D5EE-47A7-AD7F-437272B532DB}" type="datetime1">
              <a:rPr lang="en-US" sz="989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4/19/2017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8973B12-01DE-4297-AE42-8E92D7CF931B}" type="slidenum">
              <a:rPr lang="en-US" sz="989" b="0" strike="noStrike" spc="-1" smtClean="0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pPr algn="r">
                <a:lnSpc>
                  <a:spcPct val="100000"/>
                </a:lnSpc>
              </a:p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4314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4ED1D9D-8D1E-4DD1-8FCB-8A412FDE48DB}" type="datetime1">
              <a:rPr lang="en-US" sz="989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4/19/2017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8973B12-01DE-4297-AE42-8E92D7CF931B}" type="slidenum">
              <a:rPr lang="en-US" sz="989" b="0" strike="noStrike" spc="-1" smtClean="0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pPr algn="r">
                <a:lnSpc>
                  <a:spcPct val="100000"/>
                </a:lnSpc>
              </a:p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9377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9572" y="671972"/>
            <a:ext cx="1079072" cy="5788752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2041" y="671972"/>
            <a:ext cx="5727155" cy="578875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42A8536-A85C-4935-807B-87916D206D07}" type="datetime1">
              <a:rPr lang="en-US" sz="989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4/19/2017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8973B12-01DE-4297-AE42-8E92D7CF931B}" type="slidenum">
              <a:rPr lang="en-US" sz="989" b="0" strike="noStrike" spc="-1" smtClean="0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pPr algn="r">
                <a:lnSpc>
                  <a:spcPct val="100000"/>
                </a:lnSpc>
              </a:p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4863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C59BF6E-FCEC-47F3-B0C1-FF4B46144F1D}" type="datetime1">
              <a:rPr lang="en-US" sz="989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4/19/2017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8973B12-01DE-4297-AE42-8E92D7CF931B}" type="slidenum">
              <a:rPr lang="en-US" sz="989" b="0" strike="noStrike" spc="-1" smtClean="0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pPr algn="r">
                <a:lnSpc>
                  <a:spcPct val="100000"/>
                </a:lnSpc>
              </a:p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4354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0" y="2977208"/>
            <a:ext cx="6997915" cy="2013467"/>
          </a:xfrm>
        </p:spPr>
        <p:txBody>
          <a:bodyPr anchor="b"/>
          <a:lstStyle>
            <a:lvl1pPr algn="l">
              <a:defRPr sz="440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0" y="4990673"/>
            <a:ext cx="6997915" cy="948432"/>
          </a:xfrm>
        </p:spPr>
        <p:txBody>
          <a:bodyPr anchor="t"/>
          <a:lstStyle>
            <a:lvl1pPr marL="0" indent="0" algn="l">
              <a:buNone/>
              <a:defRPr sz="220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82C8AD75-270E-4777-9B76-13996921EF2A}" type="datetime1">
              <a:rPr lang="en-US" sz="989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4/19/2017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8973B12-01DE-4297-AE42-8E92D7CF931B}" type="slidenum">
              <a:rPr lang="en-US" sz="989" b="0" strike="noStrike" spc="-1" smtClean="0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pPr algn="r">
                <a:lnSpc>
                  <a:spcPct val="100000"/>
                </a:lnSpc>
              </a:p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6476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2" y="671971"/>
            <a:ext cx="6997914" cy="1455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2042" y="2381649"/>
            <a:ext cx="3404426" cy="4277832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5529" y="2381651"/>
            <a:ext cx="3404427" cy="4277834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9D4B06E-AE2E-4C57-890A-C09B468D9170}" type="datetime1">
              <a:rPr lang="en-US" sz="989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4/19/2017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8973B12-01DE-4297-AE42-8E92D7CF931B}" type="slidenum">
              <a:rPr lang="en-US" sz="989" b="0" strike="noStrike" spc="-1" smtClean="0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pPr algn="r">
                <a:lnSpc>
                  <a:spcPct val="100000"/>
                </a:lnSpc>
              </a:p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4924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3" cy="14559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1" y="2382084"/>
            <a:ext cx="3407251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2041" y="3017307"/>
            <a:ext cx="3407251" cy="364217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62702" y="2382084"/>
            <a:ext cx="3407251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62702" y="3017307"/>
            <a:ext cx="3407251" cy="364217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B0118DB4-8982-4F85-BD35-5BC530D595B4}" type="datetime1">
              <a:rPr lang="en-US" sz="989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4/19/2017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8973B12-01DE-4297-AE42-8E92D7CF931B}" type="slidenum">
              <a:rPr lang="en-US" sz="989" b="0" strike="noStrike" spc="-1" smtClean="0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pPr algn="r">
                <a:lnSpc>
                  <a:spcPct val="100000"/>
                </a:lnSpc>
              </a:p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9684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4" cy="1455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E5AF3-E168-447E-840A-365D1956F940}" type="datetime1">
              <a:rPr lang="en-US" smtClean="0"/>
              <a:t>4/19/2017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7368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4DE170A3-8135-441B-AB6A-771F3404B5A9}" type="datetime1">
              <a:rPr lang="en-US" sz="989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4/19/2017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8973B12-01DE-4297-AE42-8E92D7CF931B}" type="slidenum">
              <a:rPr lang="en-US" sz="989" b="0" strike="noStrike" spc="-1" smtClean="0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pPr algn="r">
                <a:lnSpc>
                  <a:spcPct val="100000"/>
                </a:lnSpc>
              </a:p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370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1651933"/>
            <a:ext cx="3075982" cy="1409272"/>
          </a:xfrm>
        </p:spPr>
        <p:txBody>
          <a:bodyPr anchor="b">
            <a:normAutofit/>
          </a:bodyPr>
          <a:lstStyle>
            <a:lvl1pPr>
              <a:defRPr sz="220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83" y="567610"/>
            <a:ext cx="3732871" cy="609187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2041" y="3061205"/>
            <a:ext cx="3075982" cy="2848876"/>
          </a:xfrm>
        </p:spPr>
        <p:txBody>
          <a:bodyPr>
            <a:normAutofit/>
          </a:bodyPr>
          <a:lstStyle>
            <a:lvl1pPr marL="0" indent="0">
              <a:buNone/>
              <a:defRPr sz="1543"/>
            </a:lvl1pPr>
            <a:lvl2pPr marL="377979" indent="0">
              <a:buNone/>
              <a:defRPr sz="1157"/>
            </a:lvl2pPr>
            <a:lvl3pPr marL="755957" indent="0">
              <a:buNone/>
              <a:defRPr sz="992"/>
            </a:lvl3pPr>
            <a:lvl4pPr marL="1133936" indent="0">
              <a:buNone/>
              <a:defRPr sz="827"/>
            </a:lvl4pPr>
            <a:lvl5pPr marL="1511915" indent="0">
              <a:buNone/>
              <a:defRPr sz="827"/>
            </a:lvl5pPr>
            <a:lvl6pPr marL="1889893" indent="0">
              <a:buNone/>
              <a:defRPr sz="827"/>
            </a:lvl6pPr>
            <a:lvl7pPr marL="2267872" indent="0">
              <a:buNone/>
              <a:defRPr sz="827"/>
            </a:lvl7pPr>
            <a:lvl8pPr marL="2645851" indent="0">
              <a:buNone/>
              <a:defRPr sz="827"/>
            </a:lvl8pPr>
            <a:lvl9pPr marL="3023829" indent="0">
              <a:buNone/>
              <a:defRPr sz="82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673F793D-6214-4B14-92C4-916E82043A4D}" type="datetime1">
              <a:rPr lang="en-US" sz="989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4/19/2017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8973B12-01DE-4297-AE42-8E92D7CF931B}" type="slidenum">
              <a:rPr lang="en-US" sz="989" b="0" strike="noStrike" spc="-1" smtClean="0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pPr algn="r">
                <a:lnSpc>
                  <a:spcPct val="100000"/>
                </a:lnSpc>
              </a:p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4156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041" y="5291772"/>
            <a:ext cx="6997914" cy="624724"/>
          </a:xfrm>
        </p:spPr>
        <p:txBody>
          <a:bodyPr anchor="b">
            <a:normAutofit/>
          </a:bodyPr>
          <a:lstStyle>
            <a:lvl1pPr algn="l">
              <a:defRPr sz="2646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2041" y="671971"/>
            <a:ext cx="6997914" cy="4239192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2041" y="5916496"/>
            <a:ext cx="6997914" cy="742987"/>
          </a:xfrm>
        </p:spPr>
        <p:txBody>
          <a:bodyPr>
            <a:normAutofit/>
          </a:bodyPr>
          <a:lstStyle>
            <a:lvl1pPr marL="0" indent="0">
              <a:buNone/>
              <a:defRPr sz="132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C30B575D-64D2-4F4C-9730-E8992D6C018E}" type="datetime1">
              <a:rPr lang="en-US" sz="989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4/19/2017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8973B12-01DE-4297-AE42-8E92D7CF931B}" type="slidenum">
              <a:rPr lang="en-US" sz="989" b="0" strike="noStrike" spc="-1" smtClean="0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pPr algn="r">
                <a:lnSpc>
                  <a:spcPct val="100000"/>
                </a:lnSpc>
              </a:p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3287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334" y="-9334"/>
            <a:ext cx="10109073" cy="7578343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2041" y="671971"/>
            <a:ext cx="6997913" cy="14559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2041" y="2381651"/>
            <a:ext cx="6997914" cy="42778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58922" y="6659484"/>
            <a:ext cx="75420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E4EC8EC5-F379-46D8-AA12-15D3AF05C0E5}" type="datetime1">
              <a:rPr lang="en-US" sz="989" b="0" strike="noStrike" spc="-1" smtClean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4/19/2017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2041" y="6659484"/>
            <a:ext cx="509650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808" y="6659484"/>
            <a:ext cx="56514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accent1"/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F8973B12-01DE-4297-AE42-8E92D7CF931B}" type="slidenum">
              <a:rPr lang="en-US" sz="989" b="0" strike="noStrike" spc="-1" smtClean="0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pPr algn="r">
                <a:lnSpc>
                  <a:spcPct val="100000"/>
                </a:lnSpc>
              </a:p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7048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</p:sldLayoutIdLst>
  <p:hf hdr="0" ftr="0" dt="0"/>
  <p:txStyles>
    <p:titleStyle>
      <a:lvl1pPr algn="l" defTabSz="503972" rtl="0" eaLnBrk="1" latinLnBrk="0" hangingPunct="1">
        <a:spcBef>
          <a:spcPct val="0"/>
        </a:spcBef>
        <a:buNone/>
        <a:defRPr sz="396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979" indent="-377979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8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8954" indent="-314982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59929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3900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7872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71844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294480" y="630000"/>
            <a:ext cx="7507800" cy="5242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Design and Implementation of the </a:t>
            </a:r>
            <a:r>
              <a:rPr lang="en-US" sz="32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</a:t>
            </a: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arp </a:t>
            </a:r>
            <a:r>
              <a:rPr lang="en-US" sz="32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</a:t>
            </a: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ransactional </a:t>
            </a:r>
            <a:r>
              <a:rPr lang="en-US" sz="32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</a:t>
            </a: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ilesystem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Robert Escriva, Emin G</a:t>
            </a: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ün Sirer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4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Computer Science Department, Cornell University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32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Presented By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32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Alex Garcia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8973B12-01DE-4297-AE42-8E92D7CF931B}" type="slidenum">
              <a:rPr lang="en-US" sz="989" b="0" strike="noStrike" spc="-1" smtClean="0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pPr algn="r">
                <a:lnSpc>
                  <a:spcPct val="100000"/>
                </a:lnSpc>
              </a:pPr>
              <a:t>1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stomShape 1"/>
          <p:cNvSpPr/>
          <p:nvPr/>
        </p:nvSpPr>
        <p:spPr>
          <a:xfrm>
            <a:off x="504000" y="301320"/>
            <a:ext cx="7115760" cy="60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US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Metadata Compaction and Defragmentation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CustomShape 2"/>
          <p:cNvSpPr/>
          <p:nvPr/>
        </p:nvSpPr>
        <p:spPr>
          <a:xfrm>
            <a:off x="504000" y="1482480"/>
            <a:ext cx="7274160" cy="2305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Compaction reduces the size of the metadata list by removing references to unused/overwritten portions of slices.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Fragmented data is rewritten within the region into a single  slice and replaces the metadata with a single pointer to the slice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6" name="Picture 3"/>
          <p:cNvPicPr/>
          <p:nvPr/>
        </p:nvPicPr>
        <p:blipFill>
          <a:blip r:embed="rId2" cstate="print"/>
          <a:stretch/>
        </p:blipFill>
        <p:spPr>
          <a:xfrm>
            <a:off x="689760" y="3993480"/>
            <a:ext cx="3831120" cy="2556720"/>
          </a:xfrm>
          <a:prstGeom prst="rect">
            <a:avLst/>
          </a:prstGeom>
          <a:ln>
            <a:noFill/>
          </a:ln>
        </p:spPr>
      </p:pic>
      <p:pic>
        <p:nvPicPr>
          <p:cNvPr id="77" name="Picture 6"/>
          <p:cNvPicPr/>
          <p:nvPr/>
        </p:nvPicPr>
        <p:blipFill>
          <a:blip r:embed="rId3" cstate="print"/>
          <a:stretch/>
        </p:blipFill>
        <p:spPr>
          <a:xfrm>
            <a:off x="4708800" y="3993480"/>
            <a:ext cx="3343680" cy="2457720"/>
          </a:xfrm>
          <a:prstGeom prst="rect">
            <a:avLst/>
          </a:prstGeom>
          <a:ln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8973B12-01DE-4297-AE42-8E92D7CF931B}" type="slidenum">
              <a:rPr lang="en-US" sz="989" b="0" strike="noStrike" spc="-1" smtClean="0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pPr algn="r">
                <a:lnSpc>
                  <a:spcPct val="100000"/>
                </a:lnSpc>
              </a:pPr>
              <a:t>10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504000" y="301320"/>
            <a:ext cx="7115760" cy="60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US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Garbage Collection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504000" y="1218240"/>
            <a:ext cx="7274160" cy="264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Garbage collection cleans up the slices no longer referenced by any slice pointer from the results of metadata compaction.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WTF periodically scans the ﬁlesystem and constructs a list of in-use slice pointers for each storage server.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Storage servers use the scan, along with their local data, to determine which data is garbage.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0" name="Picture 3"/>
          <p:cNvPicPr/>
          <p:nvPr/>
        </p:nvPicPr>
        <p:blipFill>
          <a:blip r:embed="rId2" cstate="print"/>
          <a:stretch/>
        </p:blipFill>
        <p:spPr>
          <a:xfrm>
            <a:off x="717840" y="4206960"/>
            <a:ext cx="3343680" cy="2457720"/>
          </a:xfrm>
          <a:prstGeom prst="rect">
            <a:avLst/>
          </a:prstGeom>
          <a:ln>
            <a:noFill/>
          </a:ln>
        </p:spPr>
      </p:pic>
      <p:pic>
        <p:nvPicPr>
          <p:cNvPr id="81" name="Picture 4"/>
          <p:cNvPicPr/>
          <p:nvPr/>
        </p:nvPicPr>
        <p:blipFill>
          <a:blip r:embed="rId3" cstate="print"/>
          <a:stretch/>
        </p:blipFill>
        <p:spPr>
          <a:xfrm>
            <a:off x="4271400" y="4204440"/>
            <a:ext cx="3632760" cy="2371680"/>
          </a:xfrm>
          <a:prstGeom prst="rect">
            <a:avLst/>
          </a:prstGeom>
          <a:ln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8973B12-01DE-4297-AE42-8E92D7CF931B}" type="slidenum">
              <a:rPr lang="en-US" sz="989" b="0" strike="noStrike" spc="-1" smtClean="0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pPr algn="r">
                <a:lnSpc>
                  <a:spcPct val="100000"/>
                </a:lnSpc>
              </a:pPr>
              <a:t>11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504000" y="301320"/>
            <a:ext cx="7115760" cy="60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US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Fault Tolerance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504000" y="1218240"/>
            <a:ext cx="7274160" cy="306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WTF uses replication to add fault tolerance to the system.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Writers create multiple replicas slices on distinct servers and append their pointers atomically as one list entry.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HyperDex uses value-dependent chaining to coordinate between the replicas and manage recovery from failures.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8973B12-01DE-4297-AE42-8E92D7CF931B}" type="slidenum">
              <a:rPr lang="en-US" sz="989" b="0" strike="noStrike" spc="-1" smtClean="0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pPr algn="r">
                <a:lnSpc>
                  <a:spcPct val="100000"/>
                </a:lnSpc>
              </a:pPr>
              <a:t>12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504000" y="301320"/>
            <a:ext cx="7115760" cy="60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US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Applications &amp; Evaluation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5" name="Picture 2"/>
          <p:cNvPicPr/>
          <p:nvPr/>
        </p:nvPicPr>
        <p:blipFill>
          <a:blip r:embed="rId2" cstate="print"/>
          <a:stretch/>
        </p:blipFill>
        <p:spPr>
          <a:xfrm>
            <a:off x="684360" y="3489480"/>
            <a:ext cx="4019400" cy="2047320"/>
          </a:xfrm>
          <a:prstGeom prst="rect">
            <a:avLst/>
          </a:prstGeom>
          <a:ln>
            <a:noFill/>
          </a:ln>
        </p:spPr>
      </p:pic>
      <p:sp>
        <p:nvSpPr>
          <p:cNvPr id="86" name="CustomShape 2"/>
          <p:cNvSpPr/>
          <p:nvPr/>
        </p:nvSpPr>
        <p:spPr>
          <a:xfrm>
            <a:off x="504000" y="1042920"/>
            <a:ext cx="7390080" cy="228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MapReduce Sort:</a:t>
            </a: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 concat enables an efﬁcient bucket-based merge sort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Work Queue:</a:t>
            </a: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 append units of work are appended to the ﬁle; all contention happens in the metadata layer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Video editor:</a:t>
            </a: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 yank and paste enable the editor to reorder scenes without rewriting the movie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Fuse Bindings:</a:t>
            </a: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 transactional behavior exposed to the user for easy data exploration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7" name="Picture 4"/>
          <p:cNvPicPr/>
          <p:nvPr/>
        </p:nvPicPr>
        <p:blipFill>
          <a:blip r:embed="rId3" cstate="print"/>
          <a:stretch/>
        </p:blipFill>
        <p:spPr>
          <a:xfrm>
            <a:off x="4869360" y="3489480"/>
            <a:ext cx="3714480" cy="1905120"/>
          </a:xfrm>
          <a:prstGeom prst="rect">
            <a:avLst/>
          </a:prstGeom>
          <a:ln>
            <a:noFill/>
          </a:ln>
        </p:spPr>
      </p:pic>
      <p:sp>
        <p:nvSpPr>
          <p:cNvPr id="88" name="CustomShape 3"/>
          <p:cNvSpPr/>
          <p:nvPr/>
        </p:nvSpPr>
        <p:spPr>
          <a:xfrm>
            <a:off x="864720" y="5784480"/>
            <a:ext cx="5038200" cy="1461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WTF can rewrite 377 GB of raw movie footage in 16 s using ﬁle slicing—effectively 23 GB/s, as opposed to rewriting the footage using traditional APIs, which requires approximately three hours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8973B12-01DE-4297-AE42-8E92D7CF931B}" type="slidenum">
              <a:rPr lang="en-US" sz="989" b="0" strike="noStrike" spc="-1" smtClean="0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pPr algn="r">
                <a:lnSpc>
                  <a:spcPct val="100000"/>
                </a:lnSpc>
              </a:pPr>
              <a:t>13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504000" y="301320"/>
            <a:ext cx="7115760" cy="60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US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Related Works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CustomShape 2"/>
          <p:cNvSpPr/>
          <p:nvPr/>
        </p:nvSpPr>
        <p:spPr>
          <a:xfrm>
            <a:off x="504000" y="1504440"/>
            <a:ext cx="7278120" cy="2834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Distributed Filesystems</a:t>
            </a: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Farsite, AFS, xFS, Swift, Petal, Frangipani, NASD, Panasas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Data Center Filesystems</a:t>
            </a: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CalvinFS, GFS, HDFS, Salus, Flat Datacenter Storage, Blizzard, f4, Pelican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Transactional Filesystems</a:t>
            </a: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lvl="1" indent="-28548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t>QuickSilver, Transactional LFS, Valor, PerDis FS, KBDBFS, Inversion, Amino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8973B12-01DE-4297-AE42-8E92D7CF931B}" type="slidenum">
              <a:rPr lang="en-US" sz="989" b="0" strike="noStrike" spc="-1" smtClean="0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pPr algn="r">
                <a:lnSpc>
                  <a:spcPct val="100000"/>
                </a:lnSpc>
              </a:pPr>
              <a:t>14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2844720" y="3217320"/>
            <a:ext cx="3382920" cy="60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US" sz="4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QUESTIONS ?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8973B12-01DE-4297-AE42-8E92D7CF931B}" type="slidenum">
              <a:rPr lang="en-US" sz="989" b="0" strike="noStrike" spc="-1" smtClean="0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pPr algn="r">
                <a:lnSpc>
                  <a:spcPct val="100000"/>
                </a:lnSpc>
              </a:pPr>
              <a:t>15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2844720" y="3217320"/>
            <a:ext cx="3382920" cy="60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US" sz="4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THANK YOU!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8973B12-01DE-4297-AE42-8E92D7CF931B}" type="slidenum">
              <a:rPr lang="en-US" sz="989" b="0" strike="noStrike" spc="-1" smtClean="0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pPr algn="r">
                <a:lnSpc>
                  <a:spcPct val="100000"/>
                </a:lnSpc>
              </a:pPr>
              <a:t>16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504000" y="301320"/>
            <a:ext cx="7918200" cy="73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US" sz="35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Common Trends in Distributed Filesystems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CustomShape 2"/>
          <p:cNvSpPr/>
          <p:nvPr/>
        </p:nvSpPr>
        <p:spPr>
          <a:xfrm>
            <a:off x="504000" y="1769040"/>
            <a:ext cx="9069480" cy="4903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32000" indent="-3218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Compromises or limitations are often introduced in search of higher performance: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9480" indent="-409320">
              <a:lnSpc>
                <a:spcPct val="100000"/>
              </a:lnSpc>
              <a:buBlip>
                <a:blip r:embed="rId2"/>
              </a:buBlip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 Weak guarantees: (Google File System)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51120" lvl="1" indent="-409320">
              <a:lnSpc>
                <a:spcPct val="100000"/>
              </a:lnSpc>
              <a:buBlip>
                <a:blip r:embed="rId3"/>
              </a:buBlip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Eventual consistency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1840">
              <a:lnSpc>
                <a:spcPct val="100000"/>
              </a:lnSpc>
              <a:buBlip>
                <a:blip r:embed="rId2"/>
              </a:buBlip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 Narrow interfaces: (Hadoop Distributed File System)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51480" lvl="1" indent="-409320">
              <a:lnSpc>
                <a:spcPct val="100000"/>
              </a:lnSpc>
              <a:buBlip>
                <a:blip r:embed="rId3"/>
              </a:buBlip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Writes must be sequential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51480" lvl="1" indent="-409320">
              <a:lnSpc>
                <a:spcPct val="100000"/>
              </a:lnSpc>
              <a:buBlip>
                <a:blip r:embed="rId3"/>
              </a:buBlip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Concurrent writes prohibited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1840">
              <a:lnSpc>
                <a:spcPct val="100000"/>
              </a:lnSpc>
              <a:buBlip>
                <a:blip r:embed="rId2"/>
              </a:buBlip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 Unscalable design: (FLAT Data Center Storage)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51480" lvl="1" indent="-409320">
              <a:lnSpc>
                <a:spcPct val="100000"/>
              </a:lnSpc>
              <a:buBlip>
                <a:blip r:embed="rId3"/>
              </a:buBlip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Full-bisection bandwidth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51480" lvl="1" indent="-409320">
              <a:lnSpc>
                <a:spcPct val="100000"/>
              </a:lnSpc>
              <a:buBlip>
                <a:blip r:embed="rId3"/>
              </a:buBlip>
            </a:pPr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Large “master” server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8973B12-01DE-4297-AE42-8E92D7CF931B}" type="slidenum">
              <a:rPr lang="en-US" sz="989" b="0" strike="noStrike" spc="-1" smtClean="0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pPr algn="r">
                <a:lnSpc>
                  <a:spcPct val="100000"/>
                </a:lnSpc>
              </a:pPr>
              <a:t>2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504000" y="301320"/>
            <a:ext cx="9069480" cy="126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marL="216000" indent="-2138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4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Warp Transactional Filesystem (WTF)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CustomShape 2"/>
          <p:cNvSpPr/>
          <p:nvPr/>
        </p:nvSpPr>
        <p:spPr>
          <a:xfrm>
            <a:off x="504000" y="1769040"/>
            <a:ext cx="9069480" cy="438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32000" indent="-3218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WTF represents a new design point in the space of distributed ﬁlesystems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65200" indent="-455040">
              <a:lnSpc>
                <a:spcPct val="100000"/>
              </a:lnSpc>
              <a:buBlip>
                <a:blip r:embed="rId2"/>
              </a:buBlip>
            </a:pPr>
            <a:r>
              <a:rPr lang="en-US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WTF employs the </a:t>
            </a:r>
            <a:r>
              <a:rPr lang="en-US" sz="2600" b="1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ﬁle-slicing abstraction</a:t>
            </a:r>
            <a:r>
              <a:rPr lang="en-US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 to provide applications with strong guarantees and zero-copy ﬁlesystem interfaces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65200" indent="-455040">
              <a:lnSpc>
                <a:spcPct val="100000"/>
              </a:lnSpc>
              <a:buBlip>
                <a:blip r:embed="rId3"/>
              </a:buBlip>
            </a:pPr>
            <a:r>
              <a:rPr lang="en-US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Strong guarantees: transactionally access and modify the ﬁlesystem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65200" indent="-455040">
              <a:lnSpc>
                <a:spcPct val="100000"/>
              </a:lnSpc>
              <a:buBlip>
                <a:blip r:embed="rId3"/>
              </a:buBlip>
            </a:pPr>
            <a:r>
              <a:rPr lang="en-US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Expanded interface: traditional POSIX APIs and new zero-copy APIs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65200" indent="-455040">
              <a:lnSpc>
                <a:spcPct val="100000"/>
              </a:lnSpc>
              <a:buBlip>
                <a:blip r:embed="rId3"/>
              </a:buBlip>
            </a:pPr>
            <a:r>
              <a:rPr lang="en-US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Scalable Design: avoids centralized master or expensive network bottlenecks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8973B12-01DE-4297-AE42-8E92D7CF931B}" type="slidenum">
              <a:rPr lang="en-US" sz="989" b="0" strike="noStrike" spc="-1" smtClean="0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pPr algn="r">
                <a:lnSpc>
                  <a:spcPct val="100000"/>
                </a:lnSpc>
              </a:pPr>
              <a:t>3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stomShape 1"/>
          <p:cNvSpPr/>
          <p:nvPr/>
        </p:nvSpPr>
        <p:spPr>
          <a:xfrm>
            <a:off x="504000" y="301320"/>
            <a:ext cx="9069480" cy="126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4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WTF Architecture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CustomShape 2"/>
          <p:cNvSpPr/>
          <p:nvPr/>
        </p:nvSpPr>
        <p:spPr>
          <a:xfrm>
            <a:off x="4276080" y="1431000"/>
            <a:ext cx="5804280" cy="5142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16000" indent="-2145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Client Library – Contains the majority of the functionality of the system where it combines the Metadata and data into a coherent file system and provides transactional guarantees to the end user.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Metadata Storage – Provides transactional operations over metadata using HyperDex Warp. (No-SQL, Key-Value Store, Fault Tolerant and Strong Consistency, ACID Transactions)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Storage Servers – Hold the file system data and handle most of the I/O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Replicated Coordinator – Serves as a rendezvous point for all the components of the system and maintains a list of the storage servers.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6" name="Picture 78"/>
          <p:cNvPicPr/>
          <p:nvPr/>
        </p:nvPicPr>
        <p:blipFill>
          <a:blip r:embed="rId2" cstate="print"/>
          <a:stretch/>
        </p:blipFill>
        <p:spPr>
          <a:xfrm>
            <a:off x="396360" y="2194560"/>
            <a:ext cx="3879720" cy="3179880"/>
          </a:xfrm>
          <a:prstGeom prst="rect">
            <a:avLst/>
          </a:prstGeom>
          <a:ln>
            <a:noFill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8973B12-01DE-4297-AE42-8E92D7CF931B}" type="slidenum">
              <a:rPr lang="en-US" sz="989" b="0" strike="noStrike" spc="-1" smtClean="0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pPr algn="r">
                <a:lnSpc>
                  <a:spcPct val="100000"/>
                </a:lnSpc>
              </a:pPr>
              <a:t>4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ustomShape 1"/>
          <p:cNvSpPr/>
          <p:nvPr/>
        </p:nvSpPr>
        <p:spPr>
          <a:xfrm>
            <a:off x="504000" y="301320"/>
            <a:ext cx="9069480" cy="66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Zero-Copy File Slicing APIs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CustomShape 2"/>
          <p:cNvSpPr/>
          <p:nvPr/>
        </p:nvSpPr>
        <p:spPr>
          <a:xfrm>
            <a:off x="504000" y="1769040"/>
            <a:ext cx="9069480" cy="5361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528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Traditional APIs transfer bytes back and forth through the ﬁlesystem interface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28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File-slicing APIs deal in </a:t>
            </a:r>
            <a:r>
              <a:rPr lang="en-US" sz="24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references</a:t>
            </a: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 to data already in the ﬁlesystem (No copying of file content needed)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84880" lvl="1" indent="-342720">
              <a:lnSpc>
                <a:spcPct val="100000"/>
              </a:lnSpc>
              <a:buClr>
                <a:srgbClr val="FF33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FF33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Yank:</a:t>
            </a: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 Obtain references to data in the ﬁlesystem Analogous to read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84880" lvl="1" indent="-342720">
              <a:lnSpc>
                <a:spcPct val="100000"/>
              </a:lnSpc>
              <a:buClr>
                <a:srgbClr val="FF33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FF33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Paste:</a:t>
            </a: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 Write referenced data back to the ﬁlesystem Analogous to write append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84880" lvl="1" indent="-342720">
              <a:lnSpc>
                <a:spcPct val="100000"/>
              </a:lnSpc>
              <a:buClr>
                <a:srgbClr val="FF33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FF33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Append:</a:t>
            </a: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 referenced data to the end of a ﬁle Optimized for concurrency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84880" lvl="1" indent="-342720">
              <a:lnSpc>
                <a:spcPct val="100000"/>
              </a:lnSpc>
              <a:buClr>
                <a:srgbClr val="FF33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FF33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Concat:</a:t>
            </a: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 Merge one or more ﬁles to create a new ﬁle Does not read or write data from the input ﬁles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8973B12-01DE-4297-AE42-8E92D7CF931B}" type="slidenum">
              <a:rPr lang="en-US" sz="989" b="0" strike="noStrike" spc="-1" smtClean="0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pPr algn="r">
                <a:lnSpc>
                  <a:spcPct val="100000"/>
                </a:lnSpc>
              </a:pPr>
              <a:t>5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ustomShape 1"/>
          <p:cNvSpPr/>
          <p:nvPr/>
        </p:nvSpPr>
        <p:spPr>
          <a:xfrm>
            <a:off x="504000" y="301320"/>
            <a:ext cx="6993720" cy="612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US" sz="4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File Slicing Abstraction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CustomShape 2"/>
          <p:cNvSpPr/>
          <p:nvPr/>
        </p:nvSpPr>
        <p:spPr>
          <a:xfrm>
            <a:off x="585360" y="4309200"/>
            <a:ext cx="6912360" cy="2436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216000" indent="-2145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The central abstraction is a slice: an immutable, byte-addressable, arbitrarily sized sequence of bytes 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A ﬁle is represented by a sequence of slices that, when overlaid, comprise the ﬁle’s contents.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56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Metadata is a sequence of slices.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1" name="Picture 83"/>
          <p:cNvPicPr/>
          <p:nvPr/>
        </p:nvPicPr>
        <p:blipFill>
          <a:blip r:embed="rId2" cstate="print"/>
          <a:stretch/>
        </p:blipFill>
        <p:spPr>
          <a:xfrm>
            <a:off x="2302200" y="1139040"/>
            <a:ext cx="2624760" cy="2944800"/>
          </a:xfrm>
          <a:prstGeom prst="rect">
            <a:avLst/>
          </a:prstGeom>
          <a:ln>
            <a:noFill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8973B12-01DE-4297-AE42-8E92D7CF931B}" type="slidenum">
              <a:rPr lang="en-US" sz="989" b="0" strike="noStrike" spc="-1" smtClean="0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pPr algn="r">
                <a:lnSpc>
                  <a:spcPct val="100000"/>
                </a:lnSpc>
              </a:pPr>
              <a:t>6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CustomShape 1"/>
          <p:cNvSpPr/>
          <p:nvPr/>
        </p:nvSpPr>
        <p:spPr>
          <a:xfrm>
            <a:off x="504000" y="301320"/>
            <a:ext cx="7003800" cy="579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US" sz="4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Slices and Slice Pointers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3" name="Picture 85"/>
          <p:cNvPicPr/>
          <p:nvPr/>
        </p:nvPicPr>
        <p:blipFill>
          <a:blip r:embed="rId2" cstate="print"/>
          <a:stretch/>
        </p:blipFill>
        <p:spPr>
          <a:xfrm>
            <a:off x="4224600" y="1645920"/>
            <a:ext cx="3750480" cy="3342240"/>
          </a:xfrm>
          <a:prstGeom prst="rect">
            <a:avLst/>
          </a:prstGeom>
          <a:ln>
            <a:noFill/>
          </a:ln>
        </p:spPr>
      </p:pic>
      <p:sp>
        <p:nvSpPr>
          <p:cNvPr id="64" name="CustomShape 2"/>
          <p:cNvSpPr/>
          <p:nvPr/>
        </p:nvSpPr>
        <p:spPr>
          <a:xfrm>
            <a:off x="365760" y="1920240"/>
            <a:ext cx="3564720" cy="253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Slices pointers to slices reside in HyperDex.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Slice pointers directly indicate a slice’s location in the system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CustomShape 3"/>
          <p:cNvSpPr/>
          <p:nvPr/>
        </p:nvSpPr>
        <p:spPr>
          <a:xfrm>
            <a:off x="365760" y="4572000"/>
            <a:ext cx="3381840" cy="1461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Slices reside on storage servers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CustomShape 4"/>
          <p:cNvSpPr/>
          <p:nvPr/>
        </p:nvSpPr>
        <p:spPr>
          <a:xfrm>
            <a:off x="694800" y="5494680"/>
            <a:ext cx="8228520" cy="1699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Slice Pointer Tuple: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Unique Identifier for the storage server holding the slice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Local Filename containing the slice on that storage server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File offset of the slice within the file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Length of the slice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Integer offset where the slice is to be overlaid.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8973B12-01DE-4297-AE42-8E92D7CF931B}" type="slidenum">
              <a:rPr lang="en-US" sz="989" b="0" strike="noStrike" spc="-1" smtClean="0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pPr algn="r">
                <a:lnSpc>
                  <a:spcPct val="100000"/>
                </a:lnSpc>
              </a:pPr>
              <a:t>7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CustomShape 1"/>
          <p:cNvSpPr/>
          <p:nvPr/>
        </p:nvSpPr>
        <p:spPr>
          <a:xfrm>
            <a:off x="504000" y="301320"/>
            <a:ext cx="7156440" cy="531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US" sz="4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Slices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68" name="Picture 90"/>
          <p:cNvPicPr/>
          <p:nvPr/>
        </p:nvPicPr>
        <p:blipFill>
          <a:blip r:embed="rId2" cstate="print"/>
          <a:stretch/>
        </p:blipFill>
        <p:spPr>
          <a:xfrm>
            <a:off x="548640" y="1461960"/>
            <a:ext cx="3393000" cy="4603320"/>
          </a:xfrm>
          <a:prstGeom prst="rect">
            <a:avLst/>
          </a:prstGeom>
          <a:ln>
            <a:noFill/>
          </a:ln>
        </p:spPr>
      </p:pic>
      <p:sp>
        <p:nvSpPr>
          <p:cNvPr id="69" name="CustomShape 2"/>
          <p:cNvSpPr/>
          <p:nvPr/>
        </p:nvSpPr>
        <p:spPr>
          <a:xfrm>
            <a:off x="3986640" y="1371600"/>
            <a:ext cx="4689720" cy="4490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16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A Writer creates file slices on the storage servers.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Overalys them at the appropriate positions within the file by appending their slice pointers to the metadata list.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Readers retrieve the metadata list, compact it and determines which slice must be retrieved from the storage servers.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492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The overlap, the latest takes precedence.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8973B12-01DE-4297-AE42-8E92D7CF931B}" type="slidenum">
              <a:rPr lang="en-US" sz="989" b="0" strike="noStrike" spc="-1" smtClean="0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pPr algn="r">
                <a:lnSpc>
                  <a:spcPct val="100000"/>
                </a:lnSpc>
              </a:pPr>
              <a:t>8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CustomShape 1"/>
          <p:cNvSpPr/>
          <p:nvPr/>
        </p:nvSpPr>
        <p:spPr>
          <a:xfrm>
            <a:off x="504000" y="301320"/>
            <a:ext cx="7115760" cy="602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>
              <a:lnSpc>
                <a:spcPct val="100000"/>
              </a:lnSpc>
            </a:pPr>
            <a:r>
              <a:rPr lang="en-US" sz="3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Locality-Aware Slice Placement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CustomShape 2"/>
          <p:cNvSpPr/>
          <p:nvPr/>
        </p:nvSpPr>
        <p:spPr>
          <a:xfrm>
            <a:off x="504000" y="1482480"/>
            <a:ext cx="7274160" cy="2764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Client library place slices contiguously to improve reads and metadata compaction.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Consistent hashing across storage servers in the system on a per-ﬁle basis increases probability that sequentially written slices are adjacent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Gill Sans MT"/>
                <a:ea typeface="DejaVu Sans"/>
              </a:rPr>
              <a:t>The metadata for adjacent slices may be represented in a more compact form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2" name="Picture 3"/>
          <p:cNvPicPr/>
          <p:nvPr/>
        </p:nvPicPr>
        <p:blipFill>
          <a:blip r:embed="rId2" cstate="print"/>
          <a:stretch/>
        </p:blipFill>
        <p:spPr>
          <a:xfrm>
            <a:off x="504000" y="4419720"/>
            <a:ext cx="3672720" cy="2445840"/>
          </a:xfrm>
          <a:prstGeom prst="rect">
            <a:avLst/>
          </a:prstGeom>
          <a:ln>
            <a:noFill/>
          </a:ln>
        </p:spPr>
      </p:pic>
      <p:pic>
        <p:nvPicPr>
          <p:cNvPr id="73" name="Picture 4"/>
          <p:cNvPicPr/>
          <p:nvPr/>
        </p:nvPicPr>
        <p:blipFill>
          <a:blip r:embed="rId3" cstate="print"/>
          <a:stretch/>
        </p:blipFill>
        <p:spPr>
          <a:xfrm>
            <a:off x="4359240" y="4419720"/>
            <a:ext cx="3640680" cy="2308680"/>
          </a:xfrm>
          <a:prstGeom prst="rect">
            <a:avLst/>
          </a:prstGeom>
          <a:ln>
            <a:noFill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8973B12-01DE-4297-AE42-8E92D7CF931B}" type="slidenum">
              <a:rPr lang="en-US" sz="989" b="0" strike="noStrike" spc="-1" smtClean="0">
                <a:solidFill>
                  <a:srgbClr val="90C226"/>
                </a:solidFill>
                <a:uFill>
                  <a:solidFill>
                    <a:srgbClr val="FFFFFF"/>
                  </a:solidFill>
                </a:uFill>
                <a:latin typeface="Trebuchet MS"/>
              </a:rPr>
              <a:pPr algn="r">
                <a:lnSpc>
                  <a:spcPct val="100000"/>
                </a:lnSpc>
              </a:pPr>
              <a:t>9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407</TotalTime>
  <Words>886</Words>
  <Application>Microsoft Office PowerPoint</Application>
  <PresentationFormat>Custom</PresentationFormat>
  <Paragraphs>116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Facet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dc:description/>
  <cp:lastModifiedBy>xy</cp:lastModifiedBy>
  <cp:revision>76</cp:revision>
  <dcterms:created xsi:type="dcterms:W3CDTF">2017-04-10T22:18:34Z</dcterms:created>
  <dcterms:modified xsi:type="dcterms:W3CDTF">2017-04-19T21:52:58Z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Custom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16</vt:i4>
  </property>
</Properties>
</file>