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58"/>
    <p:restoredTop sz="94709"/>
  </p:normalViewPr>
  <p:slideViewPr>
    <p:cSldViewPr snapToGrid="0" snapToObjects="1">
      <p:cViewPr varScale="1">
        <p:scale>
          <a:sx n="73" d="100"/>
          <a:sy n="73" d="100"/>
        </p:scale>
        <p:origin x="-114" y="-7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1C98BE-980E-9142-8675-6C48919EF056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6AF17-7D74-E446-97E3-8A39CD425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1630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ED974D-8C01-4845-B68A-3955301DB1A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9950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1400" dirty="0" smtClean="0"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ED974D-8C01-4845-B68A-3955301DB1A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9483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14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ED974D-8C01-4845-B68A-3955301DB1A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9487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/>
              <a:buNone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A1180-71CC-D84D-8852-67CDD3B0CA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74274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sz="1400" u="non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A1180-71CC-D84D-8852-67CDD3B0CA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9076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ED974D-8C01-4845-B68A-3955301DB1A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0185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is-IS" sz="14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A1180-71CC-D84D-8852-67CDD3B0CA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82683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A1180-71CC-D84D-8852-67CDD3B0CA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775734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0F210-3A89-410E-9920-CB9EB1D7811D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16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7484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CF56-85D2-4C20-B419-D7B7C5F2A91E}" type="datetime1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656B6DBD-A8A3-D24A-9381-F925D0BCF6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4823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E0D19-D514-4B86-AAC5-AD877EDB4DE3}" type="datetime1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B6DBD-A8A3-D24A-9381-F925D0BCF6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6309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7F09-F12C-4E5F-B69C-A9A3C6CD4378}" type="datetime1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B6DBD-A8A3-D24A-9381-F925D0BCF6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697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75D38-3145-449C-B3E2-E5EB01AFDC90}" type="datetime1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B6DBD-A8A3-D24A-9381-F925D0BCF6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4157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6FF66530-4ADB-4A25-A7C0-172D89D486D0}" type="datetime1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656B6DBD-A8A3-D24A-9381-F925D0BCF6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0523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204E9-67E8-4E1E-916F-45BA296BD8E4}" type="datetime1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B6DBD-A8A3-D24A-9381-F925D0BCF6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673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853E5-9067-4D13-8A61-B18521CC9E09}" type="datetime1">
              <a:rPr lang="en-US" smtClean="0"/>
              <a:t>4/19/2017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B6DBD-A8A3-D24A-9381-F925D0BCF6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51663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BF5FF-EE9D-4AD2-B22F-54D33DF75319}" type="datetime1">
              <a:rPr lang="en-US" smtClean="0"/>
              <a:t>4/19/2017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B6DBD-A8A3-D24A-9381-F925D0BCF6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654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86756-2B1C-402F-A04E-EDFAE0FFDD76}" type="datetime1">
              <a:rPr lang="en-US" smtClean="0"/>
              <a:t>4/19/2017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B6DBD-A8A3-D24A-9381-F925D0BCF6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1852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978A-1B05-460F-8839-B53572D35FA1}" type="datetime1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B6DBD-A8A3-D24A-9381-F925D0BCF6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6995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7D37-5A4F-4E2D-9B25-4C5CC92F1790}" type="datetime1">
              <a:rPr lang="en-US" smtClean="0"/>
              <a:t>4/19/2017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B6DBD-A8A3-D24A-9381-F925D0BCF6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4154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17C351E1-100D-479A-BB63-D40320E7A77F}" type="datetime1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656B6DBD-A8A3-D24A-9381-F925D0BCF6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1706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7.wmf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8.wmf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8.wmf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7.wmf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8.wmf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BUZZ: TESTING CONTEXT-DEPENDENT POLICIES IN STATEFUL NETWORKS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-INTURI SAI HARSHINI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B6DBD-A8A3-D24A-9381-F925D0BCF61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88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619251" y="1874796"/>
            <a:ext cx="9375319" cy="75701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How to model a network function (e.g., an IPS)?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58B8-ACF5-6E4C-8B3E-49E538074B4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746251" y="-50331"/>
            <a:ext cx="8778874" cy="1245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00B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cap="all" dirty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tile tx="6350" ty="-127000" sx="65000" sy="64000" flip="none" algn="tl"/>
                </a:blipFill>
              </a:rPr>
              <a:t>Challenge 1: Expressive data plane model</a:t>
            </a:r>
            <a:endParaRPr lang="en-US" sz="4000" cap="all" dirty="0">
              <a:blipFill>
                <a:blip r:embed="rId3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tile tx="6350" ty="-127000" sx="65000" sy="64000" flip="none" algn="tl"/>
              </a:blip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004494" y="3083318"/>
            <a:ext cx="502034" cy="566295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4400" b="1" dirty="0">
                <a:solidFill>
                  <a:srgbClr val="0000FF"/>
                </a:solidFill>
              </a:rPr>
              <a:t>?</a:t>
            </a:r>
            <a:endParaRPr lang="en-US" sz="4400" b="1" baseline="-25000" dirty="0">
              <a:solidFill>
                <a:srgbClr val="0000FF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776695" y="3080242"/>
            <a:ext cx="502034" cy="566295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4400" b="1" dirty="0">
                <a:solidFill>
                  <a:srgbClr val="0000FF"/>
                </a:solidFill>
              </a:rPr>
              <a:t>?</a:t>
            </a:r>
            <a:endParaRPr lang="en-US" sz="4400" b="1" baseline="-25000" dirty="0">
              <a:solidFill>
                <a:srgbClr val="0000FF"/>
              </a:solidFill>
            </a:endParaRPr>
          </a:p>
        </p:txBody>
      </p:sp>
      <p:sp>
        <p:nvSpPr>
          <p:cNvPr id="55" name="Content Placeholder 2"/>
          <p:cNvSpPr txBox="1">
            <a:spLocks/>
          </p:cNvSpPr>
          <p:nvPr/>
        </p:nvSpPr>
        <p:spPr>
          <a:xfrm>
            <a:off x="1601109" y="1276076"/>
            <a:ext cx="8332542" cy="784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dirty="0"/>
              <a:t>How to model the traffic unit?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917875" y="2982297"/>
            <a:ext cx="502034" cy="566295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4400" b="1" dirty="0">
                <a:solidFill>
                  <a:srgbClr val="008000"/>
                </a:solidFill>
              </a:rPr>
              <a:t>?</a:t>
            </a:r>
            <a:endParaRPr lang="en-US" sz="4400" b="1" baseline="-25000" dirty="0">
              <a:solidFill>
                <a:srgbClr val="008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08482" y="3651775"/>
            <a:ext cx="729661" cy="372396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600" dirty="0"/>
              <a:t>NF</a:t>
            </a:r>
            <a:r>
              <a:rPr lang="en-US" sz="2600" baseline="-25000" dirty="0"/>
              <a:t>1</a:t>
            </a:r>
            <a:endParaRPr lang="en-US" sz="2600" baseline="-25000" dirty="0">
              <a:solidFill>
                <a:srgbClr val="0000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778673" y="3512110"/>
            <a:ext cx="763788" cy="672712"/>
          </a:xfrm>
          <a:prstGeom prst="rect">
            <a:avLst/>
          </a:prstGeom>
          <a:solidFill>
            <a:srgbClr val="008000">
              <a:alpha val="4000"/>
            </a:srgbClr>
          </a:solidFill>
          <a:ln w="28575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3" rIns="91427" bIns="45713" spcCol="0" rtlCol="0" anchor="ctr"/>
          <a:lstStyle/>
          <a:p>
            <a:pPr algn="ctr">
              <a:lnSpc>
                <a:spcPct val="70000"/>
              </a:lnSpc>
            </a:pPr>
            <a:endParaRPr lang="en-US" sz="260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836859" y="3674416"/>
            <a:ext cx="729661" cy="372396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600" dirty="0"/>
              <a:t>NF</a:t>
            </a:r>
            <a:r>
              <a:rPr lang="en-US" sz="2600" baseline="-25000" dirty="0"/>
              <a:t>2</a:t>
            </a:r>
            <a:endParaRPr lang="en-US" sz="2600" baseline="-25000" dirty="0">
              <a:solidFill>
                <a:srgbClr val="00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788907" y="3516608"/>
            <a:ext cx="763788" cy="672712"/>
          </a:xfrm>
          <a:prstGeom prst="rect">
            <a:avLst/>
          </a:prstGeom>
          <a:solidFill>
            <a:srgbClr val="008000">
              <a:alpha val="4000"/>
            </a:srgbClr>
          </a:solidFill>
          <a:ln w="28575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3" rIns="91427" bIns="45713" spcCol="0" rtlCol="0" anchor="ctr"/>
          <a:lstStyle/>
          <a:p>
            <a:pPr algn="ctr">
              <a:lnSpc>
                <a:spcPct val="70000"/>
              </a:lnSpc>
            </a:pPr>
            <a:endParaRPr lang="en-US" sz="2600">
              <a:solidFill>
                <a:srgbClr val="FF0000"/>
              </a:solidFill>
            </a:endParaRPr>
          </a:p>
        </p:txBody>
      </p:sp>
      <p:cxnSp>
        <p:nvCxnSpPr>
          <p:cNvPr id="42" name="Straight Arrow Connector 41"/>
          <p:cNvCxnSpPr>
            <a:stCxn id="38" idx="3"/>
            <a:endCxn id="41" idx="1"/>
          </p:cNvCxnSpPr>
          <p:nvPr/>
        </p:nvCxnSpPr>
        <p:spPr>
          <a:xfrm>
            <a:off x="4542461" y="3848466"/>
            <a:ext cx="1246446" cy="449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039403" y="3650794"/>
            <a:ext cx="729661" cy="372396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600" dirty="0"/>
              <a:t>NF</a:t>
            </a:r>
            <a:r>
              <a:rPr lang="en-US" sz="2600" baseline="-25000" dirty="0"/>
              <a:t>4</a:t>
            </a:r>
            <a:endParaRPr lang="en-US" sz="2600" baseline="-25000" dirty="0">
              <a:solidFill>
                <a:srgbClr val="00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009594" y="3511129"/>
            <a:ext cx="763788" cy="672712"/>
          </a:xfrm>
          <a:prstGeom prst="rect">
            <a:avLst/>
          </a:prstGeom>
          <a:solidFill>
            <a:srgbClr val="008000">
              <a:alpha val="4000"/>
            </a:srgbClr>
          </a:solidFill>
          <a:ln w="28575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3" rIns="91427" bIns="45713" spcCol="0" rtlCol="0" anchor="ctr"/>
          <a:lstStyle/>
          <a:p>
            <a:pPr algn="ctr">
              <a:lnSpc>
                <a:spcPct val="70000"/>
              </a:lnSpc>
            </a:pPr>
            <a:endParaRPr lang="en-US" sz="2600">
              <a:solidFill>
                <a:srgbClr val="FF0000"/>
              </a:solidFill>
            </a:endParaRPr>
          </a:p>
        </p:txBody>
      </p:sp>
      <p:cxnSp>
        <p:nvCxnSpPr>
          <p:cNvPr id="48" name="Straight Arrow Connector 47"/>
          <p:cNvCxnSpPr>
            <a:stCxn id="47" idx="1"/>
            <a:endCxn id="41" idx="3"/>
          </p:cNvCxnSpPr>
          <p:nvPr/>
        </p:nvCxnSpPr>
        <p:spPr>
          <a:xfrm flipH="1">
            <a:off x="6552696" y="3847486"/>
            <a:ext cx="1456899" cy="5479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47" idx="2"/>
            <a:endCxn id="72" idx="3"/>
          </p:cNvCxnSpPr>
          <p:nvPr/>
        </p:nvCxnSpPr>
        <p:spPr>
          <a:xfrm flipH="1">
            <a:off x="6552696" y="4183842"/>
            <a:ext cx="1838793" cy="984209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ight Arrow 60"/>
          <p:cNvSpPr/>
          <p:nvPr/>
        </p:nvSpPr>
        <p:spPr>
          <a:xfrm>
            <a:off x="2901368" y="3531983"/>
            <a:ext cx="727281" cy="293496"/>
          </a:xfrm>
          <a:prstGeom prst="rightArrow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818716" y="4971359"/>
            <a:ext cx="729661" cy="372396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600" dirty="0"/>
              <a:t>NF</a:t>
            </a:r>
            <a:r>
              <a:rPr lang="en-US" sz="2600" baseline="-25000" dirty="0"/>
              <a:t>3</a:t>
            </a:r>
            <a:endParaRPr lang="en-US" sz="2600" baseline="-25000" dirty="0">
              <a:solidFill>
                <a:srgbClr val="000000"/>
              </a:solidFill>
            </a:endParaRPr>
          </a:p>
        </p:txBody>
      </p:sp>
      <p:sp>
        <p:nvSpPr>
          <p:cNvPr id="71" name="Right Arrow 70"/>
          <p:cNvSpPr/>
          <p:nvPr/>
        </p:nvSpPr>
        <p:spPr>
          <a:xfrm rot="5400000">
            <a:off x="5718065" y="4362328"/>
            <a:ext cx="507755" cy="293496"/>
          </a:xfrm>
          <a:prstGeom prst="rightArrow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788907" y="4831694"/>
            <a:ext cx="763788" cy="672712"/>
          </a:xfrm>
          <a:prstGeom prst="rect">
            <a:avLst/>
          </a:prstGeom>
          <a:solidFill>
            <a:srgbClr val="008000">
              <a:alpha val="4000"/>
            </a:srgbClr>
          </a:solidFill>
          <a:ln w="28575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3" rIns="91427" bIns="45713" spcCol="0" rtlCol="0" anchor="ctr"/>
          <a:lstStyle/>
          <a:p>
            <a:pPr algn="ctr">
              <a:lnSpc>
                <a:spcPct val="70000"/>
              </a:lnSpc>
            </a:pPr>
            <a:endParaRPr lang="en-US" sz="2600">
              <a:solidFill>
                <a:srgbClr val="FF0000"/>
              </a:solidFill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6170801" y="4188104"/>
            <a:ext cx="0" cy="643591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Right Arrow 81"/>
          <p:cNvSpPr/>
          <p:nvPr/>
        </p:nvSpPr>
        <p:spPr>
          <a:xfrm rot="20017648">
            <a:off x="7100047" y="4354452"/>
            <a:ext cx="727281" cy="293496"/>
          </a:xfrm>
          <a:prstGeom prst="rightArrow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3" name="Right Arrow 82"/>
          <p:cNvSpPr/>
          <p:nvPr/>
        </p:nvSpPr>
        <p:spPr>
          <a:xfrm>
            <a:off x="6925452" y="3492876"/>
            <a:ext cx="727281" cy="293496"/>
          </a:xfrm>
          <a:prstGeom prst="rightArrow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4" name="Right Arrow 83"/>
          <p:cNvSpPr/>
          <p:nvPr/>
        </p:nvSpPr>
        <p:spPr>
          <a:xfrm>
            <a:off x="4719282" y="3498528"/>
            <a:ext cx="727281" cy="293496"/>
          </a:xfrm>
          <a:prstGeom prst="rightArrow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5" name="Right Arrow 84"/>
          <p:cNvSpPr/>
          <p:nvPr/>
        </p:nvSpPr>
        <p:spPr>
          <a:xfrm>
            <a:off x="8850052" y="3608805"/>
            <a:ext cx="727281" cy="293496"/>
          </a:xfrm>
          <a:prstGeom prst="rightArrow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5502922" y="3174033"/>
            <a:ext cx="4484029" cy="2496095"/>
          </a:xfrm>
          <a:prstGeom prst="rect">
            <a:avLst/>
          </a:prstGeom>
          <a:solidFill>
            <a:schemeClr val="bg1">
              <a:alpha val="87000"/>
            </a:schemeClr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3" rIns="91427" bIns="45713" spcCol="0" rtlCol="0" anchor="ctr"/>
          <a:lstStyle/>
          <a:p>
            <a:pPr algn="ctr">
              <a:lnSpc>
                <a:spcPct val="70000"/>
              </a:lnSpc>
            </a:pPr>
            <a:endParaRPr lang="en-US" sz="2600">
              <a:solidFill>
                <a:srgbClr val="FF0000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4565610" y="3834821"/>
            <a:ext cx="946455" cy="388472"/>
          </a:xfrm>
          <a:prstGeom prst="rect">
            <a:avLst/>
          </a:prstGeom>
          <a:solidFill>
            <a:schemeClr val="bg1">
              <a:alpha val="87000"/>
            </a:schemeClr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3" rIns="91427" bIns="45713" spcCol="0" rtlCol="0" anchor="ctr"/>
          <a:lstStyle/>
          <a:p>
            <a:pPr algn="ctr">
              <a:lnSpc>
                <a:spcPct val="70000"/>
              </a:lnSpc>
            </a:pPr>
            <a:endParaRPr lang="en-US" sz="26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561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43" grpId="0"/>
      <p:bldP spid="43" grpId="1"/>
      <p:bldP spid="52" grpId="0"/>
      <p:bldP spid="52" grpId="1"/>
      <p:bldP spid="55" grpId="0"/>
      <p:bldP spid="56" grpId="0"/>
      <p:bldP spid="86" grpId="0" animBg="1"/>
      <p:bldP spid="8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58B8-ACF5-6E4C-8B3E-49E538074B4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270216" y="1259996"/>
            <a:ext cx="114734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dirty="0"/>
              <a:t>Light IPS</a:t>
            </a:r>
            <a:endParaRPr lang="en-US" sz="2000" baseline="-25000" dirty="0"/>
          </a:p>
        </p:txBody>
      </p:sp>
      <p:sp>
        <p:nvSpPr>
          <p:cNvPr id="52" name="TextBox 51"/>
          <p:cNvSpPr txBox="1"/>
          <p:nvPr/>
        </p:nvSpPr>
        <p:spPr>
          <a:xfrm>
            <a:off x="6279062" y="744966"/>
            <a:ext cx="1444957" cy="1200314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dirty="0"/>
              <a:t>suspicious?</a:t>
            </a:r>
          </a:p>
          <a:p>
            <a:pPr algn="ctr">
              <a:lnSpc>
                <a:spcPct val="90000"/>
              </a:lnSpc>
            </a:pPr>
            <a:r>
              <a:rPr lang="en-US" sz="2000" dirty="0"/>
              <a:t>or benign?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907639" y="2470173"/>
            <a:ext cx="2286000" cy="256480"/>
          </a:xfrm>
          <a:prstGeom prst="rect">
            <a:avLst/>
          </a:prstGeom>
          <a:solidFill>
            <a:srgbClr val="A2EC17">
              <a:alpha val="4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endParaRPr lang="en-US" sz="2000" baseline="-25000" dirty="0"/>
          </a:p>
        </p:txBody>
      </p:sp>
      <p:sp>
        <p:nvSpPr>
          <p:cNvPr id="67" name="TextBox 66"/>
          <p:cNvSpPr txBox="1"/>
          <p:nvPr/>
        </p:nvSpPr>
        <p:spPr>
          <a:xfrm>
            <a:off x="1657319" y="1766155"/>
            <a:ext cx="2807730" cy="707872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600" b="1" dirty="0"/>
              <a:t>Located packet</a:t>
            </a:r>
          </a:p>
          <a:p>
            <a:pPr algn="ctr">
              <a:lnSpc>
                <a:spcPct val="80000"/>
              </a:lnSpc>
            </a:pPr>
            <a:r>
              <a:rPr lang="en-US" sz="2400" dirty="0"/>
              <a:t>(e.g., Pyretic, HSA)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892390" y="2506460"/>
            <a:ext cx="2567471" cy="1514247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2200" dirty="0" err="1"/>
              <a:t>struct</a:t>
            </a:r>
            <a:r>
              <a:rPr lang="en-US" sz="2200" dirty="0"/>
              <a:t> </a:t>
            </a:r>
            <a:r>
              <a:rPr lang="en-US" sz="2200" dirty="0" err="1"/>
              <a:t>locPkt</a:t>
            </a:r>
            <a:r>
              <a:rPr lang="en-US" sz="2200" b="1" dirty="0"/>
              <a:t> </a:t>
            </a:r>
            <a:r>
              <a:rPr lang="en-US" sz="2200" dirty="0"/>
              <a:t>{</a:t>
            </a:r>
          </a:p>
          <a:p>
            <a:pPr>
              <a:lnSpc>
                <a:spcPct val="70000"/>
              </a:lnSpc>
            </a:pPr>
            <a:endParaRPr lang="en-US" sz="2200" dirty="0"/>
          </a:p>
          <a:p>
            <a:pPr>
              <a:lnSpc>
                <a:spcPct val="70000"/>
              </a:lnSpc>
            </a:pPr>
            <a:r>
              <a:rPr lang="en-US" sz="2200" dirty="0"/>
              <a:t> </a:t>
            </a:r>
            <a:r>
              <a:rPr lang="en-US" sz="2200" dirty="0" err="1"/>
              <a:t>IPHder</a:t>
            </a:r>
            <a:r>
              <a:rPr lang="en-US" sz="2200" dirty="0"/>
              <a:t> </a:t>
            </a:r>
            <a:r>
              <a:rPr lang="en-US" sz="2200" dirty="0" err="1"/>
              <a:t>ipHdr</a:t>
            </a:r>
            <a:r>
              <a:rPr lang="en-US" sz="2200" dirty="0"/>
              <a:t>;</a:t>
            </a:r>
          </a:p>
          <a:p>
            <a:pPr>
              <a:lnSpc>
                <a:spcPct val="70000"/>
              </a:lnSpc>
            </a:pPr>
            <a:endParaRPr lang="en-US" sz="2200" dirty="0"/>
          </a:p>
          <a:p>
            <a:pPr>
              <a:lnSpc>
                <a:spcPct val="70000"/>
              </a:lnSpc>
            </a:pPr>
            <a:r>
              <a:rPr lang="en-US" sz="2200" dirty="0"/>
              <a:t> </a:t>
            </a:r>
            <a:r>
              <a:rPr lang="en-US" sz="2200" dirty="0" err="1"/>
              <a:t>NetworkPort</a:t>
            </a:r>
            <a:r>
              <a:rPr lang="en-US" sz="2200" dirty="0"/>
              <a:t> port;</a:t>
            </a:r>
          </a:p>
          <a:p>
            <a:pPr>
              <a:lnSpc>
                <a:spcPct val="70000"/>
              </a:lnSpc>
            </a:pPr>
            <a:r>
              <a:rPr lang="en-US" sz="2200" dirty="0"/>
              <a:t>};</a:t>
            </a:r>
          </a:p>
        </p:txBody>
      </p:sp>
      <p:sp>
        <p:nvSpPr>
          <p:cNvPr id="73" name="Right Arrow 72"/>
          <p:cNvSpPr/>
          <p:nvPr/>
        </p:nvSpPr>
        <p:spPr>
          <a:xfrm>
            <a:off x="4633466" y="1358881"/>
            <a:ext cx="585216" cy="192908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7" name="Right Arrow 76"/>
          <p:cNvSpPr/>
          <p:nvPr/>
        </p:nvSpPr>
        <p:spPr>
          <a:xfrm>
            <a:off x="6504974" y="1334211"/>
            <a:ext cx="585216" cy="192908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786468" y="2470173"/>
            <a:ext cx="2286000" cy="256480"/>
          </a:xfrm>
          <a:prstGeom prst="rect">
            <a:avLst/>
          </a:prstGeom>
          <a:solidFill>
            <a:srgbClr val="A2EC17">
              <a:alpha val="4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2000" baseline="-25000"/>
            </a:lvl1pPr>
          </a:lstStyle>
          <a:p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4423488" y="1742988"/>
            <a:ext cx="3011567" cy="732494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600" b="1" dirty="0"/>
              <a:t>Context-carrying</a:t>
            </a:r>
          </a:p>
          <a:p>
            <a:pPr algn="ctr">
              <a:lnSpc>
                <a:spcPct val="80000"/>
              </a:lnSpc>
            </a:pPr>
            <a:r>
              <a:rPr lang="en-US" sz="2600" b="1" dirty="0"/>
              <a:t>located packet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771219" y="2524602"/>
            <a:ext cx="2567471" cy="1988222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2200" dirty="0" err="1"/>
              <a:t>struct</a:t>
            </a:r>
            <a:r>
              <a:rPr lang="en-US" sz="2200" dirty="0"/>
              <a:t> </a:t>
            </a:r>
            <a:r>
              <a:rPr lang="en-US" sz="2200" dirty="0" err="1"/>
              <a:t>CntxlocPkt</a:t>
            </a:r>
            <a:r>
              <a:rPr lang="en-US" sz="2200" b="1" dirty="0"/>
              <a:t> </a:t>
            </a:r>
            <a:r>
              <a:rPr lang="en-US" sz="2200" dirty="0"/>
              <a:t>{</a:t>
            </a:r>
          </a:p>
          <a:p>
            <a:pPr>
              <a:lnSpc>
                <a:spcPct val="70000"/>
              </a:lnSpc>
            </a:pPr>
            <a:endParaRPr lang="en-US" sz="2200" dirty="0"/>
          </a:p>
          <a:p>
            <a:pPr>
              <a:lnSpc>
                <a:spcPct val="70000"/>
              </a:lnSpc>
            </a:pPr>
            <a:r>
              <a:rPr lang="en-US" sz="2200" dirty="0"/>
              <a:t> </a:t>
            </a:r>
            <a:r>
              <a:rPr lang="en-US" sz="2200" dirty="0" err="1"/>
              <a:t>IPHder</a:t>
            </a:r>
            <a:r>
              <a:rPr lang="en-US" sz="2200" dirty="0"/>
              <a:t> </a:t>
            </a:r>
            <a:r>
              <a:rPr lang="en-US" sz="2200" dirty="0" err="1"/>
              <a:t>ipHdr</a:t>
            </a:r>
            <a:r>
              <a:rPr lang="en-US" sz="2200" dirty="0"/>
              <a:t>;</a:t>
            </a:r>
          </a:p>
          <a:p>
            <a:pPr>
              <a:lnSpc>
                <a:spcPct val="70000"/>
              </a:lnSpc>
            </a:pPr>
            <a:endParaRPr lang="en-US" sz="2200" dirty="0"/>
          </a:p>
          <a:p>
            <a:pPr>
              <a:lnSpc>
                <a:spcPct val="70000"/>
              </a:lnSpc>
            </a:pPr>
            <a:r>
              <a:rPr lang="en-US" sz="2200" dirty="0"/>
              <a:t> </a:t>
            </a:r>
            <a:r>
              <a:rPr lang="en-US" sz="2200" dirty="0" err="1"/>
              <a:t>NetworkPort</a:t>
            </a:r>
            <a:r>
              <a:rPr lang="en-US" sz="2200" dirty="0"/>
              <a:t> port;</a:t>
            </a:r>
          </a:p>
          <a:p>
            <a:pPr>
              <a:lnSpc>
                <a:spcPct val="70000"/>
              </a:lnSpc>
            </a:pPr>
            <a:endParaRPr lang="en-US" sz="2200" dirty="0"/>
          </a:p>
          <a:p>
            <a:pPr>
              <a:lnSpc>
                <a:spcPct val="70000"/>
              </a:lnSpc>
            </a:pPr>
            <a:r>
              <a:rPr lang="en-US" sz="2200" b="1" dirty="0"/>
              <a:t> Context context; </a:t>
            </a:r>
          </a:p>
          <a:p>
            <a:pPr>
              <a:lnSpc>
                <a:spcPct val="70000"/>
              </a:lnSpc>
            </a:pPr>
            <a:r>
              <a:rPr lang="en-US" sz="2200" dirty="0"/>
              <a:t>};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7696582" y="2452031"/>
            <a:ext cx="2322576" cy="256480"/>
          </a:xfrm>
          <a:prstGeom prst="rect">
            <a:avLst/>
          </a:prstGeom>
          <a:solidFill>
            <a:srgbClr val="A2EC17">
              <a:alpha val="4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2000" baseline="-25000"/>
            </a:lvl1pPr>
          </a:lstStyle>
          <a:p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7681332" y="2506459"/>
            <a:ext cx="2693340" cy="2936174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2200" dirty="0" err="1"/>
              <a:t>struct</a:t>
            </a:r>
            <a:r>
              <a:rPr lang="en-US" sz="2200" dirty="0"/>
              <a:t> BDU{</a:t>
            </a:r>
          </a:p>
          <a:p>
            <a:pPr>
              <a:lnSpc>
                <a:spcPct val="70000"/>
              </a:lnSpc>
            </a:pPr>
            <a:endParaRPr lang="en-US" sz="2200" dirty="0"/>
          </a:p>
          <a:p>
            <a:pPr>
              <a:lnSpc>
                <a:spcPct val="70000"/>
              </a:lnSpc>
            </a:pPr>
            <a:r>
              <a:rPr lang="en-US" sz="2200" dirty="0"/>
              <a:t> </a:t>
            </a:r>
            <a:r>
              <a:rPr lang="en-US" sz="2200" dirty="0" err="1"/>
              <a:t>IPHeader</a:t>
            </a:r>
            <a:r>
              <a:rPr lang="en-US" sz="2200" dirty="0"/>
              <a:t> </a:t>
            </a:r>
            <a:r>
              <a:rPr lang="en-US" sz="2200" dirty="0" err="1"/>
              <a:t>ipHdr</a:t>
            </a:r>
            <a:r>
              <a:rPr lang="en-US" sz="2200" dirty="0"/>
              <a:t>;</a:t>
            </a:r>
          </a:p>
          <a:p>
            <a:pPr>
              <a:lnSpc>
                <a:spcPct val="70000"/>
              </a:lnSpc>
            </a:pPr>
            <a:endParaRPr lang="en-US" sz="2200" dirty="0"/>
          </a:p>
          <a:p>
            <a:pPr>
              <a:lnSpc>
                <a:spcPct val="70000"/>
              </a:lnSpc>
            </a:pPr>
            <a:r>
              <a:rPr lang="en-US" sz="2200" dirty="0"/>
              <a:t> </a:t>
            </a:r>
            <a:r>
              <a:rPr lang="en-US" sz="2200" dirty="0" err="1"/>
              <a:t>NetworkPort</a:t>
            </a:r>
            <a:r>
              <a:rPr lang="en-US" sz="2200" dirty="0"/>
              <a:t> port;</a:t>
            </a:r>
          </a:p>
          <a:p>
            <a:pPr>
              <a:lnSpc>
                <a:spcPct val="70000"/>
              </a:lnSpc>
            </a:pPr>
            <a:endParaRPr lang="en-US" sz="2200" dirty="0"/>
          </a:p>
          <a:p>
            <a:pPr>
              <a:lnSpc>
                <a:spcPct val="70000"/>
              </a:lnSpc>
            </a:pPr>
            <a:r>
              <a:rPr lang="en-US" sz="2200" b="1" dirty="0"/>
              <a:t> Context context; </a:t>
            </a:r>
            <a:endParaRPr lang="en-US" sz="2200" dirty="0"/>
          </a:p>
          <a:p>
            <a:pPr>
              <a:lnSpc>
                <a:spcPct val="70000"/>
              </a:lnSpc>
            </a:pPr>
            <a:r>
              <a:rPr lang="is-IS" sz="2200" b="1" dirty="0"/>
              <a:t>…</a:t>
            </a:r>
            <a:endParaRPr lang="en-US" sz="2200" b="1" dirty="0"/>
          </a:p>
          <a:p>
            <a:pPr>
              <a:lnSpc>
                <a:spcPct val="70000"/>
              </a:lnSpc>
            </a:pPr>
            <a:endParaRPr lang="en-US" sz="2200" b="1" dirty="0"/>
          </a:p>
          <a:p>
            <a:pPr>
              <a:lnSpc>
                <a:spcPct val="70000"/>
              </a:lnSpc>
            </a:pPr>
            <a:r>
              <a:rPr lang="en-US" sz="2200" b="1" dirty="0"/>
              <a:t> </a:t>
            </a:r>
            <a:r>
              <a:rPr lang="en-US" sz="2200" b="1" dirty="0" err="1"/>
              <a:t>HTTPHdr</a:t>
            </a:r>
            <a:r>
              <a:rPr lang="en-US" sz="2200" b="1" dirty="0"/>
              <a:t> </a:t>
            </a:r>
            <a:r>
              <a:rPr lang="en-US" sz="2200" b="1" dirty="0" err="1"/>
              <a:t>httpHdr</a:t>
            </a:r>
            <a:endParaRPr lang="en-US" sz="2200" b="1" dirty="0"/>
          </a:p>
          <a:p>
            <a:pPr>
              <a:lnSpc>
                <a:spcPct val="70000"/>
              </a:lnSpc>
            </a:pPr>
            <a:r>
              <a:rPr lang="is-IS" sz="2200" b="1" dirty="0"/>
              <a:t> …</a:t>
            </a:r>
            <a:endParaRPr lang="en-US" sz="2200" b="1" dirty="0"/>
          </a:p>
          <a:p>
            <a:pPr>
              <a:lnSpc>
                <a:spcPct val="70000"/>
              </a:lnSpc>
            </a:pPr>
            <a:r>
              <a:rPr lang="en-US" sz="2200" dirty="0"/>
              <a:t>};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7013812" y="1898635"/>
            <a:ext cx="3714260" cy="452417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600" b="1" dirty="0"/>
              <a:t>BUZZ Data Unit (BDU)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814905" y="4603057"/>
            <a:ext cx="1859202" cy="412406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600" dirty="0"/>
              <a:t>Expressive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1936052" y="4157640"/>
            <a:ext cx="1859202" cy="412406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600" dirty="0"/>
              <a:t>Expressive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4909741" y="5065580"/>
            <a:ext cx="1481213" cy="412406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600" dirty="0"/>
              <a:t>Scalable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730599" y="5596070"/>
            <a:ext cx="1859202" cy="412406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600" dirty="0"/>
              <a:t>Expressive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825435" y="6058593"/>
            <a:ext cx="1481213" cy="412406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600" dirty="0"/>
              <a:t>Scalable</a:t>
            </a:r>
          </a:p>
        </p:txBody>
      </p:sp>
      <p:sp>
        <p:nvSpPr>
          <p:cNvPr id="102" name="Title 1"/>
          <p:cNvSpPr txBox="1">
            <a:spLocks/>
          </p:cNvSpPr>
          <p:nvPr/>
        </p:nvSpPr>
        <p:spPr>
          <a:xfrm>
            <a:off x="3386464" y="3979020"/>
            <a:ext cx="759883" cy="7273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00B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sz="4800" dirty="0">
              <a:solidFill>
                <a:srgbClr val="FF0000"/>
              </a:solidFill>
              <a:latin typeface="Zapf Dingbats"/>
              <a:ea typeface="Zapf Dingbats"/>
              <a:cs typeface="Zapf Dingbats"/>
            </a:endParaRPr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9258986" y="5866731"/>
            <a:ext cx="759883" cy="727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00B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4200" dirty="0">
              <a:solidFill>
                <a:srgbClr val="FF0000"/>
              </a:solidFill>
            </a:endParaRPr>
          </a:p>
        </p:txBody>
      </p:sp>
      <p:sp>
        <p:nvSpPr>
          <p:cNvPr id="106" name="Title 1"/>
          <p:cNvSpPr txBox="1">
            <a:spLocks/>
          </p:cNvSpPr>
          <p:nvPr/>
        </p:nvSpPr>
        <p:spPr>
          <a:xfrm>
            <a:off x="6339405" y="4432556"/>
            <a:ext cx="759883" cy="727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00B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4200" dirty="0">
              <a:solidFill>
                <a:srgbClr val="FF0000"/>
              </a:solidFill>
            </a:endParaRPr>
          </a:p>
        </p:txBody>
      </p:sp>
      <p:sp>
        <p:nvSpPr>
          <p:cNvPr id="107" name="Title 1"/>
          <p:cNvSpPr txBox="1">
            <a:spLocks/>
          </p:cNvSpPr>
          <p:nvPr/>
        </p:nvSpPr>
        <p:spPr>
          <a:xfrm>
            <a:off x="9287390" y="5415588"/>
            <a:ext cx="759883" cy="727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00B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4200" dirty="0">
              <a:solidFill>
                <a:srgbClr val="FF0000"/>
              </a:solidFill>
            </a:endParaRPr>
          </a:p>
        </p:txBody>
      </p:sp>
      <p:sp>
        <p:nvSpPr>
          <p:cNvPr id="108" name="Title 1"/>
          <p:cNvSpPr txBox="1">
            <a:spLocks/>
          </p:cNvSpPr>
          <p:nvPr/>
        </p:nvSpPr>
        <p:spPr>
          <a:xfrm>
            <a:off x="6275209" y="4850638"/>
            <a:ext cx="759883" cy="7273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00B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sz="4800" dirty="0">
              <a:solidFill>
                <a:srgbClr val="FF0000"/>
              </a:solidFill>
              <a:latin typeface="Zapf Dingbats"/>
              <a:ea typeface="Zapf Dingbats"/>
              <a:cs typeface="Zapf Dingbats"/>
            </a:endParaRPr>
          </a:p>
        </p:txBody>
      </p:sp>
      <p:sp>
        <p:nvSpPr>
          <p:cNvPr id="27" name="Right Arrow 26"/>
          <p:cNvSpPr/>
          <p:nvPr/>
        </p:nvSpPr>
        <p:spPr>
          <a:xfrm>
            <a:off x="3958794" y="1358881"/>
            <a:ext cx="585216" cy="192908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3275432" y="1353741"/>
            <a:ext cx="585216" cy="192908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1" name="Right Arrow 30"/>
          <p:cNvSpPr/>
          <p:nvPr/>
        </p:nvSpPr>
        <p:spPr>
          <a:xfrm>
            <a:off x="7919858" y="1350593"/>
            <a:ext cx="585216" cy="192908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2" name="Right Arrow 31"/>
          <p:cNvSpPr/>
          <p:nvPr/>
        </p:nvSpPr>
        <p:spPr>
          <a:xfrm>
            <a:off x="7214871" y="1348474"/>
            <a:ext cx="585216" cy="192908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497089" y="1139462"/>
            <a:ext cx="906270" cy="430873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is-IS" sz="2400" b="1" dirty="0"/>
              <a:t>…</a:t>
            </a:r>
            <a:endParaRPr lang="en-US" sz="2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7800088" y="4611404"/>
            <a:ext cx="2101553" cy="393954"/>
          </a:xfrm>
          <a:prstGeom prst="rect">
            <a:avLst/>
          </a:prstGeom>
          <a:noFill/>
          <a:ln w="19050" cmpd="sng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/>
            </a:lvl1pPr>
          </a:lstStyle>
          <a:p>
            <a:pPr>
              <a:lnSpc>
                <a:spcPct val="70000"/>
              </a:lnSpc>
            </a:pPr>
            <a:endParaRPr lang="en-US" sz="28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3325047" y="890135"/>
            <a:ext cx="1444957" cy="757116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0" dirty="0"/>
              <a:t>IP packets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844284" y="895265"/>
            <a:ext cx="1444957" cy="757116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0" dirty="0"/>
              <a:t>IP packets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251084" y="1126547"/>
            <a:ext cx="906270" cy="430873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is-IS" sz="2400" b="1" dirty="0"/>
              <a:t>…</a:t>
            </a:r>
            <a:endParaRPr lang="en-US" sz="24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452037" y="901107"/>
            <a:ext cx="995733" cy="430873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0" dirty="0"/>
              <a:t>BDU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284555" y="891331"/>
            <a:ext cx="995733" cy="430873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0" dirty="0"/>
              <a:t>BDU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202136" y="1221006"/>
            <a:ext cx="1827317" cy="412406"/>
          </a:xfrm>
          <a:prstGeom prst="rect">
            <a:avLst/>
          </a:prstGeom>
          <a:solidFill>
            <a:srgbClr val="FFFFFF">
              <a:alpha val="90000"/>
            </a:srgbClr>
          </a:solidFill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80000"/>
              </a:lnSpc>
            </a:pPr>
            <a:endParaRPr lang="en-US" sz="2600" dirty="0">
              <a:solidFill>
                <a:srgbClr val="0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787820" y="1259089"/>
            <a:ext cx="1827317" cy="412406"/>
          </a:xfrm>
          <a:prstGeom prst="rect">
            <a:avLst/>
          </a:prstGeom>
          <a:solidFill>
            <a:srgbClr val="FFFFFF">
              <a:alpha val="90000"/>
            </a:srgbClr>
          </a:solidFill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80000"/>
              </a:lnSpc>
            </a:pPr>
            <a:endParaRPr lang="en-US" sz="2600" dirty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68706" y="28687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385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2" grpId="1"/>
      <p:bldP spid="60" grpId="0" animBg="1"/>
      <p:bldP spid="67" grpId="0"/>
      <p:bldP spid="70" grpId="0"/>
      <p:bldP spid="79" grpId="0" animBg="1"/>
      <p:bldP spid="80" grpId="0"/>
      <p:bldP spid="88" grpId="0"/>
      <p:bldP spid="88" grpId="1"/>
      <p:bldP spid="90" grpId="0" animBg="1"/>
      <p:bldP spid="92" grpId="0"/>
      <p:bldP spid="93" grpId="0"/>
      <p:bldP spid="95" grpId="0"/>
      <p:bldP spid="97" grpId="0"/>
      <p:bldP spid="99" grpId="0"/>
      <p:bldP spid="100" grpId="0"/>
      <p:bldP spid="101" grpId="0"/>
      <p:bldP spid="102" grpId="0"/>
      <p:bldP spid="105" grpId="0"/>
      <p:bldP spid="106" grpId="0"/>
      <p:bldP spid="107" grpId="0"/>
      <p:bldP spid="108" grpId="0"/>
      <p:bldP spid="27" grpId="0" animBg="1"/>
      <p:bldP spid="28" grpId="0" animBg="1"/>
      <p:bldP spid="31" grpId="0" animBg="1"/>
      <p:bldP spid="32" grpId="0" animBg="1"/>
      <p:bldP spid="34" grpId="0"/>
      <p:bldP spid="34" grpId="1"/>
      <p:bldP spid="37" grpId="0" animBg="1"/>
      <p:bldP spid="36" grpId="0"/>
      <p:bldP spid="36" grpId="1"/>
      <p:bldP spid="38" grpId="0"/>
      <p:bldP spid="38" grpId="1"/>
      <p:bldP spid="39" grpId="0"/>
      <p:bldP spid="39" grpId="1"/>
      <p:bldP spid="41" grpId="0"/>
      <p:bldP spid="42" grpId="0"/>
      <p:bldP spid="43" grpId="0" animBg="1"/>
      <p:bldP spid="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6130643" y="1541323"/>
            <a:ext cx="1690912" cy="932549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600" dirty="0"/>
              <a:t>Data plane model</a:t>
            </a:r>
            <a:endParaRPr lang="en-US" sz="2600" dirty="0">
              <a:solidFill>
                <a:srgbClr val="00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555912" y="1638638"/>
            <a:ext cx="1372081" cy="329307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2200" dirty="0"/>
              <a:t>Operator</a:t>
            </a:r>
          </a:p>
        </p:txBody>
      </p:sp>
      <p:sp>
        <p:nvSpPr>
          <p:cNvPr id="61" name="Cloud 60"/>
          <p:cNvSpPr/>
          <p:nvPr/>
        </p:nvSpPr>
        <p:spPr>
          <a:xfrm rot="169972">
            <a:off x="4942605" y="4388822"/>
            <a:ext cx="4054221" cy="1101790"/>
          </a:xfrm>
          <a:prstGeom prst="cloud">
            <a:avLst/>
          </a:prstGeom>
          <a:noFill/>
          <a:ln w="19050" cmpd="sng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anchor="ctr"/>
          <a:lstStyle/>
          <a:p>
            <a:pPr algn="ctr">
              <a:lnSpc>
                <a:spcPct val="70000"/>
              </a:lnSpc>
              <a:defRPr/>
            </a:pPr>
            <a:endParaRPr lang="en-US" sz="2600" dirty="0">
              <a:latin typeface="Calibri"/>
              <a:cs typeface="Calibri"/>
            </a:endParaRPr>
          </a:p>
          <a:p>
            <a:pPr algn="ctr">
              <a:lnSpc>
                <a:spcPct val="70000"/>
              </a:lnSpc>
              <a:defRPr/>
            </a:pPr>
            <a:endParaRPr lang="en-US" sz="2600" dirty="0">
              <a:latin typeface="Calibri"/>
              <a:cs typeface="Calibri"/>
            </a:endParaRPr>
          </a:p>
          <a:p>
            <a:pPr algn="ctr">
              <a:lnSpc>
                <a:spcPct val="70000"/>
              </a:lnSpc>
              <a:defRPr/>
            </a:pPr>
            <a:endParaRPr lang="en-US" sz="2600" dirty="0">
              <a:solidFill>
                <a:schemeClr val="tx1"/>
              </a:solidFill>
              <a:latin typeface="Calibri"/>
              <a:cs typeface="Calibri"/>
            </a:endParaRPr>
          </a:p>
          <a:p>
            <a:pPr algn="ctr">
              <a:lnSpc>
                <a:spcPct val="70000"/>
              </a:lnSpc>
              <a:defRPr/>
            </a:pPr>
            <a:endParaRPr lang="en-US" sz="2600" dirty="0">
              <a:solidFill>
                <a:schemeClr val="tx1"/>
              </a:solidFill>
              <a:latin typeface="Calibri"/>
              <a:cs typeface="Calibri"/>
            </a:endParaRPr>
          </a:p>
          <a:p>
            <a:pPr algn="ctr">
              <a:lnSpc>
                <a:spcPct val="70000"/>
              </a:lnSpc>
              <a:defRPr/>
            </a:pPr>
            <a:endParaRPr lang="en-US" sz="26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pic>
        <p:nvPicPr>
          <p:cNvPr id="62" name="Picture 6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43187" y="4564944"/>
            <a:ext cx="349823" cy="21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3" name="Picture 6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3331" y="4564599"/>
            <a:ext cx="439193" cy="21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4" name="Picture 11" descr="IOSfirew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47628" y="4504785"/>
            <a:ext cx="137193" cy="273325"/>
          </a:xfrm>
          <a:prstGeom prst="rect">
            <a:avLst/>
          </a:prstGeom>
          <a:noFill/>
        </p:spPr>
      </p:pic>
      <p:pic>
        <p:nvPicPr>
          <p:cNvPr id="65" name="Picture 57" descr="icon_colo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51816" y="4520343"/>
            <a:ext cx="208612" cy="256200"/>
          </a:xfrm>
          <a:prstGeom prst="rect">
            <a:avLst/>
          </a:prstGeom>
          <a:noFill/>
        </p:spPr>
      </p:pic>
      <p:pic>
        <p:nvPicPr>
          <p:cNvPr id="66" name="Picture 2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31919" y="4538525"/>
            <a:ext cx="301180" cy="22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0" name="TextBox 69"/>
          <p:cNvSpPr txBox="1"/>
          <p:nvPr/>
        </p:nvSpPr>
        <p:spPr>
          <a:xfrm>
            <a:off x="5705086" y="5462234"/>
            <a:ext cx="2893586" cy="372396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2600" i="1" dirty="0"/>
              <a:t>stateful data plane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758995" y="4733294"/>
            <a:ext cx="702410" cy="372396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600" dirty="0"/>
              <a:t>FW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993436" y="4711294"/>
            <a:ext cx="1050839" cy="372396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600" dirty="0"/>
              <a:t>Proxy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410813" y="4733294"/>
            <a:ext cx="655924" cy="372396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600" dirty="0"/>
              <a:t>IPS</a:t>
            </a:r>
          </a:p>
        </p:txBody>
      </p:sp>
      <p:cxnSp>
        <p:nvCxnSpPr>
          <p:cNvPr id="93" name="Curved Connector 92"/>
          <p:cNvCxnSpPr>
            <a:stCxn id="61" idx="2"/>
            <a:endCxn id="99" idx="2"/>
          </p:cNvCxnSpPr>
          <p:nvPr/>
        </p:nvCxnSpPr>
        <p:spPr>
          <a:xfrm rot="10800000">
            <a:off x="2992921" y="2140418"/>
            <a:ext cx="1964723" cy="2699737"/>
          </a:xfrm>
          <a:prstGeom prst="curvedConnector2">
            <a:avLst/>
          </a:prstGeom>
          <a:ln>
            <a:solidFill>
              <a:srgbClr val="000000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6067566" y="2734952"/>
            <a:ext cx="1846698" cy="652472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600" dirty="0"/>
              <a:t>Test traffic</a:t>
            </a:r>
          </a:p>
          <a:p>
            <a:pPr algn="ctr">
              <a:lnSpc>
                <a:spcPct val="70000"/>
              </a:lnSpc>
            </a:pPr>
            <a:r>
              <a:rPr lang="en-US" sz="2600" dirty="0"/>
              <a:t>generation</a:t>
            </a:r>
            <a:endParaRPr lang="en-US" sz="2600" dirty="0">
              <a:solidFill>
                <a:srgbClr val="000000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5899477" y="2711233"/>
            <a:ext cx="2111577" cy="672712"/>
          </a:xfrm>
          <a:prstGeom prst="rect">
            <a:avLst/>
          </a:prstGeom>
          <a:noFill/>
          <a:ln w="28575" cmpd="sng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3" rIns="91427" bIns="45713" spcCol="0" rtlCol="0" anchor="ctr"/>
          <a:lstStyle/>
          <a:p>
            <a:pPr algn="ctr">
              <a:lnSpc>
                <a:spcPct val="70000"/>
              </a:lnSpc>
            </a:pPr>
            <a:endParaRPr lang="en-US" sz="2600"/>
          </a:p>
        </p:txBody>
      </p:sp>
      <p:pic>
        <p:nvPicPr>
          <p:cNvPr id="99" name="Picture 98" descr="operator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93597" y="1532168"/>
            <a:ext cx="598644" cy="608248"/>
          </a:xfrm>
          <a:prstGeom prst="rect">
            <a:avLst/>
          </a:prstGeom>
        </p:spPr>
      </p:pic>
      <p:sp>
        <p:nvSpPr>
          <p:cNvPr id="100" name="TextBox 99"/>
          <p:cNvSpPr txBox="1"/>
          <p:nvPr/>
        </p:nvSpPr>
        <p:spPr>
          <a:xfrm rot="20102029">
            <a:off x="2379995" y="3124231"/>
            <a:ext cx="943960" cy="372396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600" b="1" dirty="0">
                <a:solidFill>
                  <a:srgbClr val="218F3B"/>
                </a:solidFill>
              </a:rPr>
              <a:t>Pass</a:t>
            </a:r>
          </a:p>
        </p:txBody>
      </p:sp>
      <p:sp>
        <p:nvSpPr>
          <p:cNvPr id="101" name="TextBox 100"/>
          <p:cNvSpPr txBox="1"/>
          <p:nvPr/>
        </p:nvSpPr>
        <p:spPr>
          <a:xfrm rot="20102029">
            <a:off x="2469602" y="3410403"/>
            <a:ext cx="717117" cy="652472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600" b="1" dirty="0">
                <a:solidFill>
                  <a:srgbClr val="FF0000"/>
                </a:solidFill>
              </a:rPr>
              <a:t>Fail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5899476" y="1496506"/>
            <a:ext cx="2119459" cy="716272"/>
          </a:xfrm>
          <a:prstGeom prst="rect">
            <a:avLst/>
          </a:prstGeom>
          <a:noFill/>
          <a:ln w="28575" cmpd="sng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3" rIns="91427" bIns="45713" spcCol="0" rtlCol="0" anchor="ctr"/>
          <a:lstStyle/>
          <a:p>
            <a:pPr algn="ctr">
              <a:lnSpc>
                <a:spcPct val="70000"/>
              </a:lnSpc>
            </a:pPr>
            <a:endParaRPr lang="en-US" sz="2600"/>
          </a:p>
        </p:txBody>
      </p:sp>
      <p:cxnSp>
        <p:nvCxnSpPr>
          <p:cNvPr id="110" name="Straight Arrow Connector 109"/>
          <p:cNvCxnSpPr>
            <a:stCxn id="102" idx="2"/>
            <a:endCxn id="96" idx="0"/>
          </p:cNvCxnSpPr>
          <p:nvPr/>
        </p:nvCxnSpPr>
        <p:spPr>
          <a:xfrm flipH="1">
            <a:off x="6955265" y="2212779"/>
            <a:ext cx="3940" cy="498455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99" idx="3"/>
            <a:endCxn id="102" idx="1"/>
          </p:cNvCxnSpPr>
          <p:nvPr/>
        </p:nvCxnSpPr>
        <p:spPr>
          <a:xfrm>
            <a:off x="3292241" y="1836292"/>
            <a:ext cx="2607234" cy="18350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10800" y="6356356"/>
            <a:ext cx="457200" cy="501651"/>
          </a:xfrm>
        </p:spPr>
        <p:txBody>
          <a:bodyPr/>
          <a:lstStyle/>
          <a:p>
            <a:fld id="{2F8258B8-ACF5-6E4C-8B3E-49E538074B44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2902205" y="1117525"/>
            <a:ext cx="3099637" cy="745831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600" dirty="0"/>
              <a:t>context-dependent</a:t>
            </a:r>
          </a:p>
          <a:p>
            <a:pPr algn="ctr">
              <a:lnSpc>
                <a:spcPct val="80000"/>
              </a:lnSpc>
            </a:pPr>
            <a:r>
              <a:rPr lang="en-US" sz="2600" dirty="0"/>
              <a:t>policies</a:t>
            </a:r>
            <a:endParaRPr lang="en-US" sz="2600" dirty="0">
              <a:solidFill>
                <a:srgbClr val="0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284977" y="1294000"/>
            <a:ext cx="2070967" cy="1372669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600" dirty="0">
                <a:solidFill>
                  <a:srgbClr val="FF0000"/>
                </a:solidFill>
              </a:rPr>
              <a:t>Challenge 1:</a:t>
            </a:r>
          </a:p>
          <a:p>
            <a:pPr algn="ctr">
              <a:lnSpc>
                <a:spcPct val="80000"/>
              </a:lnSpc>
            </a:pPr>
            <a:r>
              <a:rPr lang="en-US" sz="2600" dirty="0"/>
              <a:t>Expressive models?</a:t>
            </a:r>
            <a:endParaRPr lang="en-US" sz="2600" dirty="0">
              <a:solidFill>
                <a:srgbClr val="0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36569" y="2545532"/>
            <a:ext cx="2822146" cy="1372669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600" dirty="0">
                <a:solidFill>
                  <a:srgbClr val="FF0000"/>
                </a:solidFill>
              </a:rPr>
              <a:t>Challenge 2:</a:t>
            </a:r>
          </a:p>
          <a:p>
            <a:pPr algn="ctr">
              <a:lnSpc>
                <a:spcPct val="80000"/>
              </a:lnSpc>
            </a:pPr>
            <a:r>
              <a:rPr lang="en-US" sz="2600" dirty="0"/>
              <a:t>Scalable state space exploration</a:t>
            </a:r>
            <a:endParaRPr lang="en-US" sz="2600" dirty="0">
              <a:solidFill>
                <a:srgbClr val="000000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5582659" y="2492449"/>
            <a:ext cx="2682417" cy="1138680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 w="57150" cmpd="sng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6976138" y="3407430"/>
            <a:ext cx="0" cy="1044984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826563" y="3658483"/>
            <a:ext cx="1165412" cy="672478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600" dirty="0"/>
              <a:t>test</a:t>
            </a:r>
          </a:p>
          <a:p>
            <a:pPr algn="ctr">
              <a:lnSpc>
                <a:spcPct val="70000"/>
              </a:lnSpc>
            </a:pPr>
            <a:r>
              <a:rPr lang="en-US" sz="2600" dirty="0"/>
              <a:t>traffic</a:t>
            </a:r>
          </a:p>
        </p:txBody>
      </p:sp>
      <p:sp>
        <p:nvSpPr>
          <p:cNvPr id="39" name="Title 1"/>
          <p:cNvSpPr txBox="1">
            <a:spLocks/>
          </p:cNvSpPr>
          <p:nvPr/>
        </p:nvSpPr>
        <p:spPr>
          <a:xfrm>
            <a:off x="1270000" y="140174"/>
            <a:ext cx="9691077" cy="8459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00B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en-US" sz="3800" cap="all" dirty="0">
                <a:blipFill>
                  <a:blip r:embed="rId8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tile tx="6350" ty="-127000" sx="65000" sy="64000" flip="none" algn="tl"/>
                </a:blipFill>
              </a:rPr>
              <a:t>Challenge 2: </a:t>
            </a:r>
            <a:r>
              <a:rPr lang="en-US" sz="3800" cap="all" dirty="0" smtClean="0">
                <a:blipFill>
                  <a:blip r:embed="rId8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tile tx="6350" ty="-127000" sx="65000" sy="64000" flip="none" algn="tl"/>
                </a:blipFill>
              </a:rPr>
              <a:t>scalable TEST TRAFFIC GENERATION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081468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0" y="140174"/>
            <a:ext cx="9691077" cy="845951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800" dirty="0"/>
              <a:t>Challenge 2: Exploring data plane state space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58B8-ACF5-6E4C-8B3E-49E538074B44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21" name="Picture 20" descr="counting_ips_fsm_per_host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35004" y="1209761"/>
            <a:ext cx="4107541" cy="1579823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1544564" y="2978217"/>
            <a:ext cx="8666237" cy="12097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endParaRPr lang="en-US" sz="400" dirty="0"/>
          </a:p>
          <a:p>
            <a:pPr>
              <a:lnSpc>
                <a:spcPct val="90000"/>
              </a:lnSpc>
            </a:pPr>
            <a:endParaRPr lang="en-US" sz="400" b="1" dirty="0"/>
          </a:p>
          <a:p>
            <a:pPr>
              <a:lnSpc>
                <a:spcPct val="90000"/>
              </a:lnSpc>
            </a:pPr>
            <a:r>
              <a:rPr lang="en-US" sz="2600" b="1" dirty="0"/>
              <a:t>Conceptual view of test traffic generation</a:t>
            </a:r>
            <a:r>
              <a:rPr lang="en-US" sz="2600" dirty="0"/>
              <a:t>: How to reach a colored state through a sequence of traffic units?</a:t>
            </a:r>
            <a:endParaRPr lang="en-US" sz="1200" b="1" dirty="0"/>
          </a:p>
          <a:p>
            <a:pPr>
              <a:lnSpc>
                <a:spcPct val="90000"/>
              </a:lnSpc>
            </a:pPr>
            <a:endParaRPr lang="en-US" sz="400" b="1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524001" y="4033285"/>
            <a:ext cx="9143999" cy="20997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endParaRPr lang="en-US" sz="400" dirty="0"/>
          </a:p>
          <a:p>
            <a:pPr>
              <a:lnSpc>
                <a:spcPct val="90000"/>
              </a:lnSpc>
            </a:pPr>
            <a:endParaRPr lang="en-US" sz="400" b="1" dirty="0"/>
          </a:p>
          <a:p>
            <a:pPr>
              <a:lnSpc>
                <a:spcPct val="90000"/>
              </a:lnSpc>
            </a:pPr>
            <a:endParaRPr lang="en-US" sz="400" b="1" dirty="0"/>
          </a:p>
          <a:p>
            <a:pPr>
              <a:lnSpc>
                <a:spcPct val="90000"/>
              </a:lnSpc>
            </a:pPr>
            <a:r>
              <a:rPr lang="en-US" sz="2600" b="1" dirty="0"/>
              <a:t>Challenge of scalability </a:t>
            </a:r>
            <a:r>
              <a:rPr lang="en-US" sz="2600" dirty="0" err="1"/>
              <a:t>wrt</a:t>
            </a:r>
            <a:r>
              <a:rPr lang="en-US" sz="2600" dirty="0"/>
              <a:t> traffic space and state space 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Strawman 1: </a:t>
            </a:r>
            <a:r>
              <a:rPr lang="en-US" sz="2400" dirty="0"/>
              <a:t>All possible sequences of traffic units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Strawman 2: </a:t>
            </a:r>
            <a:r>
              <a:rPr lang="en-US" sz="2400" dirty="0"/>
              <a:t>Generate random traffic units (e.g., fuzzing)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Strawman 3: </a:t>
            </a:r>
            <a:r>
              <a:rPr lang="en-US" sz="2400" dirty="0"/>
              <a:t>Naïve use of exploration tools (e.g., model checking)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43746" y="1678120"/>
            <a:ext cx="114734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dirty="0"/>
              <a:t>Light IPS</a:t>
            </a:r>
            <a:endParaRPr lang="en-US" sz="2000" baseline="-25000" dirty="0"/>
          </a:p>
        </p:txBody>
      </p:sp>
      <p:sp>
        <p:nvSpPr>
          <p:cNvPr id="15" name="Right Arrow 14"/>
          <p:cNvSpPr/>
          <p:nvPr/>
        </p:nvSpPr>
        <p:spPr>
          <a:xfrm>
            <a:off x="2468888" y="1737929"/>
            <a:ext cx="393192" cy="192908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4142218" y="1752335"/>
            <a:ext cx="393192" cy="192908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78278" y="1488773"/>
            <a:ext cx="1057538" cy="374447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200" dirty="0"/>
              <a:t>host 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478278" y="1774216"/>
            <a:ext cx="1057538" cy="374447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200" dirty="0"/>
              <a:t>host 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93067" y="1414322"/>
            <a:ext cx="1444957" cy="646317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dirty="0"/>
              <a:t>suspicious?</a:t>
            </a:r>
          </a:p>
        </p:txBody>
      </p:sp>
    </p:spTree>
    <p:extLst>
      <p:ext uri="{BB962C8B-B14F-4D97-AF65-F5344CB8AC3E}">
        <p14:creationId xmlns:p14="http://schemas.microsoft.com/office/powerpoint/2010/main" xmlns="" val="1332867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workflow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73225" y="2209800"/>
            <a:ext cx="8851900" cy="38735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B6DBD-A8A3-D24A-9381-F925D0BCF61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376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Evaluation: Scalability of BUZZ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58B8-ACF5-6E4C-8B3E-49E538074B44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84015" y="5908960"/>
            <a:ext cx="7226886" cy="745845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600" dirty="0">
                <a:solidFill>
                  <a:prstClr val="black"/>
                </a:solidFill>
              </a:rPr>
              <a:t>Test generation takes &lt; 2min for a network with 600 switches and 60 middleboxes</a:t>
            </a:r>
          </a:p>
        </p:txBody>
      </p:sp>
      <p:pic>
        <p:nvPicPr>
          <p:cNvPr id="3" name="Picture 2" descr="buzzfig78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36416" y="1631576"/>
            <a:ext cx="6813985" cy="4150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5522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5950" y="986125"/>
            <a:ext cx="8534400" cy="5563447"/>
          </a:xfrm>
        </p:spPr>
        <p:txBody>
          <a:bodyPr>
            <a:normAutofit/>
          </a:bodyPr>
          <a:lstStyle/>
          <a:p>
            <a:pPr fontAlgn="base">
              <a:lnSpc>
                <a:spcPct val="100000"/>
              </a:lnSpc>
            </a:pPr>
            <a:r>
              <a:rPr lang="en-US" dirty="0" smtClean="0">
                <a:cs typeface="Arial"/>
              </a:rPr>
              <a:t>Existing work has fundamental limitations in checking context-dependent policies in stateful data planes</a:t>
            </a:r>
            <a:endParaRPr lang="en-US" sz="600" dirty="0">
              <a:cs typeface="Arial"/>
            </a:endParaRPr>
          </a:p>
          <a:p>
            <a:pPr fontAlgn="base">
              <a:lnSpc>
                <a:spcPct val="100000"/>
              </a:lnSpc>
            </a:pPr>
            <a:r>
              <a:rPr lang="en-US" b="1" dirty="0" smtClean="0">
                <a:cs typeface="Arial"/>
              </a:rPr>
              <a:t>Challenges</a:t>
            </a:r>
            <a:r>
              <a:rPr lang="en-US" dirty="0" smtClean="0">
                <a:cs typeface="Arial"/>
              </a:rPr>
              <a:t>:</a:t>
            </a:r>
          </a:p>
          <a:p>
            <a:pPr lvl="1" fontAlgn="base">
              <a:lnSpc>
                <a:spcPct val="100000"/>
              </a:lnSpc>
            </a:pPr>
            <a:r>
              <a:rPr lang="en-US" sz="2600" dirty="0">
                <a:cs typeface="Arial"/>
              </a:rPr>
              <a:t>Expressive-yet-scalable model of stateful data planes</a:t>
            </a:r>
          </a:p>
          <a:p>
            <a:pPr lvl="1" fontAlgn="base">
              <a:lnSpc>
                <a:spcPct val="100000"/>
              </a:lnSpc>
            </a:pPr>
            <a:r>
              <a:rPr lang="en-US" sz="2600" dirty="0">
                <a:cs typeface="Arial"/>
              </a:rPr>
              <a:t>Scalable state space exploration</a:t>
            </a:r>
            <a:endParaRPr lang="en-US" sz="600" dirty="0">
              <a:cs typeface="Arial"/>
            </a:endParaRPr>
          </a:p>
          <a:p>
            <a:pPr fontAlgn="base">
              <a:lnSpc>
                <a:spcPct val="100000"/>
              </a:lnSpc>
            </a:pPr>
            <a:r>
              <a:rPr lang="en-US" b="1" dirty="0" smtClean="0">
                <a:cs typeface="Arial"/>
              </a:rPr>
              <a:t>Our solution is BUZZ</a:t>
            </a:r>
            <a:r>
              <a:rPr lang="en-US" dirty="0" smtClean="0">
                <a:cs typeface="Arial"/>
              </a:rPr>
              <a:t>:</a:t>
            </a:r>
          </a:p>
          <a:p>
            <a:pPr lvl="1" fontAlgn="base">
              <a:lnSpc>
                <a:spcPct val="100000"/>
              </a:lnSpc>
            </a:pPr>
            <a:r>
              <a:rPr lang="en-US" sz="2600" dirty="0">
                <a:cs typeface="Arial"/>
              </a:rPr>
              <a:t>BUZZ Data Unit (BDU) as traffic unit model</a:t>
            </a:r>
          </a:p>
          <a:p>
            <a:pPr lvl="1" fontAlgn="base">
              <a:lnSpc>
                <a:spcPct val="100000"/>
              </a:lnSpc>
            </a:pPr>
            <a:r>
              <a:rPr lang="en-US" sz="2600" dirty="0">
                <a:cs typeface="Arial"/>
              </a:rPr>
              <a:t>Ensemble of FSMs as a network function (NF) model</a:t>
            </a:r>
          </a:p>
          <a:p>
            <a:pPr lvl="1" fontAlgn="base">
              <a:lnSpc>
                <a:spcPct val="100000"/>
              </a:lnSpc>
            </a:pPr>
            <a:r>
              <a:rPr lang="en-US" sz="2600" dirty="0">
                <a:cs typeface="Arial"/>
              </a:rPr>
              <a:t>Scalable exploration via domain-specific optimizations</a:t>
            </a:r>
          </a:p>
          <a:p>
            <a:pPr lvl="1" fontAlgn="base">
              <a:lnSpc>
                <a:spcPct val="100000"/>
              </a:lnSpc>
            </a:pPr>
            <a:endParaRPr lang="en-US" sz="600" dirty="0">
              <a:cs typeface="Arial"/>
            </a:endParaRPr>
          </a:p>
          <a:p>
            <a:pPr fontAlgn="base">
              <a:lnSpc>
                <a:spcPct val="100000"/>
              </a:lnSpc>
            </a:pPr>
            <a:r>
              <a:rPr lang="en-US" dirty="0" smtClean="0">
                <a:cs typeface="Arial"/>
              </a:rPr>
              <a:t>BUZZ can help find </a:t>
            </a:r>
            <a:r>
              <a:rPr lang="en-US" dirty="0">
                <a:cs typeface="Arial"/>
              </a:rPr>
              <a:t>bugs and is scalable </a:t>
            </a:r>
            <a:endParaRPr lang="en-US" dirty="0" smtClean="0">
              <a:cs typeface="Arial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10800" y="6356356"/>
            <a:ext cx="457200" cy="501651"/>
          </a:xfrm>
        </p:spPr>
        <p:txBody>
          <a:bodyPr/>
          <a:lstStyle/>
          <a:p>
            <a:fld id="{2F8258B8-ACF5-6E4C-8B3E-49E538074B44}" type="slidenum">
              <a:rPr lang="en-US" sz="1500"/>
              <a:pPr/>
              <a:t>16</a:t>
            </a:fld>
            <a:endParaRPr lang="en-US" sz="15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81200" y="140174"/>
            <a:ext cx="8229600" cy="8459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00B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5400" cap="all" dirty="0" smtClean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tile tx="6350" ty="-127000" sx="65000" sy="64000" flip="none" algn="tl"/>
                </a:blipFill>
              </a:rPr>
              <a:t>conclusion</a:t>
            </a:r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90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WHY IS IT CHALLENGING?</a:t>
            </a:r>
          </a:p>
          <a:p>
            <a:r>
              <a:rPr lang="en-US" dirty="0" smtClean="0"/>
              <a:t>WORKFLOW OF BUZZ</a:t>
            </a:r>
          </a:p>
          <a:p>
            <a:r>
              <a:rPr lang="en-US" dirty="0" smtClean="0"/>
              <a:t>IMPLEMENTATION</a:t>
            </a:r>
          </a:p>
          <a:p>
            <a:r>
              <a:rPr lang="en-US" dirty="0" smtClean="0"/>
              <a:t>EVALUATION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B6DBD-A8A3-D24A-9381-F925D0BCF61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01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Checking whether a network correctly implements intended policies is challenging.</a:t>
            </a:r>
          </a:p>
          <a:p>
            <a:r>
              <a:rPr lang="en-US" dirty="0" smtClean="0"/>
              <a:t>Can X talk to Y?</a:t>
            </a:r>
          </a:p>
          <a:p>
            <a:r>
              <a:rPr lang="en-US" dirty="0" smtClean="0"/>
              <a:t>Existing approaches face fundamental expressiveness and scalability challenge.</a:t>
            </a:r>
          </a:p>
          <a:p>
            <a:r>
              <a:rPr lang="en-US" dirty="0" smtClean="0"/>
              <a:t>Current abstractions cannot capture stateful behaviors.</a:t>
            </a:r>
          </a:p>
          <a:p>
            <a:r>
              <a:rPr lang="en-US" dirty="0" smtClean="0"/>
              <a:t>Trying to reason about stateful behaviors results in state space </a:t>
            </a:r>
            <a:r>
              <a:rPr lang="en-US" dirty="0" err="1" smtClean="0"/>
              <a:t>exposion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B6DBD-A8A3-D24A-9381-F925D0BCF61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822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it challenging?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pers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10562" y="2826357"/>
            <a:ext cx="660400" cy="660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75325" y="1454719"/>
            <a:ext cx="6676570" cy="501419"/>
          </a:xfrm>
          <a:prstGeom prst="rect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900" dirty="0" smtClean="0"/>
              <a:t>Does the network do what I want it to do?</a:t>
            </a:r>
            <a:endParaRPr lang="en-US" sz="2900" dirty="0"/>
          </a:p>
        </p:txBody>
      </p:sp>
      <p:sp>
        <p:nvSpPr>
          <p:cNvPr id="7" name="TextBox 6"/>
          <p:cNvSpPr txBox="1"/>
          <p:nvPr/>
        </p:nvSpPr>
        <p:spPr>
          <a:xfrm>
            <a:off x="7250949" y="2867238"/>
            <a:ext cx="1481829" cy="583237"/>
          </a:xfrm>
          <a:prstGeom prst="rect">
            <a:avLst/>
          </a:prstGeom>
          <a:noFill/>
          <a:ln>
            <a:noFill/>
            <a:prstDash val="dot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2000" b="1" i="1"/>
            </a:lvl1pPr>
          </a:lstStyle>
          <a:p>
            <a:pPr algn="ctr">
              <a:lnSpc>
                <a:spcPct val="70000"/>
              </a:lnSpc>
            </a:pPr>
            <a:r>
              <a:rPr lang="en-US" sz="2200" b="0" i="0" dirty="0" smtClean="0"/>
              <a:t>Network</a:t>
            </a:r>
          </a:p>
          <a:p>
            <a:pPr algn="ctr">
              <a:lnSpc>
                <a:spcPct val="70000"/>
              </a:lnSpc>
            </a:pPr>
            <a:r>
              <a:rPr lang="en-US" sz="2200" b="0" i="0" dirty="0" smtClean="0"/>
              <a:t>operator</a:t>
            </a:r>
            <a:endParaRPr lang="en-US" sz="2200" b="0" i="0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356355"/>
            <a:ext cx="457200" cy="501651"/>
          </a:xfrm>
        </p:spPr>
        <p:txBody>
          <a:bodyPr/>
          <a:lstStyle/>
          <a:p>
            <a:fld id="{2F8258B8-ACF5-6E4C-8B3E-49E538074B44}" type="slidenum">
              <a:rPr lang="en-US" smtClean="0"/>
              <a:pPr/>
              <a:t>4</a:t>
            </a:fld>
            <a:endParaRPr lang="en-US" dirty="0"/>
          </a:p>
        </p:txBody>
      </p:sp>
      <p:cxnSp>
        <p:nvCxnSpPr>
          <p:cNvPr id="9" name="Curved Connector 8"/>
          <p:cNvCxnSpPr/>
          <p:nvPr/>
        </p:nvCxnSpPr>
        <p:spPr>
          <a:xfrm rot="10800000" flipV="1">
            <a:off x="4589420" y="3137556"/>
            <a:ext cx="2357428" cy="1200245"/>
          </a:xfrm>
          <a:prstGeom prst="curvedConnector2">
            <a:avLst/>
          </a:prstGeom>
          <a:ln w="28575" cmpd="sng">
            <a:solidFill>
              <a:srgbClr val="FF66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449043" y="2843155"/>
            <a:ext cx="2516709" cy="717119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/>
            </a:lvl1pPr>
          </a:lstStyle>
          <a:p>
            <a:pPr>
              <a:lnSpc>
                <a:spcPct val="70000"/>
              </a:lnSpc>
            </a:pPr>
            <a:r>
              <a:rPr lang="en-US" sz="2800" dirty="0" smtClean="0"/>
              <a:t>What I want the network to do</a:t>
            </a:r>
            <a:endParaRPr lang="en-US" sz="2800" i="1" dirty="0"/>
          </a:p>
        </p:txBody>
      </p:sp>
      <p:cxnSp>
        <p:nvCxnSpPr>
          <p:cNvPr id="12" name="Straight Connector 11"/>
          <p:cNvCxnSpPr/>
          <p:nvPr/>
        </p:nvCxnSpPr>
        <p:spPr>
          <a:xfrm flipH="1" flipV="1">
            <a:off x="5907368" y="4706852"/>
            <a:ext cx="1469562" cy="526752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649618" y="5125647"/>
            <a:ext cx="1682834" cy="13105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loud 13"/>
          <p:cNvSpPr/>
          <p:nvPr/>
        </p:nvSpPr>
        <p:spPr>
          <a:xfrm rot="169972">
            <a:off x="2637073" y="4256192"/>
            <a:ext cx="3842801" cy="141397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latin typeface="Calibri"/>
              <a:cs typeface="Calibri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latin typeface="Calibri"/>
              <a:cs typeface="Calibri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95195" y="4458464"/>
            <a:ext cx="3781806" cy="875111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/>
            </a:lvl1pPr>
          </a:lstStyle>
          <a:p>
            <a:pPr>
              <a:lnSpc>
                <a:spcPct val="90000"/>
              </a:lnSpc>
            </a:pPr>
            <a:r>
              <a:rPr lang="en-US" sz="2800" b="1" dirty="0" smtClean="0"/>
              <a:t>Reality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What the network does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6725538" y="2230802"/>
            <a:ext cx="1040343" cy="646317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4800" b="1" dirty="0" smtClean="0">
                <a:solidFill>
                  <a:srgbClr val="FF0000"/>
                </a:solidFill>
              </a:rPr>
              <a:t>???</a:t>
            </a:r>
            <a:endParaRPr lang="en-US" sz="4800" b="1" baseline="-250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74351" y="5708499"/>
            <a:ext cx="1481829" cy="415498"/>
          </a:xfrm>
          <a:prstGeom prst="rect">
            <a:avLst/>
          </a:prstGeom>
          <a:noFill/>
          <a:ln>
            <a:noFill/>
            <a:prstDash val="dot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2000" b="1" i="1"/>
            </a:lvl1pPr>
          </a:lstStyle>
          <a:p>
            <a:pPr algn="ctr">
              <a:lnSpc>
                <a:spcPct val="70000"/>
              </a:lnSpc>
            </a:pPr>
            <a:r>
              <a:rPr lang="en-US" sz="2800" b="0" dirty="0"/>
              <a:t>n</a:t>
            </a:r>
            <a:r>
              <a:rPr lang="en-US" sz="2800" b="0" dirty="0" smtClean="0"/>
              <a:t>etwork</a:t>
            </a:r>
          </a:p>
        </p:txBody>
      </p:sp>
      <p:pic>
        <p:nvPicPr>
          <p:cNvPr id="18" name="Content Placeholder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6815" y="4872350"/>
            <a:ext cx="532803" cy="532803"/>
          </a:xfrm>
          <a:prstGeom prst="rect">
            <a:avLst/>
          </a:prstGeom>
        </p:spPr>
      </p:pic>
      <p:pic>
        <p:nvPicPr>
          <p:cNvPr id="19" name="Content Placeholder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76932" y="4967206"/>
            <a:ext cx="532803" cy="532803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205878" y="5331368"/>
            <a:ext cx="3784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 smtClean="0"/>
              <a:t>A</a:t>
            </a:r>
            <a:endParaRPr lang="en-US" sz="2000" i="1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7456887" y="5427736"/>
            <a:ext cx="369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 smtClean="0"/>
              <a:t>B</a:t>
            </a:r>
            <a:endParaRPr lang="en-US" sz="2000" i="1" baseline="-25000" dirty="0" smtClean="0"/>
          </a:p>
        </p:txBody>
      </p:sp>
    </p:spTree>
    <p:extLst>
      <p:ext uri="{BB962C8B-B14F-4D97-AF65-F5344CB8AC3E}">
        <p14:creationId xmlns:p14="http://schemas.microsoft.com/office/powerpoint/2010/main" xmlns="" val="1488336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STATEFUL FIREWALLING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Incoming traffic is allowed depending on its context.</a:t>
            </a:r>
          </a:p>
          <a:p>
            <a:r>
              <a:rPr lang="en-US" dirty="0" smtClean="0"/>
              <a:t>Even this simple policy cannot be captured.</a:t>
            </a:r>
          </a:p>
          <a:p>
            <a:r>
              <a:rPr lang="en-US" dirty="0" smtClean="0"/>
              <a:t>It doesn’t capture the policy-relevant state of the firewall.</a:t>
            </a:r>
          </a:p>
        </p:txBody>
      </p:sp>
      <p:sp>
        <p:nvSpPr>
          <p:cNvPr id="6" name="Rectangle 5"/>
          <p:cNvSpPr/>
          <p:nvPr/>
        </p:nvSpPr>
        <p:spPr>
          <a:xfrm>
            <a:off x="3260035" y="2610678"/>
            <a:ext cx="1497495" cy="530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Stateful FW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219200" y="2928730"/>
            <a:ext cx="1974574" cy="132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98713" y="2610678"/>
            <a:ext cx="185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Traffic from internet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57365" y="2277035"/>
            <a:ext cx="1954306" cy="3336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block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57365" y="3140765"/>
            <a:ext cx="1954306" cy="391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allow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6" idx="3"/>
          </p:cNvCxnSpPr>
          <p:nvPr/>
        </p:nvCxnSpPr>
        <p:spPr>
          <a:xfrm flipV="1">
            <a:off x="4757530" y="2420471"/>
            <a:ext cx="1499835" cy="455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757530" y="2875722"/>
            <a:ext cx="1497495" cy="489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361844" y="2227630"/>
            <a:ext cx="1893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Unsolicited TCP</a:t>
            </a:r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572001" y="3312914"/>
            <a:ext cx="1882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Solicited TCP</a:t>
            </a:r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B6DBD-A8A3-D24A-9381-F925D0BCF61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6820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0" grpId="0" animBg="1"/>
      <p:bldP spid="11" grpId="0" animBg="1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CONTEXT-DEPENDENT TRAFFIC MONITORING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Cache hits/misses for H2 should be monitored.</a:t>
            </a:r>
          </a:p>
          <a:p>
            <a:r>
              <a:rPr lang="en-US" dirty="0" smtClean="0"/>
              <a:t>There could be subtle policy violations </a:t>
            </a:r>
          </a:p>
          <a:p>
            <a:pPr marL="617220" lvl="1" indent="-342900">
              <a:buFont typeface="+mj-lt"/>
              <a:buAutoNum type="arabicPeriod"/>
            </a:pPr>
            <a:r>
              <a:rPr lang="en-US" dirty="0" smtClean="0"/>
              <a:t>The proxy hides traffic true origin.</a:t>
            </a:r>
          </a:p>
          <a:p>
            <a:pPr marL="617220" lvl="1" indent="-342900">
              <a:buFont typeface="+mj-lt"/>
              <a:buAutoNum type="arabicPeriod"/>
            </a:pPr>
            <a:r>
              <a:rPr lang="en-US" dirty="0" smtClean="0"/>
              <a:t>The proxy’s response depends on the hidden policy-relevant state.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308847" y="3406588"/>
            <a:ext cx="1362635" cy="179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69848" y="2838874"/>
            <a:ext cx="2982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Web traffic from department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671482" y="3173506"/>
            <a:ext cx="1595718" cy="5916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proxy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291046" y="3406588"/>
            <a:ext cx="1553942" cy="179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291046" y="2689412"/>
            <a:ext cx="1362635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Xyz.com</a:t>
            </a:r>
            <a:endParaRPr lang="en-US" dirty="0" smtClean="0"/>
          </a:p>
          <a:p>
            <a:r>
              <a:rPr lang="en-US" dirty="0" smtClean="0"/>
              <a:t>Hit/miss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5868834" y="3173506"/>
            <a:ext cx="1715307" cy="717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monitor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7607987" y="2838875"/>
            <a:ext cx="1266892" cy="6463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607987" y="2689412"/>
            <a:ext cx="944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h2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8928667" y="2456329"/>
            <a:ext cx="1524000" cy="7171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block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1" idx="3"/>
          </p:cNvCxnSpPr>
          <p:nvPr/>
        </p:nvCxnSpPr>
        <p:spPr>
          <a:xfrm>
            <a:off x="7584141" y="3532094"/>
            <a:ext cx="1266892" cy="6147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8928667" y="3765176"/>
            <a:ext cx="1524000" cy="6226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allow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440706" y="4087906"/>
            <a:ext cx="1410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otherwise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B6DBD-A8A3-D24A-9381-F925D0BCF61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675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0" grpId="0" animBg="1"/>
      <p:bldP spid="11" grpId="0" animBg="1"/>
      <p:bldP spid="14" grpId="0"/>
      <p:bldP spid="15" grpId="0" animBg="1"/>
      <p:bldP spid="18" grpId="0" animBg="1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loud 39"/>
          <p:cNvSpPr/>
          <p:nvPr/>
        </p:nvSpPr>
        <p:spPr>
          <a:xfrm rot="169972">
            <a:off x="3964481" y="3947395"/>
            <a:ext cx="4051221" cy="1891303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Calibri"/>
              <a:cs typeface="Calibri"/>
            </a:endParaRPr>
          </a:p>
          <a:p>
            <a:pPr algn="ctr">
              <a:defRPr/>
            </a:pPr>
            <a:endParaRPr lang="en-US" dirty="0">
              <a:latin typeface="Calibri"/>
              <a:cs typeface="Calibri"/>
            </a:endParaRPr>
          </a:p>
          <a:p>
            <a:pPr algn="ctr">
              <a:defRPr/>
            </a:pP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  <a:p>
            <a:pPr algn="ctr">
              <a:defRPr/>
            </a:pP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  <a:p>
            <a:pPr algn="ctr">
              <a:defRPr/>
            </a:pP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11" name="Curved Connector 10"/>
          <p:cNvCxnSpPr/>
          <p:nvPr/>
        </p:nvCxnSpPr>
        <p:spPr>
          <a:xfrm rot="10800000" flipV="1">
            <a:off x="6930919" y="3183256"/>
            <a:ext cx="1626316" cy="855347"/>
          </a:xfrm>
          <a:prstGeom prst="curvedConnector2">
            <a:avLst/>
          </a:prstGeom>
          <a:ln w="28575" cmpd="sng">
            <a:solidFill>
              <a:srgbClr val="FF6600"/>
            </a:solidFill>
            <a:prstDash val="sys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4" name="Picture 5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08704" y="4664838"/>
            <a:ext cx="500451" cy="285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3" name="Picture 7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6453" y="5083633"/>
            <a:ext cx="503325" cy="285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5" name="Picture 57" descr="icon_col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11840" y="4056379"/>
            <a:ext cx="369380" cy="42280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pers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39098" y="2822516"/>
            <a:ext cx="660400" cy="660400"/>
          </a:xfrm>
          <a:prstGeom prst="rect">
            <a:avLst/>
          </a:prstGeom>
        </p:spPr>
      </p:pic>
      <p:pic>
        <p:nvPicPr>
          <p:cNvPr id="53" name="Picture 5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0920" y="4664838"/>
            <a:ext cx="500451" cy="285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5" name="Picture 5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2740" y="5083632"/>
            <a:ext cx="500451" cy="285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Straight Connector 13"/>
          <p:cNvCxnSpPr>
            <a:stCxn id="54" idx="3"/>
            <a:endCxn id="53" idx="1"/>
          </p:cNvCxnSpPr>
          <p:nvPr/>
        </p:nvCxnSpPr>
        <p:spPr>
          <a:xfrm>
            <a:off x="5709157" y="4807554"/>
            <a:ext cx="1221763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73" idx="3"/>
            <a:endCxn id="55" idx="1"/>
          </p:cNvCxnSpPr>
          <p:nvPr/>
        </p:nvCxnSpPr>
        <p:spPr>
          <a:xfrm flipV="1">
            <a:off x="5359780" y="5226353"/>
            <a:ext cx="1222961" cy="1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53" idx="2"/>
            <a:endCxn id="55" idx="0"/>
          </p:cNvCxnSpPr>
          <p:nvPr/>
        </p:nvCxnSpPr>
        <p:spPr>
          <a:xfrm flipH="1">
            <a:off x="6832967" y="4950270"/>
            <a:ext cx="348179" cy="133362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75" idx="2"/>
            <a:endCxn id="54" idx="0"/>
          </p:cNvCxnSpPr>
          <p:nvPr/>
        </p:nvCxnSpPr>
        <p:spPr>
          <a:xfrm>
            <a:off x="4796531" y="4479182"/>
            <a:ext cx="662399" cy="185657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53" idx="0"/>
            <a:endCxn id="64" idx="2"/>
          </p:cNvCxnSpPr>
          <p:nvPr/>
        </p:nvCxnSpPr>
        <p:spPr>
          <a:xfrm flipH="1" flipV="1">
            <a:off x="6505633" y="4496886"/>
            <a:ext cx="675512" cy="167952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54" idx="2"/>
            <a:endCxn id="73" idx="0"/>
          </p:cNvCxnSpPr>
          <p:nvPr/>
        </p:nvCxnSpPr>
        <p:spPr>
          <a:xfrm flipH="1">
            <a:off x="5108115" y="4950275"/>
            <a:ext cx="350814" cy="133363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5521041" y="4811594"/>
            <a:ext cx="3818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R</a:t>
            </a:r>
            <a:r>
              <a:rPr lang="en-US" sz="1600" baseline="-25000" dirty="0"/>
              <a:t>1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068270" y="5267465"/>
            <a:ext cx="3818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R</a:t>
            </a:r>
            <a:r>
              <a:rPr lang="en-US" sz="1600" baseline="-25000" dirty="0"/>
              <a:t>2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7305270" y="4770478"/>
            <a:ext cx="3818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R</a:t>
            </a:r>
            <a:r>
              <a:rPr lang="en-US" sz="1600" baseline="-25000" dirty="0"/>
              <a:t>3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455210" y="5248732"/>
            <a:ext cx="3818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R</a:t>
            </a:r>
            <a:r>
              <a:rPr lang="en-US" sz="1600" baseline="-25000" dirty="0"/>
              <a:t>4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4850229" y="4086597"/>
            <a:ext cx="10005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Light IPS</a:t>
            </a:r>
            <a:endParaRPr lang="en-US" sz="1600" baseline="-25000" dirty="0"/>
          </a:p>
        </p:txBody>
      </p:sp>
      <p:sp>
        <p:nvSpPr>
          <p:cNvPr id="97" name="TextBox 96"/>
          <p:cNvSpPr txBox="1"/>
          <p:nvPr/>
        </p:nvSpPr>
        <p:spPr>
          <a:xfrm>
            <a:off x="6561462" y="4114201"/>
            <a:ext cx="11199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Heavy IPS</a:t>
            </a:r>
            <a:endParaRPr lang="en-US" sz="1600" baseline="-25000" dirty="0"/>
          </a:p>
        </p:txBody>
      </p:sp>
      <p:cxnSp>
        <p:nvCxnSpPr>
          <p:cNvPr id="110" name="Straight Connector 109"/>
          <p:cNvCxnSpPr>
            <a:stCxn id="126" idx="1"/>
            <a:endCxn id="53" idx="3"/>
          </p:cNvCxnSpPr>
          <p:nvPr/>
        </p:nvCxnSpPr>
        <p:spPr>
          <a:xfrm flipH="1" flipV="1">
            <a:off x="7431368" y="4807554"/>
            <a:ext cx="1469562" cy="526752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4" name="Content Placeholder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40816" y="4973053"/>
            <a:ext cx="532803" cy="532803"/>
          </a:xfrm>
          <a:prstGeom prst="rect">
            <a:avLst/>
          </a:prstGeom>
        </p:spPr>
      </p:pic>
      <p:pic>
        <p:nvPicPr>
          <p:cNvPr id="126" name="Content Placeholder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00933" y="5067909"/>
            <a:ext cx="532803" cy="532803"/>
          </a:xfrm>
          <a:prstGeom prst="rect">
            <a:avLst/>
          </a:prstGeom>
        </p:spPr>
      </p:pic>
      <p:sp>
        <p:nvSpPr>
          <p:cNvPr id="129" name="TextBox 128"/>
          <p:cNvSpPr txBox="1"/>
          <p:nvPr/>
        </p:nvSpPr>
        <p:spPr>
          <a:xfrm>
            <a:off x="2744202" y="5432070"/>
            <a:ext cx="3497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A</a:t>
            </a:r>
            <a:endParaRPr lang="en-US" sz="2000" i="1" baseline="-25000" dirty="0"/>
          </a:p>
        </p:txBody>
      </p:sp>
      <p:sp>
        <p:nvSpPr>
          <p:cNvPr id="130" name="TextBox 129"/>
          <p:cNvSpPr txBox="1"/>
          <p:nvPr/>
        </p:nvSpPr>
        <p:spPr>
          <a:xfrm>
            <a:off x="9001185" y="5528438"/>
            <a:ext cx="328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B</a:t>
            </a:r>
            <a:endParaRPr lang="en-US" sz="2000" i="1" baseline="-25000" dirty="0"/>
          </a:p>
        </p:txBody>
      </p:sp>
      <p:sp>
        <p:nvSpPr>
          <p:cNvPr id="136" name="Right Arrow 135"/>
          <p:cNvSpPr/>
          <p:nvPr/>
        </p:nvSpPr>
        <p:spPr>
          <a:xfrm rot="1194507">
            <a:off x="8121995" y="4799551"/>
            <a:ext cx="656326" cy="317118"/>
          </a:xfrm>
          <a:prstGeom prst="rightArrow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57" name="Right Arrow 56"/>
          <p:cNvSpPr/>
          <p:nvPr/>
        </p:nvSpPr>
        <p:spPr>
          <a:xfrm>
            <a:off x="3264102" y="4849361"/>
            <a:ext cx="656326" cy="317118"/>
          </a:xfrm>
          <a:prstGeom prst="rightArrow">
            <a:avLst/>
          </a:prstGeom>
          <a:solidFill>
            <a:srgbClr val="0000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78" name="Title 1"/>
          <p:cNvSpPr>
            <a:spLocks noGrp="1"/>
          </p:cNvSpPr>
          <p:nvPr>
            <p:ph type="title"/>
          </p:nvPr>
        </p:nvSpPr>
        <p:spPr>
          <a:xfrm>
            <a:off x="1070430" y="-32229"/>
            <a:ext cx="10087429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MULTI STAGE TRIGGERS</a:t>
            </a:r>
            <a:endParaRPr lang="en-US" sz="3600" dirty="0"/>
          </a:p>
        </p:txBody>
      </p:sp>
      <p:sp>
        <p:nvSpPr>
          <p:cNvPr id="52" name="TextBox 51"/>
          <p:cNvSpPr txBox="1"/>
          <p:nvPr/>
        </p:nvSpPr>
        <p:spPr>
          <a:xfrm>
            <a:off x="5235055" y="2908696"/>
            <a:ext cx="2912510" cy="1089529"/>
          </a:xfrm>
          <a:prstGeom prst="rect">
            <a:avLst/>
          </a:prstGeom>
          <a:noFill/>
          <a:ln>
            <a:noFill/>
            <a:prstDash val="dot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2000" b="1" i="1"/>
            </a:lvl1pPr>
          </a:lstStyle>
          <a:p>
            <a:pPr algn="ctr">
              <a:lnSpc>
                <a:spcPct val="90000"/>
              </a:lnSpc>
            </a:pPr>
            <a:r>
              <a:rPr lang="en-US" sz="2400" i="0" dirty="0"/>
              <a:t>context-dependent</a:t>
            </a:r>
          </a:p>
          <a:p>
            <a:pPr algn="ctr">
              <a:lnSpc>
                <a:spcPct val="90000"/>
              </a:lnSpc>
            </a:pPr>
            <a:r>
              <a:rPr lang="en-US" sz="2400" i="0" dirty="0"/>
              <a:t>policies</a:t>
            </a:r>
          </a:p>
        </p:txBody>
      </p:sp>
      <p:pic>
        <p:nvPicPr>
          <p:cNvPr id="64" name="Picture 57" descr="icon_col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0943" y="4074084"/>
            <a:ext cx="369380" cy="422802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TextBox 87"/>
          <p:cNvSpPr txBox="1"/>
          <p:nvPr/>
        </p:nvSpPr>
        <p:spPr>
          <a:xfrm>
            <a:off x="8779486" y="2867935"/>
            <a:ext cx="1481829" cy="583237"/>
          </a:xfrm>
          <a:prstGeom prst="rect">
            <a:avLst/>
          </a:prstGeom>
          <a:noFill/>
          <a:ln>
            <a:noFill/>
            <a:prstDash val="dot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2000" b="1" i="1"/>
            </a:lvl1pPr>
          </a:lstStyle>
          <a:p>
            <a:pPr algn="ctr">
              <a:lnSpc>
                <a:spcPct val="70000"/>
              </a:lnSpc>
            </a:pPr>
            <a:r>
              <a:rPr lang="en-US" sz="2200" b="0" i="0" dirty="0"/>
              <a:t>Network</a:t>
            </a:r>
          </a:p>
          <a:p>
            <a:pPr algn="ctr">
              <a:lnSpc>
                <a:spcPct val="70000"/>
              </a:lnSpc>
            </a:pPr>
            <a:r>
              <a:rPr lang="en-US" sz="2200" b="0" i="0" dirty="0"/>
              <a:t>operator</a:t>
            </a:r>
          </a:p>
        </p:txBody>
      </p:sp>
      <p:sp>
        <p:nvSpPr>
          <p:cNvPr id="6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0210800" y="6356356"/>
            <a:ext cx="457200" cy="501651"/>
          </a:xfrm>
        </p:spPr>
        <p:txBody>
          <a:bodyPr/>
          <a:lstStyle/>
          <a:p>
            <a:fld id="{2F8258B8-ACF5-6E4C-8B3E-49E538074B4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591841" y="5843067"/>
            <a:ext cx="3064447" cy="350865"/>
          </a:xfrm>
          <a:prstGeom prst="rect">
            <a:avLst/>
          </a:prstGeom>
          <a:noFill/>
          <a:ln>
            <a:noFill/>
            <a:prstDash val="dot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2000" b="1" i="1"/>
            </a:lvl1pPr>
          </a:lstStyle>
          <a:p>
            <a:pPr algn="ctr">
              <a:lnSpc>
                <a:spcPct val="70000"/>
              </a:lnSpc>
            </a:pPr>
            <a:r>
              <a:rPr lang="en-US" sz="2400" i="0" dirty="0"/>
              <a:t>stateful network</a:t>
            </a:r>
          </a:p>
        </p:txBody>
      </p:sp>
      <p:cxnSp>
        <p:nvCxnSpPr>
          <p:cNvPr id="77" name="Curved Connector 76"/>
          <p:cNvCxnSpPr/>
          <p:nvPr/>
        </p:nvCxnSpPr>
        <p:spPr>
          <a:xfrm flipV="1">
            <a:off x="5393196" y="1760812"/>
            <a:ext cx="1063753" cy="624954"/>
          </a:xfrm>
          <a:prstGeom prst="curvedConnector3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81" idx="3"/>
            <a:endCxn id="99" idx="1"/>
          </p:cNvCxnSpPr>
          <p:nvPr/>
        </p:nvCxnSpPr>
        <p:spPr>
          <a:xfrm>
            <a:off x="2608000" y="2435043"/>
            <a:ext cx="1418283" cy="1699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1745199" y="2142656"/>
            <a:ext cx="8628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dirty="0"/>
              <a:t>A</a:t>
            </a:r>
            <a:r>
              <a:rPr lang="en-US" sz="2000" dirty="0">
                <a:sym typeface="Wingdings"/>
              </a:rPr>
              <a:t>B</a:t>
            </a:r>
            <a:endParaRPr lang="en-US" sz="2000" dirty="0"/>
          </a:p>
          <a:p>
            <a:pPr algn="ctr">
              <a:lnSpc>
                <a:spcPct val="80000"/>
              </a:lnSpc>
            </a:pPr>
            <a:r>
              <a:rPr lang="en-US" sz="2000" dirty="0"/>
              <a:t>traffic</a:t>
            </a:r>
            <a:endParaRPr lang="en-US" sz="2000" baseline="-25000" dirty="0"/>
          </a:p>
        </p:txBody>
      </p:sp>
      <p:sp>
        <p:nvSpPr>
          <p:cNvPr id="82" name="TextBox 81"/>
          <p:cNvSpPr txBox="1"/>
          <p:nvPr/>
        </p:nvSpPr>
        <p:spPr>
          <a:xfrm>
            <a:off x="9314492" y="1621448"/>
            <a:ext cx="837089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dirty="0"/>
              <a:t>Block</a:t>
            </a:r>
            <a:endParaRPr lang="en-US" sz="2000" baseline="-25000" dirty="0"/>
          </a:p>
        </p:txBody>
      </p:sp>
      <p:sp>
        <p:nvSpPr>
          <p:cNvPr id="83" name="TextBox 82"/>
          <p:cNvSpPr txBox="1"/>
          <p:nvPr/>
        </p:nvSpPr>
        <p:spPr>
          <a:xfrm>
            <a:off x="9286920" y="2233370"/>
            <a:ext cx="848246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pPr>
              <a:lnSpc>
                <a:spcPct val="80000"/>
              </a:lnSpc>
            </a:pPr>
            <a:r>
              <a:rPr lang="en-US" dirty="0"/>
              <a:t>Allow</a:t>
            </a:r>
          </a:p>
        </p:txBody>
      </p:sp>
      <p:cxnSp>
        <p:nvCxnSpPr>
          <p:cNvPr id="84" name="Straight Arrow Connector 83"/>
          <p:cNvCxnSpPr>
            <a:stCxn id="89" idx="3"/>
            <a:endCxn id="82" idx="1"/>
          </p:cNvCxnSpPr>
          <p:nvPr/>
        </p:nvCxnSpPr>
        <p:spPr>
          <a:xfrm flipV="1">
            <a:off x="7745317" y="1790725"/>
            <a:ext cx="1569175" cy="12196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endCxn id="83" idx="1"/>
          </p:cNvCxnSpPr>
          <p:nvPr/>
        </p:nvCxnSpPr>
        <p:spPr>
          <a:xfrm>
            <a:off x="7743914" y="1903467"/>
            <a:ext cx="1543006" cy="49918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4840790" y="1554653"/>
            <a:ext cx="14157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dirty="0">
                <a:solidFill>
                  <a:srgbClr val="0000FF"/>
                </a:solidFill>
              </a:rPr>
              <a:t>suspicious</a:t>
            </a:r>
            <a:endParaRPr lang="en-US" sz="2000" baseline="-25000" dirty="0">
              <a:solidFill>
                <a:srgbClr val="0000FF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592406" y="2142164"/>
            <a:ext cx="1027845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</a:rPr>
              <a:t>benign</a:t>
            </a:r>
          </a:p>
          <a:p>
            <a:pPr algn="ctr">
              <a:lnSpc>
                <a:spcPct val="80000"/>
              </a:lnSpc>
            </a:pPr>
            <a:endParaRPr lang="en-US" sz="2000" baseline="-25000" dirty="0">
              <a:solidFill>
                <a:srgbClr val="000000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456948" y="1620300"/>
            <a:ext cx="1288368" cy="584775"/>
          </a:xfrm>
          <a:prstGeom prst="rect">
            <a:avLst/>
          </a:prstGeom>
          <a:solidFill>
            <a:srgbClr val="EEECE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dirty="0"/>
              <a:t>Heavy IPS</a:t>
            </a:r>
            <a:endParaRPr lang="en-US" sz="2000" baseline="-25000" dirty="0"/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5393196" y="2471492"/>
            <a:ext cx="389372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7558735" y="1198152"/>
            <a:ext cx="18103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</a:rPr>
              <a:t>bad signature</a:t>
            </a:r>
          </a:p>
          <a:p>
            <a:pPr algn="ctr"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</a:rPr>
              <a:t>found</a:t>
            </a:r>
            <a:endParaRPr lang="en-US" sz="2000" baseline="-25000" dirty="0">
              <a:solidFill>
                <a:srgbClr val="00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 rot="1149248">
            <a:off x="7977112" y="1901541"/>
            <a:ext cx="13484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</a:rPr>
              <a:t>otherwise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4026282" y="2277627"/>
            <a:ext cx="1763684" cy="348813"/>
          </a:xfrm>
          <a:prstGeom prst="rect">
            <a:avLst/>
          </a:prstGeom>
          <a:solidFill>
            <a:srgbClr val="EEECE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dirty="0"/>
              <a:t>Light IPS</a:t>
            </a:r>
            <a:endParaRPr lang="en-US" sz="2000" baseline="-25000" dirty="0"/>
          </a:p>
        </p:txBody>
      </p:sp>
      <p:sp>
        <p:nvSpPr>
          <p:cNvPr id="100" name="TextBox 99"/>
          <p:cNvSpPr txBox="1"/>
          <p:nvPr/>
        </p:nvSpPr>
        <p:spPr>
          <a:xfrm>
            <a:off x="3797559" y="1981072"/>
            <a:ext cx="223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000" dirty="0">
                <a:solidFill>
                  <a:srgbClr val="FF0000"/>
                </a:solidFill>
              </a:rPr>
              <a:t># bad conn. &gt;= 10</a:t>
            </a:r>
            <a:endParaRPr lang="en-US" sz="2000" baseline="-25000" dirty="0">
              <a:solidFill>
                <a:srgbClr val="FF0000"/>
              </a:solidFill>
            </a:endParaRPr>
          </a:p>
        </p:txBody>
      </p:sp>
      <p:cxnSp>
        <p:nvCxnSpPr>
          <p:cNvPr id="101" name="Straight Arrow Connector 100"/>
          <p:cNvCxnSpPr>
            <a:stCxn id="103" idx="2"/>
            <a:endCxn id="86" idx="1"/>
          </p:cNvCxnSpPr>
          <p:nvPr/>
        </p:nvCxnSpPr>
        <p:spPr>
          <a:xfrm>
            <a:off x="4101933" y="1332292"/>
            <a:ext cx="738856" cy="391639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2670699" y="1374511"/>
            <a:ext cx="90922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dirty="0">
                <a:solidFill>
                  <a:srgbClr val="FF0000"/>
                </a:solidFill>
              </a:rPr>
              <a:t>state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458167" y="944493"/>
            <a:ext cx="1287532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dirty="0">
                <a:solidFill>
                  <a:srgbClr val="0000FF"/>
                </a:solidFill>
              </a:rPr>
              <a:t>context</a:t>
            </a:r>
            <a:endParaRPr lang="en-US" sz="2400" b="1" baseline="-25000" dirty="0">
              <a:solidFill>
                <a:srgbClr val="0000FF"/>
              </a:solidFill>
            </a:endParaRPr>
          </a:p>
        </p:txBody>
      </p:sp>
      <p:cxnSp>
        <p:nvCxnSpPr>
          <p:cNvPr id="69" name="Straight Connector 68"/>
          <p:cNvCxnSpPr/>
          <p:nvPr/>
        </p:nvCxnSpPr>
        <p:spPr>
          <a:xfrm flipV="1">
            <a:off x="3173618" y="5210316"/>
            <a:ext cx="1682834" cy="13105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>
            <a:off x="3150754" y="1737030"/>
            <a:ext cx="821098" cy="38445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4014722" y="2280777"/>
            <a:ext cx="1763684" cy="348813"/>
          </a:xfrm>
          <a:prstGeom prst="rect">
            <a:avLst/>
          </a:prstGeom>
          <a:solidFill>
            <a:schemeClr val="bg2"/>
          </a:solidFill>
          <a:ln w="28575" cmpd="sng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lnSpc>
                <a:spcPct val="80000"/>
              </a:lnSpc>
              <a:defRPr sz="2000"/>
            </a:lvl1pPr>
          </a:lstStyle>
          <a:p>
            <a:r>
              <a:rPr lang="en-US" dirty="0"/>
              <a:t>Light IPS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4829903" y="1530159"/>
            <a:ext cx="14157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</a:rPr>
              <a:t>suspicious</a:t>
            </a:r>
            <a:endParaRPr lang="en-US" sz="2000" baseline="-25000" dirty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76913" y="860714"/>
            <a:ext cx="8832339" cy="5549290"/>
          </a:xfrm>
          <a:prstGeom prst="rect">
            <a:avLst/>
          </a:prstGeom>
          <a:solidFill>
            <a:srgbClr val="FFFFFF">
              <a:alpha val="90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196316" y="2768913"/>
            <a:ext cx="7870730" cy="903068"/>
          </a:xfrm>
          <a:prstGeom prst="rect">
            <a:avLst/>
          </a:prstGeom>
          <a:ln w="38100" cmpd="sng">
            <a:solidFill>
              <a:srgbClr val="FF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900" dirty="0"/>
              <a:t>How can we check context-dependent policies in stateful networks?</a:t>
            </a:r>
          </a:p>
        </p:txBody>
      </p:sp>
      <p:sp>
        <p:nvSpPr>
          <p:cNvPr id="109" name="Content Placeholder 2"/>
          <p:cNvSpPr txBox="1">
            <a:spLocks/>
          </p:cNvSpPr>
          <p:nvPr/>
        </p:nvSpPr>
        <p:spPr>
          <a:xfrm>
            <a:off x="1901000" y="5060349"/>
            <a:ext cx="8105575" cy="8467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/>
              <a:t>Scalability:</a:t>
            </a:r>
            <a:r>
              <a:rPr lang="en-US" sz="2800" dirty="0"/>
              <a:t> How to explore the state space?</a:t>
            </a:r>
            <a:endParaRPr lang="en-US" sz="2600" dirty="0"/>
          </a:p>
        </p:txBody>
      </p:sp>
      <p:sp>
        <p:nvSpPr>
          <p:cNvPr id="108" name="Content Placeholder 2"/>
          <p:cNvSpPr>
            <a:spLocks noGrp="1"/>
          </p:cNvSpPr>
          <p:nvPr>
            <p:ph idx="1"/>
          </p:nvPr>
        </p:nvSpPr>
        <p:spPr>
          <a:xfrm>
            <a:off x="1909281" y="4467543"/>
            <a:ext cx="8885720" cy="907346"/>
          </a:xfrm>
        </p:spPr>
        <p:txBody>
          <a:bodyPr>
            <a:normAutofit/>
          </a:bodyPr>
          <a:lstStyle/>
          <a:p>
            <a:r>
              <a:rPr lang="en-US" sz="2800" b="1" dirty="0"/>
              <a:t>Expressiveness:</a:t>
            </a:r>
            <a:r>
              <a:rPr lang="en-US" sz="2800" dirty="0"/>
              <a:t> How to capture stateful behaviors?</a:t>
            </a:r>
          </a:p>
        </p:txBody>
      </p:sp>
      <p:sp>
        <p:nvSpPr>
          <p:cNvPr id="70" name="Content Placeholder 2"/>
          <p:cNvSpPr txBox="1">
            <a:spLocks/>
          </p:cNvSpPr>
          <p:nvPr/>
        </p:nvSpPr>
        <p:spPr>
          <a:xfrm>
            <a:off x="1810170" y="3941355"/>
            <a:ext cx="6822921" cy="9073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/>
              <a:t>Challenges: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915132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  <p:bldP spid="97" grpId="0"/>
      <p:bldP spid="52" grpId="0"/>
      <p:bldP spid="81" grpId="0"/>
      <p:bldP spid="82" grpId="0" animBg="1"/>
      <p:bldP spid="83" grpId="0" animBg="1"/>
      <p:bldP spid="86" grpId="0"/>
      <p:bldP spid="87" grpId="0"/>
      <p:bldP spid="89" grpId="0" animBg="1"/>
      <p:bldP spid="93" grpId="0"/>
      <p:bldP spid="98" grpId="0"/>
      <p:bldP spid="99" grpId="0" animBg="1"/>
      <p:bldP spid="99" grpId="1" animBg="1"/>
      <p:bldP spid="100" grpId="0"/>
      <p:bldP spid="102" grpId="0"/>
      <p:bldP spid="103" grpId="0"/>
      <p:bldP spid="106" grpId="0" animBg="1"/>
      <p:bldP spid="107" grpId="0"/>
      <p:bldP spid="107" grpId="1"/>
      <p:bldP spid="2" grpId="0" animBg="1"/>
      <p:bldP spid="39" grpId="0" animBg="1"/>
      <p:bldP spid="109" grpId="0"/>
      <p:bldP spid="108" grpId="0" build="p"/>
      <p:bldP spid="7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1" name="Straight Arrow Connector 90"/>
          <p:cNvCxnSpPr>
            <a:stCxn id="102" idx="2"/>
            <a:endCxn id="61" idx="3"/>
          </p:cNvCxnSpPr>
          <p:nvPr/>
        </p:nvCxnSpPr>
        <p:spPr>
          <a:xfrm>
            <a:off x="6976138" y="3065499"/>
            <a:ext cx="17690" cy="1913062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itle 1"/>
          <p:cNvSpPr>
            <a:spLocks noGrp="1"/>
          </p:cNvSpPr>
          <p:nvPr>
            <p:ph type="title"/>
          </p:nvPr>
        </p:nvSpPr>
        <p:spPr>
          <a:xfrm>
            <a:off x="1981200" y="98891"/>
            <a:ext cx="8229600" cy="84595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solution</a:t>
            </a:r>
            <a:r>
              <a:rPr lang="en-US" sz="4000" dirty="0"/>
              <a:t>: BUZZ</a:t>
            </a:r>
            <a:endParaRPr lang="en-US" sz="4200" dirty="0"/>
          </a:p>
        </p:txBody>
      </p:sp>
      <p:sp>
        <p:nvSpPr>
          <p:cNvPr id="59" name="TextBox 58"/>
          <p:cNvSpPr txBox="1"/>
          <p:nvPr/>
        </p:nvSpPr>
        <p:spPr>
          <a:xfrm>
            <a:off x="1278171" y="2499178"/>
            <a:ext cx="1372081" cy="329307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2200" dirty="0" smtClean="0"/>
              <a:t>Operator</a:t>
            </a:r>
            <a:endParaRPr lang="en-US" sz="2200" dirty="0"/>
          </a:p>
        </p:txBody>
      </p:sp>
      <p:sp>
        <p:nvSpPr>
          <p:cNvPr id="61" name="Cloud 60"/>
          <p:cNvSpPr/>
          <p:nvPr/>
        </p:nvSpPr>
        <p:spPr>
          <a:xfrm rot="169972">
            <a:off x="4942605" y="4914969"/>
            <a:ext cx="4054221" cy="1101790"/>
          </a:xfrm>
          <a:prstGeom prst="cloud">
            <a:avLst/>
          </a:prstGeom>
          <a:noFill/>
          <a:ln w="19050" cmpd="sng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anchor="ctr"/>
          <a:lstStyle/>
          <a:p>
            <a:pPr algn="ctr">
              <a:lnSpc>
                <a:spcPct val="70000"/>
              </a:lnSpc>
              <a:defRPr/>
            </a:pPr>
            <a:endParaRPr lang="en-US" sz="2600" dirty="0">
              <a:latin typeface="Calibri"/>
              <a:cs typeface="Calibri"/>
            </a:endParaRPr>
          </a:p>
          <a:p>
            <a:pPr algn="ctr">
              <a:lnSpc>
                <a:spcPct val="70000"/>
              </a:lnSpc>
              <a:defRPr/>
            </a:pPr>
            <a:endParaRPr lang="en-US" sz="2600" dirty="0">
              <a:latin typeface="Calibri"/>
              <a:cs typeface="Calibri"/>
            </a:endParaRPr>
          </a:p>
          <a:p>
            <a:pPr algn="ctr">
              <a:lnSpc>
                <a:spcPct val="70000"/>
              </a:lnSpc>
              <a:defRPr/>
            </a:pPr>
            <a:endParaRPr lang="en-US" sz="2600" dirty="0">
              <a:solidFill>
                <a:schemeClr val="tx1"/>
              </a:solidFill>
              <a:latin typeface="Calibri"/>
              <a:cs typeface="Calibri"/>
            </a:endParaRPr>
          </a:p>
          <a:p>
            <a:pPr algn="ctr">
              <a:lnSpc>
                <a:spcPct val="70000"/>
              </a:lnSpc>
              <a:defRPr/>
            </a:pPr>
            <a:endParaRPr lang="en-US" sz="2600" dirty="0">
              <a:solidFill>
                <a:schemeClr val="tx1"/>
              </a:solidFill>
              <a:latin typeface="Calibri"/>
              <a:cs typeface="Calibri"/>
            </a:endParaRPr>
          </a:p>
          <a:p>
            <a:pPr algn="ctr">
              <a:lnSpc>
                <a:spcPct val="70000"/>
              </a:lnSpc>
              <a:defRPr/>
            </a:pPr>
            <a:endParaRPr lang="en-US" sz="26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pic>
        <p:nvPicPr>
          <p:cNvPr id="62" name="Picture 6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43187" y="5091091"/>
            <a:ext cx="349823" cy="21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3" name="Picture 6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3331" y="5181461"/>
            <a:ext cx="439193" cy="21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4" name="Picture 11" descr="IOSfirew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47628" y="5121647"/>
            <a:ext cx="137193" cy="273325"/>
          </a:xfrm>
          <a:prstGeom prst="rect">
            <a:avLst/>
          </a:prstGeom>
          <a:noFill/>
        </p:spPr>
      </p:pic>
      <p:pic>
        <p:nvPicPr>
          <p:cNvPr id="65" name="Picture 57" descr="icon_colo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51816" y="5137205"/>
            <a:ext cx="208612" cy="256200"/>
          </a:xfrm>
          <a:prstGeom prst="rect">
            <a:avLst/>
          </a:prstGeom>
          <a:noFill/>
        </p:spPr>
      </p:pic>
      <p:pic>
        <p:nvPicPr>
          <p:cNvPr id="66" name="Picture 2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31919" y="5155387"/>
            <a:ext cx="301180" cy="22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0" name="TextBox 69"/>
          <p:cNvSpPr txBox="1"/>
          <p:nvPr/>
        </p:nvSpPr>
        <p:spPr>
          <a:xfrm>
            <a:off x="5705087" y="5988382"/>
            <a:ext cx="2980277" cy="350851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2400" b="1" dirty="0"/>
              <a:t>stateful data plane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758995" y="5350156"/>
            <a:ext cx="702410" cy="372396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600" dirty="0"/>
              <a:t>FW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993436" y="5328156"/>
            <a:ext cx="1050839" cy="372396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600" dirty="0"/>
              <a:t>Proxy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410813" y="5350156"/>
            <a:ext cx="655924" cy="372396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600" dirty="0"/>
              <a:t>IPS</a:t>
            </a:r>
          </a:p>
        </p:txBody>
      </p:sp>
      <p:cxnSp>
        <p:nvCxnSpPr>
          <p:cNvPr id="93" name="Curved Connector 92"/>
          <p:cNvCxnSpPr>
            <a:stCxn id="61" idx="2"/>
            <a:endCxn id="99" idx="2"/>
          </p:cNvCxnSpPr>
          <p:nvPr/>
        </p:nvCxnSpPr>
        <p:spPr>
          <a:xfrm rot="10800000">
            <a:off x="2992921" y="2993139"/>
            <a:ext cx="1964723" cy="2373163"/>
          </a:xfrm>
          <a:prstGeom prst="curvedConnector2">
            <a:avLst/>
          </a:prstGeom>
          <a:ln>
            <a:solidFill>
              <a:srgbClr val="000000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9" name="Picture 98" descr="operator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93597" y="2384889"/>
            <a:ext cx="598644" cy="608248"/>
          </a:xfrm>
          <a:prstGeom prst="rect">
            <a:avLst/>
          </a:prstGeom>
        </p:spPr>
      </p:pic>
      <p:sp>
        <p:nvSpPr>
          <p:cNvPr id="100" name="TextBox 99"/>
          <p:cNvSpPr txBox="1"/>
          <p:nvPr/>
        </p:nvSpPr>
        <p:spPr>
          <a:xfrm rot="20102029">
            <a:off x="2271137" y="3650378"/>
            <a:ext cx="943960" cy="372396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600" b="1" dirty="0">
                <a:solidFill>
                  <a:srgbClr val="218F3B"/>
                </a:solidFill>
              </a:rPr>
              <a:t>Pass</a:t>
            </a:r>
          </a:p>
        </p:txBody>
      </p:sp>
      <p:sp>
        <p:nvSpPr>
          <p:cNvPr id="101" name="TextBox 100"/>
          <p:cNvSpPr txBox="1"/>
          <p:nvPr/>
        </p:nvSpPr>
        <p:spPr>
          <a:xfrm rot="20102029">
            <a:off x="2410623" y="4056034"/>
            <a:ext cx="814510" cy="372396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600" b="1" dirty="0">
                <a:solidFill>
                  <a:srgbClr val="FF0000"/>
                </a:solidFill>
              </a:rPr>
              <a:t>Fail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5916409" y="2349227"/>
            <a:ext cx="2119459" cy="716272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3" rIns="91427" bIns="45713" spcCol="0" rtlCol="0" anchor="ctr"/>
          <a:lstStyle/>
          <a:p>
            <a:pPr algn="ctr">
              <a:lnSpc>
                <a:spcPct val="70000"/>
              </a:lnSpc>
            </a:pPr>
            <a:endParaRPr lang="en-US" sz="2600"/>
          </a:p>
        </p:txBody>
      </p:sp>
      <p:cxnSp>
        <p:nvCxnSpPr>
          <p:cNvPr id="111" name="Straight Arrow Connector 110"/>
          <p:cNvCxnSpPr>
            <a:stCxn id="99" idx="3"/>
            <a:endCxn id="102" idx="1"/>
          </p:cNvCxnSpPr>
          <p:nvPr/>
        </p:nvCxnSpPr>
        <p:spPr>
          <a:xfrm>
            <a:off x="3292242" y="2689013"/>
            <a:ext cx="2624167" cy="18350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10800" y="6356356"/>
            <a:ext cx="457200" cy="501651"/>
          </a:xfrm>
        </p:spPr>
        <p:txBody>
          <a:bodyPr/>
          <a:lstStyle/>
          <a:p>
            <a:fld id="{2F8258B8-ACF5-6E4C-8B3E-49E538074B4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9" name="Content Placeholder 2"/>
          <p:cNvSpPr>
            <a:spLocks noGrp="1"/>
          </p:cNvSpPr>
          <p:nvPr>
            <p:ph idx="1"/>
          </p:nvPr>
        </p:nvSpPr>
        <p:spPr>
          <a:xfrm>
            <a:off x="2177999" y="1018826"/>
            <a:ext cx="7776609" cy="791119"/>
          </a:xfrm>
          <a:ln w="28575" cmpd="sng">
            <a:solidFill>
              <a:srgbClr val="3366FF"/>
            </a:solidFill>
          </a:ln>
        </p:spPr>
        <p:txBody>
          <a:bodyPr>
            <a:normAutofit fontScale="92500"/>
          </a:bodyPr>
          <a:lstStyle/>
          <a:p>
            <a:pPr marL="0" indent="0" algn="ctr" fontAlgn="base">
              <a:lnSpc>
                <a:spcPct val="80000"/>
              </a:lnSpc>
              <a:buNone/>
            </a:pPr>
            <a:r>
              <a:rPr lang="en-US" sz="2800" dirty="0">
                <a:cs typeface="Arial"/>
              </a:rPr>
              <a:t>BUZZ is an active testing framework to check context-dependent policies in stateful data planes</a:t>
            </a:r>
          </a:p>
          <a:p>
            <a:pPr lvl="1" indent="0" algn="ctr" fontAlgn="base">
              <a:lnSpc>
                <a:spcPct val="80000"/>
              </a:lnSpc>
              <a:buNone/>
            </a:pPr>
            <a:endParaRPr lang="en-US" dirty="0" smtClean="0">
              <a:cs typeface="Arial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114799" y="2528165"/>
            <a:ext cx="1690912" cy="372396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600" b="1" dirty="0"/>
              <a:t>BUZZ</a:t>
            </a:r>
            <a:endParaRPr lang="en-US" sz="2600" b="1" dirty="0">
              <a:solidFill>
                <a:srgbClr val="0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860429" y="3388779"/>
            <a:ext cx="1165412" cy="819184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600" dirty="0"/>
              <a:t>test</a:t>
            </a:r>
          </a:p>
          <a:p>
            <a:pPr algn="ctr">
              <a:lnSpc>
                <a:spcPct val="90000"/>
              </a:lnSpc>
            </a:pPr>
            <a:r>
              <a:rPr lang="en-US" sz="2600" dirty="0"/>
              <a:t>traffic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902205" y="1970246"/>
            <a:ext cx="3099637" cy="745831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600" dirty="0"/>
              <a:t>context-dependent</a:t>
            </a:r>
          </a:p>
          <a:p>
            <a:pPr algn="ctr">
              <a:lnSpc>
                <a:spcPct val="80000"/>
              </a:lnSpc>
            </a:pPr>
            <a:r>
              <a:rPr lang="en-US" sz="2600" dirty="0"/>
              <a:t>policies</a:t>
            </a:r>
            <a:endParaRPr lang="en-US" sz="2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7696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6130643" y="1541323"/>
            <a:ext cx="1690912" cy="932549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600" dirty="0"/>
              <a:t>Data plane model</a:t>
            </a:r>
            <a:endParaRPr lang="en-US" sz="2600" dirty="0">
              <a:solidFill>
                <a:srgbClr val="00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555912" y="1638638"/>
            <a:ext cx="1372081" cy="329307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2200" dirty="0"/>
              <a:t>Operator</a:t>
            </a:r>
          </a:p>
        </p:txBody>
      </p:sp>
      <p:sp>
        <p:nvSpPr>
          <p:cNvPr id="61" name="Cloud 60"/>
          <p:cNvSpPr/>
          <p:nvPr/>
        </p:nvSpPr>
        <p:spPr>
          <a:xfrm rot="169972">
            <a:off x="4942605" y="4388822"/>
            <a:ext cx="4054221" cy="1101790"/>
          </a:xfrm>
          <a:prstGeom prst="cloud">
            <a:avLst/>
          </a:prstGeom>
          <a:noFill/>
          <a:ln w="19050" cmpd="sng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anchor="ctr"/>
          <a:lstStyle/>
          <a:p>
            <a:pPr algn="ctr">
              <a:lnSpc>
                <a:spcPct val="70000"/>
              </a:lnSpc>
              <a:defRPr/>
            </a:pPr>
            <a:endParaRPr lang="en-US" sz="2600" dirty="0">
              <a:latin typeface="Calibri"/>
              <a:cs typeface="Calibri"/>
            </a:endParaRPr>
          </a:p>
          <a:p>
            <a:pPr algn="ctr">
              <a:lnSpc>
                <a:spcPct val="70000"/>
              </a:lnSpc>
              <a:defRPr/>
            </a:pPr>
            <a:endParaRPr lang="en-US" sz="2600" dirty="0">
              <a:latin typeface="Calibri"/>
              <a:cs typeface="Calibri"/>
            </a:endParaRPr>
          </a:p>
          <a:p>
            <a:pPr algn="ctr">
              <a:lnSpc>
                <a:spcPct val="70000"/>
              </a:lnSpc>
              <a:defRPr/>
            </a:pPr>
            <a:endParaRPr lang="en-US" sz="2600" dirty="0">
              <a:solidFill>
                <a:schemeClr val="tx1"/>
              </a:solidFill>
              <a:latin typeface="Calibri"/>
              <a:cs typeface="Calibri"/>
            </a:endParaRPr>
          </a:p>
          <a:p>
            <a:pPr algn="ctr">
              <a:lnSpc>
                <a:spcPct val="70000"/>
              </a:lnSpc>
              <a:defRPr/>
            </a:pPr>
            <a:endParaRPr lang="en-US" sz="2600" dirty="0">
              <a:solidFill>
                <a:schemeClr val="tx1"/>
              </a:solidFill>
              <a:latin typeface="Calibri"/>
              <a:cs typeface="Calibri"/>
            </a:endParaRPr>
          </a:p>
          <a:p>
            <a:pPr algn="ctr">
              <a:lnSpc>
                <a:spcPct val="70000"/>
              </a:lnSpc>
              <a:defRPr/>
            </a:pPr>
            <a:endParaRPr lang="en-US" sz="26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pic>
        <p:nvPicPr>
          <p:cNvPr id="62" name="Picture 6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43187" y="4564944"/>
            <a:ext cx="349823" cy="21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3" name="Picture 6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3331" y="4564599"/>
            <a:ext cx="439193" cy="21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4" name="Picture 11" descr="IOSfirew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47628" y="4504785"/>
            <a:ext cx="137193" cy="273325"/>
          </a:xfrm>
          <a:prstGeom prst="rect">
            <a:avLst/>
          </a:prstGeom>
          <a:noFill/>
        </p:spPr>
      </p:pic>
      <p:pic>
        <p:nvPicPr>
          <p:cNvPr id="65" name="Picture 57" descr="icon_colo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51816" y="4520343"/>
            <a:ext cx="208612" cy="256200"/>
          </a:xfrm>
          <a:prstGeom prst="rect">
            <a:avLst/>
          </a:prstGeom>
          <a:noFill/>
        </p:spPr>
      </p:pic>
      <p:pic>
        <p:nvPicPr>
          <p:cNvPr id="66" name="Picture 2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31919" y="4538525"/>
            <a:ext cx="301180" cy="22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0" name="TextBox 69"/>
          <p:cNvSpPr txBox="1"/>
          <p:nvPr/>
        </p:nvSpPr>
        <p:spPr>
          <a:xfrm>
            <a:off x="5705086" y="5462234"/>
            <a:ext cx="2893586" cy="372396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2600" i="1" dirty="0"/>
              <a:t>stateful data plane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758995" y="4733294"/>
            <a:ext cx="702410" cy="372396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600" dirty="0"/>
              <a:t>FW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993436" y="4711294"/>
            <a:ext cx="1050839" cy="372396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600" dirty="0"/>
              <a:t>Proxy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410813" y="4733294"/>
            <a:ext cx="655924" cy="372396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600" dirty="0"/>
              <a:t>IPS</a:t>
            </a:r>
          </a:p>
        </p:txBody>
      </p:sp>
      <p:cxnSp>
        <p:nvCxnSpPr>
          <p:cNvPr id="93" name="Curved Connector 92"/>
          <p:cNvCxnSpPr>
            <a:stCxn id="61" idx="2"/>
            <a:endCxn id="99" idx="2"/>
          </p:cNvCxnSpPr>
          <p:nvPr/>
        </p:nvCxnSpPr>
        <p:spPr>
          <a:xfrm rot="10800000">
            <a:off x="2992921" y="2140418"/>
            <a:ext cx="1964723" cy="2699737"/>
          </a:xfrm>
          <a:prstGeom prst="curvedConnector2">
            <a:avLst/>
          </a:prstGeom>
          <a:ln>
            <a:solidFill>
              <a:srgbClr val="000000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6067566" y="2734952"/>
            <a:ext cx="1846698" cy="652472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600" dirty="0"/>
              <a:t>Test traffic</a:t>
            </a:r>
          </a:p>
          <a:p>
            <a:pPr algn="ctr">
              <a:lnSpc>
                <a:spcPct val="70000"/>
              </a:lnSpc>
            </a:pPr>
            <a:r>
              <a:rPr lang="en-US" sz="2600" dirty="0"/>
              <a:t>generation</a:t>
            </a:r>
            <a:endParaRPr lang="en-US" sz="2600" dirty="0">
              <a:solidFill>
                <a:srgbClr val="000000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5899477" y="2711233"/>
            <a:ext cx="2111577" cy="672712"/>
          </a:xfrm>
          <a:prstGeom prst="rect">
            <a:avLst/>
          </a:prstGeom>
          <a:noFill/>
          <a:ln w="28575" cmpd="sng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3" rIns="91427" bIns="45713" spcCol="0" rtlCol="0" anchor="ctr"/>
          <a:lstStyle/>
          <a:p>
            <a:pPr algn="ctr">
              <a:lnSpc>
                <a:spcPct val="70000"/>
              </a:lnSpc>
            </a:pPr>
            <a:endParaRPr lang="en-US" sz="2600"/>
          </a:p>
        </p:txBody>
      </p:sp>
      <p:pic>
        <p:nvPicPr>
          <p:cNvPr id="99" name="Picture 98" descr="operator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93597" y="1532168"/>
            <a:ext cx="598644" cy="608248"/>
          </a:xfrm>
          <a:prstGeom prst="rect">
            <a:avLst/>
          </a:prstGeom>
        </p:spPr>
      </p:pic>
      <p:sp>
        <p:nvSpPr>
          <p:cNvPr id="100" name="TextBox 99"/>
          <p:cNvSpPr txBox="1"/>
          <p:nvPr/>
        </p:nvSpPr>
        <p:spPr>
          <a:xfrm rot="20102029">
            <a:off x="2379995" y="3124231"/>
            <a:ext cx="943960" cy="372396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600" b="1" dirty="0">
                <a:solidFill>
                  <a:srgbClr val="218F3B"/>
                </a:solidFill>
              </a:rPr>
              <a:t>Pass</a:t>
            </a:r>
          </a:p>
        </p:txBody>
      </p:sp>
      <p:sp>
        <p:nvSpPr>
          <p:cNvPr id="101" name="TextBox 100"/>
          <p:cNvSpPr txBox="1"/>
          <p:nvPr/>
        </p:nvSpPr>
        <p:spPr>
          <a:xfrm rot="20102029">
            <a:off x="2469602" y="3410403"/>
            <a:ext cx="717117" cy="652472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600" b="1" dirty="0">
                <a:solidFill>
                  <a:srgbClr val="FF0000"/>
                </a:solidFill>
              </a:rPr>
              <a:t>Fail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5899476" y="1496506"/>
            <a:ext cx="2119459" cy="716272"/>
          </a:xfrm>
          <a:prstGeom prst="rect">
            <a:avLst/>
          </a:prstGeom>
          <a:noFill/>
          <a:ln w="28575" cmpd="sng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3" rIns="91427" bIns="45713" spcCol="0" rtlCol="0" anchor="ctr"/>
          <a:lstStyle/>
          <a:p>
            <a:pPr algn="ctr">
              <a:lnSpc>
                <a:spcPct val="70000"/>
              </a:lnSpc>
            </a:pPr>
            <a:endParaRPr lang="en-US" sz="2600"/>
          </a:p>
        </p:txBody>
      </p:sp>
      <p:cxnSp>
        <p:nvCxnSpPr>
          <p:cNvPr id="110" name="Straight Arrow Connector 109"/>
          <p:cNvCxnSpPr>
            <a:stCxn id="102" idx="2"/>
            <a:endCxn id="96" idx="0"/>
          </p:cNvCxnSpPr>
          <p:nvPr/>
        </p:nvCxnSpPr>
        <p:spPr>
          <a:xfrm flipH="1">
            <a:off x="6955265" y="2212779"/>
            <a:ext cx="3940" cy="498455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99" idx="3"/>
            <a:endCxn id="102" idx="1"/>
          </p:cNvCxnSpPr>
          <p:nvPr/>
        </p:nvCxnSpPr>
        <p:spPr>
          <a:xfrm>
            <a:off x="3292241" y="1836292"/>
            <a:ext cx="2607234" cy="18350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10800" y="6356356"/>
            <a:ext cx="457200" cy="501651"/>
          </a:xfrm>
        </p:spPr>
        <p:txBody>
          <a:bodyPr/>
          <a:lstStyle/>
          <a:p>
            <a:fld id="{2F8258B8-ACF5-6E4C-8B3E-49E538074B4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2902205" y="1117525"/>
            <a:ext cx="3099637" cy="745831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600" dirty="0"/>
              <a:t>context-dependent</a:t>
            </a:r>
          </a:p>
          <a:p>
            <a:pPr algn="ctr">
              <a:lnSpc>
                <a:spcPct val="80000"/>
              </a:lnSpc>
            </a:pPr>
            <a:r>
              <a:rPr lang="en-US" sz="2600" dirty="0"/>
              <a:t>policies</a:t>
            </a:r>
            <a:endParaRPr lang="en-US" sz="2600" dirty="0">
              <a:solidFill>
                <a:srgbClr val="0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284977" y="1294000"/>
            <a:ext cx="2070967" cy="1372669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600" dirty="0">
                <a:solidFill>
                  <a:srgbClr val="FF0000"/>
                </a:solidFill>
              </a:rPr>
              <a:t>Challenge 1:</a:t>
            </a:r>
          </a:p>
          <a:p>
            <a:pPr algn="ctr">
              <a:lnSpc>
                <a:spcPct val="80000"/>
              </a:lnSpc>
            </a:pPr>
            <a:r>
              <a:rPr lang="en-US" sz="2600" dirty="0"/>
              <a:t>Expressive models?</a:t>
            </a:r>
            <a:endParaRPr lang="en-US" sz="2600" dirty="0">
              <a:solidFill>
                <a:srgbClr val="0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36569" y="2527389"/>
            <a:ext cx="2822146" cy="1372669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600" dirty="0">
                <a:solidFill>
                  <a:srgbClr val="FF0000"/>
                </a:solidFill>
              </a:rPr>
              <a:t>Challenge 2:</a:t>
            </a:r>
          </a:p>
          <a:p>
            <a:pPr algn="ctr">
              <a:lnSpc>
                <a:spcPct val="80000"/>
              </a:lnSpc>
            </a:pPr>
            <a:r>
              <a:rPr lang="en-US" sz="2600" dirty="0"/>
              <a:t>Scalable state space exploration</a:t>
            </a:r>
            <a:endParaRPr lang="en-US" sz="2600" dirty="0">
              <a:solidFill>
                <a:srgbClr val="000000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5568839" y="1316298"/>
            <a:ext cx="2941002" cy="1138680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 w="57150" cmpd="sng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>
            <a:stCxn id="95" idx="2"/>
          </p:cNvCxnSpPr>
          <p:nvPr/>
        </p:nvCxnSpPr>
        <p:spPr>
          <a:xfrm flipH="1">
            <a:off x="6976139" y="3387424"/>
            <a:ext cx="14777" cy="1064990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860429" y="3523020"/>
            <a:ext cx="1165412" cy="745831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600" dirty="0"/>
              <a:t>test</a:t>
            </a:r>
          </a:p>
          <a:p>
            <a:pPr algn="ctr">
              <a:lnSpc>
                <a:spcPct val="80000"/>
              </a:lnSpc>
            </a:pPr>
            <a:r>
              <a:rPr lang="en-US" sz="2600" dirty="0"/>
              <a:t>traffic</a:t>
            </a:r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1746251" y="-50331"/>
            <a:ext cx="8778874" cy="1245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00B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cap="all" dirty="0">
                <a:blipFill>
                  <a:blip r:embed="rId8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tile tx="6350" ty="-127000" sx="65000" sy="64000" flip="none" algn="tl"/>
                </a:blipFill>
              </a:rPr>
              <a:t>Challenge 1: Expressive data plane model</a:t>
            </a:r>
          </a:p>
        </p:txBody>
      </p:sp>
    </p:spTree>
    <p:extLst>
      <p:ext uri="{BB962C8B-B14F-4D97-AF65-F5344CB8AC3E}">
        <p14:creationId xmlns:p14="http://schemas.microsoft.com/office/powerpoint/2010/main" xmlns="" val="310306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3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395</TotalTime>
  <Words>691</Words>
  <Application>Microsoft Office PowerPoint</Application>
  <PresentationFormat>Custom</PresentationFormat>
  <Paragraphs>274</Paragraphs>
  <Slides>16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Wood Type</vt:lpstr>
      <vt:lpstr>BUZZ: TESTING CONTEXT-DEPENDENT POLICIES IN STATEFUL NETWORKS</vt:lpstr>
      <vt:lpstr>CONTENTS</vt:lpstr>
      <vt:lpstr>INTRODUCTION</vt:lpstr>
      <vt:lpstr>Why is it challenging?</vt:lpstr>
      <vt:lpstr>STATEFUL FIREWALLING</vt:lpstr>
      <vt:lpstr>CONTEXT-DEPENDENT TRAFFIC MONITORING</vt:lpstr>
      <vt:lpstr>MULTI STAGE TRIGGERS</vt:lpstr>
      <vt:lpstr>solution: BUZZ</vt:lpstr>
      <vt:lpstr>Slide 9</vt:lpstr>
      <vt:lpstr>Slide 10</vt:lpstr>
      <vt:lpstr>Slide 11</vt:lpstr>
      <vt:lpstr>Slide 12</vt:lpstr>
      <vt:lpstr>Challenge 2: Exploring data plane state space</vt:lpstr>
      <vt:lpstr>workflow</vt:lpstr>
      <vt:lpstr>Evaluation: Scalability of BUZZ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BUZZ: TESTING CONTEXT-DEPENDENT POLICIES IN STATEFUL NETWORKS</dc:title>
  <dc:creator>harshini.sai@outlook.com</dc:creator>
  <cp:lastModifiedBy>xy</cp:lastModifiedBy>
  <cp:revision>13</cp:revision>
  <dcterms:created xsi:type="dcterms:W3CDTF">2017-04-19T14:28:00Z</dcterms:created>
  <dcterms:modified xsi:type="dcterms:W3CDTF">2017-04-19T21:55:35Z</dcterms:modified>
</cp:coreProperties>
</file>