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77" r:id="rId4"/>
    <p:sldId id="278" r:id="rId5"/>
    <p:sldId id="259" r:id="rId6"/>
    <p:sldId id="266" r:id="rId7"/>
    <p:sldId id="260" r:id="rId8"/>
    <p:sldId id="261" r:id="rId9"/>
    <p:sldId id="269" r:id="rId10"/>
    <p:sldId id="274" r:id="rId11"/>
    <p:sldId id="270" r:id="rId12"/>
    <p:sldId id="276" r:id="rId13"/>
    <p:sldId id="272" r:id="rId14"/>
    <p:sldId id="273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8"/>
    <p:restoredTop sz="81947"/>
  </p:normalViewPr>
  <p:slideViewPr>
    <p:cSldViewPr snapToGrid="0" snapToObjects="1">
      <p:cViewPr varScale="1">
        <p:scale>
          <a:sx n="76" d="100"/>
          <a:sy n="76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E6DA0-2280-7341-89B1-2C0DAB175AF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E0C4-28DA-3045-A4FC-868A875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resources</a:t>
            </a:r>
            <a:r>
              <a:rPr lang="en-US" baseline="0" dirty="0" smtClean="0"/>
              <a:t> to access then a fault occurs. The goal is to create fault tolerant services. DS can aid, if one service fails another can pick up </a:t>
            </a:r>
            <a:r>
              <a:rPr lang="en-US" baseline="0" dirty="0" err="1" smtClean="0"/>
              <a:t>wher</a:t>
            </a:r>
            <a:r>
              <a:rPr lang="en-US" baseline="0" dirty="0" smtClean="0"/>
              <a:t> you left off.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2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promising alternative is asynchronous virtual machine replication</a:t>
            </a:r>
          </a:p>
          <a:p>
            <a:r>
              <a:rPr lang="en-US" dirty="0" smtClean="0"/>
              <a:t>REMUS introduces asynchronous virtual machine </a:t>
            </a:r>
            <a:r>
              <a:rPr lang="en-US" dirty="0" err="1" smtClean="0"/>
              <a:t>replicaiton</a:t>
            </a:r>
            <a:r>
              <a:rPr lang="en-US" dirty="0" smtClean="0"/>
              <a:t> (VMR)</a:t>
            </a:r>
          </a:p>
          <a:p>
            <a:r>
              <a:rPr lang="en-US" dirty="0" smtClean="0"/>
              <a:t>In VMR the protected guest software is encapsulated in a VM and snapshots of its state are frequently sent to a </a:t>
            </a:r>
            <a:r>
              <a:rPr lang="en-US" dirty="0" err="1" smtClean="0"/>
              <a:t>backip</a:t>
            </a:r>
            <a:r>
              <a:rPr lang="en-US" dirty="0" smtClean="0"/>
              <a:t> host across the network</a:t>
            </a:r>
          </a:p>
          <a:p>
            <a:r>
              <a:rPr lang="en-US" dirty="0" smtClean="0"/>
              <a:t>On the backup, the VM image is resident in memory and begins executions immediately upon primary failure</a:t>
            </a:r>
          </a:p>
          <a:p>
            <a:r>
              <a:rPr lang="en-US" dirty="0" smtClean="0"/>
              <a:t>(One way</a:t>
            </a:r>
            <a:r>
              <a:rPr lang="en-US" baseline="0" dirty="0" smtClean="0"/>
              <a:t> to accomplish this is using a </a:t>
            </a:r>
            <a:r>
              <a:rPr lang="en-US" baseline="0" dirty="0" err="1" smtClean="0"/>
              <a:t>technqiue</a:t>
            </a:r>
            <a:r>
              <a:rPr lang="en-US" baseline="0" dirty="0" smtClean="0"/>
              <a:t> called </a:t>
            </a:r>
            <a:r>
              <a:rPr lang="en-US" baseline="0" dirty="0" err="1" smtClean="0"/>
              <a:t>vmr</a:t>
            </a:r>
            <a:r>
              <a:rPr lang="en-US" baseline="0" dirty="0" smtClean="0"/>
              <a:t>, the </a:t>
            </a:r>
            <a:r>
              <a:rPr lang="en-US" baseline="0" smtClean="0"/>
              <a:t>primary machine create backups at a given state and pushes the back up during a fault)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Epoch is the interval of</a:t>
            </a:r>
            <a:r>
              <a:rPr lang="en-US" baseline="0" dirty="0" smtClean="0"/>
              <a:t> each snapshot</a:t>
            </a:r>
          </a:p>
          <a:p>
            <a:r>
              <a:rPr lang="en-US" baseline="0" dirty="0" smtClean="0"/>
              <a:t>Backup is restored in a failure occurs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Library operating system (</a:t>
            </a:r>
            <a:r>
              <a:rPr lang="en-US" dirty="0" err="1" smtClean="0"/>
              <a:t>LibOS</a:t>
            </a:r>
            <a:r>
              <a:rPr lang="en-US" dirty="0" smtClean="0"/>
              <a:t>) –</a:t>
            </a:r>
          </a:p>
          <a:p>
            <a:r>
              <a:rPr lang="en-US" dirty="0" smtClean="0"/>
              <a:t>The idea of the library OS is that the personality of the OS on which an application depends runs in the address space of the application. A small, fixed set of abstractions connects the library OS to the host OS kernel, offering the promise of better system security and more rapid independent evolution of OS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 does not allow to suspend of running threads to take a </a:t>
            </a:r>
            <a:r>
              <a:rPr lang="en-US" dirty="0" err="1" smtClean="0"/>
              <a:t>snapshop</a:t>
            </a:r>
            <a:r>
              <a:rPr lang="en-US" dirty="0" smtClean="0"/>
              <a:t> of current memory. </a:t>
            </a:r>
          </a:p>
          <a:p>
            <a:r>
              <a:rPr lang="en-US" dirty="0" smtClean="0"/>
              <a:t>Solution is to raise an exception in each thread at a given checkpoint and wait for all threads to reach these exceptions during system calls. Once reached a checkpoint can be created. </a:t>
            </a:r>
          </a:p>
          <a:p>
            <a:r>
              <a:rPr lang="en-US" dirty="0" smtClean="0"/>
              <a:t>Problem: What if the thread is waiting on IO before reaching the exception?</a:t>
            </a:r>
          </a:p>
          <a:p>
            <a:r>
              <a:rPr lang="en-US" dirty="0" smtClean="0"/>
              <a:t>Solution: Raise exceptions prior or after known system calls that may take time to finish execution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2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-Simple</a:t>
            </a:r>
            <a:r>
              <a:rPr lang="en-US" baseline="0" dirty="0" smtClean="0"/>
              <a:t> ping server</a:t>
            </a:r>
          </a:p>
          <a:p>
            <a:r>
              <a:rPr lang="en-US" baseline="0" dirty="0" smtClean="0"/>
              <a:t>-Dirties memory at a given rate through a 100MB region one byte at a time, incrementing each byte modulo 256</a:t>
            </a:r>
          </a:p>
          <a:p>
            <a:r>
              <a:rPr lang="en-US" baseline="0" dirty="0" smtClean="0"/>
              <a:t>-client sends 100,000 requests ever 2 </a:t>
            </a:r>
            <a:r>
              <a:rPr lang="en-US" baseline="0" dirty="0" err="1" smtClean="0"/>
              <a:t>ms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Depending on the type of process, LVMR can create fault tolerant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E0C4-28DA-3045-A4FC-868A875129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6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147-B784-FD4A-B98B-709825510A78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9665-13D7-B24A-AA4F-8CD4365B0F33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5D9-FF81-3548-958C-AE3C1DFBC1CE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DC83-D5EB-F34A-9FE8-FB48744F489D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0294-945A-5B48-B718-B03129FEEAC7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B9F5-92F5-484B-B559-3A99827EAC7C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4971-DEA3-854D-8FBC-8D79808D6D5A}" type="datetime1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58CF-2A8F-9E4E-AF6A-81352E16F9D1}" type="datetime1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2580-762E-8B40-951C-5846B3921146}" type="datetime1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DA69-6E18-D247-8A54-755A62F3DE73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F0BD-F9A4-8041-8049-7F657E729F8E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4376-03D3-FE47-B47C-98D2C62B4BA7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79643-B325-0143-AF0A-8C6DE5E8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Tardigrade: Leveraging Lightweight Virtual Machines to Easily and Efficiently Construct Fault-Tolerant </a:t>
            </a:r>
            <a:r>
              <a:rPr lang="en-US" sz="3600" dirty="0" smtClean="0"/>
              <a:t>Services </a:t>
            </a:r>
            <a:r>
              <a:rPr lang="en-US" sz="3600" dirty="0" smtClean="0">
                <a:solidFill>
                  <a:srgbClr val="FF0000"/>
                </a:solidFill>
              </a:rPr>
              <a:t>OVERVIEW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-Gerson Rodriguez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Stack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690688"/>
            <a:ext cx="5759450" cy="3785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90688"/>
            <a:ext cx="6402408" cy="4312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688" y="1631195"/>
            <a:ext cx="53006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 does not allow to suspend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 </a:t>
            </a:r>
            <a:r>
              <a:rPr lang="en-US" dirty="0"/>
              <a:t>running threads to take a </a:t>
            </a:r>
            <a:r>
              <a:rPr lang="en-US" dirty="0" smtClean="0"/>
              <a:t>snapshot </a:t>
            </a:r>
            <a:r>
              <a:rPr lang="en-US" dirty="0"/>
              <a:t>of current memory. </a:t>
            </a:r>
          </a:p>
          <a:p>
            <a:endParaRPr lang="en-US" dirty="0" smtClean="0"/>
          </a:p>
          <a:p>
            <a:r>
              <a:rPr lang="en-US" dirty="0" smtClean="0"/>
              <a:t>Solution </a:t>
            </a:r>
            <a:r>
              <a:rPr lang="en-US" dirty="0"/>
              <a:t>is to raise an exception in each thread at a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checkpoint and wait for all threads to reach these </a:t>
            </a:r>
            <a:r>
              <a:rPr lang="en-US" dirty="0" smtClean="0"/>
              <a:t>exceptions </a:t>
            </a:r>
            <a:r>
              <a:rPr lang="en-US" dirty="0"/>
              <a:t>during system calls. Once reached a </a:t>
            </a:r>
            <a:endParaRPr lang="en-US" dirty="0" smtClean="0"/>
          </a:p>
          <a:p>
            <a:r>
              <a:rPr lang="en-US" dirty="0" smtClean="0"/>
              <a:t>checkpoint </a:t>
            </a:r>
            <a:r>
              <a:rPr lang="en-US" dirty="0"/>
              <a:t>can be created. </a:t>
            </a:r>
          </a:p>
          <a:p>
            <a:endParaRPr lang="en-US" dirty="0" smtClean="0"/>
          </a:p>
          <a:p>
            <a:r>
              <a:rPr lang="en-US" dirty="0" smtClean="0"/>
              <a:t>Problem</a:t>
            </a:r>
            <a:r>
              <a:rPr lang="en-US" dirty="0"/>
              <a:t>: What if the thread is waiting on IO before </a:t>
            </a:r>
            <a:endParaRPr lang="en-US" dirty="0" smtClean="0"/>
          </a:p>
          <a:p>
            <a:r>
              <a:rPr lang="en-US" dirty="0" smtClean="0"/>
              <a:t>reaching </a:t>
            </a:r>
            <a:r>
              <a:rPr lang="en-US" dirty="0"/>
              <a:t>the exception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Solution: Raise exceptions prior or after known system </a:t>
            </a:r>
            <a:endParaRPr lang="en-US" dirty="0" smtClean="0"/>
          </a:p>
          <a:p>
            <a:r>
              <a:rPr lang="en-US" dirty="0" smtClean="0"/>
              <a:t>calls </a:t>
            </a:r>
            <a:r>
              <a:rPr lang="en-US" dirty="0"/>
              <a:t>that may take time to finish execution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4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Tardigrade Diagram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7956" y="3455672"/>
            <a:ext cx="5800725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Orchestrator (View Manager)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4636" y="2195036"/>
            <a:ext cx="1711644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</a:t>
            </a:r>
            <a:r>
              <a:rPr lang="en-US" smtClean="0"/>
              <a:t>(Primary)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70356" y="2195036"/>
            <a:ext cx="1681165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(Backup)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95598" y="2195036"/>
            <a:ext cx="1513524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(Spare)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52259" y="4892998"/>
            <a:ext cx="1712118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>
            <a:off x="4526280" y="2446496"/>
            <a:ext cx="2440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6451521" y="2446496"/>
            <a:ext cx="2440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0"/>
            <a:endCxn id="11" idx="2"/>
          </p:cNvCxnSpPr>
          <p:nvPr/>
        </p:nvCxnSpPr>
        <p:spPr>
          <a:xfrm flipV="1">
            <a:off x="5608319" y="2697956"/>
            <a:ext cx="2620" cy="75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0"/>
            <a:endCxn id="12" idx="2"/>
          </p:cNvCxnSpPr>
          <p:nvPr/>
        </p:nvCxnSpPr>
        <p:spPr>
          <a:xfrm rot="5400000" flipH="1" flipV="1">
            <a:off x="6151481" y="2154794"/>
            <a:ext cx="757716" cy="184404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6" idx="0"/>
            <a:endCxn id="10" idx="2"/>
          </p:cNvCxnSpPr>
          <p:nvPr/>
        </p:nvCxnSpPr>
        <p:spPr>
          <a:xfrm rot="16200000" flipV="1">
            <a:off x="4260531" y="2107883"/>
            <a:ext cx="757716" cy="193786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3" idx="0"/>
          </p:cNvCxnSpPr>
          <p:nvPr/>
        </p:nvCxnSpPr>
        <p:spPr>
          <a:xfrm flipH="1">
            <a:off x="5608318" y="4198622"/>
            <a:ext cx="1" cy="6943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642938"/>
            <a:ext cx="5907087" cy="5211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2938"/>
            <a:ext cx="5907087" cy="52117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Latency Impacts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1690688"/>
            <a:ext cx="6997700" cy="400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6675" y="2271713"/>
            <a:ext cx="281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Memory Dirtying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Nondeterministic events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1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8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Goals, current state</a:t>
            </a:r>
          </a:p>
          <a:p>
            <a:r>
              <a:rPr lang="en-US" dirty="0" smtClean="0"/>
              <a:t>Problems</a:t>
            </a: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Tolerant Services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2260599"/>
            <a:ext cx="4546600" cy="28952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(Xen)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23979643-B325-0143-AF0A-8C6DE5E8AD96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2933" y="4978400"/>
            <a:ext cx="4741334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2933" y="4233333"/>
            <a:ext cx="4741334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2933" y="2912533"/>
            <a:ext cx="982134" cy="982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 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3266" y="2912533"/>
            <a:ext cx="982134" cy="982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13599" y="2912533"/>
            <a:ext cx="982134" cy="982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Replication (VMR)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94" y="2366829"/>
            <a:ext cx="5571426" cy="28898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VMR Remus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snapshot of current state of VM</a:t>
            </a:r>
          </a:p>
          <a:p>
            <a:pPr lvl="1"/>
            <a:r>
              <a:rPr lang="en-US" dirty="0" smtClean="0"/>
              <a:t>Perform a checkpoint after each epoch</a:t>
            </a:r>
          </a:p>
          <a:p>
            <a:pPr lvl="1"/>
            <a:r>
              <a:rPr lang="en-US" dirty="0" smtClean="0"/>
              <a:t>Forces output buffer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792220"/>
            <a:ext cx="4869180" cy="275920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Latency, Having to save an entire VM and load during faults</a:t>
            </a:r>
          </a:p>
          <a:p>
            <a:r>
              <a:rPr lang="en-US" dirty="0" smtClean="0"/>
              <a:t>Non important services can delay packets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60" y="3311708"/>
            <a:ext cx="3653143" cy="23270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weight virtual machine using Bascule / </a:t>
            </a:r>
            <a:r>
              <a:rPr lang="en-US" dirty="0" err="1" smtClean="0"/>
              <a:t>LibOS</a:t>
            </a:r>
            <a:endParaRPr lang="en-US" dirty="0" smtClean="0"/>
          </a:p>
          <a:p>
            <a:r>
              <a:rPr lang="en-US" dirty="0" smtClean="0"/>
              <a:t>Serve only a process and not an entire VM </a:t>
            </a:r>
            <a:r>
              <a:rPr lang="en-US" dirty="0" smtClean="0">
                <a:solidFill>
                  <a:srgbClr val="FF0000"/>
                </a:solidFill>
              </a:rPr>
              <a:t>without modifications to binaries</a:t>
            </a:r>
          </a:p>
          <a:p>
            <a:r>
              <a:rPr lang="en-US" dirty="0" smtClean="0"/>
              <a:t>Turn existing binaries into fault tolerant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6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LibOS</a:t>
            </a:r>
            <a:r>
              <a:rPr lang="en-US" dirty="0" smtClean="0"/>
              <a:t> and Bascule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Bascule allows OS independent extensions to be attached at run time</a:t>
            </a:r>
          </a:p>
          <a:p>
            <a:r>
              <a:rPr lang="en-US" dirty="0" smtClean="0"/>
              <a:t>Allows </a:t>
            </a:r>
            <a:r>
              <a:rPr lang="en-US" dirty="0" err="1" smtClean="0"/>
              <a:t>extentions</a:t>
            </a:r>
            <a:r>
              <a:rPr lang="en-US" dirty="0" smtClean="0"/>
              <a:t> from </a:t>
            </a:r>
            <a:r>
              <a:rPr lang="en-US" dirty="0" err="1" smtClean="0"/>
              <a:t>LibOS</a:t>
            </a:r>
            <a:r>
              <a:rPr lang="en-US" dirty="0" smtClean="0"/>
              <a:t> without modification (</a:t>
            </a:r>
            <a:r>
              <a:rPr lang="en-US" dirty="0" err="1" smtClean="0"/>
              <a:t>ie</a:t>
            </a:r>
            <a:r>
              <a:rPr lang="en-US" dirty="0" smtClean="0"/>
              <a:t> updates can be performed)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30" y="3812492"/>
            <a:ext cx="4711539" cy="26498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9643-B325-0143-AF0A-8C6DE5E8AD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18938</TotalTime>
  <Words>621</Words>
  <Application>Microsoft Macintosh PowerPoint</Application>
  <PresentationFormat>Widescreen</PresentationFormat>
  <Paragraphs>96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Tardigrade: Leveraging Lightweight Virtual Machines to Easily and Efficiently Construct Fault-Tolerant Services OVERVIEW</vt:lpstr>
      <vt:lpstr>Outline</vt:lpstr>
      <vt:lpstr>Fault Tolerant Services</vt:lpstr>
      <vt:lpstr>Virtual Machine (Xen)</vt:lpstr>
      <vt:lpstr>Virtual Machine Replication (VMR)</vt:lpstr>
      <vt:lpstr>Asynchronous VMR Remus</vt:lpstr>
      <vt:lpstr>Problems</vt:lpstr>
      <vt:lpstr>Solution</vt:lpstr>
      <vt:lpstr>LibOS and Bascule</vt:lpstr>
      <vt:lpstr>Checkpoint Stack</vt:lpstr>
      <vt:lpstr>Checkpointer</vt:lpstr>
      <vt:lpstr>Tardigrade Diagram</vt:lpstr>
      <vt:lpstr>PowerPoint Presentation</vt:lpstr>
      <vt:lpstr>High Latency Impacts</vt:lpstr>
      <vt:lpstr>Questions?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Gerson Rodriguez</dc:creator>
  <cp:lastModifiedBy>Gerson Rodriguez</cp:lastModifiedBy>
  <cp:revision>51</cp:revision>
  <dcterms:created xsi:type="dcterms:W3CDTF">2017-04-05T17:18:05Z</dcterms:created>
  <dcterms:modified xsi:type="dcterms:W3CDTF">2017-04-24T17:54:09Z</dcterms:modified>
</cp:coreProperties>
</file>