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1127" r:id="rId2"/>
    <p:sldId id="1128" r:id="rId3"/>
    <p:sldId id="1195" r:id="rId4"/>
    <p:sldId id="1193" r:id="rId5"/>
    <p:sldId id="1199" r:id="rId6"/>
    <p:sldId id="1200" r:id="rId7"/>
    <p:sldId id="1238" r:id="rId8"/>
    <p:sldId id="1202" r:id="rId9"/>
    <p:sldId id="1211" r:id="rId10"/>
    <p:sldId id="1242" r:id="rId11"/>
    <p:sldId id="1204" r:id="rId12"/>
    <p:sldId id="1205" r:id="rId13"/>
    <p:sldId id="1215" r:id="rId14"/>
    <p:sldId id="1207" r:id="rId15"/>
    <p:sldId id="1208" r:id="rId16"/>
    <p:sldId id="1209" r:id="rId17"/>
    <p:sldId id="1210" r:id="rId18"/>
    <p:sldId id="1233" r:id="rId19"/>
    <p:sldId id="1212" r:id="rId20"/>
    <p:sldId id="1213" r:id="rId21"/>
    <p:sldId id="1214" r:id="rId22"/>
    <p:sldId id="1216" r:id="rId23"/>
    <p:sldId id="1217" r:id="rId24"/>
    <p:sldId id="1218" r:id="rId25"/>
    <p:sldId id="1220" r:id="rId26"/>
    <p:sldId id="1219" r:id="rId27"/>
    <p:sldId id="1234" r:id="rId28"/>
    <p:sldId id="1221" r:id="rId29"/>
    <p:sldId id="1222" r:id="rId30"/>
    <p:sldId id="1231" r:id="rId31"/>
    <p:sldId id="1224" r:id="rId32"/>
    <p:sldId id="1236" r:id="rId33"/>
    <p:sldId id="1235" r:id="rId34"/>
    <p:sldId id="1230" r:id="rId35"/>
    <p:sldId id="1232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FF99"/>
    <a:srgbClr val="0000FF"/>
    <a:srgbClr val="008000"/>
    <a:srgbClr val="333399"/>
    <a:srgbClr val="16AE02"/>
    <a:srgbClr val="FF9900"/>
    <a:srgbClr val="CC6600"/>
    <a:srgbClr val="FFCC99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9035" autoAdjust="0"/>
  </p:normalViewPr>
  <p:slideViewPr>
    <p:cSldViewPr>
      <p:cViewPr>
        <p:scale>
          <a:sx n="80" d="100"/>
          <a:sy n="80" d="100"/>
        </p:scale>
        <p:origin x="-76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165" y="-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8EEF0E-2BA5-436F-9405-2310A62A0E76}" type="datetimeFigureOut">
              <a:rPr lang="en-US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457585A-2258-46D4-ADEB-413EF8EF0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8054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Mention coauthors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76433B-9340-458D-A3F8-F8A3583587B3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69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Packages travel inside the network…</a:t>
            </a:r>
          </a:p>
          <a:p>
            <a:r>
              <a:rPr lang="en-US" dirty="0" smtClean="0"/>
              <a:t>Switches pass them along…</a:t>
            </a:r>
          </a:p>
          <a:p>
            <a:r>
              <a:rPr lang="en-US" dirty="0" smtClean="0"/>
              <a:t>But the decision</a:t>
            </a:r>
            <a:r>
              <a:rPr lang="en-US" baseline="0" dirty="0" smtClean="0"/>
              <a:t>s are made individually by the switches.. such as where to pass them</a:t>
            </a:r>
          </a:p>
          <a:p>
            <a:r>
              <a:rPr lang="en-US" dirty="0" smtClean="0"/>
              <a:t>No</a:t>
            </a:r>
            <a:r>
              <a:rPr lang="en-US" baseline="0" dirty="0" smtClean="0"/>
              <a:t>body is dynamically controlling the network flow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500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The key is to have a standardized control interface that speaks directly to hardware</a:t>
            </a:r>
          </a:p>
          <a:p>
            <a:pPr>
              <a:buFontTx/>
              <a:buChar char="•"/>
            </a:pPr>
            <a:r>
              <a:rPr lang="en-US" dirty="0" smtClean="0"/>
              <a:t>A whole</a:t>
            </a:r>
            <a:r>
              <a:rPr lang="en-US" baseline="0" dirty="0" smtClean="0"/>
              <a:t> network is like a big machine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38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92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40097626" indent="-39614320" defTabSz="101192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208265" indent="-241653" defTabSz="101192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91571" indent="-241653" defTabSz="101192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74878" indent="-241653" defTabSz="101192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658184" indent="-241653" defTabSz="101192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141490" indent="-241653" defTabSz="101192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624796" indent="-241653" defTabSz="101192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4108102" indent="-241653" defTabSz="101192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A03879-3812-4591-8F01-DD89D0CBC4FB}" type="slidenum">
              <a:rPr lang="en-US" sz="1400"/>
              <a:pPr>
                <a:spcBef>
                  <a:spcPct val="0"/>
                </a:spcBef>
              </a:pPr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8762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92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40097626" indent="-39614320" defTabSz="101192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208265" indent="-241653" defTabSz="101192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91571" indent="-241653" defTabSz="101192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74878" indent="-241653" defTabSz="101192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658184" indent="-241653" defTabSz="101192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141490" indent="-241653" defTabSz="101192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624796" indent="-241653" defTabSz="101192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4108102" indent="-241653" defTabSz="101192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A03879-3812-4591-8F01-DD89D0CBC4FB}" type="slidenum">
              <a:rPr lang="en-US" sz="1400"/>
              <a:pPr>
                <a:spcBef>
                  <a:spcPct val="0"/>
                </a:spcBef>
              </a:pPr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8762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6233-8A99-4C81-8E4B-A230611DB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9235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605FE-AC86-4460-A40E-3402181440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878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B6FB-AA60-4B05-90B8-F4CCE7F57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329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437EA-A88F-45B1-B20A-4943A1CDCB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811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F1CA-0CFB-4D8D-B487-DFBC1B889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5463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2E3E-4911-4CD1-999B-99F64860C6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682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B252-2080-4A1E-B126-6A3FD3709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492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AB9EC-3339-4478-9F34-3E7809D49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158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EB688-C5CB-46DA-8721-143EE8467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633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AA01-8C63-4FA1-8FB6-6B06A4915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745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dirty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24D29-24AF-46E2-AA05-E58E72A68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757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75F28C8-BE2C-4075-A357-5C82D0396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0" y="1120675"/>
            <a:ext cx="91440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zh-CN" b="1" dirty="0" smtClean="0">
              <a:solidFill>
                <a:schemeClr val="accent1">
                  <a:satMod val="150000"/>
                </a:schemeClr>
              </a:solidFill>
            </a:endParaRPr>
          </a:p>
          <a:p>
            <a:pPr eaLnBrk="1" hangingPunct="1"/>
            <a:endParaRPr lang="en-US" altLang="zh-CN" b="1" dirty="0">
              <a:solidFill>
                <a:schemeClr val="accent1">
                  <a:satMod val="150000"/>
                </a:schemeClr>
              </a:solidFill>
            </a:endParaRPr>
          </a:p>
          <a:p>
            <a:pPr eaLnBrk="1" hangingPunct="1"/>
            <a:endParaRPr lang="en-US" altLang="zh-CN" b="1" dirty="0" smtClean="0">
              <a:solidFill>
                <a:schemeClr val="accent1">
                  <a:satMod val="150000"/>
                </a:schemeClr>
              </a:solidFill>
            </a:endParaRPr>
          </a:p>
          <a:p>
            <a:pPr eaLnBrk="1" hangingPunct="1"/>
            <a:endParaRPr lang="en-US" altLang="zh-CN" b="1" dirty="0">
              <a:solidFill>
                <a:schemeClr val="accent1">
                  <a:satMod val="150000"/>
                </a:schemeClr>
              </a:solidFill>
            </a:endParaRPr>
          </a:p>
          <a:p>
            <a:pPr eaLnBrk="1" hangingPunct="1"/>
            <a:r>
              <a:rPr lang="en-US" altLang="zh-CN" sz="3200" b="1" dirty="0">
                <a:solidFill>
                  <a:schemeClr val="accent1">
                    <a:satMod val="150000"/>
                  </a:schemeClr>
                </a:solidFill>
              </a:rPr>
              <a:t>Kinetic: Verifiable Dynamic Network Control</a:t>
            </a:r>
          </a:p>
        </p:txBody>
      </p:sp>
      <p:sp>
        <p:nvSpPr>
          <p:cNvPr id="6" name="矩形 5"/>
          <p:cNvSpPr/>
          <p:nvPr/>
        </p:nvSpPr>
        <p:spPr>
          <a:xfrm>
            <a:off x="683568" y="2035075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B0F0"/>
                </a:solidFill>
                <a:latin typeface="Arial Rounded MT Bold" pitchFamily="34" charset="0"/>
                <a:ea typeface="宋体" pitchFamily="2" charset="-122"/>
              </a:rPr>
              <a:t> </a:t>
            </a:r>
          </a:p>
          <a:p>
            <a:pPr algn="ctr"/>
            <a:r>
              <a:rPr lang="en-US" altLang="zh-CN" sz="2800" b="1" dirty="0" smtClean="0">
                <a:solidFill>
                  <a:srgbClr val="00B0F0"/>
                </a:solidFill>
                <a:latin typeface="Arial Rounded MT Bold" pitchFamily="34" charset="0"/>
                <a:ea typeface="宋体" pitchFamily="2" charset="-122"/>
              </a:rPr>
              <a:t>Authors:  </a:t>
            </a:r>
            <a:r>
              <a:rPr lang="en-US" altLang="zh-CN" sz="2000" b="1" dirty="0">
                <a:solidFill>
                  <a:srgbClr val="00B0F0"/>
                </a:solidFill>
                <a:latin typeface="Arial Rounded MT Bold" pitchFamily="34" charset="0"/>
                <a:ea typeface="宋体" pitchFamily="2" charset="-122"/>
              </a:rPr>
              <a:t>Hyojoon </a:t>
            </a:r>
            <a:r>
              <a:rPr lang="en-US" altLang="zh-CN" sz="2000" b="1" dirty="0" smtClean="0">
                <a:solidFill>
                  <a:srgbClr val="00B0F0"/>
                </a:solidFill>
                <a:latin typeface="Arial Rounded MT Bold" pitchFamily="34" charset="0"/>
                <a:ea typeface="宋体" pitchFamily="2" charset="-122"/>
              </a:rPr>
              <a:t>Kim,  Joshua Reich,  Arpit Gupta</a:t>
            </a:r>
            <a:endParaRPr lang="en-US" altLang="zh-CN" sz="2000" b="1" dirty="0">
              <a:solidFill>
                <a:srgbClr val="00B0F0"/>
              </a:solidFill>
              <a:latin typeface="Arial Rounded MT Bold" pitchFamily="34" charset="0"/>
              <a:ea typeface="宋体" pitchFamily="2" charset="-122"/>
            </a:endParaRPr>
          </a:p>
          <a:p>
            <a:pPr algn="ctr"/>
            <a:r>
              <a:rPr lang="en-US" altLang="zh-CN" sz="2000" b="1" dirty="0" smtClean="0">
                <a:solidFill>
                  <a:srgbClr val="00B0F0"/>
                </a:solidFill>
                <a:latin typeface="Arial Rounded MT Bold" pitchFamily="34" charset="0"/>
                <a:ea typeface="宋体" pitchFamily="2" charset="-122"/>
              </a:rPr>
              <a:t>          Muhammad Shahbaz,  Nick Feamster,  Russ Clark</a:t>
            </a:r>
            <a:endParaRPr lang="en-US" altLang="zh-CN" sz="2000" b="1" dirty="0">
              <a:solidFill>
                <a:srgbClr val="00B0F0"/>
              </a:solidFill>
              <a:latin typeface="Arial Rounded MT Bold" pitchFamily="34" charset="0"/>
              <a:ea typeface="宋体" pitchFamily="2" charset="-122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" y="5140404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Arial Rounded MT Bold" pitchFamily="34" charset="0"/>
              </a:rPr>
              <a:t> </a:t>
            </a:r>
            <a:r>
              <a:rPr lang="en-US" sz="2400" b="1" dirty="0">
                <a:latin typeface="Arial Rounded MT Bold" pitchFamily="34" charset="0"/>
              </a:rPr>
              <a:t>Presented by:  </a:t>
            </a:r>
            <a:r>
              <a:rPr lang="en-US" sz="2000" b="1" dirty="0">
                <a:latin typeface="Arial Rounded MT Bold" pitchFamily="34" charset="0"/>
              </a:rPr>
              <a:t>Huashan Chen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8000"/>
              </a:solidFill>
              <a:latin typeface="Arial Rounded MT Bold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56233-8A99-4C81-8E4B-A230611DB7D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03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2400301" y="4038600"/>
            <a:ext cx="4779169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7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8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1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10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5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1748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900" y="4102102"/>
            <a:ext cx="7334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626102"/>
            <a:ext cx="7334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635502"/>
            <a:ext cx="7334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076575" y="4406900"/>
            <a:ext cx="752475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076575" y="5073650"/>
            <a:ext cx="1323975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343400" y="4559300"/>
            <a:ext cx="2286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505325" y="4311650"/>
            <a:ext cx="1781175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5133975" y="5016500"/>
            <a:ext cx="1209675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1756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940302"/>
            <a:ext cx="7334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>
            <a:spLocks noChangeArrowheads="1"/>
          </p:cNvSpPr>
          <p:nvPr/>
        </p:nvSpPr>
        <p:spPr bwMode="auto">
          <a:xfrm>
            <a:off x="2362201" y="2771777"/>
            <a:ext cx="336947" cy="2181225"/>
          </a:xfrm>
          <a:custGeom>
            <a:avLst/>
            <a:gdLst>
              <a:gd name="T0" fmla="*/ 76969 w 448322"/>
              <a:gd name="T1" fmla="*/ 0 h 1784864"/>
              <a:gd name="T2" fmla="*/ 23383 w 448322"/>
              <a:gd name="T3" fmla="*/ 914878 h 1784864"/>
              <a:gd name="T4" fmla="*/ 411881 w 448322"/>
              <a:gd name="T5" fmla="*/ 2074813 h 1784864"/>
              <a:gd name="T6" fmla="*/ 411881 w 448322"/>
              <a:gd name="T7" fmla="*/ 2058477 h 1784864"/>
              <a:gd name="T8" fmla="*/ 0 60000 65536"/>
              <a:gd name="T9" fmla="*/ 0 60000 65536"/>
              <a:gd name="T10" fmla="*/ 0 60000 65536"/>
              <a:gd name="T11" fmla="*/ 0 60000 65536"/>
              <a:gd name="T12" fmla="*/ 0 w 448322"/>
              <a:gd name="T13" fmla="*/ 0 h 1784864"/>
              <a:gd name="T14" fmla="*/ 448322 w 448322"/>
              <a:gd name="T15" fmla="*/ 1784864 h 1784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322" h="1784864">
                <a:moveTo>
                  <a:pt x="76808" y="0"/>
                </a:moveTo>
                <a:cubicBezTo>
                  <a:pt x="22220" y="232833"/>
                  <a:pt x="-32368" y="465666"/>
                  <a:pt x="23334" y="748631"/>
                </a:cubicBezTo>
                <a:cubicBezTo>
                  <a:pt x="79036" y="1031596"/>
                  <a:pt x="346404" y="1541824"/>
                  <a:pt x="411018" y="1697789"/>
                </a:cubicBezTo>
                <a:cubicBezTo>
                  <a:pt x="475632" y="1853754"/>
                  <a:pt x="443325" y="1769087"/>
                  <a:pt x="411018" y="1684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2921795" y="3198814"/>
            <a:ext cx="1583531" cy="2446337"/>
          </a:xfrm>
          <a:custGeom>
            <a:avLst/>
            <a:gdLst>
              <a:gd name="T0" fmla="*/ 0 w 2112210"/>
              <a:gd name="T1" fmla="*/ 0 h 2446421"/>
              <a:gd name="T2" fmla="*/ 454346 w 2112210"/>
              <a:gd name="T3" fmla="*/ 935758 h 2446421"/>
              <a:gd name="T4" fmla="*/ 1122503 w 2112210"/>
              <a:gd name="T5" fmla="*/ 1737835 h 2446421"/>
              <a:gd name="T6" fmla="*/ 2111375 w 2112210"/>
              <a:gd name="T7" fmla="*/ 2446337 h 2446421"/>
              <a:gd name="T8" fmla="*/ 0 60000 65536"/>
              <a:gd name="T9" fmla="*/ 0 60000 65536"/>
              <a:gd name="T10" fmla="*/ 0 60000 65536"/>
              <a:gd name="T11" fmla="*/ 0 60000 65536"/>
              <a:gd name="T12" fmla="*/ 0 w 2112210"/>
              <a:gd name="T13" fmla="*/ 0 h 2446421"/>
              <a:gd name="T14" fmla="*/ 2112210 w 2112210"/>
              <a:gd name="T15" fmla="*/ 2446421 h 24464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210" h="2446421">
                <a:moveTo>
                  <a:pt x="0" y="0"/>
                </a:moveTo>
                <a:cubicBezTo>
                  <a:pt x="133684" y="323070"/>
                  <a:pt x="267368" y="646141"/>
                  <a:pt x="454526" y="935790"/>
                </a:cubicBezTo>
                <a:cubicBezTo>
                  <a:pt x="641684" y="1225439"/>
                  <a:pt x="846666" y="1486123"/>
                  <a:pt x="1122947" y="1737895"/>
                </a:cubicBezTo>
                <a:cubicBezTo>
                  <a:pt x="1399228" y="1989667"/>
                  <a:pt x="1755719" y="2218044"/>
                  <a:pt x="2112210" y="2446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2971800" y="2851150"/>
            <a:ext cx="1143000" cy="1339850"/>
          </a:xfrm>
          <a:custGeom>
            <a:avLst/>
            <a:gdLst>
              <a:gd name="T0" fmla="*/ 0 w 1163053"/>
              <a:gd name="T1" fmla="*/ 0 h 1283369"/>
              <a:gd name="T2" fmla="*/ 735724 w 1163053"/>
              <a:gd name="T3" fmla="*/ 586184 h 1283369"/>
              <a:gd name="T4" fmla="*/ 1524000 w 1163053"/>
              <a:gd name="T5" fmla="*/ 1339850 h 1283369"/>
              <a:gd name="T6" fmla="*/ 0 60000 65536"/>
              <a:gd name="T7" fmla="*/ 0 60000 65536"/>
              <a:gd name="T8" fmla="*/ 0 60000 65536"/>
              <a:gd name="T9" fmla="*/ 0 w 1163053"/>
              <a:gd name="T10" fmla="*/ 0 h 1283369"/>
              <a:gd name="T11" fmla="*/ 1163053 w 1163053"/>
              <a:gd name="T12" fmla="*/ 1283369 h 1283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053" h="1283369">
                <a:moveTo>
                  <a:pt x="0" y="0"/>
                </a:moveTo>
                <a:cubicBezTo>
                  <a:pt x="183816" y="173789"/>
                  <a:pt x="367632" y="347579"/>
                  <a:pt x="561474" y="561474"/>
                </a:cubicBezTo>
                <a:cubicBezTo>
                  <a:pt x="755316" y="775369"/>
                  <a:pt x="959184" y="1029369"/>
                  <a:pt x="1163053" y="1283369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2990851" y="2689773"/>
            <a:ext cx="3550444" cy="2036762"/>
          </a:xfrm>
          <a:custGeom>
            <a:avLst/>
            <a:gdLst>
              <a:gd name="T0" fmla="*/ 0 w 4572000"/>
              <a:gd name="T1" fmla="*/ 0 h 1965158"/>
              <a:gd name="T2" fmla="*/ 2325437 w 4572000"/>
              <a:gd name="T3" fmla="*/ 734342 h 1965158"/>
              <a:gd name="T4" fmla="*/ 3695784 w 4572000"/>
              <a:gd name="T5" fmla="*/ 1288563 h 1965158"/>
              <a:gd name="T6" fmla="*/ 4733925 w 4572000"/>
              <a:gd name="T7" fmla="*/ 2036762 h 1965158"/>
              <a:gd name="T8" fmla="*/ 0 60000 65536"/>
              <a:gd name="T9" fmla="*/ 0 60000 65536"/>
              <a:gd name="T10" fmla="*/ 0 60000 65536"/>
              <a:gd name="T11" fmla="*/ 0 60000 65536"/>
              <a:gd name="T12" fmla="*/ 0 w 4572000"/>
              <a:gd name="T13" fmla="*/ 0 h 1965158"/>
              <a:gd name="T14" fmla="*/ 4572000 w 4572000"/>
              <a:gd name="T15" fmla="*/ 1965158 h 1965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000" h="1965158">
                <a:moveTo>
                  <a:pt x="0" y="0"/>
                </a:moveTo>
                <a:cubicBezTo>
                  <a:pt x="825500" y="250658"/>
                  <a:pt x="1651000" y="501316"/>
                  <a:pt x="2245895" y="708526"/>
                </a:cubicBezTo>
                <a:cubicBezTo>
                  <a:pt x="2840790" y="915737"/>
                  <a:pt x="3181685" y="1033824"/>
                  <a:pt x="3569369" y="1243263"/>
                </a:cubicBezTo>
                <a:cubicBezTo>
                  <a:pt x="3957053" y="1452702"/>
                  <a:pt x="4264526" y="1708930"/>
                  <a:pt x="4572000" y="1965158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1761" name="TextBox 24"/>
          <p:cNvSpPr txBox="1">
            <a:spLocks noChangeArrowheads="1"/>
          </p:cNvSpPr>
          <p:nvPr/>
        </p:nvSpPr>
        <p:spPr bwMode="auto">
          <a:xfrm>
            <a:off x="4281653" y="2952690"/>
            <a:ext cx="25763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</a:rPr>
              <a:t>API to the data </a:t>
            </a:r>
            <a:r>
              <a:rPr lang="en-US" sz="20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plane</a:t>
            </a:r>
            <a:endParaRPr lang="en-US" sz="20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31762" name="TextBox 25"/>
          <p:cNvSpPr txBox="1">
            <a:spLocks noChangeArrowheads="1"/>
          </p:cNvSpPr>
          <p:nvPr/>
        </p:nvSpPr>
        <p:spPr bwMode="auto">
          <a:xfrm>
            <a:off x="2481326" y="2203140"/>
            <a:ext cx="303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</a:rPr>
              <a:t>Logically-centralized control</a:t>
            </a:r>
          </a:p>
        </p:txBody>
      </p:sp>
      <p:sp>
        <p:nvSpPr>
          <p:cNvPr id="31763" name="TextBox 27"/>
          <p:cNvSpPr txBox="1">
            <a:spLocks noChangeArrowheads="1"/>
          </p:cNvSpPr>
          <p:nvPr/>
        </p:nvSpPr>
        <p:spPr bwMode="auto">
          <a:xfrm>
            <a:off x="6441809" y="5105400"/>
            <a:ext cx="1212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Switches</a:t>
            </a:r>
          </a:p>
        </p:txBody>
      </p:sp>
      <p:sp>
        <p:nvSpPr>
          <p:cNvPr id="31764" name="Rounded Rectangle 21"/>
          <p:cNvSpPr>
            <a:spLocks noChangeArrowheads="1"/>
          </p:cNvSpPr>
          <p:nvPr/>
        </p:nvSpPr>
        <p:spPr bwMode="auto">
          <a:xfrm>
            <a:off x="2343150" y="2563813"/>
            <a:ext cx="628650" cy="5603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496980" y="2566986"/>
            <a:ext cx="800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Smart</a:t>
            </a:r>
            <a:endParaRPr lang="en-US" sz="1800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042409" y="4267200"/>
            <a:ext cx="939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Helvetica" panose="020B0604020202020204" pitchFamily="34" charset="0"/>
              </a:rPr>
              <a:t>Dumb,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Helvetica" panose="020B0604020202020204" pitchFamily="34" charset="0"/>
              </a:rPr>
              <a:t>fast</a:t>
            </a: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643709" y="1811309"/>
            <a:ext cx="218361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Control Plane</a:t>
            </a:r>
            <a:endParaRPr lang="en-US" sz="2400" b="1" u="sng" dirty="0">
              <a:solidFill>
                <a:srgbClr val="C00000"/>
              </a:solidFill>
              <a:latin typeface="Helvetica" panose="020B0604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90024" y="5687648"/>
            <a:ext cx="2023311" cy="523220"/>
          </a:xfrm>
          <a:prstGeom prst="rect">
            <a:avLst/>
          </a:prstGeom>
          <a:noFill/>
          <a:ln w="9525">
            <a:solidFill>
              <a:srgbClr val="000000">
                <a:alpha val="99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Data Plane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6943725" y="1671697"/>
            <a:ext cx="2124075" cy="2062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</a:rPr>
              <a:t>SDN Concept: </a:t>
            </a:r>
            <a:r>
              <a:rPr lang="en-US" altLang="zh-TW" sz="2400" u="sng" dirty="0" smtClean="0">
                <a:solidFill>
                  <a:srgbClr val="C00000"/>
                </a:solidFill>
              </a:rPr>
              <a:t>Separate</a:t>
            </a:r>
            <a:r>
              <a:rPr lang="en-US" altLang="zh-TW" sz="2400" dirty="0" smtClean="0">
                <a:solidFill>
                  <a:srgbClr val="C00000"/>
                </a:solidFill>
              </a:rPr>
              <a:t> </a:t>
            </a:r>
            <a:r>
              <a:rPr lang="en-US" altLang="zh-TW" sz="2400" i="1" dirty="0" smtClean="0">
                <a:solidFill>
                  <a:srgbClr val="C00000"/>
                </a:solidFill>
              </a:rPr>
              <a:t>Control</a:t>
            </a:r>
            <a:r>
              <a:rPr lang="en-US" altLang="zh-TW" sz="2400" dirty="0" smtClean="0">
                <a:solidFill>
                  <a:srgbClr val="C00000"/>
                </a:solidFill>
              </a:rPr>
              <a:t> plane and </a:t>
            </a:r>
            <a:r>
              <a:rPr lang="en-US" altLang="zh-TW" sz="2400" i="1" dirty="0" smtClean="0">
                <a:solidFill>
                  <a:srgbClr val="C00000"/>
                </a:solidFill>
              </a:rPr>
              <a:t>Data</a:t>
            </a:r>
            <a:r>
              <a:rPr lang="en-US" altLang="zh-TW" sz="2400" dirty="0" smtClean="0">
                <a:solidFill>
                  <a:srgbClr val="C00000"/>
                </a:solidFill>
              </a:rPr>
              <a:t> plane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</a:rPr>
              <a:t>.</a:t>
            </a:r>
            <a:endParaRPr lang="en-US" altLang="zh-TW" sz="2000" dirty="0" smtClean="0">
              <a:solidFill>
                <a:srgbClr val="C00000"/>
              </a:solidFill>
            </a:endParaRPr>
          </a:p>
        </p:txBody>
      </p: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21864" y="3418251"/>
            <a:ext cx="1606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00B0F0"/>
                </a:solidFill>
                <a:latin typeface="Helvetica" panose="020B0604020202020204" pitchFamily="34" charset="0"/>
              </a:rPr>
              <a:t>Separated</a:t>
            </a:r>
            <a:endParaRPr lang="en-US" sz="2400" dirty="0">
              <a:solidFill>
                <a:srgbClr val="00B0F0"/>
              </a:solidFill>
              <a:latin typeface="Helvetica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63305" y="2456721"/>
            <a:ext cx="1037" cy="3188430"/>
          </a:xfrm>
          <a:prstGeom prst="straightConnector1">
            <a:avLst/>
          </a:prstGeom>
          <a:ln w="22225">
            <a:solidFill>
              <a:srgbClr val="00B0F0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2"/>
          <p:cNvSpPr>
            <a:spLocks noGrp="1"/>
          </p:cNvSpPr>
          <p:nvPr>
            <p:ph type="title"/>
          </p:nvPr>
        </p:nvSpPr>
        <p:spPr>
          <a:xfrm>
            <a:off x="425251" y="152400"/>
            <a:ext cx="7143750" cy="1143000"/>
          </a:xfrm>
        </p:spPr>
        <p:txBody>
          <a:bodyPr>
            <a:noAutofit/>
          </a:bodyPr>
          <a:lstStyle/>
          <a:p>
            <a:pPr marL="12700"/>
            <a:r>
              <a:rPr lang="en-US" sz="3600" spc="-25" dirty="0">
                <a:latin typeface="Calibri"/>
                <a:cs typeface="Calibri"/>
              </a:rPr>
              <a:t>Software-Defined Networking (SDN)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37EA-A88F-45B1-B20A-4943A1CDCBB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3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lang="en-US" sz="3600" b="1" spc="-20" dirty="0" smtClean="0">
                <a:latin typeface="Calibri"/>
                <a:cs typeface="Calibri"/>
              </a:rPr>
              <a:t>SD</a:t>
            </a:r>
            <a:r>
              <a:rPr lang="en-US" sz="3600" b="1" spc="-25" dirty="0" smtClean="0">
                <a:latin typeface="Calibri"/>
                <a:cs typeface="Calibri"/>
              </a:rPr>
              <a:t>N </a:t>
            </a:r>
            <a:r>
              <a:rPr lang="en-US" sz="3600" b="1" spc="-15" dirty="0" smtClean="0">
                <a:latin typeface="Calibri"/>
                <a:cs typeface="Calibri"/>
              </a:rPr>
              <a:t>Is </a:t>
            </a:r>
            <a:r>
              <a:rPr lang="en-US" sz="3600" b="1" spc="-25" dirty="0" smtClean="0">
                <a:latin typeface="Calibri"/>
                <a:cs typeface="Calibri"/>
              </a:rPr>
              <a:t>Not A </a:t>
            </a:r>
            <a:r>
              <a:rPr lang="en-US" sz="3600" b="1" spc="-15" dirty="0" smtClean="0">
                <a:latin typeface="Calibri"/>
                <a:cs typeface="Calibri"/>
              </a:rPr>
              <a:t>Silv</a:t>
            </a:r>
            <a:r>
              <a:rPr lang="en-US" sz="3600" b="1" spc="-20" dirty="0" smtClean="0">
                <a:latin typeface="Calibri"/>
                <a:cs typeface="Calibri"/>
              </a:rPr>
              <a:t>er </a:t>
            </a:r>
            <a:r>
              <a:rPr lang="en-US" sz="3600" b="1" spc="-25" dirty="0" smtClean="0">
                <a:latin typeface="Calibri"/>
                <a:cs typeface="Calibri"/>
              </a:rPr>
              <a:t>B</a:t>
            </a:r>
            <a:r>
              <a:rPr lang="en-US" sz="3600" b="1" spc="-30" dirty="0" smtClean="0">
                <a:latin typeface="Calibri"/>
                <a:cs typeface="Calibri"/>
              </a:rPr>
              <a:t>u</a:t>
            </a:r>
            <a:r>
              <a:rPr lang="en-US" sz="3600" b="1" spc="-20" dirty="0" smtClean="0">
                <a:latin typeface="Calibri"/>
                <a:cs typeface="Calibri"/>
              </a:rPr>
              <a:t>llet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988" y="1885950"/>
            <a:ext cx="4373880" cy="4057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lang="en-US" sz="2500" spc="-15" dirty="0" smtClean="0">
                <a:latin typeface="Calibri"/>
                <a:cs typeface="Calibri"/>
              </a:rPr>
              <a:t>Low-level </a:t>
            </a:r>
            <a:r>
              <a:rPr sz="2500" spc="-15" dirty="0" smtClean="0">
                <a:latin typeface="Calibri"/>
                <a:cs typeface="Calibri"/>
              </a:rPr>
              <a:t>c</a:t>
            </a:r>
            <a:r>
              <a:rPr sz="2500" spc="-5" dirty="0" smtClean="0">
                <a:latin typeface="Calibri"/>
                <a:cs typeface="Calibri"/>
              </a:rPr>
              <a:t>o</a:t>
            </a:r>
            <a:r>
              <a:rPr sz="2500" spc="-20" dirty="0" smtClean="0">
                <a:latin typeface="Calibri"/>
                <a:cs typeface="Calibri"/>
              </a:rPr>
              <a:t>mmands &amp; s</a:t>
            </a:r>
            <a:r>
              <a:rPr sz="2500" spc="-10" dirty="0" smtClean="0">
                <a:latin typeface="Calibri"/>
                <a:cs typeface="Calibri"/>
              </a:rPr>
              <a:t>cripts:</a:t>
            </a:r>
            <a:endParaRPr sz="2500" dirty="0">
              <a:latin typeface="Calibri"/>
              <a:cs typeface="Calibri"/>
            </a:endParaRPr>
          </a:p>
          <a:p>
            <a:pPr marL="371475">
              <a:lnSpc>
                <a:spcPct val="100000"/>
              </a:lnSpc>
            </a:pPr>
            <a:r>
              <a:rPr sz="25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5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ard</a:t>
            </a:r>
            <a:r>
              <a:rPr sz="25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5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und</a:t>
            </a:r>
            <a:r>
              <a:rPr sz="25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ersta</a:t>
            </a:r>
            <a:r>
              <a:rPr sz="25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5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endParaRPr lang="en-US" sz="2500" b="1" spc="-1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500" dirty="0" smtClean="0">
                <a:latin typeface="Calibri"/>
                <a:cs typeface="Calibri"/>
              </a:rPr>
              <a:t>Dis</a:t>
            </a:r>
            <a:r>
              <a:rPr sz="2500" spc="-10" dirty="0" smtClean="0">
                <a:latin typeface="Calibri"/>
                <a:cs typeface="Calibri"/>
              </a:rPr>
              <a:t>tribu</a:t>
            </a:r>
            <a:r>
              <a:rPr sz="2500" spc="-15" dirty="0" smtClean="0">
                <a:latin typeface="Calibri"/>
                <a:cs typeface="Calibri"/>
              </a:rPr>
              <a:t>ted c</a:t>
            </a:r>
            <a:r>
              <a:rPr sz="2500" spc="-5" dirty="0" smtClean="0">
                <a:latin typeface="Calibri"/>
                <a:cs typeface="Calibri"/>
              </a:rPr>
              <a:t>o</a:t>
            </a:r>
            <a:r>
              <a:rPr sz="2500" spc="0" dirty="0" smtClean="0">
                <a:latin typeface="Calibri"/>
                <a:cs typeface="Calibri"/>
              </a:rPr>
              <a:t>nﬁ</a:t>
            </a:r>
            <a:r>
              <a:rPr sz="2500" spc="-15" dirty="0" smtClean="0">
                <a:latin typeface="Calibri"/>
                <a:cs typeface="Calibri"/>
              </a:rPr>
              <a:t>gu</a:t>
            </a:r>
            <a:r>
              <a:rPr sz="2500" spc="-10" dirty="0" smtClean="0">
                <a:latin typeface="Calibri"/>
                <a:cs typeface="Calibri"/>
              </a:rPr>
              <a:t>r</a:t>
            </a:r>
            <a:r>
              <a:rPr sz="2500" spc="70" dirty="0" smtClean="0">
                <a:latin typeface="Calibri"/>
                <a:cs typeface="Calibri"/>
              </a:rPr>
              <a:t>a</a:t>
            </a:r>
            <a:r>
              <a:rPr lang="en-US" sz="2500" spc="70" dirty="0" smtClean="0">
                <a:latin typeface="Calibri"/>
                <a:cs typeface="Calibri"/>
              </a:rPr>
              <a:t>ti</a:t>
            </a:r>
            <a:r>
              <a:rPr sz="2500" spc="-5" dirty="0" smtClean="0">
                <a:latin typeface="Calibri"/>
                <a:cs typeface="Calibri"/>
              </a:rPr>
              <a:t>o</a:t>
            </a:r>
            <a:r>
              <a:rPr sz="2500" spc="0" dirty="0" smtClean="0">
                <a:latin typeface="Calibri"/>
                <a:cs typeface="Calibri"/>
              </a:rPr>
              <a:t>n</a:t>
            </a:r>
            <a:r>
              <a:rPr sz="2500" spc="-10" dirty="0" smtClean="0">
                <a:latin typeface="Calibri"/>
                <a:cs typeface="Calibri"/>
              </a:rPr>
              <a:t>:</a:t>
            </a:r>
            <a:endParaRPr sz="2500" dirty="0">
              <a:latin typeface="Calibri"/>
              <a:cs typeface="Calibri"/>
            </a:endParaRPr>
          </a:p>
          <a:p>
            <a:pPr marL="371475">
              <a:lnSpc>
                <a:spcPct val="100000"/>
              </a:lnSpc>
            </a:pPr>
            <a:r>
              <a:rPr sz="25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5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ard</a:t>
            </a:r>
            <a:r>
              <a:rPr sz="25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5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man</a:t>
            </a:r>
            <a:r>
              <a:rPr sz="2500" b="1" spc="0" dirty="0" smtClean="0">
                <a:solidFill>
                  <a:srgbClr val="FF0000"/>
                </a:solidFill>
                <a:latin typeface="Calibri"/>
                <a:cs typeface="Calibri"/>
              </a:rPr>
              <a:t>age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ts val="600"/>
              </a:lnSpc>
            </a:pPr>
            <a:endParaRPr lang="en-US" sz="600" dirty="0" smtClean="0"/>
          </a:p>
          <a:p>
            <a:pPr>
              <a:lnSpc>
                <a:spcPts val="600"/>
              </a:lnSpc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55600" marR="64769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sz="2500" dirty="0" smtClean="0">
                <a:latin typeface="Calibri"/>
                <a:cs typeface="Calibri"/>
              </a:rPr>
              <a:t>Man</a:t>
            </a:r>
            <a:r>
              <a:rPr sz="2500" spc="-15" dirty="0" smtClean="0">
                <a:latin typeface="Calibri"/>
                <a:cs typeface="Calibri"/>
              </a:rPr>
              <a:t>y netw</a:t>
            </a:r>
            <a:r>
              <a:rPr sz="2500" spc="-5" dirty="0" smtClean="0">
                <a:latin typeface="Calibri"/>
                <a:cs typeface="Calibri"/>
              </a:rPr>
              <a:t>o</a:t>
            </a:r>
            <a:r>
              <a:rPr sz="2500" spc="-10" dirty="0" smtClean="0">
                <a:latin typeface="Calibri"/>
                <a:cs typeface="Calibri"/>
              </a:rPr>
              <a:t>rk</a:t>
            </a:r>
            <a:r>
              <a:rPr sz="2500" spc="-515" dirty="0" smtClean="0">
                <a:latin typeface="Calibri"/>
                <a:cs typeface="Calibri"/>
              </a:rPr>
              <a:t>-­‐</a:t>
            </a:r>
            <a:r>
              <a:rPr sz="2500" spc="-25" dirty="0" smtClean="0">
                <a:latin typeface="Calibri"/>
                <a:cs typeface="Calibri"/>
              </a:rPr>
              <a:t>w</a:t>
            </a:r>
            <a:r>
              <a:rPr sz="2500" spc="0" dirty="0" smtClean="0">
                <a:latin typeface="Calibri"/>
                <a:cs typeface="Calibri"/>
              </a:rPr>
              <a:t>id</a:t>
            </a:r>
            <a:r>
              <a:rPr sz="2500" spc="-15" dirty="0" smtClean="0">
                <a:latin typeface="Calibri"/>
                <a:cs typeface="Calibri"/>
              </a:rPr>
              <a:t>e tasks</a:t>
            </a:r>
            <a:r>
              <a:rPr sz="2500" spc="-10" dirty="0" smtClean="0">
                <a:latin typeface="Calibri"/>
                <a:cs typeface="Calibri"/>
              </a:rPr>
              <a:t>, l</a:t>
            </a:r>
            <a:r>
              <a:rPr sz="2500" spc="-5" dirty="0" smtClean="0">
                <a:latin typeface="Calibri"/>
                <a:cs typeface="Calibri"/>
              </a:rPr>
              <a:t>o</a:t>
            </a:r>
            <a:r>
              <a:rPr sz="2500" spc="0" dirty="0" smtClean="0">
                <a:latin typeface="Calibri"/>
                <a:cs typeface="Calibri"/>
              </a:rPr>
              <a:t>ts </a:t>
            </a:r>
            <a:r>
              <a:rPr sz="2500" spc="-5" dirty="0" smtClean="0">
                <a:latin typeface="Calibri"/>
                <a:cs typeface="Calibri"/>
              </a:rPr>
              <a:t>o</a:t>
            </a:r>
            <a:r>
              <a:rPr sz="2500" spc="0" dirty="0" smtClean="0">
                <a:latin typeface="Calibri"/>
                <a:cs typeface="Calibri"/>
              </a:rPr>
              <a:t>f </a:t>
            </a:r>
            <a:r>
              <a:rPr sz="2500" spc="-15" dirty="0" smtClean="0">
                <a:latin typeface="Calibri"/>
                <a:cs typeface="Calibri"/>
              </a:rPr>
              <a:t>changes</a:t>
            </a:r>
            <a:r>
              <a:rPr sz="2500" spc="-10" dirty="0" smtClean="0">
                <a:latin typeface="Calibri"/>
                <a:cs typeface="Calibri"/>
              </a:rPr>
              <a:t>: </a:t>
            </a:r>
            <a:r>
              <a:rPr sz="25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lot</a:t>
            </a:r>
            <a:r>
              <a:rPr sz="25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s </a:t>
            </a:r>
            <a:r>
              <a:rPr sz="2500" b="1" spc="-5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500" b="1" spc="0" dirty="0" smtClean="0">
                <a:solidFill>
                  <a:srgbClr val="FF0000"/>
                </a:solidFill>
                <a:latin typeface="Calibri"/>
                <a:cs typeface="Calibri"/>
              </a:rPr>
              <a:t>f </a:t>
            </a:r>
            <a:r>
              <a:rPr sz="25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dyna</a:t>
            </a:r>
            <a:r>
              <a:rPr sz="25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500" b="1" spc="-5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500" b="1" spc="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5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 marL="355600" indent="-342900">
              <a:lnSpc>
                <a:spcPts val="2975"/>
              </a:lnSpc>
              <a:buFont typeface="Arial"/>
              <a:buChar char="•"/>
              <a:tabLst>
                <a:tab pos="354965" algn="l"/>
              </a:tabLst>
            </a:pPr>
            <a:r>
              <a:rPr sz="2500" spc="-20" dirty="0" smtClean="0">
                <a:latin typeface="Calibri"/>
                <a:cs typeface="Calibri"/>
              </a:rPr>
              <a:t>No </a:t>
            </a:r>
            <a:r>
              <a:rPr sz="2500" spc="-15" dirty="0" smtClean="0">
                <a:latin typeface="Calibri"/>
                <a:cs typeface="Calibri"/>
              </a:rPr>
              <a:t>c</a:t>
            </a:r>
            <a:r>
              <a:rPr sz="2500" spc="-5" dirty="0" smtClean="0">
                <a:latin typeface="Calibri"/>
                <a:cs typeface="Calibri"/>
              </a:rPr>
              <a:t>o</a:t>
            </a:r>
            <a:r>
              <a:rPr sz="2500" spc="-10" dirty="0" smtClean="0">
                <a:latin typeface="Calibri"/>
                <a:cs typeface="Calibri"/>
              </a:rPr>
              <a:t>rrectn</a:t>
            </a:r>
            <a:r>
              <a:rPr sz="2500" spc="-15" dirty="0" smtClean="0">
                <a:latin typeface="Calibri"/>
                <a:cs typeface="Calibri"/>
              </a:rPr>
              <a:t>ess guaran</a:t>
            </a:r>
            <a:r>
              <a:rPr sz="2500" spc="-10" dirty="0" smtClean="0">
                <a:latin typeface="Calibri"/>
                <a:cs typeface="Calibri"/>
              </a:rPr>
              <a:t>tee:</a:t>
            </a:r>
            <a:endParaRPr sz="2500" dirty="0">
              <a:latin typeface="Calibri"/>
              <a:cs typeface="Calibri"/>
            </a:endParaRPr>
          </a:p>
          <a:p>
            <a:pPr marL="355600">
              <a:lnSpc>
                <a:spcPts val="2425"/>
              </a:lnSpc>
            </a:pPr>
            <a:r>
              <a:rPr sz="2500" b="1" dirty="0" smtClean="0">
                <a:solidFill>
                  <a:srgbClr val="FF0000"/>
                </a:solidFill>
                <a:latin typeface="Calibri"/>
                <a:cs typeface="Calibri"/>
              </a:rPr>
              <a:t>err</a:t>
            </a:r>
            <a:r>
              <a:rPr sz="2500" b="1" spc="-5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500" b="1" spc="-275" dirty="0" smtClean="0">
                <a:solidFill>
                  <a:srgbClr val="FF0000"/>
                </a:solidFill>
                <a:latin typeface="Calibri"/>
                <a:cs typeface="Calibri"/>
              </a:rPr>
              <a:t>r-­‐</a:t>
            </a:r>
            <a:r>
              <a:rPr sz="2500" b="1" spc="-465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5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500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500" b="1" spc="-20" dirty="0" err="1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500" b="1" spc="0" dirty="0" err="1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29694" y="3021676"/>
            <a:ext cx="320039" cy="1043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0" y="3061547"/>
            <a:ext cx="213359" cy="924498"/>
          </a:xfrm>
          <a:custGeom>
            <a:avLst/>
            <a:gdLst/>
            <a:ahLst/>
            <a:cxnLst/>
            <a:rect l="l" t="t" r="r" b="b"/>
            <a:pathLst>
              <a:path w="213359" h="924498">
                <a:moveTo>
                  <a:pt x="0" y="0"/>
                </a:moveTo>
                <a:lnTo>
                  <a:pt x="40874" y="325"/>
                </a:lnTo>
                <a:lnTo>
                  <a:pt x="79131" y="1262"/>
                </a:lnTo>
                <a:lnTo>
                  <a:pt x="130004" y="3680"/>
                </a:lnTo>
                <a:lnTo>
                  <a:pt x="170861" y="7129"/>
                </a:lnTo>
                <a:lnTo>
                  <a:pt x="209976" y="14608"/>
                </a:lnTo>
                <a:lnTo>
                  <a:pt x="213359" y="906780"/>
                </a:lnTo>
                <a:lnTo>
                  <a:pt x="212366" y="908507"/>
                </a:lnTo>
                <a:lnTo>
                  <a:pt x="169191" y="917613"/>
                </a:lnTo>
                <a:lnTo>
                  <a:pt x="127805" y="921018"/>
                </a:lnTo>
                <a:lnTo>
                  <a:pt x="76520" y="923382"/>
                </a:lnTo>
                <a:lnTo>
                  <a:pt x="38054" y="924277"/>
                </a:lnTo>
                <a:lnTo>
                  <a:pt x="17812" y="924498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29694" y="4172989"/>
            <a:ext cx="320039" cy="876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6800" y="4209629"/>
            <a:ext cx="213359" cy="761938"/>
          </a:xfrm>
          <a:custGeom>
            <a:avLst/>
            <a:gdLst/>
            <a:ahLst/>
            <a:cxnLst/>
            <a:rect l="l" t="t" r="r" b="b"/>
            <a:pathLst>
              <a:path w="213359" h="761938">
                <a:moveTo>
                  <a:pt x="0" y="0"/>
                </a:moveTo>
                <a:lnTo>
                  <a:pt x="40874" y="325"/>
                </a:lnTo>
                <a:lnTo>
                  <a:pt x="79131" y="1262"/>
                </a:lnTo>
                <a:lnTo>
                  <a:pt x="130004" y="3680"/>
                </a:lnTo>
                <a:lnTo>
                  <a:pt x="170861" y="7129"/>
                </a:lnTo>
                <a:lnTo>
                  <a:pt x="209976" y="14607"/>
                </a:lnTo>
                <a:lnTo>
                  <a:pt x="213359" y="744220"/>
                </a:lnTo>
                <a:lnTo>
                  <a:pt x="212366" y="745947"/>
                </a:lnTo>
                <a:lnTo>
                  <a:pt x="169191" y="755053"/>
                </a:lnTo>
                <a:lnTo>
                  <a:pt x="127805" y="758458"/>
                </a:lnTo>
                <a:lnTo>
                  <a:pt x="76520" y="760822"/>
                </a:lnTo>
                <a:lnTo>
                  <a:pt x="38054" y="761717"/>
                </a:lnTo>
                <a:lnTo>
                  <a:pt x="17812" y="761938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9694" y="1683326"/>
            <a:ext cx="320039" cy="10390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6800" y="1721080"/>
            <a:ext cx="213359" cy="924498"/>
          </a:xfrm>
          <a:custGeom>
            <a:avLst/>
            <a:gdLst/>
            <a:ahLst/>
            <a:cxnLst/>
            <a:rect l="l" t="t" r="r" b="b"/>
            <a:pathLst>
              <a:path w="213359" h="924498">
                <a:moveTo>
                  <a:pt x="0" y="0"/>
                </a:moveTo>
                <a:lnTo>
                  <a:pt x="40874" y="325"/>
                </a:lnTo>
                <a:lnTo>
                  <a:pt x="79131" y="1262"/>
                </a:lnTo>
                <a:lnTo>
                  <a:pt x="130004" y="3680"/>
                </a:lnTo>
                <a:lnTo>
                  <a:pt x="170861" y="7129"/>
                </a:lnTo>
                <a:lnTo>
                  <a:pt x="209976" y="14608"/>
                </a:lnTo>
                <a:lnTo>
                  <a:pt x="213359" y="906780"/>
                </a:lnTo>
                <a:lnTo>
                  <a:pt x="212366" y="908507"/>
                </a:lnTo>
                <a:lnTo>
                  <a:pt x="169191" y="917613"/>
                </a:lnTo>
                <a:lnTo>
                  <a:pt x="127805" y="921018"/>
                </a:lnTo>
                <a:lnTo>
                  <a:pt x="76520" y="923382"/>
                </a:lnTo>
                <a:lnTo>
                  <a:pt x="38054" y="924277"/>
                </a:lnTo>
                <a:lnTo>
                  <a:pt x="17812" y="924498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9694" y="5299363"/>
            <a:ext cx="320039" cy="876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6800" y="5339397"/>
            <a:ext cx="213359" cy="757691"/>
          </a:xfrm>
          <a:custGeom>
            <a:avLst/>
            <a:gdLst/>
            <a:ahLst/>
            <a:cxnLst/>
            <a:rect l="l" t="t" r="r" b="b"/>
            <a:pathLst>
              <a:path w="213359" h="757691">
                <a:moveTo>
                  <a:pt x="0" y="0"/>
                </a:moveTo>
                <a:lnTo>
                  <a:pt x="40874" y="325"/>
                </a:lnTo>
                <a:lnTo>
                  <a:pt x="79131" y="1262"/>
                </a:lnTo>
                <a:lnTo>
                  <a:pt x="130004" y="3680"/>
                </a:lnTo>
                <a:lnTo>
                  <a:pt x="170861" y="7129"/>
                </a:lnTo>
                <a:lnTo>
                  <a:pt x="209976" y="14607"/>
                </a:lnTo>
                <a:lnTo>
                  <a:pt x="213359" y="739973"/>
                </a:lnTo>
                <a:lnTo>
                  <a:pt x="212366" y="741700"/>
                </a:lnTo>
                <a:lnTo>
                  <a:pt x="169191" y="750806"/>
                </a:lnTo>
                <a:lnTo>
                  <a:pt x="127805" y="754211"/>
                </a:lnTo>
                <a:lnTo>
                  <a:pt x="76520" y="756575"/>
                </a:lnTo>
                <a:lnTo>
                  <a:pt x="38054" y="757470"/>
                </a:lnTo>
                <a:lnTo>
                  <a:pt x="17812" y="757691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sz="half" idx="4294967295"/>
          </p:nvPr>
        </p:nvSpPr>
        <p:spPr>
          <a:xfrm>
            <a:off x="5181600" y="1835726"/>
            <a:ext cx="3962400" cy="44126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300"/>
              </a:lnSpc>
            </a:pPr>
            <a:r>
              <a:rPr sz="2800" spc="-15" dirty="0" smtClean="0">
                <a:latin typeface="Calibri"/>
                <a:cs typeface="Calibri"/>
              </a:rPr>
              <a:t>Pr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15" dirty="0" smtClean="0">
                <a:latin typeface="Calibri"/>
                <a:cs typeface="Calibri"/>
              </a:rPr>
              <a:t>grams</a:t>
            </a:r>
            <a:r>
              <a:rPr sz="2800" spc="-10" dirty="0" smtClean="0">
                <a:latin typeface="Calibri"/>
                <a:cs typeface="Calibri"/>
              </a:rPr>
              <a:t>: 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sz="2800" spc="-5" dirty="0" smtClean="0">
                <a:latin typeface="Calibri"/>
                <a:cs typeface="Calibri"/>
              </a:rPr>
              <a:t>.</a:t>
            </a:r>
            <a:r>
              <a:rPr sz="2800" spc="-15" dirty="0" smtClean="0">
                <a:latin typeface="Calibri"/>
                <a:cs typeface="Calibri"/>
              </a:rPr>
              <a:t>g</a:t>
            </a:r>
            <a:r>
              <a:rPr sz="2800" spc="-5" dirty="0" smtClean="0">
                <a:latin typeface="Calibri"/>
                <a:cs typeface="Calibri"/>
              </a:rPr>
              <a:t>.</a:t>
            </a:r>
            <a:r>
              <a:rPr sz="2800" spc="-10" dirty="0" smtClean="0">
                <a:latin typeface="Calibri"/>
                <a:cs typeface="Calibri"/>
              </a:rPr>
              <a:t>, C</a:t>
            </a:r>
            <a:r>
              <a:rPr sz="2800" spc="-15" dirty="0" smtClean="0">
                <a:latin typeface="Calibri"/>
                <a:cs typeface="Calibri"/>
              </a:rPr>
              <a:t>++,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Java,</a:t>
            </a:r>
            <a:endParaRPr lang="en-US" sz="2800" spc="-15" dirty="0" smtClean="0">
              <a:latin typeface="Calibri"/>
              <a:cs typeface="Calibri"/>
            </a:endParaRPr>
          </a:p>
          <a:p>
            <a:pPr marL="0" marR="12700" indent="0">
              <a:lnSpc>
                <a:spcPts val="3300"/>
              </a:lnSpc>
              <a:buNone/>
            </a:pPr>
            <a:r>
              <a:rPr lang="en-US" sz="2800" spc="-15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 </a:t>
            </a:r>
            <a:r>
              <a:rPr lang="en-US" sz="2800" spc="-15" dirty="0" smtClean="0">
                <a:latin typeface="Calibri"/>
                <a:cs typeface="Calibri"/>
              </a:rPr>
              <a:t>  </a:t>
            </a:r>
            <a:r>
              <a:rPr sz="2800" spc="-15" dirty="0" smtClean="0">
                <a:latin typeface="Calibri"/>
                <a:cs typeface="Calibri"/>
              </a:rPr>
              <a:t>P</a:t>
            </a:r>
            <a:r>
              <a:rPr sz="2800" spc="-20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th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10" dirty="0" smtClean="0">
                <a:latin typeface="Calibri"/>
                <a:cs typeface="Calibri"/>
              </a:rPr>
              <a:t>, </a:t>
            </a:r>
            <a:r>
              <a:rPr sz="2800" spc="-15" dirty="0" smtClean="0">
                <a:latin typeface="Calibri"/>
                <a:cs typeface="Calibri"/>
              </a:rPr>
              <a:t>P</a:t>
            </a:r>
            <a:r>
              <a:rPr sz="2800" spc="-20" dirty="0" smtClean="0">
                <a:latin typeface="Calibri"/>
                <a:cs typeface="Calibri"/>
              </a:rPr>
              <a:t>y</a:t>
            </a:r>
            <a:r>
              <a:rPr sz="2800" spc="-15" dirty="0" smtClean="0">
                <a:latin typeface="Calibri"/>
                <a:cs typeface="Calibri"/>
              </a:rPr>
              <a:t>re</a:t>
            </a:r>
            <a:r>
              <a:rPr lang="en-US" sz="2800" spc="150" dirty="0" smtClean="0">
                <a:latin typeface="Calibri"/>
                <a:cs typeface="Calibri"/>
              </a:rPr>
              <a:t>ti</a:t>
            </a:r>
            <a:r>
              <a:rPr sz="2800" spc="-15" dirty="0" smtClean="0">
                <a:latin typeface="Calibri"/>
                <a:cs typeface="Calibri"/>
              </a:rPr>
              <a:t>c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27"/>
              </a:spcBef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74930">
              <a:lnSpc>
                <a:spcPct val="100000"/>
              </a:lnSpc>
            </a:pPr>
            <a:r>
              <a:rPr sz="2800" dirty="0" smtClean="0">
                <a:latin typeface="Calibri"/>
                <a:cs typeface="Calibri"/>
              </a:rPr>
              <a:t>C</a:t>
            </a:r>
            <a:r>
              <a:rPr sz="2800" spc="-15" dirty="0" smtClean="0">
                <a:latin typeface="Calibri"/>
                <a:cs typeface="Calibri"/>
              </a:rPr>
              <a:t>en</a:t>
            </a:r>
            <a:r>
              <a:rPr sz="2800" spc="-10" dirty="0" smtClean="0">
                <a:latin typeface="Calibri"/>
                <a:cs typeface="Calibri"/>
              </a:rPr>
              <a:t>tral </a:t>
            </a:r>
            <a:r>
              <a:rPr sz="2800" spc="-15" dirty="0" smtClean="0">
                <a:latin typeface="Calibri"/>
                <a:cs typeface="Calibri"/>
              </a:rPr>
              <a:t>c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10" dirty="0" smtClean="0">
                <a:latin typeface="Calibri"/>
                <a:cs typeface="Calibri"/>
              </a:rPr>
              <a:t>tr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l</a:t>
            </a:r>
            <a:endParaRPr sz="2800" dirty="0">
              <a:latin typeface="Calibri"/>
              <a:cs typeface="Calibri"/>
            </a:endParaRPr>
          </a:p>
          <a:p>
            <a:pPr marL="109220" marR="1537335" indent="2540">
              <a:lnSpc>
                <a:spcPct val="261600"/>
              </a:lnSpc>
              <a:spcBef>
                <a:spcPts val="20"/>
              </a:spcBef>
            </a:pPr>
            <a:r>
              <a:rPr sz="2800" spc="-25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nsol</a:t>
            </a:r>
            <a:r>
              <a:rPr sz="2800" spc="-20" dirty="0" smtClean="0">
                <a:solidFill>
                  <a:srgbClr val="FF0000"/>
                </a:solidFill>
                <a:latin typeface="Calibri"/>
                <a:cs typeface="Calibri"/>
              </a:rPr>
              <a:t>ved </a:t>
            </a:r>
            <a:endParaRPr lang="en-US" sz="2800" spc="-2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09220" marR="1537335" indent="2540">
              <a:lnSpc>
                <a:spcPct val="261600"/>
              </a:lnSpc>
              <a:spcBef>
                <a:spcPts val="20"/>
              </a:spcBef>
            </a:pPr>
            <a:r>
              <a:rPr sz="2800" spc="-20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nsol</a:t>
            </a:r>
            <a:r>
              <a:rPr sz="2800" spc="-20" dirty="0" smtClean="0">
                <a:solidFill>
                  <a:srgbClr val="FF0000"/>
                </a:solidFill>
                <a:latin typeface="Calibri"/>
                <a:cs typeface="Calibri"/>
              </a:rPr>
              <a:t>ved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19" y="3944389"/>
            <a:ext cx="7448203" cy="2497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745" y="3986107"/>
            <a:ext cx="7321240" cy="2370242"/>
          </a:xfrm>
          <a:custGeom>
            <a:avLst/>
            <a:gdLst/>
            <a:ahLst/>
            <a:cxnLst/>
            <a:rect l="l" t="t" r="r" b="b"/>
            <a:pathLst>
              <a:path w="7321240" h="2370242">
                <a:moveTo>
                  <a:pt x="0" y="0"/>
                </a:moveTo>
                <a:lnTo>
                  <a:pt x="7321240" y="0"/>
                </a:lnTo>
                <a:lnTo>
                  <a:pt x="7321240" y="2370242"/>
                </a:lnTo>
                <a:lnTo>
                  <a:pt x="0" y="2370242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82E3E-4911-4CD1-999B-99F64860C6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490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lang="en-US" sz="3600" b="1" dirty="0" smtClean="0">
                <a:latin typeface="Calibri"/>
                <a:cs typeface="Calibri"/>
              </a:rPr>
              <a:t>W</a:t>
            </a:r>
            <a:r>
              <a:rPr lang="en-US" sz="3600" b="1" spc="-25" dirty="0" smtClean="0">
                <a:latin typeface="Calibri"/>
                <a:cs typeface="Calibri"/>
              </a:rPr>
              <a:t>hat </a:t>
            </a:r>
            <a:r>
              <a:rPr lang="en-US" sz="3600" b="1" spc="-20" dirty="0" smtClean="0">
                <a:latin typeface="Calibri"/>
                <a:cs typeface="Calibri"/>
              </a:rPr>
              <a:t>SD</a:t>
            </a:r>
            <a:r>
              <a:rPr lang="en-US" sz="3600" b="1" spc="-25" dirty="0" smtClean="0">
                <a:latin typeface="Calibri"/>
                <a:cs typeface="Calibri"/>
              </a:rPr>
              <a:t>N P</a:t>
            </a:r>
            <a:r>
              <a:rPr lang="en-US" sz="3600" b="1" spc="-20" dirty="0" smtClean="0">
                <a:latin typeface="Calibri"/>
                <a:cs typeface="Calibri"/>
              </a:rPr>
              <a:t>latform Needs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766282" y="6432232"/>
            <a:ext cx="231018" cy="2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4935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Calibri"/>
                <a:cs typeface="Calibri"/>
              </a:rPr>
              <a:pPr marL="114935">
                <a:lnSpc>
                  <a:spcPct val="100000"/>
                </a:lnSpc>
              </a:pPr>
              <a:t>12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628" y="1524000"/>
            <a:ext cx="8040370" cy="3994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52120" indent="-342900">
              <a:lnSpc>
                <a:spcPts val="3300"/>
              </a:lnSpc>
              <a:buSzPct val="119642"/>
              <a:buFont typeface="Arial"/>
              <a:buChar char="•"/>
              <a:tabLst>
                <a:tab pos="354965" algn="l"/>
              </a:tabLst>
            </a:pPr>
            <a:r>
              <a:rPr sz="2800" spc="-20" dirty="0" smtClean="0">
                <a:latin typeface="Calibri"/>
                <a:cs typeface="Calibri"/>
              </a:rPr>
              <a:t>Guidan</a:t>
            </a:r>
            <a:r>
              <a:rPr sz="2800" spc="-15" dirty="0" smtClean="0">
                <a:latin typeface="Calibri"/>
                <a:cs typeface="Calibri"/>
              </a:rPr>
              <a:t>ce 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 h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20" dirty="0" smtClean="0">
                <a:latin typeface="Calibri"/>
                <a:cs typeface="Calibri"/>
              </a:rPr>
              <a:t>w to i</a:t>
            </a:r>
            <a:r>
              <a:rPr sz="2800" spc="-25" dirty="0" smtClean="0">
                <a:latin typeface="Calibri"/>
                <a:cs typeface="Calibri"/>
              </a:rPr>
              <a:t>mpl</a:t>
            </a:r>
            <a:r>
              <a:rPr sz="2800" spc="-20" dirty="0" smtClean="0">
                <a:latin typeface="Calibri"/>
                <a:cs typeface="Calibri"/>
              </a:rPr>
              <a:t>emen</a:t>
            </a:r>
            <a:r>
              <a:rPr sz="2800" spc="-10" dirty="0" smtClean="0">
                <a:latin typeface="Calibri"/>
                <a:cs typeface="Calibri"/>
              </a:rPr>
              <a:t>t a n</a:t>
            </a:r>
            <a:r>
              <a:rPr sz="2800" spc="-15" dirty="0" smtClean="0">
                <a:latin typeface="Calibri"/>
                <a:cs typeface="Calibri"/>
              </a:rPr>
              <a:t>etw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15" dirty="0" smtClean="0">
                <a:latin typeface="Calibri"/>
                <a:cs typeface="Calibri"/>
              </a:rPr>
              <a:t>rk c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10" dirty="0" smtClean="0">
                <a:latin typeface="Calibri"/>
                <a:cs typeface="Calibri"/>
              </a:rPr>
              <a:t>tr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l p</a:t>
            </a:r>
            <a:r>
              <a:rPr sz="2800" spc="-10" dirty="0" smtClean="0">
                <a:latin typeface="Calibri"/>
                <a:cs typeface="Calibri"/>
              </a:rPr>
              <a:t>r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15" dirty="0" smtClean="0">
                <a:latin typeface="Calibri"/>
                <a:cs typeface="Calibri"/>
              </a:rPr>
              <a:t>gram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9"/>
              </a:spcBef>
              <a:buFont typeface="Arial"/>
              <a:buChar char="•"/>
            </a:pPr>
            <a:endParaRPr sz="650" dirty="0"/>
          </a:p>
          <a:p>
            <a:pPr marL="749300" marR="498475" lvl="1" indent="-279400">
              <a:lnSpc>
                <a:spcPts val="2820"/>
              </a:lnSpc>
              <a:buFont typeface="Arial"/>
              <a:buChar char="–"/>
              <a:tabLst>
                <a:tab pos="755650" algn="l"/>
              </a:tabLst>
            </a:pPr>
            <a:r>
              <a:rPr sz="2400" spc="0" dirty="0" smtClean="0">
                <a:latin typeface="Calibri"/>
                <a:cs typeface="Calibri"/>
              </a:rPr>
              <a:t>H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-20" dirty="0" smtClean="0">
                <a:latin typeface="Calibri"/>
                <a:cs typeface="Calibri"/>
              </a:rPr>
              <a:t>w to p</a:t>
            </a:r>
            <a:r>
              <a:rPr sz="2400" spc="-10" dirty="0" smtClean="0">
                <a:latin typeface="Calibri"/>
                <a:cs typeface="Calibri"/>
              </a:rPr>
              <a:t>r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-15" dirty="0" smtClean="0">
                <a:latin typeface="Calibri"/>
                <a:cs typeface="Calibri"/>
              </a:rPr>
              <a:t>vide </a:t>
            </a:r>
            <a:r>
              <a:rPr sz="2400" b="1" i="1" spc="-5" dirty="0" smtClean="0">
                <a:latin typeface="Calibri"/>
                <a:cs typeface="Calibri"/>
              </a:rPr>
              <a:t>dy</a:t>
            </a:r>
            <a:r>
              <a:rPr sz="2400" b="1" i="1" spc="0" dirty="0" smtClean="0">
                <a:latin typeface="Calibri"/>
                <a:cs typeface="Calibri"/>
              </a:rPr>
              <a:t>n</a:t>
            </a:r>
            <a:r>
              <a:rPr sz="2400" b="1" i="1" spc="-20" dirty="0" smtClean="0">
                <a:latin typeface="Calibri"/>
                <a:cs typeface="Calibri"/>
              </a:rPr>
              <a:t>ami</a:t>
            </a:r>
            <a:r>
              <a:rPr sz="2400" b="1" i="1" spc="-10" dirty="0" smtClean="0">
                <a:latin typeface="Calibri"/>
                <a:cs typeface="Calibri"/>
              </a:rPr>
              <a:t>c </a:t>
            </a:r>
            <a:r>
              <a:rPr sz="2400" b="1" i="1" spc="-15" dirty="0" smtClean="0">
                <a:latin typeface="Calibri"/>
                <a:cs typeface="Calibri"/>
              </a:rPr>
              <a:t>con</a:t>
            </a:r>
            <a:r>
              <a:rPr sz="2400" b="1" i="1" spc="-5" dirty="0" smtClean="0">
                <a:latin typeface="Calibri"/>
                <a:cs typeface="Calibri"/>
              </a:rPr>
              <a:t>tr</a:t>
            </a:r>
            <a:r>
              <a:rPr sz="2400" b="1" i="1" spc="0" dirty="0" smtClean="0">
                <a:latin typeface="Calibri"/>
                <a:cs typeface="Calibri"/>
              </a:rPr>
              <a:t>o</a:t>
            </a:r>
            <a:r>
              <a:rPr sz="2400" b="1" i="1" spc="-10" dirty="0" smtClean="0">
                <a:latin typeface="Calibri"/>
                <a:cs typeface="Calibri"/>
              </a:rPr>
              <a:t>l</a:t>
            </a:r>
            <a:r>
              <a:rPr sz="2400" b="1" i="1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th</a:t>
            </a:r>
            <a:r>
              <a:rPr sz="2400" spc="-10" dirty="0" smtClean="0">
                <a:latin typeface="Calibri"/>
                <a:cs typeface="Calibri"/>
              </a:rPr>
              <a:t>at handl</a:t>
            </a:r>
            <a:r>
              <a:rPr sz="2400" spc="-15" dirty="0" smtClean="0">
                <a:latin typeface="Calibri"/>
                <a:cs typeface="Calibri"/>
              </a:rPr>
              <a:t>es </a:t>
            </a:r>
            <a:r>
              <a:rPr sz="2400" spc="-10" dirty="0" smtClean="0">
                <a:latin typeface="Calibri"/>
                <a:cs typeface="Calibri"/>
              </a:rPr>
              <a:t>arbitrary n</a:t>
            </a:r>
            <a:r>
              <a:rPr sz="2400" spc="-15" dirty="0" smtClean="0">
                <a:latin typeface="Calibri"/>
                <a:cs typeface="Calibri"/>
              </a:rPr>
              <a:t>etw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rk </a:t>
            </a:r>
            <a:r>
              <a:rPr sz="2400" spc="-15" dirty="0" smtClean="0">
                <a:latin typeface="Calibri"/>
                <a:cs typeface="Calibri"/>
              </a:rPr>
              <a:t>events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ts val="500"/>
              </a:lnSpc>
              <a:spcBef>
                <a:spcPts val="11"/>
              </a:spcBef>
              <a:buFont typeface="Arial"/>
              <a:buChar char="–"/>
            </a:pPr>
            <a:endParaRPr sz="500" dirty="0"/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400" spc="0" dirty="0" smtClean="0">
                <a:latin typeface="Calibri"/>
                <a:cs typeface="Calibri"/>
              </a:rPr>
              <a:t>E.</a:t>
            </a:r>
            <a:r>
              <a:rPr sz="2400" spc="-5" dirty="0" smtClean="0">
                <a:latin typeface="Calibri"/>
                <a:cs typeface="Calibri"/>
              </a:rPr>
              <a:t>g</a:t>
            </a:r>
            <a:r>
              <a:rPr sz="2400" spc="-10" dirty="0" smtClean="0">
                <a:latin typeface="Calibri"/>
                <a:cs typeface="Calibri"/>
              </a:rPr>
              <a:t>, Intrusi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 d</a:t>
            </a:r>
            <a:r>
              <a:rPr sz="2400" spc="-15" dirty="0" smtClean="0">
                <a:latin typeface="Calibri"/>
                <a:cs typeface="Calibri"/>
              </a:rPr>
              <a:t>etec</a:t>
            </a:r>
            <a:r>
              <a:rPr lang="en-US" sz="2400" spc="130" dirty="0" smtClean="0">
                <a:latin typeface="Calibri"/>
                <a:cs typeface="Calibri"/>
              </a:rPr>
              <a:t>ti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</a:t>
            </a:r>
            <a:r>
              <a:rPr sz="2400" spc="-10" dirty="0" smtClean="0">
                <a:latin typeface="Calibri"/>
                <a:cs typeface="Calibri"/>
              </a:rPr>
              <a:t>, </a:t>
            </a:r>
            <a:r>
              <a:rPr sz="2400" spc="-15" dirty="0" smtClean="0">
                <a:latin typeface="Calibri"/>
                <a:cs typeface="Calibri"/>
              </a:rPr>
              <a:t>traﬃc l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ad shi</a:t>
            </a:r>
            <a:r>
              <a:rPr lang="en-US" sz="2400" spc="270" dirty="0" smtClean="0">
                <a:latin typeface="Calibri"/>
                <a:cs typeface="Calibri"/>
              </a:rPr>
              <a:t>ft</a:t>
            </a:r>
            <a:r>
              <a:rPr sz="2400" spc="-10" dirty="0" smtClean="0">
                <a:latin typeface="Calibri"/>
                <a:cs typeface="Calibri"/>
              </a:rPr>
              <a:t>,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etc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ts val="950"/>
              </a:lnSpc>
              <a:spcBef>
                <a:spcPts val="16"/>
              </a:spcBef>
              <a:buFont typeface="Arial"/>
              <a:buChar char="–"/>
            </a:pPr>
            <a:endParaRPr sz="95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marL="355600" indent="-342900">
              <a:lnSpc>
                <a:spcPct val="100000"/>
              </a:lnSpc>
              <a:buSzPct val="119642"/>
              <a:buFont typeface="Arial"/>
              <a:buChar char="•"/>
              <a:tabLst>
                <a:tab pos="354965" algn="l"/>
              </a:tabLst>
            </a:pPr>
            <a:r>
              <a:rPr sz="2800" dirty="0" smtClean="0">
                <a:latin typeface="Calibri"/>
                <a:cs typeface="Calibri"/>
              </a:rPr>
              <a:t>V</a:t>
            </a:r>
            <a:r>
              <a:rPr sz="2800" spc="-15" dirty="0" smtClean="0">
                <a:latin typeface="Calibri"/>
                <a:cs typeface="Calibri"/>
              </a:rPr>
              <a:t>eriﬁc</a:t>
            </a:r>
            <a:r>
              <a:rPr sz="2800" spc="80" dirty="0" smtClean="0">
                <a:latin typeface="Calibri"/>
                <a:cs typeface="Calibri"/>
              </a:rPr>
              <a:t>a</a:t>
            </a:r>
            <a:r>
              <a:rPr lang="en-US" sz="2800" spc="80" dirty="0" smtClean="0">
                <a:latin typeface="Calibri"/>
                <a:cs typeface="Calibri"/>
              </a:rPr>
              <a:t>ti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 and </a:t>
            </a:r>
            <a:r>
              <a:rPr sz="2800" spc="-15" dirty="0" smtClean="0">
                <a:latin typeface="Calibri"/>
                <a:cs typeface="Calibri"/>
              </a:rPr>
              <a:t>guar</a:t>
            </a:r>
            <a:r>
              <a:rPr sz="2800" spc="0" dirty="0" smtClean="0">
                <a:latin typeface="Calibri"/>
                <a:cs typeface="Calibri"/>
              </a:rPr>
              <a:t>an</a:t>
            </a:r>
            <a:r>
              <a:rPr sz="2800" spc="-15" dirty="0" smtClean="0">
                <a:latin typeface="Calibri"/>
                <a:cs typeface="Calibri"/>
              </a:rPr>
              <a:t>tees 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f p</a:t>
            </a:r>
            <a:r>
              <a:rPr sz="2800" spc="-10" dirty="0" smtClean="0">
                <a:latin typeface="Calibri"/>
                <a:cs typeface="Calibri"/>
              </a:rPr>
              <a:t>r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15" dirty="0" smtClean="0">
                <a:latin typeface="Calibri"/>
                <a:cs typeface="Calibri"/>
              </a:rPr>
              <a:t>gram’s c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15" dirty="0" smtClean="0">
                <a:latin typeface="Calibri"/>
                <a:cs typeface="Calibri"/>
              </a:rPr>
              <a:t>rrectness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4282425" cy="229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2286000" y="4953000"/>
            <a:ext cx="1524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-108" charset="0"/>
                <a:cs typeface="Arial" pitchFamily="34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-108" charset="0"/>
                <a:cs typeface="Arial" pitchFamily="34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-108" charset="0"/>
                <a:cs typeface="Arial" pitchFamily="34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-108" charset="0"/>
                <a:cs typeface="Arial" pitchFamily="34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-10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-10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-10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-10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-108" charset="0"/>
                <a:cs typeface="Arial" pitchFamily="34" charset="0"/>
              </a:defRPr>
            </a:lvl9pPr>
          </a:lstStyle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40576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18872"/>
            <a:ext cx="8229600" cy="12527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lang="en-US" sz="3600" b="1" dirty="0" smtClean="0">
                <a:latin typeface="Calibri"/>
                <a:cs typeface="Calibri"/>
              </a:rPr>
              <a:t>D</a:t>
            </a:r>
            <a:r>
              <a:rPr lang="en-US" sz="3600" b="1" spc="-20" dirty="0" smtClean="0">
                <a:latin typeface="Calibri"/>
                <a:cs typeface="Calibri"/>
              </a:rPr>
              <a:t>ifferent T</a:t>
            </a:r>
            <a:r>
              <a:rPr lang="en-US" sz="3600" b="1" spc="-25" dirty="0" smtClean="0">
                <a:latin typeface="Calibri"/>
                <a:cs typeface="Calibri"/>
              </a:rPr>
              <a:t>y</a:t>
            </a:r>
            <a:r>
              <a:rPr lang="en-US" sz="3600" b="1" spc="0" dirty="0" smtClean="0">
                <a:latin typeface="Calibri"/>
                <a:cs typeface="Calibri"/>
              </a:rPr>
              <a:t>p</a:t>
            </a:r>
            <a:r>
              <a:rPr lang="en-US" sz="3600" b="1" spc="-20" dirty="0" smtClean="0">
                <a:latin typeface="Calibri"/>
                <a:cs typeface="Calibri"/>
              </a:rPr>
              <a:t>es o</a:t>
            </a:r>
            <a:r>
              <a:rPr lang="en-US" sz="3600" b="1" spc="-15" dirty="0" smtClean="0">
                <a:latin typeface="Calibri"/>
                <a:cs typeface="Calibri"/>
              </a:rPr>
              <a:t>f </a:t>
            </a:r>
            <a:r>
              <a:rPr lang="en-US" sz="3600" b="1" spc="-20" dirty="0" smtClean="0">
                <a:latin typeface="Calibri"/>
                <a:cs typeface="Calibri"/>
              </a:rPr>
              <a:t>Network Event</a:t>
            </a:r>
            <a:r>
              <a:rPr lang="en-US" sz="3600" b="1" spc="-15" dirty="0" smtClean="0">
                <a:latin typeface="Calibri"/>
                <a:cs typeface="Calibri"/>
              </a:rPr>
              <a:t>s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628" y="1524255"/>
            <a:ext cx="7803515" cy="4456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spc="-20" dirty="0" smtClean="0">
                <a:latin typeface="Calibri"/>
                <a:cs typeface="Calibri"/>
              </a:rPr>
              <a:t>Netw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20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k </a:t>
            </a:r>
            <a:r>
              <a:rPr sz="3200" spc="-20" dirty="0" smtClean="0">
                <a:latin typeface="Calibri"/>
                <a:cs typeface="Calibri"/>
              </a:rPr>
              <a:t>traﬃc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12"/>
              </a:spcBef>
              <a:buFont typeface="Arial"/>
              <a:buChar char="•"/>
            </a:pPr>
            <a:endParaRPr sz="500" dirty="0"/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15" dirty="0" smtClean="0">
                <a:latin typeface="Calibri"/>
                <a:cs typeface="Calibri"/>
              </a:rPr>
              <a:t>raﬃc l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ad in</a:t>
            </a:r>
            <a:r>
              <a:rPr sz="2800" spc="-15" dirty="0" smtClean="0">
                <a:latin typeface="Calibri"/>
                <a:cs typeface="Calibri"/>
              </a:rPr>
              <a:t>crease/decrease, secu</a:t>
            </a:r>
            <a:r>
              <a:rPr sz="2800" spc="-10" dirty="0" smtClean="0">
                <a:latin typeface="Calibri"/>
                <a:cs typeface="Calibri"/>
              </a:rPr>
              <a:t>ri</a:t>
            </a:r>
            <a:r>
              <a:rPr sz="2800" spc="-15" dirty="0" smtClean="0">
                <a:latin typeface="Calibri"/>
                <a:cs typeface="Calibri"/>
              </a:rPr>
              <a:t>ty incidents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ts val="700"/>
              </a:lnSpc>
              <a:spcBef>
                <a:spcPts val="35"/>
              </a:spcBef>
              <a:buFont typeface="Arial"/>
              <a:buChar char="–"/>
            </a:pPr>
            <a:endParaRPr sz="70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marL="355600" indent="-342900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spc="-30" dirty="0" smtClean="0">
                <a:latin typeface="Calibri"/>
                <a:cs typeface="Calibri"/>
              </a:rPr>
              <a:t>U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lang="en-US" sz="3200" spc="-15" dirty="0" smtClean="0">
                <a:latin typeface="Calibri"/>
                <a:cs typeface="Calibri"/>
              </a:rPr>
              <a:t>er-specific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44"/>
              </a:spcBef>
            </a:pPr>
            <a:endParaRPr sz="500" dirty="0"/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-20" dirty="0" smtClean="0">
                <a:latin typeface="Calibri"/>
                <a:cs typeface="Calibri"/>
              </a:rPr>
              <a:t>Us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lang="en-US" sz="2800" spc="-15" dirty="0" smtClean="0">
                <a:latin typeface="Calibri"/>
                <a:cs typeface="Calibri"/>
              </a:rPr>
              <a:t>r authentication</a:t>
            </a:r>
            <a:r>
              <a:rPr sz="2800" spc="-10" dirty="0" smtClean="0">
                <a:latin typeface="Calibri"/>
                <a:cs typeface="Calibri"/>
              </a:rPr>
              <a:t>, </a:t>
            </a:r>
            <a:r>
              <a:rPr sz="2800" spc="-15" dirty="0" smtClean="0">
                <a:latin typeface="Calibri"/>
                <a:cs typeface="Calibri"/>
              </a:rPr>
              <a:t>excessive data usage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ts val="800"/>
              </a:lnSpc>
              <a:spcBef>
                <a:spcPts val="35"/>
              </a:spcBef>
              <a:buFont typeface="Arial"/>
              <a:buChar char="–"/>
            </a:pPr>
            <a:endParaRPr sz="80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marL="355600" indent="-342900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spc="-5" dirty="0" smtClean="0">
                <a:latin typeface="Calibri"/>
                <a:cs typeface="Calibri"/>
              </a:rPr>
              <a:t>D</a:t>
            </a:r>
            <a:r>
              <a:rPr lang="en-US" sz="3200" spc="-5" dirty="0" smtClean="0">
                <a:latin typeface="Calibri"/>
                <a:cs typeface="Calibri"/>
              </a:rPr>
              <a:t>ate-plane events</a:t>
            </a:r>
            <a:endParaRPr sz="500" dirty="0"/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p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l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15" dirty="0" smtClean="0">
                <a:latin typeface="Calibri"/>
                <a:cs typeface="Calibri"/>
              </a:rPr>
              <a:t>gy change, s</a:t>
            </a:r>
            <a:r>
              <a:rPr sz="2800" spc="-25" dirty="0" smtClean="0">
                <a:latin typeface="Calibri"/>
                <a:cs typeface="Calibri"/>
              </a:rPr>
              <a:t>w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15" dirty="0" smtClean="0">
                <a:latin typeface="Calibri"/>
                <a:cs typeface="Calibri"/>
              </a:rPr>
              <a:t>tch/link failures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628" y="5867400"/>
            <a:ext cx="648970" cy="588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spc="0" dirty="0" smtClean="0">
                <a:latin typeface="Calibri"/>
                <a:cs typeface="Calibri"/>
              </a:rPr>
              <a:t>…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69098" y="6794754"/>
            <a:ext cx="115570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37EA-A88F-45B1-B20A-4943A1CDCBB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39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lang="en-US" sz="3600" b="1" dirty="0" smtClean="0">
                <a:latin typeface="Calibri"/>
                <a:cs typeface="Calibri"/>
              </a:rPr>
              <a:t>D</a:t>
            </a:r>
            <a:r>
              <a:rPr lang="en-US" sz="3600" b="1" spc="-20" dirty="0" smtClean="0">
                <a:latin typeface="Calibri"/>
                <a:cs typeface="Calibri"/>
              </a:rPr>
              <a:t>ifferent React</a:t>
            </a:r>
            <a:r>
              <a:rPr lang="en-US" sz="3600" b="1" spc="-10" dirty="0" smtClean="0">
                <a:latin typeface="Calibri"/>
                <a:cs typeface="Calibri"/>
              </a:rPr>
              <a:t>io</a:t>
            </a:r>
            <a:r>
              <a:rPr lang="en-US" sz="3600" b="1" spc="-20" dirty="0" smtClean="0">
                <a:latin typeface="Calibri"/>
                <a:cs typeface="Calibri"/>
              </a:rPr>
              <a:t>ns to </a:t>
            </a:r>
            <a:r>
              <a:rPr lang="en-US" sz="3600" b="1" spc="-25" dirty="0" smtClean="0">
                <a:latin typeface="Calibri"/>
                <a:cs typeface="Calibri"/>
              </a:rPr>
              <a:t>An </a:t>
            </a:r>
            <a:r>
              <a:rPr lang="en-US" sz="3600" b="1" spc="-20" dirty="0" smtClean="0">
                <a:latin typeface="Calibri"/>
                <a:cs typeface="Calibri"/>
              </a:rPr>
              <a:t>Event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2552" y="2286000"/>
            <a:ext cx="548196" cy="945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4167" y="5446543"/>
            <a:ext cx="617806" cy="909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7255" y="4038600"/>
            <a:ext cx="544633" cy="907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9610" y="1510752"/>
            <a:ext cx="8225790" cy="3445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4500">
              <a:lnSpc>
                <a:spcPct val="100000"/>
              </a:lnSpc>
              <a:tabLst>
                <a:tab pos="2630170" algn="l"/>
                <a:tab pos="5360670" algn="l"/>
              </a:tabLst>
            </a:pPr>
            <a:r>
              <a:rPr sz="3600" dirty="0" smtClean="0">
                <a:latin typeface="Calibri"/>
                <a:cs typeface="Calibri"/>
              </a:rPr>
              <a:t>E</a:t>
            </a:r>
            <a:r>
              <a:rPr sz="3600" spc="-20" dirty="0" smtClean="0">
                <a:latin typeface="Calibri"/>
                <a:cs typeface="Calibri"/>
              </a:rPr>
              <a:t>ven</a:t>
            </a:r>
            <a:r>
              <a:rPr sz="3600" spc="-15" dirty="0" smtClean="0">
                <a:latin typeface="Calibri"/>
                <a:cs typeface="Calibri"/>
              </a:rPr>
              <a:t>t	Op</a:t>
            </a:r>
            <a:r>
              <a:rPr sz="3600" spc="-20" dirty="0" smtClean="0">
                <a:latin typeface="Calibri"/>
                <a:cs typeface="Calibri"/>
              </a:rPr>
              <a:t>er</a:t>
            </a:r>
            <a:r>
              <a:rPr sz="3600" spc="0" dirty="0" smtClean="0">
                <a:latin typeface="Calibri"/>
                <a:cs typeface="Calibri"/>
              </a:rPr>
              <a:t>ato</a:t>
            </a:r>
            <a:r>
              <a:rPr sz="3600" spc="-20" dirty="0" smtClean="0">
                <a:latin typeface="Calibri"/>
                <a:cs typeface="Calibri"/>
              </a:rPr>
              <a:t>r</a:t>
            </a:r>
            <a:r>
              <a:rPr sz="3600" spc="0" dirty="0" smtClean="0">
                <a:latin typeface="Calibri"/>
                <a:cs typeface="Calibri"/>
              </a:rPr>
              <a:t>s	</a:t>
            </a:r>
            <a:r>
              <a:rPr sz="3600" spc="-20" dirty="0" smtClean="0">
                <a:latin typeface="Calibri"/>
                <a:cs typeface="Calibri"/>
              </a:rPr>
              <a:t>Reac</a:t>
            </a:r>
            <a:r>
              <a:rPr lang="en-US" sz="3600" spc="190" dirty="0" smtClean="0">
                <a:latin typeface="Calibri"/>
                <a:cs typeface="Calibri"/>
              </a:rPr>
              <a:t>ti</a:t>
            </a:r>
            <a:r>
              <a:rPr sz="3600" spc="-5" dirty="0" smtClean="0">
                <a:latin typeface="Calibri"/>
                <a:cs typeface="Calibri"/>
              </a:rPr>
              <a:t>o</a:t>
            </a:r>
            <a:r>
              <a:rPr sz="3600" spc="0" dirty="0" smtClean="0">
                <a:latin typeface="Calibri"/>
                <a:cs typeface="Calibri"/>
              </a:rPr>
              <a:t>n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9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4383405">
              <a:lnSpc>
                <a:spcPct val="100000"/>
              </a:lnSpc>
            </a:pPr>
            <a:r>
              <a:rPr sz="2400" dirty="0" smtClean="0">
                <a:latin typeface="Calibri"/>
                <a:cs typeface="Calibri"/>
              </a:rPr>
              <a:t>“Onl</a:t>
            </a:r>
            <a:r>
              <a:rPr sz="2400" spc="-15" dirty="0" smtClean="0">
                <a:latin typeface="Calibri"/>
                <a:cs typeface="Calibri"/>
              </a:rPr>
              <a:t>y bl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-15" dirty="0" smtClean="0">
                <a:latin typeface="Calibri"/>
                <a:cs typeface="Calibri"/>
              </a:rPr>
              <a:t>ck th</a:t>
            </a:r>
            <a:r>
              <a:rPr sz="2400" spc="-10" dirty="0" smtClean="0">
                <a:latin typeface="Calibri"/>
                <a:cs typeface="Calibri"/>
              </a:rPr>
              <a:t>at inf</a:t>
            </a:r>
            <a:r>
              <a:rPr sz="2400" spc="-15" dirty="0" smtClean="0">
                <a:latin typeface="Calibri"/>
                <a:cs typeface="Calibri"/>
              </a:rPr>
              <a:t>ected h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st”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3"/>
              </a:spcBef>
            </a:pPr>
            <a:endParaRPr sz="5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800" dirty="0" smtClean="0">
                <a:latin typeface="Calibri"/>
                <a:cs typeface="Calibri"/>
              </a:rPr>
              <a:t>H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10" dirty="0" smtClean="0">
                <a:latin typeface="Calibri"/>
                <a:cs typeface="Calibri"/>
              </a:rPr>
              <a:t>t is inf</a:t>
            </a:r>
            <a:r>
              <a:rPr sz="2800" spc="-15" dirty="0" smtClean="0">
                <a:latin typeface="Calibri"/>
                <a:cs typeface="Calibri"/>
              </a:rPr>
              <a:t>ected</a:t>
            </a:r>
            <a:r>
              <a:rPr sz="2800" spc="-10" dirty="0" smtClean="0">
                <a:latin typeface="Calibri"/>
                <a:cs typeface="Calibri"/>
              </a:rPr>
              <a:t>!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36"/>
              </a:spcBef>
            </a:pPr>
            <a:endParaRPr sz="500" dirty="0"/>
          </a:p>
          <a:p>
            <a:pPr marL="4521200" marR="275590" indent="-138430">
              <a:lnSpc>
                <a:spcPts val="2800"/>
              </a:lnSpc>
            </a:pPr>
            <a:r>
              <a:rPr sz="2400" dirty="0" smtClean="0">
                <a:latin typeface="Calibri"/>
                <a:cs typeface="Calibri"/>
              </a:rPr>
              <a:t>“</a:t>
            </a:r>
            <a:r>
              <a:rPr sz="2400" spc="-20" dirty="0" smtClean="0">
                <a:latin typeface="Calibri"/>
                <a:cs typeface="Calibri"/>
              </a:rPr>
              <a:t>B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-15" dirty="0" smtClean="0">
                <a:latin typeface="Calibri"/>
                <a:cs typeface="Calibri"/>
              </a:rPr>
              <a:t>ck all </a:t>
            </a:r>
            <a:r>
              <a:rPr sz="2400" spc="-10" dirty="0" smtClean="0">
                <a:latin typeface="Calibri"/>
                <a:cs typeface="Calibri"/>
              </a:rPr>
              <a:t>c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-20" dirty="0" smtClean="0">
                <a:latin typeface="Calibri"/>
                <a:cs typeface="Calibri"/>
              </a:rPr>
              <a:t>mmuni</a:t>
            </a:r>
            <a:r>
              <a:rPr sz="2400" spc="-10" dirty="0" smtClean="0">
                <a:latin typeface="Calibri"/>
                <a:cs typeface="Calibri"/>
              </a:rPr>
              <a:t>c</a:t>
            </a:r>
            <a:r>
              <a:rPr sz="2400" spc="70" dirty="0" smtClean="0">
                <a:latin typeface="Calibri"/>
                <a:cs typeface="Calibri"/>
              </a:rPr>
              <a:t>a</a:t>
            </a:r>
            <a:r>
              <a:rPr lang="en-US" sz="2400" spc="70" dirty="0" smtClean="0">
                <a:latin typeface="Calibri"/>
                <a:cs typeface="Calibri"/>
              </a:rPr>
              <a:t>ti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ns in th</a:t>
            </a:r>
            <a:r>
              <a:rPr sz="2400" spc="-15" dirty="0" smtClean="0">
                <a:latin typeface="Calibri"/>
                <a:cs typeface="Calibri"/>
              </a:rPr>
              <a:t>e netw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rk!”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8766282" y="6432232"/>
            <a:ext cx="231018" cy="2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14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1294" y="5579783"/>
            <a:ext cx="3232785" cy="720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0495" marR="12700" indent="-138430">
              <a:lnSpc>
                <a:spcPts val="2800"/>
              </a:lnSpc>
            </a:pPr>
            <a:r>
              <a:rPr sz="2400" dirty="0" smtClean="0">
                <a:latin typeface="Calibri"/>
                <a:cs typeface="Calibri"/>
              </a:rPr>
              <a:t>“Di</a:t>
            </a:r>
            <a:r>
              <a:rPr sz="2400" spc="-10" dirty="0" smtClean="0">
                <a:latin typeface="Calibri"/>
                <a:cs typeface="Calibri"/>
              </a:rPr>
              <a:t>rect c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-20" dirty="0" smtClean="0">
                <a:latin typeface="Calibri"/>
                <a:cs typeface="Calibri"/>
              </a:rPr>
              <a:t>mmuni</a:t>
            </a:r>
            <a:r>
              <a:rPr sz="2400" spc="-10" dirty="0" smtClean="0">
                <a:latin typeface="Calibri"/>
                <a:cs typeface="Calibri"/>
              </a:rPr>
              <a:t>c</a:t>
            </a:r>
            <a:r>
              <a:rPr sz="2400" spc="70" dirty="0" smtClean="0">
                <a:latin typeface="Calibri"/>
                <a:cs typeface="Calibri"/>
              </a:rPr>
              <a:t>a</a:t>
            </a:r>
            <a:r>
              <a:rPr lang="en-US" sz="2400" spc="70" dirty="0" smtClean="0">
                <a:latin typeface="Calibri"/>
                <a:cs typeface="Calibri"/>
              </a:rPr>
              <a:t>ti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 to 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-10" dirty="0" smtClean="0">
                <a:latin typeface="Calibri"/>
                <a:cs typeface="Calibri"/>
              </a:rPr>
              <a:t>r internal h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</a:t>
            </a:r>
            <a:r>
              <a:rPr sz="2400" spc="-15" dirty="0" smtClean="0">
                <a:latin typeface="Calibri"/>
                <a:cs typeface="Calibri"/>
              </a:rPr>
              <a:t>eyp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t”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8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lang="en-US" sz="3600" b="1" spc="-20" dirty="0" smtClean="0">
                <a:latin typeface="Calibri"/>
                <a:cs typeface="Calibri"/>
              </a:rPr>
              <a:t>Insig</a:t>
            </a:r>
            <a:r>
              <a:rPr lang="en-US" sz="3600" b="1" spc="-30" dirty="0" smtClean="0">
                <a:latin typeface="Calibri"/>
                <a:cs typeface="Calibri"/>
              </a:rPr>
              <a:t>ht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766282" y="6432232"/>
            <a:ext cx="231018" cy="2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15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455" y="2385038"/>
            <a:ext cx="8008620" cy="1779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20200"/>
              </a:lnSpc>
            </a:pPr>
            <a:r>
              <a:rPr sz="3200" b="1" spc="-25" dirty="0" smtClean="0">
                <a:latin typeface="Calibri"/>
                <a:cs typeface="Calibri"/>
              </a:rPr>
              <a:t>Ne</a:t>
            </a:r>
            <a:r>
              <a:rPr sz="3200" b="1" spc="-15" dirty="0" smtClean="0">
                <a:latin typeface="Calibri"/>
                <a:cs typeface="Calibri"/>
              </a:rPr>
              <a:t>tw</a:t>
            </a:r>
            <a:r>
              <a:rPr sz="3200" b="1" spc="-20" dirty="0" smtClean="0">
                <a:latin typeface="Calibri"/>
                <a:cs typeface="Calibri"/>
              </a:rPr>
              <a:t>ork e</a:t>
            </a:r>
            <a:r>
              <a:rPr sz="3200" b="1" spc="-5" dirty="0" smtClean="0">
                <a:latin typeface="Calibri"/>
                <a:cs typeface="Calibri"/>
              </a:rPr>
              <a:t>v</a:t>
            </a:r>
            <a:r>
              <a:rPr sz="3200" b="1" spc="0" dirty="0" smtClean="0">
                <a:latin typeface="Calibri"/>
                <a:cs typeface="Calibri"/>
              </a:rPr>
              <a:t>e</a:t>
            </a:r>
            <a:r>
              <a:rPr sz="3200" b="1" spc="-15" dirty="0" smtClean="0">
                <a:latin typeface="Calibri"/>
                <a:cs typeface="Calibri"/>
              </a:rPr>
              <a:t>nts </a:t>
            </a:r>
            <a:r>
              <a:rPr sz="3200" spc="-15" dirty="0" smtClean="0">
                <a:latin typeface="Calibri"/>
                <a:cs typeface="Calibri"/>
              </a:rPr>
              <a:t>and </a:t>
            </a:r>
            <a:r>
              <a:rPr sz="3200" b="1" spc="-25" dirty="0" smtClean="0">
                <a:latin typeface="Calibri"/>
                <a:cs typeface="Calibri"/>
              </a:rPr>
              <a:t>dynam</a:t>
            </a:r>
            <a:r>
              <a:rPr sz="3200" b="1" spc="-5" dirty="0" smtClean="0">
                <a:latin typeface="Calibri"/>
                <a:cs typeface="Calibri"/>
              </a:rPr>
              <a:t>i</a:t>
            </a:r>
            <a:r>
              <a:rPr sz="3200" b="1" spc="0" dirty="0" smtClean="0">
                <a:latin typeface="Calibri"/>
                <a:cs typeface="Calibri"/>
              </a:rPr>
              <a:t>c re</a:t>
            </a:r>
            <a:r>
              <a:rPr sz="3200" b="1" spc="-5" dirty="0" smtClean="0">
                <a:latin typeface="Calibri"/>
                <a:cs typeface="Calibri"/>
              </a:rPr>
              <a:t>a</a:t>
            </a:r>
            <a:r>
              <a:rPr sz="3200" b="1" spc="0" dirty="0" smtClean="0">
                <a:latin typeface="Calibri"/>
                <a:cs typeface="Calibri"/>
              </a:rPr>
              <a:t>c</a:t>
            </a:r>
            <a:r>
              <a:rPr lang="en-US" sz="3200" b="1" spc="-20" dirty="0" smtClean="0">
                <a:latin typeface="Calibri"/>
                <a:cs typeface="Calibri"/>
              </a:rPr>
              <a:t>ti</a:t>
            </a:r>
            <a:r>
              <a:rPr sz="3200" b="1" spc="-25" dirty="0" smtClean="0">
                <a:latin typeface="Calibri"/>
                <a:cs typeface="Calibri"/>
              </a:rPr>
              <a:t>on</a:t>
            </a:r>
            <a:r>
              <a:rPr sz="3200" b="1" spc="-15" dirty="0" smtClean="0">
                <a:latin typeface="Calibri"/>
                <a:cs typeface="Calibri"/>
              </a:rPr>
              <a:t>s</a:t>
            </a:r>
            <a:r>
              <a:rPr sz="3200" b="1" spc="-5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to th</a:t>
            </a:r>
            <a:r>
              <a:rPr sz="3200" spc="-25" dirty="0" smtClean="0">
                <a:latin typeface="Calibri"/>
                <a:cs typeface="Calibri"/>
              </a:rPr>
              <a:t>em</a:t>
            </a:r>
            <a:r>
              <a:rPr sz="3200" spc="-10" dirty="0" smtClean="0">
                <a:latin typeface="Calibri"/>
                <a:cs typeface="Calibri"/>
              </a:rPr>
              <a:t> should </a:t>
            </a:r>
            <a:r>
              <a:rPr sz="3200" spc="-20" dirty="0" smtClean="0">
                <a:latin typeface="Calibri"/>
                <a:cs typeface="Calibri"/>
              </a:rPr>
              <a:t>be </a:t>
            </a:r>
            <a:r>
              <a:rPr sz="3200" b="1" spc="-5" dirty="0" smtClean="0">
                <a:latin typeface="Calibri"/>
                <a:cs typeface="Calibri"/>
              </a:rPr>
              <a:t>p</a:t>
            </a:r>
            <a:r>
              <a:rPr sz="3200" b="1" spc="0" dirty="0" smtClean="0">
                <a:latin typeface="Calibri"/>
                <a:cs typeface="Calibri"/>
              </a:rPr>
              <a:t>r</a:t>
            </a:r>
            <a:r>
              <a:rPr sz="3200" b="1" spc="-25" dirty="0" smtClean="0">
                <a:latin typeface="Calibri"/>
                <a:cs typeface="Calibri"/>
              </a:rPr>
              <a:t>o</a:t>
            </a:r>
            <a:r>
              <a:rPr sz="3200" b="1" spc="-20" dirty="0" smtClean="0">
                <a:latin typeface="Calibri"/>
                <a:cs typeface="Calibri"/>
              </a:rPr>
              <a:t>gr</a:t>
            </a:r>
            <a:r>
              <a:rPr sz="3200" b="1" spc="-5" dirty="0" smtClean="0">
                <a:latin typeface="Calibri"/>
                <a:cs typeface="Calibri"/>
              </a:rPr>
              <a:t>a</a:t>
            </a:r>
            <a:r>
              <a:rPr sz="3200" b="1" spc="0" dirty="0" smtClean="0">
                <a:latin typeface="Calibri"/>
                <a:cs typeface="Calibri"/>
              </a:rPr>
              <a:t>mm</a:t>
            </a:r>
            <a:r>
              <a:rPr sz="3200" b="1" spc="-25" dirty="0" smtClean="0">
                <a:latin typeface="Calibri"/>
                <a:cs typeface="Calibri"/>
              </a:rPr>
              <a:t>a</a:t>
            </a:r>
            <a:r>
              <a:rPr lang="en-US" sz="3200" b="1" spc="-20" dirty="0" smtClean="0">
                <a:latin typeface="Calibri"/>
                <a:cs typeface="Calibri"/>
              </a:rPr>
              <a:t>ti</a:t>
            </a:r>
            <a:r>
              <a:rPr sz="3200" b="1" spc="-20" dirty="0" smtClean="0">
                <a:latin typeface="Calibri"/>
                <a:cs typeface="Calibri"/>
              </a:rPr>
              <a:t>cally</a:t>
            </a:r>
            <a:r>
              <a:rPr sz="3200" b="1" spc="5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e</a:t>
            </a:r>
            <a:r>
              <a:rPr sz="3200" b="1" spc="-5" dirty="0" smtClean="0">
                <a:latin typeface="Calibri"/>
                <a:cs typeface="Calibri"/>
              </a:rPr>
              <a:t>n</a:t>
            </a:r>
            <a:r>
              <a:rPr sz="3200" b="1" spc="0" dirty="0" smtClean="0">
                <a:latin typeface="Calibri"/>
                <a:cs typeface="Calibri"/>
              </a:rPr>
              <a:t>c</a:t>
            </a:r>
            <a:r>
              <a:rPr sz="3200" b="1" spc="-25" dirty="0" smtClean="0">
                <a:latin typeface="Calibri"/>
                <a:cs typeface="Calibri"/>
              </a:rPr>
              <a:t>od</a:t>
            </a:r>
            <a:r>
              <a:rPr sz="3200" b="1" spc="-20" dirty="0" smtClean="0">
                <a:latin typeface="Calibri"/>
                <a:cs typeface="Calibri"/>
              </a:rPr>
              <a:t>ed</a:t>
            </a:r>
            <a:r>
              <a:rPr sz="3200" b="1" spc="-10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in th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10" dirty="0" smtClean="0">
                <a:latin typeface="Calibri"/>
                <a:cs typeface="Calibri"/>
              </a:rPr>
              <a:t> </a:t>
            </a:r>
            <a:r>
              <a:rPr sz="3200" b="1" spc="-20" dirty="0" smtClean="0">
                <a:latin typeface="Calibri"/>
                <a:cs typeface="Calibri"/>
              </a:rPr>
              <a:t>ne</a:t>
            </a:r>
            <a:r>
              <a:rPr sz="3200" b="1" spc="-15" dirty="0" smtClean="0">
                <a:latin typeface="Calibri"/>
                <a:cs typeface="Calibri"/>
              </a:rPr>
              <a:t>tw</a:t>
            </a:r>
            <a:r>
              <a:rPr sz="3200" b="1" spc="-20" dirty="0" smtClean="0">
                <a:latin typeface="Calibri"/>
                <a:cs typeface="Calibri"/>
              </a:rPr>
              <a:t>ork contr</a:t>
            </a:r>
            <a:r>
              <a:rPr sz="3200" b="1" spc="-15" dirty="0" smtClean="0">
                <a:latin typeface="Calibri"/>
                <a:cs typeface="Calibri"/>
              </a:rPr>
              <a:t>ol </a:t>
            </a:r>
            <a:r>
              <a:rPr sz="3200" b="1" spc="-20" dirty="0" smtClean="0">
                <a:latin typeface="Calibri"/>
                <a:cs typeface="Calibri"/>
              </a:rPr>
              <a:t>program</a:t>
            </a:r>
            <a:r>
              <a:rPr sz="3200" b="1" spc="-5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b</a:t>
            </a:r>
            <a:r>
              <a:rPr sz="3200" spc="-15" dirty="0" smtClean="0">
                <a:latin typeface="Calibri"/>
                <a:cs typeface="Calibri"/>
              </a:rPr>
              <a:t>y 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p</a:t>
            </a:r>
            <a:r>
              <a:rPr sz="3200" spc="-20" dirty="0" smtClean="0">
                <a:latin typeface="Calibri"/>
                <a:cs typeface="Calibri"/>
              </a:rPr>
              <a:t>er</a:t>
            </a:r>
            <a:r>
              <a:rPr sz="3200" spc="0" dirty="0" smtClean="0">
                <a:latin typeface="Calibri"/>
                <a:cs typeface="Calibri"/>
              </a:rPr>
              <a:t>ato</a:t>
            </a:r>
            <a:r>
              <a:rPr sz="3200" spc="-20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3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115">
              <a:lnSpc>
                <a:spcPct val="100000"/>
              </a:lnSpc>
            </a:pPr>
            <a:r>
              <a:rPr lang="en-US" sz="3600" b="1" dirty="0" smtClean="0">
                <a:latin typeface="Calibri"/>
                <a:cs typeface="Calibri"/>
              </a:rPr>
              <a:t>D</a:t>
            </a:r>
            <a:r>
              <a:rPr lang="en-US" sz="3600" b="1" spc="-25" dirty="0" smtClean="0">
                <a:latin typeface="Calibri"/>
                <a:cs typeface="Calibri"/>
              </a:rPr>
              <a:t>y</a:t>
            </a:r>
            <a:r>
              <a:rPr lang="en-US" sz="3600" b="1" spc="-20" dirty="0" smtClean="0">
                <a:latin typeface="Calibri"/>
                <a:cs typeface="Calibri"/>
              </a:rPr>
              <a:t>namic Network Co</a:t>
            </a:r>
            <a:r>
              <a:rPr lang="en-US" sz="3600" b="1" spc="-25" dirty="0" smtClean="0">
                <a:latin typeface="Calibri"/>
                <a:cs typeface="Calibri"/>
              </a:rPr>
              <a:t>ntro</a:t>
            </a:r>
            <a:r>
              <a:rPr lang="en-US" sz="3600" b="1" spc="-15" dirty="0" smtClean="0">
                <a:latin typeface="Calibri"/>
                <a:cs typeface="Calibri"/>
              </a:rPr>
              <a:t>l Prog</a:t>
            </a:r>
            <a:r>
              <a:rPr lang="en-US" sz="3600" b="1" spc="-25" dirty="0" smtClean="0">
                <a:latin typeface="Calibri"/>
                <a:cs typeface="Calibri"/>
              </a:rPr>
              <a:t>ram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628" y="1467485"/>
            <a:ext cx="7026275" cy="970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ts val="3800"/>
              </a:lnSpc>
              <a:buSzPct val="118750"/>
              <a:buFont typeface="Arial"/>
              <a:buChar char="•"/>
              <a:tabLst>
                <a:tab pos="447040" algn="l"/>
              </a:tabLst>
            </a:pPr>
            <a:r>
              <a:rPr sz="3200" b="1" spc="-170" dirty="0" smtClean="0">
                <a:solidFill>
                  <a:srgbClr val="FF0000"/>
                </a:solidFill>
                <a:latin typeface="Calibri"/>
                <a:cs typeface="Calibri"/>
              </a:rPr>
              <a:t>So</a:t>
            </a:r>
            <a:r>
              <a:rPr lang="en-US" sz="3200" b="1" spc="-170" dirty="0" smtClean="0">
                <a:solidFill>
                  <a:srgbClr val="FF0000"/>
                </a:solidFill>
                <a:latin typeface="Calibri"/>
                <a:cs typeface="Calibri"/>
              </a:rPr>
              <a:t>ft</a:t>
            </a:r>
            <a:r>
              <a:rPr sz="3200" b="1" spc="-170" dirty="0" smtClean="0">
                <a:solidFill>
                  <a:srgbClr val="FF0000"/>
                </a:solidFill>
                <a:latin typeface="Calibri"/>
                <a:cs typeface="Calibri"/>
              </a:rPr>
              <a:t>wa</a:t>
            </a:r>
            <a:r>
              <a:rPr sz="3200" b="1" spc="-95" dirty="0" smtClean="0">
                <a:solidFill>
                  <a:srgbClr val="FF0000"/>
                </a:solidFill>
                <a:latin typeface="Calibri"/>
                <a:cs typeface="Calibri"/>
              </a:rPr>
              <a:t>re </a:t>
            </a:r>
            <a:r>
              <a:rPr sz="3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200" b="1" spc="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og</a:t>
            </a:r>
            <a:r>
              <a:rPr sz="3200" b="1" spc="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0" dirty="0" smtClean="0">
                <a:solidFill>
                  <a:srgbClr val="FF0000"/>
                </a:solidFill>
                <a:latin typeface="Calibri"/>
                <a:cs typeface="Calibri"/>
              </a:rPr>
              <a:t>m </a:t>
            </a:r>
            <a:r>
              <a:rPr sz="3200" spc="0" dirty="0" smtClean="0">
                <a:latin typeface="Calibri"/>
                <a:cs typeface="Calibri"/>
              </a:rPr>
              <a:t>th</a:t>
            </a:r>
            <a:r>
              <a:rPr sz="3200" spc="-15" dirty="0" smtClean="0">
                <a:latin typeface="Calibri"/>
                <a:cs typeface="Calibri"/>
              </a:rPr>
              <a:t>at </a:t>
            </a:r>
            <a:r>
              <a:rPr sz="3200" spc="-25" dirty="0" smtClean="0">
                <a:latin typeface="Calibri"/>
                <a:cs typeface="Calibri"/>
              </a:rPr>
              <a:t>emb</a:t>
            </a:r>
            <a:r>
              <a:rPr sz="3200" spc="-20" dirty="0" smtClean="0">
                <a:latin typeface="Calibri"/>
                <a:cs typeface="Calibri"/>
              </a:rPr>
              <a:t>eds even</a:t>
            </a:r>
            <a:r>
              <a:rPr sz="3200" spc="-15" dirty="0" smtClean="0">
                <a:latin typeface="Calibri"/>
                <a:cs typeface="Calibri"/>
              </a:rPr>
              <a:t>t – </a:t>
            </a:r>
            <a:r>
              <a:rPr sz="3200" spc="-20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eac</a:t>
            </a:r>
            <a:r>
              <a:rPr lang="en-US" sz="3200" spc="175" dirty="0" smtClean="0">
                <a:latin typeface="Calibri"/>
                <a:cs typeface="Calibri"/>
              </a:rPr>
              <a:t>ti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n </a:t>
            </a:r>
            <a:r>
              <a:rPr sz="3200" spc="-20" dirty="0" smtClean="0">
                <a:latin typeface="Calibri"/>
                <a:cs typeface="Calibri"/>
              </a:rPr>
              <a:t>rel</a:t>
            </a:r>
            <a:r>
              <a:rPr sz="3200" spc="90" dirty="0" smtClean="0">
                <a:latin typeface="Calibri"/>
                <a:cs typeface="Calibri"/>
              </a:rPr>
              <a:t>a</a:t>
            </a:r>
            <a:r>
              <a:rPr lang="en-US" sz="3200" spc="90" dirty="0" smtClean="0">
                <a:latin typeface="Calibri"/>
                <a:cs typeface="Calibri"/>
              </a:rPr>
              <a:t>ti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nships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6825" y="2705792"/>
            <a:ext cx="5835534" cy="1263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6400" y="2743200"/>
            <a:ext cx="5714998" cy="1143000"/>
          </a:xfrm>
          <a:custGeom>
            <a:avLst/>
            <a:gdLst/>
            <a:ahLst/>
            <a:cxnLst/>
            <a:rect l="l" t="t" r="r" b="b"/>
            <a:pathLst>
              <a:path w="5714998" h="1143000">
                <a:moveTo>
                  <a:pt x="5524494" y="0"/>
                </a:moveTo>
                <a:lnTo>
                  <a:pt x="190503" y="0"/>
                </a:lnTo>
                <a:lnTo>
                  <a:pt x="174879" y="631"/>
                </a:lnTo>
                <a:lnTo>
                  <a:pt x="130290" y="9712"/>
                </a:lnTo>
                <a:lnTo>
                  <a:pt x="90154" y="28541"/>
                </a:lnTo>
                <a:lnTo>
                  <a:pt x="55797" y="55797"/>
                </a:lnTo>
                <a:lnTo>
                  <a:pt x="28541" y="90154"/>
                </a:lnTo>
                <a:lnTo>
                  <a:pt x="9712" y="130290"/>
                </a:lnTo>
                <a:lnTo>
                  <a:pt x="631" y="174879"/>
                </a:lnTo>
                <a:lnTo>
                  <a:pt x="0" y="190503"/>
                </a:lnTo>
                <a:lnTo>
                  <a:pt x="0" y="952496"/>
                </a:lnTo>
                <a:lnTo>
                  <a:pt x="5536" y="998276"/>
                </a:lnTo>
                <a:lnTo>
                  <a:pt x="21263" y="1040043"/>
                </a:lnTo>
                <a:lnTo>
                  <a:pt x="45857" y="1076473"/>
                </a:lnTo>
                <a:lnTo>
                  <a:pt x="77994" y="1106243"/>
                </a:lnTo>
                <a:lnTo>
                  <a:pt x="116351" y="1128029"/>
                </a:lnTo>
                <a:lnTo>
                  <a:pt x="159603" y="1140506"/>
                </a:lnTo>
                <a:lnTo>
                  <a:pt x="190503" y="1143000"/>
                </a:lnTo>
                <a:lnTo>
                  <a:pt x="5524494" y="1143000"/>
                </a:lnTo>
                <a:lnTo>
                  <a:pt x="5570275" y="1137463"/>
                </a:lnTo>
                <a:lnTo>
                  <a:pt x="5612042" y="1121736"/>
                </a:lnTo>
                <a:lnTo>
                  <a:pt x="5648473" y="1097142"/>
                </a:lnTo>
                <a:lnTo>
                  <a:pt x="5678242" y="1065005"/>
                </a:lnTo>
                <a:lnTo>
                  <a:pt x="5700028" y="1026648"/>
                </a:lnTo>
                <a:lnTo>
                  <a:pt x="5712505" y="983396"/>
                </a:lnTo>
                <a:lnTo>
                  <a:pt x="5714998" y="952496"/>
                </a:lnTo>
                <a:lnTo>
                  <a:pt x="5714998" y="190503"/>
                </a:lnTo>
                <a:lnTo>
                  <a:pt x="5709462" y="144723"/>
                </a:lnTo>
                <a:lnTo>
                  <a:pt x="5693735" y="102956"/>
                </a:lnTo>
                <a:lnTo>
                  <a:pt x="5669141" y="66526"/>
                </a:lnTo>
                <a:lnTo>
                  <a:pt x="5637004" y="36756"/>
                </a:lnTo>
                <a:lnTo>
                  <a:pt x="5598647" y="14970"/>
                </a:lnTo>
                <a:lnTo>
                  <a:pt x="5555395" y="2493"/>
                </a:lnTo>
                <a:lnTo>
                  <a:pt x="5524494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400" y="2743200"/>
            <a:ext cx="5714998" cy="1142999"/>
          </a:xfrm>
          <a:custGeom>
            <a:avLst/>
            <a:gdLst/>
            <a:ahLst/>
            <a:cxnLst/>
            <a:rect l="l" t="t" r="r" b="b"/>
            <a:pathLst>
              <a:path w="5714998" h="1142999">
                <a:moveTo>
                  <a:pt x="0" y="190503"/>
                </a:moveTo>
                <a:lnTo>
                  <a:pt x="5536" y="144723"/>
                </a:lnTo>
                <a:lnTo>
                  <a:pt x="21263" y="102956"/>
                </a:lnTo>
                <a:lnTo>
                  <a:pt x="45857" y="66526"/>
                </a:lnTo>
                <a:lnTo>
                  <a:pt x="77994" y="36756"/>
                </a:lnTo>
                <a:lnTo>
                  <a:pt x="116351" y="14970"/>
                </a:lnTo>
                <a:lnTo>
                  <a:pt x="159603" y="2493"/>
                </a:lnTo>
                <a:lnTo>
                  <a:pt x="190503" y="0"/>
                </a:lnTo>
                <a:lnTo>
                  <a:pt x="5524494" y="0"/>
                </a:lnTo>
                <a:lnTo>
                  <a:pt x="5570274" y="5536"/>
                </a:lnTo>
                <a:lnTo>
                  <a:pt x="5612041" y="21263"/>
                </a:lnTo>
                <a:lnTo>
                  <a:pt x="5648472" y="45857"/>
                </a:lnTo>
                <a:lnTo>
                  <a:pt x="5678242" y="77994"/>
                </a:lnTo>
                <a:lnTo>
                  <a:pt x="5700027" y="116351"/>
                </a:lnTo>
                <a:lnTo>
                  <a:pt x="5712505" y="159603"/>
                </a:lnTo>
                <a:lnTo>
                  <a:pt x="5714998" y="190503"/>
                </a:lnTo>
                <a:lnTo>
                  <a:pt x="5714998" y="952495"/>
                </a:lnTo>
                <a:lnTo>
                  <a:pt x="5709461" y="998275"/>
                </a:lnTo>
                <a:lnTo>
                  <a:pt x="5693734" y="1040043"/>
                </a:lnTo>
                <a:lnTo>
                  <a:pt x="5669140" y="1076473"/>
                </a:lnTo>
                <a:lnTo>
                  <a:pt x="5637003" y="1106243"/>
                </a:lnTo>
                <a:lnTo>
                  <a:pt x="5598647" y="1128028"/>
                </a:lnTo>
                <a:lnTo>
                  <a:pt x="5555395" y="1140506"/>
                </a:lnTo>
                <a:lnTo>
                  <a:pt x="5524494" y="1142999"/>
                </a:lnTo>
                <a:lnTo>
                  <a:pt x="190503" y="1142999"/>
                </a:lnTo>
                <a:lnTo>
                  <a:pt x="144723" y="1137463"/>
                </a:lnTo>
                <a:lnTo>
                  <a:pt x="102956" y="1121735"/>
                </a:lnTo>
                <a:lnTo>
                  <a:pt x="66525" y="1097141"/>
                </a:lnTo>
                <a:lnTo>
                  <a:pt x="36756" y="1065004"/>
                </a:lnTo>
                <a:lnTo>
                  <a:pt x="14970" y="1026648"/>
                </a:lnTo>
                <a:lnTo>
                  <a:pt x="2493" y="983396"/>
                </a:lnTo>
                <a:lnTo>
                  <a:pt x="0" y="952495"/>
                </a:lnTo>
                <a:lnTo>
                  <a:pt x="0" y="190503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53937" y="2863734"/>
            <a:ext cx="2082337" cy="789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65417" y="2822170"/>
            <a:ext cx="1259378" cy="876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5200" y="2895600"/>
            <a:ext cx="1981198" cy="685800"/>
          </a:xfrm>
          <a:custGeom>
            <a:avLst/>
            <a:gdLst/>
            <a:ahLst/>
            <a:cxnLst/>
            <a:rect l="l" t="t" r="r" b="b"/>
            <a:pathLst>
              <a:path w="1981198" h="685800">
                <a:moveTo>
                  <a:pt x="1866897" y="0"/>
                </a:moveTo>
                <a:lnTo>
                  <a:pt x="103592" y="495"/>
                </a:lnTo>
                <a:lnTo>
                  <a:pt x="62892" y="12185"/>
                </a:lnTo>
                <a:lnTo>
                  <a:pt x="30006" y="37104"/>
                </a:lnTo>
                <a:lnTo>
                  <a:pt x="8015" y="72170"/>
                </a:lnTo>
                <a:lnTo>
                  <a:pt x="0" y="114302"/>
                </a:lnTo>
                <a:lnTo>
                  <a:pt x="494" y="582206"/>
                </a:lnTo>
                <a:lnTo>
                  <a:pt x="12185" y="622906"/>
                </a:lnTo>
                <a:lnTo>
                  <a:pt x="37104" y="655793"/>
                </a:lnTo>
                <a:lnTo>
                  <a:pt x="72170" y="677784"/>
                </a:lnTo>
                <a:lnTo>
                  <a:pt x="114301" y="685800"/>
                </a:lnTo>
                <a:lnTo>
                  <a:pt x="1877605" y="685305"/>
                </a:lnTo>
                <a:lnTo>
                  <a:pt x="1918305" y="673614"/>
                </a:lnTo>
                <a:lnTo>
                  <a:pt x="1951191" y="648695"/>
                </a:lnTo>
                <a:lnTo>
                  <a:pt x="1973183" y="613629"/>
                </a:lnTo>
                <a:lnTo>
                  <a:pt x="1981198" y="571498"/>
                </a:lnTo>
                <a:lnTo>
                  <a:pt x="1980703" y="103593"/>
                </a:lnTo>
                <a:lnTo>
                  <a:pt x="1969013" y="62893"/>
                </a:lnTo>
                <a:lnTo>
                  <a:pt x="1944094" y="30006"/>
                </a:lnTo>
                <a:lnTo>
                  <a:pt x="1909028" y="8015"/>
                </a:lnTo>
                <a:lnTo>
                  <a:pt x="1866897" y="0"/>
                </a:lnTo>
                <a:close/>
              </a:path>
            </a:pathLst>
          </a:custGeom>
          <a:solidFill>
            <a:srgbClr val="D4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200" y="2895600"/>
            <a:ext cx="1981199" cy="685799"/>
          </a:xfrm>
          <a:custGeom>
            <a:avLst/>
            <a:gdLst/>
            <a:ahLst/>
            <a:cxnLst/>
            <a:rect l="l" t="t" r="r" b="b"/>
            <a:pathLst>
              <a:path w="1981199" h="685799">
                <a:moveTo>
                  <a:pt x="0" y="114301"/>
                </a:moveTo>
                <a:lnTo>
                  <a:pt x="8015" y="72170"/>
                </a:lnTo>
                <a:lnTo>
                  <a:pt x="30006" y="37104"/>
                </a:lnTo>
                <a:lnTo>
                  <a:pt x="62893" y="12185"/>
                </a:lnTo>
                <a:lnTo>
                  <a:pt x="103592" y="495"/>
                </a:lnTo>
                <a:lnTo>
                  <a:pt x="1866897" y="0"/>
                </a:lnTo>
                <a:lnTo>
                  <a:pt x="1881536" y="928"/>
                </a:lnTo>
                <a:lnTo>
                  <a:pt x="1921654" y="13945"/>
                </a:lnTo>
                <a:lnTo>
                  <a:pt x="1953680" y="39910"/>
                </a:lnTo>
                <a:lnTo>
                  <a:pt x="1974532" y="75743"/>
                </a:lnTo>
                <a:lnTo>
                  <a:pt x="1981199" y="571498"/>
                </a:lnTo>
                <a:lnTo>
                  <a:pt x="1980270" y="586136"/>
                </a:lnTo>
                <a:lnTo>
                  <a:pt x="1967254" y="626255"/>
                </a:lnTo>
                <a:lnTo>
                  <a:pt x="1941288" y="658281"/>
                </a:lnTo>
                <a:lnTo>
                  <a:pt x="1905455" y="679133"/>
                </a:lnTo>
                <a:lnTo>
                  <a:pt x="114301" y="685799"/>
                </a:lnTo>
                <a:lnTo>
                  <a:pt x="99663" y="684871"/>
                </a:lnTo>
                <a:lnTo>
                  <a:pt x="59544" y="671854"/>
                </a:lnTo>
                <a:lnTo>
                  <a:pt x="27518" y="645889"/>
                </a:lnTo>
                <a:lnTo>
                  <a:pt x="6666" y="610056"/>
                </a:lnTo>
                <a:lnTo>
                  <a:pt x="0" y="11430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30650" y="2893060"/>
            <a:ext cx="1410276" cy="720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290" marR="12700" indent="-22225">
              <a:lnSpc>
                <a:spcPts val="2800"/>
              </a:lnSpc>
            </a:pPr>
            <a:r>
              <a:rPr sz="2400" dirty="0" smtClean="0">
                <a:latin typeface="Calibri"/>
                <a:cs typeface="Calibri"/>
              </a:rPr>
              <a:t>S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lang="en-US" sz="2400" spc="270" dirty="0" smtClean="0">
                <a:latin typeface="Calibri"/>
                <a:cs typeface="Calibri"/>
              </a:rPr>
              <a:t>ft</a:t>
            </a:r>
            <a:r>
              <a:rPr sz="2400" spc="-25" dirty="0" smtClean="0">
                <a:latin typeface="Calibri"/>
                <a:cs typeface="Calibri"/>
              </a:rPr>
              <a:t>w</a:t>
            </a:r>
            <a:r>
              <a:rPr sz="2400" spc="-15" dirty="0" smtClean="0">
                <a:latin typeface="Calibri"/>
                <a:cs typeface="Calibri"/>
              </a:rPr>
              <a:t>are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lang="en-US" sz="2400" spc="-10" dirty="0" smtClean="0">
                <a:latin typeface="Calibri"/>
                <a:cs typeface="Calibri"/>
              </a:rPr>
              <a:t>  </a:t>
            </a:r>
            <a:r>
              <a:rPr sz="2400" spc="-10" dirty="0" smtClean="0">
                <a:latin typeface="Calibri"/>
                <a:cs typeface="Calibri"/>
              </a:rPr>
              <a:t>pr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-15" dirty="0" smtClean="0">
                <a:latin typeface="Calibri"/>
                <a:cs typeface="Calibri"/>
              </a:rPr>
              <a:t>gram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9338" y="2942705"/>
            <a:ext cx="2614352" cy="9393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0599" y="2971800"/>
            <a:ext cx="2514598" cy="838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0599" y="2971800"/>
            <a:ext cx="2514599" cy="838199"/>
          </a:xfrm>
          <a:custGeom>
            <a:avLst/>
            <a:gdLst/>
            <a:ahLst/>
            <a:cxnLst/>
            <a:rect l="l" t="t" r="r" b="b"/>
            <a:pathLst>
              <a:path w="2514599" h="838199">
                <a:moveTo>
                  <a:pt x="0" y="838199"/>
                </a:moveTo>
                <a:lnTo>
                  <a:pt x="0" y="471487"/>
                </a:lnTo>
                <a:lnTo>
                  <a:pt x="1215" y="441411"/>
                </a:lnTo>
                <a:lnTo>
                  <a:pt x="10657" y="383362"/>
                </a:lnTo>
                <a:lnTo>
                  <a:pt x="28818" y="328746"/>
                </a:lnTo>
                <a:lnTo>
                  <a:pt x="54942" y="278319"/>
                </a:lnTo>
                <a:lnTo>
                  <a:pt x="88274" y="232835"/>
                </a:lnTo>
                <a:lnTo>
                  <a:pt x="128060" y="193049"/>
                </a:lnTo>
                <a:lnTo>
                  <a:pt x="173544" y="159717"/>
                </a:lnTo>
                <a:lnTo>
                  <a:pt x="223971" y="133593"/>
                </a:lnTo>
                <a:lnTo>
                  <a:pt x="278587" y="115432"/>
                </a:lnTo>
                <a:lnTo>
                  <a:pt x="336636" y="105990"/>
                </a:lnTo>
                <a:lnTo>
                  <a:pt x="366712" y="104775"/>
                </a:lnTo>
                <a:lnTo>
                  <a:pt x="2305049" y="104775"/>
                </a:lnTo>
                <a:lnTo>
                  <a:pt x="2305049" y="0"/>
                </a:lnTo>
                <a:lnTo>
                  <a:pt x="2514599" y="209550"/>
                </a:lnTo>
                <a:lnTo>
                  <a:pt x="2305049" y="419099"/>
                </a:lnTo>
                <a:lnTo>
                  <a:pt x="2305049" y="314324"/>
                </a:lnTo>
                <a:lnTo>
                  <a:pt x="366712" y="314324"/>
                </a:lnTo>
                <a:lnTo>
                  <a:pt x="323796" y="320256"/>
                </a:lnTo>
                <a:lnTo>
                  <a:pt x="285407" y="336963"/>
                </a:lnTo>
                <a:lnTo>
                  <a:pt x="253175" y="362816"/>
                </a:lnTo>
                <a:lnTo>
                  <a:pt x="228730" y="396185"/>
                </a:lnTo>
                <a:lnTo>
                  <a:pt x="213703" y="435440"/>
                </a:lnTo>
                <a:lnTo>
                  <a:pt x="209549" y="838199"/>
                </a:lnTo>
                <a:lnTo>
                  <a:pt x="0" y="838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40679" y="3158836"/>
            <a:ext cx="931025" cy="128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86398" y="3200400"/>
            <a:ext cx="838199" cy="1"/>
          </a:xfrm>
          <a:custGeom>
            <a:avLst/>
            <a:gdLst/>
            <a:ahLst/>
            <a:cxnLst/>
            <a:rect l="l" t="t" r="r" b="b"/>
            <a:pathLst>
              <a:path w="838199" h="1">
                <a:moveTo>
                  <a:pt x="0" y="0"/>
                </a:moveTo>
                <a:lnTo>
                  <a:pt x="838199" y="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26479" y="3179617"/>
            <a:ext cx="394854" cy="9268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24598" y="3200400"/>
            <a:ext cx="0" cy="647992"/>
          </a:xfrm>
          <a:custGeom>
            <a:avLst/>
            <a:gdLst/>
            <a:ahLst/>
            <a:cxnLst/>
            <a:rect l="l" t="t" r="r" b="b"/>
            <a:pathLst>
              <a:path h="647992">
                <a:moveTo>
                  <a:pt x="0" y="0"/>
                </a:moveTo>
                <a:lnTo>
                  <a:pt x="0" y="647992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38990" y="3715159"/>
            <a:ext cx="170870" cy="171040"/>
          </a:xfrm>
          <a:custGeom>
            <a:avLst/>
            <a:gdLst/>
            <a:ahLst/>
            <a:cxnLst/>
            <a:rect l="l" t="t" r="r" b="b"/>
            <a:pathLst>
              <a:path w="170870" h="171040">
                <a:moveTo>
                  <a:pt x="21048" y="0"/>
                </a:moveTo>
                <a:lnTo>
                  <a:pt x="9334" y="2478"/>
                </a:lnTo>
                <a:lnTo>
                  <a:pt x="4819" y="6130"/>
                </a:lnTo>
                <a:lnTo>
                  <a:pt x="0" y="16818"/>
                </a:lnTo>
                <a:lnTo>
                  <a:pt x="2479" y="28532"/>
                </a:lnTo>
                <a:lnTo>
                  <a:pt x="85608" y="171040"/>
                </a:lnTo>
                <a:lnTo>
                  <a:pt x="129717" y="95425"/>
                </a:lnTo>
                <a:lnTo>
                  <a:pt x="85608" y="95425"/>
                </a:lnTo>
                <a:lnTo>
                  <a:pt x="35388" y="9334"/>
                </a:lnTo>
                <a:lnTo>
                  <a:pt x="31736" y="4820"/>
                </a:lnTo>
                <a:lnTo>
                  <a:pt x="21048" y="0"/>
                </a:lnTo>
                <a:close/>
              </a:path>
              <a:path w="170870" h="171040">
                <a:moveTo>
                  <a:pt x="156481" y="346"/>
                </a:moveTo>
                <a:lnTo>
                  <a:pt x="144805" y="1411"/>
                </a:lnTo>
                <a:lnTo>
                  <a:pt x="135829" y="9334"/>
                </a:lnTo>
                <a:lnTo>
                  <a:pt x="85608" y="95425"/>
                </a:lnTo>
                <a:lnTo>
                  <a:pt x="129717" y="95425"/>
                </a:lnTo>
                <a:lnTo>
                  <a:pt x="168738" y="28532"/>
                </a:lnTo>
                <a:lnTo>
                  <a:pt x="170870" y="23130"/>
                </a:lnTo>
                <a:lnTo>
                  <a:pt x="169805" y="11454"/>
                </a:lnTo>
                <a:lnTo>
                  <a:pt x="161881" y="2478"/>
                </a:lnTo>
                <a:lnTo>
                  <a:pt x="156481" y="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88225" y="5370021"/>
            <a:ext cx="6213763" cy="13383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7800" y="5410200"/>
            <a:ext cx="6095998" cy="1219199"/>
          </a:xfrm>
          <a:custGeom>
            <a:avLst/>
            <a:gdLst/>
            <a:ahLst/>
            <a:cxnLst/>
            <a:rect l="l" t="t" r="r" b="b"/>
            <a:pathLst>
              <a:path w="6095998" h="1219199">
                <a:moveTo>
                  <a:pt x="5892794" y="0"/>
                </a:moveTo>
                <a:lnTo>
                  <a:pt x="203203" y="0"/>
                </a:lnTo>
                <a:lnTo>
                  <a:pt x="186537" y="673"/>
                </a:lnTo>
                <a:lnTo>
                  <a:pt x="138975" y="10359"/>
                </a:lnTo>
                <a:lnTo>
                  <a:pt x="96164" y="30444"/>
                </a:lnTo>
                <a:lnTo>
                  <a:pt x="59517" y="59517"/>
                </a:lnTo>
                <a:lnTo>
                  <a:pt x="30444" y="96164"/>
                </a:lnTo>
                <a:lnTo>
                  <a:pt x="10359" y="138975"/>
                </a:lnTo>
                <a:lnTo>
                  <a:pt x="673" y="186538"/>
                </a:lnTo>
                <a:lnTo>
                  <a:pt x="0" y="203203"/>
                </a:lnTo>
                <a:lnTo>
                  <a:pt x="0" y="1015995"/>
                </a:lnTo>
                <a:lnTo>
                  <a:pt x="5905" y="1064828"/>
                </a:lnTo>
                <a:lnTo>
                  <a:pt x="22681" y="1109379"/>
                </a:lnTo>
                <a:lnTo>
                  <a:pt x="48914" y="1148238"/>
                </a:lnTo>
                <a:lnTo>
                  <a:pt x="83194" y="1179993"/>
                </a:lnTo>
                <a:lnTo>
                  <a:pt x="124107" y="1203230"/>
                </a:lnTo>
                <a:lnTo>
                  <a:pt x="170243" y="1216540"/>
                </a:lnTo>
                <a:lnTo>
                  <a:pt x="203203" y="1219199"/>
                </a:lnTo>
                <a:lnTo>
                  <a:pt x="5892794" y="1219199"/>
                </a:lnTo>
                <a:lnTo>
                  <a:pt x="5941627" y="1213294"/>
                </a:lnTo>
                <a:lnTo>
                  <a:pt x="5986178" y="1196518"/>
                </a:lnTo>
                <a:lnTo>
                  <a:pt x="6025037" y="1170284"/>
                </a:lnTo>
                <a:lnTo>
                  <a:pt x="6056792" y="1136005"/>
                </a:lnTo>
                <a:lnTo>
                  <a:pt x="6080029" y="1095091"/>
                </a:lnTo>
                <a:lnTo>
                  <a:pt x="6093339" y="1048956"/>
                </a:lnTo>
                <a:lnTo>
                  <a:pt x="6095998" y="1015995"/>
                </a:lnTo>
                <a:lnTo>
                  <a:pt x="6095998" y="203203"/>
                </a:lnTo>
                <a:lnTo>
                  <a:pt x="6090093" y="154371"/>
                </a:lnTo>
                <a:lnTo>
                  <a:pt x="6073317" y="109820"/>
                </a:lnTo>
                <a:lnTo>
                  <a:pt x="6047083" y="70961"/>
                </a:lnTo>
                <a:lnTo>
                  <a:pt x="6012804" y="39206"/>
                </a:lnTo>
                <a:lnTo>
                  <a:pt x="5971890" y="15968"/>
                </a:lnTo>
                <a:lnTo>
                  <a:pt x="5925755" y="2659"/>
                </a:lnTo>
                <a:lnTo>
                  <a:pt x="5892794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47800" y="5410200"/>
            <a:ext cx="6095998" cy="1219199"/>
          </a:xfrm>
          <a:custGeom>
            <a:avLst/>
            <a:gdLst/>
            <a:ahLst/>
            <a:cxnLst/>
            <a:rect l="l" t="t" r="r" b="b"/>
            <a:pathLst>
              <a:path w="6095998" h="1219199">
                <a:moveTo>
                  <a:pt x="0" y="203203"/>
                </a:moveTo>
                <a:lnTo>
                  <a:pt x="5905" y="154371"/>
                </a:lnTo>
                <a:lnTo>
                  <a:pt x="22681" y="109820"/>
                </a:lnTo>
                <a:lnTo>
                  <a:pt x="48914" y="70960"/>
                </a:lnTo>
                <a:lnTo>
                  <a:pt x="83194" y="39206"/>
                </a:lnTo>
                <a:lnTo>
                  <a:pt x="124107" y="15968"/>
                </a:lnTo>
                <a:lnTo>
                  <a:pt x="170243" y="2659"/>
                </a:lnTo>
                <a:lnTo>
                  <a:pt x="203203" y="0"/>
                </a:lnTo>
                <a:lnTo>
                  <a:pt x="5892794" y="0"/>
                </a:lnTo>
                <a:lnTo>
                  <a:pt x="5941626" y="5905"/>
                </a:lnTo>
                <a:lnTo>
                  <a:pt x="5986178" y="22681"/>
                </a:lnTo>
                <a:lnTo>
                  <a:pt x="6025037" y="48914"/>
                </a:lnTo>
                <a:lnTo>
                  <a:pt x="6056791" y="83194"/>
                </a:lnTo>
                <a:lnTo>
                  <a:pt x="6080029" y="124107"/>
                </a:lnTo>
                <a:lnTo>
                  <a:pt x="6093338" y="170243"/>
                </a:lnTo>
                <a:lnTo>
                  <a:pt x="6095998" y="203203"/>
                </a:lnTo>
                <a:lnTo>
                  <a:pt x="6095998" y="1015995"/>
                </a:lnTo>
                <a:lnTo>
                  <a:pt x="6090092" y="1064827"/>
                </a:lnTo>
                <a:lnTo>
                  <a:pt x="6073317" y="1109379"/>
                </a:lnTo>
                <a:lnTo>
                  <a:pt x="6047083" y="1148238"/>
                </a:lnTo>
                <a:lnTo>
                  <a:pt x="6012803" y="1179992"/>
                </a:lnTo>
                <a:lnTo>
                  <a:pt x="5971890" y="1203230"/>
                </a:lnTo>
                <a:lnTo>
                  <a:pt x="5925755" y="1216540"/>
                </a:lnTo>
                <a:lnTo>
                  <a:pt x="5892794" y="1219199"/>
                </a:lnTo>
                <a:lnTo>
                  <a:pt x="203203" y="1219199"/>
                </a:lnTo>
                <a:lnTo>
                  <a:pt x="154371" y="1213293"/>
                </a:lnTo>
                <a:lnTo>
                  <a:pt x="109819" y="1196518"/>
                </a:lnTo>
                <a:lnTo>
                  <a:pt x="70960" y="1170284"/>
                </a:lnTo>
                <a:lnTo>
                  <a:pt x="39206" y="1136005"/>
                </a:lnTo>
                <a:lnTo>
                  <a:pt x="15968" y="1095091"/>
                </a:lnTo>
                <a:lnTo>
                  <a:pt x="2659" y="1048956"/>
                </a:lnTo>
                <a:lnTo>
                  <a:pt x="0" y="1015995"/>
                </a:lnTo>
                <a:lnTo>
                  <a:pt x="0" y="203203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0200" y="5697670"/>
            <a:ext cx="1828800" cy="7703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81400" y="5697670"/>
            <a:ext cx="1828798" cy="7703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6400" y="5697670"/>
            <a:ext cx="1828798" cy="7703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05451" y="3861261"/>
            <a:ext cx="390698" cy="1920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4598" y="3886200"/>
            <a:ext cx="74483" cy="1638631"/>
          </a:xfrm>
          <a:custGeom>
            <a:avLst/>
            <a:gdLst/>
            <a:ahLst/>
            <a:cxnLst/>
            <a:rect l="l" t="t" r="r" b="b"/>
            <a:pathLst>
              <a:path w="74483" h="1638631">
                <a:moveTo>
                  <a:pt x="0" y="0"/>
                </a:moveTo>
                <a:lnTo>
                  <a:pt x="74483" y="163863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08275" y="5388876"/>
            <a:ext cx="170968" cy="173723"/>
          </a:xfrm>
          <a:custGeom>
            <a:avLst/>
            <a:gdLst/>
            <a:ahLst/>
            <a:cxnLst/>
            <a:rect l="l" t="t" r="r" b="b"/>
            <a:pathLst>
              <a:path w="170968" h="173723">
                <a:moveTo>
                  <a:pt x="20251" y="5790"/>
                </a:moveTo>
                <a:lnTo>
                  <a:pt x="8673" y="8799"/>
                </a:lnTo>
                <a:lnTo>
                  <a:pt x="4315" y="12670"/>
                </a:lnTo>
                <a:lnTo>
                  <a:pt x="0" y="23559"/>
                </a:lnTo>
                <a:lnTo>
                  <a:pt x="3008" y="35137"/>
                </a:lnTo>
                <a:lnTo>
                  <a:pt x="92523" y="173723"/>
                </a:lnTo>
                <a:lnTo>
                  <a:pt x="132102" y="98188"/>
                </a:lnTo>
                <a:lnTo>
                  <a:pt x="89090" y="98188"/>
                </a:lnTo>
                <a:lnTo>
                  <a:pt x="35012" y="14465"/>
                </a:lnTo>
                <a:lnTo>
                  <a:pt x="31140" y="10106"/>
                </a:lnTo>
                <a:lnTo>
                  <a:pt x="20251" y="5790"/>
                </a:lnTo>
                <a:close/>
              </a:path>
              <a:path w="170968" h="173723">
                <a:moveTo>
                  <a:pt x="155639" y="0"/>
                </a:moveTo>
                <a:lnTo>
                  <a:pt x="143987" y="1566"/>
                </a:lnTo>
                <a:lnTo>
                  <a:pt x="135348" y="9903"/>
                </a:lnTo>
                <a:lnTo>
                  <a:pt x="89090" y="98188"/>
                </a:lnTo>
                <a:lnTo>
                  <a:pt x="132102" y="98188"/>
                </a:lnTo>
                <a:lnTo>
                  <a:pt x="169096" y="27587"/>
                </a:lnTo>
                <a:lnTo>
                  <a:pt x="170968" y="22163"/>
                </a:lnTo>
                <a:lnTo>
                  <a:pt x="169401" y="10510"/>
                </a:lnTo>
                <a:lnTo>
                  <a:pt x="161065" y="1872"/>
                </a:lnTo>
                <a:lnTo>
                  <a:pt x="155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19251" y="3844636"/>
            <a:ext cx="4060767" cy="19368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49205" y="3886200"/>
            <a:ext cx="3775392" cy="1661173"/>
          </a:xfrm>
          <a:custGeom>
            <a:avLst/>
            <a:gdLst/>
            <a:ahLst/>
            <a:cxnLst/>
            <a:rect l="l" t="t" r="r" b="b"/>
            <a:pathLst>
              <a:path w="3775392" h="1661173">
                <a:moveTo>
                  <a:pt x="3775392" y="0"/>
                </a:moveTo>
                <a:lnTo>
                  <a:pt x="0" y="1661173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4600" y="5421261"/>
            <a:ext cx="185005" cy="160033"/>
          </a:xfrm>
          <a:custGeom>
            <a:avLst/>
            <a:gdLst/>
            <a:ahLst/>
            <a:cxnLst/>
            <a:rect l="l" t="t" r="r" b="b"/>
            <a:pathLst>
              <a:path w="185005" h="160033">
                <a:moveTo>
                  <a:pt x="112158" y="0"/>
                </a:moveTo>
                <a:lnTo>
                  <a:pt x="101039" y="3731"/>
                </a:lnTo>
                <a:lnTo>
                  <a:pt x="96959" y="7854"/>
                </a:lnTo>
                <a:lnTo>
                  <a:pt x="0" y="141338"/>
                </a:lnTo>
                <a:lnTo>
                  <a:pt x="163918" y="160033"/>
                </a:lnTo>
                <a:lnTo>
                  <a:pt x="176655" y="156951"/>
                </a:lnTo>
                <a:lnTo>
                  <a:pt x="184337" y="146552"/>
                </a:lnTo>
                <a:lnTo>
                  <a:pt x="185005" y="143266"/>
                </a:lnTo>
                <a:lnTo>
                  <a:pt x="181921" y="130529"/>
                </a:lnTo>
                <a:lnTo>
                  <a:pt x="171522" y="122848"/>
                </a:lnTo>
                <a:lnTo>
                  <a:pt x="168236" y="122180"/>
                </a:lnTo>
                <a:lnTo>
                  <a:pt x="69211" y="110884"/>
                </a:lnTo>
                <a:lnTo>
                  <a:pt x="127786" y="30246"/>
                </a:lnTo>
                <a:lnTo>
                  <a:pt x="131423" y="18835"/>
                </a:lnTo>
                <a:lnTo>
                  <a:pt x="127691" y="7717"/>
                </a:lnTo>
                <a:lnTo>
                  <a:pt x="123568" y="3637"/>
                </a:lnTo>
                <a:lnTo>
                  <a:pt x="1121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97679" y="3848792"/>
            <a:ext cx="2086494" cy="19327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3669" y="3886200"/>
            <a:ext cx="1800929" cy="1650852"/>
          </a:xfrm>
          <a:custGeom>
            <a:avLst/>
            <a:gdLst/>
            <a:ahLst/>
            <a:cxnLst/>
            <a:rect l="l" t="t" r="r" b="b"/>
            <a:pathLst>
              <a:path w="1800929" h="1650852">
                <a:moveTo>
                  <a:pt x="1800929" y="0"/>
                </a:moveTo>
                <a:lnTo>
                  <a:pt x="0" y="1650852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95798" y="5392472"/>
            <a:ext cx="176233" cy="170127"/>
          </a:xfrm>
          <a:custGeom>
            <a:avLst/>
            <a:gdLst/>
            <a:ahLst/>
            <a:cxnLst/>
            <a:rect l="l" t="t" r="r" b="b"/>
            <a:pathLst>
              <a:path w="176233" h="170127">
                <a:moveTo>
                  <a:pt x="72716" y="0"/>
                </a:moveTo>
                <a:lnTo>
                  <a:pt x="60373" y="361"/>
                </a:lnTo>
                <a:lnTo>
                  <a:pt x="50970" y="8007"/>
                </a:lnTo>
                <a:lnTo>
                  <a:pt x="48878" y="12551"/>
                </a:lnTo>
                <a:lnTo>
                  <a:pt x="0" y="170127"/>
                </a:lnTo>
                <a:lnTo>
                  <a:pt x="161223" y="135111"/>
                </a:lnTo>
                <a:lnTo>
                  <a:pt x="171989" y="128479"/>
                </a:lnTo>
                <a:lnTo>
                  <a:pt x="175419" y="119033"/>
                </a:lnTo>
                <a:lnTo>
                  <a:pt x="55740" y="119033"/>
                </a:lnTo>
                <a:lnTo>
                  <a:pt x="85267" y="23839"/>
                </a:lnTo>
                <a:lnTo>
                  <a:pt x="84906" y="11496"/>
                </a:lnTo>
                <a:lnTo>
                  <a:pt x="77261" y="2093"/>
                </a:lnTo>
                <a:lnTo>
                  <a:pt x="72716" y="0"/>
                </a:lnTo>
                <a:close/>
              </a:path>
              <a:path w="176233" h="170127">
                <a:moveTo>
                  <a:pt x="157480" y="97443"/>
                </a:moveTo>
                <a:lnTo>
                  <a:pt x="153137" y="97878"/>
                </a:lnTo>
                <a:lnTo>
                  <a:pt x="55740" y="119033"/>
                </a:lnTo>
                <a:lnTo>
                  <a:pt x="175419" y="119033"/>
                </a:lnTo>
                <a:lnTo>
                  <a:pt x="176233" y="116794"/>
                </a:lnTo>
                <a:lnTo>
                  <a:pt x="175797" y="112452"/>
                </a:lnTo>
                <a:lnTo>
                  <a:pt x="169165" y="101686"/>
                </a:lnTo>
                <a:lnTo>
                  <a:pt x="157480" y="974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35939" y="3799840"/>
            <a:ext cx="7880350" cy="2290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793230">
              <a:lnSpc>
                <a:spcPts val="2800"/>
              </a:lnSpc>
            </a:pPr>
            <a:r>
              <a:rPr sz="2400" spc="-15" dirty="0" smtClean="0">
                <a:latin typeface="Calibri"/>
                <a:cs typeface="Calibri"/>
              </a:rPr>
              <a:t>Netw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rk events</a:t>
            </a:r>
            <a:endParaRPr sz="2400" dirty="0">
              <a:latin typeface="Calibri"/>
              <a:cs typeface="Calibri"/>
            </a:endParaRPr>
          </a:p>
          <a:p>
            <a:pPr marL="6032500" marR="967105">
              <a:lnSpc>
                <a:spcPts val="2800"/>
              </a:lnSpc>
              <a:spcBef>
                <a:spcPts val="225"/>
              </a:spcBef>
            </a:pPr>
            <a:r>
              <a:rPr sz="2400" spc="-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ul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 upd</a:t>
            </a:r>
            <a:r>
              <a:rPr sz="2400" spc="-15" dirty="0" smtClean="0">
                <a:latin typeface="Calibri"/>
                <a:cs typeface="Calibri"/>
              </a:rPr>
              <a:t>ate</a:t>
            </a:r>
            <a:endParaRPr sz="2400" dirty="0">
              <a:latin typeface="Calibri"/>
              <a:cs typeface="Calibri"/>
            </a:endParaRPr>
          </a:p>
          <a:p>
            <a:pPr marR="73025" algn="r">
              <a:lnSpc>
                <a:spcPts val="3150"/>
              </a:lnSpc>
            </a:pPr>
            <a:r>
              <a:rPr sz="2800" dirty="0" smtClean="0">
                <a:latin typeface="Calibri"/>
                <a:cs typeface="Calibri"/>
              </a:rPr>
              <a:t>D</a:t>
            </a:r>
            <a:r>
              <a:rPr sz="2800" spc="-15" dirty="0" smtClean="0">
                <a:latin typeface="Calibri"/>
                <a:cs typeface="Calibri"/>
              </a:rPr>
              <a:t>ata</a:t>
            </a:r>
            <a:endParaRPr sz="2800" dirty="0">
              <a:latin typeface="Calibri"/>
              <a:cs typeface="Calibri"/>
            </a:endParaRPr>
          </a:p>
          <a:p>
            <a:pPr marR="12700" algn="r">
              <a:lnSpc>
                <a:spcPts val="3300"/>
              </a:lnSpc>
            </a:pPr>
            <a:r>
              <a:rPr sz="2800" spc="-15" dirty="0" smtClean="0">
                <a:latin typeface="Calibri"/>
                <a:cs typeface="Calibri"/>
              </a:rPr>
              <a:t>Plane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4294967295"/>
          </p:nvPr>
        </p:nvSpPr>
        <p:spPr>
          <a:xfrm>
            <a:off x="8766282" y="6432232"/>
            <a:ext cx="231018" cy="2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16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79538" y="3114040"/>
            <a:ext cx="906144" cy="720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800"/>
              </a:lnSpc>
            </a:pPr>
            <a:r>
              <a:rPr sz="2400" dirty="0" smtClean="0">
                <a:latin typeface="Calibri"/>
                <a:cs typeface="Calibri"/>
              </a:rPr>
              <a:t>poli</a:t>
            </a:r>
            <a:r>
              <a:rPr sz="2400" spc="-10" dirty="0" smtClean="0">
                <a:latin typeface="Calibri"/>
                <a:cs typeface="Calibri"/>
              </a:rPr>
              <a:t>c</a:t>
            </a:r>
            <a:r>
              <a:rPr sz="2400" spc="-15" dirty="0" smtClean="0">
                <a:latin typeface="Calibri"/>
                <a:cs typeface="Calibri"/>
              </a:rPr>
              <a:t>y</a:t>
            </a:r>
            <a:r>
              <a:rPr sz="2400" spc="-10" dirty="0" smtClean="0">
                <a:latin typeface="Calibri"/>
                <a:cs typeface="Calibri"/>
              </a:rPr>
              <a:t> upd</a:t>
            </a:r>
            <a:r>
              <a:rPr sz="2400" spc="-15" dirty="0" smtClean="0">
                <a:latin typeface="Calibri"/>
                <a:cs typeface="Calibri"/>
              </a:rPr>
              <a:t>ate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28950" y="2845733"/>
            <a:ext cx="1101725" cy="8458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0495" marR="12700" indent="-138430">
              <a:lnSpc>
                <a:spcPts val="3300"/>
              </a:lnSpc>
            </a:pPr>
            <a:r>
              <a:rPr sz="2800" dirty="0" smtClean="0">
                <a:latin typeface="Calibri"/>
                <a:cs typeface="Calibri"/>
              </a:rPr>
              <a:t>C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10" dirty="0" smtClean="0">
                <a:latin typeface="Calibri"/>
                <a:cs typeface="Calibri"/>
              </a:rPr>
              <a:t>tr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l </a:t>
            </a:r>
            <a:r>
              <a:rPr sz="2800" spc="-15" dirty="0" smtClean="0">
                <a:latin typeface="Calibri"/>
                <a:cs typeface="Calibri"/>
              </a:rPr>
              <a:t>Plane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5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lang="en-US" sz="3600" b="1" spc="-30" dirty="0" smtClean="0">
                <a:latin typeface="Calibri"/>
                <a:cs typeface="Calibri"/>
              </a:rPr>
              <a:t>U</a:t>
            </a:r>
            <a:r>
              <a:rPr lang="en-US" sz="3600" b="1" spc="-25" dirty="0" smtClean="0">
                <a:latin typeface="Calibri"/>
                <a:cs typeface="Calibri"/>
              </a:rPr>
              <a:t>nansw</a:t>
            </a:r>
            <a:r>
              <a:rPr lang="en-US" sz="3600" b="1" spc="-20" dirty="0" smtClean="0">
                <a:latin typeface="Calibri"/>
                <a:cs typeface="Calibri"/>
              </a:rPr>
              <a:t>ered </a:t>
            </a:r>
            <a:r>
              <a:rPr lang="en-US" sz="3600" b="1" spc="-25" dirty="0" smtClean="0">
                <a:latin typeface="Calibri"/>
                <a:cs typeface="Calibri"/>
              </a:rPr>
              <a:t>Q</a:t>
            </a:r>
            <a:r>
              <a:rPr lang="en-US" sz="3600" b="1" spc="-30" dirty="0" smtClean="0">
                <a:latin typeface="Calibri"/>
                <a:cs typeface="Calibri"/>
              </a:rPr>
              <a:t>u</a:t>
            </a:r>
            <a:r>
              <a:rPr lang="en-US" sz="3600" b="1" spc="-20" dirty="0" smtClean="0">
                <a:latin typeface="Calibri"/>
                <a:cs typeface="Calibri"/>
              </a:rPr>
              <a:t>est</a:t>
            </a:r>
            <a:r>
              <a:rPr lang="en-US" sz="3600" b="1" spc="-10" dirty="0" smtClean="0">
                <a:latin typeface="Calibri"/>
                <a:cs typeface="Calibri"/>
              </a:rPr>
              <a:t>io</a:t>
            </a:r>
            <a:r>
              <a:rPr lang="en-US" sz="3600" b="1" spc="-25" dirty="0" smtClean="0">
                <a:latin typeface="Calibri"/>
                <a:cs typeface="Calibri"/>
              </a:rPr>
              <a:t>ns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829694"/>
            <a:ext cx="9143998" cy="822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0160" y="4850476"/>
            <a:ext cx="6629400" cy="814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860772"/>
            <a:ext cx="9143997" cy="707885"/>
          </a:xfrm>
          <a:custGeom>
            <a:avLst/>
            <a:gdLst/>
            <a:ahLst/>
            <a:cxnLst/>
            <a:rect l="l" t="t" r="r" b="b"/>
            <a:pathLst>
              <a:path w="9143997" h="707885">
                <a:moveTo>
                  <a:pt x="0" y="0"/>
                </a:moveTo>
                <a:lnTo>
                  <a:pt x="9143997" y="0"/>
                </a:lnTo>
                <a:lnTo>
                  <a:pt x="9143997" y="707885"/>
                </a:lnTo>
                <a:lnTo>
                  <a:pt x="0" y="707885"/>
                </a:lnTo>
                <a:lnTo>
                  <a:pt x="0" y="0"/>
                </a:lnTo>
                <a:close/>
              </a:path>
            </a:pathLst>
          </a:custGeom>
          <a:solidFill>
            <a:srgbClr val="FFD4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2094" y="1818069"/>
            <a:ext cx="8068945" cy="3721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200" dirty="0" smtClean="0">
                <a:latin typeface="Calibri"/>
                <a:cs typeface="Calibri"/>
              </a:rPr>
              <a:t>H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25" dirty="0" smtClean="0">
                <a:latin typeface="Calibri"/>
                <a:cs typeface="Calibri"/>
              </a:rPr>
              <a:t>w to </a:t>
            </a:r>
            <a:r>
              <a:rPr sz="3200" b="1" spc="-25" dirty="0" smtClean="0">
                <a:latin typeface="Calibri"/>
                <a:cs typeface="Calibri"/>
              </a:rPr>
              <a:t>em</a:t>
            </a:r>
            <a:r>
              <a:rPr sz="3200" b="1" spc="-5" dirty="0" smtClean="0">
                <a:latin typeface="Calibri"/>
                <a:cs typeface="Calibri"/>
              </a:rPr>
              <a:t>b</a:t>
            </a:r>
            <a:r>
              <a:rPr sz="3200" b="1" spc="0" dirty="0" smtClean="0">
                <a:latin typeface="Calibri"/>
                <a:cs typeface="Calibri"/>
              </a:rPr>
              <a:t>ed</a:t>
            </a:r>
            <a:r>
              <a:rPr sz="3200" b="1" spc="-5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eve</a:t>
            </a:r>
            <a:r>
              <a:rPr sz="3200" b="1" spc="-5" dirty="0" smtClean="0">
                <a:latin typeface="Calibri"/>
                <a:cs typeface="Calibri"/>
              </a:rPr>
              <a:t>n</a:t>
            </a:r>
            <a:r>
              <a:rPr lang="en-US" sz="3200" b="1" spc="-20" dirty="0" smtClean="0">
                <a:latin typeface="Calibri"/>
                <a:cs typeface="Calibri"/>
              </a:rPr>
              <a:t>t-reaction </a:t>
            </a:r>
            <a:r>
              <a:rPr sz="3200" b="1" spc="-15" dirty="0" smtClean="0">
                <a:latin typeface="Calibri"/>
                <a:cs typeface="Calibri"/>
              </a:rPr>
              <a:t>l</a:t>
            </a:r>
            <a:r>
              <a:rPr sz="3200" b="1" spc="-25" dirty="0" smtClean="0">
                <a:latin typeface="Calibri"/>
                <a:cs typeface="Calibri"/>
              </a:rPr>
              <a:t>o</a:t>
            </a:r>
            <a:r>
              <a:rPr sz="3200" b="1" spc="-20" dirty="0" smtClean="0">
                <a:latin typeface="Calibri"/>
                <a:cs typeface="Calibri"/>
              </a:rPr>
              <a:t>g</a:t>
            </a:r>
            <a:r>
              <a:rPr sz="3200" b="1" spc="-15" dirty="0" smtClean="0">
                <a:latin typeface="Calibri"/>
                <a:cs typeface="Calibri"/>
              </a:rPr>
              <a:t>i</a:t>
            </a:r>
            <a:r>
              <a:rPr sz="3200" b="1" spc="0" dirty="0" smtClean="0">
                <a:latin typeface="Calibri"/>
                <a:cs typeface="Calibri"/>
              </a:rPr>
              <a:t>c </a:t>
            </a:r>
            <a:r>
              <a:rPr sz="3200" spc="0" dirty="0" smtClean="0">
                <a:latin typeface="Calibri"/>
                <a:cs typeface="Calibri"/>
              </a:rPr>
              <a:t>in s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lang="en-US" sz="3200" spc="365" dirty="0" smtClean="0">
                <a:latin typeface="Calibri"/>
                <a:cs typeface="Calibri"/>
              </a:rPr>
              <a:t>ft</a:t>
            </a:r>
            <a:r>
              <a:rPr sz="3200" spc="-30" dirty="0" smtClean="0">
                <a:latin typeface="Calibri"/>
                <a:cs typeface="Calibri"/>
              </a:rPr>
              <a:t>w</a:t>
            </a:r>
            <a:r>
              <a:rPr sz="3200" spc="-20" dirty="0" smtClean="0">
                <a:latin typeface="Calibri"/>
                <a:cs typeface="Calibri"/>
              </a:rPr>
              <a:t>are?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60"/>
              </a:spcBef>
            </a:pPr>
            <a:endParaRPr sz="1300" dirty="0"/>
          </a:p>
          <a:p>
            <a:pPr marL="0" algn="ctr">
              <a:lnSpc>
                <a:spcPct val="100000"/>
              </a:lnSpc>
            </a:pPr>
            <a:r>
              <a:rPr sz="3200" dirty="0" smtClean="0">
                <a:latin typeface="Calibri"/>
                <a:cs typeface="Calibri"/>
              </a:rPr>
              <a:t>H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25" dirty="0" smtClean="0">
                <a:latin typeface="Calibri"/>
                <a:cs typeface="Calibri"/>
              </a:rPr>
              <a:t>w to </a:t>
            </a:r>
            <a:r>
              <a:rPr sz="3200" b="1" spc="-25" dirty="0" smtClean="0">
                <a:latin typeface="Calibri"/>
                <a:cs typeface="Calibri"/>
              </a:rPr>
              <a:t>ver</a:t>
            </a:r>
            <a:r>
              <a:rPr sz="3200" b="1" spc="-5" dirty="0" smtClean="0">
                <a:latin typeface="Calibri"/>
                <a:cs typeface="Calibri"/>
              </a:rPr>
              <a:t>i</a:t>
            </a:r>
            <a:r>
              <a:rPr sz="3200" b="1" spc="0" dirty="0" smtClean="0">
                <a:latin typeface="Calibri"/>
                <a:cs typeface="Calibri"/>
              </a:rPr>
              <a:t>fy </a:t>
            </a:r>
            <a:r>
              <a:rPr sz="3200" spc="0" dirty="0" smtClean="0">
                <a:latin typeface="Calibri"/>
                <a:cs typeface="Calibri"/>
              </a:rPr>
              <a:t>th</a:t>
            </a:r>
            <a:r>
              <a:rPr sz="3200" spc="-15" dirty="0" smtClean="0">
                <a:latin typeface="Calibri"/>
                <a:cs typeface="Calibri"/>
              </a:rPr>
              <a:t>at th</a:t>
            </a:r>
            <a:r>
              <a:rPr sz="3200" spc="-20" dirty="0" smtClean="0">
                <a:latin typeface="Calibri"/>
                <a:cs typeface="Calibri"/>
              </a:rPr>
              <a:t>e pr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15" dirty="0" smtClean="0">
                <a:latin typeface="Calibri"/>
                <a:cs typeface="Calibri"/>
              </a:rPr>
              <a:t>g</a:t>
            </a:r>
            <a:r>
              <a:rPr sz="3200" spc="-20" dirty="0" smtClean="0">
                <a:latin typeface="Calibri"/>
                <a:cs typeface="Calibri"/>
              </a:rPr>
              <a:t>r</a:t>
            </a:r>
            <a:r>
              <a:rPr sz="3200" spc="-25" dirty="0" smtClean="0">
                <a:latin typeface="Calibri"/>
                <a:cs typeface="Calibri"/>
              </a:rPr>
              <a:t>am </a:t>
            </a:r>
            <a:r>
              <a:rPr sz="3200" spc="-30" dirty="0" smtClean="0">
                <a:latin typeface="Calibri"/>
                <a:cs typeface="Calibri"/>
              </a:rPr>
              <a:t>w</a:t>
            </a:r>
            <a:r>
              <a:rPr sz="3200" spc="0" dirty="0" smtClean="0">
                <a:latin typeface="Calibri"/>
                <a:cs typeface="Calibri"/>
              </a:rPr>
              <a:t>ill </a:t>
            </a:r>
            <a:r>
              <a:rPr sz="3200" spc="-20" dirty="0" smtClean="0">
                <a:latin typeface="Calibri"/>
                <a:cs typeface="Calibri"/>
              </a:rPr>
              <a:t>make</a:t>
            </a:r>
            <a:endParaRPr sz="3200" dirty="0">
              <a:latin typeface="Calibri"/>
              <a:cs typeface="Calibri"/>
            </a:endParaRPr>
          </a:p>
          <a:p>
            <a:pPr marL="0" algn="ctr">
              <a:lnSpc>
                <a:spcPts val="3829"/>
              </a:lnSpc>
            </a:pPr>
            <a:r>
              <a:rPr sz="3200" b="1" dirty="0" smtClean="0">
                <a:latin typeface="Calibri"/>
                <a:cs typeface="Calibri"/>
              </a:rPr>
              <a:t>c</a:t>
            </a:r>
            <a:r>
              <a:rPr sz="3200" b="1" spc="-5" dirty="0" smtClean="0">
                <a:latin typeface="Calibri"/>
                <a:cs typeface="Calibri"/>
              </a:rPr>
              <a:t>h</a:t>
            </a:r>
            <a:r>
              <a:rPr sz="3200" b="1" spc="-25" dirty="0" smtClean="0">
                <a:latin typeface="Calibri"/>
                <a:cs typeface="Calibri"/>
              </a:rPr>
              <a:t>an</a:t>
            </a:r>
            <a:r>
              <a:rPr sz="3200" b="1" spc="0" dirty="0" smtClean="0">
                <a:latin typeface="Calibri"/>
                <a:cs typeface="Calibri"/>
              </a:rPr>
              <a:t>ges</a:t>
            </a:r>
            <a:r>
              <a:rPr sz="3200" b="1" spc="-5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c</a:t>
            </a:r>
            <a:r>
              <a:rPr sz="3200" b="1" spc="-5" dirty="0" smtClean="0">
                <a:latin typeface="Calibri"/>
                <a:cs typeface="Calibri"/>
              </a:rPr>
              <a:t>o</a:t>
            </a:r>
            <a:r>
              <a:rPr sz="3200" b="1" spc="0" dirty="0" smtClean="0">
                <a:latin typeface="Calibri"/>
                <a:cs typeface="Calibri"/>
              </a:rPr>
              <a:t>rrec</a:t>
            </a:r>
            <a:r>
              <a:rPr sz="3200" b="1" spc="-10" dirty="0" smtClean="0">
                <a:latin typeface="Calibri"/>
                <a:cs typeface="Calibri"/>
              </a:rPr>
              <a:t>t</a:t>
            </a:r>
            <a:r>
              <a:rPr sz="3200" b="1" spc="-15" dirty="0" smtClean="0">
                <a:latin typeface="Calibri"/>
                <a:cs typeface="Calibri"/>
              </a:rPr>
              <a:t>l</a:t>
            </a:r>
            <a:r>
              <a:rPr sz="3200" b="1" spc="-20" dirty="0" smtClean="0">
                <a:latin typeface="Calibri"/>
                <a:cs typeface="Calibri"/>
              </a:rPr>
              <a:t>y</a:t>
            </a:r>
            <a:r>
              <a:rPr sz="3200" spc="-20" dirty="0" smtClean="0">
                <a:latin typeface="Calibri"/>
                <a:cs typeface="Calibri"/>
              </a:rPr>
              <a:t>?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46"/>
              </a:spcBef>
            </a:pPr>
            <a:endParaRPr sz="1400" dirty="0"/>
          </a:p>
          <a:p>
            <a:pPr marL="939800">
              <a:lnSpc>
                <a:spcPct val="100000"/>
              </a:lnSpc>
            </a:pPr>
            <a:r>
              <a:rPr sz="4000" b="1" spc="-20" dirty="0" smtClean="0">
                <a:latin typeface="Calibri"/>
                <a:cs typeface="Calibri"/>
              </a:rPr>
              <a:t>Kine</a:t>
            </a:r>
            <a:r>
              <a:rPr lang="en-US" sz="4000" b="1" spc="-30" dirty="0" smtClean="0">
                <a:latin typeface="Calibri"/>
                <a:cs typeface="Calibri"/>
              </a:rPr>
              <a:t>ti</a:t>
            </a:r>
            <a:r>
              <a:rPr sz="4000" b="1" spc="0" dirty="0" smtClean="0">
                <a:latin typeface="Calibri"/>
                <a:cs typeface="Calibri"/>
              </a:rPr>
              <a:t>c </a:t>
            </a:r>
            <a:r>
              <a:rPr sz="4000" b="1" spc="-20" dirty="0" smtClean="0">
                <a:latin typeface="Calibri"/>
                <a:cs typeface="Calibri"/>
              </a:rPr>
              <a:t>tac</a:t>
            </a:r>
            <a:r>
              <a:rPr sz="4000" b="1" spc="-15" dirty="0" smtClean="0">
                <a:latin typeface="Calibri"/>
                <a:cs typeface="Calibri"/>
              </a:rPr>
              <a:t>kle</a:t>
            </a:r>
            <a:r>
              <a:rPr sz="4000" b="1" spc="-20" dirty="0" smtClean="0">
                <a:latin typeface="Calibri"/>
                <a:cs typeface="Calibri"/>
              </a:rPr>
              <a:t>s the</a:t>
            </a:r>
            <a:r>
              <a:rPr sz="4000" b="1" spc="-25" dirty="0" smtClean="0">
                <a:latin typeface="Calibri"/>
                <a:cs typeface="Calibri"/>
              </a:rPr>
              <a:t>s</a:t>
            </a:r>
            <a:r>
              <a:rPr sz="4000" b="1" spc="0" dirty="0" smtClean="0">
                <a:latin typeface="Calibri"/>
                <a:cs typeface="Calibri"/>
              </a:rPr>
              <a:t>e </a:t>
            </a:r>
            <a:r>
              <a:rPr sz="4000" b="1" spc="-25" dirty="0" smtClean="0">
                <a:latin typeface="Calibri"/>
                <a:cs typeface="Calibri"/>
              </a:rPr>
              <a:t>ques</a:t>
            </a:r>
            <a:r>
              <a:rPr lang="en-US" sz="4000" b="1" spc="-30" dirty="0" smtClean="0">
                <a:latin typeface="Calibri"/>
                <a:cs typeface="Calibri"/>
              </a:rPr>
              <a:t>ti</a:t>
            </a:r>
            <a:r>
              <a:rPr sz="4000" b="1" spc="-20" dirty="0" smtClean="0">
                <a:latin typeface="Calibri"/>
                <a:cs typeface="Calibri"/>
              </a:rPr>
              <a:t>ons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766282" y="6432232"/>
            <a:ext cx="231018" cy="2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17</a:t>
            </a:fld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idx="4294967295"/>
          </p:nvPr>
        </p:nvSpPr>
        <p:spPr>
          <a:xfrm>
            <a:off x="-152400" y="152400"/>
            <a:ext cx="91440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base">
              <a:lnSpc>
                <a:spcPct val="140000"/>
              </a:lnSpc>
              <a:spcAft>
                <a:spcPct val="0"/>
              </a:spcAft>
            </a:pPr>
            <a:r>
              <a:rPr kumimoji="1" lang="en-US" altLang="zh-CN" b="1" dirty="0" smtClean="0">
                <a:solidFill>
                  <a:srgbClr val="FFC000"/>
                </a:solidFill>
              </a:rPr>
              <a:t>Overview</a:t>
            </a:r>
            <a:endParaRPr kumimoji="1"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1186220"/>
            <a:ext cx="8763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Background </a:t>
            </a:r>
            <a:r>
              <a:rPr lang="en-US" sz="2400" b="1" dirty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and </a:t>
            </a:r>
            <a:r>
              <a:rPr lang="en-US" sz="24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Research Motivation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K</a:t>
            </a:r>
            <a:r>
              <a:rPr lang="en-US" altLang="zh-CN" sz="2400" b="1" dirty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inetic Design </a:t>
            </a:r>
            <a:r>
              <a:rPr lang="en-US" altLang="zh-CN" sz="24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and </a:t>
            </a:r>
            <a:r>
              <a:rPr lang="en-US" altLang="zh-CN" sz="2400" b="1" dirty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Implementation</a:t>
            </a:r>
            <a:endParaRPr lang="en-US" sz="2400" b="1" dirty="0">
              <a:solidFill>
                <a:srgbClr val="92D050"/>
              </a:solidFill>
              <a:latin typeface="Arial Rounded MT Bold" pitchFamily="34" charset="0"/>
              <a:ea typeface="宋体" pitchFamily="2" charset="-122"/>
            </a:endParaRP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Kinetic’s Domain Specific Language</a:t>
            </a:r>
            <a:endParaRPr lang="en-US" altLang="zh-CN" sz="2000" b="1" dirty="0">
              <a:solidFill>
                <a:srgbClr val="92D050"/>
              </a:solidFill>
              <a:latin typeface="Arial Rounded MT Bold" pitchFamily="34" charset="0"/>
              <a:ea typeface="宋体" pitchFamily="2" charset="-122"/>
            </a:endParaRP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Express Changing Behavior Using FSM 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Verify Program’s Correctness With Model Checker (NuSMV</a:t>
            </a:r>
            <a:r>
              <a:rPr lang="en-US" altLang="zh-CN" sz="2000" b="1" dirty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)</a:t>
            </a:r>
            <a:endParaRPr lang="en-US" sz="2000" b="1" dirty="0" smtClean="0">
              <a:solidFill>
                <a:srgbClr val="92D050"/>
              </a:solidFill>
              <a:latin typeface="Arial Rounded MT Bold" pitchFamily="34" charset="0"/>
              <a:ea typeface="宋体" pitchFamily="2" charset="-122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zh-CN" sz="2400" b="1" dirty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Kinetic </a:t>
            </a:r>
            <a:r>
              <a:rPr lang="en-US" sz="24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Evaluation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Usability </a:t>
            </a:r>
            <a:r>
              <a:rPr lang="en-US" altLang="zh-CN" sz="20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Evaluation</a:t>
            </a:r>
            <a:endParaRPr lang="en-US" altLang="zh-CN" sz="2000" b="1" dirty="0">
              <a:solidFill>
                <a:srgbClr val="92D050"/>
              </a:solidFill>
              <a:latin typeface="Arial Rounded MT Bold" pitchFamily="34" charset="0"/>
              <a:ea typeface="宋体" pitchFamily="2" charset="-122"/>
            </a:endParaRP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Performance and Scalability</a:t>
            </a:r>
            <a:endParaRPr lang="en-US" sz="2000" b="1" dirty="0">
              <a:solidFill>
                <a:srgbClr val="92D050"/>
              </a:solidFill>
              <a:latin typeface="Arial Rounded MT Bold" pitchFamily="34" charset="0"/>
              <a:ea typeface="宋体" pitchFamily="2" charset="-122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zh-CN" sz="24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Discussion and Future Work</a:t>
            </a:r>
            <a:endParaRPr lang="en-US" altLang="zh-CN" sz="2400" b="1" dirty="0">
              <a:solidFill>
                <a:srgbClr val="92D050"/>
              </a:solidFill>
              <a:latin typeface="Arial Rounded MT Bold" pitchFamily="34" charset="0"/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56233-8A99-4C81-8E4B-A230611DB7D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40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sz="3600" b="1" spc="-25" dirty="0" smtClean="0">
                <a:latin typeface="Calibri"/>
                <a:cs typeface="Calibri"/>
              </a:rPr>
              <a:t>KINETIC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766282" y="6432232"/>
            <a:ext cx="231018" cy="2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19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628" y="2222500"/>
            <a:ext cx="8211184" cy="3340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b="1" spc="-25" dirty="0" smtClean="0">
                <a:latin typeface="Calibri"/>
                <a:cs typeface="Calibri"/>
              </a:rPr>
              <a:t>Do</a:t>
            </a:r>
            <a:r>
              <a:rPr sz="3200" b="1" spc="0" dirty="0" smtClean="0">
                <a:latin typeface="Calibri"/>
                <a:cs typeface="Calibri"/>
              </a:rPr>
              <a:t>m</a:t>
            </a:r>
            <a:r>
              <a:rPr sz="3200" b="1" spc="-5" dirty="0" smtClean="0">
                <a:latin typeface="Calibri"/>
                <a:cs typeface="Calibri"/>
              </a:rPr>
              <a:t>a</a:t>
            </a:r>
            <a:r>
              <a:rPr sz="3200" b="1" spc="-15" dirty="0" smtClean="0">
                <a:latin typeface="Calibri"/>
                <a:cs typeface="Calibri"/>
              </a:rPr>
              <a:t>i</a:t>
            </a:r>
            <a:r>
              <a:rPr sz="3200" b="1" spc="-20" dirty="0" smtClean="0">
                <a:latin typeface="Calibri"/>
                <a:cs typeface="Calibri"/>
              </a:rPr>
              <a:t>n s</a:t>
            </a:r>
            <a:r>
              <a:rPr sz="3200" b="1" spc="-25" dirty="0" smtClean="0">
                <a:latin typeface="Calibri"/>
                <a:cs typeface="Calibri"/>
              </a:rPr>
              <a:t>p</a:t>
            </a:r>
            <a:r>
              <a:rPr sz="3200" b="1" spc="0" dirty="0" smtClean="0">
                <a:latin typeface="Calibri"/>
                <a:cs typeface="Calibri"/>
              </a:rPr>
              <a:t>ec</a:t>
            </a:r>
            <a:r>
              <a:rPr sz="3200" b="1" spc="-5" dirty="0" smtClean="0">
                <a:latin typeface="Calibri"/>
                <a:cs typeface="Calibri"/>
              </a:rPr>
              <a:t>i</a:t>
            </a:r>
            <a:r>
              <a:rPr sz="3200" b="1" spc="0" dirty="0" smtClean="0">
                <a:latin typeface="Calibri"/>
                <a:cs typeface="Calibri"/>
              </a:rPr>
              <a:t>ﬁc </a:t>
            </a:r>
            <a:r>
              <a:rPr sz="3200" spc="0" dirty="0" smtClean="0">
                <a:latin typeface="Calibri"/>
                <a:cs typeface="Calibri"/>
              </a:rPr>
              <a:t>lan</a:t>
            </a:r>
            <a:r>
              <a:rPr sz="3200" spc="-15" dirty="0" smtClean="0">
                <a:latin typeface="Calibri"/>
                <a:cs typeface="Calibri"/>
              </a:rPr>
              <a:t>gu</a:t>
            </a:r>
            <a:r>
              <a:rPr sz="3200" spc="-20" dirty="0" smtClean="0">
                <a:latin typeface="Calibri"/>
                <a:cs typeface="Calibri"/>
              </a:rPr>
              <a:t>age and </a:t>
            </a:r>
            <a:r>
              <a:rPr sz="3200" spc="-15" dirty="0" smtClean="0">
                <a:latin typeface="Calibri"/>
                <a:cs typeface="Calibri"/>
              </a:rPr>
              <a:t>c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n</a:t>
            </a:r>
            <a:r>
              <a:rPr sz="3200" spc="-15" dirty="0" smtClean="0">
                <a:latin typeface="Calibri"/>
                <a:cs typeface="Calibri"/>
              </a:rPr>
              <a:t>tr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l p</a:t>
            </a:r>
            <a:r>
              <a:rPr lang="en-US" sz="3200" spc="0" dirty="0" smtClean="0">
                <a:latin typeface="Calibri"/>
                <a:cs typeface="Calibri"/>
              </a:rPr>
              <a:t>latform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43"/>
              </a:spcBef>
              <a:buFont typeface="Arial"/>
              <a:buChar char="•"/>
            </a:pPr>
            <a:endParaRPr sz="7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 marL="355600" marR="12700" indent="-342900">
              <a:lnSpc>
                <a:spcPts val="3829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spc="-20" dirty="0" smtClean="0">
                <a:latin typeface="Calibri"/>
                <a:cs typeface="Calibri"/>
              </a:rPr>
              <a:t>Helps </a:t>
            </a:r>
            <a:r>
              <a:rPr sz="3200" spc="-15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eate S</a:t>
            </a:r>
            <a:r>
              <a:rPr sz="3200" spc="-5" dirty="0" smtClean="0">
                <a:latin typeface="Calibri"/>
                <a:cs typeface="Calibri"/>
              </a:rPr>
              <a:t>D</a:t>
            </a:r>
            <a:r>
              <a:rPr sz="3200" spc="-25" dirty="0" smtClean="0">
                <a:latin typeface="Calibri"/>
                <a:cs typeface="Calibri"/>
              </a:rPr>
              <a:t>N </a:t>
            </a:r>
            <a:r>
              <a:rPr sz="3200" spc="-15" dirty="0" smtClean="0">
                <a:latin typeface="Calibri"/>
                <a:cs typeface="Calibri"/>
              </a:rPr>
              <a:t>c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n</a:t>
            </a:r>
            <a:r>
              <a:rPr sz="3200" spc="-15" dirty="0" smtClean="0">
                <a:latin typeface="Calibri"/>
                <a:cs typeface="Calibri"/>
              </a:rPr>
              <a:t>tr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l p</a:t>
            </a:r>
            <a:r>
              <a:rPr sz="3200" spc="-20" dirty="0" smtClean="0">
                <a:latin typeface="Calibri"/>
                <a:cs typeface="Calibri"/>
              </a:rPr>
              <a:t>r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15" dirty="0" smtClean="0">
                <a:latin typeface="Calibri"/>
                <a:cs typeface="Calibri"/>
              </a:rPr>
              <a:t>g</a:t>
            </a:r>
            <a:r>
              <a:rPr sz="3200" spc="-20" dirty="0" smtClean="0">
                <a:latin typeface="Calibri"/>
                <a:cs typeface="Calibri"/>
              </a:rPr>
              <a:t>ra</a:t>
            </a:r>
            <a:r>
              <a:rPr sz="3200" spc="-35" dirty="0" smtClean="0">
                <a:latin typeface="Calibri"/>
                <a:cs typeface="Calibri"/>
              </a:rPr>
              <a:t>m</a:t>
            </a:r>
            <a:r>
              <a:rPr sz="3200" spc="0" dirty="0" smtClean="0">
                <a:latin typeface="Calibri"/>
                <a:cs typeface="Calibri"/>
              </a:rPr>
              <a:t>s th</a:t>
            </a:r>
            <a:r>
              <a:rPr sz="3200" spc="-15" dirty="0" smtClean="0">
                <a:latin typeface="Calibri"/>
                <a:cs typeface="Calibri"/>
              </a:rPr>
              <a:t>at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em</a:t>
            </a:r>
            <a:r>
              <a:rPr sz="3200" b="1" spc="-5" dirty="0" smtClean="0">
                <a:latin typeface="Calibri"/>
                <a:cs typeface="Calibri"/>
              </a:rPr>
              <a:t>b</a:t>
            </a:r>
            <a:r>
              <a:rPr sz="3200" b="1" spc="0" dirty="0" smtClean="0">
                <a:latin typeface="Calibri"/>
                <a:cs typeface="Calibri"/>
              </a:rPr>
              <a:t>ed c</a:t>
            </a:r>
            <a:r>
              <a:rPr sz="3200" b="1" spc="-5" dirty="0" smtClean="0">
                <a:latin typeface="Calibri"/>
                <a:cs typeface="Calibri"/>
              </a:rPr>
              <a:t>u</a:t>
            </a:r>
            <a:r>
              <a:rPr sz="3200" b="1" spc="-20" dirty="0" smtClean="0">
                <a:latin typeface="Calibri"/>
                <a:cs typeface="Calibri"/>
              </a:rPr>
              <a:t>st</a:t>
            </a:r>
            <a:r>
              <a:rPr sz="3200" b="1" spc="-25" dirty="0" smtClean="0">
                <a:latin typeface="Calibri"/>
                <a:cs typeface="Calibri"/>
              </a:rPr>
              <a:t>o</a:t>
            </a:r>
            <a:r>
              <a:rPr sz="3200" b="1" spc="0" dirty="0" smtClean="0">
                <a:latin typeface="Calibri"/>
                <a:cs typeface="Calibri"/>
              </a:rPr>
              <a:t>m eve</a:t>
            </a:r>
            <a:r>
              <a:rPr sz="3200" b="1" spc="-5" dirty="0" smtClean="0">
                <a:latin typeface="Calibri"/>
                <a:cs typeface="Calibri"/>
              </a:rPr>
              <a:t>n</a:t>
            </a:r>
            <a:r>
              <a:rPr lang="en-US" sz="3200" b="1" spc="-20" dirty="0" smtClean="0">
                <a:latin typeface="Calibri"/>
                <a:cs typeface="Calibri"/>
              </a:rPr>
              <a:t>t-reaction relationships</a:t>
            </a:r>
            <a:endParaRPr sz="7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 marL="355600" indent="-342900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b="1" spc="0" dirty="0" smtClean="0">
                <a:latin typeface="Calibri"/>
                <a:cs typeface="Calibri"/>
              </a:rPr>
              <a:t>Ver</a:t>
            </a:r>
            <a:r>
              <a:rPr sz="3200" b="1" spc="-5" dirty="0" smtClean="0">
                <a:latin typeface="Calibri"/>
                <a:cs typeface="Calibri"/>
              </a:rPr>
              <a:t>i</a:t>
            </a:r>
            <a:r>
              <a:rPr sz="3200" b="1" spc="0" dirty="0" smtClean="0">
                <a:latin typeface="Calibri"/>
                <a:cs typeface="Calibri"/>
              </a:rPr>
              <a:t>ﬁes </a:t>
            </a:r>
            <a:r>
              <a:rPr sz="3200" spc="0" dirty="0" smtClean="0">
                <a:latin typeface="Calibri"/>
                <a:cs typeface="Calibri"/>
              </a:rPr>
              <a:t>p</a:t>
            </a:r>
            <a:r>
              <a:rPr sz="3200" spc="-20" dirty="0" smtClean="0">
                <a:latin typeface="Calibri"/>
                <a:cs typeface="Calibri"/>
              </a:rPr>
              <a:t>r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15" dirty="0" smtClean="0">
                <a:latin typeface="Calibri"/>
                <a:cs typeface="Calibri"/>
              </a:rPr>
              <a:t>g</a:t>
            </a:r>
            <a:r>
              <a:rPr sz="3200" spc="-20" dirty="0" smtClean="0">
                <a:latin typeface="Calibri"/>
                <a:cs typeface="Calibri"/>
              </a:rPr>
              <a:t>ra</a:t>
            </a:r>
            <a:r>
              <a:rPr sz="3200" spc="-35" dirty="0" smtClean="0">
                <a:latin typeface="Calibri"/>
                <a:cs typeface="Calibri"/>
              </a:rPr>
              <a:t>m</a:t>
            </a:r>
            <a:r>
              <a:rPr sz="3200" spc="-10" dirty="0" smtClean="0">
                <a:latin typeface="Calibri"/>
                <a:cs typeface="Calibri"/>
              </a:rPr>
              <a:t>’s </a:t>
            </a:r>
            <a:r>
              <a:rPr sz="3200" b="1" spc="-10" dirty="0" smtClean="0">
                <a:latin typeface="Calibri"/>
                <a:cs typeface="Calibri"/>
              </a:rPr>
              <a:t>c</a:t>
            </a:r>
            <a:r>
              <a:rPr sz="3200" b="1" spc="-5" dirty="0" smtClean="0">
                <a:latin typeface="Calibri"/>
                <a:cs typeface="Calibri"/>
              </a:rPr>
              <a:t>o</a:t>
            </a:r>
            <a:r>
              <a:rPr sz="3200" b="1" spc="0" dirty="0" smtClean="0">
                <a:latin typeface="Calibri"/>
                <a:cs typeface="Calibri"/>
              </a:rPr>
              <a:t>rrect</a:t>
            </a:r>
            <a:r>
              <a:rPr sz="3200" b="1" spc="-10" dirty="0" smtClean="0">
                <a:latin typeface="Calibri"/>
                <a:cs typeface="Calibri"/>
              </a:rPr>
              <a:t>n</a:t>
            </a:r>
            <a:r>
              <a:rPr sz="3200" b="1" spc="0" dirty="0" smtClean="0">
                <a:latin typeface="Calibri"/>
                <a:cs typeface="Calibri"/>
              </a:rPr>
              <a:t>ess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8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idx="4294967295"/>
          </p:nvPr>
        </p:nvSpPr>
        <p:spPr>
          <a:xfrm>
            <a:off x="-152400" y="152400"/>
            <a:ext cx="91440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base">
              <a:lnSpc>
                <a:spcPct val="140000"/>
              </a:lnSpc>
              <a:spcAft>
                <a:spcPct val="0"/>
              </a:spcAft>
            </a:pPr>
            <a:r>
              <a:rPr kumimoji="1" lang="en-US" altLang="zh-CN" b="1" dirty="0" smtClean="0">
                <a:solidFill>
                  <a:srgbClr val="FFC000"/>
                </a:solidFill>
              </a:rPr>
              <a:t>Overview</a:t>
            </a:r>
            <a:endParaRPr kumimoji="1"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1186220"/>
            <a:ext cx="8763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Background </a:t>
            </a:r>
            <a:r>
              <a:rPr lang="en-US" sz="2400" b="1" dirty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and </a:t>
            </a:r>
            <a:r>
              <a:rPr lang="en-US" sz="24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Research Motivation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K</a:t>
            </a:r>
            <a:r>
              <a:rPr lang="en-US" altLang="zh-CN" sz="2400" b="1" dirty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inetic Design </a:t>
            </a:r>
            <a:r>
              <a:rPr lang="en-US" altLang="zh-CN" sz="24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and </a:t>
            </a:r>
            <a:r>
              <a:rPr lang="en-US" altLang="zh-CN" sz="2400" b="1" dirty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Implementation</a:t>
            </a:r>
            <a:endParaRPr lang="en-US" sz="2400" b="1" dirty="0">
              <a:solidFill>
                <a:srgbClr val="92D050"/>
              </a:solidFill>
              <a:latin typeface="Arial Rounded MT Bold" pitchFamily="34" charset="0"/>
              <a:ea typeface="宋体" pitchFamily="2" charset="-122"/>
            </a:endParaRP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Kinetic’s Domain Specific Language</a:t>
            </a:r>
            <a:endParaRPr lang="en-US" altLang="zh-CN" sz="2000" b="1" dirty="0">
              <a:solidFill>
                <a:srgbClr val="92D050"/>
              </a:solidFill>
              <a:latin typeface="Arial Rounded MT Bold" pitchFamily="34" charset="0"/>
              <a:ea typeface="宋体" pitchFamily="2" charset="-122"/>
            </a:endParaRP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Express Changing Behavior Using FSM 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Verify Program’s Correctness With Model Checker (NuSMV</a:t>
            </a:r>
            <a:r>
              <a:rPr lang="en-US" altLang="zh-CN" sz="2000" b="1" dirty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)</a:t>
            </a:r>
            <a:endParaRPr lang="en-US" sz="2000" b="1" dirty="0" smtClean="0">
              <a:solidFill>
                <a:srgbClr val="92D050"/>
              </a:solidFill>
              <a:latin typeface="Arial Rounded MT Bold" pitchFamily="34" charset="0"/>
              <a:ea typeface="宋体" pitchFamily="2" charset="-122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zh-CN" sz="2400" b="1" dirty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Kinetic </a:t>
            </a:r>
            <a:r>
              <a:rPr lang="en-US" sz="24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Evaluation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Usability </a:t>
            </a:r>
            <a:r>
              <a:rPr lang="en-US" altLang="zh-CN" sz="20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Evaluation</a:t>
            </a:r>
            <a:endParaRPr lang="en-US" altLang="zh-CN" sz="2000" b="1" dirty="0">
              <a:solidFill>
                <a:srgbClr val="92D050"/>
              </a:solidFill>
              <a:latin typeface="Arial Rounded MT Bold" pitchFamily="34" charset="0"/>
              <a:ea typeface="宋体" pitchFamily="2" charset="-122"/>
            </a:endParaRP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Performance and Scalability</a:t>
            </a:r>
            <a:endParaRPr lang="en-US" sz="2000" b="1" dirty="0">
              <a:solidFill>
                <a:srgbClr val="92D050"/>
              </a:solidFill>
              <a:latin typeface="Arial Rounded MT Bold" pitchFamily="34" charset="0"/>
              <a:ea typeface="宋体" pitchFamily="2" charset="-122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zh-CN" sz="24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Discussion and Future Work</a:t>
            </a:r>
            <a:endParaRPr lang="en-US" altLang="zh-CN" sz="2400" b="1" dirty="0">
              <a:solidFill>
                <a:srgbClr val="92D050"/>
              </a:solidFill>
              <a:latin typeface="Arial Rounded MT Bold" pitchFamily="34" charset="0"/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56233-8A99-4C81-8E4B-A230611DB7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08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95072"/>
            <a:ext cx="8229600" cy="12527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lang="en-US" sz="3600" b="1" dirty="0" smtClean="0">
                <a:latin typeface="Calibri"/>
                <a:cs typeface="Calibri"/>
              </a:rPr>
              <a:t>O</a:t>
            </a:r>
            <a:r>
              <a:rPr lang="en-US" sz="3600" b="1" spc="-30" dirty="0" smtClean="0">
                <a:latin typeface="Calibri"/>
                <a:cs typeface="Calibri"/>
              </a:rPr>
              <a:t>u</a:t>
            </a:r>
            <a:r>
              <a:rPr lang="en-US" sz="3600" b="1" spc="-25" dirty="0" smtClean="0">
                <a:latin typeface="Calibri"/>
                <a:cs typeface="Calibri"/>
              </a:rPr>
              <a:t>r Approach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073" y="1578755"/>
            <a:ext cx="5487035" cy="4572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8290" indent="-276225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spc="-5" dirty="0" smtClean="0">
                <a:latin typeface="Calibri"/>
                <a:cs typeface="Calibri"/>
              </a:rPr>
              <a:t>Do</a:t>
            </a:r>
            <a:r>
              <a:rPr sz="3200" spc="-30" dirty="0" smtClean="0">
                <a:latin typeface="Calibri"/>
                <a:cs typeface="Calibri"/>
              </a:rPr>
              <a:t>main sp</a:t>
            </a:r>
            <a:r>
              <a:rPr sz="3200" spc="-15" dirty="0" smtClean="0">
                <a:latin typeface="Calibri"/>
                <a:cs typeface="Calibri"/>
              </a:rPr>
              <a:t>eciﬁc langu</a:t>
            </a:r>
            <a:r>
              <a:rPr sz="3200" spc="-20" dirty="0" smtClean="0">
                <a:latin typeface="Calibri"/>
                <a:cs typeface="Calibri"/>
              </a:rPr>
              <a:t>age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12"/>
              </a:spcBef>
              <a:buFont typeface="Arial"/>
              <a:buChar char="•"/>
            </a:pPr>
            <a:endParaRPr sz="500" dirty="0"/>
          </a:p>
          <a:p>
            <a:pPr marL="469900">
              <a:lnSpc>
                <a:spcPct val="100000"/>
              </a:lnSpc>
            </a:pPr>
            <a:r>
              <a:rPr sz="2800" dirty="0" smtClean="0">
                <a:latin typeface="Arial"/>
                <a:cs typeface="Arial"/>
              </a:rPr>
              <a:t>–</a:t>
            </a:r>
            <a:r>
              <a:rPr sz="2800" spc="-9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C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ns</a:t>
            </a:r>
            <a:r>
              <a:rPr sz="2800" spc="-10" dirty="0" smtClean="0">
                <a:latin typeface="Calibri"/>
                <a:cs typeface="Calibri"/>
              </a:rPr>
              <a:t>train</a:t>
            </a:r>
            <a:r>
              <a:rPr sz="2800" spc="-15" dirty="0" smtClean="0">
                <a:latin typeface="Calibri"/>
                <a:cs typeface="Calibri"/>
              </a:rPr>
              <a:t>ed</a:t>
            </a:r>
            <a:r>
              <a:rPr sz="2800" spc="-10" dirty="0" smtClean="0">
                <a:latin typeface="Calibri"/>
                <a:cs typeface="Calibri"/>
              </a:rPr>
              <a:t>, but stru</a:t>
            </a:r>
            <a:r>
              <a:rPr sz="2800" spc="-15" dirty="0" smtClean="0">
                <a:latin typeface="Calibri"/>
                <a:cs typeface="Calibri"/>
              </a:rPr>
              <a:t>ctured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7"/>
              </a:spcBef>
            </a:pPr>
            <a:endParaRPr sz="5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288290" marR="312420" indent="-276225">
              <a:lnSpc>
                <a:spcPct val="113999"/>
              </a:lnSpc>
              <a:buSzPct val="118750"/>
              <a:buFont typeface="Arial"/>
              <a:buChar char="•"/>
              <a:tabLst>
                <a:tab pos="355600" algn="l"/>
                <a:tab pos="666115" algn="l"/>
              </a:tabLst>
            </a:pPr>
            <a:r>
              <a:rPr sz="3200" spc="0" dirty="0" smtClean="0">
                <a:latin typeface="Calibri"/>
                <a:cs typeface="Calibri"/>
              </a:rPr>
              <a:t>Exp</a:t>
            </a:r>
            <a:r>
              <a:rPr sz="3200" spc="-20" dirty="0" smtClean="0">
                <a:latin typeface="Calibri"/>
                <a:cs typeface="Calibri"/>
              </a:rPr>
              <a:t>ress </a:t>
            </a:r>
            <a:r>
              <a:rPr sz="3200" spc="-15" dirty="0" smtClean="0">
                <a:latin typeface="Calibri"/>
                <a:cs typeface="Calibri"/>
              </a:rPr>
              <a:t>changing b</a:t>
            </a:r>
            <a:r>
              <a:rPr sz="3200" spc="-20" dirty="0" smtClean="0">
                <a:latin typeface="Calibri"/>
                <a:cs typeface="Calibri"/>
              </a:rPr>
              <a:t>eh</a:t>
            </a:r>
            <a:r>
              <a:rPr sz="3200" spc="-15" dirty="0" smtClean="0">
                <a:latin typeface="Calibri"/>
                <a:cs typeface="Calibri"/>
              </a:rPr>
              <a:t>avi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15" dirty="0" smtClean="0">
                <a:latin typeface="Calibri"/>
                <a:cs typeface="Calibri"/>
              </a:rPr>
              <a:t>r as a	</a:t>
            </a:r>
            <a:r>
              <a:rPr sz="3200" b="1" i="1" spc="-15" dirty="0" smtClean="0">
                <a:latin typeface="Calibri"/>
                <a:cs typeface="Calibri"/>
              </a:rPr>
              <a:t>ﬁ</a:t>
            </a:r>
            <a:r>
              <a:rPr sz="3200" b="1" i="1" spc="-5" dirty="0" smtClean="0">
                <a:latin typeface="Calibri"/>
                <a:cs typeface="Calibri"/>
              </a:rPr>
              <a:t>n</a:t>
            </a:r>
            <a:r>
              <a:rPr sz="3200" b="1" i="1" spc="-10" dirty="0" smtClean="0">
                <a:latin typeface="Calibri"/>
                <a:cs typeface="Calibri"/>
              </a:rPr>
              <a:t>ite </a:t>
            </a:r>
            <a:r>
              <a:rPr sz="3200" b="1" i="1" spc="-15" dirty="0" smtClean="0">
                <a:latin typeface="Calibri"/>
                <a:cs typeface="Calibri"/>
              </a:rPr>
              <a:t>st</a:t>
            </a:r>
            <a:r>
              <a:rPr sz="3200" b="1" i="1" spc="-25" dirty="0" smtClean="0">
                <a:latin typeface="Calibri"/>
                <a:cs typeface="Calibri"/>
              </a:rPr>
              <a:t>a</a:t>
            </a:r>
            <a:r>
              <a:rPr sz="3200" b="1" i="1" spc="-15" dirty="0" smtClean="0">
                <a:latin typeface="Calibri"/>
                <a:cs typeface="Calibri"/>
              </a:rPr>
              <a:t>te </a:t>
            </a:r>
            <a:r>
              <a:rPr sz="3200" b="1" i="1" spc="-30" dirty="0" smtClean="0">
                <a:latin typeface="Calibri"/>
                <a:cs typeface="Calibri"/>
              </a:rPr>
              <a:t>m</a:t>
            </a:r>
            <a:r>
              <a:rPr sz="3200" b="1" i="1" spc="-25" dirty="0" smtClean="0">
                <a:latin typeface="Calibri"/>
                <a:cs typeface="Calibri"/>
              </a:rPr>
              <a:t>a</a:t>
            </a:r>
            <a:r>
              <a:rPr sz="3200" b="1" i="1" spc="-15" dirty="0" smtClean="0">
                <a:latin typeface="Calibri"/>
                <a:cs typeface="Calibri"/>
              </a:rPr>
              <a:t>c</a:t>
            </a:r>
            <a:r>
              <a:rPr sz="3200" b="1" i="1" spc="-5" dirty="0" smtClean="0">
                <a:latin typeface="Calibri"/>
                <a:cs typeface="Calibri"/>
              </a:rPr>
              <a:t>h</a:t>
            </a:r>
            <a:r>
              <a:rPr sz="3200" b="1" i="1" spc="-10" dirty="0" smtClean="0">
                <a:latin typeface="Calibri"/>
                <a:cs typeface="Calibri"/>
              </a:rPr>
              <a:t>i</a:t>
            </a:r>
            <a:r>
              <a:rPr sz="3200" b="1" i="1" spc="-5" dirty="0" smtClean="0">
                <a:latin typeface="Calibri"/>
                <a:cs typeface="Calibri"/>
              </a:rPr>
              <a:t>n</a:t>
            </a:r>
            <a:r>
              <a:rPr sz="3200" b="1" i="1" spc="0" dirty="0" smtClean="0">
                <a:latin typeface="Calibri"/>
                <a:cs typeface="Calibri"/>
              </a:rPr>
              <a:t>e</a:t>
            </a:r>
            <a:r>
              <a:rPr lang="en-US" sz="3200" b="1" i="1" spc="0" dirty="0" smtClean="0">
                <a:latin typeface="Calibri"/>
                <a:cs typeface="Calibri"/>
              </a:rPr>
              <a:t>(FSM)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6"/>
              </a:spcBef>
              <a:buFont typeface="Arial"/>
              <a:buChar char="•"/>
            </a:pPr>
            <a:endParaRPr sz="55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 marL="355600" marR="12700" indent="-342900">
              <a:lnSpc>
                <a:spcPts val="3829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spc="0" dirty="0" smtClean="0">
                <a:latin typeface="Calibri"/>
                <a:cs typeface="Calibri"/>
              </a:rPr>
              <a:t>V</a:t>
            </a:r>
            <a:r>
              <a:rPr sz="3200" spc="-20" dirty="0" smtClean="0">
                <a:latin typeface="Calibri"/>
                <a:cs typeface="Calibri"/>
              </a:rPr>
              <a:t>er</a:t>
            </a:r>
            <a:r>
              <a:rPr sz="3200" spc="0" dirty="0" smtClean="0">
                <a:latin typeface="Calibri"/>
                <a:cs typeface="Calibri"/>
              </a:rPr>
              <a:t>if</a:t>
            </a:r>
            <a:r>
              <a:rPr sz="3200" spc="-15" dirty="0" smtClean="0">
                <a:latin typeface="Calibri"/>
                <a:cs typeface="Calibri"/>
              </a:rPr>
              <a:t>y p</a:t>
            </a:r>
            <a:r>
              <a:rPr sz="3200" spc="-20" dirty="0" smtClean="0">
                <a:latin typeface="Calibri"/>
                <a:cs typeface="Calibri"/>
              </a:rPr>
              <a:t>r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15" dirty="0" smtClean="0">
                <a:latin typeface="Calibri"/>
                <a:cs typeface="Calibri"/>
              </a:rPr>
              <a:t>g</a:t>
            </a:r>
            <a:r>
              <a:rPr sz="3200" spc="-20" dirty="0" smtClean="0">
                <a:latin typeface="Calibri"/>
                <a:cs typeface="Calibri"/>
              </a:rPr>
              <a:t>ra</a:t>
            </a:r>
            <a:r>
              <a:rPr sz="3200" spc="-35" dirty="0" smtClean="0">
                <a:latin typeface="Calibri"/>
                <a:cs typeface="Calibri"/>
              </a:rPr>
              <a:t>m</a:t>
            </a:r>
            <a:r>
              <a:rPr sz="3200" spc="-10" dirty="0" smtClean="0">
                <a:latin typeface="Calibri"/>
                <a:cs typeface="Calibri"/>
              </a:rPr>
              <a:t>’s </a:t>
            </a:r>
            <a:r>
              <a:rPr sz="3200" spc="-15" dirty="0" smtClean="0">
                <a:latin typeface="Calibri"/>
                <a:cs typeface="Calibri"/>
              </a:rPr>
              <a:t>c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20" dirty="0" smtClean="0">
                <a:latin typeface="Calibri"/>
                <a:cs typeface="Calibri"/>
              </a:rPr>
              <a:t>rr</a:t>
            </a:r>
            <a:r>
              <a:rPr sz="3200" spc="-15" dirty="0" smtClean="0">
                <a:latin typeface="Calibri"/>
                <a:cs typeface="Calibri"/>
              </a:rPr>
              <a:t>ectn</a:t>
            </a:r>
            <a:r>
              <a:rPr sz="3200" spc="-20" dirty="0" smtClean="0">
                <a:latin typeface="Calibri"/>
                <a:cs typeface="Calibri"/>
              </a:rPr>
              <a:t>ess </a:t>
            </a:r>
            <a:r>
              <a:rPr sz="3200" spc="-30" dirty="0" smtClean="0">
                <a:latin typeface="Calibri"/>
                <a:cs typeface="Calibri"/>
              </a:rPr>
              <a:t>w</a:t>
            </a:r>
            <a:r>
              <a:rPr sz="3200" spc="0" dirty="0" smtClean="0">
                <a:latin typeface="Calibri"/>
                <a:cs typeface="Calibri"/>
              </a:rPr>
              <a:t>ith a </a:t>
            </a:r>
            <a:r>
              <a:rPr sz="3200" spc="-30" dirty="0" smtClean="0">
                <a:latin typeface="Calibri"/>
                <a:cs typeface="Calibri"/>
              </a:rPr>
              <a:t>m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d</a:t>
            </a:r>
            <a:r>
              <a:rPr sz="3200" spc="-20" dirty="0" smtClean="0">
                <a:latin typeface="Calibri"/>
                <a:cs typeface="Calibri"/>
              </a:rPr>
              <a:t>el </a:t>
            </a:r>
            <a:r>
              <a:rPr sz="3200" spc="-15" dirty="0" smtClean="0">
                <a:latin typeface="Calibri"/>
                <a:cs typeface="Calibri"/>
              </a:rPr>
              <a:t>checker </a:t>
            </a:r>
            <a:r>
              <a:rPr sz="3200" spc="-5" dirty="0" smtClean="0">
                <a:latin typeface="Calibri"/>
                <a:cs typeface="Calibri"/>
              </a:rPr>
              <a:t>(</a:t>
            </a:r>
            <a:r>
              <a:rPr sz="3200" spc="-25" dirty="0" smtClean="0">
                <a:latin typeface="Calibri"/>
                <a:cs typeface="Calibri"/>
              </a:rPr>
              <a:t>NuSMV)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80094" y="1524000"/>
            <a:ext cx="1400412" cy="140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0763" y="3166787"/>
            <a:ext cx="3223527" cy="1821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9629" y="4953000"/>
            <a:ext cx="2106748" cy="1831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766282" y="6849255"/>
            <a:ext cx="231018" cy="2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20</a:t>
            </a:fld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2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lang="en-US" sz="3600" b="1" spc="-20" dirty="0" err="1" smtClean="0">
                <a:latin typeface="Calibri"/>
                <a:cs typeface="Calibri"/>
              </a:rPr>
              <a:t>Kinetic’</a:t>
            </a:r>
            <a:r>
              <a:rPr lang="en-US" sz="3600" b="1" spc="-15" dirty="0" err="1" smtClean="0">
                <a:latin typeface="Calibri"/>
                <a:cs typeface="Calibri"/>
              </a:rPr>
              <a:t>s</a:t>
            </a:r>
            <a:r>
              <a:rPr lang="en-US" sz="3600" b="1" spc="-15" dirty="0" smtClean="0">
                <a:latin typeface="Calibri"/>
                <a:cs typeface="Calibri"/>
              </a:rPr>
              <a:t> Do</a:t>
            </a:r>
            <a:r>
              <a:rPr lang="en-US" sz="3600" b="1" spc="-20" dirty="0" smtClean="0">
                <a:latin typeface="Calibri"/>
                <a:cs typeface="Calibri"/>
              </a:rPr>
              <a:t>main </a:t>
            </a:r>
            <a:r>
              <a:rPr lang="en-US" sz="3600" b="1" spc="-15" dirty="0" smtClean="0">
                <a:latin typeface="Calibri"/>
                <a:cs typeface="Calibri"/>
              </a:rPr>
              <a:t>Sp</a:t>
            </a:r>
            <a:r>
              <a:rPr lang="en-US" sz="3600" b="1" spc="-20" dirty="0" smtClean="0">
                <a:latin typeface="Calibri"/>
                <a:cs typeface="Calibri"/>
              </a:rPr>
              <a:t>ec</a:t>
            </a:r>
            <a:r>
              <a:rPr lang="en-US" sz="3600" b="1" spc="-15" dirty="0" smtClean="0">
                <a:latin typeface="Calibri"/>
                <a:cs typeface="Calibri"/>
              </a:rPr>
              <a:t>ific </a:t>
            </a:r>
            <a:r>
              <a:rPr lang="en-US" sz="3600" b="1" spc="-20" dirty="0" smtClean="0">
                <a:latin typeface="Calibri"/>
                <a:cs typeface="Calibri"/>
              </a:rPr>
              <a:t>Lang</a:t>
            </a:r>
            <a:r>
              <a:rPr lang="en-US" sz="3600" b="1" spc="-30" dirty="0" smtClean="0">
                <a:latin typeface="Calibri"/>
                <a:cs typeface="Calibri"/>
              </a:rPr>
              <a:t>u</a:t>
            </a:r>
            <a:r>
              <a:rPr lang="en-US" sz="3600" b="1" spc="0" dirty="0" smtClean="0">
                <a:latin typeface="Calibri"/>
                <a:cs typeface="Calibri"/>
              </a:rPr>
              <a:t>ag</a:t>
            </a:r>
            <a:r>
              <a:rPr lang="en-US" sz="3600" b="1" spc="-20" dirty="0" smtClean="0">
                <a:latin typeface="Calibri"/>
                <a:cs typeface="Calibri"/>
              </a:rPr>
              <a:t>e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628" y="1440436"/>
            <a:ext cx="6756400" cy="1454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SzPct val="119642"/>
              <a:buFont typeface="Arial"/>
              <a:buChar char="•"/>
              <a:tabLst>
                <a:tab pos="354965" algn="l"/>
              </a:tabLst>
            </a:pPr>
            <a:r>
              <a:rPr sz="2800" dirty="0" smtClean="0">
                <a:latin typeface="Calibri"/>
                <a:cs typeface="Calibri"/>
              </a:rPr>
              <a:t>E</a:t>
            </a:r>
            <a:r>
              <a:rPr sz="2800" spc="-25" dirty="0" smtClean="0">
                <a:latin typeface="Calibri"/>
                <a:cs typeface="Calibri"/>
              </a:rPr>
              <a:t>mb</a:t>
            </a:r>
            <a:r>
              <a:rPr sz="2800" spc="-15" dirty="0" smtClean="0">
                <a:latin typeface="Calibri"/>
                <a:cs typeface="Calibri"/>
              </a:rPr>
              <a:t>edded in P</a:t>
            </a:r>
            <a:r>
              <a:rPr sz="2800" spc="-20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th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ts val="3970"/>
              </a:lnSpc>
              <a:buSzPct val="119642"/>
              <a:buFont typeface="Arial"/>
              <a:buChar char="•"/>
              <a:tabLst>
                <a:tab pos="354965" algn="l"/>
              </a:tabLst>
            </a:pPr>
            <a:r>
              <a:rPr sz="2800" spc="-25" dirty="0" smtClean="0">
                <a:latin typeface="Calibri"/>
                <a:cs typeface="Calibri"/>
              </a:rPr>
              <a:t>B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10" dirty="0" smtClean="0">
                <a:latin typeface="Calibri"/>
                <a:cs typeface="Calibri"/>
              </a:rPr>
              <a:t>rr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25" dirty="0" smtClean="0">
                <a:latin typeface="Calibri"/>
                <a:cs typeface="Calibri"/>
              </a:rPr>
              <a:t>w</a:t>
            </a:r>
            <a:r>
              <a:rPr sz="2800" spc="0" dirty="0" smtClean="0">
                <a:latin typeface="Calibri"/>
                <a:cs typeface="Calibri"/>
              </a:rPr>
              <a:t>s s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20" dirty="0" smtClean="0">
                <a:latin typeface="Calibri"/>
                <a:cs typeface="Calibri"/>
              </a:rPr>
              <a:t>me abs</a:t>
            </a:r>
            <a:r>
              <a:rPr sz="2800" spc="-15" dirty="0" smtClean="0">
                <a:latin typeface="Calibri"/>
                <a:cs typeface="Calibri"/>
              </a:rPr>
              <a:t>trac</a:t>
            </a:r>
            <a:r>
              <a:rPr lang="en-US" sz="2800" spc="150" dirty="0" smtClean="0">
                <a:latin typeface="Calibri"/>
                <a:cs typeface="Calibri"/>
              </a:rPr>
              <a:t>ti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ns f</a:t>
            </a:r>
            <a:r>
              <a:rPr sz="2800" spc="-10" dirty="0" smtClean="0">
                <a:latin typeface="Calibri"/>
                <a:cs typeface="Calibri"/>
              </a:rPr>
              <a:t>r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25" dirty="0" smtClean="0">
                <a:latin typeface="Calibri"/>
                <a:cs typeface="Calibri"/>
              </a:rPr>
              <a:t>m </a:t>
            </a:r>
            <a:r>
              <a:rPr sz="2800" spc="-15" dirty="0" smtClean="0">
                <a:latin typeface="Calibri"/>
                <a:cs typeface="Calibri"/>
              </a:rPr>
              <a:t>P</a:t>
            </a:r>
            <a:r>
              <a:rPr sz="2800" spc="-20" dirty="0" smtClean="0">
                <a:latin typeface="Calibri"/>
                <a:cs typeface="Calibri"/>
              </a:rPr>
              <a:t>y</a:t>
            </a:r>
            <a:r>
              <a:rPr sz="2800" spc="-15" dirty="0" smtClean="0">
                <a:latin typeface="Calibri"/>
                <a:cs typeface="Calibri"/>
              </a:rPr>
              <a:t>re</a:t>
            </a:r>
            <a:r>
              <a:rPr lang="en-US" sz="2800" spc="150" dirty="0" smtClean="0">
                <a:latin typeface="Calibri"/>
                <a:cs typeface="Calibri"/>
              </a:rPr>
              <a:t>ti</a:t>
            </a:r>
            <a:r>
              <a:rPr sz="2800" spc="-15" dirty="0" smtClean="0">
                <a:latin typeface="Calibri"/>
                <a:cs typeface="Calibri"/>
              </a:rPr>
              <a:t>c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</a:pPr>
            <a:r>
              <a:rPr sz="2400" dirty="0" smtClean="0">
                <a:latin typeface="Arial"/>
                <a:cs typeface="Arial"/>
              </a:rPr>
              <a:t>–</a:t>
            </a:r>
            <a:r>
              <a:rPr sz="2400" spc="24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En</a:t>
            </a:r>
            <a:r>
              <a:rPr sz="2400" spc="-10" dirty="0" smtClean="0">
                <a:latin typeface="Calibri"/>
                <a:cs typeface="Calibri"/>
              </a:rPr>
              <a:t>c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d</a:t>
            </a:r>
            <a:r>
              <a:rPr sz="2400" spc="-15" dirty="0" smtClean="0">
                <a:latin typeface="Calibri"/>
                <a:cs typeface="Calibri"/>
              </a:rPr>
              <a:t>es f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r</a:t>
            </a:r>
            <a:r>
              <a:rPr sz="2400" spc="-25" dirty="0" smtClean="0">
                <a:latin typeface="Calibri"/>
                <a:cs typeface="Calibri"/>
              </a:rPr>
              <a:t>w</a:t>
            </a:r>
            <a:r>
              <a:rPr sz="2400" spc="-10" dirty="0" smtClean="0">
                <a:latin typeface="Calibri"/>
                <a:cs typeface="Calibri"/>
              </a:rPr>
              <a:t>ardin</a:t>
            </a:r>
            <a:r>
              <a:rPr sz="2400" spc="-15" dirty="0" smtClean="0">
                <a:latin typeface="Calibri"/>
                <a:cs typeface="Calibri"/>
              </a:rPr>
              <a:t>g behavi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r in a </a:t>
            </a:r>
            <a:r>
              <a:rPr sz="2400" i="1" spc="-10" dirty="0" smtClean="0">
                <a:latin typeface="Calibri"/>
                <a:cs typeface="Calibri"/>
              </a:rPr>
              <a:t>policy </a:t>
            </a:r>
            <a:r>
              <a:rPr sz="2400" i="1" spc="-15" dirty="0" smtClean="0">
                <a:latin typeface="Calibri"/>
                <a:cs typeface="Calibri"/>
              </a:rPr>
              <a:t>va</a:t>
            </a:r>
            <a:r>
              <a:rPr sz="2400" i="1" spc="-10" dirty="0" smtClean="0">
                <a:latin typeface="Calibri"/>
                <a:cs typeface="Calibri"/>
              </a:rPr>
              <a:t>riabl</a:t>
            </a:r>
            <a:r>
              <a:rPr sz="2400" i="1" spc="-15" dirty="0" smtClean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628" y="4013202"/>
            <a:ext cx="8067040" cy="8521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ts val="3329"/>
              </a:lnSpc>
              <a:buSzPct val="119642"/>
              <a:buFont typeface="Arial"/>
              <a:buChar char="•"/>
              <a:tabLst>
                <a:tab pos="354965" algn="l"/>
              </a:tabLst>
            </a:pPr>
            <a:r>
              <a:rPr sz="2800" spc="-20" dirty="0" smtClean="0">
                <a:latin typeface="Calibri"/>
                <a:cs typeface="Calibri"/>
              </a:rPr>
              <a:t>New </a:t>
            </a:r>
            <a:r>
              <a:rPr sz="2800" spc="-15" dirty="0" smtClean="0">
                <a:latin typeface="Calibri"/>
                <a:cs typeface="Calibri"/>
              </a:rPr>
              <a:t>c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ns</a:t>
            </a:r>
            <a:r>
              <a:rPr sz="2800" spc="-10" dirty="0" smtClean="0">
                <a:latin typeface="Calibri"/>
                <a:cs typeface="Calibri"/>
              </a:rPr>
              <a:t>tru</a:t>
            </a:r>
            <a:r>
              <a:rPr sz="2800" spc="-15" dirty="0" smtClean="0">
                <a:latin typeface="Calibri"/>
                <a:cs typeface="Calibri"/>
              </a:rPr>
              <a:t>cts and func</a:t>
            </a:r>
            <a:r>
              <a:rPr lang="en-US" sz="2800" spc="150" dirty="0" smtClean="0">
                <a:latin typeface="Calibri"/>
                <a:cs typeface="Calibri"/>
              </a:rPr>
              <a:t>ti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ns to </a:t>
            </a:r>
            <a:r>
              <a:rPr sz="2800" spc="-15" dirty="0" smtClean="0">
                <a:latin typeface="Calibri"/>
                <a:cs typeface="Calibri"/>
              </a:rPr>
              <a:t>express p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li</a:t>
            </a:r>
            <a:r>
              <a:rPr sz="2800" spc="-15" dirty="0" smtClean="0">
                <a:latin typeface="Calibri"/>
                <a:cs typeface="Calibri"/>
              </a:rPr>
              <a:t>cies that</a:t>
            </a:r>
            <a:r>
              <a:rPr sz="2800" spc="-10" dirty="0" smtClean="0">
                <a:latin typeface="Calibri"/>
                <a:cs typeface="Calibri"/>
              </a:rPr>
              <a:t> resp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nd to </a:t>
            </a:r>
            <a:r>
              <a:rPr sz="2800" i="1" spc="0" dirty="0" smtClean="0">
                <a:solidFill>
                  <a:srgbClr val="FF0000"/>
                </a:solidFill>
                <a:latin typeface="Calibri"/>
                <a:cs typeface="Calibri"/>
              </a:rPr>
              <a:t>changing condi</a:t>
            </a:r>
            <a:r>
              <a:rPr lang="en-US" altLang="zh-CN" sz="2800" i="1" spc="125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2800" i="1" spc="125" dirty="0" smtClean="0">
                <a:solidFill>
                  <a:srgbClr val="FF0000"/>
                </a:solidFill>
                <a:latin typeface="Calibri"/>
                <a:cs typeface="Calibri"/>
              </a:rPr>
              <a:t>ons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32908" y="3069585"/>
            <a:ext cx="1974272" cy="785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6857" y="3028021"/>
            <a:ext cx="1130530" cy="876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4646" y="3100108"/>
            <a:ext cx="1872562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84645" y="3100108"/>
            <a:ext cx="1872563" cy="685799"/>
          </a:xfrm>
          <a:custGeom>
            <a:avLst/>
            <a:gdLst/>
            <a:ahLst/>
            <a:cxnLst/>
            <a:rect l="l" t="t" r="r" b="b"/>
            <a:pathLst>
              <a:path w="1872563" h="685799">
                <a:moveTo>
                  <a:pt x="0" y="114301"/>
                </a:moveTo>
                <a:lnTo>
                  <a:pt x="8015" y="72170"/>
                </a:lnTo>
                <a:lnTo>
                  <a:pt x="30006" y="37104"/>
                </a:lnTo>
                <a:lnTo>
                  <a:pt x="62893" y="12185"/>
                </a:lnTo>
                <a:lnTo>
                  <a:pt x="103592" y="495"/>
                </a:lnTo>
                <a:lnTo>
                  <a:pt x="1758261" y="0"/>
                </a:lnTo>
                <a:lnTo>
                  <a:pt x="1772900" y="928"/>
                </a:lnTo>
                <a:lnTo>
                  <a:pt x="1813018" y="13945"/>
                </a:lnTo>
                <a:lnTo>
                  <a:pt x="1845044" y="39910"/>
                </a:lnTo>
                <a:lnTo>
                  <a:pt x="1865896" y="75743"/>
                </a:lnTo>
                <a:lnTo>
                  <a:pt x="1872563" y="571497"/>
                </a:lnTo>
                <a:lnTo>
                  <a:pt x="1871635" y="586136"/>
                </a:lnTo>
                <a:lnTo>
                  <a:pt x="1858618" y="626255"/>
                </a:lnTo>
                <a:lnTo>
                  <a:pt x="1832653" y="658281"/>
                </a:lnTo>
                <a:lnTo>
                  <a:pt x="1796819" y="679133"/>
                </a:lnTo>
                <a:lnTo>
                  <a:pt x="114301" y="685799"/>
                </a:lnTo>
                <a:lnTo>
                  <a:pt x="99663" y="684871"/>
                </a:lnTo>
                <a:lnTo>
                  <a:pt x="59544" y="671854"/>
                </a:lnTo>
                <a:lnTo>
                  <a:pt x="27518" y="645889"/>
                </a:lnTo>
                <a:lnTo>
                  <a:pt x="6666" y="610056"/>
                </a:lnTo>
                <a:lnTo>
                  <a:pt x="0" y="114301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17439" y="3097568"/>
            <a:ext cx="1013460" cy="720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30810">
              <a:lnSpc>
                <a:spcPts val="2800"/>
              </a:lnSpc>
            </a:pPr>
            <a:r>
              <a:rPr sz="2400" spc="-20" dirty="0" smtClean="0">
                <a:latin typeface="Calibri"/>
                <a:cs typeface="Calibri"/>
              </a:rPr>
              <a:t>P</a:t>
            </a:r>
            <a:r>
              <a:rPr sz="2400" spc="-15" dirty="0" smtClean="0">
                <a:latin typeface="Calibri"/>
                <a:cs typeface="Calibri"/>
              </a:rPr>
              <a:t>oli</a:t>
            </a:r>
            <a:r>
              <a:rPr sz="2400" spc="-20" dirty="0" smtClean="0">
                <a:latin typeface="Calibri"/>
                <a:cs typeface="Calibri"/>
              </a:rPr>
              <a:t>cy</a:t>
            </a:r>
            <a:r>
              <a:rPr sz="2400" spc="-15" dirty="0" smtClean="0">
                <a:latin typeface="Calibri"/>
                <a:cs typeface="Calibri"/>
              </a:rPr>
              <a:t> variable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69126" y="3256621"/>
            <a:ext cx="1413163" cy="394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15740" y="3430287"/>
            <a:ext cx="1131386" cy="0"/>
          </a:xfrm>
          <a:custGeom>
            <a:avLst/>
            <a:gdLst/>
            <a:ahLst/>
            <a:cxnLst/>
            <a:rect l="l" t="t" r="r" b="b"/>
            <a:pathLst>
              <a:path w="1131386">
                <a:moveTo>
                  <a:pt x="0" y="0"/>
                </a:moveTo>
                <a:lnTo>
                  <a:pt x="1131386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13894" y="3345027"/>
            <a:ext cx="171040" cy="170869"/>
          </a:xfrm>
          <a:custGeom>
            <a:avLst/>
            <a:gdLst/>
            <a:ahLst/>
            <a:cxnLst/>
            <a:rect l="l" t="t" r="r" b="b"/>
            <a:pathLst>
              <a:path w="171040" h="170869">
                <a:moveTo>
                  <a:pt x="23131" y="0"/>
                </a:moveTo>
                <a:lnTo>
                  <a:pt x="11455" y="1064"/>
                </a:lnTo>
                <a:lnTo>
                  <a:pt x="2478" y="8987"/>
                </a:lnTo>
                <a:lnTo>
                  <a:pt x="346" y="14388"/>
                </a:lnTo>
                <a:lnTo>
                  <a:pt x="1411" y="26064"/>
                </a:lnTo>
                <a:lnTo>
                  <a:pt x="9334" y="35041"/>
                </a:lnTo>
                <a:lnTo>
                  <a:pt x="95425" y="85260"/>
                </a:lnTo>
                <a:lnTo>
                  <a:pt x="9334" y="135481"/>
                </a:lnTo>
                <a:lnTo>
                  <a:pt x="4820" y="139133"/>
                </a:lnTo>
                <a:lnTo>
                  <a:pt x="0" y="149820"/>
                </a:lnTo>
                <a:lnTo>
                  <a:pt x="2478" y="161534"/>
                </a:lnTo>
                <a:lnTo>
                  <a:pt x="6130" y="166049"/>
                </a:lnTo>
                <a:lnTo>
                  <a:pt x="16817" y="170869"/>
                </a:lnTo>
                <a:lnTo>
                  <a:pt x="28532" y="168391"/>
                </a:lnTo>
                <a:lnTo>
                  <a:pt x="171040" y="85260"/>
                </a:lnTo>
                <a:lnTo>
                  <a:pt x="28532" y="2131"/>
                </a:lnTo>
                <a:lnTo>
                  <a:pt x="231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1585" y="3256621"/>
            <a:ext cx="1413163" cy="3948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7209" y="3430287"/>
            <a:ext cx="1131385" cy="0"/>
          </a:xfrm>
          <a:custGeom>
            <a:avLst/>
            <a:gdLst/>
            <a:ahLst/>
            <a:cxnLst/>
            <a:rect l="l" t="t" r="r" b="b"/>
            <a:pathLst>
              <a:path w="1131385">
                <a:moveTo>
                  <a:pt x="0" y="0"/>
                </a:moveTo>
                <a:lnTo>
                  <a:pt x="1131385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55362" y="3345027"/>
            <a:ext cx="171040" cy="170869"/>
          </a:xfrm>
          <a:custGeom>
            <a:avLst/>
            <a:gdLst/>
            <a:ahLst/>
            <a:cxnLst/>
            <a:rect l="l" t="t" r="r" b="b"/>
            <a:pathLst>
              <a:path w="171040" h="170869">
                <a:moveTo>
                  <a:pt x="23131" y="0"/>
                </a:moveTo>
                <a:lnTo>
                  <a:pt x="11455" y="1064"/>
                </a:lnTo>
                <a:lnTo>
                  <a:pt x="2478" y="8987"/>
                </a:lnTo>
                <a:lnTo>
                  <a:pt x="346" y="14388"/>
                </a:lnTo>
                <a:lnTo>
                  <a:pt x="1410" y="26064"/>
                </a:lnTo>
                <a:lnTo>
                  <a:pt x="9333" y="35041"/>
                </a:lnTo>
                <a:lnTo>
                  <a:pt x="95425" y="85260"/>
                </a:lnTo>
                <a:lnTo>
                  <a:pt x="9333" y="135481"/>
                </a:lnTo>
                <a:lnTo>
                  <a:pt x="4820" y="139132"/>
                </a:lnTo>
                <a:lnTo>
                  <a:pt x="0" y="149820"/>
                </a:lnTo>
                <a:lnTo>
                  <a:pt x="2478" y="161534"/>
                </a:lnTo>
                <a:lnTo>
                  <a:pt x="6129" y="166048"/>
                </a:lnTo>
                <a:lnTo>
                  <a:pt x="16817" y="170869"/>
                </a:lnTo>
                <a:lnTo>
                  <a:pt x="28530" y="168391"/>
                </a:lnTo>
                <a:lnTo>
                  <a:pt x="171040" y="85260"/>
                </a:lnTo>
                <a:lnTo>
                  <a:pt x="28530" y="2131"/>
                </a:lnTo>
                <a:lnTo>
                  <a:pt x="231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31803" y="3066189"/>
            <a:ext cx="1167130" cy="720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545" marR="12700" indent="-157480">
              <a:lnSpc>
                <a:spcPts val="2800"/>
              </a:lnSpc>
            </a:pPr>
            <a:r>
              <a:rPr sz="2400" i="1" dirty="0" smtClean="0">
                <a:latin typeface="Calibri"/>
                <a:cs typeface="Calibri"/>
              </a:rPr>
              <a:t>Incoming pa</a:t>
            </a:r>
            <a:r>
              <a:rPr sz="2400" i="1" spc="-10" dirty="0" smtClean="0">
                <a:latin typeface="Calibri"/>
                <a:cs typeface="Calibri"/>
              </a:rPr>
              <a:t>cket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68993" y="3133888"/>
            <a:ext cx="1180465" cy="720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6530" marR="12700" indent="-164465">
              <a:lnSpc>
                <a:spcPts val="2800"/>
              </a:lnSpc>
            </a:pPr>
            <a:r>
              <a:rPr sz="2400" i="1" dirty="0" smtClean="0">
                <a:latin typeface="Calibri"/>
                <a:cs typeface="Calibri"/>
              </a:rPr>
              <a:t>Outgoing pa</a:t>
            </a:r>
            <a:r>
              <a:rPr sz="2400" i="1" spc="-10" dirty="0" smtClean="0">
                <a:latin typeface="Calibri"/>
                <a:cs typeface="Calibri"/>
              </a:rPr>
              <a:t>cket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75262" y="6134980"/>
            <a:ext cx="2510443" cy="3948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18906" y="6310366"/>
            <a:ext cx="2233111" cy="0"/>
          </a:xfrm>
          <a:custGeom>
            <a:avLst/>
            <a:gdLst/>
            <a:ahLst/>
            <a:cxnLst/>
            <a:rect l="l" t="t" r="r" b="b"/>
            <a:pathLst>
              <a:path w="2233111">
                <a:moveTo>
                  <a:pt x="0" y="0"/>
                </a:moveTo>
                <a:lnTo>
                  <a:pt x="2233111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18785" y="6225105"/>
            <a:ext cx="171040" cy="170870"/>
          </a:xfrm>
          <a:custGeom>
            <a:avLst/>
            <a:gdLst/>
            <a:ahLst/>
            <a:cxnLst/>
            <a:rect l="l" t="t" r="r" b="b"/>
            <a:pathLst>
              <a:path w="171040" h="170870">
                <a:moveTo>
                  <a:pt x="23130" y="0"/>
                </a:moveTo>
                <a:lnTo>
                  <a:pt x="11455" y="1064"/>
                </a:lnTo>
                <a:lnTo>
                  <a:pt x="2478" y="8988"/>
                </a:lnTo>
                <a:lnTo>
                  <a:pt x="346" y="14388"/>
                </a:lnTo>
                <a:lnTo>
                  <a:pt x="1410" y="26064"/>
                </a:lnTo>
                <a:lnTo>
                  <a:pt x="9333" y="35041"/>
                </a:lnTo>
                <a:lnTo>
                  <a:pt x="95425" y="85261"/>
                </a:lnTo>
                <a:lnTo>
                  <a:pt x="9333" y="135481"/>
                </a:lnTo>
                <a:lnTo>
                  <a:pt x="4820" y="139133"/>
                </a:lnTo>
                <a:lnTo>
                  <a:pt x="0" y="149821"/>
                </a:lnTo>
                <a:lnTo>
                  <a:pt x="2478" y="161535"/>
                </a:lnTo>
                <a:lnTo>
                  <a:pt x="6129" y="166049"/>
                </a:lnTo>
                <a:lnTo>
                  <a:pt x="16817" y="170870"/>
                </a:lnTo>
                <a:lnTo>
                  <a:pt x="28531" y="168391"/>
                </a:lnTo>
                <a:lnTo>
                  <a:pt x="171040" y="85261"/>
                </a:lnTo>
                <a:lnTo>
                  <a:pt x="28531" y="2131"/>
                </a:lnTo>
                <a:lnTo>
                  <a:pt x="23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20886" y="6134980"/>
            <a:ext cx="2581102" cy="3948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64959" y="6310366"/>
            <a:ext cx="2300579" cy="0"/>
          </a:xfrm>
          <a:custGeom>
            <a:avLst/>
            <a:gdLst/>
            <a:ahLst/>
            <a:cxnLst/>
            <a:rect l="l" t="t" r="r" b="b"/>
            <a:pathLst>
              <a:path w="2300579">
                <a:moveTo>
                  <a:pt x="0" y="0"/>
                </a:moveTo>
                <a:lnTo>
                  <a:pt x="2300579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32305" y="6225105"/>
            <a:ext cx="171040" cy="170870"/>
          </a:xfrm>
          <a:custGeom>
            <a:avLst/>
            <a:gdLst/>
            <a:ahLst/>
            <a:cxnLst/>
            <a:rect l="l" t="t" r="r" b="b"/>
            <a:pathLst>
              <a:path w="171040" h="170870">
                <a:moveTo>
                  <a:pt x="23130" y="0"/>
                </a:moveTo>
                <a:lnTo>
                  <a:pt x="11454" y="1064"/>
                </a:lnTo>
                <a:lnTo>
                  <a:pt x="2478" y="8988"/>
                </a:lnTo>
                <a:lnTo>
                  <a:pt x="346" y="14389"/>
                </a:lnTo>
                <a:lnTo>
                  <a:pt x="1411" y="26065"/>
                </a:lnTo>
                <a:lnTo>
                  <a:pt x="9334" y="35041"/>
                </a:lnTo>
                <a:lnTo>
                  <a:pt x="95426" y="85262"/>
                </a:lnTo>
                <a:lnTo>
                  <a:pt x="9334" y="135482"/>
                </a:lnTo>
                <a:lnTo>
                  <a:pt x="4820" y="139134"/>
                </a:lnTo>
                <a:lnTo>
                  <a:pt x="0" y="149821"/>
                </a:lnTo>
                <a:lnTo>
                  <a:pt x="2478" y="161535"/>
                </a:lnTo>
                <a:lnTo>
                  <a:pt x="6130" y="166050"/>
                </a:lnTo>
                <a:lnTo>
                  <a:pt x="16817" y="170870"/>
                </a:lnTo>
                <a:lnTo>
                  <a:pt x="28532" y="168391"/>
                </a:lnTo>
                <a:lnTo>
                  <a:pt x="171040" y="85262"/>
                </a:lnTo>
                <a:lnTo>
                  <a:pt x="28532" y="2132"/>
                </a:lnTo>
                <a:lnTo>
                  <a:pt x="23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05003" y="5133296"/>
            <a:ext cx="1055716" cy="702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44388" y="5985351"/>
            <a:ext cx="1055716" cy="702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70343" y="4950881"/>
            <a:ext cx="3083323" cy="1830919"/>
          </a:xfrm>
          <a:custGeom>
            <a:avLst/>
            <a:gdLst/>
            <a:ahLst/>
            <a:cxnLst/>
            <a:rect l="l" t="t" r="r" b="b"/>
            <a:pathLst>
              <a:path w="3083323" h="1830919">
                <a:moveTo>
                  <a:pt x="0" y="305158"/>
                </a:moveTo>
                <a:lnTo>
                  <a:pt x="3994" y="255660"/>
                </a:lnTo>
                <a:lnTo>
                  <a:pt x="15557" y="208705"/>
                </a:lnTo>
                <a:lnTo>
                  <a:pt x="34061" y="164920"/>
                </a:lnTo>
                <a:lnTo>
                  <a:pt x="58878" y="124936"/>
                </a:lnTo>
                <a:lnTo>
                  <a:pt x="89379" y="89379"/>
                </a:lnTo>
                <a:lnTo>
                  <a:pt x="124936" y="58878"/>
                </a:lnTo>
                <a:lnTo>
                  <a:pt x="164920" y="34061"/>
                </a:lnTo>
                <a:lnTo>
                  <a:pt x="208705" y="15557"/>
                </a:lnTo>
                <a:lnTo>
                  <a:pt x="255660" y="3994"/>
                </a:lnTo>
                <a:lnTo>
                  <a:pt x="305158" y="0"/>
                </a:lnTo>
                <a:lnTo>
                  <a:pt x="2778164" y="0"/>
                </a:lnTo>
                <a:lnTo>
                  <a:pt x="2827662" y="3994"/>
                </a:lnTo>
                <a:lnTo>
                  <a:pt x="2874618" y="15557"/>
                </a:lnTo>
                <a:lnTo>
                  <a:pt x="2918402" y="34061"/>
                </a:lnTo>
                <a:lnTo>
                  <a:pt x="2958387" y="58878"/>
                </a:lnTo>
                <a:lnTo>
                  <a:pt x="2993944" y="89379"/>
                </a:lnTo>
                <a:lnTo>
                  <a:pt x="3024445" y="124936"/>
                </a:lnTo>
                <a:lnTo>
                  <a:pt x="3049262" y="164920"/>
                </a:lnTo>
                <a:lnTo>
                  <a:pt x="3067766" y="208705"/>
                </a:lnTo>
                <a:lnTo>
                  <a:pt x="3079329" y="255660"/>
                </a:lnTo>
                <a:lnTo>
                  <a:pt x="3083323" y="305158"/>
                </a:lnTo>
                <a:lnTo>
                  <a:pt x="3083323" y="1525760"/>
                </a:lnTo>
                <a:lnTo>
                  <a:pt x="3079329" y="1575259"/>
                </a:lnTo>
                <a:lnTo>
                  <a:pt x="3067766" y="1622214"/>
                </a:lnTo>
                <a:lnTo>
                  <a:pt x="3049262" y="1665998"/>
                </a:lnTo>
                <a:lnTo>
                  <a:pt x="3024445" y="1705983"/>
                </a:lnTo>
                <a:lnTo>
                  <a:pt x="2993944" y="1741540"/>
                </a:lnTo>
                <a:lnTo>
                  <a:pt x="2958387" y="1772041"/>
                </a:lnTo>
                <a:lnTo>
                  <a:pt x="2918402" y="1796858"/>
                </a:lnTo>
                <a:lnTo>
                  <a:pt x="2874618" y="1815362"/>
                </a:lnTo>
                <a:lnTo>
                  <a:pt x="2827662" y="1826925"/>
                </a:lnTo>
                <a:lnTo>
                  <a:pt x="2778164" y="1830919"/>
                </a:lnTo>
                <a:lnTo>
                  <a:pt x="305158" y="1830919"/>
                </a:lnTo>
                <a:lnTo>
                  <a:pt x="255660" y="1826925"/>
                </a:lnTo>
                <a:lnTo>
                  <a:pt x="208705" y="1815362"/>
                </a:lnTo>
                <a:lnTo>
                  <a:pt x="164920" y="1796858"/>
                </a:lnTo>
                <a:lnTo>
                  <a:pt x="124936" y="1772041"/>
                </a:lnTo>
                <a:lnTo>
                  <a:pt x="89379" y="1741540"/>
                </a:lnTo>
                <a:lnTo>
                  <a:pt x="58878" y="1705983"/>
                </a:lnTo>
                <a:lnTo>
                  <a:pt x="34061" y="1665998"/>
                </a:lnTo>
                <a:lnTo>
                  <a:pt x="15557" y="1622214"/>
                </a:lnTo>
                <a:lnTo>
                  <a:pt x="3994" y="1575259"/>
                </a:lnTo>
                <a:lnTo>
                  <a:pt x="0" y="1525760"/>
                </a:lnTo>
                <a:lnTo>
                  <a:pt x="0" y="305158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01690" y="5093432"/>
            <a:ext cx="1174750" cy="685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65171" y="5989507"/>
            <a:ext cx="1055716" cy="6982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6200" y="5995741"/>
            <a:ext cx="1174750" cy="6857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94914" y="5093432"/>
            <a:ext cx="1174750" cy="685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299371" y="5171440"/>
            <a:ext cx="965835" cy="543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82245">
              <a:lnSpc>
                <a:spcPts val="2100"/>
              </a:lnSpc>
            </a:pPr>
            <a:r>
              <a:rPr sz="1800" spc="-15" dirty="0" smtClean="0">
                <a:latin typeface="Calibri"/>
                <a:cs typeface="Calibri"/>
              </a:rPr>
              <a:t>P</a:t>
            </a:r>
            <a:r>
              <a:rPr sz="1800" spc="-10" dirty="0" smtClean="0">
                <a:latin typeface="Calibri"/>
                <a:cs typeface="Calibri"/>
              </a:rPr>
              <a:t>oli</a:t>
            </a:r>
            <a:r>
              <a:rPr sz="1800" spc="-15" dirty="0" smtClean="0">
                <a:latin typeface="Calibri"/>
                <a:cs typeface="Calibri"/>
              </a:rPr>
              <a:t>cy</a:t>
            </a:r>
            <a:r>
              <a:rPr sz="1800" spc="-10" dirty="0" smtClean="0">
                <a:latin typeface="Calibri"/>
                <a:cs typeface="Calibri"/>
              </a:rPr>
              <a:t> variable </a:t>
            </a:r>
            <a:r>
              <a:rPr lang="en-US" altLang="zh-CN" sz="1800" spc="-10" dirty="0" smtClean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5229" y="5986751"/>
            <a:ext cx="1167130" cy="720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545" marR="12700" indent="-157480">
              <a:lnSpc>
                <a:spcPts val="2800"/>
              </a:lnSpc>
            </a:pPr>
            <a:r>
              <a:rPr sz="2400" i="1" dirty="0" smtClean="0">
                <a:latin typeface="Calibri"/>
                <a:cs typeface="Calibri"/>
              </a:rPr>
              <a:t>Incoming pa</a:t>
            </a:r>
            <a:r>
              <a:rPr sz="2400" i="1" spc="-10" dirty="0" smtClean="0">
                <a:latin typeface="Calibri"/>
                <a:cs typeface="Calibri"/>
              </a:rPr>
              <a:t>cket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442828" y="6036117"/>
            <a:ext cx="1180465" cy="720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6530" marR="12700" indent="-164465">
              <a:lnSpc>
                <a:spcPts val="2800"/>
              </a:lnSpc>
            </a:pPr>
            <a:r>
              <a:rPr sz="2400" i="1" dirty="0" smtClean="0">
                <a:latin typeface="Calibri"/>
                <a:cs typeface="Calibri"/>
              </a:rPr>
              <a:t>Outgoing pa</a:t>
            </a:r>
            <a:r>
              <a:rPr sz="2400" i="1" spc="-10" dirty="0" smtClean="0">
                <a:latin typeface="Calibri"/>
                <a:cs typeface="Calibri"/>
              </a:rPr>
              <a:t>cket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853306" y="5171440"/>
            <a:ext cx="937894" cy="543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82245">
              <a:lnSpc>
                <a:spcPts val="2100"/>
              </a:lnSpc>
            </a:pPr>
            <a:r>
              <a:rPr sz="1800" spc="-15" dirty="0" smtClean="0">
                <a:latin typeface="Calibri"/>
                <a:cs typeface="Calibri"/>
              </a:rPr>
              <a:t>P</a:t>
            </a:r>
            <a:r>
              <a:rPr sz="1800" spc="-10" dirty="0" smtClean="0">
                <a:latin typeface="Calibri"/>
                <a:cs typeface="Calibri"/>
              </a:rPr>
              <a:t>oli</a:t>
            </a:r>
            <a:r>
              <a:rPr sz="1800" spc="-15" dirty="0" smtClean="0">
                <a:latin typeface="Calibri"/>
                <a:cs typeface="Calibri"/>
              </a:rPr>
              <a:t>cy</a:t>
            </a:r>
            <a:r>
              <a:rPr sz="1800" spc="-10" dirty="0" smtClean="0">
                <a:latin typeface="Calibri"/>
                <a:cs typeface="Calibri"/>
              </a:rPr>
              <a:t> variable </a:t>
            </a:r>
            <a:r>
              <a:rPr lang="en-US" altLang="zh-CN" sz="1800" spc="-10" dirty="0" smtClean="0">
                <a:latin typeface="Calibri"/>
                <a:cs typeface="Calibri"/>
              </a:rPr>
              <a:t>3</a:t>
            </a:r>
            <a:endParaRPr sz="2700" baseline="3086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013434" y="6048239"/>
            <a:ext cx="955040" cy="550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82245">
              <a:lnSpc>
                <a:spcPts val="2130"/>
              </a:lnSpc>
            </a:pPr>
            <a:r>
              <a:rPr sz="1800" spc="-15" dirty="0" smtClean="0">
                <a:latin typeface="Calibri"/>
                <a:cs typeface="Calibri"/>
              </a:rPr>
              <a:t>P</a:t>
            </a:r>
            <a:r>
              <a:rPr sz="1800" spc="-10" dirty="0" smtClean="0">
                <a:latin typeface="Calibri"/>
                <a:cs typeface="Calibri"/>
              </a:rPr>
              <a:t>oli</a:t>
            </a:r>
            <a:r>
              <a:rPr sz="1800" spc="-15" dirty="0" smtClean="0">
                <a:latin typeface="Calibri"/>
                <a:cs typeface="Calibri"/>
              </a:rPr>
              <a:t>cy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2700" spc="-15" baseline="1543" dirty="0" smtClean="0">
                <a:latin typeface="Calibri"/>
                <a:cs typeface="Calibri"/>
              </a:rPr>
              <a:t>variable</a:t>
            </a:r>
            <a:r>
              <a:rPr lang="en-US" sz="2700" spc="-15" baseline="1543" dirty="0" smtClean="0">
                <a:latin typeface="Calibri"/>
                <a:cs typeface="Calibri"/>
              </a:rPr>
              <a:t> </a:t>
            </a:r>
            <a:r>
              <a:rPr lang="en-US" altLang="zh-CN" sz="2700" spc="-15" baseline="1543" dirty="0" smtClean="0"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16908" y="5016921"/>
            <a:ext cx="1087120" cy="720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0025" marR="12700" indent="-187960">
              <a:lnSpc>
                <a:spcPts val="2800"/>
              </a:lnSpc>
            </a:pPr>
            <a:r>
              <a:rPr sz="2400" i="1" spc="-15" dirty="0" smtClean="0">
                <a:latin typeface="Calibri"/>
                <a:cs typeface="Calibri"/>
              </a:rPr>
              <a:t>Netwo</a:t>
            </a:r>
            <a:r>
              <a:rPr sz="2400" i="1" spc="-10" dirty="0" smtClean="0">
                <a:latin typeface="Calibri"/>
                <a:cs typeface="Calibri"/>
              </a:rPr>
              <a:t>rk event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4294967295"/>
          </p:nvPr>
        </p:nvSpPr>
        <p:spPr>
          <a:xfrm>
            <a:off x="8766282" y="6704585"/>
            <a:ext cx="231018" cy="2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69" name="右箭头 68"/>
          <p:cNvSpPr/>
          <p:nvPr/>
        </p:nvSpPr>
        <p:spPr>
          <a:xfrm rot="1838654">
            <a:off x="2141966" y="5487030"/>
            <a:ext cx="835846" cy="261834"/>
          </a:xfrm>
          <a:prstGeom prst="rightArrow">
            <a:avLst/>
          </a:prstGeom>
          <a:noFill/>
          <a:ln w="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20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13717E-7 L -0.07448 -0.13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-6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12214E-6 L -0.07257 -0.135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-677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2917E-6 L 0.17552 0.000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-0.01619 L 0.1724 -0.0099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486 L -0.09913 0.128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663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2998E-6 L -0.09218 0.1219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60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48" grpId="0" animBg="1"/>
      <p:bldP spid="50" grpId="0"/>
      <p:bldP spid="53" grpId="0"/>
      <p:bldP spid="54" grpId="0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lang="en-US" sz="3600" spc="-10" dirty="0" smtClean="0">
                <a:latin typeface="Calibri"/>
                <a:cs typeface="Calibri"/>
              </a:rPr>
              <a:t>FSM: </a:t>
            </a:r>
            <a:r>
              <a:rPr sz="3600" b="1" spc="-10" dirty="0" smtClean="0">
                <a:latin typeface="Calibri"/>
                <a:cs typeface="Calibri"/>
              </a:rPr>
              <a:t>ID</a:t>
            </a:r>
            <a:r>
              <a:rPr sz="3600" b="1" spc="-20" dirty="0" smtClean="0">
                <a:latin typeface="Calibri"/>
                <a:cs typeface="Calibri"/>
              </a:rPr>
              <a:t>S </a:t>
            </a:r>
            <a:r>
              <a:rPr lang="en-US" sz="3600" b="1" spc="-20" dirty="0" smtClean="0">
                <a:latin typeface="Calibri"/>
                <a:cs typeface="Calibri"/>
              </a:rPr>
              <a:t>Example in</a:t>
            </a:r>
            <a:r>
              <a:rPr sz="3600" b="1" spc="-20" dirty="0" smtClean="0">
                <a:latin typeface="Calibri"/>
                <a:cs typeface="Calibri"/>
              </a:rPr>
              <a:t> KINET</a:t>
            </a:r>
            <a:r>
              <a:rPr sz="3600" b="1" spc="-10" dirty="0" smtClean="0">
                <a:latin typeface="Calibri"/>
                <a:cs typeface="Calibri"/>
              </a:rPr>
              <a:t>IC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628" y="1525270"/>
            <a:ext cx="5066665" cy="1675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b="1" spc="-5" dirty="0" smtClean="0">
                <a:latin typeface="Calibri"/>
                <a:cs typeface="Calibri"/>
              </a:rPr>
              <a:t>Ev</a:t>
            </a:r>
            <a:r>
              <a:rPr sz="3200" b="1" spc="0" dirty="0" smtClean="0">
                <a:latin typeface="Calibri"/>
                <a:cs typeface="Calibri"/>
              </a:rPr>
              <a:t>e</a:t>
            </a:r>
            <a:r>
              <a:rPr sz="3200" b="1" spc="-25" dirty="0" smtClean="0">
                <a:latin typeface="Calibri"/>
                <a:cs typeface="Calibri"/>
              </a:rPr>
              <a:t>n</a:t>
            </a:r>
            <a:r>
              <a:rPr sz="3200" b="1" spc="-15" dirty="0" smtClean="0">
                <a:latin typeface="Calibri"/>
                <a:cs typeface="Calibri"/>
              </a:rPr>
              <a:t>t</a:t>
            </a:r>
            <a:r>
              <a:rPr sz="3200" spc="-10" dirty="0" smtClean="0">
                <a:latin typeface="Calibri"/>
                <a:cs typeface="Calibri"/>
              </a:rPr>
              <a:t>: </a:t>
            </a:r>
            <a:r>
              <a:rPr sz="3200" i="1" spc="-10" dirty="0" smtClean="0">
                <a:latin typeface="Calibri"/>
                <a:cs typeface="Calibri"/>
              </a:rPr>
              <a:t>inf</a:t>
            </a:r>
            <a:r>
              <a:rPr sz="3200" i="1" spc="-25" dirty="0" smtClean="0">
                <a:latin typeface="Calibri"/>
                <a:cs typeface="Calibri"/>
              </a:rPr>
              <a:t>e</a:t>
            </a:r>
            <a:r>
              <a:rPr sz="3200" i="1" spc="-15" dirty="0" smtClean="0">
                <a:latin typeface="Calibri"/>
                <a:cs typeface="Calibri"/>
              </a:rPr>
              <a:t>cted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b="1" spc="-20" dirty="0" smtClean="0">
                <a:latin typeface="Calibri"/>
                <a:cs typeface="Calibri"/>
              </a:rPr>
              <a:t>State</a:t>
            </a:r>
            <a:r>
              <a:rPr sz="3200" spc="-10" dirty="0" smtClean="0">
                <a:latin typeface="Calibri"/>
                <a:cs typeface="Calibri"/>
              </a:rPr>
              <a:t>: poli</a:t>
            </a:r>
            <a:r>
              <a:rPr sz="3200" spc="-20" dirty="0" smtClean="0">
                <a:latin typeface="Calibri"/>
                <a:cs typeface="Calibri"/>
              </a:rPr>
              <a:t>c</a:t>
            </a:r>
            <a:r>
              <a:rPr sz="3200" spc="-15" dirty="0" smtClean="0">
                <a:latin typeface="Calibri"/>
                <a:cs typeface="Calibri"/>
              </a:rPr>
              <a:t>y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va</a:t>
            </a:r>
            <a:r>
              <a:rPr sz="3200" spc="-20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iabl</a:t>
            </a:r>
            <a:r>
              <a:rPr sz="3200" spc="-15" dirty="0" smtClean="0">
                <a:latin typeface="Calibri"/>
                <a:cs typeface="Calibri"/>
              </a:rPr>
              <a:t>e’s valu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44"/>
              </a:spcBef>
            </a:pPr>
            <a:endParaRPr sz="500" dirty="0"/>
          </a:p>
          <a:p>
            <a:pPr marL="469900">
              <a:lnSpc>
                <a:spcPct val="100000"/>
              </a:lnSpc>
            </a:pPr>
            <a:r>
              <a:rPr sz="2800" dirty="0" smtClean="0">
                <a:latin typeface="Arial"/>
                <a:cs typeface="Arial"/>
              </a:rPr>
              <a:t>–</a:t>
            </a:r>
            <a:r>
              <a:rPr sz="2800" spc="-90" dirty="0" smtClean="0">
                <a:latin typeface="Arial"/>
                <a:cs typeface="Arial"/>
              </a:rPr>
              <a:t> </a:t>
            </a:r>
            <a:r>
              <a:rPr sz="2800" i="1" spc="0" dirty="0" smtClean="0">
                <a:latin typeface="Calibri"/>
                <a:cs typeface="Calibri"/>
              </a:rPr>
              <a:t>allow</a:t>
            </a:r>
            <a:r>
              <a:rPr sz="2800" i="1" spc="-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or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i="1" spc="0" dirty="0" smtClean="0">
                <a:latin typeface="Calibri"/>
                <a:cs typeface="Calibri"/>
              </a:rPr>
              <a:t>blo</a:t>
            </a:r>
            <a:r>
              <a:rPr sz="2800" i="1" spc="-15" dirty="0" smtClean="0">
                <a:latin typeface="Calibri"/>
                <a:cs typeface="Calibri"/>
              </a:rPr>
              <a:t>ck </a:t>
            </a:r>
            <a:r>
              <a:rPr sz="2800" spc="-15" dirty="0" smtClean="0">
                <a:latin typeface="Calibri"/>
                <a:cs typeface="Calibri"/>
              </a:rPr>
              <a:t>packet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7898" y="3611878"/>
            <a:ext cx="2360814" cy="1392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1882" y="3666761"/>
            <a:ext cx="2211101" cy="1243262"/>
          </a:xfrm>
          <a:custGeom>
            <a:avLst/>
            <a:gdLst/>
            <a:ahLst/>
            <a:cxnLst/>
            <a:rect l="l" t="t" r="r" b="b"/>
            <a:pathLst>
              <a:path w="2211101" h="1243262">
                <a:moveTo>
                  <a:pt x="1105550" y="0"/>
                </a:moveTo>
                <a:lnTo>
                  <a:pt x="1014878" y="2060"/>
                </a:lnTo>
                <a:lnTo>
                  <a:pt x="926224" y="8136"/>
                </a:lnTo>
                <a:lnTo>
                  <a:pt x="839873" y="18066"/>
                </a:lnTo>
                <a:lnTo>
                  <a:pt x="756111" y="31691"/>
                </a:lnTo>
                <a:lnTo>
                  <a:pt x="675220" y="48850"/>
                </a:lnTo>
                <a:lnTo>
                  <a:pt x="597486" y="69385"/>
                </a:lnTo>
                <a:lnTo>
                  <a:pt x="523193" y="93134"/>
                </a:lnTo>
                <a:lnTo>
                  <a:pt x="452626" y="119938"/>
                </a:lnTo>
                <a:lnTo>
                  <a:pt x="386070" y="149637"/>
                </a:lnTo>
                <a:lnTo>
                  <a:pt x="323808" y="182071"/>
                </a:lnTo>
                <a:lnTo>
                  <a:pt x="266125" y="217079"/>
                </a:lnTo>
                <a:lnTo>
                  <a:pt x="213307" y="254503"/>
                </a:lnTo>
                <a:lnTo>
                  <a:pt x="165636" y="294181"/>
                </a:lnTo>
                <a:lnTo>
                  <a:pt x="123399" y="335955"/>
                </a:lnTo>
                <a:lnTo>
                  <a:pt x="86879" y="379663"/>
                </a:lnTo>
                <a:lnTo>
                  <a:pt x="56361" y="425147"/>
                </a:lnTo>
                <a:lnTo>
                  <a:pt x="32130" y="472245"/>
                </a:lnTo>
                <a:lnTo>
                  <a:pt x="14469" y="520798"/>
                </a:lnTo>
                <a:lnTo>
                  <a:pt x="3664" y="570647"/>
                </a:lnTo>
                <a:lnTo>
                  <a:pt x="0" y="621630"/>
                </a:lnTo>
                <a:lnTo>
                  <a:pt x="3664" y="672614"/>
                </a:lnTo>
                <a:lnTo>
                  <a:pt x="14469" y="722462"/>
                </a:lnTo>
                <a:lnTo>
                  <a:pt x="32130" y="771016"/>
                </a:lnTo>
                <a:lnTo>
                  <a:pt x="56361" y="818114"/>
                </a:lnTo>
                <a:lnTo>
                  <a:pt x="86879" y="863597"/>
                </a:lnTo>
                <a:lnTo>
                  <a:pt x="123399" y="907306"/>
                </a:lnTo>
                <a:lnTo>
                  <a:pt x="165636" y="949079"/>
                </a:lnTo>
                <a:lnTo>
                  <a:pt x="213307" y="988758"/>
                </a:lnTo>
                <a:lnTo>
                  <a:pt x="266125" y="1026182"/>
                </a:lnTo>
                <a:lnTo>
                  <a:pt x="323808" y="1061190"/>
                </a:lnTo>
                <a:lnTo>
                  <a:pt x="386070" y="1093624"/>
                </a:lnTo>
                <a:lnTo>
                  <a:pt x="452626" y="1123323"/>
                </a:lnTo>
                <a:lnTo>
                  <a:pt x="523193" y="1150127"/>
                </a:lnTo>
                <a:lnTo>
                  <a:pt x="597486" y="1173877"/>
                </a:lnTo>
                <a:lnTo>
                  <a:pt x="675220" y="1194411"/>
                </a:lnTo>
                <a:lnTo>
                  <a:pt x="756111" y="1211571"/>
                </a:lnTo>
                <a:lnTo>
                  <a:pt x="839873" y="1225196"/>
                </a:lnTo>
                <a:lnTo>
                  <a:pt x="926224" y="1235126"/>
                </a:lnTo>
                <a:lnTo>
                  <a:pt x="1014878" y="1241201"/>
                </a:lnTo>
                <a:lnTo>
                  <a:pt x="1105550" y="1243262"/>
                </a:lnTo>
                <a:lnTo>
                  <a:pt x="1196222" y="1241201"/>
                </a:lnTo>
                <a:lnTo>
                  <a:pt x="1284876" y="1235126"/>
                </a:lnTo>
                <a:lnTo>
                  <a:pt x="1371227" y="1225196"/>
                </a:lnTo>
                <a:lnTo>
                  <a:pt x="1454989" y="1211571"/>
                </a:lnTo>
                <a:lnTo>
                  <a:pt x="1535880" y="1194411"/>
                </a:lnTo>
                <a:lnTo>
                  <a:pt x="1613614" y="1173877"/>
                </a:lnTo>
                <a:lnTo>
                  <a:pt x="1687907" y="1150127"/>
                </a:lnTo>
                <a:lnTo>
                  <a:pt x="1758474" y="1123323"/>
                </a:lnTo>
                <a:lnTo>
                  <a:pt x="1825031" y="1093624"/>
                </a:lnTo>
                <a:lnTo>
                  <a:pt x="1887293" y="1061190"/>
                </a:lnTo>
                <a:lnTo>
                  <a:pt x="1944975" y="1026182"/>
                </a:lnTo>
                <a:lnTo>
                  <a:pt x="1997794" y="988758"/>
                </a:lnTo>
                <a:lnTo>
                  <a:pt x="2045464" y="949079"/>
                </a:lnTo>
                <a:lnTo>
                  <a:pt x="2087702" y="907306"/>
                </a:lnTo>
                <a:lnTo>
                  <a:pt x="2124222" y="863597"/>
                </a:lnTo>
                <a:lnTo>
                  <a:pt x="2154739" y="818114"/>
                </a:lnTo>
                <a:lnTo>
                  <a:pt x="2178971" y="771016"/>
                </a:lnTo>
                <a:lnTo>
                  <a:pt x="2196631" y="722462"/>
                </a:lnTo>
                <a:lnTo>
                  <a:pt x="2207436" y="672614"/>
                </a:lnTo>
                <a:lnTo>
                  <a:pt x="2211101" y="621630"/>
                </a:lnTo>
                <a:lnTo>
                  <a:pt x="2207436" y="570647"/>
                </a:lnTo>
                <a:lnTo>
                  <a:pt x="2196631" y="520798"/>
                </a:lnTo>
                <a:lnTo>
                  <a:pt x="2178971" y="472245"/>
                </a:lnTo>
                <a:lnTo>
                  <a:pt x="2154739" y="425147"/>
                </a:lnTo>
                <a:lnTo>
                  <a:pt x="2124222" y="379663"/>
                </a:lnTo>
                <a:lnTo>
                  <a:pt x="2087702" y="335955"/>
                </a:lnTo>
                <a:lnTo>
                  <a:pt x="2045464" y="294181"/>
                </a:lnTo>
                <a:lnTo>
                  <a:pt x="1997794" y="254503"/>
                </a:lnTo>
                <a:lnTo>
                  <a:pt x="1944975" y="217079"/>
                </a:lnTo>
                <a:lnTo>
                  <a:pt x="1887293" y="182071"/>
                </a:lnTo>
                <a:lnTo>
                  <a:pt x="1825031" y="149637"/>
                </a:lnTo>
                <a:lnTo>
                  <a:pt x="1758474" y="119938"/>
                </a:lnTo>
                <a:lnTo>
                  <a:pt x="1687907" y="93134"/>
                </a:lnTo>
                <a:lnTo>
                  <a:pt x="1613614" y="69385"/>
                </a:lnTo>
                <a:lnTo>
                  <a:pt x="1535880" y="48850"/>
                </a:lnTo>
                <a:lnTo>
                  <a:pt x="1454989" y="31691"/>
                </a:lnTo>
                <a:lnTo>
                  <a:pt x="1371227" y="18066"/>
                </a:lnTo>
                <a:lnTo>
                  <a:pt x="1284876" y="8136"/>
                </a:lnTo>
                <a:lnTo>
                  <a:pt x="1196222" y="2060"/>
                </a:lnTo>
                <a:lnTo>
                  <a:pt x="1105550" y="0"/>
                </a:lnTo>
                <a:close/>
              </a:path>
            </a:pathLst>
          </a:custGeom>
          <a:solidFill>
            <a:srgbClr val="E3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1882" y="3666761"/>
            <a:ext cx="2211101" cy="1243263"/>
          </a:xfrm>
          <a:custGeom>
            <a:avLst/>
            <a:gdLst/>
            <a:ahLst/>
            <a:cxnLst/>
            <a:rect l="l" t="t" r="r" b="b"/>
            <a:pathLst>
              <a:path w="2211101" h="1243263">
                <a:moveTo>
                  <a:pt x="0" y="621631"/>
                </a:moveTo>
                <a:lnTo>
                  <a:pt x="3664" y="570648"/>
                </a:lnTo>
                <a:lnTo>
                  <a:pt x="14469" y="520799"/>
                </a:lnTo>
                <a:lnTo>
                  <a:pt x="32130" y="472246"/>
                </a:lnTo>
                <a:lnTo>
                  <a:pt x="56361" y="425148"/>
                </a:lnTo>
                <a:lnTo>
                  <a:pt x="86879" y="379664"/>
                </a:lnTo>
                <a:lnTo>
                  <a:pt x="123399" y="335956"/>
                </a:lnTo>
                <a:lnTo>
                  <a:pt x="165636" y="294182"/>
                </a:lnTo>
                <a:lnTo>
                  <a:pt x="213307" y="254504"/>
                </a:lnTo>
                <a:lnTo>
                  <a:pt x="266125" y="217080"/>
                </a:lnTo>
                <a:lnTo>
                  <a:pt x="323808" y="182071"/>
                </a:lnTo>
                <a:lnTo>
                  <a:pt x="386070" y="149637"/>
                </a:lnTo>
                <a:lnTo>
                  <a:pt x="452626" y="119938"/>
                </a:lnTo>
                <a:lnTo>
                  <a:pt x="523193" y="93134"/>
                </a:lnTo>
                <a:lnTo>
                  <a:pt x="597486" y="69385"/>
                </a:lnTo>
                <a:lnTo>
                  <a:pt x="675220" y="48850"/>
                </a:lnTo>
                <a:lnTo>
                  <a:pt x="756111" y="31691"/>
                </a:lnTo>
                <a:lnTo>
                  <a:pt x="839874" y="18066"/>
                </a:lnTo>
                <a:lnTo>
                  <a:pt x="926224" y="8136"/>
                </a:lnTo>
                <a:lnTo>
                  <a:pt x="1014878" y="2060"/>
                </a:lnTo>
                <a:lnTo>
                  <a:pt x="1105550" y="0"/>
                </a:lnTo>
                <a:lnTo>
                  <a:pt x="1196223" y="2060"/>
                </a:lnTo>
                <a:lnTo>
                  <a:pt x="1284876" y="8136"/>
                </a:lnTo>
                <a:lnTo>
                  <a:pt x="1371227" y="18066"/>
                </a:lnTo>
                <a:lnTo>
                  <a:pt x="1454990" y="31691"/>
                </a:lnTo>
                <a:lnTo>
                  <a:pt x="1535881" y="48850"/>
                </a:lnTo>
                <a:lnTo>
                  <a:pt x="1613614" y="69385"/>
                </a:lnTo>
                <a:lnTo>
                  <a:pt x="1687907" y="93134"/>
                </a:lnTo>
                <a:lnTo>
                  <a:pt x="1758474" y="119938"/>
                </a:lnTo>
                <a:lnTo>
                  <a:pt x="1825031" y="149637"/>
                </a:lnTo>
                <a:lnTo>
                  <a:pt x="1887293" y="182071"/>
                </a:lnTo>
                <a:lnTo>
                  <a:pt x="1944975" y="217080"/>
                </a:lnTo>
                <a:lnTo>
                  <a:pt x="1997794" y="254504"/>
                </a:lnTo>
                <a:lnTo>
                  <a:pt x="2045464" y="294182"/>
                </a:lnTo>
                <a:lnTo>
                  <a:pt x="2087701" y="335956"/>
                </a:lnTo>
                <a:lnTo>
                  <a:pt x="2124221" y="379664"/>
                </a:lnTo>
                <a:lnTo>
                  <a:pt x="2154739" y="425148"/>
                </a:lnTo>
                <a:lnTo>
                  <a:pt x="2178971" y="472246"/>
                </a:lnTo>
                <a:lnTo>
                  <a:pt x="2196631" y="520799"/>
                </a:lnTo>
                <a:lnTo>
                  <a:pt x="2207436" y="570648"/>
                </a:lnTo>
                <a:lnTo>
                  <a:pt x="2211101" y="621631"/>
                </a:lnTo>
                <a:lnTo>
                  <a:pt x="2207436" y="672615"/>
                </a:lnTo>
                <a:lnTo>
                  <a:pt x="2196631" y="722463"/>
                </a:lnTo>
                <a:lnTo>
                  <a:pt x="2178971" y="771017"/>
                </a:lnTo>
                <a:lnTo>
                  <a:pt x="2154739" y="818115"/>
                </a:lnTo>
                <a:lnTo>
                  <a:pt x="2124221" y="863598"/>
                </a:lnTo>
                <a:lnTo>
                  <a:pt x="2087701" y="907307"/>
                </a:lnTo>
                <a:lnTo>
                  <a:pt x="2045464" y="949080"/>
                </a:lnTo>
                <a:lnTo>
                  <a:pt x="1997794" y="988759"/>
                </a:lnTo>
                <a:lnTo>
                  <a:pt x="1944975" y="1026183"/>
                </a:lnTo>
                <a:lnTo>
                  <a:pt x="1887293" y="1061191"/>
                </a:lnTo>
                <a:lnTo>
                  <a:pt x="1825031" y="1093625"/>
                </a:lnTo>
                <a:lnTo>
                  <a:pt x="1758474" y="1123324"/>
                </a:lnTo>
                <a:lnTo>
                  <a:pt x="1687907" y="1150128"/>
                </a:lnTo>
                <a:lnTo>
                  <a:pt x="1613614" y="1173878"/>
                </a:lnTo>
                <a:lnTo>
                  <a:pt x="1535881" y="1194412"/>
                </a:lnTo>
                <a:lnTo>
                  <a:pt x="1454990" y="1211572"/>
                </a:lnTo>
                <a:lnTo>
                  <a:pt x="1371227" y="1225197"/>
                </a:lnTo>
                <a:lnTo>
                  <a:pt x="1284876" y="1235127"/>
                </a:lnTo>
                <a:lnTo>
                  <a:pt x="1196223" y="1241202"/>
                </a:lnTo>
                <a:lnTo>
                  <a:pt x="1105550" y="1243263"/>
                </a:lnTo>
                <a:lnTo>
                  <a:pt x="1014878" y="1241202"/>
                </a:lnTo>
                <a:lnTo>
                  <a:pt x="926224" y="1235127"/>
                </a:lnTo>
                <a:lnTo>
                  <a:pt x="839874" y="1225197"/>
                </a:lnTo>
                <a:lnTo>
                  <a:pt x="756111" y="1211572"/>
                </a:lnTo>
                <a:lnTo>
                  <a:pt x="675220" y="1194412"/>
                </a:lnTo>
                <a:lnTo>
                  <a:pt x="597486" y="1173878"/>
                </a:lnTo>
                <a:lnTo>
                  <a:pt x="523193" y="1150128"/>
                </a:lnTo>
                <a:lnTo>
                  <a:pt x="452626" y="1123324"/>
                </a:lnTo>
                <a:lnTo>
                  <a:pt x="386070" y="1093625"/>
                </a:lnTo>
                <a:lnTo>
                  <a:pt x="323808" y="1061191"/>
                </a:lnTo>
                <a:lnTo>
                  <a:pt x="266125" y="1026183"/>
                </a:lnTo>
                <a:lnTo>
                  <a:pt x="213307" y="988759"/>
                </a:lnTo>
                <a:lnTo>
                  <a:pt x="165636" y="949080"/>
                </a:lnTo>
                <a:lnTo>
                  <a:pt x="123399" y="907307"/>
                </a:lnTo>
                <a:lnTo>
                  <a:pt x="86879" y="863598"/>
                </a:lnTo>
                <a:lnTo>
                  <a:pt x="56361" y="818115"/>
                </a:lnTo>
                <a:lnTo>
                  <a:pt x="32130" y="771017"/>
                </a:lnTo>
                <a:lnTo>
                  <a:pt x="14469" y="722463"/>
                </a:lnTo>
                <a:lnTo>
                  <a:pt x="3664" y="672615"/>
                </a:lnTo>
                <a:lnTo>
                  <a:pt x="0" y="621631"/>
                </a:lnTo>
                <a:close/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8086" y="3999553"/>
            <a:ext cx="1784350" cy="551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700" marR="12700" indent="-127000">
              <a:lnSpc>
                <a:spcPts val="2100"/>
              </a:lnSpc>
            </a:pPr>
            <a:r>
              <a:rPr sz="1800" spc="-15" dirty="0" smtClean="0">
                <a:latin typeface="Consolas"/>
                <a:cs typeface="Consolas"/>
              </a:rPr>
              <a:t>infected:False Policy:allow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96243" y="3819698"/>
            <a:ext cx="2685011" cy="598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2501" y="4099012"/>
            <a:ext cx="2276168" cy="0"/>
          </a:xfrm>
          <a:custGeom>
            <a:avLst/>
            <a:gdLst/>
            <a:ahLst/>
            <a:cxnLst/>
            <a:rect l="l" t="t" r="r" b="b"/>
            <a:pathLst>
              <a:path w="2276168">
                <a:moveTo>
                  <a:pt x="0" y="0"/>
                </a:moveTo>
                <a:lnTo>
                  <a:pt x="2276168" y="0"/>
                </a:lnTo>
              </a:path>
            </a:pathLst>
          </a:custGeom>
          <a:ln w="634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6558" y="3956275"/>
            <a:ext cx="285125" cy="285313"/>
          </a:xfrm>
          <a:custGeom>
            <a:avLst/>
            <a:gdLst/>
            <a:ahLst/>
            <a:cxnLst/>
            <a:rect l="l" t="t" r="r" b="b"/>
            <a:pathLst>
              <a:path w="285125" h="285313">
                <a:moveTo>
                  <a:pt x="34640" y="0"/>
                </a:moveTo>
                <a:lnTo>
                  <a:pt x="0" y="28582"/>
                </a:lnTo>
                <a:lnTo>
                  <a:pt x="1089" y="40353"/>
                </a:lnTo>
                <a:lnTo>
                  <a:pt x="6407" y="50933"/>
                </a:lnTo>
                <a:lnTo>
                  <a:pt x="15614" y="59038"/>
                </a:lnTo>
                <a:lnTo>
                  <a:pt x="159100" y="142737"/>
                </a:lnTo>
                <a:lnTo>
                  <a:pt x="15614" y="226438"/>
                </a:lnTo>
                <a:lnTo>
                  <a:pt x="14361" y="227207"/>
                </a:lnTo>
                <a:lnTo>
                  <a:pt x="5586" y="235664"/>
                </a:lnTo>
                <a:lnTo>
                  <a:pt x="741" y="246447"/>
                </a:lnTo>
                <a:lnTo>
                  <a:pt x="162" y="258273"/>
                </a:lnTo>
                <a:lnTo>
                  <a:pt x="4187" y="269860"/>
                </a:lnTo>
                <a:lnTo>
                  <a:pt x="4958" y="271115"/>
                </a:lnTo>
                <a:lnTo>
                  <a:pt x="13415" y="279889"/>
                </a:lnTo>
                <a:lnTo>
                  <a:pt x="24197" y="284734"/>
                </a:lnTo>
                <a:lnTo>
                  <a:pt x="36023" y="285313"/>
                </a:lnTo>
                <a:lnTo>
                  <a:pt x="47610" y="281288"/>
                </a:lnTo>
                <a:lnTo>
                  <a:pt x="285125" y="142737"/>
                </a:lnTo>
                <a:lnTo>
                  <a:pt x="46321" y="3474"/>
                </a:lnTo>
                <a:lnTo>
                  <a:pt x="3464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96082" y="3534244"/>
            <a:ext cx="2539365" cy="300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 smtClean="0">
                <a:solidFill>
                  <a:srgbClr val="4F81BD"/>
                </a:solidFill>
                <a:latin typeface="Consolas"/>
                <a:cs typeface="Consolas"/>
              </a:rPr>
              <a:t>event</a:t>
            </a:r>
            <a:r>
              <a:rPr sz="1800" spc="-10" dirty="0" smtClean="0">
                <a:solidFill>
                  <a:srgbClr val="4F81BD"/>
                </a:solidFill>
                <a:latin typeface="Consolas"/>
                <a:cs typeface="Consolas"/>
              </a:rPr>
              <a:t>(</a:t>
            </a:r>
            <a:r>
              <a:rPr sz="1800" spc="-15" dirty="0" smtClean="0">
                <a:solidFill>
                  <a:srgbClr val="4F81BD"/>
                </a:solidFill>
                <a:latin typeface="Consolas"/>
                <a:cs typeface="Consolas"/>
              </a:rPr>
              <a:t>infected,Tru</a:t>
            </a:r>
            <a:r>
              <a:rPr sz="1800" spc="-10" dirty="0" smtClean="0">
                <a:solidFill>
                  <a:srgbClr val="4F81BD"/>
                </a:solidFill>
                <a:latin typeface="Consolas"/>
                <a:cs typeface="Consolas"/>
              </a:rPr>
              <a:t>e)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44341" y="3628504"/>
            <a:ext cx="2327563" cy="1363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02292" y="3666761"/>
            <a:ext cx="2211101" cy="1243262"/>
          </a:xfrm>
          <a:custGeom>
            <a:avLst/>
            <a:gdLst/>
            <a:ahLst/>
            <a:cxnLst/>
            <a:rect l="l" t="t" r="r" b="b"/>
            <a:pathLst>
              <a:path w="2211101" h="1243262">
                <a:moveTo>
                  <a:pt x="1105551" y="0"/>
                </a:moveTo>
                <a:lnTo>
                  <a:pt x="1014879" y="2060"/>
                </a:lnTo>
                <a:lnTo>
                  <a:pt x="926225" y="8136"/>
                </a:lnTo>
                <a:lnTo>
                  <a:pt x="839874" y="18066"/>
                </a:lnTo>
                <a:lnTo>
                  <a:pt x="756111" y="31691"/>
                </a:lnTo>
                <a:lnTo>
                  <a:pt x="675220" y="48850"/>
                </a:lnTo>
                <a:lnTo>
                  <a:pt x="597486" y="69385"/>
                </a:lnTo>
                <a:lnTo>
                  <a:pt x="523194" y="93134"/>
                </a:lnTo>
                <a:lnTo>
                  <a:pt x="452627" y="119938"/>
                </a:lnTo>
                <a:lnTo>
                  <a:pt x="386070" y="149637"/>
                </a:lnTo>
                <a:lnTo>
                  <a:pt x="323808" y="182071"/>
                </a:lnTo>
                <a:lnTo>
                  <a:pt x="266126" y="217079"/>
                </a:lnTo>
                <a:lnTo>
                  <a:pt x="213307" y="254503"/>
                </a:lnTo>
                <a:lnTo>
                  <a:pt x="165637" y="294181"/>
                </a:lnTo>
                <a:lnTo>
                  <a:pt x="123399" y="335955"/>
                </a:lnTo>
                <a:lnTo>
                  <a:pt x="86879" y="379663"/>
                </a:lnTo>
                <a:lnTo>
                  <a:pt x="56361" y="425147"/>
                </a:lnTo>
                <a:lnTo>
                  <a:pt x="32130" y="472245"/>
                </a:lnTo>
                <a:lnTo>
                  <a:pt x="14469" y="520798"/>
                </a:lnTo>
                <a:lnTo>
                  <a:pt x="3664" y="570647"/>
                </a:lnTo>
                <a:lnTo>
                  <a:pt x="0" y="621630"/>
                </a:lnTo>
                <a:lnTo>
                  <a:pt x="3664" y="672614"/>
                </a:lnTo>
                <a:lnTo>
                  <a:pt x="14469" y="722462"/>
                </a:lnTo>
                <a:lnTo>
                  <a:pt x="32130" y="771016"/>
                </a:lnTo>
                <a:lnTo>
                  <a:pt x="56361" y="818114"/>
                </a:lnTo>
                <a:lnTo>
                  <a:pt x="86879" y="863597"/>
                </a:lnTo>
                <a:lnTo>
                  <a:pt x="123399" y="907306"/>
                </a:lnTo>
                <a:lnTo>
                  <a:pt x="165637" y="949079"/>
                </a:lnTo>
                <a:lnTo>
                  <a:pt x="213307" y="988758"/>
                </a:lnTo>
                <a:lnTo>
                  <a:pt x="266126" y="1026182"/>
                </a:lnTo>
                <a:lnTo>
                  <a:pt x="323808" y="1061190"/>
                </a:lnTo>
                <a:lnTo>
                  <a:pt x="386070" y="1093624"/>
                </a:lnTo>
                <a:lnTo>
                  <a:pt x="452627" y="1123323"/>
                </a:lnTo>
                <a:lnTo>
                  <a:pt x="523194" y="1150127"/>
                </a:lnTo>
                <a:lnTo>
                  <a:pt x="597486" y="1173877"/>
                </a:lnTo>
                <a:lnTo>
                  <a:pt x="675220" y="1194411"/>
                </a:lnTo>
                <a:lnTo>
                  <a:pt x="756111" y="1211571"/>
                </a:lnTo>
                <a:lnTo>
                  <a:pt x="839874" y="1225196"/>
                </a:lnTo>
                <a:lnTo>
                  <a:pt x="926225" y="1235126"/>
                </a:lnTo>
                <a:lnTo>
                  <a:pt x="1014879" y="1241201"/>
                </a:lnTo>
                <a:lnTo>
                  <a:pt x="1105551" y="1243262"/>
                </a:lnTo>
                <a:lnTo>
                  <a:pt x="1196223" y="1241201"/>
                </a:lnTo>
                <a:lnTo>
                  <a:pt x="1284877" y="1235126"/>
                </a:lnTo>
                <a:lnTo>
                  <a:pt x="1371227" y="1225196"/>
                </a:lnTo>
                <a:lnTo>
                  <a:pt x="1454990" y="1211571"/>
                </a:lnTo>
                <a:lnTo>
                  <a:pt x="1535881" y="1194411"/>
                </a:lnTo>
                <a:lnTo>
                  <a:pt x="1613615" y="1173877"/>
                </a:lnTo>
                <a:lnTo>
                  <a:pt x="1687907" y="1150127"/>
                </a:lnTo>
                <a:lnTo>
                  <a:pt x="1758474" y="1123323"/>
                </a:lnTo>
                <a:lnTo>
                  <a:pt x="1825031" y="1093624"/>
                </a:lnTo>
                <a:lnTo>
                  <a:pt x="1887293" y="1061190"/>
                </a:lnTo>
                <a:lnTo>
                  <a:pt x="1944975" y="1026182"/>
                </a:lnTo>
                <a:lnTo>
                  <a:pt x="1997794" y="988758"/>
                </a:lnTo>
                <a:lnTo>
                  <a:pt x="2045464" y="949079"/>
                </a:lnTo>
                <a:lnTo>
                  <a:pt x="2087702" y="907306"/>
                </a:lnTo>
                <a:lnTo>
                  <a:pt x="2124222" y="863597"/>
                </a:lnTo>
                <a:lnTo>
                  <a:pt x="2154740" y="818114"/>
                </a:lnTo>
                <a:lnTo>
                  <a:pt x="2178971" y="771016"/>
                </a:lnTo>
                <a:lnTo>
                  <a:pt x="2196631" y="722462"/>
                </a:lnTo>
                <a:lnTo>
                  <a:pt x="2207436" y="672614"/>
                </a:lnTo>
                <a:lnTo>
                  <a:pt x="2211101" y="621630"/>
                </a:lnTo>
                <a:lnTo>
                  <a:pt x="2207436" y="570647"/>
                </a:lnTo>
                <a:lnTo>
                  <a:pt x="2196631" y="520798"/>
                </a:lnTo>
                <a:lnTo>
                  <a:pt x="2178971" y="472245"/>
                </a:lnTo>
                <a:lnTo>
                  <a:pt x="2154740" y="425147"/>
                </a:lnTo>
                <a:lnTo>
                  <a:pt x="2124222" y="379663"/>
                </a:lnTo>
                <a:lnTo>
                  <a:pt x="2087702" y="335955"/>
                </a:lnTo>
                <a:lnTo>
                  <a:pt x="2045464" y="294181"/>
                </a:lnTo>
                <a:lnTo>
                  <a:pt x="1997794" y="254503"/>
                </a:lnTo>
                <a:lnTo>
                  <a:pt x="1944975" y="217079"/>
                </a:lnTo>
                <a:lnTo>
                  <a:pt x="1887293" y="182071"/>
                </a:lnTo>
                <a:lnTo>
                  <a:pt x="1825031" y="149637"/>
                </a:lnTo>
                <a:lnTo>
                  <a:pt x="1758474" y="119938"/>
                </a:lnTo>
                <a:lnTo>
                  <a:pt x="1687907" y="93134"/>
                </a:lnTo>
                <a:lnTo>
                  <a:pt x="1613615" y="69385"/>
                </a:lnTo>
                <a:lnTo>
                  <a:pt x="1535881" y="48850"/>
                </a:lnTo>
                <a:lnTo>
                  <a:pt x="1454990" y="31691"/>
                </a:lnTo>
                <a:lnTo>
                  <a:pt x="1371227" y="18066"/>
                </a:lnTo>
                <a:lnTo>
                  <a:pt x="1284877" y="8136"/>
                </a:lnTo>
                <a:lnTo>
                  <a:pt x="1196223" y="2060"/>
                </a:lnTo>
                <a:lnTo>
                  <a:pt x="1105551" y="0"/>
                </a:lnTo>
                <a:close/>
              </a:path>
            </a:pathLst>
          </a:custGeom>
          <a:solidFill>
            <a:srgbClr val="E3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02292" y="3666761"/>
            <a:ext cx="2211101" cy="1243263"/>
          </a:xfrm>
          <a:custGeom>
            <a:avLst/>
            <a:gdLst/>
            <a:ahLst/>
            <a:cxnLst/>
            <a:rect l="l" t="t" r="r" b="b"/>
            <a:pathLst>
              <a:path w="2211101" h="1243263">
                <a:moveTo>
                  <a:pt x="0" y="621631"/>
                </a:moveTo>
                <a:lnTo>
                  <a:pt x="3664" y="570648"/>
                </a:lnTo>
                <a:lnTo>
                  <a:pt x="14469" y="520799"/>
                </a:lnTo>
                <a:lnTo>
                  <a:pt x="32130" y="472246"/>
                </a:lnTo>
                <a:lnTo>
                  <a:pt x="56361" y="425148"/>
                </a:lnTo>
                <a:lnTo>
                  <a:pt x="86879" y="379664"/>
                </a:lnTo>
                <a:lnTo>
                  <a:pt x="123399" y="335956"/>
                </a:lnTo>
                <a:lnTo>
                  <a:pt x="165636" y="294182"/>
                </a:lnTo>
                <a:lnTo>
                  <a:pt x="213307" y="254504"/>
                </a:lnTo>
                <a:lnTo>
                  <a:pt x="266125" y="217080"/>
                </a:lnTo>
                <a:lnTo>
                  <a:pt x="323808" y="182071"/>
                </a:lnTo>
                <a:lnTo>
                  <a:pt x="386070" y="149637"/>
                </a:lnTo>
                <a:lnTo>
                  <a:pt x="452626" y="119938"/>
                </a:lnTo>
                <a:lnTo>
                  <a:pt x="523193" y="93134"/>
                </a:lnTo>
                <a:lnTo>
                  <a:pt x="597486" y="69385"/>
                </a:lnTo>
                <a:lnTo>
                  <a:pt x="675220" y="48850"/>
                </a:lnTo>
                <a:lnTo>
                  <a:pt x="756111" y="31691"/>
                </a:lnTo>
                <a:lnTo>
                  <a:pt x="839874" y="18066"/>
                </a:lnTo>
                <a:lnTo>
                  <a:pt x="926224" y="8136"/>
                </a:lnTo>
                <a:lnTo>
                  <a:pt x="1014878" y="2060"/>
                </a:lnTo>
                <a:lnTo>
                  <a:pt x="1105550" y="0"/>
                </a:lnTo>
                <a:lnTo>
                  <a:pt x="1196222" y="2060"/>
                </a:lnTo>
                <a:lnTo>
                  <a:pt x="1284876" y="8136"/>
                </a:lnTo>
                <a:lnTo>
                  <a:pt x="1371227" y="18066"/>
                </a:lnTo>
                <a:lnTo>
                  <a:pt x="1454990" y="31691"/>
                </a:lnTo>
                <a:lnTo>
                  <a:pt x="1535880" y="48850"/>
                </a:lnTo>
                <a:lnTo>
                  <a:pt x="1613614" y="69385"/>
                </a:lnTo>
                <a:lnTo>
                  <a:pt x="1687907" y="93134"/>
                </a:lnTo>
                <a:lnTo>
                  <a:pt x="1758474" y="119938"/>
                </a:lnTo>
                <a:lnTo>
                  <a:pt x="1825031" y="149637"/>
                </a:lnTo>
                <a:lnTo>
                  <a:pt x="1887293" y="182071"/>
                </a:lnTo>
                <a:lnTo>
                  <a:pt x="1944975" y="217080"/>
                </a:lnTo>
                <a:lnTo>
                  <a:pt x="1997794" y="254504"/>
                </a:lnTo>
                <a:lnTo>
                  <a:pt x="2045464" y="294182"/>
                </a:lnTo>
                <a:lnTo>
                  <a:pt x="2087701" y="335956"/>
                </a:lnTo>
                <a:lnTo>
                  <a:pt x="2124221" y="379664"/>
                </a:lnTo>
                <a:lnTo>
                  <a:pt x="2154739" y="425148"/>
                </a:lnTo>
                <a:lnTo>
                  <a:pt x="2178971" y="472246"/>
                </a:lnTo>
                <a:lnTo>
                  <a:pt x="2196631" y="520799"/>
                </a:lnTo>
                <a:lnTo>
                  <a:pt x="2207436" y="570648"/>
                </a:lnTo>
                <a:lnTo>
                  <a:pt x="2211101" y="621631"/>
                </a:lnTo>
                <a:lnTo>
                  <a:pt x="2207436" y="672615"/>
                </a:lnTo>
                <a:lnTo>
                  <a:pt x="2196631" y="722463"/>
                </a:lnTo>
                <a:lnTo>
                  <a:pt x="2178971" y="771017"/>
                </a:lnTo>
                <a:lnTo>
                  <a:pt x="2154739" y="818115"/>
                </a:lnTo>
                <a:lnTo>
                  <a:pt x="2124221" y="863598"/>
                </a:lnTo>
                <a:lnTo>
                  <a:pt x="2087701" y="907307"/>
                </a:lnTo>
                <a:lnTo>
                  <a:pt x="2045464" y="949080"/>
                </a:lnTo>
                <a:lnTo>
                  <a:pt x="1997794" y="988759"/>
                </a:lnTo>
                <a:lnTo>
                  <a:pt x="1944975" y="1026183"/>
                </a:lnTo>
                <a:lnTo>
                  <a:pt x="1887293" y="1061191"/>
                </a:lnTo>
                <a:lnTo>
                  <a:pt x="1825031" y="1093625"/>
                </a:lnTo>
                <a:lnTo>
                  <a:pt x="1758474" y="1123324"/>
                </a:lnTo>
                <a:lnTo>
                  <a:pt x="1687907" y="1150128"/>
                </a:lnTo>
                <a:lnTo>
                  <a:pt x="1613614" y="1173878"/>
                </a:lnTo>
                <a:lnTo>
                  <a:pt x="1535880" y="1194412"/>
                </a:lnTo>
                <a:lnTo>
                  <a:pt x="1454990" y="1211572"/>
                </a:lnTo>
                <a:lnTo>
                  <a:pt x="1371227" y="1225197"/>
                </a:lnTo>
                <a:lnTo>
                  <a:pt x="1284876" y="1235127"/>
                </a:lnTo>
                <a:lnTo>
                  <a:pt x="1196222" y="1241202"/>
                </a:lnTo>
                <a:lnTo>
                  <a:pt x="1105550" y="1243263"/>
                </a:lnTo>
                <a:lnTo>
                  <a:pt x="1014878" y="1241202"/>
                </a:lnTo>
                <a:lnTo>
                  <a:pt x="926224" y="1235127"/>
                </a:lnTo>
                <a:lnTo>
                  <a:pt x="839874" y="1225197"/>
                </a:lnTo>
                <a:lnTo>
                  <a:pt x="756111" y="1211572"/>
                </a:lnTo>
                <a:lnTo>
                  <a:pt x="675220" y="1194412"/>
                </a:lnTo>
                <a:lnTo>
                  <a:pt x="597486" y="1173878"/>
                </a:lnTo>
                <a:lnTo>
                  <a:pt x="523193" y="1150128"/>
                </a:lnTo>
                <a:lnTo>
                  <a:pt x="452626" y="1123324"/>
                </a:lnTo>
                <a:lnTo>
                  <a:pt x="386070" y="1093625"/>
                </a:lnTo>
                <a:lnTo>
                  <a:pt x="323808" y="1061191"/>
                </a:lnTo>
                <a:lnTo>
                  <a:pt x="266125" y="1026183"/>
                </a:lnTo>
                <a:lnTo>
                  <a:pt x="213307" y="988759"/>
                </a:lnTo>
                <a:lnTo>
                  <a:pt x="165636" y="949080"/>
                </a:lnTo>
                <a:lnTo>
                  <a:pt x="123399" y="907307"/>
                </a:lnTo>
                <a:lnTo>
                  <a:pt x="86879" y="863598"/>
                </a:lnTo>
                <a:lnTo>
                  <a:pt x="56361" y="818115"/>
                </a:lnTo>
                <a:lnTo>
                  <a:pt x="32130" y="771017"/>
                </a:lnTo>
                <a:lnTo>
                  <a:pt x="14469" y="722463"/>
                </a:lnTo>
                <a:lnTo>
                  <a:pt x="3664" y="672615"/>
                </a:lnTo>
                <a:lnTo>
                  <a:pt x="0" y="621631"/>
                </a:lnTo>
                <a:close/>
              </a:path>
            </a:pathLst>
          </a:custGeom>
          <a:ln w="28574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42705" y="4268585"/>
            <a:ext cx="2685011" cy="598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05514" y="4547581"/>
            <a:ext cx="2276169" cy="0"/>
          </a:xfrm>
          <a:custGeom>
            <a:avLst/>
            <a:gdLst/>
            <a:ahLst/>
            <a:cxnLst/>
            <a:rect l="l" t="t" r="r" b="b"/>
            <a:pathLst>
              <a:path w="2276169">
                <a:moveTo>
                  <a:pt x="0" y="0"/>
                </a:moveTo>
                <a:lnTo>
                  <a:pt x="2276169" y="0"/>
                </a:lnTo>
              </a:path>
            </a:pathLst>
          </a:custGeom>
          <a:ln w="634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42501" y="4405006"/>
            <a:ext cx="285124" cy="285313"/>
          </a:xfrm>
          <a:custGeom>
            <a:avLst/>
            <a:gdLst/>
            <a:ahLst/>
            <a:cxnLst/>
            <a:rect l="l" t="t" r="r" b="b"/>
            <a:pathLst>
              <a:path w="285124" h="285313">
                <a:moveTo>
                  <a:pt x="249100" y="0"/>
                </a:moveTo>
                <a:lnTo>
                  <a:pt x="237514" y="4025"/>
                </a:lnTo>
                <a:lnTo>
                  <a:pt x="0" y="142575"/>
                </a:lnTo>
                <a:lnTo>
                  <a:pt x="238802" y="281838"/>
                </a:lnTo>
                <a:lnTo>
                  <a:pt x="250482" y="285313"/>
                </a:lnTo>
                <a:lnTo>
                  <a:pt x="262253" y="284223"/>
                </a:lnTo>
                <a:lnTo>
                  <a:pt x="272832" y="278905"/>
                </a:lnTo>
                <a:lnTo>
                  <a:pt x="280936" y="269698"/>
                </a:lnTo>
                <a:lnTo>
                  <a:pt x="281649" y="268409"/>
                </a:lnTo>
                <a:lnTo>
                  <a:pt x="285124" y="256729"/>
                </a:lnTo>
                <a:lnTo>
                  <a:pt x="284034" y="244959"/>
                </a:lnTo>
                <a:lnTo>
                  <a:pt x="278717" y="234380"/>
                </a:lnTo>
                <a:lnTo>
                  <a:pt x="269509" y="226275"/>
                </a:lnTo>
                <a:lnTo>
                  <a:pt x="126024" y="142575"/>
                </a:lnTo>
                <a:lnTo>
                  <a:pt x="269509" y="58875"/>
                </a:lnTo>
                <a:lnTo>
                  <a:pt x="270763" y="58105"/>
                </a:lnTo>
                <a:lnTo>
                  <a:pt x="279538" y="49648"/>
                </a:lnTo>
                <a:lnTo>
                  <a:pt x="284383" y="38865"/>
                </a:lnTo>
                <a:lnTo>
                  <a:pt x="284962" y="27039"/>
                </a:lnTo>
                <a:lnTo>
                  <a:pt x="280936" y="15453"/>
                </a:lnTo>
                <a:lnTo>
                  <a:pt x="280166" y="14198"/>
                </a:lnTo>
                <a:lnTo>
                  <a:pt x="271709" y="5423"/>
                </a:lnTo>
                <a:lnTo>
                  <a:pt x="260926" y="578"/>
                </a:lnTo>
                <a:lnTo>
                  <a:pt x="24910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22525" y="4762613"/>
            <a:ext cx="7427595" cy="1823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70125">
              <a:lnSpc>
                <a:spcPct val="100000"/>
              </a:lnSpc>
            </a:pPr>
            <a:r>
              <a:rPr sz="1800" spc="-15" dirty="0" smtClean="0">
                <a:solidFill>
                  <a:srgbClr val="4F81BD"/>
                </a:solidFill>
                <a:latin typeface="Consolas"/>
                <a:cs typeface="Consolas"/>
              </a:rPr>
              <a:t>event</a:t>
            </a:r>
            <a:r>
              <a:rPr sz="1800" spc="-10" dirty="0" smtClean="0">
                <a:solidFill>
                  <a:srgbClr val="4F81BD"/>
                </a:solidFill>
                <a:latin typeface="Consolas"/>
                <a:cs typeface="Consolas"/>
              </a:rPr>
              <a:t>(</a:t>
            </a:r>
            <a:r>
              <a:rPr sz="1800" spc="-15" dirty="0" smtClean="0">
                <a:solidFill>
                  <a:srgbClr val="4F81BD"/>
                </a:solidFill>
                <a:latin typeface="Consolas"/>
                <a:cs typeface="Consolas"/>
              </a:rPr>
              <a:t>infected,Fals</a:t>
            </a:r>
            <a:r>
              <a:rPr sz="1800" spc="-10" dirty="0" smtClean="0">
                <a:solidFill>
                  <a:srgbClr val="4F81BD"/>
                </a:solidFill>
                <a:latin typeface="Consolas"/>
                <a:cs typeface="Consolas"/>
              </a:rPr>
              <a:t>e)</a:t>
            </a:r>
            <a:endParaRPr sz="1800" dirty="0">
              <a:latin typeface="Consolas"/>
              <a:cs typeface="Consolas"/>
            </a:endParaRPr>
          </a:p>
          <a:p>
            <a:pPr marL="2265045">
              <a:lnSpc>
                <a:spcPct val="100000"/>
              </a:lnSpc>
              <a:spcBef>
                <a:spcPts val="37"/>
              </a:spcBef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27"/>
              </a:spcBef>
            </a:pPr>
            <a:endParaRPr sz="1300" dirty="0"/>
          </a:p>
          <a:p>
            <a:pPr marR="0" algn="ctr">
              <a:lnSpc>
                <a:spcPct val="100000"/>
              </a:lnSpc>
            </a:pPr>
            <a:r>
              <a:rPr sz="3200" dirty="0" smtClean="0">
                <a:latin typeface="Calibri"/>
                <a:cs typeface="Calibri"/>
              </a:rPr>
              <a:t>Th</a:t>
            </a:r>
            <a:r>
              <a:rPr sz="3200" spc="-20" dirty="0" smtClean="0">
                <a:latin typeface="Calibri"/>
                <a:cs typeface="Calibri"/>
              </a:rPr>
              <a:t>ere are </a:t>
            </a:r>
            <a:r>
              <a:rPr sz="3200" spc="-30" dirty="0" smtClean="0">
                <a:latin typeface="Calibri"/>
                <a:cs typeface="Calibri"/>
              </a:rPr>
              <a:t>man</a:t>
            </a:r>
            <a:r>
              <a:rPr sz="3200" spc="-15" dirty="0" smtClean="0">
                <a:latin typeface="Calibri"/>
                <a:cs typeface="Calibri"/>
              </a:rPr>
              <a:t>y diﬀ</a:t>
            </a:r>
            <a:r>
              <a:rPr sz="3200" spc="-20" dirty="0" smtClean="0">
                <a:latin typeface="Calibri"/>
                <a:cs typeface="Calibri"/>
              </a:rPr>
              <a:t>eren</a:t>
            </a:r>
            <a:r>
              <a:rPr sz="3200" spc="-15" dirty="0" smtClean="0">
                <a:latin typeface="Calibri"/>
                <a:cs typeface="Calibri"/>
              </a:rPr>
              <a:t>t ﬂ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30" dirty="0" smtClean="0">
                <a:latin typeface="Calibri"/>
                <a:cs typeface="Calibri"/>
              </a:rPr>
              <a:t>w</a:t>
            </a:r>
            <a:r>
              <a:rPr sz="3200" spc="0" dirty="0" smtClean="0"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3800"/>
              </a:lnSpc>
            </a:pPr>
            <a:r>
              <a:rPr sz="3200" i="1" dirty="0" smtClean="0">
                <a:latin typeface="Calibri"/>
                <a:cs typeface="Calibri"/>
              </a:rPr>
              <a:t>Each ﬂo</a:t>
            </a:r>
            <a:r>
              <a:rPr sz="3200" i="1" spc="-25" dirty="0" smtClean="0">
                <a:latin typeface="Calibri"/>
                <a:cs typeface="Calibri"/>
              </a:rPr>
              <a:t>w can ha</a:t>
            </a:r>
            <a:r>
              <a:rPr sz="3200" i="1" spc="-15" dirty="0" smtClean="0">
                <a:latin typeface="Calibri"/>
                <a:cs typeface="Calibri"/>
              </a:rPr>
              <a:t>ve its o</a:t>
            </a:r>
            <a:r>
              <a:rPr sz="3200" i="1" spc="-30" dirty="0" smtClean="0">
                <a:latin typeface="Calibri"/>
                <a:cs typeface="Calibri"/>
              </a:rPr>
              <a:t>w</a:t>
            </a:r>
            <a:r>
              <a:rPr sz="3200" i="1" spc="0" dirty="0" smtClean="0">
                <a:latin typeface="Calibri"/>
                <a:cs typeface="Calibri"/>
              </a:rPr>
              <a:t>n ind</a:t>
            </a:r>
            <a:r>
              <a:rPr sz="3200" i="1" spc="-25" dirty="0" smtClean="0">
                <a:latin typeface="Calibri"/>
                <a:cs typeface="Calibri"/>
              </a:rPr>
              <a:t>e</a:t>
            </a:r>
            <a:r>
              <a:rPr sz="3200" i="1" spc="0" dirty="0" smtClean="0">
                <a:latin typeface="Calibri"/>
                <a:cs typeface="Calibri"/>
              </a:rPr>
              <a:t>p</a:t>
            </a:r>
            <a:r>
              <a:rPr sz="3200" i="1" spc="-25" dirty="0" smtClean="0">
                <a:latin typeface="Calibri"/>
                <a:cs typeface="Calibri"/>
              </a:rPr>
              <a:t>e</a:t>
            </a:r>
            <a:r>
              <a:rPr sz="3200" i="1" spc="0" dirty="0" smtClean="0">
                <a:latin typeface="Calibri"/>
                <a:cs typeface="Calibri"/>
              </a:rPr>
              <a:t>nd</a:t>
            </a:r>
            <a:r>
              <a:rPr sz="3200" i="1" spc="-25" dirty="0" smtClean="0">
                <a:latin typeface="Calibri"/>
                <a:cs typeface="Calibri"/>
              </a:rPr>
              <a:t>e</a:t>
            </a:r>
            <a:r>
              <a:rPr sz="3200" i="1" spc="0" dirty="0" smtClean="0">
                <a:latin typeface="Calibri"/>
                <a:cs typeface="Calibri"/>
              </a:rPr>
              <a:t>n</a:t>
            </a:r>
            <a:r>
              <a:rPr sz="3200" i="1" spc="-15" dirty="0" smtClean="0">
                <a:latin typeface="Calibri"/>
                <a:cs typeface="Calibri"/>
              </a:rPr>
              <a:t>t F</a:t>
            </a:r>
            <a:r>
              <a:rPr sz="3200" i="1" spc="-5" dirty="0" smtClean="0">
                <a:latin typeface="Calibri"/>
                <a:cs typeface="Calibri"/>
              </a:rPr>
              <a:t>S</a:t>
            </a:r>
            <a:r>
              <a:rPr sz="3200" i="1" spc="-30" dirty="0" smtClean="0">
                <a:latin typeface="Calibri"/>
                <a:cs typeface="Calibri"/>
              </a:rPr>
              <a:t>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61858" y="3993695"/>
            <a:ext cx="1659255" cy="551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6200" marR="12700" indent="-63500">
              <a:lnSpc>
                <a:spcPts val="2100"/>
              </a:lnSpc>
            </a:pPr>
            <a:r>
              <a:rPr sz="1800" spc="-15" dirty="0" smtClean="0">
                <a:latin typeface="Consolas"/>
                <a:cs typeface="Consolas"/>
              </a:rPr>
              <a:t>infected:True Policy:block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2330" y="3498143"/>
            <a:ext cx="2480171" cy="1595665"/>
          </a:xfrm>
          <a:custGeom>
            <a:avLst/>
            <a:gdLst/>
            <a:ahLst/>
            <a:cxnLst/>
            <a:rect l="l" t="t" r="r" b="b"/>
            <a:pathLst>
              <a:path w="2480171" h="1595665">
                <a:moveTo>
                  <a:pt x="0" y="797832"/>
                </a:moveTo>
                <a:lnTo>
                  <a:pt x="4110" y="732398"/>
                </a:lnTo>
                <a:lnTo>
                  <a:pt x="16230" y="668420"/>
                </a:lnTo>
                <a:lnTo>
                  <a:pt x="36040" y="606104"/>
                </a:lnTo>
                <a:lnTo>
                  <a:pt x="63220" y="545655"/>
                </a:lnTo>
                <a:lnTo>
                  <a:pt x="97452" y="487280"/>
                </a:lnTo>
                <a:lnTo>
                  <a:pt x="138416" y="431182"/>
                </a:lnTo>
                <a:lnTo>
                  <a:pt x="185793" y="377568"/>
                </a:lnTo>
                <a:lnTo>
                  <a:pt x="239264" y="326643"/>
                </a:lnTo>
                <a:lnTo>
                  <a:pt x="298510" y="278611"/>
                </a:lnTo>
                <a:lnTo>
                  <a:pt x="363212" y="233679"/>
                </a:lnTo>
                <a:lnTo>
                  <a:pt x="433051" y="192052"/>
                </a:lnTo>
                <a:lnTo>
                  <a:pt x="507707" y="153935"/>
                </a:lnTo>
                <a:lnTo>
                  <a:pt x="586861" y="119533"/>
                </a:lnTo>
                <a:lnTo>
                  <a:pt x="670194" y="89052"/>
                </a:lnTo>
                <a:lnTo>
                  <a:pt x="757388" y="62697"/>
                </a:lnTo>
                <a:lnTo>
                  <a:pt x="848122" y="40674"/>
                </a:lnTo>
                <a:lnTo>
                  <a:pt x="942078" y="23187"/>
                </a:lnTo>
                <a:lnTo>
                  <a:pt x="1038937" y="10442"/>
                </a:lnTo>
                <a:lnTo>
                  <a:pt x="1138379" y="2644"/>
                </a:lnTo>
                <a:lnTo>
                  <a:pt x="1240085" y="0"/>
                </a:lnTo>
                <a:lnTo>
                  <a:pt x="1341792" y="2644"/>
                </a:lnTo>
                <a:lnTo>
                  <a:pt x="1441234" y="10442"/>
                </a:lnTo>
                <a:lnTo>
                  <a:pt x="1538092" y="23187"/>
                </a:lnTo>
                <a:lnTo>
                  <a:pt x="1632048" y="40674"/>
                </a:lnTo>
                <a:lnTo>
                  <a:pt x="1722783" y="62697"/>
                </a:lnTo>
                <a:lnTo>
                  <a:pt x="1809976" y="89052"/>
                </a:lnTo>
                <a:lnTo>
                  <a:pt x="1893310" y="119533"/>
                </a:lnTo>
                <a:lnTo>
                  <a:pt x="1972464" y="153935"/>
                </a:lnTo>
                <a:lnTo>
                  <a:pt x="2047120" y="192052"/>
                </a:lnTo>
                <a:lnTo>
                  <a:pt x="2116958" y="233679"/>
                </a:lnTo>
                <a:lnTo>
                  <a:pt x="2181660" y="278611"/>
                </a:lnTo>
                <a:lnTo>
                  <a:pt x="2240906" y="326643"/>
                </a:lnTo>
                <a:lnTo>
                  <a:pt x="2294378" y="377568"/>
                </a:lnTo>
                <a:lnTo>
                  <a:pt x="2341755" y="431182"/>
                </a:lnTo>
                <a:lnTo>
                  <a:pt x="2382719" y="487280"/>
                </a:lnTo>
                <a:lnTo>
                  <a:pt x="2416950" y="545655"/>
                </a:lnTo>
                <a:lnTo>
                  <a:pt x="2444131" y="606104"/>
                </a:lnTo>
                <a:lnTo>
                  <a:pt x="2463940" y="668420"/>
                </a:lnTo>
                <a:lnTo>
                  <a:pt x="2476060" y="732398"/>
                </a:lnTo>
                <a:lnTo>
                  <a:pt x="2480171" y="797832"/>
                </a:lnTo>
                <a:lnTo>
                  <a:pt x="2476060" y="863267"/>
                </a:lnTo>
                <a:lnTo>
                  <a:pt x="2463940" y="927245"/>
                </a:lnTo>
                <a:lnTo>
                  <a:pt x="2444131" y="989561"/>
                </a:lnTo>
                <a:lnTo>
                  <a:pt x="2416950" y="1050009"/>
                </a:lnTo>
                <a:lnTo>
                  <a:pt x="2382719" y="1108385"/>
                </a:lnTo>
                <a:lnTo>
                  <a:pt x="2341755" y="1164482"/>
                </a:lnTo>
                <a:lnTo>
                  <a:pt x="2294378" y="1218097"/>
                </a:lnTo>
                <a:lnTo>
                  <a:pt x="2240906" y="1269022"/>
                </a:lnTo>
                <a:lnTo>
                  <a:pt x="2181660" y="1317053"/>
                </a:lnTo>
                <a:lnTo>
                  <a:pt x="2116958" y="1361985"/>
                </a:lnTo>
                <a:lnTo>
                  <a:pt x="2047120" y="1403613"/>
                </a:lnTo>
                <a:lnTo>
                  <a:pt x="1972464" y="1441730"/>
                </a:lnTo>
                <a:lnTo>
                  <a:pt x="1893310" y="1476131"/>
                </a:lnTo>
                <a:lnTo>
                  <a:pt x="1809976" y="1506612"/>
                </a:lnTo>
                <a:lnTo>
                  <a:pt x="1722783" y="1532967"/>
                </a:lnTo>
                <a:lnTo>
                  <a:pt x="1632048" y="1554991"/>
                </a:lnTo>
                <a:lnTo>
                  <a:pt x="1538092" y="1572478"/>
                </a:lnTo>
                <a:lnTo>
                  <a:pt x="1441234" y="1585223"/>
                </a:lnTo>
                <a:lnTo>
                  <a:pt x="1341792" y="1593020"/>
                </a:lnTo>
                <a:lnTo>
                  <a:pt x="1240085" y="1595665"/>
                </a:lnTo>
                <a:lnTo>
                  <a:pt x="1138379" y="1593020"/>
                </a:lnTo>
                <a:lnTo>
                  <a:pt x="1038937" y="1585223"/>
                </a:lnTo>
                <a:lnTo>
                  <a:pt x="942078" y="1572478"/>
                </a:lnTo>
                <a:lnTo>
                  <a:pt x="848122" y="1554991"/>
                </a:lnTo>
                <a:lnTo>
                  <a:pt x="757388" y="1532967"/>
                </a:lnTo>
                <a:lnTo>
                  <a:pt x="670194" y="1506612"/>
                </a:lnTo>
                <a:lnTo>
                  <a:pt x="586861" y="1476131"/>
                </a:lnTo>
                <a:lnTo>
                  <a:pt x="507707" y="1441730"/>
                </a:lnTo>
                <a:lnTo>
                  <a:pt x="433051" y="1403613"/>
                </a:lnTo>
                <a:lnTo>
                  <a:pt x="363212" y="1361985"/>
                </a:lnTo>
                <a:lnTo>
                  <a:pt x="298510" y="1317053"/>
                </a:lnTo>
                <a:lnTo>
                  <a:pt x="239264" y="1269022"/>
                </a:lnTo>
                <a:lnTo>
                  <a:pt x="185793" y="1218097"/>
                </a:lnTo>
                <a:lnTo>
                  <a:pt x="138416" y="1164482"/>
                </a:lnTo>
                <a:lnTo>
                  <a:pt x="97452" y="1108385"/>
                </a:lnTo>
                <a:lnTo>
                  <a:pt x="63220" y="1050009"/>
                </a:lnTo>
                <a:lnTo>
                  <a:pt x="36040" y="989561"/>
                </a:lnTo>
                <a:lnTo>
                  <a:pt x="16230" y="927245"/>
                </a:lnTo>
                <a:lnTo>
                  <a:pt x="4110" y="863267"/>
                </a:lnTo>
                <a:lnTo>
                  <a:pt x="0" y="797832"/>
                </a:lnTo>
                <a:close/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31140" y="3834599"/>
            <a:ext cx="2448991" cy="0"/>
          </a:xfrm>
          <a:custGeom>
            <a:avLst/>
            <a:gdLst/>
            <a:ahLst/>
            <a:cxnLst/>
            <a:rect l="l" t="t" r="r" b="b"/>
            <a:pathLst>
              <a:path w="2448991">
                <a:moveTo>
                  <a:pt x="0" y="0"/>
                </a:moveTo>
                <a:lnTo>
                  <a:pt x="2448991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81975" y="3488525"/>
            <a:ext cx="2480171" cy="1595665"/>
          </a:xfrm>
          <a:custGeom>
            <a:avLst/>
            <a:gdLst/>
            <a:ahLst/>
            <a:cxnLst/>
            <a:rect l="l" t="t" r="r" b="b"/>
            <a:pathLst>
              <a:path w="2480171" h="1595665">
                <a:moveTo>
                  <a:pt x="0" y="797832"/>
                </a:moveTo>
                <a:lnTo>
                  <a:pt x="4110" y="732398"/>
                </a:lnTo>
                <a:lnTo>
                  <a:pt x="16230" y="668420"/>
                </a:lnTo>
                <a:lnTo>
                  <a:pt x="36040" y="606104"/>
                </a:lnTo>
                <a:lnTo>
                  <a:pt x="63220" y="545655"/>
                </a:lnTo>
                <a:lnTo>
                  <a:pt x="97452" y="487280"/>
                </a:lnTo>
                <a:lnTo>
                  <a:pt x="138416" y="431182"/>
                </a:lnTo>
                <a:lnTo>
                  <a:pt x="185793" y="377568"/>
                </a:lnTo>
                <a:lnTo>
                  <a:pt x="239264" y="326643"/>
                </a:lnTo>
                <a:lnTo>
                  <a:pt x="298510" y="278611"/>
                </a:lnTo>
                <a:lnTo>
                  <a:pt x="363212" y="233679"/>
                </a:lnTo>
                <a:lnTo>
                  <a:pt x="433051" y="192052"/>
                </a:lnTo>
                <a:lnTo>
                  <a:pt x="507707" y="153935"/>
                </a:lnTo>
                <a:lnTo>
                  <a:pt x="586861" y="119533"/>
                </a:lnTo>
                <a:lnTo>
                  <a:pt x="670194" y="89052"/>
                </a:lnTo>
                <a:lnTo>
                  <a:pt x="757388" y="62697"/>
                </a:lnTo>
                <a:lnTo>
                  <a:pt x="848122" y="40674"/>
                </a:lnTo>
                <a:lnTo>
                  <a:pt x="942078" y="23187"/>
                </a:lnTo>
                <a:lnTo>
                  <a:pt x="1038937" y="10442"/>
                </a:lnTo>
                <a:lnTo>
                  <a:pt x="1138379" y="2644"/>
                </a:lnTo>
                <a:lnTo>
                  <a:pt x="1240085" y="0"/>
                </a:lnTo>
                <a:lnTo>
                  <a:pt x="1341792" y="2644"/>
                </a:lnTo>
                <a:lnTo>
                  <a:pt x="1441234" y="10442"/>
                </a:lnTo>
                <a:lnTo>
                  <a:pt x="1538092" y="23187"/>
                </a:lnTo>
                <a:lnTo>
                  <a:pt x="1632048" y="40674"/>
                </a:lnTo>
                <a:lnTo>
                  <a:pt x="1722783" y="62697"/>
                </a:lnTo>
                <a:lnTo>
                  <a:pt x="1809976" y="89052"/>
                </a:lnTo>
                <a:lnTo>
                  <a:pt x="1893310" y="119533"/>
                </a:lnTo>
                <a:lnTo>
                  <a:pt x="1972464" y="153935"/>
                </a:lnTo>
                <a:lnTo>
                  <a:pt x="2047120" y="192052"/>
                </a:lnTo>
                <a:lnTo>
                  <a:pt x="2116958" y="233679"/>
                </a:lnTo>
                <a:lnTo>
                  <a:pt x="2181660" y="278611"/>
                </a:lnTo>
                <a:lnTo>
                  <a:pt x="2240906" y="326643"/>
                </a:lnTo>
                <a:lnTo>
                  <a:pt x="2294378" y="377568"/>
                </a:lnTo>
                <a:lnTo>
                  <a:pt x="2341755" y="431182"/>
                </a:lnTo>
                <a:lnTo>
                  <a:pt x="2382719" y="487280"/>
                </a:lnTo>
                <a:lnTo>
                  <a:pt x="2416950" y="545655"/>
                </a:lnTo>
                <a:lnTo>
                  <a:pt x="2444131" y="606104"/>
                </a:lnTo>
                <a:lnTo>
                  <a:pt x="2463940" y="668420"/>
                </a:lnTo>
                <a:lnTo>
                  <a:pt x="2476060" y="732398"/>
                </a:lnTo>
                <a:lnTo>
                  <a:pt x="2480171" y="797832"/>
                </a:lnTo>
                <a:lnTo>
                  <a:pt x="2476060" y="863267"/>
                </a:lnTo>
                <a:lnTo>
                  <a:pt x="2463940" y="927245"/>
                </a:lnTo>
                <a:lnTo>
                  <a:pt x="2444131" y="989561"/>
                </a:lnTo>
                <a:lnTo>
                  <a:pt x="2416950" y="1050009"/>
                </a:lnTo>
                <a:lnTo>
                  <a:pt x="2382719" y="1108385"/>
                </a:lnTo>
                <a:lnTo>
                  <a:pt x="2341755" y="1164482"/>
                </a:lnTo>
                <a:lnTo>
                  <a:pt x="2294378" y="1218097"/>
                </a:lnTo>
                <a:lnTo>
                  <a:pt x="2240906" y="1269022"/>
                </a:lnTo>
                <a:lnTo>
                  <a:pt x="2181660" y="1317053"/>
                </a:lnTo>
                <a:lnTo>
                  <a:pt x="2116958" y="1361985"/>
                </a:lnTo>
                <a:lnTo>
                  <a:pt x="2047120" y="1403612"/>
                </a:lnTo>
                <a:lnTo>
                  <a:pt x="1972464" y="1441730"/>
                </a:lnTo>
                <a:lnTo>
                  <a:pt x="1893310" y="1476131"/>
                </a:lnTo>
                <a:lnTo>
                  <a:pt x="1809976" y="1506612"/>
                </a:lnTo>
                <a:lnTo>
                  <a:pt x="1722783" y="1532967"/>
                </a:lnTo>
                <a:lnTo>
                  <a:pt x="1632048" y="1554991"/>
                </a:lnTo>
                <a:lnTo>
                  <a:pt x="1538092" y="1572478"/>
                </a:lnTo>
                <a:lnTo>
                  <a:pt x="1441234" y="1585223"/>
                </a:lnTo>
                <a:lnTo>
                  <a:pt x="1341792" y="1593020"/>
                </a:lnTo>
                <a:lnTo>
                  <a:pt x="1240085" y="1595665"/>
                </a:lnTo>
                <a:lnTo>
                  <a:pt x="1138379" y="1593020"/>
                </a:lnTo>
                <a:lnTo>
                  <a:pt x="1038937" y="1585223"/>
                </a:lnTo>
                <a:lnTo>
                  <a:pt x="942078" y="1572478"/>
                </a:lnTo>
                <a:lnTo>
                  <a:pt x="848122" y="1554991"/>
                </a:lnTo>
                <a:lnTo>
                  <a:pt x="757388" y="1532967"/>
                </a:lnTo>
                <a:lnTo>
                  <a:pt x="670194" y="1506612"/>
                </a:lnTo>
                <a:lnTo>
                  <a:pt x="586861" y="1476131"/>
                </a:lnTo>
                <a:lnTo>
                  <a:pt x="507707" y="1441730"/>
                </a:lnTo>
                <a:lnTo>
                  <a:pt x="433051" y="1403612"/>
                </a:lnTo>
                <a:lnTo>
                  <a:pt x="363212" y="1361985"/>
                </a:lnTo>
                <a:lnTo>
                  <a:pt x="298510" y="1317053"/>
                </a:lnTo>
                <a:lnTo>
                  <a:pt x="239264" y="1269022"/>
                </a:lnTo>
                <a:lnTo>
                  <a:pt x="185793" y="1218097"/>
                </a:lnTo>
                <a:lnTo>
                  <a:pt x="138416" y="1164482"/>
                </a:lnTo>
                <a:lnTo>
                  <a:pt x="97452" y="1108385"/>
                </a:lnTo>
                <a:lnTo>
                  <a:pt x="63220" y="1050009"/>
                </a:lnTo>
                <a:lnTo>
                  <a:pt x="36040" y="989561"/>
                </a:lnTo>
                <a:lnTo>
                  <a:pt x="16230" y="927245"/>
                </a:lnTo>
                <a:lnTo>
                  <a:pt x="4110" y="863267"/>
                </a:lnTo>
                <a:lnTo>
                  <a:pt x="0" y="797832"/>
                </a:lnTo>
                <a:close/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6456" y="5093808"/>
            <a:ext cx="2448991" cy="0"/>
          </a:xfrm>
          <a:custGeom>
            <a:avLst/>
            <a:gdLst/>
            <a:ahLst/>
            <a:cxnLst/>
            <a:rect l="l" t="t" r="r" b="b"/>
            <a:pathLst>
              <a:path w="2448991">
                <a:moveTo>
                  <a:pt x="0" y="0"/>
                </a:moveTo>
                <a:lnTo>
                  <a:pt x="2448991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4294967295"/>
          </p:nvPr>
        </p:nvSpPr>
        <p:spPr>
          <a:xfrm>
            <a:off x="8766282" y="6432232"/>
            <a:ext cx="231018" cy="2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22</a:t>
            </a:fld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04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2" grpId="2" animBg="1"/>
      <p:bldP spid="22" grpId="3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91471"/>
            <a:ext cx="8229600" cy="12527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lang="en-US" sz="3600" b="1" dirty="0" smtClean="0">
                <a:latin typeface="Calibri"/>
                <a:cs typeface="Calibri"/>
              </a:rPr>
              <a:t>D</a:t>
            </a:r>
            <a:r>
              <a:rPr lang="en-US" sz="3600" b="1" spc="-20" dirty="0" smtClean="0">
                <a:latin typeface="Calibri"/>
                <a:cs typeface="Calibri"/>
              </a:rPr>
              <a:t>ecom</a:t>
            </a:r>
            <a:r>
              <a:rPr lang="en-US" sz="3600" b="1" spc="-5" dirty="0" smtClean="0">
                <a:latin typeface="Calibri"/>
                <a:cs typeface="Calibri"/>
              </a:rPr>
              <a:t>p</a:t>
            </a:r>
            <a:r>
              <a:rPr lang="en-US" sz="3600" b="1" spc="0" dirty="0" smtClean="0">
                <a:latin typeface="Calibri"/>
                <a:cs typeface="Calibri"/>
              </a:rPr>
              <a:t>o</a:t>
            </a:r>
            <a:r>
              <a:rPr lang="en-US" sz="3600" b="1" spc="-20" dirty="0" smtClean="0">
                <a:latin typeface="Calibri"/>
                <a:cs typeface="Calibri"/>
              </a:rPr>
              <a:t>sing to </a:t>
            </a:r>
            <a:r>
              <a:rPr lang="en-US" sz="3600" b="1" spc="-35" dirty="0" smtClean="0">
                <a:latin typeface="Calibri"/>
                <a:cs typeface="Calibri"/>
              </a:rPr>
              <a:t>M</a:t>
            </a:r>
            <a:r>
              <a:rPr lang="en-US" sz="3600" b="1" spc="-30" dirty="0" smtClean="0">
                <a:latin typeface="Calibri"/>
                <a:cs typeface="Calibri"/>
              </a:rPr>
              <a:t>u</a:t>
            </a:r>
            <a:r>
              <a:rPr lang="en-US" sz="3600" b="1" spc="-20" dirty="0" smtClean="0">
                <a:latin typeface="Calibri"/>
                <a:cs typeface="Calibri"/>
              </a:rPr>
              <a:t>lt</a:t>
            </a:r>
            <a:r>
              <a:rPr lang="en-US" sz="3600" b="1" spc="-10" dirty="0" smtClean="0">
                <a:latin typeface="Calibri"/>
                <a:cs typeface="Calibri"/>
              </a:rPr>
              <a:t>ip</a:t>
            </a:r>
            <a:r>
              <a:rPr lang="en-US" sz="3600" b="1" spc="-20" dirty="0" smtClean="0">
                <a:latin typeface="Calibri"/>
                <a:cs typeface="Calibri"/>
              </a:rPr>
              <a:t>le </a:t>
            </a:r>
            <a:r>
              <a:rPr sz="3600" b="1" spc="-25" dirty="0" smtClean="0">
                <a:latin typeface="Calibri"/>
                <a:cs typeface="Calibri"/>
              </a:rPr>
              <a:t>FSMS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8982" y="6468255"/>
            <a:ext cx="205740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 smtClean="0">
                <a:latin typeface="Calibri"/>
                <a:cs typeface="Calibri"/>
              </a:rPr>
              <a:t>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8145" y="2974571"/>
            <a:ext cx="1022465" cy="756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6570" y="3015812"/>
            <a:ext cx="903699" cy="634973"/>
          </a:xfrm>
          <a:custGeom>
            <a:avLst/>
            <a:gdLst/>
            <a:ahLst/>
            <a:cxnLst/>
            <a:rect l="l" t="t" r="r" b="b"/>
            <a:pathLst>
              <a:path w="903699" h="634973">
                <a:moveTo>
                  <a:pt x="451849" y="0"/>
                </a:moveTo>
                <a:lnTo>
                  <a:pt x="378557" y="4155"/>
                </a:lnTo>
                <a:lnTo>
                  <a:pt x="309030" y="16185"/>
                </a:lnTo>
                <a:lnTo>
                  <a:pt x="244198" y="35437"/>
                </a:lnTo>
                <a:lnTo>
                  <a:pt x="184993" y="61256"/>
                </a:lnTo>
                <a:lnTo>
                  <a:pt x="132343" y="92989"/>
                </a:lnTo>
                <a:lnTo>
                  <a:pt x="87180" y="129983"/>
                </a:lnTo>
                <a:lnTo>
                  <a:pt x="50434" y="171583"/>
                </a:lnTo>
                <a:lnTo>
                  <a:pt x="23035" y="217136"/>
                </a:lnTo>
                <a:lnTo>
                  <a:pt x="5913" y="265989"/>
                </a:lnTo>
                <a:lnTo>
                  <a:pt x="0" y="317487"/>
                </a:lnTo>
                <a:lnTo>
                  <a:pt x="1497" y="343526"/>
                </a:lnTo>
                <a:lnTo>
                  <a:pt x="13131" y="393782"/>
                </a:lnTo>
                <a:lnTo>
                  <a:pt x="35508" y="441067"/>
                </a:lnTo>
                <a:lnTo>
                  <a:pt x="67697" y="484725"/>
                </a:lnTo>
                <a:lnTo>
                  <a:pt x="108768" y="524103"/>
                </a:lnTo>
                <a:lnTo>
                  <a:pt x="157790" y="558548"/>
                </a:lnTo>
                <a:lnTo>
                  <a:pt x="213834" y="587406"/>
                </a:lnTo>
                <a:lnTo>
                  <a:pt x="275969" y="610023"/>
                </a:lnTo>
                <a:lnTo>
                  <a:pt x="343265" y="625746"/>
                </a:lnTo>
                <a:lnTo>
                  <a:pt x="414791" y="633920"/>
                </a:lnTo>
                <a:lnTo>
                  <a:pt x="451849" y="634973"/>
                </a:lnTo>
                <a:lnTo>
                  <a:pt x="488908" y="633920"/>
                </a:lnTo>
                <a:lnTo>
                  <a:pt x="560434" y="625746"/>
                </a:lnTo>
                <a:lnTo>
                  <a:pt x="627730" y="610023"/>
                </a:lnTo>
                <a:lnTo>
                  <a:pt x="689864" y="587406"/>
                </a:lnTo>
                <a:lnTo>
                  <a:pt x="745908" y="558548"/>
                </a:lnTo>
                <a:lnTo>
                  <a:pt x="794931" y="524103"/>
                </a:lnTo>
                <a:lnTo>
                  <a:pt x="836002" y="484725"/>
                </a:lnTo>
                <a:lnTo>
                  <a:pt x="868191" y="441067"/>
                </a:lnTo>
                <a:lnTo>
                  <a:pt x="890567" y="393782"/>
                </a:lnTo>
                <a:lnTo>
                  <a:pt x="902202" y="343526"/>
                </a:lnTo>
                <a:lnTo>
                  <a:pt x="903699" y="317487"/>
                </a:lnTo>
                <a:lnTo>
                  <a:pt x="902202" y="291448"/>
                </a:lnTo>
                <a:lnTo>
                  <a:pt x="890567" y="241191"/>
                </a:lnTo>
                <a:lnTo>
                  <a:pt x="868191" y="193906"/>
                </a:lnTo>
                <a:lnTo>
                  <a:pt x="836002" y="150248"/>
                </a:lnTo>
                <a:lnTo>
                  <a:pt x="794931" y="110869"/>
                </a:lnTo>
                <a:lnTo>
                  <a:pt x="745908" y="76424"/>
                </a:lnTo>
                <a:lnTo>
                  <a:pt x="689864" y="47566"/>
                </a:lnTo>
                <a:lnTo>
                  <a:pt x="627730" y="24949"/>
                </a:lnTo>
                <a:lnTo>
                  <a:pt x="560434" y="9227"/>
                </a:lnTo>
                <a:lnTo>
                  <a:pt x="488908" y="1052"/>
                </a:lnTo>
                <a:lnTo>
                  <a:pt x="451849" y="0"/>
                </a:lnTo>
                <a:close/>
              </a:path>
            </a:pathLst>
          </a:custGeom>
          <a:solidFill>
            <a:srgbClr val="E3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6570" y="3015812"/>
            <a:ext cx="903699" cy="634973"/>
          </a:xfrm>
          <a:custGeom>
            <a:avLst/>
            <a:gdLst/>
            <a:ahLst/>
            <a:cxnLst/>
            <a:rect l="l" t="t" r="r" b="b"/>
            <a:pathLst>
              <a:path w="903699" h="634973">
                <a:moveTo>
                  <a:pt x="0" y="317486"/>
                </a:moveTo>
                <a:lnTo>
                  <a:pt x="5913" y="265988"/>
                </a:lnTo>
                <a:lnTo>
                  <a:pt x="23035" y="217136"/>
                </a:lnTo>
                <a:lnTo>
                  <a:pt x="50434" y="171583"/>
                </a:lnTo>
                <a:lnTo>
                  <a:pt x="87180" y="129983"/>
                </a:lnTo>
                <a:lnTo>
                  <a:pt x="132343" y="92989"/>
                </a:lnTo>
                <a:lnTo>
                  <a:pt x="184993" y="61256"/>
                </a:lnTo>
                <a:lnTo>
                  <a:pt x="244198" y="35437"/>
                </a:lnTo>
                <a:lnTo>
                  <a:pt x="309030" y="16185"/>
                </a:lnTo>
                <a:lnTo>
                  <a:pt x="378557" y="4155"/>
                </a:lnTo>
                <a:lnTo>
                  <a:pt x="451849" y="0"/>
                </a:lnTo>
                <a:lnTo>
                  <a:pt x="488908" y="1052"/>
                </a:lnTo>
                <a:lnTo>
                  <a:pt x="560434" y="9227"/>
                </a:lnTo>
                <a:lnTo>
                  <a:pt x="627730" y="24949"/>
                </a:lnTo>
                <a:lnTo>
                  <a:pt x="689865" y="47566"/>
                </a:lnTo>
                <a:lnTo>
                  <a:pt x="745909" y="76424"/>
                </a:lnTo>
                <a:lnTo>
                  <a:pt x="794931" y="110869"/>
                </a:lnTo>
                <a:lnTo>
                  <a:pt x="836002" y="150248"/>
                </a:lnTo>
                <a:lnTo>
                  <a:pt x="868191" y="193906"/>
                </a:lnTo>
                <a:lnTo>
                  <a:pt x="890567" y="241191"/>
                </a:lnTo>
                <a:lnTo>
                  <a:pt x="902201" y="291447"/>
                </a:lnTo>
                <a:lnTo>
                  <a:pt x="903699" y="317486"/>
                </a:lnTo>
                <a:lnTo>
                  <a:pt x="902201" y="343525"/>
                </a:lnTo>
                <a:lnTo>
                  <a:pt x="890567" y="393782"/>
                </a:lnTo>
                <a:lnTo>
                  <a:pt x="868191" y="441067"/>
                </a:lnTo>
                <a:lnTo>
                  <a:pt x="836002" y="484725"/>
                </a:lnTo>
                <a:lnTo>
                  <a:pt x="794931" y="524103"/>
                </a:lnTo>
                <a:lnTo>
                  <a:pt x="745909" y="558548"/>
                </a:lnTo>
                <a:lnTo>
                  <a:pt x="689865" y="587406"/>
                </a:lnTo>
                <a:lnTo>
                  <a:pt x="627730" y="610024"/>
                </a:lnTo>
                <a:lnTo>
                  <a:pt x="560434" y="625746"/>
                </a:lnTo>
                <a:lnTo>
                  <a:pt x="488908" y="633921"/>
                </a:lnTo>
                <a:lnTo>
                  <a:pt x="451849" y="634973"/>
                </a:lnTo>
                <a:lnTo>
                  <a:pt x="414791" y="633921"/>
                </a:lnTo>
                <a:lnTo>
                  <a:pt x="343265" y="625746"/>
                </a:lnTo>
                <a:lnTo>
                  <a:pt x="275969" y="610024"/>
                </a:lnTo>
                <a:lnTo>
                  <a:pt x="213834" y="587406"/>
                </a:lnTo>
                <a:lnTo>
                  <a:pt x="157790" y="558548"/>
                </a:lnTo>
                <a:lnTo>
                  <a:pt x="108768" y="524103"/>
                </a:lnTo>
                <a:lnTo>
                  <a:pt x="67697" y="484725"/>
                </a:lnTo>
                <a:lnTo>
                  <a:pt x="35508" y="441067"/>
                </a:lnTo>
                <a:lnTo>
                  <a:pt x="13131" y="393782"/>
                </a:lnTo>
                <a:lnTo>
                  <a:pt x="1497" y="343525"/>
                </a:lnTo>
                <a:lnTo>
                  <a:pt x="0" y="317486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3411" y="3602183"/>
            <a:ext cx="544483" cy="856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5719" y="3628504"/>
            <a:ext cx="0" cy="480657"/>
          </a:xfrm>
          <a:custGeom>
            <a:avLst/>
            <a:gdLst/>
            <a:ahLst/>
            <a:cxnLst/>
            <a:rect l="l" t="t" r="r" b="b"/>
            <a:pathLst>
              <a:path h="480657">
                <a:moveTo>
                  <a:pt x="0" y="0"/>
                </a:moveTo>
                <a:lnTo>
                  <a:pt x="0" y="480657"/>
                </a:lnTo>
              </a:path>
            </a:pathLst>
          </a:custGeom>
          <a:ln w="5714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7260" y="3909266"/>
            <a:ext cx="256500" cy="256607"/>
          </a:xfrm>
          <a:custGeom>
            <a:avLst/>
            <a:gdLst/>
            <a:ahLst/>
            <a:cxnLst/>
            <a:rect l="l" t="t" r="r" b="b"/>
            <a:pathLst>
              <a:path w="256500" h="256607">
                <a:moveTo>
                  <a:pt x="25670" y="0"/>
                </a:moveTo>
                <a:lnTo>
                  <a:pt x="14048" y="3764"/>
                </a:lnTo>
                <a:lnTo>
                  <a:pt x="7277" y="9241"/>
                </a:lnTo>
                <a:lnTo>
                  <a:pt x="1309" y="19494"/>
                </a:lnTo>
                <a:lnTo>
                  <a:pt x="0" y="31222"/>
                </a:lnTo>
                <a:lnTo>
                  <a:pt x="3764" y="42844"/>
                </a:lnTo>
                <a:lnTo>
                  <a:pt x="128459" y="256607"/>
                </a:lnTo>
                <a:lnTo>
                  <a:pt x="193840" y="143186"/>
                </a:lnTo>
                <a:lnTo>
                  <a:pt x="128459" y="143186"/>
                </a:lnTo>
                <a:lnTo>
                  <a:pt x="47651" y="7277"/>
                </a:lnTo>
                <a:lnTo>
                  <a:pt x="37398" y="1309"/>
                </a:lnTo>
                <a:lnTo>
                  <a:pt x="25670" y="0"/>
                </a:lnTo>
                <a:close/>
              </a:path>
              <a:path w="256500" h="256607">
                <a:moveTo>
                  <a:pt x="222906" y="418"/>
                </a:moveTo>
                <a:lnTo>
                  <a:pt x="212052" y="5051"/>
                </a:lnTo>
                <a:lnTo>
                  <a:pt x="203789" y="14048"/>
                </a:lnTo>
                <a:lnTo>
                  <a:pt x="128459" y="143186"/>
                </a:lnTo>
                <a:lnTo>
                  <a:pt x="193840" y="143186"/>
                </a:lnTo>
                <a:lnTo>
                  <a:pt x="256352" y="34741"/>
                </a:lnTo>
                <a:lnTo>
                  <a:pt x="256500" y="22880"/>
                </a:lnTo>
                <a:lnTo>
                  <a:pt x="251866" y="12026"/>
                </a:lnTo>
                <a:lnTo>
                  <a:pt x="242869" y="3764"/>
                </a:lnTo>
                <a:lnTo>
                  <a:pt x="234768" y="566"/>
                </a:lnTo>
                <a:lnTo>
                  <a:pt x="222906" y="418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8145" y="4055225"/>
            <a:ext cx="1022465" cy="7564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6570" y="4095256"/>
            <a:ext cx="903699" cy="634974"/>
          </a:xfrm>
          <a:custGeom>
            <a:avLst/>
            <a:gdLst/>
            <a:ahLst/>
            <a:cxnLst/>
            <a:rect l="l" t="t" r="r" b="b"/>
            <a:pathLst>
              <a:path w="903699" h="634974">
                <a:moveTo>
                  <a:pt x="451849" y="0"/>
                </a:moveTo>
                <a:lnTo>
                  <a:pt x="378557" y="4155"/>
                </a:lnTo>
                <a:lnTo>
                  <a:pt x="309030" y="16185"/>
                </a:lnTo>
                <a:lnTo>
                  <a:pt x="244198" y="35437"/>
                </a:lnTo>
                <a:lnTo>
                  <a:pt x="184993" y="61256"/>
                </a:lnTo>
                <a:lnTo>
                  <a:pt x="132343" y="92990"/>
                </a:lnTo>
                <a:lnTo>
                  <a:pt x="87180" y="129983"/>
                </a:lnTo>
                <a:lnTo>
                  <a:pt x="50434" y="171583"/>
                </a:lnTo>
                <a:lnTo>
                  <a:pt x="23035" y="217137"/>
                </a:lnTo>
                <a:lnTo>
                  <a:pt x="5913" y="265989"/>
                </a:lnTo>
                <a:lnTo>
                  <a:pt x="0" y="317487"/>
                </a:lnTo>
                <a:lnTo>
                  <a:pt x="1497" y="343526"/>
                </a:lnTo>
                <a:lnTo>
                  <a:pt x="13131" y="393783"/>
                </a:lnTo>
                <a:lnTo>
                  <a:pt x="35508" y="441067"/>
                </a:lnTo>
                <a:lnTo>
                  <a:pt x="67697" y="484726"/>
                </a:lnTo>
                <a:lnTo>
                  <a:pt x="108768" y="524104"/>
                </a:lnTo>
                <a:lnTo>
                  <a:pt x="157790" y="558549"/>
                </a:lnTo>
                <a:lnTo>
                  <a:pt x="213834" y="587407"/>
                </a:lnTo>
                <a:lnTo>
                  <a:pt x="275969" y="610024"/>
                </a:lnTo>
                <a:lnTo>
                  <a:pt x="343265" y="625747"/>
                </a:lnTo>
                <a:lnTo>
                  <a:pt x="414791" y="633922"/>
                </a:lnTo>
                <a:lnTo>
                  <a:pt x="451849" y="634974"/>
                </a:lnTo>
                <a:lnTo>
                  <a:pt x="488908" y="633922"/>
                </a:lnTo>
                <a:lnTo>
                  <a:pt x="560434" y="625747"/>
                </a:lnTo>
                <a:lnTo>
                  <a:pt x="627730" y="610024"/>
                </a:lnTo>
                <a:lnTo>
                  <a:pt x="689864" y="587407"/>
                </a:lnTo>
                <a:lnTo>
                  <a:pt x="745908" y="558549"/>
                </a:lnTo>
                <a:lnTo>
                  <a:pt x="794931" y="524104"/>
                </a:lnTo>
                <a:lnTo>
                  <a:pt x="836002" y="484726"/>
                </a:lnTo>
                <a:lnTo>
                  <a:pt x="868191" y="441067"/>
                </a:lnTo>
                <a:lnTo>
                  <a:pt x="890567" y="393783"/>
                </a:lnTo>
                <a:lnTo>
                  <a:pt x="902202" y="343526"/>
                </a:lnTo>
                <a:lnTo>
                  <a:pt x="903699" y="317487"/>
                </a:lnTo>
                <a:lnTo>
                  <a:pt x="902202" y="291448"/>
                </a:lnTo>
                <a:lnTo>
                  <a:pt x="890567" y="241191"/>
                </a:lnTo>
                <a:lnTo>
                  <a:pt x="868191" y="193907"/>
                </a:lnTo>
                <a:lnTo>
                  <a:pt x="836002" y="150248"/>
                </a:lnTo>
                <a:lnTo>
                  <a:pt x="794931" y="110870"/>
                </a:lnTo>
                <a:lnTo>
                  <a:pt x="745908" y="76425"/>
                </a:lnTo>
                <a:lnTo>
                  <a:pt x="689864" y="47567"/>
                </a:lnTo>
                <a:lnTo>
                  <a:pt x="627730" y="24949"/>
                </a:lnTo>
                <a:lnTo>
                  <a:pt x="560434" y="9227"/>
                </a:lnTo>
                <a:lnTo>
                  <a:pt x="488908" y="1052"/>
                </a:lnTo>
                <a:lnTo>
                  <a:pt x="451849" y="0"/>
                </a:lnTo>
                <a:close/>
              </a:path>
            </a:pathLst>
          </a:custGeom>
          <a:solidFill>
            <a:srgbClr val="E3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6570" y="4095256"/>
            <a:ext cx="903699" cy="634973"/>
          </a:xfrm>
          <a:custGeom>
            <a:avLst/>
            <a:gdLst/>
            <a:ahLst/>
            <a:cxnLst/>
            <a:rect l="l" t="t" r="r" b="b"/>
            <a:pathLst>
              <a:path w="903699" h="634973">
                <a:moveTo>
                  <a:pt x="0" y="317486"/>
                </a:moveTo>
                <a:lnTo>
                  <a:pt x="5913" y="265988"/>
                </a:lnTo>
                <a:lnTo>
                  <a:pt x="23035" y="217136"/>
                </a:lnTo>
                <a:lnTo>
                  <a:pt x="50434" y="171583"/>
                </a:lnTo>
                <a:lnTo>
                  <a:pt x="87180" y="129983"/>
                </a:lnTo>
                <a:lnTo>
                  <a:pt x="132343" y="92989"/>
                </a:lnTo>
                <a:lnTo>
                  <a:pt x="184993" y="61256"/>
                </a:lnTo>
                <a:lnTo>
                  <a:pt x="244198" y="35437"/>
                </a:lnTo>
                <a:lnTo>
                  <a:pt x="309030" y="16185"/>
                </a:lnTo>
                <a:lnTo>
                  <a:pt x="378557" y="4155"/>
                </a:lnTo>
                <a:lnTo>
                  <a:pt x="451849" y="0"/>
                </a:lnTo>
                <a:lnTo>
                  <a:pt x="488908" y="1052"/>
                </a:lnTo>
                <a:lnTo>
                  <a:pt x="560434" y="9227"/>
                </a:lnTo>
                <a:lnTo>
                  <a:pt x="627730" y="24949"/>
                </a:lnTo>
                <a:lnTo>
                  <a:pt x="689865" y="47566"/>
                </a:lnTo>
                <a:lnTo>
                  <a:pt x="745909" y="76424"/>
                </a:lnTo>
                <a:lnTo>
                  <a:pt x="794931" y="110869"/>
                </a:lnTo>
                <a:lnTo>
                  <a:pt x="836002" y="150248"/>
                </a:lnTo>
                <a:lnTo>
                  <a:pt x="868191" y="193906"/>
                </a:lnTo>
                <a:lnTo>
                  <a:pt x="890567" y="241191"/>
                </a:lnTo>
                <a:lnTo>
                  <a:pt x="902201" y="291448"/>
                </a:lnTo>
                <a:lnTo>
                  <a:pt x="903699" y="317486"/>
                </a:lnTo>
                <a:lnTo>
                  <a:pt x="902201" y="343525"/>
                </a:lnTo>
                <a:lnTo>
                  <a:pt x="890567" y="393782"/>
                </a:lnTo>
                <a:lnTo>
                  <a:pt x="868191" y="441067"/>
                </a:lnTo>
                <a:lnTo>
                  <a:pt x="836002" y="484725"/>
                </a:lnTo>
                <a:lnTo>
                  <a:pt x="794931" y="524103"/>
                </a:lnTo>
                <a:lnTo>
                  <a:pt x="745909" y="558549"/>
                </a:lnTo>
                <a:lnTo>
                  <a:pt x="689865" y="587406"/>
                </a:lnTo>
                <a:lnTo>
                  <a:pt x="627730" y="610024"/>
                </a:lnTo>
                <a:lnTo>
                  <a:pt x="560434" y="625746"/>
                </a:lnTo>
                <a:lnTo>
                  <a:pt x="488908" y="633921"/>
                </a:lnTo>
                <a:lnTo>
                  <a:pt x="451849" y="634973"/>
                </a:lnTo>
                <a:lnTo>
                  <a:pt x="414791" y="633921"/>
                </a:lnTo>
                <a:lnTo>
                  <a:pt x="343265" y="625746"/>
                </a:lnTo>
                <a:lnTo>
                  <a:pt x="275969" y="610024"/>
                </a:lnTo>
                <a:lnTo>
                  <a:pt x="213834" y="587406"/>
                </a:lnTo>
                <a:lnTo>
                  <a:pt x="157790" y="558549"/>
                </a:lnTo>
                <a:lnTo>
                  <a:pt x="108768" y="524103"/>
                </a:lnTo>
                <a:lnTo>
                  <a:pt x="67697" y="484725"/>
                </a:lnTo>
                <a:lnTo>
                  <a:pt x="35508" y="441067"/>
                </a:lnTo>
                <a:lnTo>
                  <a:pt x="13131" y="393782"/>
                </a:lnTo>
                <a:lnTo>
                  <a:pt x="1497" y="343525"/>
                </a:lnTo>
                <a:lnTo>
                  <a:pt x="0" y="317486"/>
                </a:lnTo>
                <a:close/>
              </a:path>
            </a:pathLst>
          </a:custGeom>
          <a:ln w="28574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269" y="3419302"/>
            <a:ext cx="544483" cy="773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1067" y="3727394"/>
            <a:ext cx="0" cy="401282"/>
          </a:xfrm>
          <a:custGeom>
            <a:avLst/>
            <a:gdLst/>
            <a:ahLst/>
            <a:cxnLst/>
            <a:rect l="l" t="t" r="r" b="b"/>
            <a:pathLst>
              <a:path h="401282">
                <a:moveTo>
                  <a:pt x="0" y="401282"/>
                </a:moveTo>
                <a:lnTo>
                  <a:pt x="0" y="0"/>
                </a:lnTo>
              </a:path>
            </a:pathLst>
          </a:custGeom>
          <a:ln w="5714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2608" y="3670682"/>
            <a:ext cx="256499" cy="256608"/>
          </a:xfrm>
          <a:custGeom>
            <a:avLst/>
            <a:gdLst/>
            <a:ahLst/>
            <a:cxnLst/>
            <a:rect l="l" t="t" r="r" b="b"/>
            <a:pathLst>
              <a:path w="256499" h="256608">
                <a:moveTo>
                  <a:pt x="128459" y="0"/>
                </a:moveTo>
                <a:lnTo>
                  <a:pt x="3764" y="213763"/>
                </a:lnTo>
                <a:lnTo>
                  <a:pt x="0" y="225384"/>
                </a:lnTo>
                <a:lnTo>
                  <a:pt x="1309" y="237113"/>
                </a:lnTo>
                <a:lnTo>
                  <a:pt x="7277" y="247365"/>
                </a:lnTo>
                <a:lnTo>
                  <a:pt x="14048" y="252844"/>
                </a:lnTo>
                <a:lnTo>
                  <a:pt x="25670" y="256608"/>
                </a:lnTo>
                <a:lnTo>
                  <a:pt x="37398" y="255298"/>
                </a:lnTo>
                <a:lnTo>
                  <a:pt x="47651" y="249330"/>
                </a:lnTo>
                <a:lnTo>
                  <a:pt x="128459" y="113422"/>
                </a:lnTo>
                <a:lnTo>
                  <a:pt x="193841" y="113422"/>
                </a:lnTo>
                <a:lnTo>
                  <a:pt x="128459" y="0"/>
                </a:lnTo>
                <a:close/>
              </a:path>
              <a:path w="256499" h="256608">
                <a:moveTo>
                  <a:pt x="193841" y="113422"/>
                </a:moveTo>
                <a:lnTo>
                  <a:pt x="128459" y="113422"/>
                </a:lnTo>
                <a:lnTo>
                  <a:pt x="203789" y="242559"/>
                </a:lnTo>
                <a:lnTo>
                  <a:pt x="212052" y="251556"/>
                </a:lnTo>
                <a:lnTo>
                  <a:pt x="222906" y="256189"/>
                </a:lnTo>
                <a:lnTo>
                  <a:pt x="234768" y="256042"/>
                </a:lnTo>
                <a:lnTo>
                  <a:pt x="242869" y="252844"/>
                </a:lnTo>
                <a:lnTo>
                  <a:pt x="251866" y="244580"/>
                </a:lnTo>
                <a:lnTo>
                  <a:pt x="256499" y="233726"/>
                </a:lnTo>
                <a:lnTo>
                  <a:pt x="256352" y="221865"/>
                </a:lnTo>
                <a:lnTo>
                  <a:pt x="193841" y="113422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59897" y="3194209"/>
            <a:ext cx="52895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latin typeface="Calibri"/>
                <a:cs typeface="Calibri"/>
              </a:rPr>
              <a:t>allow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2790" y="4255920"/>
            <a:ext cx="511809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latin typeface="Calibri"/>
                <a:cs typeface="Calibri"/>
              </a:rPr>
              <a:t>blo</a:t>
            </a:r>
            <a:r>
              <a:rPr sz="1800" i="1" spc="-10" dirty="0" smtClean="0"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6675" y="1600200"/>
            <a:ext cx="6445885" cy="588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spc="0" dirty="0" smtClean="0">
                <a:latin typeface="Calibri"/>
                <a:cs typeface="Calibri"/>
              </a:rPr>
              <a:t>FS</a:t>
            </a:r>
            <a:r>
              <a:rPr sz="3200" spc="-30" dirty="0" smtClean="0">
                <a:latin typeface="Calibri"/>
                <a:cs typeface="Calibri"/>
              </a:rPr>
              <a:t>M instan</a:t>
            </a:r>
            <a:r>
              <a:rPr sz="3200" spc="-15" dirty="0" smtClean="0">
                <a:latin typeface="Calibri"/>
                <a:cs typeface="Calibri"/>
              </a:rPr>
              <a:t>ce is instan</a:t>
            </a:r>
            <a:r>
              <a:rPr lang="en-US" sz="3200" spc="175" dirty="0" smtClean="0">
                <a:latin typeface="Calibri"/>
                <a:cs typeface="Calibri"/>
              </a:rPr>
              <a:t>ti</a:t>
            </a:r>
            <a:r>
              <a:rPr sz="3200" spc="-15" dirty="0" smtClean="0">
                <a:latin typeface="Calibri"/>
                <a:cs typeface="Calibri"/>
              </a:rPr>
              <a:t>ated per ﬂ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25" dirty="0" smtClean="0">
                <a:latin typeface="Calibri"/>
                <a:cs typeface="Calibri"/>
              </a:rPr>
              <a:t>w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7486" y="2373022"/>
            <a:ext cx="953769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dirty="0" smtClean="0">
                <a:latin typeface="Calibri"/>
                <a:cs typeface="Calibri"/>
              </a:rPr>
              <a:t>H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10" dirty="0" smtClean="0">
                <a:latin typeface="Calibri"/>
                <a:cs typeface="Calibri"/>
              </a:rPr>
              <a:t>t </a:t>
            </a:r>
            <a:r>
              <a:rPr sz="2800" spc="-15" dirty="0" smtClean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22912" y="2974571"/>
            <a:ext cx="1026621" cy="7564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83891" y="3015812"/>
            <a:ext cx="903700" cy="634973"/>
          </a:xfrm>
          <a:custGeom>
            <a:avLst/>
            <a:gdLst/>
            <a:ahLst/>
            <a:cxnLst/>
            <a:rect l="l" t="t" r="r" b="b"/>
            <a:pathLst>
              <a:path w="903700" h="634973">
                <a:moveTo>
                  <a:pt x="451850" y="0"/>
                </a:moveTo>
                <a:lnTo>
                  <a:pt x="378558" y="4155"/>
                </a:lnTo>
                <a:lnTo>
                  <a:pt x="309031" y="16185"/>
                </a:lnTo>
                <a:lnTo>
                  <a:pt x="244199" y="35437"/>
                </a:lnTo>
                <a:lnTo>
                  <a:pt x="184993" y="61256"/>
                </a:lnTo>
                <a:lnTo>
                  <a:pt x="132344" y="92989"/>
                </a:lnTo>
                <a:lnTo>
                  <a:pt x="87181" y="129983"/>
                </a:lnTo>
                <a:lnTo>
                  <a:pt x="50434" y="171583"/>
                </a:lnTo>
                <a:lnTo>
                  <a:pt x="23035" y="217136"/>
                </a:lnTo>
                <a:lnTo>
                  <a:pt x="5913" y="265989"/>
                </a:lnTo>
                <a:lnTo>
                  <a:pt x="0" y="317487"/>
                </a:lnTo>
                <a:lnTo>
                  <a:pt x="1497" y="343526"/>
                </a:lnTo>
                <a:lnTo>
                  <a:pt x="13132" y="393782"/>
                </a:lnTo>
                <a:lnTo>
                  <a:pt x="35508" y="441067"/>
                </a:lnTo>
                <a:lnTo>
                  <a:pt x="67697" y="484725"/>
                </a:lnTo>
                <a:lnTo>
                  <a:pt x="108768" y="524103"/>
                </a:lnTo>
                <a:lnTo>
                  <a:pt x="157791" y="558548"/>
                </a:lnTo>
                <a:lnTo>
                  <a:pt x="213835" y="587406"/>
                </a:lnTo>
                <a:lnTo>
                  <a:pt x="275970" y="610023"/>
                </a:lnTo>
                <a:lnTo>
                  <a:pt x="343265" y="625746"/>
                </a:lnTo>
                <a:lnTo>
                  <a:pt x="414792" y="633920"/>
                </a:lnTo>
                <a:lnTo>
                  <a:pt x="451850" y="634973"/>
                </a:lnTo>
                <a:lnTo>
                  <a:pt x="488909" y="633920"/>
                </a:lnTo>
                <a:lnTo>
                  <a:pt x="560435" y="625746"/>
                </a:lnTo>
                <a:lnTo>
                  <a:pt x="627731" y="610023"/>
                </a:lnTo>
                <a:lnTo>
                  <a:pt x="689865" y="587406"/>
                </a:lnTo>
                <a:lnTo>
                  <a:pt x="745909" y="558548"/>
                </a:lnTo>
                <a:lnTo>
                  <a:pt x="794932" y="524103"/>
                </a:lnTo>
                <a:lnTo>
                  <a:pt x="836002" y="484725"/>
                </a:lnTo>
                <a:lnTo>
                  <a:pt x="868191" y="441067"/>
                </a:lnTo>
                <a:lnTo>
                  <a:pt x="890568" y="393782"/>
                </a:lnTo>
                <a:lnTo>
                  <a:pt x="902202" y="343526"/>
                </a:lnTo>
                <a:lnTo>
                  <a:pt x="903700" y="317487"/>
                </a:lnTo>
                <a:lnTo>
                  <a:pt x="902202" y="291448"/>
                </a:lnTo>
                <a:lnTo>
                  <a:pt x="890568" y="241191"/>
                </a:lnTo>
                <a:lnTo>
                  <a:pt x="868191" y="193906"/>
                </a:lnTo>
                <a:lnTo>
                  <a:pt x="836002" y="150248"/>
                </a:lnTo>
                <a:lnTo>
                  <a:pt x="794932" y="110869"/>
                </a:lnTo>
                <a:lnTo>
                  <a:pt x="745909" y="76424"/>
                </a:lnTo>
                <a:lnTo>
                  <a:pt x="689865" y="47566"/>
                </a:lnTo>
                <a:lnTo>
                  <a:pt x="627731" y="24949"/>
                </a:lnTo>
                <a:lnTo>
                  <a:pt x="560435" y="9227"/>
                </a:lnTo>
                <a:lnTo>
                  <a:pt x="488909" y="1052"/>
                </a:lnTo>
                <a:lnTo>
                  <a:pt x="451850" y="0"/>
                </a:lnTo>
                <a:close/>
              </a:path>
            </a:pathLst>
          </a:custGeom>
          <a:solidFill>
            <a:srgbClr val="E3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83891" y="3015812"/>
            <a:ext cx="903699" cy="634973"/>
          </a:xfrm>
          <a:custGeom>
            <a:avLst/>
            <a:gdLst/>
            <a:ahLst/>
            <a:cxnLst/>
            <a:rect l="l" t="t" r="r" b="b"/>
            <a:pathLst>
              <a:path w="903699" h="634973">
                <a:moveTo>
                  <a:pt x="0" y="317486"/>
                </a:moveTo>
                <a:lnTo>
                  <a:pt x="5913" y="265988"/>
                </a:lnTo>
                <a:lnTo>
                  <a:pt x="23035" y="217136"/>
                </a:lnTo>
                <a:lnTo>
                  <a:pt x="50434" y="171583"/>
                </a:lnTo>
                <a:lnTo>
                  <a:pt x="87180" y="129983"/>
                </a:lnTo>
                <a:lnTo>
                  <a:pt x="132343" y="92989"/>
                </a:lnTo>
                <a:lnTo>
                  <a:pt x="184993" y="61256"/>
                </a:lnTo>
                <a:lnTo>
                  <a:pt x="244198" y="35437"/>
                </a:lnTo>
                <a:lnTo>
                  <a:pt x="309030" y="16185"/>
                </a:lnTo>
                <a:lnTo>
                  <a:pt x="378557" y="4155"/>
                </a:lnTo>
                <a:lnTo>
                  <a:pt x="451849" y="0"/>
                </a:lnTo>
                <a:lnTo>
                  <a:pt x="488908" y="1052"/>
                </a:lnTo>
                <a:lnTo>
                  <a:pt x="560434" y="9227"/>
                </a:lnTo>
                <a:lnTo>
                  <a:pt x="627730" y="24949"/>
                </a:lnTo>
                <a:lnTo>
                  <a:pt x="689865" y="47566"/>
                </a:lnTo>
                <a:lnTo>
                  <a:pt x="745908" y="76424"/>
                </a:lnTo>
                <a:lnTo>
                  <a:pt x="794931" y="110869"/>
                </a:lnTo>
                <a:lnTo>
                  <a:pt x="836002" y="150248"/>
                </a:lnTo>
                <a:lnTo>
                  <a:pt x="868191" y="193906"/>
                </a:lnTo>
                <a:lnTo>
                  <a:pt x="890567" y="241191"/>
                </a:lnTo>
                <a:lnTo>
                  <a:pt x="902201" y="291447"/>
                </a:lnTo>
                <a:lnTo>
                  <a:pt x="903699" y="317486"/>
                </a:lnTo>
                <a:lnTo>
                  <a:pt x="902201" y="343525"/>
                </a:lnTo>
                <a:lnTo>
                  <a:pt x="890567" y="393782"/>
                </a:lnTo>
                <a:lnTo>
                  <a:pt x="868191" y="441067"/>
                </a:lnTo>
                <a:lnTo>
                  <a:pt x="836002" y="484725"/>
                </a:lnTo>
                <a:lnTo>
                  <a:pt x="794931" y="524103"/>
                </a:lnTo>
                <a:lnTo>
                  <a:pt x="745908" y="558548"/>
                </a:lnTo>
                <a:lnTo>
                  <a:pt x="689865" y="587406"/>
                </a:lnTo>
                <a:lnTo>
                  <a:pt x="627730" y="610024"/>
                </a:lnTo>
                <a:lnTo>
                  <a:pt x="560434" y="625746"/>
                </a:lnTo>
                <a:lnTo>
                  <a:pt x="488908" y="633921"/>
                </a:lnTo>
                <a:lnTo>
                  <a:pt x="451849" y="634973"/>
                </a:lnTo>
                <a:lnTo>
                  <a:pt x="414791" y="633921"/>
                </a:lnTo>
                <a:lnTo>
                  <a:pt x="343265" y="625746"/>
                </a:lnTo>
                <a:lnTo>
                  <a:pt x="275969" y="610024"/>
                </a:lnTo>
                <a:lnTo>
                  <a:pt x="213834" y="587406"/>
                </a:lnTo>
                <a:lnTo>
                  <a:pt x="157790" y="558548"/>
                </a:lnTo>
                <a:lnTo>
                  <a:pt x="108768" y="524103"/>
                </a:lnTo>
                <a:lnTo>
                  <a:pt x="67697" y="484725"/>
                </a:lnTo>
                <a:lnTo>
                  <a:pt x="35508" y="441067"/>
                </a:lnTo>
                <a:lnTo>
                  <a:pt x="13131" y="393782"/>
                </a:lnTo>
                <a:lnTo>
                  <a:pt x="1497" y="343525"/>
                </a:lnTo>
                <a:lnTo>
                  <a:pt x="0" y="317486"/>
                </a:lnTo>
                <a:close/>
              </a:path>
            </a:pathLst>
          </a:custGeom>
          <a:ln w="28574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2334" y="3602183"/>
            <a:ext cx="544483" cy="8562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63040" y="3628504"/>
            <a:ext cx="0" cy="480657"/>
          </a:xfrm>
          <a:custGeom>
            <a:avLst/>
            <a:gdLst/>
            <a:ahLst/>
            <a:cxnLst/>
            <a:rect l="l" t="t" r="r" b="b"/>
            <a:pathLst>
              <a:path h="480657">
                <a:moveTo>
                  <a:pt x="0" y="0"/>
                </a:moveTo>
                <a:lnTo>
                  <a:pt x="0" y="480657"/>
                </a:lnTo>
              </a:path>
            </a:pathLst>
          </a:custGeom>
          <a:ln w="5714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34581" y="3909266"/>
            <a:ext cx="256499" cy="256607"/>
          </a:xfrm>
          <a:custGeom>
            <a:avLst/>
            <a:gdLst/>
            <a:ahLst/>
            <a:cxnLst/>
            <a:rect l="l" t="t" r="r" b="b"/>
            <a:pathLst>
              <a:path w="256499" h="256607">
                <a:moveTo>
                  <a:pt x="25670" y="0"/>
                </a:moveTo>
                <a:lnTo>
                  <a:pt x="14048" y="3764"/>
                </a:lnTo>
                <a:lnTo>
                  <a:pt x="7277" y="9241"/>
                </a:lnTo>
                <a:lnTo>
                  <a:pt x="1310" y="19494"/>
                </a:lnTo>
                <a:lnTo>
                  <a:pt x="0" y="31222"/>
                </a:lnTo>
                <a:lnTo>
                  <a:pt x="3763" y="42844"/>
                </a:lnTo>
                <a:lnTo>
                  <a:pt x="128458" y="256607"/>
                </a:lnTo>
                <a:lnTo>
                  <a:pt x="193840" y="143186"/>
                </a:lnTo>
                <a:lnTo>
                  <a:pt x="128458" y="143186"/>
                </a:lnTo>
                <a:lnTo>
                  <a:pt x="47651" y="7277"/>
                </a:lnTo>
                <a:lnTo>
                  <a:pt x="37398" y="1309"/>
                </a:lnTo>
                <a:lnTo>
                  <a:pt x="25670" y="0"/>
                </a:lnTo>
                <a:close/>
              </a:path>
              <a:path w="256499" h="256607">
                <a:moveTo>
                  <a:pt x="222906" y="418"/>
                </a:moveTo>
                <a:lnTo>
                  <a:pt x="212052" y="5051"/>
                </a:lnTo>
                <a:lnTo>
                  <a:pt x="203788" y="14048"/>
                </a:lnTo>
                <a:lnTo>
                  <a:pt x="128458" y="143186"/>
                </a:lnTo>
                <a:lnTo>
                  <a:pt x="193840" y="143186"/>
                </a:lnTo>
                <a:lnTo>
                  <a:pt x="256352" y="34741"/>
                </a:lnTo>
                <a:lnTo>
                  <a:pt x="256499" y="22880"/>
                </a:lnTo>
                <a:lnTo>
                  <a:pt x="251866" y="12026"/>
                </a:lnTo>
                <a:lnTo>
                  <a:pt x="242869" y="3764"/>
                </a:lnTo>
                <a:lnTo>
                  <a:pt x="234768" y="566"/>
                </a:lnTo>
                <a:lnTo>
                  <a:pt x="222906" y="418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2912" y="4055225"/>
            <a:ext cx="1026621" cy="7564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83891" y="4095256"/>
            <a:ext cx="903700" cy="634974"/>
          </a:xfrm>
          <a:custGeom>
            <a:avLst/>
            <a:gdLst/>
            <a:ahLst/>
            <a:cxnLst/>
            <a:rect l="l" t="t" r="r" b="b"/>
            <a:pathLst>
              <a:path w="903700" h="634974">
                <a:moveTo>
                  <a:pt x="451850" y="0"/>
                </a:moveTo>
                <a:lnTo>
                  <a:pt x="378558" y="4155"/>
                </a:lnTo>
                <a:lnTo>
                  <a:pt x="309031" y="16185"/>
                </a:lnTo>
                <a:lnTo>
                  <a:pt x="244199" y="35437"/>
                </a:lnTo>
                <a:lnTo>
                  <a:pt x="184993" y="61256"/>
                </a:lnTo>
                <a:lnTo>
                  <a:pt x="132344" y="92990"/>
                </a:lnTo>
                <a:lnTo>
                  <a:pt x="87181" y="129983"/>
                </a:lnTo>
                <a:lnTo>
                  <a:pt x="50434" y="171583"/>
                </a:lnTo>
                <a:lnTo>
                  <a:pt x="23035" y="217137"/>
                </a:lnTo>
                <a:lnTo>
                  <a:pt x="5913" y="265989"/>
                </a:lnTo>
                <a:lnTo>
                  <a:pt x="0" y="317487"/>
                </a:lnTo>
                <a:lnTo>
                  <a:pt x="1497" y="343526"/>
                </a:lnTo>
                <a:lnTo>
                  <a:pt x="13132" y="393783"/>
                </a:lnTo>
                <a:lnTo>
                  <a:pt x="35508" y="441067"/>
                </a:lnTo>
                <a:lnTo>
                  <a:pt x="67697" y="484726"/>
                </a:lnTo>
                <a:lnTo>
                  <a:pt x="108768" y="524104"/>
                </a:lnTo>
                <a:lnTo>
                  <a:pt x="157791" y="558549"/>
                </a:lnTo>
                <a:lnTo>
                  <a:pt x="213835" y="587407"/>
                </a:lnTo>
                <a:lnTo>
                  <a:pt x="275970" y="610024"/>
                </a:lnTo>
                <a:lnTo>
                  <a:pt x="343265" y="625747"/>
                </a:lnTo>
                <a:lnTo>
                  <a:pt x="414792" y="633922"/>
                </a:lnTo>
                <a:lnTo>
                  <a:pt x="451850" y="634974"/>
                </a:lnTo>
                <a:lnTo>
                  <a:pt x="488909" y="633922"/>
                </a:lnTo>
                <a:lnTo>
                  <a:pt x="560435" y="625747"/>
                </a:lnTo>
                <a:lnTo>
                  <a:pt x="627731" y="610024"/>
                </a:lnTo>
                <a:lnTo>
                  <a:pt x="689865" y="587407"/>
                </a:lnTo>
                <a:lnTo>
                  <a:pt x="745909" y="558549"/>
                </a:lnTo>
                <a:lnTo>
                  <a:pt x="794932" y="524104"/>
                </a:lnTo>
                <a:lnTo>
                  <a:pt x="836002" y="484726"/>
                </a:lnTo>
                <a:lnTo>
                  <a:pt x="868191" y="441067"/>
                </a:lnTo>
                <a:lnTo>
                  <a:pt x="890568" y="393783"/>
                </a:lnTo>
                <a:lnTo>
                  <a:pt x="902202" y="343526"/>
                </a:lnTo>
                <a:lnTo>
                  <a:pt x="903700" y="317487"/>
                </a:lnTo>
                <a:lnTo>
                  <a:pt x="902202" y="291448"/>
                </a:lnTo>
                <a:lnTo>
                  <a:pt x="890568" y="241191"/>
                </a:lnTo>
                <a:lnTo>
                  <a:pt x="868191" y="193907"/>
                </a:lnTo>
                <a:lnTo>
                  <a:pt x="836002" y="150248"/>
                </a:lnTo>
                <a:lnTo>
                  <a:pt x="794932" y="110870"/>
                </a:lnTo>
                <a:lnTo>
                  <a:pt x="745909" y="76425"/>
                </a:lnTo>
                <a:lnTo>
                  <a:pt x="689865" y="47567"/>
                </a:lnTo>
                <a:lnTo>
                  <a:pt x="627731" y="24949"/>
                </a:lnTo>
                <a:lnTo>
                  <a:pt x="560435" y="9227"/>
                </a:lnTo>
                <a:lnTo>
                  <a:pt x="488909" y="1052"/>
                </a:lnTo>
                <a:lnTo>
                  <a:pt x="451850" y="0"/>
                </a:lnTo>
                <a:close/>
              </a:path>
            </a:pathLst>
          </a:custGeom>
          <a:solidFill>
            <a:srgbClr val="E3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83891" y="4095256"/>
            <a:ext cx="903699" cy="634973"/>
          </a:xfrm>
          <a:custGeom>
            <a:avLst/>
            <a:gdLst/>
            <a:ahLst/>
            <a:cxnLst/>
            <a:rect l="l" t="t" r="r" b="b"/>
            <a:pathLst>
              <a:path w="903699" h="634973">
                <a:moveTo>
                  <a:pt x="0" y="317486"/>
                </a:moveTo>
                <a:lnTo>
                  <a:pt x="5913" y="265988"/>
                </a:lnTo>
                <a:lnTo>
                  <a:pt x="23035" y="217136"/>
                </a:lnTo>
                <a:lnTo>
                  <a:pt x="50434" y="171583"/>
                </a:lnTo>
                <a:lnTo>
                  <a:pt x="87180" y="129983"/>
                </a:lnTo>
                <a:lnTo>
                  <a:pt x="132343" y="92989"/>
                </a:lnTo>
                <a:lnTo>
                  <a:pt x="184993" y="61256"/>
                </a:lnTo>
                <a:lnTo>
                  <a:pt x="244198" y="35437"/>
                </a:lnTo>
                <a:lnTo>
                  <a:pt x="309030" y="16185"/>
                </a:lnTo>
                <a:lnTo>
                  <a:pt x="378557" y="4155"/>
                </a:lnTo>
                <a:lnTo>
                  <a:pt x="451849" y="0"/>
                </a:lnTo>
                <a:lnTo>
                  <a:pt x="488908" y="1052"/>
                </a:lnTo>
                <a:lnTo>
                  <a:pt x="560434" y="9227"/>
                </a:lnTo>
                <a:lnTo>
                  <a:pt x="627730" y="24949"/>
                </a:lnTo>
                <a:lnTo>
                  <a:pt x="689865" y="47566"/>
                </a:lnTo>
                <a:lnTo>
                  <a:pt x="745908" y="76424"/>
                </a:lnTo>
                <a:lnTo>
                  <a:pt x="794931" y="110869"/>
                </a:lnTo>
                <a:lnTo>
                  <a:pt x="836002" y="150248"/>
                </a:lnTo>
                <a:lnTo>
                  <a:pt x="868191" y="193906"/>
                </a:lnTo>
                <a:lnTo>
                  <a:pt x="890567" y="241191"/>
                </a:lnTo>
                <a:lnTo>
                  <a:pt x="902201" y="291448"/>
                </a:lnTo>
                <a:lnTo>
                  <a:pt x="903699" y="317486"/>
                </a:lnTo>
                <a:lnTo>
                  <a:pt x="902201" y="343525"/>
                </a:lnTo>
                <a:lnTo>
                  <a:pt x="890567" y="393782"/>
                </a:lnTo>
                <a:lnTo>
                  <a:pt x="868191" y="441067"/>
                </a:lnTo>
                <a:lnTo>
                  <a:pt x="836002" y="484725"/>
                </a:lnTo>
                <a:lnTo>
                  <a:pt x="794931" y="524103"/>
                </a:lnTo>
                <a:lnTo>
                  <a:pt x="745908" y="558549"/>
                </a:lnTo>
                <a:lnTo>
                  <a:pt x="689865" y="587406"/>
                </a:lnTo>
                <a:lnTo>
                  <a:pt x="627730" y="610024"/>
                </a:lnTo>
                <a:lnTo>
                  <a:pt x="560434" y="625746"/>
                </a:lnTo>
                <a:lnTo>
                  <a:pt x="488908" y="633921"/>
                </a:lnTo>
                <a:lnTo>
                  <a:pt x="451849" y="634973"/>
                </a:lnTo>
                <a:lnTo>
                  <a:pt x="414791" y="633921"/>
                </a:lnTo>
                <a:lnTo>
                  <a:pt x="343265" y="625746"/>
                </a:lnTo>
                <a:lnTo>
                  <a:pt x="275969" y="610024"/>
                </a:lnTo>
                <a:lnTo>
                  <a:pt x="213834" y="587406"/>
                </a:lnTo>
                <a:lnTo>
                  <a:pt x="157790" y="558549"/>
                </a:lnTo>
                <a:lnTo>
                  <a:pt x="108768" y="524103"/>
                </a:lnTo>
                <a:lnTo>
                  <a:pt x="67697" y="484725"/>
                </a:lnTo>
                <a:lnTo>
                  <a:pt x="35508" y="441067"/>
                </a:lnTo>
                <a:lnTo>
                  <a:pt x="13131" y="393782"/>
                </a:lnTo>
                <a:lnTo>
                  <a:pt x="1497" y="343525"/>
                </a:lnTo>
                <a:lnTo>
                  <a:pt x="0" y="317486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77192" y="3419302"/>
            <a:ext cx="544483" cy="7730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48389" y="3727394"/>
            <a:ext cx="0" cy="401282"/>
          </a:xfrm>
          <a:custGeom>
            <a:avLst/>
            <a:gdLst/>
            <a:ahLst/>
            <a:cxnLst/>
            <a:rect l="l" t="t" r="r" b="b"/>
            <a:pathLst>
              <a:path h="401282">
                <a:moveTo>
                  <a:pt x="0" y="401282"/>
                </a:moveTo>
                <a:lnTo>
                  <a:pt x="0" y="0"/>
                </a:lnTo>
              </a:path>
            </a:pathLst>
          </a:custGeom>
          <a:ln w="5714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19929" y="3670682"/>
            <a:ext cx="256499" cy="256608"/>
          </a:xfrm>
          <a:custGeom>
            <a:avLst/>
            <a:gdLst/>
            <a:ahLst/>
            <a:cxnLst/>
            <a:rect l="l" t="t" r="r" b="b"/>
            <a:pathLst>
              <a:path w="256499" h="256608">
                <a:moveTo>
                  <a:pt x="128459" y="0"/>
                </a:moveTo>
                <a:lnTo>
                  <a:pt x="3764" y="213763"/>
                </a:lnTo>
                <a:lnTo>
                  <a:pt x="0" y="225384"/>
                </a:lnTo>
                <a:lnTo>
                  <a:pt x="1309" y="237112"/>
                </a:lnTo>
                <a:lnTo>
                  <a:pt x="7276" y="247365"/>
                </a:lnTo>
                <a:lnTo>
                  <a:pt x="14049" y="252844"/>
                </a:lnTo>
                <a:lnTo>
                  <a:pt x="25670" y="256608"/>
                </a:lnTo>
                <a:lnTo>
                  <a:pt x="37398" y="255298"/>
                </a:lnTo>
                <a:lnTo>
                  <a:pt x="47651" y="249330"/>
                </a:lnTo>
                <a:lnTo>
                  <a:pt x="128459" y="113422"/>
                </a:lnTo>
                <a:lnTo>
                  <a:pt x="193841" y="113422"/>
                </a:lnTo>
                <a:lnTo>
                  <a:pt x="128459" y="0"/>
                </a:lnTo>
                <a:close/>
              </a:path>
              <a:path w="256499" h="256608">
                <a:moveTo>
                  <a:pt x="193841" y="113422"/>
                </a:moveTo>
                <a:lnTo>
                  <a:pt x="128459" y="113422"/>
                </a:lnTo>
                <a:lnTo>
                  <a:pt x="203789" y="242559"/>
                </a:lnTo>
                <a:lnTo>
                  <a:pt x="212052" y="251556"/>
                </a:lnTo>
                <a:lnTo>
                  <a:pt x="222906" y="256189"/>
                </a:lnTo>
                <a:lnTo>
                  <a:pt x="234768" y="256042"/>
                </a:lnTo>
                <a:lnTo>
                  <a:pt x="242870" y="252844"/>
                </a:lnTo>
                <a:lnTo>
                  <a:pt x="251866" y="244580"/>
                </a:lnTo>
                <a:lnTo>
                  <a:pt x="256499" y="233726"/>
                </a:lnTo>
                <a:lnTo>
                  <a:pt x="256352" y="221864"/>
                </a:lnTo>
                <a:lnTo>
                  <a:pt x="193841" y="113422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37217" y="3194209"/>
            <a:ext cx="52895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latin typeface="Calibri"/>
                <a:cs typeface="Calibri"/>
              </a:rPr>
              <a:t>allow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60111" y="4255920"/>
            <a:ext cx="511809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latin typeface="Calibri"/>
                <a:cs typeface="Calibri"/>
              </a:rPr>
              <a:t>blo</a:t>
            </a:r>
            <a:r>
              <a:rPr sz="1800" i="1" spc="-10" dirty="0" smtClean="0"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98584" y="2373022"/>
            <a:ext cx="953769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dirty="0" smtClean="0">
                <a:latin typeface="Calibri"/>
                <a:cs typeface="Calibri"/>
              </a:rPr>
              <a:t>H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10" dirty="0" smtClean="0">
                <a:latin typeface="Calibri"/>
                <a:cs typeface="Calibri"/>
              </a:rPr>
              <a:t>t </a:t>
            </a:r>
            <a:r>
              <a:rPr sz="2800" spc="-15" dirty="0" smtClean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70222" y="2974571"/>
            <a:ext cx="1022465" cy="7564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30929" y="3015812"/>
            <a:ext cx="903700" cy="634973"/>
          </a:xfrm>
          <a:custGeom>
            <a:avLst/>
            <a:gdLst/>
            <a:ahLst/>
            <a:cxnLst/>
            <a:rect l="l" t="t" r="r" b="b"/>
            <a:pathLst>
              <a:path w="903700" h="634973">
                <a:moveTo>
                  <a:pt x="451850" y="0"/>
                </a:moveTo>
                <a:lnTo>
                  <a:pt x="378558" y="4155"/>
                </a:lnTo>
                <a:lnTo>
                  <a:pt x="309031" y="16185"/>
                </a:lnTo>
                <a:lnTo>
                  <a:pt x="244199" y="35437"/>
                </a:lnTo>
                <a:lnTo>
                  <a:pt x="184993" y="61256"/>
                </a:lnTo>
                <a:lnTo>
                  <a:pt x="132344" y="92989"/>
                </a:lnTo>
                <a:lnTo>
                  <a:pt x="87181" y="129983"/>
                </a:lnTo>
                <a:lnTo>
                  <a:pt x="50434" y="171583"/>
                </a:lnTo>
                <a:lnTo>
                  <a:pt x="23035" y="217136"/>
                </a:lnTo>
                <a:lnTo>
                  <a:pt x="5913" y="265989"/>
                </a:lnTo>
                <a:lnTo>
                  <a:pt x="0" y="317487"/>
                </a:lnTo>
                <a:lnTo>
                  <a:pt x="1497" y="343526"/>
                </a:lnTo>
                <a:lnTo>
                  <a:pt x="13132" y="393782"/>
                </a:lnTo>
                <a:lnTo>
                  <a:pt x="35508" y="441067"/>
                </a:lnTo>
                <a:lnTo>
                  <a:pt x="67697" y="484725"/>
                </a:lnTo>
                <a:lnTo>
                  <a:pt x="108768" y="524103"/>
                </a:lnTo>
                <a:lnTo>
                  <a:pt x="157791" y="558548"/>
                </a:lnTo>
                <a:lnTo>
                  <a:pt x="213835" y="587406"/>
                </a:lnTo>
                <a:lnTo>
                  <a:pt x="275970" y="610023"/>
                </a:lnTo>
                <a:lnTo>
                  <a:pt x="343265" y="625746"/>
                </a:lnTo>
                <a:lnTo>
                  <a:pt x="414792" y="633920"/>
                </a:lnTo>
                <a:lnTo>
                  <a:pt x="451850" y="634973"/>
                </a:lnTo>
                <a:lnTo>
                  <a:pt x="488909" y="633920"/>
                </a:lnTo>
                <a:lnTo>
                  <a:pt x="560435" y="625746"/>
                </a:lnTo>
                <a:lnTo>
                  <a:pt x="627730" y="610023"/>
                </a:lnTo>
                <a:lnTo>
                  <a:pt x="689865" y="587406"/>
                </a:lnTo>
                <a:lnTo>
                  <a:pt x="745909" y="558548"/>
                </a:lnTo>
                <a:lnTo>
                  <a:pt x="794931" y="524103"/>
                </a:lnTo>
                <a:lnTo>
                  <a:pt x="836002" y="484725"/>
                </a:lnTo>
                <a:lnTo>
                  <a:pt x="868191" y="441067"/>
                </a:lnTo>
                <a:lnTo>
                  <a:pt x="890568" y="393782"/>
                </a:lnTo>
                <a:lnTo>
                  <a:pt x="902202" y="343526"/>
                </a:lnTo>
                <a:lnTo>
                  <a:pt x="903700" y="317487"/>
                </a:lnTo>
                <a:lnTo>
                  <a:pt x="902202" y="291448"/>
                </a:lnTo>
                <a:lnTo>
                  <a:pt x="890568" y="241191"/>
                </a:lnTo>
                <a:lnTo>
                  <a:pt x="868191" y="193906"/>
                </a:lnTo>
                <a:lnTo>
                  <a:pt x="836002" y="150248"/>
                </a:lnTo>
                <a:lnTo>
                  <a:pt x="794931" y="110869"/>
                </a:lnTo>
                <a:lnTo>
                  <a:pt x="745909" y="76424"/>
                </a:lnTo>
                <a:lnTo>
                  <a:pt x="689865" y="47566"/>
                </a:lnTo>
                <a:lnTo>
                  <a:pt x="627730" y="24949"/>
                </a:lnTo>
                <a:lnTo>
                  <a:pt x="560435" y="9227"/>
                </a:lnTo>
                <a:lnTo>
                  <a:pt x="488909" y="1052"/>
                </a:lnTo>
                <a:lnTo>
                  <a:pt x="451850" y="0"/>
                </a:lnTo>
                <a:close/>
              </a:path>
            </a:pathLst>
          </a:custGeom>
          <a:solidFill>
            <a:srgbClr val="E3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30929" y="3015812"/>
            <a:ext cx="903699" cy="634973"/>
          </a:xfrm>
          <a:custGeom>
            <a:avLst/>
            <a:gdLst/>
            <a:ahLst/>
            <a:cxnLst/>
            <a:rect l="l" t="t" r="r" b="b"/>
            <a:pathLst>
              <a:path w="903699" h="634973">
                <a:moveTo>
                  <a:pt x="0" y="317486"/>
                </a:moveTo>
                <a:lnTo>
                  <a:pt x="5913" y="265988"/>
                </a:lnTo>
                <a:lnTo>
                  <a:pt x="23035" y="217136"/>
                </a:lnTo>
                <a:lnTo>
                  <a:pt x="50434" y="171583"/>
                </a:lnTo>
                <a:lnTo>
                  <a:pt x="87180" y="129983"/>
                </a:lnTo>
                <a:lnTo>
                  <a:pt x="132343" y="92989"/>
                </a:lnTo>
                <a:lnTo>
                  <a:pt x="184993" y="61256"/>
                </a:lnTo>
                <a:lnTo>
                  <a:pt x="244198" y="35437"/>
                </a:lnTo>
                <a:lnTo>
                  <a:pt x="309030" y="16185"/>
                </a:lnTo>
                <a:lnTo>
                  <a:pt x="378557" y="4155"/>
                </a:lnTo>
                <a:lnTo>
                  <a:pt x="451849" y="0"/>
                </a:lnTo>
                <a:lnTo>
                  <a:pt x="488908" y="1052"/>
                </a:lnTo>
                <a:lnTo>
                  <a:pt x="560434" y="9227"/>
                </a:lnTo>
                <a:lnTo>
                  <a:pt x="627730" y="24949"/>
                </a:lnTo>
                <a:lnTo>
                  <a:pt x="689865" y="47566"/>
                </a:lnTo>
                <a:lnTo>
                  <a:pt x="745909" y="76424"/>
                </a:lnTo>
                <a:lnTo>
                  <a:pt x="794931" y="110869"/>
                </a:lnTo>
                <a:lnTo>
                  <a:pt x="836002" y="150248"/>
                </a:lnTo>
                <a:lnTo>
                  <a:pt x="868191" y="193906"/>
                </a:lnTo>
                <a:lnTo>
                  <a:pt x="890567" y="241191"/>
                </a:lnTo>
                <a:lnTo>
                  <a:pt x="902201" y="291447"/>
                </a:lnTo>
                <a:lnTo>
                  <a:pt x="903699" y="317486"/>
                </a:lnTo>
                <a:lnTo>
                  <a:pt x="902201" y="343525"/>
                </a:lnTo>
                <a:lnTo>
                  <a:pt x="890567" y="393782"/>
                </a:lnTo>
                <a:lnTo>
                  <a:pt x="868191" y="441067"/>
                </a:lnTo>
                <a:lnTo>
                  <a:pt x="836002" y="484725"/>
                </a:lnTo>
                <a:lnTo>
                  <a:pt x="794931" y="524103"/>
                </a:lnTo>
                <a:lnTo>
                  <a:pt x="745909" y="558548"/>
                </a:lnTo>
                <a:lnTo>
                  <a:pt x="689865" y="587406"/>
                </a:lnTo>
                <a:lnTo>
                  <a:pt x="627730" y="610024"/>
                </a:lnTo>
                <a:lnTo>
                  <a:pt x="560434" y="625746"/>
                </a:lnTo>
                <a:lnTo>
                  <a:pt x="488908" y="633921"/>
                </a:lnTo>
                <a:lnTo>
                  <a:pt x="451849" y="634973"/>
                </a:lnTo>
                <a:lnTo>
                  <a:pt x="414791" y="633921"/>
                </a:lnTo>
                <a:lnTo>
                  <a:pt x="343265" y="625746"/>
                </a:lnTo>
                <a:lnTo>
                  <a:pt x="275969" y="610024"/>
                </a:lnTo>
                <a:lnTo>
                  <a:pt x="213834" y="587406"/>
                </a:lnTo>
                <a:lnTo>
                  <a:pt x="157790" y="558548"/>
                </a:lnTo>
                <a:lnTo>
                  <a:pt x="108768" y="524103"/>
                </a:lnTo>
                <a:lnTo>
                  <a:pt x="67697" y="484725"/>
                </a:lnTo>
                <a:lnTo>
                  <a:pt x="35508" y="441067"/>
                </a:lnTo>
                <a:lnTo>
                  <a:pt x="13131" y="393782"/>
                </a:lnTo>
                <a:lnTo>
                  <a:pt x="1497" y="343525"/>
                </a:lnTo>
                <a:lnTo>
                  <a:pt x="0" y="317486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35486" y="3602183"/>
            <a:ext cx="548640" cy="8562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10079" y="3628504"/>
            <a:ext cx="0" cy="480657"/>
          </a:xfrm>
          <a:custGeom>
            <a:avLst/>
            <a:gdLst/>
            <a:ahLst/>
            <a:cxnLst/>
            <a:rect l="l" t="t" r="r" b="b"/>
            <a:pathLst>
              <a:path h="480657">
                <a:moveTo>
                  <a:pt x="0" y="0"/>
                </a:moveTo>
                <a:lnTo>
                  <a:pt x="0" y="480657"/>
                </a:lnTo>
              </a:path>
            </a:pathLst>
          </a:custGeom>
          <a:ln w="5714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81620" y="3909266"/>
            <a:ext cx="256499" cy="256607"/>
          </a:xfrm>
          <a:custGeom>
            <a:avLst/>
            <a:gdLst/>
            <a:ahLst/>
            <a:cxnLst/>
            <a:rect l="l" t="t" r="r" b="b"/>
            <a:pathLst>
              <a:path w="256499" h="256607">
                <a:moveTo>
                  <a:pt x="25669" y="0"/>
                </a:moveTo>
                <a:lnTo>
                  <a:pt x="14047" y="3764"/>
                </a:lnTo>
                <a:lnTo>
                  <a:pt x="7276" y="9242"/>
                </a:lnTo>
                <a:lnTo>
                  <a:pt x="1309" y="19494"/>
                </a:lnTo>
                <a:lnTo>
                  <a:pt x="0" y="31223"/>
                </a:lnTo>
                <a:lnTo>
                  <a:pt x="3764" y="42844"/>
                </a:lnTo>
                <a:lnTo>
                  <a:pt x="128459" y="256607"/>
                </a:lnTo>
                <a:lnTo>
                  <a:pt x="193840" y="143186"/>
                </a:lnTo>
                <a:lnTo>
                  <a:pt x="128459" y="143186"/>
                </a:lnTo>
                <a:lnTo>
                  <a:pt x="47650" y="7277"/>
                </a:lnTo>
                <a:lnTo>
                  <a:pt x="37398" y="1309"/>
                </a:lnTo>
                <a:lnTo>
                  <a:pt x="25669" y="0"/>
                </a:lnTo>
                <a:close/>
              </a:path>
              <a:path w="256499" h="256607">
                <a:moveTo>
                  <a:pt x="222906" y="418"/>
                </a:moveTo>
                <a:lnTo>
                  <a:pt x="212052" y="5051"/>
                </a:lnTo>
                <a:lnTo>
                  <a:pt x="203789" y="14048"/>
                </a:lnTo>
                <a:lnTo>
                  <a:pt x="128459" y="143186"/>
                </a:lnTo>
                <a:lnTo>
                  <a:pt x="193840" y="143186"/>
                </a:lnTo>
                <a:lnTo>
                  <a:pt x="256351" y="34742"/>
                </a:lnTo>
                <a:lnTo>
                  <a:pt x="256499" y="22880"/>
                </a:lnTo>
                <a:lnTo>
                  <a:pt x="251867" y="12027"/>
                </a:lnTo>
                <a:lnTo>
                  <a:pt x="242870" y="3764"/>
                </a:lnTo>
                <a:lnTo>
                  <a:pt x="234768" y="566"/>
                </a:lnTo>
                <a:lnTo>
                  <a:pt x="222906" y="418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70222" y="4055225"/>
            <a:ext cx="1022465" cy="7564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30929" y="4095256"/>
            <a:ext cx="903700" cy="634974"/>
          </a:xfrm>
          <a:custGeom>
            <a:avLst/>
            <a:gdLst/>
            <a:ahLst/>
            <a:cxnLst/>
            <a:rect l="l" t="t" r="r" b="b"/>
            <a:pathLst>
              <a:path w="903700" h="634974">
                <a:moveTo>
                  <a:pt x="451850" y="0"/>
                </a:moveTo>
                <a:lnTo>
                  <a:pt x="378558" y="4155"/>
                </a:lnTo>
                <a:lnTo>
                  <a:pt x="309031" y="16185"/>
                </a:lnTo>
                <a:lnTo>
                  <a:pt x="244199" y="35437"/>
                </a:lnTo>
                <a:lnTo>
                  <a:pt x="184993" y="61256"/>
                </a:lnTo>
                <a:lnTo>
                  <a:pt x="132344" y="92990"/>
                </a:lnTo>
                <a:lnTo>
                  <a:pt x="87181" y="129983"/>
                </a:lnTo>
                <a:lnTo>
                  <a:pt x="50434" y="171583"/>
                </a:lnTo>
                <a:lnTo>
                  <a:pt x="23035" y="217137"/>
                </a:lnTo>
                <a:lnTo>
                  <a:pt x="5913" y="265989"/>
                </a:lnTo>
                <a:lnTo>
                  <a:pt x="0" y="317487"/>
                </a:lnTo>
                <a:lnTo>
                  <a:pt x="1497" y="343526"/>
                </a:lnTo>
                <a:lnTo>
                  <a:pt x="13132" y="393783"/>
                </a:lnTo>
                <a:lnTo>
                  <a:pt x="35508" y="441067"/>
                </a:lnTo>
                <a:lnTo>
                  <a:pt x="67697" y="484726"/>
                </a:lnTo>
                <a:lnTo>
                  <a:pt x="108768" y="524104"/>
                </a:lnTo>
                <a:lnTo>
                  <a:pt x="157791" y="558549"/>
                </a:lnTo>
                <a:lnTo>
                  <a:pt x="213835" y="587407"/>
                </a:lnTo>
                <a:lnTo>
                  <a:pt x="275970" y="610024"/>
                </a:lnTo>
                <a:lnTo>
                  <a:pt x="343265" y="625747"/>
                </a:lnTo>
                <a:lnTo>
                  <a:pt x="414792" y="633922"/>
                </a:lnTo>
                <a:lnTo>
                  <a:pt x="451850" y="634974"/>
                </a:lnTo>
                <a:lnTo>
                  <a:pt x="488909" y="633922"/>
                </a:lnTo>
                <a:lnTo>
                  <a:pt x="560435" y="625747"/>
                </a:lnTo>
                <a:lnTo>
                  <a:pt x="627730" y="610024"/>
                </a:lnTo>
                <a:lnTo>
                  <a:pt x="689865" y="587407"/>
                </a:lnTo>
                <a:lnTo>
                  <a:pt x="745909" y="558549"/>
                </a:lnTo>
                <a:lnTo>
                  <a:pt x="794931" y="524104"/>
                </a:lnTo>
                <a:lnTo>
                  <a:pt x="836002" y="484726"/>
                </a:lnTo>
                <a:lnTo>
                  <a:pt x="868191" y="441067"/>
                </a:lnTo>
                <a:lnTo>
                  <a:pt x="890568" y="393783"/>
                </a:lnTo>
                <a:lnTo>
                  <a:pt x="902202" y="343526"/>
                </a:lnTo>
                <a:lnTo>
                  <a:pt x="903700" y="317487"/>
                </a:lnTo>
                <a:lnTo>
                  <a:pt x="902202" y="291448"/>
                </a:lnTo>
                <a:lnTo>
                  <a:pt x="890568" y="241191"/>
                </a:lnTo>
                <a:lnTo>
                  <a:pt x="868191" y="193907"/>
                </a:lnTo>
                <a:lnTo>
                  <a:pt x="836002" y="150248"/>
                </a:lnTo>
                <a:lnTo>
                  <a:pt x="794931" y="110870"/>
                </a:lnTo>
                <a:lnTo>
                  <a:pt x="745909" y="76425"/>
                </a:lnTo>
                <a:lnTo>
                  <a:pt x="689865" y="47567"/>
                </a:lnTo>
                <a:lnTo>
                  <a:pt x="627730" y="24949"/>
                </a:lnTo>
                <a:lnTo>
                  <a:pt x="560435" y="9227"/>
                </a:lnTo>
                <a:lnTo>
                  <a:pt x="488909" y="1052"/>
                </a:lnTo>
                <a:lnTo>
                  <a:pt x="451850" y="0"/>
                </a:lnTo>
                <a:close/>
              </a:path>
            </a:pathLst>
          </a:custGeom>
          <a:solidFill>
            <a:srgbClr val="E3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30929" y="4095256"/>
            <a:ext cx="903699" cy="634973"/>
          </a:xfrm>
          <a:custGeom>
            <a:avLst/>
            <a:gdLst/>
            <a:ahLst/>
            <a:cxnLst/>
            <a:rect l="l" t="t" r="r" b="b"/>
            <a:pathLst>
              <a:path w="903699" h="634973">
                <a:moveTo>
                  <a:pt x="0" y="317486"/>
                </a:moveTo>
                <a:lnTo>
                  <a:pt x="5913" y="265988"/>
                </a:lnTo>
                <a:lnTo>
                  <a:pt x="23035" y="217136"/>
                </a:lnTo>
                <a:lnTo>
                  <a:pt x="50434" y="171583"/>
                </a:lnTo>
                <a:lnTo>
                  <a:pt x="87180" y="129983"/>
                </a:lnTo>
                <a:lnTo>
                  <a:pt x="132343" y="92989"/>
                </a:lnTo>
                <a:lnTo>
                  <a:pt x="184993" y="61256"/>
                </a:lnTo>
                <a:lnTo>
                  <a:pt x="244198" y="35437"/>
                </a:lnTo>
                <a:lnTo>
                  <a:pt x="309030" y="16185"/>
                </a:lnTo>
                <a:lnTo>
                  <a:pt x="378557" y="4155"/>
                </a:lnTo>
                <a:lnTo>
                  <a:pt x="451849" y="0"/>
                </a:lnTo>
                <a:lnTo>
                  <a:pt x="488908" y="1052"/>
                </a:lnTo>
                <a:lnTo>
                  <a:pt x="560434" y="9227"/>
                </a:lnTo>
                <a:lnTo>
                  <a:pt x="627730" y="24949"/>
                </a:lnTo>
                <a:lnTo>
                  <a:pt x="689865" y="47566"/>
                </a:lnTo>
                <a:lnTo>
                  <a:pt x="745909" y="76424"/>
                </a:lnTo>
                <a:lnTo>
                  <a:pt x="794931" y="110869"/>
                </a:lnTo>
                <a:lnTo>
                  <a:pt x="836002" y="150248"/>
                </a:lnTo>
                <a:lnTo>
                  <a:pt x="868191" y="193906"/>
                </a:lnTo>
                <a:lnTo>
                  <a:pt x="890567" y="241191"/>
                </a:lnTo>
                <a:lnTo>
                  <a:pt x="902201" y="291448"/>
                </a:lnTo>
                <a:lnTo>
                  <a:pt x="903699" y="317486"/>
                </a:lnTo>
                <a:lnTo>
                  <a:pt x="902201" y="343525"/>
                </a:lnTo>
                <a:lnTo>
                  <a:pt x="890567" y="393782"/>
                </a:lnTo>
                <a:lnTo>
                  <a:pt x="868191" y="441067"/>
                </a:lnTo>
                <a:lnTo>
                  <a:pt x="836002" y="484725"/>
                </a:lnTo>
                <a:lnTo>
                  <a:pt x="794931" y="524103"/>
                </a:lnTo>
                <a:lnTo>
                  <a:pt x="745909" y="558549"/>
                </a:lnTo>
                <a:lnTo>
                  <a:pt x="689865" y="587406"/>
                </a:lnTo>
                <a:lnTo>
                  <a:pt x="627730" y="610024"/>
                </a:lnTo>
                <a:lnTo>
                  <a:pt x="560434" y="625746"/>
                </a:lnTo>
                <a:lnTo>
                  <a:pt x="488908" y="633921"/>
                </a:lnTo>
                <a:lnTo>
                  <a:pt x="451849" y="634973"/>
                </a:lnTo>
                <a:lnTo>
                  <a:pt x="414791" y="633921"/>
                </a:lnTo>
                <a:lnTo>
                  <a:pt x="343265" y="625746"/>
                </a:lnTo>
                <a:lnTo>
                  <a:pt x="275969" y="610024"/>
                </a:lnTo>
                <a:lnTo>
                  <a:pt x="213834" y="587406"/>
                </a:lnTo>
                <a:lnTo>
                  <a:pt x="157790" y="558549"/>
                </a:lnTo>
                <a:lnTo>
                  <a:pt x="108768" y="524103"/>
                </a:lnTo>
                <a:lnTo>
                  <a:pt x="67697" y="484725"/>
                </a:lnTo>
                <a:lnTo>
                  <a:pt x="35508" y="441067"/>
                </a:lnTo>
                <a:lnTo>
                  <a:pt x="13131" y="393782"/>
                </a:lnTo>
                <a:lnTo>
                  <a:pt x="1497" y="343525"/>
                </a:lnTo>
                <a:lnTo>
                  <a:pt x="0" y="317486"/>
                </a:lnTo>
                <a:close/>
              </a:path>
            </a:pathLst>
          </a:custGeom>
          <a:ln w="28574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24501" y="3419302"/>
            <a:ext cx="544483" cy="7730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95425" y="3727394"/>
            <a:ext cx="0" cy="401282"/>
          </a:xfrm>
          <a:custGeom>
            <a:avLst/>
            <a:gdLst/>
            <a:ahLst/>
            <a:cxnLst/>
            <a:rect l="l" t="t" r="r" b="b"/>
            <a:pathLst>
              <a:path h="401282">
                <a:moveTo>
                  <a:pt x="0" y="401282"/>
                </a:moveTo>
                <a:lnTo>
                  <a:pt x="0" y="0"/>
                </a:lnTo>
              </a:path>
            </a:pathLst>
          </a:custGeom>
          <a:ln w="5714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66967" y="3670682"/>
            <a:ext cx="256500" cy="256608"/>
          </a:xfrm>
          <a:custGeom>
            <a:avLst/>
            <a:gdLst/>
            <a:ahLst/>
            <a:cxnLst/>
            <a:rect l="l" t="t" r="r" b="b"/>
            <a:pathLst>
              <a:path w="256500" h="256608">
                <a:moveTo>
                  <a:pt x="128459" y="0"/>
                </a:moveTo>
                <a:lnTo>
                  <a:pt x="3764" y="213763"/>
                </a:lnTo>
                <a:lnTo>
                  <a:pt x="0" y="225384"/>
                </a:lnTo>
                <a:lnTo>
                  <a:pt x="1309" y="237113"/>
                </a:lnTo>
                <a:lnTo>
                  <a:pt x="7277" y="247366"/>
                </a:lnTo>
                <a:lnTo>
                  <a:pt x="14048" y="252844"/>
                </a:lnTo>
                <a:lnTo>
                  <a:pt x="25670" y="256608"/>
                </a:lnTo>
                <a:lnTo>
                  <a:pt x="37398" y="255298"/>
                </a:lnTo>
                <a:lnTo>
                  <a:pt x="47651" y="249330"/>
                </a:lnTo>
                <a:lnTo>
                  <a:pt x="128459" y="113422"/>
                </a:lnTo>
                <a:lnTo>
                  <a:pt x="193840" y="113422"/>
                </a:lnTo>
                <a:lnTo>
                  <a:pt x="128459" y="0"/>
                </a:lnTo>
                <a:close/>
              </a:path>
              <a:path w="256500" h="256608">
                <a:moveTo>
                  <a:pt x="193840" y="113422"/>
                </a:moveTo>
                <a:lnTo>
                  <a:pt x="128459" y="113422"/>
                </a:lnTo>
                <a:lnTo>
                  <a:pt x="203789" y="242559"/>
                </a:lnTo>
                <a:lnTo>
                  <a:pt x="212052" y="251556"/>
                </a:lnTo>
                <a:lnTo>
                  <a:pt x="222906" y="256189"/>
                </a:lnTo>
                <a:lnTo>
                  <a:pt x="234768" y="256042"/>
                </a:lnTo>
                <a:lnTo>
                  <a:pt x="242870" y="252844"/>
                </a:lnTo>
                <a:lnTo>
                  <a:pt x="251867" y="244580"/>
                </a:lnTo>
                <a:lnTo>
                  <a:pt x="256500" y="233726"/>
                </a:lnTo>
                <a:lnTo>
                  <a:pt x="256352" y="221865"/>
                </a:lnTo>
                <a:lnTo>
                  <a:pt x="193840" y="113422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184256" y="3194209"/>
            <a:ext cx="52895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latin typeface="Calibri"/>
                <a:cs typeface="Calibri"/>
              </a:rPr>
              <a:t>allow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07150" y="4255920"/>
            <a:ext cx="511809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latin typeface="Calibri"/>
                <a:cs typeface="Calibri"/>
              </a:rPr>
              <a:t>blo</a:t>
            </a:r>
            <a:r>
              <a:rPr sz="1800" i="1" spc="-10" dirty="0" smtClean="0"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004963" y="2373022"/>
            <a:ext cx="1002665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dirty="0" smtClean="0">
                <a:latin typeface="Calibri"/>
                <a:cs typeface="Calibri"/>
              </a:rPr>
              <a:t>H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10" dirty="0" smtClean="0">
                <a:latin typeface="Calibri"/>
                <a:cs typeface="Calibri"/>
              </a:rPr>
              <a:t>t </a:t>
            </a:r>
            <a:r>
              <a:rPr sz="2800" spc="-20" dirty="0" smtClean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649162" y="5232775"/>
            <a:ext cx="6146165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995930" algn="l"/>
              </a:tabLst>
            </a:pPr>
            <a:r>
              <a:rPr sz="2400" i="1" dirty="0" smtClean="0">
                <a:latin typeface="Calibri"/>
                <a:cs typeface="Calibri"/>
              </a:rPr>
              <a:t>Total # of sta</a:t>
            </a:r>
            <a:r>
              <a:rPr sz="2400" i="1" spc="-10" dirty="0" smtClean="0">
                <a:latin typeface="Calibri"/>
                <a:cs typeface="Calibri"/>
              </a:rPr>
              <a:t>te</a:t>
            </a:r>
            <a:r>
              <a:rPr sz="2400" i="1" spc="-5" dirty="0" smtClean="0">
                <a:latin typeface="Calibri"/>
                <a:cs typeface="Calibri"/>
              </a:rPr>
              <a:t>s</a:t>
            </a:r>
            <a:r>
              <a:rPr sz="2800" i="1" spc="-10" dirty="0" smtClean="0">
                <a:latin typeface="Calibri"/>
                <a:cs typeface="Calibri"/>
              </a:rPr>
              <a:t>: </a:t>
            </a:r>
            <a:r>
              <a:rPr sz="2800" i="1" spc="-20" dirty="0" smtClean="0">
                <a:latin typeface="Calibri"/>
                <a:cs typeface="Calibri"/>
              </a:rPr>
              <a:t>2N	</a:t>
            </a:r>
            <a:r>
              <a:rPr sz="2400" i="1" spc="-20" dirty="0" smtClean="0">
                <a:latin typeface="Calibri"/>
                <a:cs typeface="Calibri"/>
              </a:rPr>
              <a:t>Total # of </a:t>
            </a:r>
            <a:r>
              <a:rPr sz="2400" i="1" spc="-10" dirty="0" smtClean="0">
                <a:latin typeface="Calibri"/>
                <a:cs typeface="Calibri"/>
              </a:rPr>
              <a:t>trans</a:t>
            </a:r>
            <a:r>
              <a:rPr lang="en-US" sz="2400" i="1" spc="-10" dirty="0" smtClean="0">
                <a:latin typeface="Calibri"/>
                <a:cs typeface="Calibri"/>
              </a:rPr>
              <a:t>iti</a:t>
            </a:r>
            <a:r>
              <a:rPr sz="2400" i="1" spc="105" dirty="0" smtClean="0">
                <a:latin typeface="Calibri"/>
                <a:cs typeface="Calibri"/>
              </a:rPr>
              <a:t>on</a:t>
            </a:r>
            <a:r>
              <a:rPr sz="2400" i="1" spc="-5" dirty="0" smtClean="0">
                <a:latin typeface="Calibri"/>
                <a:cs typeface="Calibri"/>
              </a:rPr>
              <a:t>s</a:t>
            </a:r>
            <a:r>
              <a:rPr sz="2800" i="1" spc="-10" dirty="0" smtClean="0">
                <a:latin typeface="Calibri"/>
                <a:cs typeface="Calibri"/>
              </a:rPr>
              <a:t>: </a:t>
            </a:r>
            <a:r>
              <a:rPr sz="2800" i="1" spc="-25" dirty="0" smtClean="0">
                <a:latin typeface="Calibri"/>
                <a:cs typeface="Calibri"/>
              </a:rPr>
              <a:t>2N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6675" y="5294403"/>
            <a:ext cx="1564005" cy="384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 smtClean="0">
                <a:latin typeface="Calibri"/>
                <a:cs typeface="Calibri"/>
              </a:rPr>
              <a:t># of hosts</a:t>
            </a:r>
            <a:r>
              <a:rPr sz="2400" i="1" spc="-10" dirty="0" smtClean="0">
                <a:latin typeface="Calibri"/>
                <a:cs typeface="Calibri"/>
              </a:rPr>
              <a:t>: </a:t>
            </a:r>
            <a:r>
              <a:rPr sz="2400" i="1" spc="-20" dirty="0" smtClean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272741" y="2974571"/>
            <a:ext cx="1022465" cy="7564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32361" y="3015812"/>
            <a:ext cx="903700" cy="634973"/>
          </a:xfrm>
          <a:custGeom>
            <a:avLst/>
            <a:gdLst/>
            <a:ahLst/>
            <a:cxnLst/>
            <a:rect l="l" t="t" r="r" b="b"/>
            <a:pathLst>
              <a:path w="903700" h="634973">
                <a:moveTo>
                  <a:pt x="451850" y="0"/>
                </a:moveTo>
                <a:lnTo>
                  <a:pt x="378558" y="4155"/>
                </a:lnTo>
                <a:lnTo>
                  <a:pt x="309031" y="16185"/>
                </a:lnTo>
                <a:lnTo>
                  <a:pt x="244199" y="35437"/>
                </a:lnTo>
                <a:lnTo>
                  <a:pt x="184993" y="61256"/>
                </a:lnTo>
                <a:lnTo>
                  <a:pt x="132344" y="92989"/>
                </a:lnTo>
                <a:lnTo>
                  <a:pt x="87181" y="129983"/>
                </a:lnTo>
                <a:lnTo>
                  <a:pt x="50434" y="171583"/>
                </a:lnTo>
                <a:lnTo>
                  <a:pt x="23035" y="217136"/>
                </a:lnTo>
                <a:lnTo>
                  <a:pt x="5913" y="265989"/>
                </a:lnTo>
                <a:lnTo>
                  <a:pt x="0" y="317487"/>
                </a:lnTo>
                <a:lnTo>
                  <a:pt x="1497" y="343526"/>
                </a:lnTo>
                <a:lnTo>
                  <a:pt x="13132" y="393782"/>
                </a:lnTo>
                <a:lnTo>
                  <a:pt x="35508" y="441067"/>
                </a:lnTo>
                <a:lnTo>
                  <a:pt x="67697" y="484725"/>
                </a:lnTo>
                <a:lnTo>
                  <a:pt x="108768" y="524103"/>
                </a:lnTo>
                <a:lnTo>
                  <a:pt x="157791" y="558548"/>
                </a:lnTo>
                <a:lnTo>
                  <a:pt x="213835" y="587406"/>
                </a:lnTo>
                <a:lnTo>
                  <a:pt x="275970" y="610023"/>
                </a:lnTo>
                <a:lnTo>
                  <a:pt x="343265" y="625746"/>
                </a:lnTo>
                <a:lnTo>
                  <a:pt x="414792" y="633920"/>
                </a:lnTo>
                <a:lnTo>
                  <a:pt x="451850" y="634973"/>
                </a:lnTo>
                <a:lnTo>
                  <a:pt x="488909" y="633920"/>
                </a:lnTo>
                <a:lnTo>
                  <a:pt x="560435" y="625746"/>
                </a:lnTo>
                <a:lnTo>
                  <a:pt x="627731" y="610023"/>
                </a:lnTo>
                <a:lnTo>
                  <a:pt x="689865" y="587406"/>
                </a:lnTo>
                <a:lnTo>
                  <a:pt x="745909" y="558548"/>
                </a:lnTo>
                <a:lnTo>
                  <a:pt x="794932" y="524103"/>
                </a:lnTo>
                <a:lnTo>
                  <a:pt x="836002" y="484725"/>
                </a:lnTo>
                <a:lnTo>
                  <a:pt x="868191" y="441067"/>
                </a:lnTo>
                <a:lnTo>
                  <a:pt x="890568" y="393782"/>
                </a:lnTo>
                <a:lnTo>
                  <a:pt x="902202" y="343526"/>
                </a:lnTo>
                <a:lnTo>
                  <a:pt x="903700" y="317487"/>
                </a:lnTo>
                <a:lnTo>
                  <a:pt x="902202" y="291448"/>
                </a:lnTo>
                <a:lnTo>
                  <a:pt x="890568" y="241191"/>
                </a:lnTo>
                <a:lnTo>
                  <a:pt x="868191" y="193906"/>
                </a:lnTo>
                <a:lnTo>
                  <a:pt x="836002" y="150248"/>
                </a:lnTo>
                <a:lnTo>
                  <a:pt x="794932" y="110869"/>
                </a:lnTo>
                <a:lnTo>
                  <a:pt x="745909" y="76424"/>
                </a:lnTo>
                <a:lnTo>
                  <a:pt x="689865" y="47566"/>
                </a:lnTo>
                <a:lnTo>
                  <a:pt x="627731" y="24949"/>
                </a:lnTo>
                <a:lnTo>
                  <a:pt x="560435" y="9227"/>
                </a:lnTo>
                <a:lnTo>
                  <a:pt x="488909" y="1052"/>
                </a:lnTo>
                <a:lnTo>
                  <a:pt x="451850" y="0"/>
                </a:lnTo>
                <a:close/>
              </a:path>
            </a:pathLst>
          </a:custGeom>
          <a:solidFill>
            <a:srgbClr val="E3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32360" y="3015812"/>
            <a:ext cx="903699" cy="634973"/>
          </a:xfrm>
          <a:custGeom>
            <a:avLst/>
            <a:gdLst/>
            <a:ahLst/>
            <a:cxnLst/>
            <a:rect l="l" t="t" r="r" b="b"/>
            <a:pathLst>
              <a:path w="903699" h="634973">
                <a:moveTo>
                  <a:pt x="0" y="317486"/>
                </a:moveTo>
                <a:lnTo>
                  <a:pt x="5913" y="265988"/>
                </a:lnTo>
                <a:lnTo>
                  <a:pt x="23035" y="217136"/>
                </a:lnTo>
                <a:lnTo>
                  <a:pt x="50434" y="171583"/>
                </a:lnTo>
                <a:lnTo>
                  <a:pt x="87180" y="129983"/>
                </a:lnTo>
                <a:lnTo>
                  <a:pt x="132343" y="92989"/>
                </a:lnTo>
                <a:lnTo>
                  <a:pt x="184993" y="61256"/>
                </a:lnTo>
                <a:lnTo>
                  <a:pt x="244198" y="35437"/>
                </a:lnTo>
                <a:lnTo>
                  <a:pt x="309030" y="16185"/>
                </a:lnTo>
                <a:lnTo>
                  <a:pt x="378557" y="4155"/>
                </a:lnTo>
                <a:lnTo>
                  <a:pt x="451849" y="0"/>
                </a:lnTo>
                <a:lnTo>
                  <a:pt x="488908" y="1052"/>
                </a:lnTo>
                <a:lnTo>
                  <a:pt x="560434" y="9227"/>
                </a:lnTo>
                <a:lnTo>
                  <a:pt x="627730" y="24949"/>
                </a:lnTo>
                <a:lnTo>
                  <a:pt x="689865" y="47566"/>
                </a:lnTo>
                <a:lnTo>
                  <a:pt x="745908" y="76424"/>
                </a:lnTo>
                <a:lnTo>
                  <a:pt x="794931" y="110869"/>
                </a:lnTo>
                <a:lnTo>
                  <a:pt x="836002" y="150248"/>
                </a:lnTo>
                <a:lnTo>
                  <a:pt x="868191" y="193906"/>
                </a:lnTo>
                <a:lnTo>
                  <a:pt x="890567" y="241191"/>
                </a:lnTo>
                <a:lnTo>
                  <a:pt x="902201" y="291447"/>
                </a:lnTo>
                <a:lnTo>
                  <a:pt x="903699" y="317486"/>
                </a:lnTo>
                <a:lnTo>
                  <a:pt x="902201" y="343525"/>
                </a:lnTo>
                <a:lnTo>
                  <a:pt x="890567" y="393782"/>
                </a:lnTo>
                <a:lnTo>
                  <a:pt x="868191" y="441067"/>
                </a:lnTo>
                <a:lnTo>
                  <a:pt x="836002" y="484725"/>
                </a:lnTo>
                <a:lnTo>
                  <a:pt x="794931" y="524103"/>
                </a:lnTo>
                <a:lnTo>
                  <a:pt x="745908" y="558548"/>
                </a:lnTo>
                <a:lnTo>
                  <a:pt x="689865" y="587406"/>
                </a:lnTo>
                <a:lnTo>
                  <a:pt x="627730" y="610024"/>
                </a:lnTo>
                <a:lnTo>
                  <a:pt x="560434" y="625746"/>
                </a:lnTo>
                <a:lnTo>
                  <a:pt x="488908" y="633921"/>
                </a:lnTo>
                <a:lnTo>
                  <a:pt x="451849" y="634973"/>
                </a:lnTo>
                <a:lnTo>
                  <a:pt x="414791" y="633921"/>
                </a:lnTo>
                <a:lnTo>
                  <a:pt x="343265" y="625746"/>
                </a:lnTo>
                <a:lnTo>
                  <a:pt x="275969" y="610024"/>
                </a:lnTo>
                <a:lnTo>
                  <a:pt x="213834" y="587406"/>
                </a:lnTo>
                <a:lnTo>
                  <a:pt x="157790" y="558548"/>
                </a:lnTo>
                <a:lnTo>
                  <a:pt x="108768" y="524103"/>
                </a:lnTo>
                <a:lnTo>
                  <a:pt x="67697" y="484725"/>
                </a:lnTo>
                <a:lnTo>
                  <a:pt x="35508" y="441067"/>
                </a:lnTo>
                <a:lnTo>
                  <a:pt x="13131" y="393782"/>
                </a:lnTo>
                <a:lnTo>
                  <a:pt x="1497" y="343525"/>
                </a:lnTo>
                <a:lnTo>
                  <a:pt x="0" y="317486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38006" y="3602183"/>
            <a:ext cx="544483" cy="8562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11509" y="3628504"/>
            <a:ext cx="0" cy="480657"/>
          </a:xfrm>
          <a:custGeom>
            <a:avLst/>
            <a:gdLst/>
            <a:ahLst/>
            <a:cxnLst/>
            <a:rect l="l" t="t" r="r" b="b"/>
            <a:pathLst>
              <a:path h="480657">
                <a:moveTo>
                  <a:pt x="0" y="0"/>
                </a:moveTo>
                <a:lnTo>
                  <a:pt x="0" y="480657"/>
                </a:lnTo>
              </a:path>
            </a:pathLst>
          </a:custGeom>
          <a:ln w="5714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83050" y="3909266"/>
            <a:ext cx="256500" cy="256607"/>
          </a:xfrm>
          <a:custGeom>
            <a:avLst/>
            <a:gdLst/>
            <a:ahLst/>
            <a:cxnLst/>
            <a:rect l="l" t="t" r="r" b="b"/>
            <a:pathLst>
              <a:path w="256500" h="256607">
                <a:moveTo>
                  <a:pt x="25670" y="0"/>
                </a:moveTo>
                <a:lnTo>
                  <a:pt x="14048" y="3764"/>
                </a:lnTo>
                <a:lnTo>
                  <a:pt x="7277" y="9241"/>
                </a:lnTo>
                <a:lnTo>
                  <a:pt x="1309" y="19494"/>
                </a:lnTo>
                <a:lnTo>
                  <a:pt x="0" y="31222"/>
                </a:lnTo>
                <a:lnTo>
                  <a:pt x="3764" y="42844"/>
                </a:lnTo>
                <a:lnTo>
                  <a:pt x="128459" y="256607"/>
                </a:lnTo>
                <a:lnTo>
                  <a:pt x="193840" y="143186"/>
                </a:lnTo>
                <a:lnTo>
                  <a:pt x="128459" y="143186"/>
                </a:lnTo>
                <a:lnTo>
                  <a:pt x="47651" y="7277"/>
                </a:lnTo>
                <a:lnTo>
                  <a:pt x="37398" y="1309"/>
                </a:lnTo>
                <a:lnTo>
                  <a:pt x="25670" y="0"/>
                </a:lnTo>
                <a:close/>
              </a:path>
              <a:path w="256500" h="256607">
                <a:moveTo>
                  <a:pt x="222906" y="418"/>
                </a:moveTo>
                <a:lnTo>
                  <a:pt x="212052" y="5051"/>
                </a:lnTo>
                <a:lnTo>
                  <a:pt x="203789" y="14048"/>
                </a:lnTo>
                <a:lnTo>
                  <a:pt x="128459" y="143186"/>
                </a:lnTo>
                <a:lnTo>
                  <a:pt x="193840" y="143186"/>
                </a:lnTo>
                <a:lnTo>
                  <a:pt x="256352" y="34741"/>
                </a:lnTo>
                <a:lnTo>
                  <a:pt x="256500" y="22880"/>
                </a:lnTo>
                <a:lnTo>
                  <a:pt x="251866" y="12026"/>
                </a:lnTo>
                <a:lnTo>
                  <a:pt x="242869" y="3764"/>
                </a:lnTo>
                <a:lnTo>
                  <a:pt x="234768" y="566"/>
                </a:lnTo>
                <a:lnTo>
                  <a:pt x="222906" y="418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72741" y="4055225"/>
            <a:ext cx="1022465" cy="7564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32361" y="4095256"/>
            <a:ext cx="903700" cy="634974"/>
          </a:xfrm>
          <a:custGeom>
            <a:avLst/>
            <a:gdLst/>
            <a:ahLst/>
            <a:cxnLst/>
            <a:rect l="l" t="t" r="r" b="b"/>
            <a:pathLst>
              <a:path w="903700" h="634974">
                <a:moveTo>
                  <a:pt x="451850" y="0"/>
                </a:moveTo>
                <a:lnTo>
                  <a:pt x="378558" y="4155"/>
                </a:lnTo>
                <a:lnTo>
                  <a:pt x="309031" y="16185"/>
                </a:lnTo>
                <a:lnTo>
                  <a:pt x="244199" y="35437"/>
                </a:lnTo>
                <a:lnTo>
                  <a:pt x="184993" y="61256"/>
                </a:lnTo>
                <a:lnTo>
                  <a:pt x="132344" y="92990"/>
                </a:lnTo>
                <a:lnTo>
                  <a:pt x="87181" y="129983"/>
                </a:lnTo>
                <a:lnTo>
                  <a:pt x="50434" y="171583"/>
                </a:lnTo>
                <a:lnTo>
                  <a:pt x="23035" y="217137"/>
                </a:lnTo>
                <a:lnTo>
                  <a:pt x="5913" y="265989"/>
                </a:lnTo>
                <a:lnTo>
                  <a:pt x="0" y="317487"/>
                </a:lnTo>
                <a:lnTo>
                  <a:pt x="1497" y="343526"/>
                </a:lnTo>
                <a:lnTo>
                  <a:pt x="13132" y="393783"/>
                </a:lnTo>
                <a:lnTo>
                  <a:pt x="35508" y="441067"/>
                </a:lnTo>
                <a:lnTo>
                  <a:pt x="67697" y="484726"/>
                </a:lnTo>
                <a:lnTo>
                  <a:pt x="108768" y="524104"/>
                </a:lnTo>
                <a:lnTo>
                  <a:pt x="157791" y="558549"/>
                </a:lnTo>
                <a:lnTo>
                  <a:pt x="213835" y="587407"/>
                </a:lnTo>
                <a:lnTo>
                  <a:pt x="275970" y="610024"/>
                </a:lnTo>
                <a:lnTo>
                  <a:pt x="343265" y="625747"/>
                </a:lnTo>
                <a:lnTo>
                  <a:pt x="414792" y="633922"/>
                </a:lnTo>
                <a:lnTo>
                  <a:pt x="451850" y="634974"/>
                </a:lnTo>
                <a:lnTo>
                  <a:pt x="488909" y="633922"/>
                </a:lnTo>
                <a:lnTo>
                  <a:pt x="560435" y="625747"/>
                </a:lnTo>
                <a:lnTo>
                  <a:pt x="627731" y="610024"/>
                </a:lnTo>
                <a:lnTo>
                  <a:pt x="689865" y="587407"/>
                </a:lnTo>
                <a:lnTo>
                  <a:pt x="745909" y="558549"/>
                </a:lnTo>
                <a:lnTo>
                  <a:pt x="794932" y="524104"/>
                </a:lnTo>
                <a:lnTo>
                  <a:pt x="836002" y="484726"/>
                </a:lnTo>
                <a:lnTo>
                  <a:pt x="868191" y="441067"/>
                </a:lnTo>
                <a:lnTo>
                  <a:pt x="890568" y="393783"/>
                </a:lnTo>
                <a:lnTo>
                  <a:pt x="902202" y="343526"/>
                </a:lnTo>
                <a:lnTo>
                  <a:pt x="903700" y="317487"/>
                </a:lnTo>
                <a:lnTo>
                  <a:pt x="902202" y="291448"/>
                </a:lnTo>
                <a:lnTo>
                  <a:pt x="890568" y="241191"/>
                </a:lnTo>
                <a:lnTo>
                  <a:pt x="868191" y="193907"/>
                </a:lnTo>
                <a:lnTo>
                  <a:pt x="836002" y="150248"/>
                </a:lnTo>
                <a:lnTo>
                  <a:pt x="794932" y="110870"/>
                </a:lnTo>
                <a:lnTo>
                  <a:pt x="745909" y="76425"/>
                </a:lnTo>
                <a:lnTo>
                  <a:pt x="689865" y="47567"/>
                </a:lnTo>
                <a:lnTo>
                  <a:pt x="627731" y="24949"/>
                </a:lnTo>
                <a:lnTo>
                  <a:pt x="560435" y="9227"/>
                </a:lnTo>
                <a:lnTo>
                  <a:pt x="488909" y="1052"/>
                </a:lnTo>
                <a:lnTo>
                  <a:pt x="451850" y="0"/>
                </a:lnTo>
                <a:close/>
              </a:path>
            </a:pathLst>
          </a:custGeom>
          <a:solidFill>
            <a:srgbClr val="E3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32360" y="4095256"/>
            <a:ext cx="903699" cy="634973"/>
          </a:xfrm>
          <a:custGeom>
            <a:avLst/>
            <a:gdLst/>
            <a:ahLst/>
            <a:cxnLst/>
            <a:rect l="l" t="t" r="r" b="b"/>
            <a:pathLst>
              <a:path w="903699" h="634973">
                <a:moveTo>
                  <a:pt x="0" y="317486"/>
                </a:moveTo>
                <a:lnTo>
                  <a:pt x="5913" y="265988"/>
                </a:lnTo>
                <a:lnTo>
                  <a:pt x="23035" y="217136"/>
                </a:lnTo>
                <a:lnTo>
                  <a:pt x="50434" y="171583"/>
                </a:lnTo>
                <a:lnTo>
                  <a:pt x="87180" y="129983"/>
                </a:lnTo>
                <a:lnTo>
                  <a:pt x="132343" y="92989"/>
                </a:lnTo>
                <a:lnTo>
                  <a:pt x="184993" y="61256"/>
                </a:lnTo>
                <a:lnTo>
                  <a:pt x="244198" y="35437"/>
                </a:lnTo>
                <a:lnTo>
                  <a:pt x="309030" y="16185"/>
                </a:lnTo>
                <a:lnTo>
                  <a:pt x="378557" y="4155"/>
                </a:lnTo>
                <a:lnTo>
                  <a:pt x="451849" y="0"/>
                </a:lnTo>
                <a:lnTo>
                  <a:pt x="488908" y="1052"/>
                </a:lnTo>
                <a:lnTo>
                  <a:pt x="560434" y="9227"/>
                </a:lnTo>
                <a:lnTo>
                  <a:pt x="627730" y="24949"/>
                </a:lnTo>
                <a:lnTo>
                  <a:pt x="689865" y="47566"/>
                </a:lnTo>
                <a:lnTo>
                  <a:pt x="745908" y="76424"/>
                </a:lnTo>
                <a:lnTo>
                  <a:pt x="794931" y="110869"/>
                </a:lnTo>
                <a:lnTo>
                  <a:pt x="836002" y="150248"/>
                </a:lnTo>
                <a:lnTo>
                  <a:pt x="868191" y="193906"/>
                </a:lnTo>
                <a:lnTo>
                  <a:pt x="890567" y="241191"/>
                </a:lnTo>
                <a:lnTo>
                  <a:pt x="902201" y="291448"/>
                </a:lnTo>
                <a:lnTo>
                  <a:pt x="903699" y="317486"/>
                </a:lnTo>
                <a:lnTo>
                  <a:pt x="902201" y="343525"/>
                </a:lnTo>
                <a:lnTo>
                  <a:pt x="890567" y="393782"/>
                </a:lnTo>
                <a:lnTo>
                  <a:pt x="868191" y="441067"/>
                </a:lnTo>
                <a:lnTo>
                  <a:pt x="836002" y="484725"/>
                </a:lnTo>
                <a:lnTo>
                  <a:pt x="794931" y="524103"/>
                </a:lnTo>
                <a:lnTo>
                  <a:pt x="745908" y="558549"/>
                </a:lnTo>
                <a:lnTo>
                  <a:pt x="689865" y="587406"/>
                </a:lnTo>
                <a:lnTo>
                  <a:pt x="627730" y="610024"/>
                </a:lnTo>
                <a:lnTo>
                  <a:pt x="560434" y="625746"/>
                </a:lnTo>
                <a:lnTo>
                  <a:pt x="488908" y="633921"/>
                </a:lnTo>
                <a:lnTo>
                  <a:pt x="451849" y="634973"/>
                </a:lnTo>
                <a:lnTo>
                  <a:pt x="414791" y="633921"/>
                </a:lnTo>
                <a:lnTo>
                  <a:pt x="343265" y="625746"/>
                </a:lnTo>
                <a:lnTo>
                  <a:pt x="275969" y="610024"/>
                </a:lnTo>
                <a:lnTo>
                  <a:pt x="213834" y="587406"/>
                </a:lnTo>
                <a:lnTo>
                  <a:pt x="157790" y="558549"/>
                </a:lnTo>
                <a:lnTo>
                  <a:pt x="108768" y="524103"/>
                </a:lnTo>
                <a:lnTo>
                  <a:pt x="67697" y="484725"/>
                </a:lnTo>
                <a:lnTo>
                  <a:pt x="35508" y="441067"/>
                </a:lnTo>
                <a:lnTo>
                  <a:pt x="13131" y="393782"/>
                </a:lnTo>
                <a:lnTo>
                  <a:pt x="1497" y="343525"/>
                </a:lnTo>
                <a:lnTo>
                  <a:pt x="0" y="317486"/>
                </a:lnTo>
                <a:close/>
              </a:path>
            </a:pathLst>
          </a:custGeom>
          <a:ln w="28574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22865" y="3419302"/>
            <a:ext cx="548639" cy="7730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96858" y="3727394"/>
            <a:ext cx="0" cy="401282"/>
          </a:xfrm>
          <a:custGeom>
            <a:avLst/>
            <a:gdLst/>
            <a:ahLst/>
            <a:cxnLst/>
            <a:rect l="l" t="t" r="r" b="b"/>
            <a:pathLst>
              <a:path h="401282">
                <a:moveTo>
                  <a:pt x="0" y="401282"/>
                </a:moveTo>
                <a:lnTo>
                  <a:pt x="0" y="0"/>
                </a:lnTo>
              </a:path>
            </a:pathLst>
          </a:custGeom>
          <a:ln w="5714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68398" y="3670682"/>
            <a:ext cx="256500" cy="256608"/>
          </a:xfrm>
          <a:custGeom>
            <a:avLst/>
            <a:gdLst/>
            <a:ahLst/>
            <a:cxnLst/>
            <a:rect l="l" t="t" r="r" b="b"/>
            <a:pathLst>
              <a:path w="256500" h="256608">
                <a:moveTo>
                  <a:pt x="128458" y="0"/>
                </a:moveTo>
                <a:lnTo>
                  <a:pt x="3763" y="213763"/>
                </a:lnTo>
                <a:lnTo>
                  <a:pt x="0" y="225384"/>
                </a:lnTo>
                <a:lnTo>
                  <a:pt x="1310" y="237113"/>
                </a:lnTo>
                <a:lnTo>
                  <a:pt x="7277" y="247366"/>
                </a:lnTo>
                <a:lnTo>
                  <a:pt x="14048" y="252844"/>
                </a:lnTo>
                <a:lnTo>
                  <a:pt x="25669" y="256608"/>
                </a:lnTo>
                <a:lnTo>
                  <a:pt x="37398" y="255298"/>
                </a:lnTo>
                <a:lnTo>
                  <a:pt x="47651" y="249331"/>
                </a:lnTo>
                <a:lnTo>
                  <a:pt x="128458" y="113422"/>
                </a:lnTo>
                <a:lnTo>
                  <a:pt x="193841" y="113422"/>
                </a:lnTo>
                <a:lnTo>
                  <a:pt x="128458" y="0"/>
                </a:lnTo>
                <a:close/>
              </a:path>
              <a:path w="256500" h="256608">
                <a:moveTo>
                  <a:pt x="193841" y="113422"/>
                </a:moveTo>
                <a:lnTo>
                  <a:pt x="128458" y="113422"/>
                </a:lnTo>
                <a:lnTo>
                  <a:pt x="203788" y="242559"/>
                </a:lnTo>
                <a:lnTo>
                  <a:pt x="212052" y="251556"/>
                </a:lnTo>
                <a:lnTo>
                  <a:pt x="222906" y="256189"/>
                </a:lnTo>
                <a:lnTo>
                  <a:pt x="234768" y="256042"/>
                </a:lnTo>
                <a:lnTo>
                  <a:pt x="242869" y="252844"/>
                </a:lnTo>
                <a:lnTo>
                  <a:pt x="251866" y="244580"/>
                </a:lnTo>
                <a:lnTo>
                  <a:pt x="256500" y="233726"/>
                </a:lnTo>
                <a:lnTo>
                  <a:pt x="256352" y="221865"/>
                </a:lnTo>
                <a:lnTo>
                  <a:pt x="193841" y="113422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485687" y="3194209"/>
            <a:ext cx="52895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latin typeface="Calibri"/>
                <a:cs typeface="Calibri"/>
              </a:rPr>
              <a:t>allow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508581" y="4255920"/>
            <a:ext cx="511809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latin typeface="Calibri"/>
                <a:cs typeface="Calibri"/>
              </a:rPr>
              <a:t>blo</a:t>
            </a:r>
            <a:r>
              <a:rPr sz="1800" i="1" spc="-10" dirty="0" smtClean="0"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324796" y="2373022"/>
            <a:ext cx="953769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dirty="0" smtClean="0">
                <a:latin typeface="Calibri"/>
                <a:cs typeface="Calibri"/>
              </a:rPr>
              <a:t>H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10" dirty="0" smtClean="0">
                <a:latin typeface="Calibri"/>
                <a:cs typeface="Calibri"/>
              </a:rPr>
              <a:t>t </a:t>
            </a:r>
            <a:r>
              <a:rPr sz="2800" spc="-15" dirty="0" smtClean="0"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17434" y="3556093"/>
            <a:ext cx="202565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i="1" dirty="0" smtClean="0">
                <a:latin typeface="Calibri"/>
                <a:cs typeface="Calibri"/>
              </a:rPr>
              <a:t>+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042331" y="3563541"/>
            <a:ext cx="202565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i="1" dirty="0" smtClean="0">
                <a:latin typeface="Calibri"/>
                <a:cs typeface="Calibri"/>
              </a:rPr>
              <a:t>+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502295" y="3563541"/>
            <a:ext cx="202565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i="1" dirty="0" smtClean="0">
                <a:latin typeface="Calibri"/>
                <a:cs typeface="Calibri"/>
              </a:rPr>
              <a:t>+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637468" y="3563541"/>
            <a:ext cx="202565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i="1" dirty="0" smtClean="0">
                <a:latin typeface="Calibri"/>
                <a:cs typeface="Calibri"/>
              </a:rPr>
              <a:t>+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091915" y="3453469"/>
            <a:ext cx="271145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i="1" spc="-20" dirty="0" smtClean="0"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646654" y="5962127"/>
            <a:ext cx="5666105" cy="872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03300" marR="12700" indent="-991235">
              <a:lnSpc>
                <a:spcPts val="3370"/>
              </a:lnSpc>
            </a:pPr>
            <a:r>
              <a:rPr sz="3200" dirty="0" smtClean="0">
                <a:latin typeface="Calibri"/>
                <a:cs typeface="Calibri"/>
              </a:rPr>
              <a:t>S</a:t>
            </a:r>
            <a:r>
              <a:rPr sz="3200" spc="-15" dirty="0" smtClean="0">
                <a:latin typeface="Calibri"/>
                <a:cs typeface="Calibri"/>
              </a:rPr>
              <a:t>tate </a:t>
            </a:r>
            <a:r>
              <a:rPr sz="3200" spc="-20" dirty="0" smtClean="0">
                <a:latin typeface="Calibri"/>
                <a:cs typeface="Calibri"/>
              </a:rPr>
              <a:t>represen</a:t>
            </a:r>
            <a:r>
              <a:rPr sz="3200" spc="55" dirty="0" smtClean="0">
                <a:latin typeface="Calibri"/>
                <a:cs typeface="Calibri"/>
              </a:rPr>
              <a:t>ta</a:t>
            </a:r>
            <a:r>
              <a:rPr lang="en-US" sz="3200" spc="55" dirty="0" smtClean="0">
                <a:latin typeface="Calibri"/>
                <a:cs typeface="Calibri"/>
              </a:rPr>
              <a:t>tion</a:t>
            </a:r>
            <a:r>
              <a:rPr sz="3200" spc="0" dirty="0" smtClean="0">
                <a:latin typeface="Calibri"/>
                <a:cs typeface="Calibri"/>
              </a:rPr>
              <a:t> is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b="1" i="1" spc="-15" dirty="0" smtClean="0">
                <a:latin typeface="Calibri"/>
                <a:cs typeface="Calibri"/>
              </a:rPr>
              <a:t>Li</a:t>
            </a:r>
            <a:r>
              <a:rPr sz="3200" b="1" i="1" spc="0" dirty="0" smtClean="0">
                <a:latin typeface="Calibri"/>
                <a:cs typeface="Calibri"/>
              </a:rPr>
              <a:t>near </a:t>
            </a:r>
            <a:r>
              <a:rPr sz="3200" spc="0" dirty="0" smtClean="0">
                <a:latin typeface="Calibri"/>
                <a:cs typeface="Calibri"/>
              </a:rPr>
              <a:t>in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5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 (ins</a:t>
            </a:r>
            <a:r>
              <a:rPr sz="3200" spc="-15" dirty="0" smtClean="0">
                <a:latin typeface="Calibri"/>
                <a:cs typeface="Calibri"/>
              </a:rPr>
              <a:t>tead 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f </a:t>
            </a:r>
            <a:r>
              <a:rPr sz="3200" spc="-20" dirty="0" smtClean="0">
                <a:latin typeface="Calibri"/>
                <a:cs typeface="Calibri"/>
              </a:rPr>
              <a:t>ge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20" dirty="0" smtClean="0">
                <a:latin typeface="Calibri"/>
                <a:cs typeface="Calibri"/>
              </a:rPr>
              <a:t>metri</a:t>
            </a:r>
            <a:r>
              <a:rPr sz="3200" spc="-15" dirty="0" smtClean="0">
                <a:latin typeface="Calibri"/>
                <a:cs typeface="Calibri"/>
              </a:rPr>
              <a:t>c)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32034" y="5108998"/>
            <a:ext cx="8581428" cy="732066"/>
          </a:xfrm>
          <a:custGeom>
            <a:avLst/>
            <a:gdLst/>
            <a:ahLst/>
            <a:cxnLst/>
            <a:rect l="l" t="t" r="r" b="b"/>
            <a:pathLst>
              <a:path w="8581428" h="732066">
                <a:moveTo>
                  <a:pt x="0" y="0"/>
                </a:moveTo>
                <a:lnTo>
                  <a:pt x="8581428" y="0"/>
                </a:lnTo>
                <a:lnTo>
                  <a:pt x="8581428" y="732066"/>
                </a:lnTo>
                <a:lnTo>
                  <a:pt x="0" y="732066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37EA-A88F-45B1-B20A-4943A1CDCBB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32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sz="3600" b="1" spc="-20" dirty="0" smtClean="0">
                <a:latin typeface="Calibri"/>
                <a:cs typeface="Calibri"/>
              </a:rPr>
              <a:t>KINET</a:t>
            </a:r>
            <a:r>
              <a:rPr sz="3600" b="1" spc="-10" dirty="0" smtClean="0">
                <a:latin typeface="Calibri"/>
                <a:cs typeface="Calibri"/>
              </a:rPr>
              <a:t>IC </a:t>
            </a:r>
            <a:r>
              <a:rPr lang="en-US" sz="3600" b="1" spc="-10" dirty="0" smtClean="0">
                <a:latin typeface="Calibri"/>
                <a:cs typeface="Calibri"/>
              </a:rPr>
              <a:t>V</a:t>
            </a:r>
            <a:r>
              <a:rPr lang="en-US" sz="3600" b="1" spc="-15" dirty="0" smtClean="0">
                <a:latin typeface="Calibri"/>
                <a:cs typeface="Calibri"/>
              </a:rPr>
              <a:t>erificat</a:t>
            </a:r>
            <a:r>
              <a:rPr lang="en-US" sz="3600" b="1" spc="-10" dirty="0" smtClean="0">
                <a:latin typeface="Calibri"/>
                <a:cs typeface="Calibri"/>
              </a:rPr>
              <a:t>io</a:t>
            </a:r>
            <a:r>
              <a:rPr lang="en-US" sz="3600" b="1" spc="-25" dirty="0" smtClean="0">
                <a:latin typeface="Calibri"/>
                <a:cs typeface="Calibri"/>
              </a:rPr>
              <a:t>n Proc</a:t>
            </a:r>
            <a:r>
              <a:rPr lang="en-US" sz="3600" b="1" spc="-20" dirty="0" smtClean="0">
                <a:latin typeface="Calibri"/>
                <a:cs typeface="Calibri"/>
              </a:rPr>
              <a:t>ess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628" y="1473200"/>
            <a:ext cx="8669972" cy="530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spc="-25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in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lang="en-US" sz="3200" spc="175" dirty="0" smtClean="0">
                <a:latin typeface="Calibri"/>
                <a:cs typeface="Calibri"/>
              </a:rPr>
              <a:t>tic</a:t>
            </a:r>
            <a:r>
              <a:rPr sz="3200" spc="-1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ver</a:t>
            </a:r>
            <a:r>
              <a:rPr sz="3200" spc="0" dirty="0" smtClean="0">
                <a:latin typeface="Calibri"/>
                <a:cs typeface="Calibri"/>
              </a:rPr>
              <a:t>iﬁ</a:t>
            </a:r>
            <a:r>
              <a:rPr sz="3200" spc="-20" dirty="0" smtClean="0">
                <a:latin typeface="Calibri"/>
                <a:cs typeface="Calibri"/>
              </a:rPr>
              <a:t>es </a:t>
            </a:r>
            <a:r>
              <a:rPr sz="3200" spc="-15" dirty="0" smtClean="0">
                <a:latin typeface="Calibri"/>
                <a:cs typeface="Calibri"/>
              </a:rPr>
              <a:t>c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20" dirty="0" smtClean="0">
                <a:latin typeface="Calibri"/>
                <a:cs typeface="Calibri"/>
              </a:rPr>
              <a:t>rr</a:t>
            </a:r>
            <a:r>
              <a:rPr sz="3200" spc="-15" dirty="0" smtClean="0">
                <a:latin typeface="Calibri"/>
                <a:cs typeface="Calibri"/>
              </a:rPr>
              <a:t>ectn</a:t>
            </a:r>
            <a:r>
              <a:rPr sz="3200" spc="-20" dirty="0" smtClean="0">
                <a:latin typeface="Calibri"/>
                <a:cs typeface="Calibri"/>
              </a:rPr>
              <a:t>ess 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f th</a:t>
            </a:r>
            <a:r>
              <a:rPr sz="3200" spc="-20" dirty="0" smtClean="0">
                <a:latin typeface="Calibri"/>
                <a:cs typeface="Calibri"/>
              </a:rPr>
              <a:t>e pr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15" dirty="0" smtClean="0">
                <a:latin typeface="Calibri"/>
                <a:cs typeface="Calibri"/>
              </a:rPr>
              <a:t>g</a:t>
            </a:r>
            <a:r>
              <a:rPr sz="3200" spc="-20" dirty="0" smtClean="0">
                <a:latin typeface="Calibri"/>
                <a:cs typeface="Calibri"/>
              </a:rPr>
              <a:t>r</a:t>
            </a:r>
            <a:r>
              <a:rPr sz="3200" spc="-25" dirty="0" smtClean="0">
                <a:latin typeface="Calibri"/>
                <a:cs typeface="Calibri"/>
              </a:rPr>
              <a:t>am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12"/>
              </a:spcBef>
              <a:buFont typeface="Arial"/>
              <a:buChar char="•"/>
            </a:pPr>
            <a:endParaRPr sz="500" dirty="0"/>
          </a:p>
          <a:p>
            <a:pPr marL="749300" lvl="1" indent="-27940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-20" dirty="0" smtClean="0">
                <a:latin typeface="Calibri"/>
                <a:cs typeface="Calibri"/>
              </a:rPr>
              <a:t>Us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lang="en-US" sz="2800" spc="-15" dirty="0" smtClean="0">
                <a:latin typeface="Calibri"/>
                <a:cs typeface="Calibri"/>
              </a:rPr>
              <a:t>r-specified </a:t>
            </a:r>
            <a:r>
              <a:rPr sz="2800" spc="-20" dirty="0" smtClean="0">
                <a:latin typeface="Calibri"/>
                <a:cs typeface="Calibri"/>
              </a:rPr>
              <a:t>temp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10" dirty="0" smtClean="0">
                <a:latin typeface="Calibri"/>
                <a:cs typeface="Calibri"/>
              </a:rPr>
              <a:t>ral pr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p</a:t>
            </a:r>
            <a:r>
              <a:rPr sz="2800" spc="-15" dirty="0" smtClean="0">
                <a:latin typeface="Calibri"/>
                <a:cs typeface="Calibri"/>
              </a:rPr>
              <a:t>er</a:t>
            </a:r>
            <a:r>
              <a:rPr lang="en-US" sz="2800" spc="150" dirty="0" smtClean="0">
                <a:latin typeface="Calibri"/>
                <a:cs typeface="Calibri"/>
              </a:rPr>
              <a:t>ties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ts val="550"/>
              </a:lnSpc>
              <a:spcBef>
                <a:spcPts val="22"/>
              </a:spcBef>
              <a:buFont typeface="Arial"/>
              <a:buChar char="–"/>
            </a:pPr>
            <a:endParaRPr sz="550" dirty="0"/>
          </a:p>
          <a:p>
            <a:pPr marL="749300" marR="561975" lvl="1" indent="-279400">
              <a:lnSpc>
                <a:spcPct val="102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-20" dirty="0" smtClean="0">
                <a:latin typeface="Calibri"/>
                <a:cs typeface="Calibri"/>
              </a:rPr>
              <a:t>Ve</a:t>
            </a:r>
            <a:r>
              <a:rPr sz="2800" spc="-15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iﬁ</a:t>
            </a:r>
            <a:r>
              <a:rPr sz="2800" spc="-5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s </a:t>
            </a:r>
            <a:r>
              <a:rPr sz="2800" b="1" i="1" spc="-20" dirty="0" smtClean="0">
                <a:latin typeface="Calibri"/>
                <a:cs typeface="Calibri"/>
              </a:rPr>
              <a:t>c</a:t>
            </a:r>
            <a:r>
              <a:rPr sz="2800" b="1" i="1" spc="-15" dirty="0" smtClean="0">
                <a:latin typeface="Calibri"/>
                <a:cs typeface="Calibri"/>
              </a:rPr>
              <a:t>urren</a:t>
            </a:r>
            <a:r>
              <a:rPr sz="2800" b="1" i="1" spc="-10" dirty="0" smtClean="0">
                <a:latin typeface="Calibri"/>
                <a:cs typeface="Calibri"/>
              </a:rPr>
              <a:t>t </a:t>
            </a:r>
            <a:r>
              <a:rPr sz="2800" b="1" i="1" spc="-5" dirty="0" smtClean="0">
                <a:latin typeface="Calibri"/>
                <a:cs typeface="Calibri"/>
              </a:rPr>
              <a:t>a</a:t>
            </a:r>
            <a:r>
              <a:rPr sz="2800" b="1" i="1" spc="0" dirty="0" smtClean="0">
                <a:latin typeface="Calibri"/>
                <a:cs typeface="Calibri"/>
              </a:rPr>
              <a:t>n</a:t>
            </a:r>
            <a:r>
              <a:rPr sz="2800" b="1" i="1" spc="-15" dirty="0" smtClean="0">
                <a:latin typeface="Calibri"/>
                <a:cs typeface="Calibri"/>
              </a:rPr>
              <a:t>d fu</a:t>
            </a:r>
            <a:r>
              <a:rPr sz="2800" b="1" i="1" spc="-5" dirty="0" smtClean="0">
                <a:latin typeface="Calibri"/>
                <a:cs typeface="Calibri"/>
              </a:rPr>
              <a:t>t</a:t>
            </a:r>
            <a:r>
              <a:rPr sz="2800" b="1" i="1" spc="0" dirty="0" smtClean="0">
                <a:latin typeface="Calibri"/>
                <a:cs typeface="Calibri"/>
              </a:rPr>
              <a:t>ure</a:t>
            </a:r>
            <a:r>
              <a:rPr sz="2800" b="1" i="1" spc="-1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f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10" dirty="0" smtClean="0">
                <a:latin typeface="Calibri"/>
                <a:cs typeface="Calibri"/>
              </a:rPr>
              <a:t>r</a:t>
            </a:r>
            <a:r>
              <a:rPr sz="2800" spc="-25" dirty="0" smtClean="0">
                <a:latin typeface="Calibri"/>
                <a:cs typeface="Calibri"/>
              </a:rPr>
              <a:t>w</a:t>
            </a:r>
            <a:r>
              <a:rPr sz="2800" spc="-15" dirty="0" smtClean="0">
                <a:latin typeface="Calibri"/>
                <a:cs typeface="Calibri"/>
              </a:rPr>
              <a:t>ar</a:t>
            </a:r>
            <a:r>
              <a:rPr sz="2800" spc="0" dirty="0" smtClean="0">
                <a:latin typeface="Calibri"/>
                <a:cs typeface="Calibri"/>
              </a:rPr>
              <a:t>din</a:t>
            </a:r>
            <a:r>
              <a:rPr sz="2800" spc="-15" dirty="0" smtClean="0">
                <a:latin typeface="Calibri"/>
                <a:cs typeface="Calibri"/>
              </a:rPr>
              <a:t>g behavi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10" dirty="0" smtClean="0">
                <a:latin typeface="Calibri"/>
                <a:cs typeface="Calibri"/>
              </a:rPr>
              <a:t>r bas</a:t>
            </a:r>
            <a:r>
              <a:rPr sz="2800" spc="-15" dirty="0" smtClean="0">
                <a:latin typeface="Calibri"/>
                <a:cs typeface="Calibri"/>
              </a:rPr>
              <a:t>ed 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 n</a:t>
            </a:r>
            <a:r>
              <a:rPr sz="2800" spc="-15" dirty="0" smtClean="0">
                <a:latin typeface="Calibri"/>
                <a:cs typeface="Calibri"/>
              </a:rPr>
              <a:t>etw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15" dirty="0" smtClean="0">
                <a:latin typeface="Calibri"/>
                <a:cs typeface="Calibri"/>
              </a:rPr>
              <a:t>rk events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ts val="700"/>
              </a:lnSpc>
              <a:spcBef>
                <a:spcPts val="7"/>
              </a:spcBef>
              <a:buFont typeface="Arial"/>
              <a:buChar char="–"/>
            </a:pPr>
            <a:endParaRPr sz="70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marL="355600" indent="-342900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spc="0" dirty="0" smtClean="0">
                <a:latin typeface="Calibri"/>
                <a:cs typeface="Calibri"/>
              </a:rPr>
              <a:t>V</a:t>
            </a:r>
            <a:r>
              <a:rPr sz="3200" spc="-20" dirty="0" smtClean="0">
                <a:latin typeface="Calibri"/>
                <a:cs typeface="Calibri"/>
              </a:rPr>
              <a:t>er</a:t>
            </a:r>
            <a:r>
              <a:rPr sz="3200" spc="0" dirty="0" smtClean="0">
                <a:latin typeface="Calibri"/>
                <a:cs typeface="Calibri"/>
              </a:rPr>
              <a:t>iﬁ</a:t>
            </a:r>
            <a:r>
              <a:rPr sz="3200" spc="-15" dirty="0" smtClean="0">
                <a:latin typeface="Calibri"/>
                <a:cs typeface="Calibri"/>
              </a:rPr>
              <a:t>c</a:t>
            </a:r>
            <a:r>
              <a:rPr lang="en-US" sz="3200" spc="90" dirty="0" smtClean="0">
                <a:latin typeface="Calibri"/>
                <a:cs typeface="Calibri"/>
              </a:rPr>
              <a:t>ation</a:t>
            </a:r>
            <a:r>
              <a:rPr sz="3200" spc="0" dirty="0" smtClean="0">
                <a:latin typeface="Calibri"/>
                <a:cs typeface="Calibri"/>
              </a:rPr>
              <a:t> p</a:t>
            </a:r>
            <a:r>
              <a:rPr sz="3200" spc="-20" dirty="0" smtClean="0">
                <a:latin typeface="Calibri"/>
                <a:cs typeface="Calibri"/>
              </a:rPr>
              <a:t>r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15" dirty="0" smtClean="0">
                <a:latin typeface="Calibri"/>
                <a:cs typeface="Calibri"/>
              </a:rPr>
              <a:t>cess is </a:t>
            </a:r>
            <a:r>
              <a:rPr sz="3200" b="1" i="1" spc="-5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200" b="1" i="1" spc="-5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b="1" i="1" spc="-25" dirty="0" smtClean="0">
                <a:solidFill>
                  <a:srgbClr val="FF0000"/>
                </a:solidFill>
                <a:latin typeface="Calibri"/>
                <a:cs typeface="Calibri"/>
              </a:rPr>
              <a:t>mated</a:t>
            </a:r>
            <a:endParaRPr sz="3200" dirty="0">
              <a:latin typeface="Calibri"/>
              <a:cs typeface="Calibri"/>
            </a:endParaRPr>
          </a:p>
          <a:p>
            <a:pPr marL="749300" marR="895350" lvl="1" indent="-279400">
              <a:lnSpc>
                <a:spcPct val="102000"/>
              </a:lnSpc>
              <a:spcBef>
                <a:spcPts val="47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0" dirty="0" smtClean="0">
                <a:latin typeface="Calibri"/>
                <a:cs typeface="Calibri"/>
              </a:rPr>
              <a:t>C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ns</a:t>
            </a:r>
            <a:r>
              <a:rPr sz="2800" spc="-10" dirty="0" smtClean="0">
                <a:latin typeface="Calibri"/>
                <a:cs typeface="Calibri"/>
              </a:rPr>
              <a:t>train</a:t>
            </a:r>
            <a:r>
              <a:rPr sz="2800" spc="-15" dirty="0" smtClean="0">
                <a:latin typeface="Calibri"/>
                <a:cs typeface="Calibri"/>
              </a:rPr>
              <a:t>ed bu</a:t>
            </a:r>
            <a:r>
              <a:rPr sz="2800" spc="-10" dirty="0" smtClean="0">
                <a:latin typeface="Calibri"/>
                <a:cs typeface="Calibri"/>
              </a:rPr>
              <a:t>t stru</a:t>
            </a:r>
            <a:r>
              <a:rPr sz="2800" spc="-15" dirty="0" smtClean="0">
                <a:latin typeface="Calibri"/>
                <a:cs typeface="Calibri"/>
              </a:rPr>
              <a:t>ctured language all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25" dirty="0" smtClean="0">
                <a:latin typeface="Calibri"/>
                <a:cs typeface="Calibri"/>
              </a:rPr>
              <a:t>w</a:t>
            </a:r>
            <a:r>
              <a:rPr sz="2800" spc="0" dirty="0" smtClean="0">
                <a:latin typeface="Calibri"/>
                <a:cs typeface="Calibri"/>
              </a:rPr>
              <a:t>s auto</a:t>
            </a:r>
            <a:r>
              <a:rPr sz="2800" spc="-25" dirty="0" smtClean="0">
                <a:latin typeface="Calibri"/>
                <a:cs typeface="Calibri"/>
              </a:rPr>
              <a:t>m</a:t>
            </a:r>
            <a:r>
              <a:rPr lang="en-US" sz="2800" spc="80" dirty="0" smtClean="0">
                <a:latin typeface="Calibri"/>
                <a:cs typeface="Calibri"/>
              </a:rPr>
              <a:t>atic</a:t>
            </a:r>
            <a:r>
              <a:rPr sz="2800" spc="-15" dirty="0" smtClean="0">
                <a:latin typeface="Calibri"/>
                <a:cs typeface="Calibri"/>
              </a:rPr>
              <a:t> par</a:t>
            </a:r>
            <a:r>
              <a:rPr sz="2800" spc="0" dirty="0" smtClean="0">
                <a:latin typeface="Calibri"/>
                <a:cs typeface="Calibri"/>
              </a:rPr>
              <a:t>sin</a:t>
            </a:r>
            <a:r>
              <a:rPr sz="2800" spc="-15" dirty="0" smtClean="0">
                <a:latin typeface="Calibri"/>
                <a:cs typeface="Calibri"/>
              </a:rPr>
              <a:t>g and </a:t>
            </a:r>
            <a:r>
              <a:rPr sz="2800" spc="-10" dirty="0" smtClean="0">
                <a:latin typeface="Calibri"/>
                <a:cs typeface="Calibri"/>
              </a:rPr>
              <a:t>transl</a:t>
            </a:r>
            <a:r>
              <a:rPr sz="2800" spc="80" dirty="0" smtClean="0">
                <a:latin typeface="Calibri"/>
                <a:cs typeface="Calibri"/>
              </a:rPr>
              <a:t>a</a:t>
            </a:r>
            <a:r>
              <a:rPr lang="en-US" sz="2800" spc="80" dirty="0" smtClean="0">
                <a:latin typeface="Calibri"/>
                <a:cs typeface="Calibri"/>
              </a:rPr>
              <a:t>tion</a:t>
            </a:r>
            <a:r>
              <a:rPr sz="2800" spc="0" dirty="0" smtClean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lang="en-US" sz="2800" dirty="0" smtClean="0">
                <a:latin typeface="Calibri"/>
                <a:cs typeface="Calibri"/>
              </a:rPr>
              <a:t>f </a:t>
            </a:r>
            <a:r>
              <a:rPr sz="2800" spc="0" dirty="0" smtClean="0">
                <a:latin typeface="Calibri"/>
                <a:cs typeface="Calibri"/>
              </a:rPr>
              <a:t>p</a:t>
            </a:r>
            <a:r>
              <a:rPr sz="2800" spc="-10" dirty="0" smtClean="0">
                <a:latin typeface="Calibri"/>
                <a:cs typeface="Calibri"/>
              </a:rPr>
              <a:t>r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15" dirty="0" smtClean="0">
                <a:latin typeface="Calibri"/>
                <a:cs typeface="Calibri"/>
              </a:rPr>
              <a:t>gram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ts val="700"/>
              </a:lnSpc>
              <a:spcBef>
                <a:spcPts val="8"/>
              </a:spcBef>
              <a:buFont typeface="Arial"/>
              <a:buChar char="–"/>
            </a:pPr>
            <a:endParaRPr sz="700" dirty="0"/>
          </a:p>
          <a:p>
            <a:pPr lvl="1">
              <a:lnSpc>
                <a:spcPts val="1000"/>
              </a:lnSpc>
            </a:pPr>
            <a:endParaRPr sz="1000" dirty="0"/>
          </a:p>
          <a:p>
            <a:pPr marL="355600" indent="-342900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spc="0" dirty="0" smtClean="0">
                <a:latin typeface="Calibri"/>
                <a:cs typeface="Calibri"/>
              </a:rPr>
              <a:t>V</a:t>
            </a:r>
            <a:r>
              <a:rPr sz="3200" spc="-20" dirty="0" smtClean="0">
                <a:latin typeface="Calibri"/>
                <a:cs typeface="Calibri"/>
              </a:rPr>
              <a:t>er</a:t>
            </a:r>
            <a:r>
              <a:rPr sz="3200" spc="0" dirty="0" smtClean="0">
                <a:latin typeface="Calibri"/>
                <a:cs typeface="Calibri"/>
              </a:rPr>
              <a:t>iﬁ</a:t>
            </a:r>
            <a:r>
              <a:rPr sz="3200" spc="-15" dirty="0" smtClean="0">
                <a:latin typeface="Calibri"/>
                <a:cs typeface="Calibri"/>
              </a:rPr>
              <a:t>c</a:t>
            </a:r>
            <a:r>
              <a:rPr sz="3200" spc="90" dirty="0" smtClean="0">
                <a:latin typeface="Calibri"/>
                <a:cs typeface="Calibri"/>
              </a:rPr>
              <a:t>a</a:t>
            </a:r>
            <a:r>
              <a:rPr lang="en-US" sz="3200" spc="90" dirty="0" smtClean="0">
                <a:latin typeface="Calibri"/>
                <a:cs typeface="Calibri"/>
              </a:rPr>
              <a:t>ti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n </a:t>
            </a:r>
            <a:r>
              <a:rPr sz="3200" spc="-20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uns </a:t>
            </a:r>
            <a:r>
              <a:rPr sz="3200" b="1" i="1" spc="-25" dirty="0" smtClean="0">
                <a:latin typeface="Calibri"/>
                <a:cs typeface="Calibri"/>
              </a:rPr>
              <a:t>b</a:t>
            </a:r>
            <a:r>
              <a:rPr sz="3200" b="1" i="1" spc="0" dirty="0" smtClean="0">
                <a:latin typeface="Calibri"/>
                <a:cs typeface="Calibri"/>
              </a:rPr>
              <a:t>ef</a:t>
            </a:r>
            <a:r>
              <a:rPr sz="3200" b="1" i="1" spc="-5" dirty="0" smtClean="0">
                <a:latin typeface="Calibri"/>
                <a:cs typeface="Calibri"/>
              </a:rPr>
              <a:t>o</a:t>
            </a:r>
            <a:r>
              <a:rPr sz="3200" b="1" i="1" spc="0" dirty="0" smtClean="0">
                <a:latin typeface="Calibri"/>
                <a:cs typeface="Calibri"/>
              </a:rPr>
              <a:t>re </a:t>
            </a:r>
            <a:r>
              <a:rPr sz="3200" b="1" i="1" spc="-25" dirty="0" smtClean="0">
                <a:latin typeface="Calibri"/>
                <a:cs typeface="Calibri"/>
              </a:rPr>
              <a:t>p</a:t>
            </a:r>
            <a:r>
              <a:rPr sz="3200" b="1" i="1" spc="0" dirty="0" smtClean="0">
                <a:latin typeface="Calibri"/>
                <a:cs typeface="Calibri"/>
              </a:rPr>
              <a:t>r</a:t>
            </a:r>
            <a:r>
              <a:rPr sz="3200" b="1" i="1" spc="-5" dirty="0" smtClean="0">
                <a:latin typeface="Calibri"/>
                <a:cs typeface="Calibri"/>
              </a:rPr>
              <a:t>o</a:t>
            </a:r>
            <a:r>
              <a:rPr sz="3200" b="1" i="1" spc="-25" dirty="0" smtClean="0">
                <a:latin typeface="Calibri"/>
                <a:cs typeface="Calibri"/>
              </a:rPr>
              <a:t>g</a:t>
            </a:r>
            <a:r>
              <a:rPr sz="3200" b="1" i="1" spc="0" dirty="0" smtClean="0">
                <a:latin typeface="Calibri"/>
                <a:cs typeface="Calibri"/>
              </a:rPr>
              <a:t>r</a:t>
            </a:r>
            <a:r>
              <a:rPr sz="3200" b="1" i="1" spc="-25" dirty="0" smtClean="0">
                <a:latin typeface="Calibri"/>
                <a:cs typeface="Calibri"/>
              </a:rPr>
              <a:t>a</a:t>
            </a:r>
            <a:r>
              <a:rPr sz="3200" b="1" i="1" spc="-20" dirty="0" smtClean="0">
                <a:latin typeface="Calibri"/>
                <a:cs typeface="Calibri"/>
              </a:rPr>
              <a:t>m’s </a:t>
            </a:r>
            <a:r>
              <a:rPr sz="3200" b="1" i="1" spc="-25" dirty="0" smtClean="0">
                <a:latin typeface="Calibri"/>
                <a:cs typeface="Calibri"/>
              </a:rPr>
              <a:t>d</a:t>
            </a:r>
            <a:r>
              <a:rPr sz="3200" b="1" i="1" spc="0" dirty="0" smtClean="0">
                <a:latin typeface="Calibri"/>
                <a:cs typeface="Calibri"/>
              </a:rPr>
              <a:t>e</a:t>
            </a:r>
            <a:r>
              <a:rPr sz="3200" b="1" i="1" spc="-25" dirty="0" smtClean="0">
                <a:latin typeface="Calibri"/>
                <a:cs typeface="Calibri"/>
              </a:rPr>
              <a:t>p</a:t>
            </a:r>
            <a:r>
              <a:rPr sz="3200" b="1" i="1" spc="-10" dirty="0" smtClean="0">
                <a:latin typeface="Calibri"/>
                <a:cs typeface="Calibri"/>
              </a:rPr>
              <a:t>l</a:t>
            </a:r>
            <a:r>
              <a:rPr sz="3200" b="1" i="1" spc="-5" dirty="0" smtClean="0">
                <a:latin typeface="Calibri"/>
                <a:cs typeface="Calibri"/>
              </a:rPr>
              <a:t>o</a:t>
            </a:r>
            <a:r>
              <a:rPr sz="3200" b="1" i="1" spc="0" dirty="0" smtClean="0">
                <a:latin typeface="Calibri"/>
                <a:cs typeface="Calibri"/>
              </a:rPr>
              <a:t>y</a:t>
            </a:r>
            <a:r>
              <a:rPr sz="3200" b="1" i="1" spc="-30" dirty="0" smtClean="0">
                <a:latin typeface="Calibri"/>
                <a:cs typeface="Calibri"/>
              </a:rPr>
              <a:t>me</a:t>
            </a:r>
            <a:r>
              <a:rPr sz="3200" b="1" i="1" spc="-5" dirty="0" smtClean="0">
                <a:latin typeface="Calibri"/>
                <a:cs typeface="Calibri"/>
              </a:rPr>
              <a:t>n</a:t>
            </a:r>
            <a:r>
              <a:rPr sz="3200" b="1" i="1" spc="-15" dirty="0" smtClean="0"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37EA-A88F-45B1-B20A-4943A1CDCBB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31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9B43-E921-40C6-93C2-60507ED1BE8A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5448"/>
            <a:ext cx="8229600" cy="1252728"/>
          </a:xfrm>
        </p:spPr>
        <p:txBody>
          <a:bodyPr>
            <a:normAutofit/>
          </a:bodyPr>
          <a:lstStyle/>
          <a:p>
            <a:pPr marL="124460"/>
            <a:r>
              <a:rPr lang="en-US" altLang="zh-CN" sz="3600" spc="-20" dirty="0" smtClean="0">
                <a:latin typeface="Calibri"/>
                <a:cs typeface="Calibri"/>
              </a:rPr>
              <a:t>Model Checking Process</a:t>
            </a:r>
            <a:endParaRPr lang="en-US" altLang="zh-CN" sz="3600" spc="-20" dirty="0">
              <a:latin typeface="Calibri"/>
              <a:cs typeface="Calibri"/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228600" y="1981200"/>
            <a:ext cx="2362200" cy="990600"/>
          </a:xfrm>
          <a:prstGeom prst="flowChartDocumen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44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rgbClr val="00FF99"/>
                </a:solidFill>
                <a:latin typeface="Arial Black" pitchFamily="34" charset="0"/>
                <a:ea typeface="宋体" pitchFamily="2" charset="-122"/>
              </a:rPr>
              <a:t>M</a:t>
            </a:r>
            <a:r>
              <a:rPr lang="en-US" altLang="zh-CN" dirty="0">
                <a:solidFill>
                  <a:schemeClr val="hlink"/>
                </a:solidFill>
                <a:latin typeface="Arial Black" pitchFamily="34" charset="0"/>
                <a:ea typeface="宋体" pitchFamily="2" charset="-122"/>
              </a:rPr>
              <a:t>odel</a:t>
            </a:r>
          </a:p>
          <a:p>
            <a:r>
              <a:rPr lang="en-US" altLang="zh-CN" sz="1400" dirty="0">
                <a:solidFill>
                  <a:schemeClr val="hlink"/>
                </a:solidFill>
                <a:latin typeface="Arial Black" pitchFamily="34" charset="0"/>
                <a:ea typeface="宋体" pitchFamily="2" charset="-122"/>
              </a:rPr>
              <a:t>(System Requirements)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228600" y="3352800"/>
            <a:ext cx="2362200" cy="7620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CC99FF">
                  <a:alpha val="41000"/>
                </a:srgbClr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rgbClr val="FF99FF"/>
                </a:solidFill>
                <a:latin typeface="Arial Black" pitchFamily="34" charset="0"/>
                <a:ea typeface="宋体" pitchFamily="2" charset="-122"/>
              </a:rPr>
              <a:t>S</a:t>
            </a:r>
            <a:r>
              <a:rPr lang="en-US" altLang="zh-CN" dirty="0">
                <a:solidFill>
                  <a:srgbClr val="6600CC"/>
                </a:solidFill>
                <a:latin typeface="Arial Black" pitchFamily="34" charset="0"/>
                <a:ea typeface="宋体" pitchFamily="2" charset="-122"/>
              </a:rPr>
              <a:t>pecification</a:t>
            </a:r>
          </a:p>
          <a:p>
            <a:pPr algn="ctr"/>
            <a:r>
              <a:rPr lang="en-US" altLang="zh-CN" sz="1400" dirty="0">
                <a:solidFill>
                  <a:srgbClr val="6600CC"/>
                </a:solidFill>
                <a:latin typeface="Arial Black" pitchFamily="34" charset="0"/>
                <a:ea typeface="宋体" pitchFamily="2" charset="-122"/>
              </a:rPr>
              <a:t>(System Property)</a:t>
            </a:r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3429000" y="2133600"/>
            <a:ext cx="1752600" cy="1905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dirty="0" smtClean="0">
                <a:solidFill>
                  <a:schemeClr val="bg1"/>
                </a:solidFill>
                <a:ea typeface="宋体" pitchFamily="2" charset="-122"/>
              </a:rPr>
              <a:t>    Model</a:t>
            </a:r>
            <a:endParaRPr lang="en-US" altLang="zh-CN" dirty="0">
              <a:solidFill>
                <a:schemeClr val="bg1"/>
              </a:solidFill>
              <a:ea typeface="宋体" pitchFamily="2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ea typeface="宋体" pitchFamily="2" charset="-122"/>
              </a:rPr>
              <a:t>   Checker</a:t>
            </a:r>
            <a:endParaRPr lang="en-US" altLang="zh-CN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2667000" y="2667000"/>
            <a:ext cx="762000" cy="76200"/>
          </a:xfrm>
          <a:prstGeom prst="righ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2667000" y="3429000"/>
            <a:ext cx="762000" cy="76200"/>
          </a:xfrm>
          <a:prstGeom prst="righ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5257800" y="3048000"/>
            <a:ext cx="762000" cy="76200"/>
          </a:xfrm>
          <a:prstGeom prst="righ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6019800" y="1752600"/>
            <a:ext cx="2971800" cy="2590800"/>
          </a:xfrm>
          <a:prstGeom prst="horizontalScrol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zh-CN">
                <a:solidFill>
                  <a:schemeClr val="tx1"/>
                </a:solidFill>
                <a:ea typeface="宋体" pitchFamily="2" charset="-122"/>
              </a:rPr>
              <a:t>Answer:</a:t>
            </a:r>
          </a:p>
          <a:p>
            <a:pPr algn="l"/>
            <a:endParaRPr lang="en-US" altLang="zh-CN">
              <a:solidFill>
                <a:schemeClr val="tx1"/>
              </a:solidFill>
              <a:ea typeface="宋体" pitchFamily="2" charset="-122"/>
            </a:endParaRPr>
          </a:p>
          <a:p>
            <a:pPr algn="l"/>
            <a:r>
              <a:rPr lang="en-US" altLang="zh-CN" sz="1600">
                <a:solidFill>
                  <a:schemeClr val="tx1"/>
                </a:solidFill>
                <a:ea typeface="宋体" pitchFamily="2" charset="-122"/>
              </a:rPr>
              <a:t>Yes, if model satisfies </a:t>
            </a:r>
          </a:p>
          <a:p>
            <a:pPr algn="l"/>
            <a:r>
              <a:rPr lang="en-US" altLang="zh-CN" sz="1600">
                <a:solidFill>
                  <a:schemeClr val="tx1"/>
                </a:solidFill>
                <a:ea typeface="宋体" pitchFamily="2" charset="-122"/>
              </a:rPr>
              <a:t>         specification</a:t>
            </a:r>
          </a:p>
          <a:p>
            <a:pPr algn="l"/>
            <a:r>
              <a:rPr lang="en-US" altLang="zh-CN" sz="1600">
                <a:solidFill>
                  <a:schemeClr val="tx1"/>
                </a:solidFill>
                <a:ea typeface="宋体" pitchFamily="2" charset="-122"/>
              </a:rPr>
              <a:t>Counterexample, otherwise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457200" y="49530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ko-KR" dirty="0">
                <a:solidFill>
                  <a:srgbClr val="6600CC"/>
                </a:solidFill>
                <a:ea typeface="굴림" pitchFamily="34" charset="-127"/>
              </a:rPr>
              <a:t>For i</a:t>
            </a:r>
            <a:r>
              <a:rPr lang="en-US" altLang="zh-CN" dirty="0">
                <a:solidFill>
                  <a:srgbClr val="6600CC"/>
                </a:solidFill>
                <a:ea typeface="宋体" pitchFamily="2" charset="-122"/>
              </a:rPr>
              <a:t>ncreas</a:t>
            </a:r>
            <a:r>
              <a:rPr lang="en-US" altLang="ko-KR" dirty="0">
                <a:solidFill>
                  <a:srgbClr val="6600CC"/>
                </a:solidFill>
                <a:ea typeface="굴림" pitchFamily="34" charset="-127"/>
              </a:rPr>
              <a:t>ing</a:t>
            </a:r>
            <a:r>
              <a:rPr lang="en-US" altLang="zh-CN" dirty="0">
                <a:solidFill>
                  <a:srgbClr val="6600CC"/>
                </a:solidFill>
                <a:ea typeface="宋体" pitchFamily="2" charset="-122"/>
              </a:rPr>
              <a:t> our confidence in the correctness of the model:</a:t>
            </a:r>
          </a:p>
          <a:p>
            <a:pPr algn="l">
              <a:buClr>
                <a:schemeClr val="bg2"/>
              </a:buClr>
              <a:buFont typeface="Wingdings" pitchFamily="2" charset="2"/>
              <a:buChar char="q"/>
            </a:pPr>
            <a:r>
              <a:rPr lang="en-US" altLang="ko-KR" dirty="0">
                <a:solidFill>
                  <a:schemeClr val="tx1"/>
                </a:solidFill>
                <a:ea typeface="굴림" pitchFamily="34" charset="-127"/>
              </a:rPr>
              <a:t> Verification: </a:t>
            </a:r>
            <a:r>
              <a:rPr lang="en-US" altLang="zh-CN" dirty="0">
                <a:solidFill>
                  <a:schemeClr val="tx1"/>
                </a:solidFill>
                <a:ea typeface="宋体" pitchFamily="2" charset="-122"/>
              </a:rPr>
              <a:t>The model satisfi</a:t>
            </a:r>
            <a:r>
              <a:rPr lang="en-US" altLang="ko-KR" dirty="0">
                <a:solidFill>
                  <a:schemeClr val="tx1"/>
                </a:solidFill>
                <a:ea typeface="굴림" pitchFamily="34" charset="-127"/>
              </a:rPr>
              <a:t>es</a:t>
            </a:r>
            <a:r>
              <a:rPr lang="en-US" altLang="zh-CN" dirty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US" altLang="ko-KR" dirty="0">
                <a:solidFill>
                  <a:schemeClr val="tx1"/>
                </a:solidFill>
                <a:ea typeface="굴림" pitchFamily="34" charset="-127"/>
              </a:rPr>
              <a:t>important</a:t>
            </a:r>
            <a:r>
              <a:rPr lang="en-US" altLang="zh-CN" dirty="0">
                <a:solidFill>
                  <a:schemeClr val="tx1"/>
                </a:solidFill>
                <a:ea typeface="宋体" pitchFamily="2" charset="-122"/>
              </a:rPr>
              <a:t> system properties</a:t>
            </a:r>
          </a:p>
          <a:p>
            <a:pPr algn="l">
              <a:buClr>
                <a:schemeClr val="bg2"/>
              </a:buClr>
              <a:buFont typeface="Wingdings" pitchFamily="2" charset="2"/>
              <a:buChar char="q"/>
            </a:pPr>
            <a:r>
              <a:rPr lang="en-US" altLang="ko-KR" dirty="0">
                <a:solidFill>
                  <a:schemeClr val="tx1"/>
                </a:solidFill>
                <a:ea typeface="굴림" pitchFamily="34" charset="-127"/>
              </a:rPr>
              <a:t> Debugging: </a:t>
            </a:r>
            <a:r>
              <a:rPr lang="en-US" altLang="zh-CN" dirty="0">
                <a:solidFill>
                  <a:schemeClr val="tx1"/>
                </a:solidFill>
                <a:ea typeface="宋体" pitchFamily="2" charset="-122"/>
              </a:rPr>
              <a:t>Study counter</a:t>
            </a:r>
            <a:r>
              <a:rPr lang="en-US" altLang="ko-KR" dirty="0">
                <a:solidFill>
                  <a:schemeClr val="tx1"/>
                </a:solidFill>
                <a:ea typeface="굴림" pitchFamily="34" charset="-127"/>
              </a:rPr>
              <a:t>-</a:t>
            </a:r>
            <a:r>
              <a:rPr lang="en-US" altLang="zh-CN" dirty="0">
                <a:solidFill>
                  <a:schemeClr val="tx1"/>
                </a:solidFill>
                <a:ea typeface="宋体" pitchFamily="2" charset="-122"/>
              </a:rPr>
              <a:t>examples, pinpoint the source of the error, correct the model, and try again</a:t>
            </a: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3963988" y="3505200"/>
            <a:ext cx="801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FF99"/>
                </a:solidFill>
                <a:latin typeface="Arial Black" pitchFamily="34" charset="0"/>
                <a:ea typeface="宋体" pitchFamily="2" charset="-122"/>
              </a:rPr>
              <a:t>M</a:t>
            </a:r>
            <a:r>
              <a:rPr lang="en-US" altLang="zh-CN">
                <a:solidFill>
                  <a:srgbClr val="FF3300"/>
                </a:solidFill>
                <a:latin typeface="Arial Black" pitchFamily="34" charset="0"/>
                <a:ea typeface="宋体" pitchFamily="2" charset="-122"/>
              </a:rPr>
              <a:t>╞ </a:t>
            </a:r>
            <a:r>
              <a:rPr lang="en-US" altLang="zh-CN" b="1">
                <a:solidFill>
                  <a:srgbClr val="FFCCFF"/>
                </a:solidFill>
                <a:ea typeface="宋体" pitchFamily="2" charset="-122"/>
              </a:rPr>
              <a:t>φ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4038600" y="914400"/>
            <a:ext cx="4733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ko-KR" sz="1000" dirty="0">
                <a:solidFill>
                  <a:schemeClr val="tx1"/>
                </a:solidFill>
                <a:ea typeface="굴림" pitchFamily="34" charset="-127"/>
              </a:rPr>
              <a:t>[ Adapted from </a:t>
            </a:r>
            <a:r>
              <a:rPr lang="en-US" altLang="zh-CN" sz="1000" dirty="0">
                <a:solidFill>
                  <a:schemeClr val="tx1"/>
                </a:solidFill>
                <a:ea typeface="宋体" pitchFamily="2" charset="-122"/>
              </a:rPr>
              <a:t>www.lix.polytechnique.fr/comete/seminar/1-</a:t>
            </a:r>
            <a:r>
              <a:rPr lang="en-US" altLang="zh-CN" sz="1000" b="1" dirty="0">
                <a:solidFill>
                  <a:schemeClr val="tx1"/>
                </a:solidFill>
                <a:ea typeface="宋体" pitchFamily="2" charset="-122"/>
              </a:rPr>
              <a:t>ModelChecking</a:t>
            </a:r>
            <a:r>
              <a:rPr lang="en-US" altLang="zh-CN" sz="1000" dirty="0">
                <a:solidFill>
                  <a:schemeClr val="tx1"/>
                </a:solidFill>
                <a:ea typeface="宋体" pitchFamily="2" charset="-122"/>
              </a:rPr>
              <a:t>.</a:t>
            </a:r>
            <a:r>
              <a:rPr lang="en-US" altLang="zh-CN" sz="1000" b="1" dirty="0">
                <a:solidFill>
                  <a:schemeClr val="tx1"/>
                </a:solidFill>
                <a:ea typeface="宋体" pitchFamily="2" charset="-122"/>
              </a:rPr>
              <a:t>ppt</a:t>
            </a:r>
            <a:r>
              <a:rPr lang="en-US" altLang="ko-KR" sz="1000" b="1" dirty="0">
                <a:solidFill>
                  <a:schemeClr val="tx1"/>
                </a:solidFill>
                <a:ea typeface="굴림" pitchFamily="34" charset="-127"/>
              </a:rPr>
              <a:t>]</a:t>
            </a:r>
            <a:r>
              <a:rPr lang="en-US" altLang="zh-CN" sz="1000" dirty="0">
                <a:solidFill>
                  <a:schemeClr val="tx1"/>
                </a:solidFill>
                <a:ea typeface="宋体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536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1788" y="1892738"/>
            <a:ext cx="3487979" cy="287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lang="en-US" sz="3600" b="1" dirty="0" smtClean="0">
                <a:latin typeface="Calibri"/>
                <a:cs typeface="Calibri"/>
              </a:rPr>
              <a:t>V</a:t>
            </a:r>
            <a:r>
              <a:rPr lang="en-US" sz="3600" b="1" spc="-15" dirty="0" smtClean="0">
                <a:latin typeface="Calibri"/>
                <a:cs typeface="Calibri"/>
              </a:rPr>
              <a:t>erificat</a:t>
            </a:r>
            <a:r>
              <a:rPr lang="en-US" sz="3600" b="1" spc="-10" dirty="0" smtClean="0">
                <a:latin typeface="Calibri"/>
                <a:cs typeface="Calibri"/>
              </a:rPr>
              <a:t>io</a:t>
            </a:r>
            <a:r>
              <a:rPr lang="en-US" sz="3600" b="1" spc="-25" dirty="0" smtClean="0">
                <a:latin typeface="Calibri"/>
                <a:cs typeface="Calibri"/>
              </a:rPr>
              <a:t>n Proc</a:t>
            </a:r>
            <a:r>
              <a:rPr lang="en-US" sz="3600" b="1" spc="-20" dirty="0" smtClean="0">
                <a:latin typeface="Calibri"/>
                <a:cs typeface="Calibri"/>
              </a:rPr>
              <a:t>ess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8982" y="6432232"/>
            <a:ext cx="205740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 smtClean="0"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504" y="1534160"/>
            <a:ext cx="2383790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latin typeface="Calibri"/>
                <a:cs typeface="Calibri"/>
              </a:rPr>
              <a:t>Kine</a:t>
            </a:r>
            <a:r>
              <a:rPr lang="en-US" sz="2800" b="1" spc="-20" dirty="0" smtClean="0">
                <a:latin typeface="Calibri"/>
                <a:cs typeface="Calibri"/>
              </a:rPr>
              <a:t>ti</a:t>
            </a:r>
            <a:r>
              <a:rPr sz="2800" b="1" spc="-20" dirty="0" smtClean="0">
                <a:latin typeface="Calibri"/>
                <a:cs typeface="Calibri"/>
              </a:rPr>
              <a:t>c </a:t>
            </a:r>
            <a:r>
              <a:rPr sz="2800" b="1" spc="-5" dirty="0" smtClean="0">
                <a:latin typeface="Calibri"/>
                <a:cs typeface="Calibri"/>
              </a:rPr>
              <a:t>p</a:t>
            </a:r>
            <a:r>
              <a:rPr sz="2800" b="1" spc="0" dirty="0" smtClean="0">
                <a:latin typeface="Calibri"/>
                <a:cs typeface="Calibri"/>
              </a:rPr>
              <a:t>r</a:t>
            </a:r>
            <a:r>
              <a:rPr sz="2800" b="1" spc="-5" dirty="0" smtClean="0">
                <a:latin typeface="Calibri"/>
                <a:cs typeface="Calibri"/>
              </a:rPr>
              <a:t>og</a:t>
            </a:r>
            <a:r>
              <a:rPr sz="2800" b="1" spc="0" dirty="0" smtClean="0">
                <a:latin typeface="Calibri"/>
                <a:cs typeface="Calibri"/>
              </a:rPr>
              <a:t>r</a:t>
            </a:r>
            <a:r>
              <a:rPr sz="2800" b="1" spc="-5" dirty="0" smtClean="0">
                <a:latin typeface="Calibri"/>
                <a:cs typeface="Calibri"/>
              </a:rPr>
              <a:t>am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70721" y="2877624"/>
            <a:ext cx="39343" cy="0"/>
          </a:xfrm>
          <a:custGeom>
            <a:avLst/>
            <a:gdLst/>
            <a:ahLst/>
            <a:cxnLst/>
            <a:rect l="l" t="t" r="r" b="b"/>
            <a:pathLst>
              <a:path w="39343">
                <a:moveTo>
                  <a:pt x="0" y="0"/>
                </a:moveTo>
                <a:lnTo>
                  <a:pt x="39343" y="0"/>
                </a:lnTo>
              </a:path>
            </a:pathLst>
          </a:custGeom>
          <a:ln w="65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9282" y="3328992"/>
            <a:ext cx="39343" cy="0"/>
          </a:xfrm>
          <a:custGeom>
            <a:avLst/>
            <a:gdLst/>
            <a:ahLst/>
            <a:cxnLst/>
            <a:rect l="l" t="t" r="r" b="b"/>
            <a:pathLst>
              <a:path w="39343">
                <a:moveTo>
                  <a:pt x="0" y="0"/>
                </a:moveTo>
                <a:lnTo>
                  <a:pt x="39343" y="0"/>
                </a:lnTo>
              </a:path>
            </a:pathLst>
          </a:custGeom>
          <a:ln w="65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75597" y="1445249"/>
            <a:ext cx="2880360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latin typeface="Calibri"/>
                <a:cs typeface="Calibri"/>
              </a:rPr>
              <a:t>NuSMV </a:t>
            </a:r>
            <a:r>
              <a:rPr sz="2800" b="1" spc="-15" dirty="0" smtClean="0">
                <a:latin typeface="Calibri"/>
                <a:cs typeface="Calibri"/>
              </a:rPr>
              <a:t>FSM mode</a:t>
            </a:r>
            <a:r>
              <a:rPr sz="2800" b="1" spc="-10" dirty="0" smtClean="0">
                <a:latin typeface="Calibri"/>
                <a:cs typeface="Calibri"/>
              </a:rPr>
              <a:t>l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34790" y="2115820"/>
            <a:ext cx="1451610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2090" marR="12700" indent="-200025">
              <a:lnSpc>
                <a:spcPct val="100000"/>
              </a:lnSpc>
            </a:pPr>
            <a:r>
              <a:rPr spc="-15" dirty="0" smtClean="0">
                <a:latin typeface="Calibri"/>
                <a:cs typeface="Calibri"/>
              </a:rPr>
              <a:t>Auto</a:t>
            </a:r>
            <a:r>
              <a:rPr spc="-20" dirty="0" smtClean="0">
                <a:latin typeface="Calibri"/>
                <a:cs typeface="Calibri"/>
              </a:rPr>
              <a:t>m</a:t>
            </a:r>
            <a:r>
              <a:rPr spc="55" dirty="0" smtClean="0">
                <a:latin typeface="Calibri"/>
                <a:cs typeface="Calibri"/>
              </a:rPr>
              <a:t>a</a:t>
            </a:r>
            <a:r>
              <a:rPr lang="en-US" spc="55" dirty="0" smtClean="0">
                <a:latin typeface="Calibri"/>
                <a:cs typeface="Calibri"/>
              </a:rPr>
              <a:t>ti</a:t>
            </a:r>
            <a:r>
              <a:rPr spc="-10" dirty="0" smtClean="0">
                <a:latin typeface="Calibri"/>
                <a:cs typeface="Calibri"/>
              </a:rPr>
              <a:t>cally generates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28715" y="2955807"/>
            <a:ext cx="1153278" cy="576361"/>
          </a:xfrm>
          <a:custGeom>
            <a:avLst/>
            <a:gdLst/>
            <a:ahLst/>
            <a:cxnLst/>
            <a:rect l="l" t="t" r="r" b="b"/>
            <a:pathLst>
              <a:path w="912186" h="768482">
                <a:moveTo>
                  <a:pt x="0" y="192120"/>
                </a:moveTo>
                <a:lnTo>
                  <a:pt x="527944" y="192120"/>
                </a:lnTo>
                <a:lnTo>
                  <a:pt x="527944" y="0"/>
                </a:lnTo>
                <a:lnTo>
                  <a:pt x="912186" y="384242"/>
                </a:lnTo>
                <a:lnTo>
                  <a:pt x="527944" y="768482"/>
                </a:lnTo>
                <a:lnTo>
                  <a:pt x="527944" y="576361"/>
                </a:lnTo>
                <a:lnTo>
                  <a:pt x="0" y="576361"/>
                </a:lnTo>
                <a:lnTo>
                  <a:pt x="0" y="19212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8075" y="5193129"/>
            <a:ext cx="2578100" cy="720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74015">
              <a:lnSpc>
                <a:spcPts val="2800"/>
              </a:lnSpc>
            </a:pPr>
            <a:r>
              <a:rPr sz="2000" b="1" spc="-5" dirty="0" smtClean="0">
                <a:latin typeface="Calibri"/>
                <a:cs typeface="Calibri"/>
              </a:rPr>
              <a:t>Us</a:t>
            </a:r>
            <a:r>
              <a:rPr sz="2000" b="1" spc="0" dirty="0" smtClean="0">
                <a:latin typeface="Calibri"/>
                <a:cs typeface="Calibri"/>
              </a:rPr>
              <a:t>e</a:t>
            </a:r>
            <a:r>
              <a:rPr lang="en-US" sz="2000" b="1" spc="0" dirty="0" smtClean="0">
                <a:latin typeface="Calibri"/>
                <a:cs typeface="Calibri"/>
              </a:rPr>
              <a:t>r-specified </a:t>
            </a:r>
            <a:r>
              <a:rPr sz="2000" b="1" spc="-5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em</a:t>
            </a:r>
            <a:r>
              <a:rPr sz="2000" b="1" spc="-20" dirty="0" smtClean="0">
                <a:latin typeface="Calibri"/>
                <a:cs typeface="Calibri"/>
              </a:rPr>
              <a:t>po</a:t>
            </a:r>
            <a:r>
              <a:rPr sz="2000" b="1" spc="-10" dirty="0" smtClean="0">
                <a:latin typeface="Calibri"/>
                <a:cs typeface="Calibri"/>
              </a:rPr>
              <a:t>r</a:t>
            </a:r>
            <a:r>
              <a:rPr sz="2000" b="1" spc="-20" dirty="0" smtClean="0">
                <a:latin typeface="Calibri"/>
                <a:cs typeface="Calibri"/>
              </a:rPr>
              <a:t>a</a:t>
            </a:r>
            <a:r>
              <a:rPr sz="2000" b="1" spc="-10" dirty="0" smtClean="0">
                <a:latin typeface="Calibri"/>
                <a:cs typeface="Calibri"/>
              </a:rPr>
              <a:t>l </a:t>
            </a:r>
            <a:r>
              <a:rPr sz="2000" b="1" spc="-5" dirty="0" smtClean="0">
                <a:latin typeface="Calibri"/>
                <a:cs typeface="Calibri"/>
              </a:rPr>
              <a:t>p</a:t>
            </a:r>
            <a:r>
              <a:rPr sz="2000" b="1" spc="0" dirty="0" smtClean="0">
                <a:latin typeface="Calibri"/>
                <a:cs typeface="Calibri"/>
              </a:rPr>
              <a:t>r</a:t>
            </a:r>
            <a:r>
              <a:rPr sz="2000" b="1" spc="-20" dirty="0" smtClean="0">
                <a:latin typeface="Calibri"/>
                <a:cs typeface="Calibri"/>
              </a:rPr>
              <a:t>op</a:t>
            </a:r>
            <a:r>
              <a:rPr sz="2000" b="1" spc="-15" dirty="0" smtClean="0">
                <a:latin typeface="Calibri"/>
                <a:cs typeface="Calibri"/>
              </a:rPr>
              <a:t>er</a:t>
            </a:r>
            <a:r>
              <a:rPr lang="en-US" sz="2000" b="1" spc="-15" dirty="0" smtClean="0">
                <a:latin typeface="Calibri"/>
                <a:cs typeface="Calibri"/>
              </a:rPr>
              <a:t>ti</a:t>
            </a:r>
            <a:r>
              <a:rPr sz="2000" b="1" spc="-15" dirty="0" smtClean="0">
                <a:latin typeface="Calibri"/>
                <a:cs typeface="Calibri"/>
              </a:rPr>
              <a:t>e</a:t>
            </a:r>
            <a:r>
              <a:rPr sz="2000" b="1" spc="-10" dirty="0" smtClean="0"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99368" y="4517049"/>
            <a:ext cx="2106748" cy="1831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89722" y="5181600"/>
            <a:ext cx="821817" cy="457803"/>
          </a:xfrm>
          <a:custGeom>
            <a:avLst/>
            <a:gdLst/>
            <a:ahLst/>
            <a:cxnLst/>
            <a:rect l="l" t="t" r="r" b="b"/>
            <a:pathLst>
              <a:path w="1119393" h="915606">
                <a:moveTo>
                  <a:pt x="0" y="228901"/>
                </a:moveTo>
                <a:lnTo>
                  <a:pt x="661590" y="228901"/>
                </a:lnTo>
                <a:lnTo>
                  <a:pt x="661590" y="0"/>
                </a:lnTo>
                <a:lnTo>
                  <a:pt x="1119393" y="457803"/>
                </a:lnTo>
                <a:lnTo>
                  <a:pt x="661590" y="915606"/>
                </a:lnTo>
                <a:lnTo>
                  <a:pt x="661590" y="686704"/>
                </a:lnTo>
                <a:lnTo>
                  <a:pt x="0" y="686704"/>
                </a:lnTo>
                <a:lnTo>
                  <a:pt x="0" y="228901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4">
            <a:solidFill>
              <a:srgbClr val="5B92C7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514383" y="4994328"/>
            <a:ext cx="2507615" cy="87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2800" b="1" dirty="0" smtClean="0">
                <a:latin typeface="Calibri"/>
                <a:cs typeface="Calibri"/>
              </a:rPr>
              <a:t>Tr</a:t>
            </a:r>
            <a:r>
              <a:rPr sz="2800" b="1" spc="-15" dirty="0" smtClean="0">
                <a:latin typeface="Calibri"/>
                <a:cs typeface="Calibri"/>
              </a:rPr>
              <a:t>ue or False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9"/>
              </a:spcBef>
            </a:pPr>
            <a:endParaRPr sz="750" dirty="0"/>
          </a:p>
          <a:p>
            <a:pPr algn="ctr">
              <a:lnSpc>
                <a:spcPct val="100000"/>
              </a:lnSpc>
            </a:pPr>
            <a:r>
              <a:rPr sz="2200" dirty="0" smtClean="0">
                <a:latin typeface="Calibri"/>
                <a:cs typeface="Calibri"/>
              </a:rPr>
              <a:t>(</a:t>
            </a:r>
            <a:r>
              <a:rPr sz="2200" spc="-20" dirty="0" smtClean="0">
                <a:latin typeface="Calibri"/>
                <a:cs typeface="Calibri"/>
              </a:rPr>
              <a:t>w/ </a:t>
            </a:r>
            <a:r>
              <a:rPr sz="2200" spc="-10" dirty="0" smtClean="0">
                <a:latin typeface="Calibri"/>
                <a:cs typeface="Calibri"/>
              </a:rPr>
              <a:t>counter</a:t>
            </a:r>
            <a:r>
              <a:rPr sz="2200" spc="-455" dirty="0" smtClean="0">
                <a:latin typeface="Calibri"/>
                <a:cs typeface="Calibri"/>
              </a:rPr>
              <a:t>-­‐</a:t>
            </a:r>
            <a:r>
              <a:rPr sz="2200" spc="-15" dirty="0" smtClean="0">
                <a:latin typeface="Calibri"/>
                <a:cs typeface="Calibri"/>
              </a:rPr>
              <a:t>example)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41345" y="6396990"/>
            <a:ext cx="2954655" cy="384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latin typeface="Calibri"/>
                <a:cs typeface="Calibri"/>
              </a:rPr>
              <a:t>NuSMV </a:t>
            </a:r>
            <a:r>
              <a:rPr sz="2400" b="1" spc="-20" dirty="0" smtClean="0">
                <a:latin typeface="Calibri"/>
                <a:cs typeface="Calibri"/>
              </a:rPr>
              <a:t>Mode</a:t>
            </a:r>
            <a:r>
              <a:rPr sz="2400" b="1" spc="-10" dirty="0" smtClean="0">
                <a:latin typeface="Calibri"/>
                <a:cs typeface="Calibri"/>
              </a:rPr>
              <a:t>l C</a:t>
            </a:r>
            <a:r>
              <a:rPr sz="2400" b="1" spc="-15" dirty="0" smtClean="0">
                <a:latin typeface="Calibri"/>
                <a:cs typeface="Calibri"/>
              </a:rPr>
              <a:t>hecker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118" y="1981200"/>
            <a:ext cx="3602259" cy="279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37EA-A88F-45B1-B20A-4943A1CDCBB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216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431E-7 L -0.3 0.3254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62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05344E-7 L 0.31684 0.0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 animBg="1"/>
      <p:bldP spid="17" grpId="0"/>
      <p:bldP spid="17" grpId="1"/>
      <p:bldP spid="23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idx="4294967295"/>
          </p:nvPr>
        </p:nvSpPr>
        <p:spPr>
          <a:xfrm>
            <a:off x="-152400" y="152400"/>
            <a:ext cx="91440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base">
              <a:lnSpc>
                <a:spcPct val="140000"/>
              </a:lnSpc>
              <a:spcAft>
                <a:spcPct val="0"/>
              </a:spcAft>
            </a:pPr>
            <a:r>
              <a:rPr kumimoji="1" lang="en-US" altLang="zh-CN" b="1" dirty="0" smtClean="0">
                <a:solidFill>
                  <a:srgbClr val="FFC000"/>
                </a:solidFill>
              </a:rPr>
              <a:t>Overview</a:t>
            </a:r>
            <a:endParaRPr kumimoji="1"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1186220"/>
            <a:ext cx="8763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Background </a:t>
            </a:r>
            <a:r>
              <a:rPr lang="en-US" sz="2400" b="1" dirty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and </a:t>
            </a:r>
            <a:r>
              <a:rPr lang="en-US" sz="24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Research Motivation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K</a:t>
            </a:r>
            <a:r>
              <a:rPr lang="en-US" altLang="zh-CN" sz="2400" b="1" dirty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inetic Design </a:t>
            </a:r>
            <a:r>
              <a:rPr lang="en-US" altLang="zh-CN" sz="24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and </a:t>
            </a:r>
            <a:r>
              <a:rPr lang="en-US" altLang="zh-CN" sz="2400" b="1" dirty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Implementation</a:t>
            </a:r>
            <a:endParaRPr lang="en-US" sz="2400" b="1" dirty="0">
              <a:solidFill>
                <a:srgbClr val="FFFF00"/>
              </a:solidFill>
              <a:latin typeface="Arial Rounded MT Bold" pitchFamily="34" charset="0"/>
              <a:ea typeface="宋体" pitchFamily="2" charset="-122"/>
            </a:endParaRP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Kinetic’s Domain Specific Language</a:t>
            </a:r>
            <a:endParaRPr lang="en-US" altLang="zh-CN" sz="2000" b="1" dirty="0">
              <a:solidFill>
                <a:srgbClr val="FFFF00"/>
              </a:solidFill>
              <a:latin typeface="Arial Rounded MT Bold" pitchFamily="34" charset="0"/>
              <a:ea typeface="宋体" pitchFamily="2" charset="-122"/>
            </a:endParaRP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Express Changing Behavior Using FSM 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Verify Program’s Correctness With Model Checker (NuSMV</a:t>
            </a:r>
            <a:r>
              <a:rPr lang="en-US" altLang="zh-CN" sz="2000" b="1" dirty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)</a:t>
            </a:r>
            <a:endParaRPr lang="en-US" sz="2000" b="1" dirty="0" smtClean="0">
              <a:solidFill>
                <a:srgbClr val="FFFF00"/>
              </a:solidFill>
              <a:latin typeface="Arial Rounded MT Bold" pitchFamily="34" charset="0"/>
              <a:ea typeface="宋体" pitchFamily="2" charset="-122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zh-CN" sz="2400" b="1" dirty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Kinetic </a:t>
            </a:r>
            <a:r>
              <a:rPr lang="en-US" sz="24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Evaluation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Usability </a:t>
            </a:r>
            <a:r>
              <a:rPr lang="en-US" altLang="zh-CN" sz="20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Evaluation</a:t>
            </a:r>
            <a:endParaRPr lang="en-US" altLang="zh-CN" sz="2000" b="1" dirty="0">
              <a:solidFill>
                <a:srgbClr val="92D050"/>
              </a:solidFill>
              <a:latin typeface="Arial Rounded MT Bold" pitchFamily="34" charset="0"/>
              <a:ea typeface="宋体" pitchFamily="2" charset="-122"/>
            </a:endParaRP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Performance and Scalability</a:t>
            </a:r>
            <a:endParaRPr lang="en-US" sz="2000" b="1" dirty="0">
              <a:solidFill>
                <a:srgbClr val="92D050"/>
              </a:solidFill>
              <a:latin typeface="Arial Rounded MT Bold" pitchFamily="34" charset="0"/>
              <a:ea typeface="宋体" pitchFamily="2" charset="-122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zh-CN" sz="24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Discussion and Future Work</a:t>
            </a:r>
            <a:endParaRPr lang="en-US" altLang="zh-CN" sz="2400" b="1" dirty="0">
              <a:solidFill>
                <a:srgbClr val="92D050"/>
              </a:solidFill>
              <a:latin typeface="Arial Rounded MT Bold" pitchFamily="34" charset="0"/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56233-8A99-4C81-8E4B-A230611DB7D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10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lang="en-US" sz="3600" b="1" spc="-20" dirty="0" smtClean="0">
                <a:latin typeface="Calibri"/>
                <a:cs typeface="Calibri"/>
              </a:rPr>
              <a:t>Eval</a:t>
            </a:r>
            <a:r>
              <a:rPr lang="en-US" sz="3600" b="1" spc="-30" dirty="0" smtClean="0">
                <a:latin typeface="Calibri"/>
                <a:cs typeface="Calibri"/>
              </a:rPr>
              <a:t>u</a:t>
            </a:r>
            <a:r>
              <a:rPr lang="en-US" sz="3600" b="1" spc="0" dirty="0" smtClean="0">
                <a:latin typeface="Calibri"/>
                <a:cs typeface="Calibri"/>
              </a:rPr>
              <a:t>at</a:t>
            </a:r>
            <a:r>
              <a:rPr lang="en-US" sz="3600" b="1" spc="-10" dirty="0" smtClean="0">
                <a:latin typeface="Calibri"/>
                <a:cs typeface="Calibri"/>
              </a:rPr>
              <a:t>io</a:t>
            </a:r>
            <a:r>
              <a:rPr lang="en-US" sz="3600" b="1" spc="-25" dirty="0" smtClean="0">
                <a:latin typeface="Calibri"/>
                <a:cs typeface="Calibri"/>
              </a:rPr>
              <a:t>n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766282" y="6432232"/>
            <a:ext cx="231018" cy="2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28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628" y="1817370"/>
            <a:ext cx="8115300" cy="3211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spc="-25" dirty="0" smtClean="0">
                <a:latin typeface="Calibri"/>
                <a:cs typeface="Calibri"/>
              </a:rPr>
              <a:t>Usabili</a:t>
            </a:r>
            <a:r>
              <a:rPr sz="3200" spc="-15" dirty="0" smtClean="0">
                <a:latin typeface="Calibri"/>
                <a:cs typeface="Calibri"/>
              </a:rPr>
              <a:t>ty </a:t>
            </a:r>
            <a:r>
              <a:rPr sz="3200" spc="-20" dirty="0" smtClean="0">
                <a:latin typeface="Calibri"/>
                <a:cs typeface="Calibri"/>
              </a:rPr>
              <a:t>evalu</a:t>
            </a:r>
            <a:r>
              <a:rPr sz="3200" spc="90" dirty="0" smtClean="0">
                <a:latin typeface="Calibri"/>
                <a:cs typeface="Calibri"/>
              </a:rPr>
              <a:t>a</a:t>
            </a:r>
            <a:r>
              <a:rPr lang="en-US" sz="3200" spc="90" dirty="0" smtClean="0">
                <a:latin typeface="Calibri"/>
                <a:cs typeface="Calibri"/>
              </a:rPr>
              <a:t>ti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n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12"/>
              </a:spcBef>
              <a:buFont typeface="Arial"/>
              <a:buChar char="•"/>
            </a:pPr>
            <a:endParaRPr sz="500" dirty="0"/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-20" dirty="0" smtClean="0">
                <a:latin typeface="Calibri"/>
                <a:cs typeface="Calibri"/>
              </a:rPr>
              <a:t>Us</a:t>
            </a:r>
            <a:r>
              <a:rPr sz="2800" spc="-15" dirty="0" smtClean="0">
                <a:latin typeface="Calibri"/>
                <a:cs typeface="Calibri"/>
              </a:rPr>
              <a:t>er study agains</a:t>
            </a:r>
            <a:r>
              <a:rPr sz="2800" spc="-10" dirty="0" smtClean="0">
                <a:latin typeface="Calibri"/>
                <a:cs typeface="Calibri"/>
              </a:rPr>
              <a:t>t 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15" dirty="0" smtClean="0">
                <a:latin typeface="Calibri"/>
                <a:cs typeface="Calibri"/>
              </a:rPr>
              <a:t>ver </a:t>
            </a:r>
            <a:r>
              <a:rPr sz="2800" spc="-20" dirty="0" smtClean="0">
                <a:latin typeface="Calibri"/>
                <a:cs typeface="Calibri"/>
              </a:rPr>
              <a:t>87</a:t>
            </a:r>
            <a:r>
              <a:rPr sz="2800" spc="-15" dirty="0" smtClean="0">
                <a:latin typeface="Calibri"/>
                <a:cs typeface="Calibri"/>
              </a:rPr>
              <a:t>0 par</a:t>
            </a:r>
            <a:r>
              <a:rPr lang="en-US" sz="2800" spc="150" dirty="0" smtClean="0">
                <a:latin typeface="Calibri"/>
                <a:cs typeface="Calibri"/>
              </a:rPr>
              <a:t>ti</a:t>
            </a:r>
            <a:r>
              <a:rPr sz="2800" spc="-15" dirty="0" smtClean="0">
                <a:latin typeface="Calibri"/>
                <a:cs typeface="Calibri"/>
              </a:rPr>
              <a:t>cipants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ts val="600"/>
              </a:lnSpc>
              <a:spcBef>
                <a:spcPts val="39"/>
              </a:spcBef>
              <a:buFont typeface="Arial"/>
              <a:buChar char="–"/>
            </a:pPr>
            <a:endParaRPr sz="600" dirty="0"/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0" dirty="0" smtClean="0">
                <a:latin typeface="Calibri"/>
                <a:cs typeface="Calibri"/>
              </a:rPr>
              <a:t>Lin</a:t>
            </a:r>
            <a:r>
              <a:rPr sz="2800" spc="-15" dirty="0" smtClean="0">
                <a:latin typeface="Calibri"/>
                <a:cs typeface="Calibri"/>
              </a:rPr>
              <a:t>es 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f </a:t>
            </a:r>
            <a:r>
              <a:rPr sz="2800" spc="-15" dirty="0" smtClean="0">
                <a:latin typeface="Calibri"/>
                <a:cs typeface="Calibri"/>
              </a:rPr>
              <a:t>c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d</a:t>
            </a:r>
            <a:r>
              <a:rPr sz="2800" spc="-15" dirty="0" smtClean="0">
                <a:latin typeface="Calibri"/>
                <a:cs typeface="Calibri"/>
              </a:rPr>
              <a:t>e c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25" dirty="0" smtClean="0">
                <a:latin typeface="Calibri"/>
                <a:cs typeface="Calibri"/>
              </a:rPr>
              <a:t>mp</a:t>
            </a:r>
            <a:r>
              <a:rPr sz="2800" spc="-15" dirty="0" smtClean="0">
                <a:latin typeface="Calibri"/>
                <a:cs typeface="Calibri"/>
              </a:rPr>
              <a:t>ar</a:t>
            </a:r>
            <a:r>
              <a:rPr sz="2800" spc="0" dirty="0" smtClean="0">
                <a:latin typeface="Calibri"/>
                <a:cs typeface="Calibri"/>
              </a:rPr>
              <a:t>is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 </a:t>
            </a:r>
            <a:r>
              <a:rPr sz="2800" spc="-25" dirty="0" smtClean="0">
                <a:latin typeface="Calibri"/>
                <a:cs typeface="Calibri"/>
              </a:rPr>
              <a:t>w</a:t>
            </a:r>
            <a:r>
              <a:rPr sz="2800" spc="0" dirty="0" smtClean="0">
                <a:latin typeface="Calibri"/>
                <a:cs typeface="Calibri"/>
              </a:rPr>
              <a:t>ith 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th</a:t>
            </a:r>
            <a:r>
              <a:rPr sz="2800" spc="-15" dirty="0" smtClean="0">
                <a:latin typeface="Calibri"/>
                <a:cs typeface="Calibri"/>
              </a:rPr>
              <a:t>er SD</a:t>
            </a:r>
            <a:r>
              <a:rPr sz="2800" spc="-20" dirty="0" smtClean="0">
                <a:latin typeface="Calibri"/>
                <a:cs typeface="Calibri"/>
              </a:rPr>
              <a:t>N s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lu</a:t>
            </a:r>
            <a:r>
              <a:rPr lang="en-US" sz="2800" spc="150" dirty="0" smtClean="0">
                <a:latin typeface="Calibri"/>
                <a:cs typeface="Calibri"/>
              </a:rPr>
              <a:t>ti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ns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lvl="1">
              <a:lnSpc>
                <a:spcPts val="1200"/>
              </a:lnSpc>
              <a:spcBef>
                <a:spcPts val="35"/>
              </a:spcBef>
              <a:buFont typeface="Arial"/>
              <a:buChar char="–"/>
            </a:pPr>
            <a:endParaRPr sz="1200" dirty="0"/>
          </a:p>
          <a:p>
            <a:pPr marL="355600" indent="-342900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spc="-20" dirty="0" smtClean="0">
                <a:latin typeface="Calibri"/>
                <a:cs typeface="Calibri"/>
              </a:rPr>
              <a:t>Per</a:t>
            </a:r>
            <a:r>
              <a:rPr sz="3200" spc="0" dirty="0" smtClean="0">
                <a:latin typeface="Calibri"/>
                <a:cs typeface="Calibri"/>
              </a:rPr>
              <a:t>f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20" dirty="0" smtClean="0">
                <a:latin typeface="Calibri"/>
                <a:cs typeface="Calibri"/>
              </a:rPr>
              <a:t>r</a:t>
            </a:r>
            <a:r>
              <a:rPr sz="3200" spc="-30" dirty="0" smtClean="0">
                <a:latin typeface="Calibri"/>
                <a:cs typeface="Calibri"/>
              </a:rPr>
              <a:t>man</a:t>
            </a:r>
            <a:r>
              <a:rPr sz="3200" spc="-15" dirty="0" smtClean="0">
                <a:latin typeface="Calibri"/>
                <a:cs typeface="Calibri"/>
              </a:rPr>
              <a:t>ce and scalability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44"/>
              </a:spcBef>
              <a:buFont typeface="Arial"/>
              <a:buChar char="•"/>
            </a:pPr>
            <a:endParaRPr sz="500" dirty="0"/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15" dirty="0" smtClean="0">
                <a:latin typeface="Calibri"/>
                <a:cs typeface="Calibri"/>
              </a:rPr>
              <a:t>ven</a:t>
            </a:r>
            <a:r>
              <a:rPr sz="2800" spc="-10" dirty="0" smtClean="0">
                <a:latin typeface="Calibri"/>
                <a:cs typeface="Calibri"/>
              </a:rPr>
              <a:t>t handlin</a:t>
            </a:r>
            <a:r>
              <a:rPr sz="2800" spc="-15" dirty="0" smtClean="0">
                <a:latin typeface="Calibri"/>
                <a:cs typeface="Calibri"/>
              </a:rPr>
              <a:t>g and p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li</a:t>
            </a:r>
            <a:r>
              <a:rPr sz="2800" spc="-15" dirty="0" smtClean="0">
                <a:latin typeface="Calibri"/>
                <a:cs typeface="Calibri"/>
              </a:rPr>
              <a:t>cy rec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25" dirty="0" smtClean="0">
                <a:latin typeface="Calibri"/>
                <a:cs typeface="Calibri"/>
              </a:rPr>
              <a:t>mpil</a:t>
            </a:r>
            <a:r>
              <a:rPr sz="2800" spc="80" dirty="0" smtClean="0">
                <a:latin typeface="Calibri"/>
                <a:cs typeface="Calibri"/>
              </a:rPr>
              <a:t>a</a:t>
            </a:r>
            <a:r>
              <a:rPr lang="en-US" sz="2800" spc="80" dirty="0" smtClean="0">
                <a:latin typeface="Calibri"/>
                <a:cs typeface="Calibri"/>
              </a:rPr>
              <a:t>tion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7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sz="3600" b="1" spc="-20" dirty="0" smtClean="0">
                <a:latin typeface="Calibri"/>
                <a:cs typeface="Calibri"/>
              </a:rPr>
              <a:t>KINET</a:t>
            </a:r>
            <a:r>
              <a:rPr sz="3600" b="1" spc="-10" dirty="0" smtClean="0">
                <a:latin typeface="Calibri"/>
                <a:cs typeface="Calibri"/>
              </a:rPr>
              <a:t>IC: </a:t>
            </a:r>
            <a:r>
              <a:rPr lang="en-US" sz="3600" b="1" spc="-30" dirty="0" smtClean="0">
                <a:latin typeface="Calibri"/>
                <a:cs typeface="Calibri"/>
              </a:rPr>
              <a:t>U</a:t>
            </a:r>
            <a:r>
              <a:rPr lang="en-US" sz="3600" b="1" spc="-20" dirty="0" smtClean="0">
                <a:latin typeface="Calibri"/>
                <a:cs typeface="Calibri"/>
              </a:rPr>
              <a:t>ser St</a:t>
            </a:r>
            <a:r>
              <a:rPr lang="en-US" sz="3600" b="1" spc="-30" dirty="0" smtClean="0">
                <a:latin typeface="Calibri"/>
                <a:cs typeface="Calibri"/>
              </a:rPr>
              <a:t>u</a:t>
            </a:r>
            <a:r>
              <a:rPr lang="en-US" sz="3600" b="1" spc="0" dirty="0" smtClean="0">
                <a:latin typeface="Calibri"/>
                <a:cs typeface="Calibri"/>
              </a:rPr>
              <a:t>d</a:t>
            </a:r>
            <a:r>
              <a:rPr lang="en-US" sz="3600" b="1" spc="-20" dirty="0" smtClean="0">
                <a:latin typeface="Calibri"/>
                <a:cs typeface="Calibri"/>
              </a:rPr>
              <a:t>y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766282" y="6432232"/>
            <a:ext cx="231018" cy="2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29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1749743"/>
            <a:ext cx="2579370" cy="588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spc="-5" dirty="0" smtClean="0">
                <a:latin typeface="Calibri"/>
                <a:cs typeface="Calibri"/>
              </a:rPr>
              <a:t>D</a:t>
            </a:r>
            <a:r>
              <a:rPr sz="3200" spc="-25" dirty="0" smtClean="0">
                <a:latin typeface="Calibri"/>
                <a:cs typeface="Calibri"/>
              </a:rPr>
              <a:t>em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15" dirty="0" smtClean="0">
                <a:latin typeface="Calibri"/>
                <a:cs typeface="Calibri"/>
              </a:rPr>
              <a:t>g</a:t>
            </a:r>
            <a:r>
              <a:rPr sz="3200" spc="-20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aphi</a:t>
            </a:r>
            <a:r>
              <a:rPr sz="3200" spc="-15" dirty="0" smtClean="0">
                <a:latin typeface="Calibri"/>
                <a:cs typeface="Calibri"/>
              </a:rPr>
              <a:t>c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628" y="4662868"/>
            <a:ext cx="8041005" cy="153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spc="0" dirty="0" smtClean="0">
                <a:latin typeface="Calibri"/>
                <a:cs typeface="Calibri"/>
              </a:rPr>
              <a:t>Tas</a:t>
            </a:r>
            <a:r>
              <a:rPr sz="3200" spc="-15" dirty="0" smtClean="0">
                <a:latin typeface="Calibri"/>
                <a:cs typeface="Calibri"/>
              </a:rPr>
              <a:t>k</a:t>
            </a:r>
            <a:endParaRPr sz="3200" dirty="0">
              <a:latin typeface="Calibri"/>
              <a:cs typeface="Calibri"/>
            </a:endParaRPr>
          </a:p>
          <a:p>
            <a:pPr marL="749300" marR="12700" indent="-279400">
              <a:lnSpc>
                <a:spcPct val="102000"/>
              </a:lnSpc>
              <a:spcBef>
                <a:spcPts val="475"/>
              </a:spcBef>
            </a:pPr>
            <a:r>
              <a:rPr sz="2800" dirty="0" smtClean="0">
                <a:latin typeface="Arial"/>
                <a:cs typeface="Arial"/>
              </a:rPr>
              <a:t>–</a:t>
            </a:r>
            <a:r>
              <a:rPr sz="2800" spc="-9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Impl</a:t>
            </a:r>
            <a:r>
              <a:rPr sz="2800" spc="-20" dirty="0" smtClean="0">
                <a:latin typeface="Calibri"/>
                <a:cs typeface="Calibri"/>
              </a:rPr>
              <a:t>emen</a:t>
            </a:r>
            <a:r>
              <a:rPr sz="2800" spc="-10" dirty="0" smtClean="0">
                <a:latin typeface="Calibri"/>
                <a:cs typeface="Calibri"/>
              </a:rPr>
              <a:t>t an </a:t>
            </a:r>
            <a:r>
              <a:rPr sz="2800" spc="-15" dirty="0" smtClean="0">
                <a:latin typeface="Calibri"/>
                <a:cs typeface="Calibri"/>
              </a:rPr>
              <a:t>enhanced IDS p</a:t>
            </a:r>
            <a:r>
              <a:rPr sz="2800" spc="-10" dirty="0" smtClean="0">
                <a:latin typeface="Calibri"/>
                <a:cs typeface="Calibri"/>
              </a:rPr>
              <a:t>r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15" dirty="0" smtClean="0">
                <a:latin typeface="Calibri"/>
                <a:cs typeface="Calibri"/>
              </a:rPr>
              <a:t>gram </a:t>
            </a:r>
            <a:r>
              <a:rPr sz="2800" spc="-25" dirty="0" smtClean="0">
                <a:latin typeface="Calibri"/>
                <a:cs typeface="Calibri"/>
              </a:rPr>
              <a:t>w</a:t>
            </a:r>
            <a:r>
              <a:rPr sz="2800" spc="0" dirty="0" smtClean="0">
                <a:latin typeface="Calibri"/>
                <a:cs typeface="Calibri"/>
              </a:rPr>
              <a:t>ith </a:t>
            </a:r>
            <a:r>
              <a:rPr sz="2800" spc="-15" dirty="0" smtClean="0">
                <a:latin typeface="Calibri"/>
                <a:cs typeface="Calibri"/>
              </a:rPr>
              <a:t>Kine</a:t>
            </a:r>
            <a:r>
              <a:rPr lang="en-US" sz="2800" spc="150" dirty="0" smtClean="0">
                <a:latin typeface="Calibri"/>
                <a:cs typeface="Calibri"/>
              </a:rPr>
              <a:t>ti</a:t>
            </a:r>
            <a:r>
              <a:rPr sz="2800" spc="-10" dirty="0" smtClean="0">
                <a:latin typeface="Calibri"/>
                <a:cs typeface="Calibri"/>
              </a:rPr>
              <a:t>c,</a:t>
            </a:r>
            <a:r>
              <a:rPr sz="2800" spc="-15" dirty="0" smtClean="0">
                <a:latin typeface="Calibri"/>
                <a:cs typeface="Calibri"/>
              </a:rPr>
              <a:t> P</a:t>
            </a:r>
            <a:r>
              <a:rPr sz="2800" spc="-20" dirty="0" smtClean="0">
                <a:latin typeface="Calibri"/>
                <a:cs typeface="Calibri"/>
              </a:rPr>
              <a:t>y</a:t>
            </a:r>
            <a:r>
              <a:rPr sz="2800" spc="-15" dirty="0" smtClean="0">
                <a:latin typeface="Calibri"/>
                <a:cs typeface="Calibri"/>
              </a:rPr>
              <a:t>re</a:t>
            </a:r>
            <a:r>
              <a:rPr lang="en-US" sz="2800" spc="150" dirty="0" smtClean="0">
                <a:latin typeface="Calibri"/>
                <a:cs typeface="Calibri"/>
              </a:rPr>
              <a:t>ti</a:t>
            </a:r>
            <a:r>
              <a:rPr sz="2800" spc="-10" dirty="0" smtClean="0">
                <a:latin typeface="Calibri"/>
                <a:cs typeface="Calibri"/>
              </a:rPr>
              <a:t>c, and </a:t>
            </a:r>
            <a:r>
              <a:rPr sz="2800" spc="-15" dirty="0" smtClean="0">
                <a:latin typeface="Calibri"/>
                <a:cs typeface="Calibri"/>
              </a:rPr>
              <a:t>POX.</a:t>
            </a:r>
            <a:endParaRPr sz="2800" dirty="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269800"/>
              </p:ext>
            </p:extLst>
          </p:nvPr>
        </p:nvGraphicFramePr>
        <p:xfrm>
          <a:off x="3124200" y="1600200"/>
          <a:ext cx="5718928" cy="3523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732"/>
                <a:gridCol w="1429732"/>
                <a:gridCol w="1429732"/>
                <a:gridCol w="1429732"/>
              </a:tblGrid>
              <a:tr h="523438">
                <a:tc gridSpan="2">
                  <a:txBody>
                    <a:bodyPr/>
                    <a:lstStyle/>
                    <a:p>
                      <a:pPr marL="761365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latin typeface="Calibri"/>
                          <a:cs typeface="Calibri"/>
                        </a:rPr>
                        <a:t>Pr</a:t>
                      </a:r>
                      <a:r>
                        <a:rPr sz="2400" b="1" spc="-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0" dirty="0" smtClean="0">
                          <a:latin typeface="Calibri"/>
                          <a:cs typeface="Calibri"/>
                        </a:rPr>
                        <a:t>fess</a:t>
                      </a:r>
                      <a:r>
                        <a:rPr sz="2400" b="1" spc="-5" dirty="0" smtClean="0">
                          <a:latin typeface="Calibri"/>
                          <a:cs typeface="Calibri"/>
                        </a:rPr>
                        <a:t>io</a:t>
                      </a:r>
                      <a:r>
                        <a:rPr sz="2400" b="1" spc="0" dirty="0" smtClean="0">
                          <a:latin typeface="Calibri"/>
                          <a:cs typeface="Calibri"/>
                        </a:rPr>
                        <a:t>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2400" b="1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0" dirty="0" smtClean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b="1" spc="-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b="1" spc="0" dirty="0" smtClean="0">
                          <a:latin typeface="Calibri"/>
                          <a:cs typeface="Calibri"/>
                        </a:rPr>
                        <a:t>er</a:t>
                      </a:r>
                      <a:r>
                        <a:rPr sz="2400" b="1" spc="-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b="1" spc="0" dirty="0" smtClean="0">
                          <a:latin typeface="Calibri"/>
                          <a:cs typeface="Calibri"/>
                        </a:rPr>
                        <a:t>ce </a:t>
                      </a:r>
                      <a:r>
                        <a:rPr sz="2400" b="1" spc="-5" dirty="0" smtClean="0">
                          <a:latin typeface="Calibri"/>
                          <a:cs typeface="Calibri"/>
                        </a:rPr>
                        <a:t>(y</a:t>
                      </a:r>
                      <a:r>
                        <a:rPr sz="24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5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spc="-5" dirty="0" smtClean="0">
                          <a:latin typeface="Calibri"/>
                          <a:cs typeface="Calibri"/>
                        </a:rPr>
                        <a:t>s)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851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Calibri"/>
                          <a:cs typeface="Calibri"/>
                        </a:rPr>
                        <a:t>Operator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216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32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</a:tr>
              <a:tr h="42851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 smtClean="0">
                          <a:latin typeface="Calibri"/>
                          <a:cs typeface="Calibri"/>
                        </a:rPr>
                        <a:t>eve</a:t>
                      </a:r>
                      <a:r>
                        <a:rPr sz="2000" spc="0" dirty="0" smtClean="0">
                          <a:latin typeface="Calibri"/>
                          <a:cs typeface="Calibri"/>
                        </a:rPr>
                        <a:t>lop</a:t>
                      </a:r>
                      <a:r>
                        <a:rPr sz="20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0" dirty="0" smtClean="0">
                          <a:latin typeface="Calibri"/>
                          <a:cs typeface="Calibri"/>
                        </a:rPr>
                        <a:t>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251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1-­‐5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310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</a:tr>
              <a:tr h="42851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Calibri"/>
                          <a:cs typeface="Calibri"/>
                        </a:rPr>
                        <a:t>Student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123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5-­‐10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187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</a:tr>
              <a:tr h="42851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0" dirty="0" smtClean="0">
                          <a:latin typeface="Calibri"/>
                          <a:cs typeface="Calibri"/>
                        </a:rPr>
                        <a:t>ndor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80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10-­‐15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150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</a:tr>
              <a:tr h="42851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Calibri"/>
                          <a:cs typeface="Calibri"/>
                        </a:rPr>
                        <a:t>Manager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69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15-­‐20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122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</a:tr>
              <a:tr h="42851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Calibri"/>
                          <a:cs typeface="Calibri"/>
                        </a:rPr>
                        <a:t>Other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138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Calibri"/>
                          <a:cs typeface="Calibri"/>
                        </a:rPr>
                        <a:t>&gt; 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73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DDDDDD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</a:tr>
              <a:tr h="42851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b="1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spc="-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tal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877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874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DDDDDD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87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/>
          <p:cNvCxnSpPr/>
          <p:nvPr/>
        </p:nvCxnSpPr>
        <p:spPr>
          <a:xfrm flipV="1">
            <a:off x="1831803" y="3048001"/>
            <a:ext cx="1687192" cy="1000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282582" y="2876550"/>
            <a:ext cx="769938" cy="1162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3799981" y="3854449"/>
            <a:ext cx="220663" cy="1366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H="1">
            <a:off x="1248076" y="4115594"/>
            <a:ext cx="762000" cy="1065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4470" y="3138488"/>
            <a:ext cx="1525587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5162" y="3938804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434482" y="3227388"/>
            <a:ext cx="1339850" cy="344487"/>
            <a:chOff x="558086" y="3810293"/>
            <a:chExt cx="1339620" cy="343744"/>
          </a:xfrm>
        </p:grpSpPr>
        <p:grpSp>
          <p:nvGrpSpPr>
            <p:cNvPr id="8" name="Rounded Rectangle 4"/>
            <p:cNvGrpSpPr>
              <a:grpSpLocks/>
            </p:cNvGrpSpPr>
            <p:nvPr/>
          </p:nvGrpSpPr>
          <p:grpSpPr bwMode="auto">
            <a:xfrm>
              <a:off x="498224" y="3772708"/>
              <a:ext cx="451104" cy="457200"/>
              <a:chOff x="505968" y="3974592"/>
              <a:chExt cx="451104" cy="457200"/>
            </a:xfrm>
          </p:grpSpPr>
          <p:pic>
            <p:nvPicPr>
              <p:cNvPr id="16" name="Rounded Rectangle 4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968" y="3974592"/>
                <a:ext cx="451104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582179" y="4028526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9" name="Rounded Rectangle 5"/>
            <p:cNvGrpSpPr>
              <a:grpSpLocks/>
            </p:cNvGrpSpPr>
            <p:nvPr/>
          </p:nvGrpSpPr>
          <p:grpSpPr bwMode="auto">
            <a:xfrm>
              <a:off x="833504" y="3772708"/>
              <a:ext cx="451104" cy="457200"/>
              <a:chOff x="841248" y="3974592"/>
              <a:chExt cx="451104" cy="457200"/>
            </a:xfrm>
          </p:grpSpPr>
          <p:pic>
            <p:nvPicPr>
              <p:cNvPr id="14" name="Rounded Rectangle 5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248" y="3974592"/>
                <a:ext cx="451104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917084" y="4028526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10" name="Rounded Rectangle 6"/>
            <p:cNvGrpSpPr>
              <a:grpSpLocks/>
            </p:cNvGrpSpPr>
            <p:nvPr/>
          </p:nvGrpSpPr>
          <p:grpSpPr bwMode="auto">
            <a:xfrm>
              <a:off x="1504064" y="3772708"/>
              <a:ext cx="451104" cy="457200"/>
              <a:chOff x="1511808" y="3974592"/>
              <a:chExt cx="451104" cy="457200"/>
            </a:xfrm>
          </p:grpSpPr>
          <p:pic>
            <p:nvPicPr>
              <p:cNvPr id="12" name="Rounded Rectangle 6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1808" y="3974592"/>
                <a:ext cx="451104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 Box 15"/>
              <p:cNvSpPr txBox="1">
                <a:spLocks noChangeArrowheads="1"/>
              </p:cNvSpPr>
              <p:nvPr/>
            </p:nvSpPr>
            <p:spPr bwMode="auto">
              <a:xfrm>
                <a:off x="1586894" y="4028526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11" name="Straight Connector 10"/>
            <p:cNvCxnSpPr>
              <a:cxnSpLocks noChangeShapeType="1"/>
              <a:stCxn id="14" idx="3"/>
              <a:endCxn id="12" idx="1"/>
            </p:cNvCxnSpPr>
            <p:nvPr/>
          </p:nvCxnSpPr>
          <p:spPr bwMode="auto">
            <a:xfrm>
              <a:off x="1227896" y="3982166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8" name="Rectangle 17"/>
          <p:cNvSpPr/>
          <p:nvPr/>
        </p:nvSpPr>
        <p:spPr>
          <a:xfrm>
            <a:off x="2756995" y="18637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480" y="2663421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20" name="Group 58"/>
          <p:cNvGrpSpPr>
            <a:grpSpLocks/>
          </p:cNvGrpSpPr>
          <p:nvPr/>
        </p:nvGrpSpPr>
        <p:grpSpPr bwMode="auto">
          <a:xfrm>
            <a:off x="2857007" y="1952625"/>
            <a:ext cx="1339850" cy="342900"/>
            <a:chOff x="2988148" y="2012694"/>
            <a:chExt cx="1339620" cy="343744"/>
          </a:xfrm>
        </p:grpSpPr>
        <p:grpSp>
          <p:nvGrpSpPr>
            <p:cNvPr id="21" name="Rounded Rectangle 14"/>
            <p:cNvGrpSpPr>
              <a:grpSpLocks/>
            </p:cNvGrpSpPr>
            <p:nvPr/>
          </p:nvGrpSpPr>
          <p:grpSpPr bwMode="auto">
            <a:xfrm>
              <a:off x="2926080" y="1976428"/>
              <a:ext cx="451104" cy="451104"/>
              <a:chOff x="2926080" y="2700528"/>
              <a:chExt cx="451104" cy="451104"/>
            </a:xfrm>
          </p:grpSpPr>
          <p:pic>
            <p:nvPicPr>
              <p:cNvPr id="29" name="Rounded Rectangle 14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080" y="2700528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 Box 24"/>
              <p:cNvSpPr txBox="1">
                <a:spLocks noChangeArrowheads="1"/>
              </p:cNvSpPr>
              <p:nvPr/>
            </p:nvSpPr>
            <p:spPr bwMode="auto">
              <a:xfrm>
                <a:off x="3004497" y="2753143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22" name="Rounded Rectangle 15"/>
            <p:cNvGrpSpPr>
              <a:grpSpLocks/>
            </p:cNvGrpSpPr>
            <p:nvPr/>
          </p:nvGrpSpPr>
          <p:grpSpPr bwMode="auto">
            <a:xfrm>
              <a:off x="3261360" y="1976428"/>
              <a:ext cx="451104" cy="451104"/>
              <a:chOff x="3261360" y="2700528"/>
              <a:chExt cx="451104" cy="451104"/>
            </a:xfrm>
          </p:grpSpPr>
          <p:pic>
            <p:nvPicPr>
              <p:cNvPr id="27" name="Rounded Rectangle 15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1360" y="2700528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27"/>
              <p:cNvSpPr txBox="1">
                <a:spLocks noChangeArrowheads="1"/>
              </p:cNvSpPr>
              <p:nvPr/>
            </p:nvSpPr>
            <p:spPr bwMode="auto">
              <a:xfrm>
                <a:off x="3339402" y="2753143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23" name="Rounded Rectangle 16"/>
            <p:cNvGrpSpPr>
              <a:grpSpLocks/>
            </p:cNvGrpSpPr>
            <p:nvPr/>
          </p:nvGrpSpPr>
          <p:grpSpPr bwMode="auto">
            <a:xfrm>
              <a:off x="3931920" y="1976428"/>
              <a:ext cx="451104" cy="451104"/>
              <a:chOff x="3931920" y="2700528"/>
              <a:chExt cx="451104" cy="451104"/>
            </a:xfrm>
          </p:grpSpPr>
          <p:pic>
            <p:nvPicPr>
              <p:cNvPr id="25" name="Rounded Rectangle 16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1920" y="2700528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 Box 30"/>
              <p:cNvSpPr txBox="1">
                <a:spLocks noChangeArrowheads="1"/>
              </p:cNvSpPr>
              <p:nvPr/>
            </p:nvSpPr>
            <p:spPr bwMode="auto">
              <a:xfrm>
                <a:off x="4009212" y="2753143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24" name="Straight Connector 23"/>
            <p:cNvCxnSpPr>
              <a:cxnSpLocks noChangeShapeType="1"/>
              <a:stCxn id="27" idx="3"/>
              <a:endCxn id="25" idx="1"/>
            </p:cNvCxnSpPr>
            <p:nvPr/>
          </p:nvCxnSpPr>
          <p:spPr bwMode="auto">
            <a:xfrm>
              <a:off x="3657958" y="2184567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4" name="Rectangle 43"/>
          <p:cNvSpPr/>
          <p:nvPr/>
        </p:nvSpPr>
        <p:spPr>
          <a:xfrm>
            <a:off x="2161682" y="4554538"/>
            <a:ext cx="1525588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61931" y="5355538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46" name="Group 55"/>
          <p:cNvGrpSpPr>
            <a:grpSpLocks/>
          </p:cNvGrpSpPr>
          <p:nvPr/>
        </p:nvGrpSpPr>
        <p:grpSpPr bwMode="auto">
          <a:xfrm>
            <a:off x="2261695" y="4645025"/>
            <a:ext cx="1339850" cy="342900"/>
            <a:chOff x="2995893" y="5485693"/>
            <a:chExt cx="1339620" cy="343744"/>
          </a:xfrm>
        </p:grpSpPr>
        <p:grpSp>
          <p:nvGrpSpPr>
            <p:cNvPr id="47" name="Rounded Rectangle 30"/>
            <p:cNvGrpSpPr>
              <a:grpSpLocks/>
            </p:cNvGrpSpPr>
            <p:nvPr/>
          </p:nvGrpSpPr>
          <p:grpSpPr bwMode="auto">
            <a:xfrm>
              <a:off x="2931966" y="5451742"/>
              <a:ext cx="451104" cy="451104"/>
              <a:chOff x="2328672" y="5394960"/>
              <a:chExt cx="451104" cy="451104"/>
            </a:xfrm>
          </p:grpSpPr>
          <p:pic>
            <p:nvPicPr>
              <p:cNvPr id="55" name="Rounded Rectangle 30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8672" y="5394960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Text Box 54"/>
              <p:cNvSpPr txBox="1">
                <a:spLocks noChangeArrowheads="1"/>
              </p:cNvSpPr>
              <p:nvPr/>
            </p:nvSpPr>
            <p:spPr bwMode="auto">
              <a:xfrm>
                <a:off x="2408948" y="5445260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48" name="Rounded Rectangle 31"/>
            <p:cNvGrpSpPr>
              <a:grpSpLocks/>
            </p:cNvGrpSpPr>
            <p:nvPr/>
          </p:nvGrpSpPr>
          <p:grpSpPr bwMode="auto">
            <a:xfrm>
              <a:off x="3267246" y="5451742"/>
              <a:ext cx="451104" cy="451104"/>
              <a:chOff x="2663952" y="5394960"/>
              <a:chExt cx="451104" cy="451104"/>
            </a:xfrm>
          </p:grpSpPr>
          <p:pic>
            <p:nvPicPr>
              <p:cNvPr id="53" name="Rounded Rectangle 31"/>
              <p:cNvPicPr>
                <a:picLocks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952" y="5394960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Text Box 57"/>
              <p:cNvSpPr txBox="1">
                <a:spLocks noChangeArrowheads="1"/>
              </p:cNvSpPr>
              <p:nvPr/>
            </p:nvSpPr>
            <p:spPr bwMode="auto">
              <a:xfrm>
                <a:off x="2743853" y="5445260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49" name="Rounded Rectangle 32"/>
            <p:cNvGrpSpPr>
              <a:grpSpLocks/>
            </p:cNvGrpSpPr>
            <p:nvPr/>
          </p:nvGrpSpPr>
          <p:grpSpPr bwMode="auto">
            <a:xfrm>
              <a:off x="3937806" y="5451742"/>
              <a:ext cx="451104" cy="451104"/>
              <a:chOff x="3334512" y="5394960"/>
              <a:chExt cx="451104" cy="451104"/>
            </a:xfrm>
          </p:grpSpPr>
          <p:pic>
            <p:nvPicPr>
              <p:cNvPr id="51" name="Rounded Rectangle 32"/>
              <p:cNvPicPr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4512" y="5394960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Text Box 60"/>
              <p:cNvSpPr txBox="1">
                <a:spLocks noChangeArrowheads="1"/>
              </p:cNvSpPr>
              <p:nvPr/>
            </p:nvSpPr>
            <p:spPr bwMode="auto">
              <a:xfrm>
                <a:off x="3413663" y="5445260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50" name="Straight Connector 49"/>
            <p:cNvCxnSpPr>
              <a:cxnSpLocks noChangeShapeType="1"/>
              <a:stCxn id="53" idx="3"/>
              <a:endCxn id="51" idx="1"/>
            </p:cNvCxnSpPr>
            <p:nvPr/>
          </p:nvCxnSpPr>
          <p:spPr bwMode="auto">
            <a:xfrm>
              <a:off x="3665703" y="5657566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7" name="Rectangle 56"/>
          <p:cNvSpPr/>
          <p:nvPr/>
        </p:nvSpPr>
        <p:spPr>
          <a:xfrm>
            <a:off x="4290520" y="36798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391128" y="4479530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35161" y="3571696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857479" y="2296313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261930" y="4988430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391127" y="4112422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grpSp>
        <p:nvGrpSpPr>
          <p:cNvPr id="64" name="Group 56"/>
          <p:cNvGrpSpPr>
            <a:grpSpLocks/>
          </p:cNvGrpSpPr>
          <p:nvPr/>
        </p:nvGrpSpPr>
        <p:grpSpPr bwMode="auto">
          <a:xfrm>
            <a:off x="4390532" y="3768725"/>
            <a:ext cx="1339850" cy="344488"/>
            <a:chOff x="4521796" y="3828803"/>
            <a:chExt cx="1339620" cy="343744"/>
          </a:xfrm>
        </p:grpSpPr>
        <p:grpSp>
          <p:nvGrpSpPr>
            <p:cNvPr id="65" name="Rounded Rectangle 38"/>
            <p:cNvGrpSpPr>
              <a:grpSpLocks/>
            </p:cNvGrpSpPr>
            <p:nvPr/>
          </p:nvGrpSpPr>
          <p:grpSpPr bwMode="auto">
            <a:xfrm>
              <a:off x="4462272" y="3793036"/>
              <a:ext cx="451104" cy="451104"/>
              <a:chOff x="4462272" y="4517136"/>
              <a:chExt cx="451104" cy="451104"/>
            </a:xfrm>
          </p:grpSpPr>
          <p:pic>
            <p:nvPicPr>
              <p:cNvPr id="73" name="Rounded Rectangle 38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2272" y="45171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Text Box 84"/>
              <p:cNvSpPr txBox="1">
                <a:spLocks noChangeArrowheads="1"/>
              </p:cNvSpPr>
              <p:nvPr/>
            </p:nvSpPr>
            <p:spPr bwMode="auto">
              <a:xfrm>
                <a:off x="4538145" y="456925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 dirty="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66" name="Rounded Rectangle 39"/>
            <p:cNvGrpSpPr>
              <a:grpSpLocks/>
            </p:cNvGrpSpPr>
            <p:nvPr/>
          </p:nvGrpSpPr>
          <p:grpSpPr bwMode="auto">
            <a:xfrm>
              <a:off x="4797552" y="3793036"/>
              <a:ext cx="451104" cy="451104"/>
              <a:chOff x="4797552" y="4517136"/>
              <a:chExt cx="451104" cy="451104"/>
            </a:xfrm>
          </p:grpSpPr>
          <p:pic>
            <p:nvPicPr>
              <p:cNvPr id="71" name="Rounded Rectangle 39"/>
              <p:cNvPicPr>
                <a:picLocks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7552" y="45171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Text Box 87"/>
              <p:cNvSpPr txBox="1">
                <a:spLocks noChangeArrowheads="1"/>
              </p:cNvSpPr>
              <p:nvPr/>
            </p:nvSpPr>
            <p:spPr bwMode="auto">
              <a:xfrm>
                <a:off x="4873050" y="456925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67" name="Rounded Rectangle 40"/>
            <p:cNvGrpSpPr>
              <a:grpSpLocks/>
            </p:cNvGrpSpPr>
            <p:nvPr/>
          </p:nvGrpSpPr>
          <p:grpSpPr bwMode="auto">
            <a:xfrm>
              <a:off x="5468112" y="3793036"/>
              <a:ext cx="451104" cy="451104"/>
              <a:chOff x="5468112" y="4517136"/>
              <a:chExt cx="451104" cy="451104"/>
            </a:xfrm>
          </p:grpSpPr>
          <p:pic>
            <p:nvPicPr>
              <p:cNvPr id="69" name="Rounded Rectangle 40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8112" y="45171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" name="Text Box 90"/>
              <p:cNvSpPr txBox="1">
                <a:spLocks noChangeArrowheads="1"/>
              </p:cNvSpPr>
              <p:nvPr/>
            </p:nvSpPr>
            <p:spPr bwMode="auto">
              <a:xfrm>
                <a:off x="5542860" y="456925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68" name="Straight Connector 67"/>
            <p:cNvCxnSpPr>
              <a:cxnSpLocks noChangeShapeType="1"/>
              <a:stCxn id="71" idx="3"/>
              <a:endCxn id="69" idx="1"/>
            </p:cNvCxnSpPr>
            <p:nvPr/>
          </p:nvCxnSpPr>
          <p:spPr bwMode="auto">
            <a:xfrm>
              <a:off x="5191606" y="4000676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80" name="Rectangle 79"/>
          <p:cNvSpPr/>
          <p:nvPr/>
        </p:nvSpPr>
        <p:spPr>
          <a:xfrm>
            <a:off x="2756995" y="1863725"/>
            <a:ext cx="1525587" cy="13081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42407" y="3114675"/>
            <a:ext cx="1525588" cy="13081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161682" y="4575175"/>
            <a:ext cx="1525588" cy="130968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298457" y="3703638"/>
            <a:ext cx="1525588" cy="130968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6" name="TextBox 54"/>
          <p:cNvSpPr txBox="1">
            <a:spLocks noChangeArrowheads="1"/>
          </p:cNvSpPr>
          <p:nvPr/>
        </p:nvSpPr>
        <p:spPr bwMode="auto">
          <a:xfrm>
            <a:off x="3930157" y="532606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194" name="Picture 2" descr="http://www.sand.com.hk/images/stories/Icon-Switch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85" y="4011612"/>
            <a:ext cx="12763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://www.sand.com.hk/images/stories/Icon-Switch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8941" y="4518227"/>
            <a:ext cx="12763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://www.sand.com.hk/images/stories/Icon-Switch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766" y="2663421"/>
            <a:ext cx="12763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://www.sand.com.hk/images/stories/Icon-Switch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219" y="4053351"/>
            <a:ext cx="12763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Slide Number Placeholder 92"/>
          <p:cNvSpPr>
            <a:spLocks noGrp="1"/>
          </p:cNvSpPr>
          <p:nvPr>
            <p:ph type="sldNum" sz="quarter" idx="4294967295"/>
          </p:nvPr>
        </p:nvSpPr>
        <p:spPr>
          <a:xfrm>
            <a:off x="8210891" y="4561983"/>
            <a:ext cx="381000" cy="365125"/>
          </a:xfrm>
          <a:prstGeom prst="rect">
            <a:avLst/>
          </a:prstGeom>
        </p:spPr>
        <p:txBody>
          <a:bodyPr/>
          <a:lstStyle/>
          <a:p>
            <a:fld id="{9F205CAD-699E-4DB4-8105-37C9EC7E4A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8" name="object 3"/>
          <p:cNvSpPr txBox="1">
            <a:spLocks noGrp="1"/>
          </p:cNvSpPr>
          <p:nvPr>
            <p:ph type="title"/>
          </p:nvPr>
        </p:nvSpPr>
        <p:spPr>
          <a:xfrm>
            <a:off x="228600" y="42672"/>
            <a:ext cx="11125200" cy="12527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altLang="zh-CN" sz="3300" dirty="0" smtClean="0"/>
              <a:t>The Way That Networking Is Done </a:t>
            </a:r>
            <a:endParaRPr lang="en-US" altLang="zh-CN" sz="3300" dirty="0"/>
          </a:p>
        </p:txBody>
      </p:sp>
      <p:pic>
        <p:nvPicPr>
          <p:cNvPr id="99" name="Picture 47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6292" y="1905000"/>
            <a:ext cx="4147324" cy="331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ounded Rectangle 4"/>
          <p:cNvSpPr/>
          <p:nvPr/>
        </p:nvSpPr>
        <p:spPr bwMode="auto">
          <a:xfrm>
            <a:off x="7032132" y="31496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dirty="0">
                <a:solidFill>
                  <a:prstClr val="white"/>
                </a:solidFill>
              </a:rPr>
              <a:t>Specialized</a:t>
            </a:r>
          </a:p>
          <a:p>
            <a:pPr algn="ctr" defTabSz="914400" eaLnBrk="1" hangingPunct="1"/>
            <a:r>
              <a:rPr lang="en-US" sz="2000" dirty="0">
                <a:solidFill>
                  <a:prstClr val="white"/>
                </a:solidFill>
              </a:rPr>
              <a:t>Control</a:t>
            </a:r>
          </a:p>
          <a:p>
            <a:pPr algn="ctr" defTabSz="914400" eaLnBrk="1" hangingPunct="1"/>
            <a:r>
              <a:rPr lang="en-US" sz="2000" dirty="0">
                <a:solidFill>
                  <a:prstClr val="white"/>
                </a:solidFill>
              </a:rPr>
              <a:t>Plane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1" name="Rounded Rectangle 13"/>
          <p:cNvSpPr/>
          <p:nvPr/>
        </p:nvSpPr>
        <p:spPr bwMode="auto">
          <a:xfrm>
            <a:off x="7032132" y="41910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dirty="0">
                <a:solidFill>
                  <a:prstClr val="white"/>
                </a:solidFill>
              </a:rPr>
              <a:t>Specialized</a:t>
            </a:r>
          </a:p>
          <a:p>
            <a:pPr algn="ctr" defTabSz="914400" eaLnBrk="1" hangingPunct="1"/>
            <a:r>
              <a:rPr lang="en-US" sz="2000" dirty="0">
                <a:solidFill>
                  <a:prstClr val="white"/>
                </a:solidFill>
              </a:rPr>
              <a:t>Hardware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2" name="Rounded Rectangle 34"/>
          <p:cNvSpPr/>
          <p:nvPr/>
        </p:nvSpPr>
        <p:spPr bwMode="auto">
          <a:xfrm>
            <a:off x="7032132" y="23114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dirty="0">
                <a:solidFill>
                  <a:prstClr val="white"/>
                </a:solidFill>
              </a:rPr>
              <a:t>Specialized</a:t>
            </a:r>
          </a:p>
          <a:p>
            <a:pPr algn="ctr" defTabSz="914400" eaLnBrk="1" hangingPunct="1"/>
            <a:r>
              <a:rPr lang="en-US" sz="2000" dirty="0">
                <a:solidFill>
                  <a:prstClr val="white"/>
                </a:solidFill>
              </a:rPr>
              <a:t>Features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3" name="Text Box 32"/>
          <p:cNvSpPr txBox="1">
            <a:spLocks noChangeArrowheads="1"/>
          </p:cNvSpPr>
          <p:nvPr/>
        </p:nvSpPr>
        <p:spPr bwMode="auto">
          <a:xfrm>
            <a:off x="4180505" y="5206391"/>
            <a:ext cx="4832827" cy="7017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prstDash val="dash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Many 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complex functions baked into 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infrastructure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i="1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  <a:t>OSPF, BGP, multicast, differentiated services,</a:t>
            </a:r>
            <a:br>
              <a:rPr lang="en-US" sz="1400" i="1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1400" i="1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  <a:t>Traffic Engineering, NAT, </a:t>
            </a:r>
            <a:r>
              <a:rPr lang="en-US" sz="1400" i="1" dirty="0" smtClean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rPr>
              <a:t>firewalls, …</a:t>
            </a:r>
          </a:p>
        </p:txBody>
      </p:sp>
      <p:sp>
        <p:nvSpPr>
          <p:cNvPr id="104" name="Text Box 32"/>
          <p:cNvSpPr txBox="1">
            <a:spLocks noChangeArrowheads="1"/>
          </p:cNvSpPr>
          <p:nvPr/>
        </p:nvSpPr>
        <p:spPr bwMode="auto">
          <a:xfrm>
            <a:off x="685800" y="6172200"/>
            <a:ext cx="7924800" cy="387798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 b="1" u="sng" dirty="0">
                <a:solidFill>
                  <a:srgbClr val="FF0000"/>
                </a:solidFill>
                <a:latin typeface="+mn-lt"/>
                <a:cs typeface="+mn-cs"/>
              </a:rPr>
              <a:t>Vertically </a:t>
            </a:r>
            <a:r>
              <a:rPr lang="en-US" sz="2400" b="1" u="sng" dirty="0" smtClean="0">
                <a:solidFill>
                  <a:srgbClr val="FF0000"/>
                </a:solidFill>
                <a:latin typeface="+mn-lt"/>
                <a:cs typeface="+mn-cs"/>
              </a:rPr>
              <a:t>integrated, Closed</a:t>
            </a:r>
            <a:r>
              <a:rPr lang="en-US" sz="2400" b="1" u="sng" dirty="0">
                <a:solidFill>
                  <a:srgbClr val="FF0000"/>
                </a:solidFill>
                <a:latin typeface="+mn-lt"/>
                <a:cs typeface="+mn-cs"/>
              </a:rPr>
              <a:t>, </a:t>
            </a:r>
            <a:r>
              <a:rPr lang="en-US" sz="2400" b="1" u="sng" dirty="0" smtClean="0">
                <a:solidFill>
                  <a:srgbClr val="FF0000"/>
                </a:solidFill>
                <a:latin typeface="+mn-lt"/>
                <a:cs typeface="+mn-cs"/>
              </a:rPr>
              <a:t>Proprietary, Slow </a:t>
            </a:r>
            <a:r>
              <a:rPr lang="en-US" sz="2400" b="1" u="sng" dirty="0">
                <a:solidFill>
                  <a:srgbClr val="FF0000"/>
                </a:solidFill>
                <a:latin typeface="+mn-lt"/>
                <a:cs typeface="+mn-cs"/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4837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19" grpId="0" animBg="1"/>
      <p:bldP spid="44" grpId="0" animBg="1"/>
      <p:bldP spid="45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80" grpId="0" animBg="1"/>
      <p:bldP spid="81" grpId="0" animBg="1"/>
      <p:bldP spid="82" grpId="0" animBg="1"/>
      <p:bldP spid="83" grpId="0" animBg="1"/>
      <p:bldP spid="103" grpId="0" animBg="1"/>
      <p:bldP spid="1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altLang="zh-CN" sz="3600" dirty="0" smtClean="0"/>
              <a:t>Rank Platforms by Preference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766282" y="6432232"/>
            <a:ext cx="231018" cy="2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30</a:t>
            </a:fld>
            <a:endParaRPr sz="1400">
              <a:latin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97" y="2133600"/>
            <a:ext cx="7971514" cy="389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33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250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lang="en-US" sz="3600" b="1" spc="-20" dirty="0" smtClean="0">
                <a:latin typeface="Calibri"/>
                <a:cs typeface="Calibri"/>
              </a:rPr>
              <a:t>Lines of Code Com</a:t>
            </a:r>
            <a:r>
              <a:rPr lang="en-US" sz="3600" b="1" spc="-5" dirty="0" smtClean="0">
                <a:latin typeface="Calibri"/>
                <a:cs typeface="Calibri"/>
              </a:rPr>
              <a:t>p</a:t>
            </a:r>
            <a:r>
              <a:rPr lang="en-US" sz="3600" b="1" spc="-20" dirty="0" smtClean="0">
                <a:latin typeface="Calibri"/>
                <a:cs typeface="Calibri"/>
              </a:rPr>
              <a:t>ariso</a:t>
            </a:r>
            <a:r>
              <a:rPr lang="en-US" sz="3600" b="1" spc="-25" dirty="0" smtClean="0">
                <a:latin typeface="Calibri"/>
                <a:cs typeface="Calibri"/>
              </a:rPr>
              <a:t>n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8924" y="1558241"/>
            <a:ext cx="5493605" cy="2961580"/>
          </a:xfrm>
          <a:custGeom>
            <a:avLst/>
            <a:gdLst/>
            <a:ahLst/>
            <a:cxnLst/>
            <a:rect l="l" t="t" r="r" b="b"/>
            <a:pathLst>
              <a:path w="5493605" h="2961580">
                <a:moveTo>
                  <a:pt x="0" y="0"/>
                </a:moveTo>
                <a:lnTo>
                  <a:pt x="5493605" y="0"/>
                </a:lnTo>
                <a:lnTo>
                  <a:pt x="5493605" y="2961580"/>
                </a:lnTo>
                <a:lnTo>
                  <a:pt x="0" y="29615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80154" y="1846122"/>
            <a:ext cx="4209718" cy="1912150"/>
          </a:xfrm>
          <a:custGeom>
            <a:avLst/>
            <a:gdLst/>
            <a:ahLst/>
            <a:cxnLst/>
            <a:rect l="l" t="t" r="r" b="b"/>
            <a:pathLst>
              <a:path w="4209718" h="1912150">
                <a:moveTo>
                  <a:pt x="0" y="0"/>
                </a:moveTo>
                <a:lnTo>
                  <a:pt x="4209718" y="0"/>
                </a:lnTo>
                <a:lnTo>
                  <a:pt x="4209718" y="1912150"/>
                </a:lnTo>
                <a:lnTo>
                  <a:pt x="0" y="1912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0454" y="1846122"/>
            <a:ext cx="2946500" cy="1909873"/>
          </a:xfrm>
          <a:custGeom>
            <a:avLst/>
            <a:gdLst/>
            <a:ahLst/>
            <a:cxnLst/>
            <a:rect l="l" t="t" r="r" b="b"/>
            <a:pathLst>
              <a:path w="2946500" h="1909873">
                <a:moveTo>
                  <a:pt x="0" y="1909873"/>
                </a:moveTo>
                <a:lnTo>
                  <a:pt x="420504" y="1907597"/>
                </a:lnTo>
                <a:lnTo>
                  <a:pt x="423149" y="1905321"/>
                </a:lnTo>
                <a:lnTo>
                  <a:pt x="701025" y="1905321"/>
                </a:lnTo>
                <a:lnTo>
                  <a:pt x="703692" y="1896238"/>
                </a:lnTo>
                <a:lnTo>
                  <a:pt x="736389" y="1896238"/>
                </a:lnTo>
                <a:lnTo>
                  <a:pt x="739056" y="1891685"/>
                </a:lnTo>
                <a:lnTo>
                  <a:pt x="771454" y="1891685"/>
                </a:lnTo>
                <a:lnTo>
                  <a:pt x="774121" y="1359659"/>
                </a:lnTo>
                <a:lnTo>
                  <a:pt x="806542" y="1359659"/>
                </a:lnTo>
                <a:lnTo>
                  <a:pt x="809186" y="300112"/>
                </a:lnTo>
                <a:lnTo>
                  <a:pt x="841607" y="300112"/>
                </a:lnTo>
                <a:lnTo>
                  <a:pt x="844251" y="193261"/>
                </a:lnTo>
                <a:lnTo>
                  <a:pt x="876672" y="193261"/>
                </a:lnTo>
                <a:lnTo>
                  <a:pt x="879317" y="165968"/>
                </a:lnTo>
                <a:lnTo>
                  <a:pt x="911737" y="165968"/>
                </a:lnTo>
                <a:lnTo>
                  <a:pt x="914381" y="150056"/>
                </a:lnTo>
                <a:lnTo>
                  <a:pt x="946803" y="150056"/>
                </a:lnTo>
                <a:lnTo>
                  <a:pt x="949447" y="136421"/>
                </a:lnTo>
                <a:lnTo>
                  <a:pt x="981867" y="136421"/>
                </a:lnTo>
                <a:lnTo>
                  <a:pt x="984512" y="111404"/>
                </a:lnTo>
                <a:lnTo>
                  <a:pt x="1016933" y="111404"/>
                </a:lnTo>
                <a:lnTo>
                  <a:pt x="1019577" y="102321"/>
                </a:lnTo>
                <a:lnTo>
                  <a:pt x="1051998" y="102321"/>
                </a:lnTo>
                <a:lnTo>
                  <a:pt x="1054642" y="97768"/>
                </a:lnTo>
                <a:lnTo>
                  <a:pt x="1087063" y="97768"/>
                </a:lnTo>
                <a:lnTo>
                  <a:pt x="1089730" y="52287"/>
                </a:lnTo>
                <a:lnTo>
                  <a:pt x="1122128" y="52287"/>
                </a:lnTo>
                <a:lnTo>
                  <a:pt x="1124795" y="47757"/>
                </a:lnTo>
                <a:lnTo>
                  <a:pt x="1262411" y="45481"/>
                </a:lnTo>
                <a:lnTo>
                  <a:pt x="1265055" y="43205"/>
                </a:lnTo>
                <a:lnTo>
                  <a:pt x="1437736" y="40928"/>
                </a:lnTo>
                <a:lnTo>
                  <a:pt x="1440380" y="36375"/>
                </a:lnTo>
                <a:lnTo>
                  <a:pt x="1508165" y="34099"/>
                </a:lnTo>
                <a:lnTo>
                  <a:pt x="1510809" y="29546"/>
                </a:lnTo>
                <a:lnTo>
                  <a:pt x="1753621" y="29546"/>
                </a:lnTo>
                <a:lnTo>
                  <a:pt x="1756288" y="22740"/>
                </a:lnTo>
                <a:lnTo>
                  <a:pt x="1823774" y="22740"/>
                </a:lnTo>
                <a:lnTo>
                  <a:pt x="1826418" y="18187"/>
                </a:lnTo>
                <a:lnTo>
                  <a:pt x="1999099" y="15911"/>
                </a:lnTo>
                <a:lnTo>
                  <a:pt x="2001743" y="13635"/>
                </a:lnTo>
                <a:lnTo>
                  <a:pt x="2174425" y="13635"/>
                </a:lnTo>
                <a:lnTo>
                  <a:pt x="2177092" y="9105"/>
                </a:lnTo>
                <a:lnTo>
                  <a:pt x="2455267" y="9105"/>
                </a:lnTo>
                <a:lnTo>
                  <a:pt x="2457911" y="2276"/>
                </a:lnTo>
                <a:lnTo>
                  <a:pt x="2946500" y="0"/>
                </a:lnTo>
              </a:path>
            </a:pathLst>
          </a:custGeom>
          <a:ln w="45987">
            <a:solidFill>
              <a:srgbClr val="007F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80454" y="1846122"/>
            <a:ext cx="3016653" cy="1906999"/>
          </a:xfrm>
          <a:custGeom>
            <a:avLst/>
            <a:gdLst/>
            <a:ahLst/>
            <a:cxnLst/>
            <a:rect l="l" t="t" r="r" b="b"/>
            <a:pathLst>
              <a:path w="3016653" h="1906999">
                <a:moveTo>
                  <a:pt x="0" y="1906999"/>
                </a:moveTo>
                <a:lnTo>
                  <a:pt x="209976" y="1906999"/>
                </a:lnTo>
                <a:lnTo>
                  <a:pt x="212689" y="1904447"/>
                </a:lnTo>
                <a:lnTo>
                  <a:pt x="771431" y="1904447"/>
                </a:lnTo>
                <a:lnTo>
                  <a:pt x="774144" y="1901871"/>
                </a:lnTo>
                <a:lnTo>
                  <a:pt x="841423" y="1901871"/>
                </a:lnTo>
                <a:lnTo>
                  <a:pt x="844136" y="1896720"/>
                </a:lnTo>
                <a:lnTo>
                  <a:pt x="1052021" y="1896720"/>
                </a:lnTo>
                <a:lnTo>
                  <a:pt x="1054734" y="1894168"/>
                </a:lnTo>
                <a:lnTo>
                  <a:pt x="1437874" y="1894168"/>
                </a:lnTo>
                <a:lnTo>
                  <a:pt x="1440587" y="1889018"/>
                </a:lnTo>
                <a:lnTo>
                  <a:pt x="1472870" y="1889018"/>
                </a:lnTo>
                <a:lnTo>
                  <a:pt x="1475606" y="1876164"/>
                </a:lnTo>
                <a:lnTo>
                  <a:pt x="1508188" y="1876164"/>
                </a:lnTo>
                <a:lnTo>
                  <a:pt x="1510901" y="1868462"/>
                </a:lnTo>
                <a:lnTo>
                  <a:pt x="1543184" y="1868462"/>
                </a:lnTo>
                <a:lnTo>
                  <a:pt x="1545898" y="1840179"/>
                </a:lnTo>
                <a:lnTo>
                  <a:pt x="1578180" y="1840179"/>
                </a:lnTo>
                <a:lnTo>
                  <a:pt x="1580894" y="1819623"/>
                </a:lnTo>
                <a:lnTo>
                  <a:pt x="1613177" y="1819623"/>
                </a:lnTo>
                <a:lnTo>
                  <a:pt x="1615890" y="1783638"/>
                </a:lnTo>
                <a:lnTo>
                  <a:pt x="1648472" y="1783638"/>
                </a:lnTo>
                <a:lnTo>
                  <a:pt x="1651185" y="1775935"/>
                </a:lnTo>
                <a:lnTo>
                  <a:pt x="1683468" y="1775935"/>
                </a:lnTo>
                <a:lnTo>
                  <a:pt x="1686181" y="1770784"/>
                </a:lnTo>
                <a:lnTo>
                  <a:pt x="1718464" y="1770784"/>
                </a:lnTo>
                <a:lnTo>
                  <a:pt x="1721177" y="1763082"/>
                </a:lnTo>
                <a:lnTo>
                  <a:pt x="1753460" y="1763082"/>
                </a:lnTo>
                <a:lnTo>
                  <a:pt x="1756173" y="1578029"/>
                </a:lnTo>
                <a:lnTo>
                  <a:pt x="1788755" y="1578029"/>
                </a:lnTo>
                <a:lnTo>
                  <a:pt x="1791468" y="1475225"/>
                </a:lnTo>
                <a:lnTo>
                  <a:pt x="1823751" y="1475225"/>
                </a:lnTo>
                <a:lnTo>
                  <a:pt x="1826464" y="842991"/>
                </a:lnTo>
                <a:lnTo>
                  <a:pt x="1858747" y="842991"/>
                </a:lnTo>
                <a:lnTo>
                  <a:pt x="1861460" y="609100"/>
                </a:lnTo>
                <a:lnTo>
                  <a:pt x="1894042" y="609100"/>
                </a:lnTo>
                <a:lnTo>
                  <a:pt x="1896755" y="519149"/>
                </a:lnTo>
                <a:lnTo>
                  <a:pt x="1929038" y="519149"/>
                </a:lnTo>
                <a:lnTo>
                  <a:pt x="1931751" y="424071"/>
                </a:lnTo>
                <a:lnTo>
                  <a:pt x="1964034" y="424071"/>
                </a:lnTo>
                <a:lnTo>
                  <a:pt x="1966747" y="336672"/>
                </a:lnTo>
                <a:lnTo>
                  <a:pt x="1999030" y="336672"/>
                </a:lnTo>
                <a:lnTo>
                  <a:pt x="2001743" y="275003"/>
                </a:lnTo>
                <a:lnTo>
                  <a:pt x="2034325" y="275003"/>
                </a:lnTo>
                <a:lnTo>
                  <a:pt x="2037061" y="185052"/>
                </a:lnTo>
                <a:lnTo>
                  <a:pt x="2069321" y="185052"/>
                </a:lnTo>
                <a:lnTo>
                  <a:pt x="2072058" y="146492"/>
                </a:lnTo>
                <a:lnTo>
                  <a:pt x="2104317" y="146492"/>
                </a:lnTo>
                <a:lnTo>
                  <a:pt x="2107054" y="125936"/>
                </a:lnTo>
                <a:lnTo>
                  <a:pt x="2139635" y="125936"/>
                </a:lnTo>
                <a:lnTo>
                  <a:pt x="2142349" y="105379"/>
                </a:lnTo>
                <a:lnTo>
                  <a:pt x="2174632" y="105379"/>
                </a:lnTo>
                <a:lnTo>
                  <a:pt x="2177345" y="89951"/>
                </a:lnTo>
                <a:lnTo>
                  <a:pt x="2209628" y="89951"/>
                </a:lnTo>
                <a:lnTo>
                  <a:pt x="2212341" y="77097"/>
                </a:lnTo>
                <a:lnTo>
                  <a:pt x="2244624" y="77097"/>
                </a:lnTo>
                <a:lnTo>
                  <a:pt x="2247337" y="56541"/>
                </a:lnTo>
                <a:lnTo>
                  <a:pt x="2279919" y="56541"/>
                </a:lnTo>
                <a:lnTo>
                  <a:pt x="2282632" y="43687"/>
                </a:lnTo>
                <a:lnTo>
                  <a:pt x="2314915" y="43687"/>
                </a:lnTo>
                <a:lnTo>
                  <a:pt x="2317628" y="35985"/>
                </a:lnTo>
                <a:lnTo>
                  <a:pt x="2349911" y="35985"/>
                </a:lnTo>
                <a:lnTo>
                  <a:pt x="2352624" y="28282"/>
                </a:lnTo>
                <a:lnTo>
                  <a:pt x="2384907" y="28282"/>
                </a:lnTo>
                <a:lnTo>
                  <a:pt x="2387620" y="23131"/>
                </a:lnTo>
                <a:lnTo>
                  <a:pt x="2420202" y="23131"/>
                </a:lnTo>
                <a:lnTo>
                  <a:pt x="2422915" y="20556"/>
                </a:lnTo>
                <a:lnTo>
                  <a:pt x="2455198" y="20556"/>
                </a:lnTo>
                <a:lnTo>
                  <a:pt x="2457911" y="15428"/>
                </a:lnTo>
                <a:lnTo>
                  <a:pt x="2525489" y="15428"/>
                </a:lnTo>
                <a:lnTo>
                  <a:pt x="2528202" y="12853"/>
                </a:lnTo>
                <a:lnTo>
                  <a:pt x="2560485" y="12853"/>
                </a:lnTo>
                <a:lnTo>
                  <a:pt x="2563199" y="10278"/>
                </a:lnTo>
                <a:lnTo>
                  <a:pt x="2595481" y="10278"/>
                </a:lnTo>
                <a:lnTo>
                  <a:pt x="2598195" y="5150"/>
                </a:lnTo>
                <a:lnTo>
                  <a:pt x="2735788" y="5150"/>
                </a:lnTo>
                <a:lnTo>
                  <a:pt x="2738501" y="2575"/>
                </a:lnTo>
                <a:lnTo>
                  <a:pt x="3016354" y="2575"/>
                </a:lnTo>
                <a:lnTo>
                  <a:pt x="3016653" y="0"/>
                </a:lnTo>
              </a:path>
            </a:pathLst>
          </a:custGeom>
          <a:ln w="45987">
            <a:solidFill>
              <a:srgbClr val="BF00B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0523" y="1846122"/>
            <a:ext cx="3577878" cy="1897870"/>
          </a:xfrm>
          <a:custGeom>
            <a:avLst/>
            <a:gdLst/>
            <a:ahLst/>
            <a:cxnLst/>
            <a:rect l="l" t="t" r="r" b="b"/>
            <a:pathLst>
              <a:path w="3577878" h="1897870">
                <a:moveTo>
                  <a:pt x="0" y="1897870"/>
                </a:moveTo>
                <a:lnTo>
                  <a:pt x="69762" y="1897870"/>
                </a:lnTo>
                <a:lnTo>
                  <a:pt x="72636" y="1894306"/>
                </a:lnTo>
                <a:lnTo>
                  <a:pt x="771109" y="1894306"/>
                </a:lnTo>
                <a:lnTo>
                  <a:pt x="773961" y="1890742"/>
                </a:lnTo>
                <a:lnTo>
                  <a:pt x="876304" y="1890742"/>
                </a:lnTo>
                <a:lnTo>
                  <a:pt x="879156" y="1887179"/>
                </a:lnTo>
                <a:lnTo>
                  <a:pt x="1087063" y="1887179"/>
                </a:lnTo>
                <a:lnTo>
                  <a:pt x="1089914" y="1883614"/>
                </a:lnTo>
                <a:lnTo>
                  <a:pt x="1753322" y="1883614"/>
                </a:lnTo>
                <a:lnTo>
                  <a:pt x="1756196" y="1876463"/>
                </a:lnTo>
                <a:lnTo>
                  <a:pt x="1823820" y="1876463"/>
                </a:lnTo>
                <a:lnTo>
                  <a:pt x="1826694" y="1862207"/>
                </a:lnTo>
                <a:lnTo>
                  <a:pt x="1999168" y="1862207"/>
                </a:lnTo>
                <a:lnTo>
                  <a:pt x="2002019" y="1858643"/>
                </a:lnTo>
                <a:lnTo>
                  <a:pt x="2104363" y="1858643"/>
                </a:lnTo>
                <a:lnTo>
                  <a:pt x="2107215" y="1855079"/>
                </a:lnTo>
                <a:lnTo>
                  <a:pt x="2174494" y="1855079"/>
                </a:lnTo>
                <a:lnTo>
                  <a:pt x="2177345" y="1851492"/>
                </a:lnTo>
                <a:lnTo>
                  <a:pt x="2209559" y="1851492"/>
                </a:lnTo>
                <a:lnTo>
                  <a:pt x="2212410" y="1844364"/>
                </a:lnTo>
                <a:lnTo>
                  <a:pt x="2244624" y="1844364"/>
                </a:lnTo>
                <a:lnTo>
                  <a:pt x="2247498" y="1808701"/>
                </a:lnTo>
                <a:lnTo>
                  <a:pt x="2349819" y="1808701"/>
                </a:lnTo>
                <a:lnTo>
                  <a:pt x="2352693" y="1805114"/>
                </a:lnTo>
                <a:lnTo>
                  <a:pt x="2419949" y="1805114"/>
                </a:lnTo>
                <a:lnTo>
                  <a:pt x="2422823" y="1801550"/>
                </a:lnTo>
                <a:lnTo>
                  <a:pt x="2455037" y="1801550"/>
                </a:lnTo>
                <a:lnTo>
                  <a:pt x="2457888" y="1726637"/>
                </a:lnTo>
                <a:lnTo>
                  <a:pt x="2490102" y="1726637"/>
                </a:lnTo>
                <a:lnTo>
                  <a:pt x="2492953" y="1512589"/>
                </a:lnTo>
                <a:lnTo>
                  <a:pt x="2525167" y="1512589"/>
                </a:lnTo>
                <a:lnTo>
                  <a:pt x="2528018" y="1369891"/>
                </a:lnTo>
                <a:lnTo>
                  <a:pt x="2560232" y="1369891"/>
                </a:lnTo>
                <a:lnTo>
                  <a:pt x="2563084" y="1102337"/>
                </a:lnTo>
                <a:lnTo>
                  <a:pt x="2595297" y="1102337"/>
                </a:lnTo>
                <a:lnTo>
                  <a:pt x="2598149" y="877597"/>
                </a:lnTo>
                <a:lnTo>
                  <a:pt x="2630363" y="877597"/>
                </a:lnTo>
                <a:lnTo>
                  <a:pt x="2633214" y="720620"/>
                </a:lnTo>
                <a:lnTo>
                  <a:pt x="2665428" y="720620"/>
                </a:lnTo>
                <a:lnTo>
                  <a:pt x="2668279" y="602892"/>
                </a:lnTo>
                <a:lnTo>
                  <a:pt x="2700861" y="602892"/>
                </a:lnTo>
                <a:lnTo>
                  <a:pt x="2703712" y="520851"/>
                </a:lnTo>
                <a:lnTo>
                  <a:pt x="2735926" y="520851"/>
                </a:lnTo>
                <a:lnTo>
                  <a:pt x="2738777" y="442351"/>
                </a:lnTo>
                <a:lnTo>
                  <a:pt x="2770991" y="442351"/>
                </a:lnTo>
                <a:lnTo>
                  <a:pt x="2773842" y="395995"/>
                </a:lnTo>
                <a:lnTo>
                  <a:pt x="2806056" y="395995"/>
                </a:lnTo>
                <a:lnTo>
                  <a:pt x="2808907" y="349618"/>
                </a:lnTo>
                <a:lnTo>
                  <a:pt x="2841121" y="349618"/>
                </a:lnTo>
                <a:lnTo>
                  <a:pt x="2843972" y="335339"/>
                </a:lnTo>
                <a:lnTo>
                  <a:pt x="2876186" y="335339"/>
                </a:lnTo>
                <a:lnTo>
                  <a:pt x="2879060" y="310368"/>
                </a:lnTo>
                <a:lnTo>
                  <a:pt x="2911251" y="310368"/>
                </a:lnTo>
                <a:lnTo>
                  <a:pt x="2914125" y="288960"/>
                </a:lnTo>
                <a:lnTo>
                  <a:pt x="2946316" y="288960"/>
                </a:lnTo>
                <a:lnTo>
                  <a:pt x="2949190" y="271117"/>
                </a:lnTo>
                <a:lnTo>
                  <a:pt x="2981381" y="271117"/>
                </a:lnTo>
                <a:lnTo>
                  <a:pt x="2984255" y="253297"/>
                </a:lnTo>
                <a:lnTo>
                  <a:pt x="3016446" y="253297"/>
                </a:lnTo>
                <a:lnTo>
                  <a:pt x="3019320" y="235454"/>
                </a:lnTo>
                <a:lnTo>
                  <a:pt x="3051511" y="235454"/>
                </a:lnTo>
                <a:lnTo>
                  <a:pt x="3054385" y="210483"/>
                </a:lnTo>
                <a:lnTo>
                  <a:pt x="3086576" y="210483"/>
                </a:lnTo>
                <a:lnTo>
                  <a:pt x="3089451" y="196204"/>
                </a:lnTo>
                <a:lnTo>
                  <a:pt x="3121664" y="196204"/>
                </a:lnTo>
                <a:lnTo>
                  <a:pt x="3124516" y="181948"/>
                </a:lnTo>
                <a:lnTo>
                  <a:pt x="3191795" y="181948"/>
                </a:lnTo>
                <a:lnTo>
                  <a:pt x="3194646" y="174797"/>
                </a:lnTo>
                <a:lnTo>
                  <a:pt x="3226860" y="174797"/>
                </a:lnTo>
                <a:lnTo>
                  <a:pt x="3229711" y="164105"/>
                </a:lnTo>
                <a:lnTo>
                  <a:pt x="3296990" y="164105"/>
                </a:lnTo>
                <a:lnTo>
                  <a:pt x="3299841" y="160541"/>
                </a:lnTo>
                <a:lnTo>
                  <a:pt x="3332055" y="160541"/>
                </a:lnTo>
                <a:lnTo>
                  <a:pt x="3334929" y="153390"/>
                </a:lnTo>
                <a:lnTo>
                  <a:pt x="3402185" y="153390"/>
                </a:lnTo>
                <a:lnTo>
                  <a:pt x="3405059" y="149826"/>
                </a:lnTo>
                <a:lnTo>
                  <a:pt x="3437250" y="149826"/>
                </a:lnTo>
                <a:lnTo>
                  <a:pt x="3440124" y="135570"/>
                </a:lnTo>
                <a:lnTo>
                  <a:pt x="3472315" y="135570"/>
                </a:lnTo>
                <a:lnTo>
                  <a:pt x="3475189" y="128419"/>
                </a:lnTo>
                <a:lnTo>
                  <a:pt x="3507380" y="128419"/>
                </a:lnTo>
                <a:lnTo>
                  <a:pt x="3510254" y="3564"/>
                </a:lnTo>
                <a:lnTo>
                  <a:pt x="3577533" y="3564"/>
                </a:lnTo>
                <a:lnTo>
                  <a:pt x="3577878" y="0"/>
                </a:lnTo>
              </a:path>
            </a:pathLst>
          </a:custGeom>
          <a:ln w="45987">
            <a:solidFill>
              <a:srgbClr val="00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80155" y="3666297"/>
            <a:ext cx="0" cy="91974"/>
          </a:xfrm>
          <a:custGeom>
            <a:avLst/>
            <a:gdLst/>
            <a:ahLst/>
            <a:cxnLst/>
            <a:rect l="l" t="t" r="r" b="b"/>
            <a:pathLst>
              <a:path h="91974">
                <a:moveTo>
                  <a:pt x="0" y="91974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80155" y="1846121"/>
            <a:ext cx="0" cy="1912150"/>
          </a:xfrm>
          <a:custGeom>
            <a:avLst/>
            <a:gdLst/>
            <a:ahLst/>
            <a:cxnLst/>
            <a:rect l="l" t="t" r="r" b="b"/>
            <a:pathLst>
              <a:path h="1912150">
                <a:moveTo>
                  <a:pt x="0" y="0"/>
                </a:moveTo>
                <a:lnTo>
                  <a:pt x="0" y="1912150"/>
                </a:lnTo>
              </a:path>
            </a:pathLst>
          </a:custGeom>
          <a:ln w="114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80155" y="1846122"/>
            <a:ext cx="0" cy="91974"/>
          </a:xfrm>
          <a:custGeom>
            <a:avLst/>
            <a:gdLst/>
            <a:ahLst/>
            <a:cxnLst/>
            <a:rect l="l" t="t" r="r" b="b"/>
            <a:pathLst>
              <a:path h="91974">
                <a:moveTo>
                  <a:pt x="0" y="0"/>
                </a:moveTo>
                <a:lnTo>
                  <a:pt x="0" y="9197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1728" y="3850465"/>
            <a:ext cx="104280" cy="156241"/>
          </a:xfrm>
          <a:custGeom>
            <a:avLst/>
            <a:gdLst/>
            <a:ahLst/>
            <a:cxnLst/>
            <a:rect l="l" t="t" r="r" b="b"/>
            <a:pathLst>
              <a:path w="104280" h="156241">
                <a:moveTo>
                  <a:pt x="52139" y="0"/>
                </a:moveTo>
                <a:lnTo>
                  <a:pt x="8974" y="27708"/>
                </a:lnTo>
                <a:lnTo>
                  <a:pt x="0" y="80226"/>
                </a:lnTo>
                <a:lnTo>
                  <a:pt x="670" y="94277"/>
                </a:lnTo>
                <a:lnTo>
                  <a:pt x="16919" y="141209"/>
                </a:lnTo>
                <a:lnTo>
                  <a:pt x="52270" y="156241"/>
                </a:lnTo>
                <a:lnTo>
                  <a:pt x="64132" y="154860"/>
                </a:lnTo>
                <a:lnTo>
                  <a:pt x="74946" y="150303"/>
                </a:lnTo>
                <a:lnTo>
                  <a:pt x="85128" y="141873"/>
                </a:lnTo>
                <a:lnTo>
                  <a:pt x="87167" y="139213"/>
                </a:lnTo>
                <a:lnTo>
                  <a:pt x="44592" y="139213"/>
                </a:lnTo>
                <a:lnTo>
                  <a:pt x="34787" y="132739"/>
                </a:lnTo>
                <a:lnTo>
                  <a:pt x="21066" y="83565"/>
                </a:lnTo>
                <a:lnTo>
                  <a:pt x="20966" y="63780"/>
                </a:lnTo>
                <a:lnTo>
                  <a:pt x="22599" y="50765"/>
                </a:lnTo>
                <a:lnTo>
                  <a:pt x="25586" y="39119"/>
                </a:lnTo>
                <a:lnTo>
                  <a:pt x="30136" y="28545"/>
                </a:lnTo>
                <a:lnTo>
                  <a:pt x="39581" y="19242"/>
                </a:lnTo>
                <a:lnTo>
                  <a:pt x="52139" y="16141"/>
                </a:lnTo>
                <a:lnTo>
                  <a:pt x="87675" y="16141"/>
                </a:lnTo>
                <a:lnTo>
                  <a:pt x="87216" y="15372"/>
                </a:lnTo>
                <a:lnTo>
                  <a:pt x="77475" y="6872"/>
                </a:lnTo>
                <a:lnTo>
                  <a:pt x="65793" y="1728"/>
                </a:lnTo>
                <a:lnTo>
                  <a:pt x="52139" y="0"/>
                </a:lnTo>
                <a:close/>
              </a:path>
              <a:path w="104280" h="156241">
                <a:moveTo>
                  <a:pt x="87675" y="16141"/>
                </a:moveTo>
                <a:lnTo>
                  <a:pt x="52139" y="16141"/>
                </a:lnTo>
                <a:lnTo>
                  <a:pt x="56294" y="16430"/>
                </a:lnTo>
                <a:lnTo>
                  <a:pt x="67647" y="21335"/>
                </a:lnTo>
                <a:lnTo>
                  <a:pt x="83304" y="66443"/>
                </a:lnTo>
                <a:lnTo>
                  <a:pt x="83736" y="83565"/>
                </a:lnTo>
                <a:lnTo>
                  <a:pt x="82833" y="96525"/>
                </a:lnTo>
                <a:lnTo>
                  <a:pt x="60451" y="138028"/>
                </a:lnTo>
                <a:lnTo>
                  <a:pt x="44592" y="139213"/>
                </a:lnTo>
                <a:lnTo>
                  <a:pt x="87167" y="139213"/>
                </a:lnTo>
                <a:lnTo>
                  <a:pt x="103705" y="92275"/>
                </a:lnTo>
                <a:lnTo>
                  <a:pt x="104280" y="76339"/>
                </a:lnTo>
                <a:lnTo>
                  <a:pt x="103592" y="62353"/>
                </a:lnTo>
                <a:lnTo>
                  <a:pt x="101693" y="49463"/>
                </a:lnTo>
                <a:lnTo>
                  <a:pt x="98432" y="37469"/>
                </a:lnTo>
                <a:lnTo>
                  <a:pt x="93657" y="26172"/>
                </a:lnTo>
                <a:lnTo>
                  <a:pt x="87675" y="16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81779" y="1846121"/>
            <a:ext cx="0" cy="1912149"/>
          </a:xfrm>
          <a:custGeom>
            <a:avLst/>
            <a:gdLst/>
            <a:ahLst/>
            <a:cxnLst/>
            <a:rect l="l" t="t" r="r" b="b"/>
            <a:pathLst>
              <a:path h="1912149">
                <a:moveTo>
                  <a:pt x="0" y="0"/>
                </a:moveTo>
                <a:lnTo>
                  <a:pt x="0" y="1912149"/>
                </a:lnTo>
              </a:path>
            </a:pathLst>
          </a:custGeom>
          <a:ln w="114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1778" y="3666297"/>
            <a:ext cx="0" cy="91974"/>
          </a:xfrm>
          <a:custGeom>
            <a:avLst/>
            <a:gdLst/>
            <a:ahLst/>
            <a:cxnLst/>
            <a:rect l="l" t="t" r="r" b="b"/>
            <a:pathLst>
              <a:path h="91974">
                <a:moveTo>
                  <a:pt x="0" y="91974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81778" y="1846122"/>
            <a:ext cx="0" cy="91974"/>
          </a:xfrm>
          <a:custGeom>
            <a:avLst/>
            <a:gdLst/>
            <a:ahLst/>
            <a:cxnLst/>
            <a:rect l="l" t="t" r="r" b="b"/>
            <a:pathLst>
              <a:path h="91974">
                <a:moveTo>
                  <a:pt x="0" y="0"/>
                </a:moveTo>
                <a:lnTo>
                  <a:pt x="0" y="9197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9577" y="3850465"/>
            <a:ext cx="95813" cy="153550"/>
          </a:xfrm>
          <a:custGeom>
            <a:avLst/>
            <a:gdLst/>
            <a:ahLst/>
            <a:cxnLst/>
            <a:rect l="l" t="t" r="r" b="b"/>
            <a:pathLst>
              <a:path w="95813" h="153550">
                <a:moveTo>
                  <a:pt x="85500" y="17175"/>
                </a:moveTo>
                <a:lnTo>
                  <a:pt x="53183" y="17175"/>
                </a:lnTo>
                <a:lnTo>
                  <a:pt x="60426" y="19866"/>
                </a:lnTo>
                <a:lnTo>
                  <a:pt x="71601" y="29799"/>
                </a:lnTo>
                <a:lnTo>
                  <a:pt x="74499" y="36421"/>
                </a:lnTo>
                <a:lnTo>
                  <a:pt x="74405" y="49585"/>
                </a:lnTo>
                <a:lnTo>
                  <a:pt x="73050" y="54425"/>
                </a:lnTo>
                <a:lnTo>
                  <a:pt x="48980" y="86394"/>
                </a:lnTo>
                <a:lnTo>
                  <a:pt x="0" y="136375"/>
                </a:lnTo>
                <a:lnTo>
                  <a:pt x="0" y="153550"/>
                </a:lnTo>
                <a:lnTo>
                  <a:pt x="95813" y="153550"/>
                </a:lnTo>
                <a:lnTo>
                  <a:pt x="95813" y="136375"/>
                </a:lnTo>
                <a:lnTo>
                  <a:pt x="24626" y="136375"/>
                </a:lnTo>
                <a:lnTo>
                  <a:pt x="71808" y="87950"/>
                </a:lnTo>
                <a:lnTo>
                  <a:pt x="77189" y="82363"/>
                </a:lnTo>
                <a:lnTo>
                  <a:pt x="78923" y="80197"/>
                </a:lnTo>
                <a:lnTo>
                  <a:pt x="85053" y="72843"/>
                </a:lnTo>
                <a:lnTo>
                  <a:pt x="89192" y="66221"/>
                </a:lnTo>
                <a:lnTo>
                  <a:pt x="92108" y="59017"/>
                </a:lnTo>
                <a:lnTo>
                  <a:pt x="94066" y="49585"/>
                </a:lnTo>
                <a:lnTo>
                  <a:pt x="93886" y="32842"/>
                </a:lnTo>
                <a:lnTo>
                  <a:pt x="89044" y="21169"/>
                </a:lnTo>
                <a:lnTo>
                  <a:pt x="85500" y="17175"/>
                </a:lnTo>
                <a:close/>
              </a:path>
              <a:path w="95813" h="153550">
                <a:moveTo>
                  <a:pt x="43665" y="0"/>
                </a:moveTo>
                <a:lnTo>
                  <a:pt x="37663" y="0"/>
                </a:lnTo>
                <a:lnTo>
                  <a:pt x="31041" y="828"/>
                </a:lnTo>
                <a:lnTo>
                  <a:pt x="16969" y="4138"/>
                </a:lnTo>
                <a:lnTo>
                  <a:pt x="9312" y="6621"/>
                </a:lnTo>
                <a:lnTo>
                  <a:pt x="1035" y="9932"/>
                </a:lnTo>
                <a:lnTo>
                  <a:pt x="1035" y="30627"/>
                </a:lnTo>
                <a:lnTo>
                  <a:pt x="9105" y="26074"/>
                </a:lnTo>
                <a:lnTo>
                  <a:pt x="16762" y="22763"/>
                </a:lnTo>
                <a:lnTo>
                  <a:pt x="23798" y="20487"/>
                </a:lnTo>
                <a:lnTo>
                  <a:pt x="30834" y="18417"/>
                </a:lnTo>
                <a:lnTo>
                  <a:pt x="37663" y="17175"/>
                </a:lnTo>
                <a:lnTo>
                  <a:pt x="85500" y="17175"/>
                </a:lnTo>
                <a:lnTo>
                  <a:pt x="80213" y="11216"/>
                </a:lnTo>
                <a:lnTo>
                  <a:pt x="69998" y="4984"/>
                </a:lnTo>
                <a:lnTo>
                  <a:pt x="57815" y="1246"/>
                </a:lnTo>
                <a:lnTo>
                  <a:pt x="436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09794" y="3850465"/>
            <a:ext cx="104280" cy="156241"/>
          </a:xfrm>
          <a:custGeom>
            <a:avLst/>
            <a:gdLst/>
            <a:ahLst/>
            <a:cxnLst/>
            <a:rect l="l" t="t" r="r" b="b"/>
            <a:pathLst>
              <a:path w="104280" h="156241">
                <a:moveTo>
                  <a:pt x="52139" y="0"/>
                </a:moveTo>
                <a:lnTo>
                  <a:pt x="8974" y="27708"/>
                </a:lnTo>
                <a:lnTo>
                  <a:pt x="0" y="80226"/>
                </a:lnTo>
                <a:lnTo>
                  <a:pt x="670" y="94277"/>
                </a:lnTo>
                <a:lnTo>
                  <a:pt x="16919" y="141209"/>
                </a:lnTo>
                <a:lnTo>
                  <a:pt x="52270" y="156241"/>
                </a:lnTo>
                <a:lnTo>
                  <a:pt x="64132" y="154860"/>
                </a:lnTo>
                <a:lnTo>
                  <a:pt x="74946" y="150303"/>
                </a:lnTo>
                <a:lnTo>
                  <a:pt x="85128" y="141873"/>
                </a:lnTo>
                <a:lnTo>
                  <a:pt x="87167" y="139213"/>
                </a:lnTo>
                <a:lnTo>
                  <a:pt x="44592" y="139213"/>
                </a:lnTo>
                <a:lnTo>
                  <a:pt x="34787" y="132739"/>
                </a:lnTo>
                <a:lnTo>
                  <a:pt x="21065" y="83565"/>
                </a:lnTo>
                <a:lnTo>
                  <a:pt x="20965" y="63780"/>
                </a:lnTo>
                <a:lnTo>
                  <a:pt x="22599" y="50765"/>
                </a:lnTo>
                <a:lnTo>
                  <a:pt x="25586" y="39119"/>
                </a:lnTo>
                <a:lnTo>
                  <a:pt x="30136" y="28545"/>
                </a:lnTo>
                <a:lnTo>
                  <a:pt x="39581" y="19242"/>
                </a:lnTo>
                <a:lnTo>
                  <a:pt x="52139" y="16141"/>
                </a:lnTo>
                <a:lnTo>
                  <a:pt x="87675" y="16141"/>
                </a:lnTo>
                <a:lnTo>
                  <a:pt x="87216" y="15372"/>
                </a:lnTo>
                <a:lnTo>
                  <a:pt x="77475" y="6872"/>
                </a:lnTo>
                <a:lnTo>
                  <a:pt x="65793" y="1728"/>
                </a:lnTo>
                <a:lnTo>
                  <a:pt x="52139" y="0"/>
                </a:lnTo>
                <a:close/>
              </a:path>
              <a:path w="104280" h="156241">
                <a:moveTo>
                  <a:pt x="87675" y="16141"/>
                </a:moveTo>
                <a:lnTo>
                  <a:pt x="52139" y="16141"/>
                </a:lnTo>
                <a:lnTo>
                  <a:pt x="56294" y="16430"/>
                </a:lnTo>
                <a:lnTo>
                  <a:pt x="67647" y="21335"/>
                </a:lnTo>
                <a:lnTo>
                  <a:pt x="83304" y="66443"/>
                </a:lnTo>
                <a:lnTo>
                  <a:pt x="83736" y="83565"/>
                </a:lnTo>
                <a:lnTo>
                  <a:pt x="82833" y="96525"/>
                </a:lnTo>
                <a:lnTo>
                  <a:pt x="60451" y="138028"/>
                </a:lnTo>
                <a:lnTo>
                  <a:pt x="44592" y="139213"/>
                </a:lnTo>
                <a:lnTo>
                  <a:pt x="87167" y="139213"/>
                </a:lnTo>
                <a:lnTo>
                  <a:pt x="103705" y="92275"/>
                </a:lnTo>
                <a:lnTo>
                  <a:pt x="104280" y="76339"/>
                </a:lnTo>
                <a:lnTo>
                  <a:pt x="103592" y="62353"/>
                </a:lnTo>
                <a:lnTo>
                  <a:pt x="101693" y="49463"/>
                </a:lnTo>
                <a:lnTo>
                  <a:pt x="98432" y="37469"/>
                </a:lnTo>
                <a:lnTo>
                  <a:pt x="93657" y="26172"/>
                </a:lnTo>
                <a:lnTo>
                  <a:pt x="87675" y="16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83402" y="1846121"/>
            <a:ext cx="0" cy="1912149"/>
          </a:xfrm>
          <a:custGeom>
            <a:avLst/>
            <a:gdLst/>
            <a:ahLst/>
            <a:cxnLst/>
            <a:rect l="l" t="t" r="r" b="b"/>
            <a:pathLst>
              <a:path h="1912149">
                <a:moveTo>
                  <a:pt x="0" y="0"/>
                </a:moveTo>
                <a:lnTo>
                  <a:pt x="0" y="1912149"/>
                </a:lnTo>
              </a:path>
            </a:pathLst>
          </a:custGeom>
          <a:ln w="114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83402" y="3666297"/>
            <a:ext cx="0" cy="91974"/>
          </a:xfrm>
          <a:custGeom>
            <a:avLst/>
            <a:gdLst/>
            <a:ahLst/>
            <a:cxnLst/>
            <a:rect l="l" t="t" r="r" b="b"/>
            <a:pathLst>
              <a:path h="91974">
                <a:moveTo>
                  <a:pt x="0" y="91974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83402" y="1846122"/>
            <a:ext cx="0" cy="91974"/>
          </a:xfrm>
          <a:custGeom>
            <a:avLst/>
            <a:gdLst/>
            <a:ahLst/>
            <a:cxnLst/>
            <a:rect l="l" t="t" r="r" b="b"/>
            <a:pathLst>
              <a:path h="91974">
                <a:moveTo>
                  <a:pt x="0" y="0"/>
                </a:moveTo>
                <a:lnTo>
                  <a:pt x="0" y="9197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73712" y="3853154"/>
            <a:ext cx="88364" cy="150860"/>
          </a:xfrm>
          <a:custGeom>
            <a:avLst/>
            <a:gdLst/>
            <a:ahLst/>
            <a:cxnLst/>
            <a:rect l="l" t="t" r="r" b="b"/>
            <a:pathLst>
              <a:path w="88364" h="150860">
                <a:moveTo>
                  <a:pt x="88364" y="115267"/>
                </a:moveTo>
                <a:lnTo>
                  <a:pt x="68083" y="115267"/>
                </a:lnTo>
                <a:lnTo>
                  <a:pt x="68083" y="150860"/>
                </a:lnTo>
                <a:lnTo>
                  <a:pt x="88364" y="150860"/>
                </a:lnTo>
                <a:lnTo>
                  <a:pt x="88364" y="115267"/>
                </a:lnTo>
                <a:close/>
              </a:path>
              <a:path w="88364" h="150860">
                <a:moveTo>
                  <a:pt x="88364" y="0"/>
                </a:moveTo>
                <a:lnTo>
                  <a:pt x="62702" y="0"/>
                </a:lnTo>
                <a:lnTo>
                  <a:pt x="0" y="95608"/>
                </a:lnTo>
                <a:lnTo>
                  <a:pt x="0" y="115267"/>
                </a:lnTo>
                <a:lnTo>
                  <a:pt x="109885" y="115267"/>
                </a:lnTo>
                <a:lnTo>
                  <a:pt x="109885" y="98298"/>
                </a:lnTo>
                <a:lnTo>
                  <a:pt x="16554" y="98298"/>
                </a:lnTo>
                <a:lnTo>
                  <a:pt x="68083" y="17797"/>
                </a:lnTo>
                <a:lnTo>
                  <a:pt x="88364" y="17797"/>
                </a:lnTo>
                <a:lnTo>
                  <a:pt x="88364" y="0"/>
                </a:lnTo>
                <a:close/>
              </a:path>
              <a:path w="88364" h="150860">
                <a:moveTo>
                  <a:pt x="88364" y="17797"/>
                </a:moveTo>
                <a:lnTo>
                  <a:pt x="68083" y="17797"/>
                </a:lnTo>
                <a:lnTo>
                  <a:pt x="68083" y="98298"/>
                </a:lnTo>
                <a:lnTo>
                  <a:pt x="88364" y="98298"/>
                </a:lnTo>
                <a:lnTo>
                  <a:pt x="88364" y="17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08894" y="3850465"/>
            <a:ext cx="104281" cy="156241"/>
          </a:xfrm>
          <a:custGeom>
            <a:avLst/>
            <a:gdLst/>
            <a:ahLst/>
            <a:cxnLst/>
            <a:rect l="l" t="t" r="r" b="b"/>
            <a:pathLst>
              <a:path w="104281" h="156241">
                <a:moveTo>
                  <a:pt x="52139" y="0"/>
                </a:moveTo>
                <a:lnTo>
                  <a:pt x="8975" y="27708"/>
                </a:lnTo>
                <a:lnTo>
                  <a:pt x="0" y="80225"/>
                </a:lnTo>
                <a:lnTo>
                  <a:pt x="670" y="94277"/>
                </a:lnTo>
                <a:lnTo>
                  <a:pt x="16919" y="141208"/>
                </a:lnTo>
                <a:lnTo>
                  <a:pt x="52270" y="156241"/>
                </a:lnTo>
                <a:lnTo>
                  <a:pt x="64132" y="154860"/>
                </a:lnTo>
                <a:lnTo>
                  <a:pt x="74947" y="150303"/>
                </a:lnTo>
                <a:lnTo>
                  <a:pt x="85129" y="141873"/>
                </a:lnTo>
                <a:lnTo>
                  <a:pt x="87168" y="139213"/>
                </a:lnTo>
                <a:lnTo>
                  <a:pt x="44592" y="139213"/>
                </a:lnTo>
                <a:lnTo>
                  <a:pt x="34787" y="132739"/>
                </a:lnTo>
                <a:lnTo>
                  <a:pt x="21066" y="83565"/>
                </a:lnTo>
                <a:lnTo>
                  <a:pt x="20966" y="63781"/>
                </a:lnTo>
                <a:lnTo>
                  <a:pt x="22599" y="50766"/>
                </a:lnTo>
                <a:lnTo>
                  <a:pt x="25586" y="39119"/>
                </a:lnTo>
                <a:lnTo>
                  <a:pt x="30136" y="28546"/>
                </a:lnTo>
                <a:lnTo>
                  <a:pt x="39580" y="19242"/>
                </a:lnTo>
                <a:lnTo>
                  <a:pt x="52139" y="16141"/>
                </a:lnTo>
                <a:lnTo>
                  <a:pt x="87676" y="16141"/>
                </a:lnTo>
                <a:lnTo>
                  <a:pt x="87217" y="15372"/>
                </a:lnTo>
                <a:lnTo>
                  <a:pt x="77475" y="6872"/>
                </a:lnTo>
                <a:lnTo>
                  <a:pt x="65793" y="1728"/>
                </a:lnTo>
                <a:lnTo>
                  <a:pt x="52139" y="0"/>
                </a:lnTo>
                <a:close/>
              </a:path>
              <a:path w="104281" h="156241">
                <a:moveTo>
                  <a:pt x="87676" y="16141"/>
                </a:moveTo>
                <a:lnTo>
                  <a:pt x="52139" y="16141"/>
                </a:lnTo>
                <a:lnTo>
                  <a:pt x="56294" y="16430"/>
                </a:lnTo>
                <a:lnTo>
                  <a:pt x="67647" y="21335"/>
                </a:lnTo>
                <a:lnTo>
                  <a:pt x="83304" y="66442"/>
                </a:lnTo>
                <a:lnTo>
                  <a:pt x="83736" y="83565"/>
                </a:lnTo>
                <a:lnTo>
                  <a:pt x="82834" y="96525"/>
                </a:lnTo>
                <a:lnTo>
                  <a:pt x="60453" y="138028"/>
                </a:lnTo>
                <a:lnTo>
                  <a:pt x="44592" y="139213"/>
                </a:lnTo>
                <a:lnTo>
                  <a:pt x="87168" y="139213"/>
                </a:lnTo>
                <a:lnTo>
                  <a:pt x="103705" y="92275"/>
                </a:lnTo>
                <a:lnTo>
                  <a:pt x="104281" y="76339"/>
                </a:lnTo>
                <a:lnTo>
                  <a:pt x="103592" y="62353"/>
                </a:lnTo>
                <a:lnTo>
                  <a:pt x="101693" y="49463"/>
                </a:lnTo>
                <a:lnTo>
                  <a:pt x="98432" y="37469"/>
                </a:lnTo>
                <a:lnTo>
                  <a:pt x="93657" y="26172"/>
                </a:lnTo>
                <a:lnTo>
                  <a:pt x="87676" y="16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85002" y="1846121"/>
            <a:ext cx="0" cy="1912149"/>
          </a:xfrm>
          <a:custGeom>
            <a:avLst/>
            <a:gdLst/>
            <a:ahLst/>
            <a:cxnLst/>
            <a:rect l="l" t="t" r="r" b="b"/>
            <a:pathLst>
              <a:path h="1912149">
                <a:moveTo>
                  <a:pt x="0" y="0"/>
                </a:moveTo>
                <a:lnTo>
                  <a:pt x="0" y="1912149"/>
                </a:lnTo>
              </a:path>
            </a:pathLst>
          </a:custGeom>
          <a:ln w="114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85002" y="3666297"/>
            <a:ext cx="0" cy="91974"/>
          </a:xfrm>
          <a:custGeom>
            <a:avLst/>
            <a:gdLst/>
            <a:ahLst/>
            <a:cxnLst/>
            <a:rect l="l" t="t" r="r" b="b"/>
            <a:pathLst>
              <a:path h="91974">
                <a:moveTo>
                  <a:pt x="0" y="91974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85002" y="1846122"/>
            <a:ext cx="0" cy="91974"/>
          </a:xfrm>
          <a:custGeom>
            <a:avLst/>
            <a:gdLst/>
            <a:ahLst/>
            <a:cxnLst/>
            <a:rect l="l" t="t" r="r" b="b"/>
            <a:pathLst>
              <a:path h="91974">
                <a:moveTo>
                  <a:pt x="0" y="0"/>
                </a:moveTo>
                <a:lnTo>
                  <a:pt x="0" y="9197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81916" y="3850465"/>
            <a:ext cx="103976" cy="156116"/>
          </a:xfrm>
          <a:custGeom>
            <a:avLst/>
            <a:gdLst/>
            <a:ahLst/>
            <a:cxnLst/>
            <a:rect l="l" t="t" r="r" b="b"/>
            <a:pathLst>
              <a:path w="103976" h="156116">
                <a:moveTo>
                  <a:pt x="67378" y="0"/>
                </a:moveTo>
                <a:lnTo>
                  <a:pt x="25592" y="12554"/>
                </a:lnTo>
                <a:lnTo>
                  <a:pt x="2507" y="53825"/>
                </a:lnTo>
                <a:lnTo>
                  <a:pt x="0" y="84025"/>
                </a:lnTo>
                <a:lnTo>
                  <a:pt x="972" y="97119"/>
                </a:lnTo>
                <a:lnTo>
                  <a:pt x="20264" y="143970"/>
                </a:lnTo>
                <a:lnTo>
                  <a:pt x="57946" y="156116"/>
                </a:lnTo>
                <a:lnTo>
                  <a:pt x="70460" y="153919"/>
                </a:lnTo>
                <a:lnTo>
                  <a:pt x="81853" y="148635"/>
                </a:lnTo>
                <a:lnTo>
                  <a:pt x="91872" y="140307"/>
                </a:lnTo>
                <a:lnTo>
                  <a:pt x="52850" y="140297"/>
                </a:lnTo>
                <a:lnTo>
                  <a:pt x="40864" y="137509"/>
                </a:lnTo>
                <a:lnTo>
                  <a:pt x="30194" y="128682"/>
                </a:lnTo>
                <a:lnTo>
                  <a:pt x="25493" y="117975"/>
                </a:lnTo>
                <a:lnTo>
                  <a:pt x="23945" y="103345"/>
                </a:lnTo>
                <a:lnTo>
                  <a:pt x="26169" y="89875"/>
                </a:lnTo>
                <a:lnTo>
                  <a:pt x="31991" y="79465"/>
                </a:lnTo>
                <a:lnTo>
                  <a:pt x="37371" y="73257"/>
                </a:lnTo>
                <a:lnTo>
                  <a:pt x="44614" y="69946"/>
                </a:lnTo>
                <a:lnTo>
                  <a:pt x="92363" y="69946"/>
                </a:lnTo>
                <a:lnTo>
                  <a:pt x="90563" y="67463"/>
                </a:lnTo>
                <a:lnTo>
                  <a:pt x="88955" y="66221"/>
                </a:lnTo>
                <a:lnTo>
                  <a:pt x="24127" y="66221"/>
                </a:lnTo>
                <a:lnTo>
                  <a:pt x="21482" y="59326"/>
                </a:lnTo>
                <a:lnTo>
                  <a:pt x="38123" y="24837"/>
                </a:lnTo>
                <a:lnTo>
                  <a:pt x="63239" y="17175"/>
                </a:lnTo>
                <a:lnTo>
                  <a:pt x="94280" y="17175"/>
                </a:lnTo>
                <a:lnTo>
                  <a:pt x="94280" y="6000"/>
                </a:lnTo>
                <a:lnTo>
                  <a:pt x="88486" y="3931"/>
                </a:lnTo>
                <a:lnTo>
                  <a:pt x="83105" y="2482"/>
                </a:lnTo>
                <a:lnTo>
                  <a:pt x="77932" y="1447"/>
                </a:lnTo>
                <a:lnTo>
                  <a:pt x="72551" y="621"/>
                </a:lnTo>
                <a:lnTo>
                  <a:pt x="67378" y="0"/>
                </a:lnTo>
                <a:close/>
              </a:path>
              <a:path w="103976" h="156116">
                <a:moveTo>
                  <a:pt x="92363" y="69946"/>
                </a:moveTo>
                <a:lnTo>
                  <a:pt x="53720" y="69946"/>
                </a:lnTo>
                <a:lnTo>
                  <a:pt x="54711" y="69959"/>
                </a:lnTo>
                <a:lnTo>
                  <a:pt x="66630" y="72882"/>
                </a:lnTo>
                <a:lnTo>
                  <a:pt x="77266" y="81806"/>
                </a:lnTo>
                <a:lnTo>
                  <a:pt x="81950" y="92513"/>
                </a:lnTo>
                <a:lnTo>
                  <a:pt x="83487" y="107160"/>
                </a:lnTo>
                <a:lnTo>
                  <a:pt x="81241" y="120650"/>
                </a:lnTo>
                <a:lnTo>
                  <a:pt x="75448" y="130994"/>
                </a:lnTo>
                <a:lnTo>
                  <a:pt x="70068" y="137201"/>
                </a:lnTo>
                <a:lnTo>
                  <a:pt x="62825" y="140307"/>
                </a:lnTo>
                <a:lnTo>
                  <a:pt x="91884" y="140297"/>
                </a:lnTo>
                <a:lnTo>
                  <a:pt x="92475" y="139806"/>
                </a:lnTo>
                <a:lnTo>
                  <a:pt x="98833" y="129829"/>
                </a:lnTo>
                <a:lnTo>
                  <a:pt x="102692" y="117657"/>
                </a:lnTo>
                <a:lnTo>
                  <a:pt x="103976" y="102916"/>
                </a:lnTo>
                <a:lnTo>
                  <a:pt x="102199" y="89161"/>
                </a:lnTo>
                <a:lnTo>
                  <a:pt x="97714" y="77330"/>
                </a:lnTo>
                <a:lnTo>
                  <a:pt x="92363" y="69946"/>
                </a:lnTo>
                <a:close/>
              </a:path>
              <a:path w="103976" h="156116">
                <a:moveTo>
                  <a:pt x="54962" y="53804"/>
                </a:moveTo>
                <a:lnTo>
                  <a:pt x="47717" y="53804"/>
                </a:lnTo>
                <a:lnTo>
                  <a:pt x="41096" y="55459"/>
                </a:lnTo>
                <a:lnTo>
                  <a:pt x="29094" y="61668"/>
                </a:lnTo>
                <a:lnTo>
                  <a:pt x="24127" y="66221"/>
                </a:lnTo>
                <a:lnTo>
                  <a:pt x="88955" y="66221"/>
                </a:lnTo>
                <a:lnTo>
                  <a:pt x="80810" y="59935"/>
                </a:lnTo>
                <a:lnTo>
                  <a:pt x="68927" y="55352"/>
                </a:lnTo>
                <a:lnTo>
                  <a:pt x="54962" y="53804"/>
                </a:lnTo>
                <a:close/>
              </a:path>
              <a:path w="103976" h="156116">
                <a:moveTo>
                  <a:pt x="94280" y="17175"/>
                </a:moveTo>
                <a:lnTo>
                  <a:pt x="68205" y="17175"/>
                </a:lnTo>
                <a:lnTo>
                  <a:pt x="73379" y="17796"/>
                </a:lnTo>
                <a:lnTo>
                  <a:pt x="83933" y="20280"/>
                </a:lnTo>
                <a:lnTo>
                  <a:pt x="89107" y="22142"/>
                </a:lnTo>
                <a:lnTo>
                  <a:pt x="94280" y="24625"/>
                </a:lnTo>
                <a:lnTo>
                  <a:pt x="94280" y="17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12669" y="3850465"/>
            <a:ext cx="104280" cy="156241"/>
          </a:xfrm>
          <a:custGeom>
            <a:avLst/>
            <a:gdLst/>
            <a:ahLst/>
            <a:cxnLst/>
            <a:rect l="l" t="t" r="r" b="b"/>
            <a:pathLst>
              <a:path w="104280" h="156241">
                <a:moveTo>
                  <a:pt x="52139" y="0"/>
                </a:moveTo>
                <a:lnTo>
                  <a:pt x="8974" y="27708"/>
                </a:lnTo>
                <a:lnTo>
                  <a:pt x="0" y="80226"/>
                </a:lnTo>
                <a:lnTo>
                  <a:pt x="670" y="94277"/>
                </a:lnTo>
                <a:lnTo>
                  <a:pt x="16919" y="141209"/>
                </a:lnTo>
                <a:lnTo>
                  <a:pt x="52270" y="156241"/>
                </a:lnTo>
                <a:lnTo>
                  <a:pt x="64132" y="154860"/>
                </a:lnTo>
                <a:lnTo>
                  <a:pt x="74946" y="150303"/>
                </a:lnTo>
                <a:lnTo>
                  <a:pt x="85128" y="141873"/>
                </a:lnTo>
                <a:lnTo>
                  <a:pt x="87167" y="139213"/>
                </a:lnTo>
                <a:lnTo>
                  <a:pt x="44592" y="139213"/>
                </a:lnTo>
                <a:lnTo>
                  <a:pt x="34787" y="132739"/>
                </a:lnTo>
                <a:lnTo>
                  <a:pt x="21065" y="83565"/>
                </a:lnTo>
                <a:lnTo>
                  <a:pt x="20965" y="63780"/>
                </a:lnTo>
                <a:lnTo>
                  <a:pt x="22599" y="50765"/>
                </a:lnTo>
                <a:lnTo>
                  <a:pt x="25586" y="39119"/>
                </a:lnTo>
                <a:lnTo>
                  <a:pt x="30136" y="28545"/>
                </a:lnTo>
                <a:lnTo>
                  <a:pt x="39581" y="19242"/>
                </a:lnTo>
                <a:lnTo>
                  <a:pt x="52139" y="16141"/>
                </a:lnTo>
                <a:lnTo>
                  <a:pt x="87675" y="16141"/>
                </a:lnTo>
                <a:lnTo>
                  <a:pt x="87216" y="15372"/>
                </a:lnTo>
                <a:lnTo>
                  <a:pt x="77475" y="6872"/>
                </a:lnTo>
                <a:lnTo>
                  <a:pt x="65793" y="1728"/>
                </a:lnTo>
                <a:lnTo>
                  <a:pt x="52139" y="0"/>
                </a:lnTo>
                <a:close/>
              </a:path>
              <a:path w="104280" h="156241">
                <a:moveTo>
                  <a:pt x="87675" y="16141"/>
                </a:moveTo>
                <a:lnTo>
                  <a:pt x="52139" y="16141"/>
                </a:lnTo>
                <a:lnTo>
                  <a:pt x="56294" y="16430"/>
                </a:lnTo>
                <a:lnTo>
                  <a:pt x="67647" y="21335"/>
                </a:lnTo>
                <a:lnTo>
                  <a:pt x="83303" y="66443"/>
                </a:lnTo>
                <a:lnTo>
                  <a:pt x="83736" y="83565"/>
                </a:lnTo>
                <a:lnTo>
                  <a:pt x="82833" y="96525"/>
                </a:lnTo>
                <a:lnTo>
                  <a:pt x="60451" y="138028"/>
                </a:lnTo>
                <a:lnTo>
                  <a:pt x="44592" y="139213"/>
                </a:lnTo>
                <a:lnTo>
                  <a:pt x="87167" y="139213"/>
                </a:lnTo>
                <a:lnTo>
                  <a:pt x="103705" y="92275"/>
                </a:lnTo>
                <a:lnTo>
                  <a:pt x="104280" y="76339"/>
                </a:lnTo>
                <a:lnTo>
                  <a:pt x="103592" y="62353"/>
                </a:lnTo>
                <a:lnTo>
                  <a:pt x="101693" y="49463"/>
                </a:lnTo>
                <a:lnTo>
                  <a:pt x="98432" y="37469"/>
                </a:lnTo>
                <a:lnTo>
                  <a:pt x="93657" y="26172"/>
                </a:lnTo>
                <a:lnTo>
                  <a:pt x="87675" y="16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86625" y="1846121"/>
            <a:ext cx="0" cy="1912149"/>
          </a:xfrm>
          <a:custGeom>
            <a:avLst/>
            <a:gdLst/>
            <a:ahLst/>
            <a:cxnLst/>
            <a:rect l="l" t="t" r="r" b="b"/>
            <a:pathLst>
              <a:path h="1912149">
                <a:moveTo>
                  <a:pt x="0" y="0"/>
                </a:moveTo>
                <a:lnTo>
                  <a:pt x="0" y="1912149"/>
                </a:lnTo>
              </a:path>
            </a:pathLst>
          </a:custGeom>
          <a:ln w="114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86625" y="3666297"/>
            <a:ext cx="0" cy="91974"/>
          </a:xfrm>
          <a:custGeom>
            <a:avLst/>
            <a:gdLst/>
            <a:ahLst/>
            <a:cxnLst/>
            <a:rect l="l" t="t" r="r" b="b"/>
            <a:pathLst>
              <a:path h="91974">
                <a:moveTo>
                  <a:pt x="0" y="91974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86625" y="1846122"/>
            <a:ext cx="0" cy="91974"/>
          </a:xfrm>
          <a:custGeom>
            <a:avLst/>
            <a:gdLst/>
            <a:ahLst/>
            <a:cxnLst/>
            <a:rect l="l" t="t" r="r" b="b"/>
            <a:pathLst>
              <a:path h="91974">
                <a:moveTo>
                  <a:pt x="0" y="0"/>
                </a:moveTo>
                <a:lnTo>
                  <a:pt x="0" y="9197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83099" y="3850582"/>
            <a:ext cx="103226" cy="155454"/>
          </a:xfrm>
          <a:custGeom>
            <a:avLst/>
            <a:gdLst/>
            <a:ahLst/>
            <a:cxnLst/>
            <a:rect l="l" t="t" r="r" b="b"/>
            <a:pathLst>
              <a:path w="103226" h="155454">
                <a:moveTo>
                  <a:pt x="46915" y="0"/>
                </a:moveTo>
                <a:lnTo>
                  <a:pt x="11669" y="14685"/>
                </a:lnTo>
                <a:lnTo>
                  <a:pt x="3275" y="38995"/>
                </a:lnTo>
                <a:lnTo>
                  <a:pt x="3275" y="47685"/>
                </a:lnTo>
                <a:lnTo>
                  <a:pt x="5551" y="54929"/>
                </a:lnTo>
                <a:lnTo>
                  <a:pt x="15485" y="66931"/>
                </a:lnTo>
                <a:lnTo>
                  <a:pt x="22314" y="71070"/>
                </a:lnTo>
                <a:lnTo>
                  <a:pt x="31005" y="73140"/>
                </a:lnTo>
                <a:lnTo>
                  <a:pt x="25761" y="74642"/>
                </a:lnTo>
                <a:lnTo>
                  <a:pt x="15182" y="80336"/>
                </a:lnTo>
                <a:lnTo>
                  <a:pt x="5212" y="90502"/>
                </a:lnTo>
                <a:lnTo>
                  <a:pt x="1157" y="101211"/>
                </a:lnTo>
                <a:lnTo>
                  <a:pt x="0" y="116628"/>
                </a:lnTo>
                <a:lnTo>
                  <a:pt x="2644" y="128072"/>
                </a:lnTo>
                <a:lnTo>
                  <a:pt x="44160" y="155135"/>
                </a:lnTo>
                <a:lnTo>
                  <a:pt x="62219" y="155454"/>
                </a:lnTo>
                <a:lnTo>
                  <a:pt x="73611" y="152549"/>
                </a:lnTo>
                <a:lnTo>
                  <a:pt x="84850" y="146536"/>
                </a:lnTo>
                <a:lnTo>
                  <a:pt x="92376" y="140189"/>
                </a:lnTo>
                <a:lnTo>
                  <a:pt x="41766" y="140189"/>
                </a:lnTo>
                <a:lnTo>
                  <a:pt x="34109" y="137705"/>
                </a:lnTo>
                <a:lnTo>
                  <a:pt x="22935" y="127359"/>
                </a:lnTo>
                <a:lnTo>
                  <a:pt x="20245" y="120116"/>
                </a:lnTo>
                <a:lnTo>
                  <a:pt x="20245" y="101905"/>
                </a:lnTo>
                <a:lnTo>
                  <a:pt x="22935" y="94868"/>
                </a:lnTo>
                <a:lnTo>
                  <a:pt x="34109" y="84522"/>
                </a:lnTo>
                <a:lnTo>
                  <a:pt x="41766" y="81832"/>
                </a:lnTo>
                <a:lnTo>
                  <a:pt x="90935" y="81832"/>
                </a:lnTo>
                <a:lnTo>
                  <a:pt x="89363" y="79969"/>
                </a:lnTo>
                <a:lnTo>
                  <a:pt x="81706" y="75416"/>
                </a:lnTo>
                <a:lnTo>
                  <a:pt x="74215" y="72547"/>
                </a:lnTo>
                <a:lnTo>
                  <a:pt x="84804" y="67372"/>
                </a:lnTo>
                <a:lnTo>
                  <a:pt x="86476" y="65690"/>
                </a:lnTo>
                <a:lnTo>
                  <a:pt x="42594" y="65690"/>
                </a:lnTo>
                <a:lnTo>
                  <a:pt x="35765" y="63620"/>
                </a:lnTo>
                <a:lnTo>
                  <a:pt x="25831" y="54929"/>
                </a:lnTo>
                <a:lnTo>
                  <a:pt x="23556" y="48720"/>
                </a:lnTo>
                <a:lnTo>
                  <a:pt x="23556" y="32993"/>
                </a:lnTo>
                <a:lnTo>
                  <a:pt x="25831" y="26992"/>
                </a:lnTo>
                <a:lnTo>
                  <a:pt x="35765" y="18300"/>
                </a:lnTo>
                <a:lnTo>
                  <a:pt x="42594" y="16024"/>
                </a:lnTo>
                <a:lnTo>
                  <a:pt x="91383" y="16024"/>
                </a:lnTo>
                <a:lnTo>
                  <a:pt x="84761" y="8836"/>
                </a:lnTo>
                <a:lnTo>
                  <a:pt x="75166" y="3869"/>
                </a:lnTo>
                <a:lnTo>
                  <a:pt x="62815" y="916"/>
                </a:lnTo>
                <a:lnTo>
                  <a:pt x="46915" y="0"/>
                </a:lnTo>
                <a:close/>
              </a:path>
              <a:path w="103226" h="155454">
                <a:moveTo>
                  <a:pt x="90935" y="81832"/>
                </a:moveTo>
                <a:lnTo>
                  <a:pt x="61219" y="81832"/>
                </a:lnTo>
                <a:lnTo>
                  <a:pt x="68876" y="84522"/>
                </a:lnTo>
                <a:lnTo>
                  <a:pt x="74462" y="89696"/>
                </a:lnTo>
                <a:lnTo>
                  <a:pt x="79843" y="94868"/>
                </a:lnTo>
                <a:lnTo>
                  <a:pt x="82740" y="101905"/>
                </a:lnTo>
                <a:lnTo>
                  <a:pt x="82740" y="120116"/>
                </a:lnTo>
                <a:lnTo>
                  <a:pt x="79843" y="127152"/>
                </a:lnTo>
                <a:lnTo>
                  <a:pt x="74257" y="132326"/>
                </a:lnTo>
                <a:lnTo>
                  <a:pt x="68669" y="137705"/>
                </a:lnTo>
                <a:lnTo>
                  <a:pt x="61012" y="140189"/>
                </a:lnTo>
                <a:lnTo>
                  <a:pt x="92376" y="140189"/>
                </a:lnTo>
                <a:lnTo>
                  <a:pt x="96690" y="136551"/>
                </a:lnTo>
                <a:lnTo>
                  <a:pt x="101584" y="124945"/>
                </a:lnTo>
                <a:lnTo>
                  <a:pt x="103226" y="110586"/>
                </a:lnTo>
                <a:lnTo>
                  <a:pt x="101044" y="97532"/>
                </a:lnTo>
                <a:lnTo>
                  <a:pt x="94950" y="86592"/>
                </a:lnTo>
                <a:lnTo>
                  <a:pt x="90935" y="81832"/>
                </a:lnTo>
                <a:close/>
              </a:path>
              <a:path w="103226" h="155454">
                <a:moveTo>
                  <a:pt x="91383" y="16024"/>
                </a:moveTo>
                <a:lnTo>
                  <a:pt x="60184" y="16024"/>
                </a:lnTo>
                <a:lnTo>
                  <a:pt x="67012" y="18300"/>
                </a:lnTo>
                <a:lnTo>
                  <a:pt x="76946" y="26992"/>
                </a:lnTo>
                <a:lnTo>
                  <a:pt x="79429" y="32993"/>
                </a:lnTo>
                <a:lnTo>
                  <a:pt x="79429" y="48720"/>
                </a:lnTo>
                <a:lnTo>
                  <a:pt x="76946" y="54929"/>
                </a:lnTo>
                <a:lnTo>
                  <a:pt x="67012" y="63620"/>
                </a:lnTo>
                <a:lnTo>
                  <a:pt x="60184" y="65690"/>
                </a:lnTo>
                <a:lnTo>
                  <a:pt x="86476" y="65690"/>
                </a:lnTo>
                <a:lnTo>
                  <a:pt x="94845" y="57267"/>
                </a:lnTo>
                <a:lnTo>
                  <a:pt x="98323" y="47045"/>
                </a:lnTo>
                <a:lnTo>
                  <a:pt x="98897" y="30583"/>
                </a:lnTo>
                <a:lnTo>
                  <a:pt x="94193" y="19074"/>
                </a:lnTo>
                <a:lnTo>
                  <a:pt x="91383" y="16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14107" y="3850465"/>
            <a:ext cx="104281" cy="156241"/>
          </a:xfrm>
          <a:custGeom>
            <a:avLst/>
            <a:gdLst/>
            <a:ahLst/>
            <a:cxnLst/>
            <a:rect l="l" t="t" r="r" b="b"/>
            <a:pathLst>
              <a:path w="104281" h="156241">
                <a:moveTo>
                  <a:pt x="52140" y="0"/>
                </a:moveTo>
                <a:lnTo>
                  <a:pt x="8975" y="27708"/>
                </a:lnTo>
                <a:lnTo>
                  <a:pt x="0" y="80226"/>
                </a:lnTo>
                <a:lnTo>
                  <a:pt x="670" y="94277"/>
                </a:lnTo>
                <a:lnTo>
                  <a:pt x="16920" y="141209"/>
                </a:lnTo>
                <a:lnTo>
                  <a:pt x="52271" y="156241"/>
                </a:lnTo>
                <a:lnTo>
                  <a:pt x="64133" y="154860"/>
                </a:lnTo>
                <a:lnTo>
                  <a:pt x="74947" y="150304"/>
                </a:lnTo>
                <a:lnTo>
                  <a:pt x="85129" y="141874"/>
                </a:lnTo>
                <a:lnTo>
                  <a:pt x="87168" y="139213"/>
                </a:lnTo>
                <a:lnTo>
                  <a:pt x="44592" y="139213"/>
                </a:lnTo>
                <a:lnTo>
                  <a:pt x="34788" y="132739"/>
                </a:lnTo>
                <a:lnTo>
                  <a:pt x="21066" y="83565"/>
                </a:lnTo>
                <a:lnTo>
                  <a:pt x="20967" y="63780"/>
                </a:lnTo>
                <a:lnTo>
                  <a:pt x="22600" y="50765"/>
                </a:lnTo>
                <a:lnTo>
                  <a:pt x="25587" y="39119"/>
                </a:lnTo>
                <a:lnTo>
                  <a:pt x="30137" y="28545"/>
                </a:lnTo>
                <a:lnTo>
                  <a:pt x="39581" y="19242"/>
                </a:lnTo>
                <a:lnTo>
                  <a:pt x="52140" y="16141"/>
                </a:lnTo>
                <a:lnTo>
                  <a:pt x="87676" y="16141"/>
                </a:lnTo>
                <a:lnTo>
                  <a:pt x="87218" y="15372"/>
                </a:lnTo>
                <a:lnTo>
                  <a:pt x="77476" y="6872"/>
                </a:lnTo>
                <a:lnTo>
                  <a:pt x="65794" y="1728"/>
                </a:lnTo>
                <a:lnTo>
                  <a:pt x="52140" y="0"/>
                </a:lnTo>
                <a:close/>
              </a:path>
              <a:path w="104281" h="156241">
                <a:moveTo>
                  <a:pt x="87676" y="16141"/>
                </a:moveTo>
                <a:lnTo>
                  <a:pt x="52140" y="16141"/>
                </a:lnTo>
                <a:lnTo>
                  <a:pt x="56295" y="16430"/>
                </a:lnTo>
                <a:lnTo>
                  <a:pt x="67648" y="21335"/>
                </a:lnTo>
                <a:lnTo>
                  <a:pt x="83304" y="66443"/>
                </a:lnTo>
                <a:lnTo>
                  <a:pt x="83736" y="83565"/>
                </a:lnTo>
                <a:lnTo>
                  <a:pt x="82833" y="96525"/>
                </a:lnTo>
                <a:lnTo>
                  <a:pt x="60452" y="138028"/>
                </a:lnTo>
                <a:lnTo>
                  <a:pt x="44592" y="139213"/>
                </a:lnTo>
                <a:lnTo>
                  <a:pt x="87168" y="139213"/>
                </a:lnTo>
                <a:lnTo>
                  <a:pt x="103705" y="92276"/>
                </a:lnTo>
                <a:lnTo>
                  <a:pt x="104281" y="76340"/>
                </a:lnTo>
                <a:lnTo>
                  <a:pt x="103592" y="62353"/>
                </a:lnTo>
                <a:lnTo>
                  <a:pt x="101693" y="49463"/>
                </a:lnTo>
                <a:lnTo>
                  <a:pt x="98432" y="37469"/>
                </a:lnTo>
                <a:lnTo>
                  <a:pt x="93657" y="26172"/>
                </a:lnTo>
                <a:lnTo>
                  <a:pt x="87676" y="16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88249" y="1846121"/>
            <a:ext cx="0" cy="1117076"/>
          </a:xfrm>
          <a:custGeom>
            <a:avLst/>
            <a:gdLst/>
            <a:ahLst/>
            <a:cxnLst/>
            <a:rect l="l" t="t" r="r" b="b"/>
            <a:pathLst>
              <a:path h="1117076">
                <a:moveTo>
                  <a:pt x="0" y="0"/>
                </a:moveTo>
                <a:lnTo>
                  <a:pt x="0" y="1117076"/>
                </a:lnTo>
              </a:path>
            </a:pathLst>
          </a:custGeom>
          <a:ln w="114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88249" y="3680093"/>
            <a:ext cx="0" cy="78177"/>
          </a:xfrm>
          <a:custGeom>
            <a:avLst/>
            <a:gdLst/>
            <a:ahLst/>
            <a:cxnLst/>
            <a:rect l="l" t="t" r="r" b="b"/>
            <a:pathLst>
              <a:path h="78177">
                <a:moveTo>
                  <a:pt x="0" y="0"/>
                </a:moveTo>
                <a:lnTo>
                  <a:pt x="0" y="78177"/>
                </a:lnTo>
              </a:path>
            </a:pathLst>
          </a:custGeom>
          <a:ln w="114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88248" y="3666297"/>
            <a:ext cx="0" cy="91974"/>
          </a:xfrm>
          <a:custGeom>
            <a:avLst/>
            <a:gdLst/>
            <a:ahLst/>
            <a:cxnLst/>
            <a:rect l="l" t="t" r="r" b="b"/>
            <a:pathLst>
              <a:path h="91974">
                <a:moveTo>
                  <a:pt x="0" y="91974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248" y="1846122"/>
            <a:ext cx="0" cy="91974"/>
          </a:xfrm>
          <a:custGeom>
            <a:avLst/>
            <a:gdLst/>
            <a:ahLst/>
            <a:cxnLst/>
            <a:rect l="l" t="t" r="r" b="b"/>
            <a:pathLst>
              <a:path h="91974">
                <a:moveTo>
                  <a:pt x="0" y="0"/>
                </a:moveTo>
                <a:lnTo>
                  <a:pt x="0" y="9197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31548" y="3853154"/>
            <a:ext cx="89813" cy="150860"/>
          </a:xfrm>
          <a:custGeom>
            <a:avLst/>
            <a:gdLst/>
            <a:ahLst/>
            <a:cxnLst/>
            <a:rect l="l" t="t" r="r" b="b"/>
            <a:pathLst>
              <a:path w="89813" h="150860">
                <a:moveTo>
                  <a:pt x="89813" y="133685"/>
                </a:moveTo>
                <a:lnTo>
                  <a:pt x="2898" y="133685"/>
                </a:lnTo>
                <a:lnTo>
                  <a:pt x="2898" y="150860"/>
                </a:lnTo>
                <a:lnTo>
                  <a:pt x="89813" y="150860"/>
                </a:lnTo>
                <a:lnTo>
                  <a:pt x="89813" y="133685"/>
                </a:lnTo>
                <a:close/>
              </a:path>
              <a:path w="89813" h="150860">
                <a:moveTo>
                  <a:pt x="56495" y="18624"/>
                </a:moveTo>
                <a:lnTo>
                  <a:pt x="36215" y="18624"/>
                </a:lnTo>
                <a:lnTo>
                  <a:pt x="36215" y="133685"/>
                </a:lnTo>
                <a:lnTo>
                  <a:pt x="56495" y="133685"/>
                </a:lnTo>
                <a:lnTo>
                  <a:pt x="56495" y="18624"/>
                </a:lnTo>
                <a:close/>
              </a:path>
              <a:path w="89813" h="150860">
                <a:moveTo>
                  <a:pt x="56495" y="0"/>
                </a:moveTo>
                <a:lnTo>
                  <a:pt x="36008" y="0"/>
                </a:lnTo>
                <a:lnTo>
                  <a:pt x="0" y="7242"/>
                </a:lnTo>
                <a:lnTo>
                  <a:pt x="0" y="25867"/>
                </a:lnTo>
                <a:lnTo>
                  <a:pt x="36215" y="18624"/>
                </a:lnTo>
                <a:lnTo>
                  <a:pt x="56495" y="18624"/>
                </a:lnTo>
                <a:lnTo>
                  <a:pt x="56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54109" y="3850465"/>
            <a:ext cx="104281" cy="156241"/>
          </a:xfrm>
          <a:custGeom>
            <a:avLst/>
            <a:gdLst/>
            <a:ahLst/>
            <a:cxnLst/>
            <a:rect l="l" t="t" r="r" b="b"/>
            <a:pathLst>
              <a:path w="104281" h="156241">
                <a:moveTo>
                  <a:pt x="52139" y="0"/>
                </a:moveTo>
                <a:lnTo>
                  <a:pt x="8975" y="27708"/>
                </a:lnTo>
                <a:lnTo>
                  <a:pt x="0" y="80225"/>
                </a:lnTo>
                <a:lnTo>
                  <a:pt x="670" y="94277"/>
                </a:lnTo>
                <a:lnTo>
                  <a:pt x="16919" y="141208"/>
                </a:lnTo>
                <a:lnTo>
                  <a:pt x="52270" y="156241"/>
                </a:lnTo>
                <a:lnTo>
                  <a:pt x="64132" y="154860"/>
                </a:lnTo>
                <a:lnTo>
                  <a:pt x="74947" y="150303"/>
                </a:lnTo>
                <a:lnTo>
                  <a:pt x="85129" y="141873"/>
                </a:lnTo>
                <a:lnTo>
                  <a:pt x="87168" y="139213"/>
                </a:lnTo>
                <a:lnTo>
                  <a:pt x="44592" y="139213"/>
                </a:lnTo>
                <a:lnTo>
                  <a:pt x="34787" y="132739"/>
                </a:lnTo>
                <a:lnTo>
                  <a:pt x="21066" y="83565"/>
                </a:lnTo>
                <a:lnTo>
                  <a:pt x="20966" y="63781"/>
                </a:lnTo>
                <a:lnTo>
                  <a:pt x="22599" y="50766"/>
                </a:lnTo>
                <a:lnTo>
                  <a:pt x="25586" y="39119"/>
                </a:lnTo>
                <a:lnTo>
                  <a:pt x="30136" y="28546"/>
                </a:lnTo>
                <a:lnTo>
                  <a:pt x="39580" y="19242"/>
                </a:lnTo>
                <a:lnTo>
                  <a:pt x="52139" y="16141"/>
                </a:lnTo>
                <a:lnTo>
                  <a:pt x="87676" y="16141"/>
                </a:lnTo>
                <a:lnTo>
                  <a:pt x="87217" y="15372"/>
                </a:lnTo>
                <a:lnTo>
                  <a:pt x="77475" y="6872"/>
                </a:lnTo>
                <a:lnTo>
                  <a:pt x="65793" y="1728"/>
                </a:lnTo>
                <a:lnTo>
                  <a:pt x="52139" y="0"/>
                </a:lnTo>
                <a:close/>
              </a:path>
              <a:path w="104281" h="156241">
                <a:moveTo>
                  <a:pt x="87676" y="16141"/>
                </a:moveTo>
                <a:lnTo>
                  <a:pt x="52139" y="16141"/>
                </a:lnTo>
                <a:lnTo>
                  <a:pt x="56294" y="16430"/>
                </a:lnTo>
                <a:lnTo>
                  <a:pt x="67647" y="21335"/>
                </a:lnTo>
                <a:lnTo>
                  <a:pt x="83304" y="66442"/>
                </a:lnTo>
                <a:lnTo>
                  <a:pt x="83736" y="83565"/>
                </a:lnTo>
                <a:lnTo>
                  <a:pt x="82834" y="96525"/>
                </a:lnTo>
                <a:lnTo>
                  <a:pt x="60453" y="138028"/>
                </a:lnTo>
                <a:lnTo>
                  <a:pt x="44592" y="139213"/>
                </a:lnTo>
                <a:lnTo>
                  <a:pt x="87168" y="139213"/>
                </a:lnTo>
                <a:lnTo>
                  <a:pt x="103705" y="92275"/>
                </a:lnTo>
                <a:lnTo>
                  <a:pt x="104281" y="76339"/>
                </a:lnTo>
                <a:lnTo>
                  <a:pt x="103592" y="62353"/>
                </a:lnTo>
                <a:lnTo>
                  <a:pt x="101693" y="49463"/>
                </a:lnTo>
                <a:lnTo>
                  <a:pt x="98432" y="37469"/>
                </a:lnTo>
                <a:lnTo>
                  <a:pt x="93657" y="26172"/>
                </a:lnTo>
                <a:lnTo>
                  <a:pt x="87676" y="16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85765" y="3850465"/>
            <a:ext cx="104281" cy="156241"/>
          </a:xfrm>
          <a:custGeom>
            <a:avLst/>
            <a:gdLst/>
            <a:ahLst/>
            <a:cxnLst/>
            <a:rect l="l" t="t" r="r" b="b"/>
            <a:pathLst>
              <a:path w="104281" h="156241">
                <a:moveTo>
                  <a:pt x="52139" y="0"/>
                </a:moveTo>
                <a:lnTo>
                  <a:pt x="8975" y="27708"/>
                </a:lnTo>
                <a:lnTo>
                  <a:pt x="0" y="80225"/>
                </a:lnTo>
                <a:lnTo>
                  <a:pt x="670" y="94277"/>
                </a:lnTo>
                <a:lnTo>
                  <a:pt x="16919" y="141208"/>
                </a:lnTo>
                <a:lnTo>
                  <a:pt x="52270" y="156241"/>
                </a:lnTo>
                <a:lnTo>
                  <a:pt x="64132" y="154860"/>
                </a:lnTo>
                <a:lnTo>
                  <a:pt x="74947" y="150303"/>
                </a:lnTo>
                <a:lnTo>
                  <a:pt x="85129" y="141873"/>
                </a:lnTo>
                <a:lnTo>
                  <a:pt x="87168" y="139213"/>
                </a:lnTo>
                <a:lnTo>
                  <a:pt x="44592" y="139213"/>
                </a:lnTo>
                <a:lnTo>
                  <a:pt x="34787" y="132739"/>
                </a:lnTo>
                <a:lnTo>
                  <a:pt x="21066" y="83565"/>
                </a:lnTo>
                <a:lnTo>
                  <a:pt x="20966" y="63781"/>
                </a:lnTo>
                <a:lnTo>
                  <a:pt x="22599" y="50766"/>
                </a:lnTo>
                <a:lnTo>
                  <a:pt x="25586" y="39119"/>
                </a:lnTo>
                <a:lnTo>
                  <a:pt x="30136" y="28546"/>
                </a:lnTo>
                <a:lnTo>
                  <a:pt x="39580" y="19242"/>
                </a:lnTo>
                <a:lnTo>
                  <a:pt x="52139" y="16141"/>
                </a:lnTo>
                <a:lnTo>
                  <a:pt x="87676" y="16141"/>
                </a:lnTo>
                <a:lnTo>
                  <a:pt x="87217" y="15372"/>
                </a:lnTo>
                <a:lnTo>
                  <a:pt x="77475" y="6872"/>
                </a:lnTo>
                <a:lnTo>
                  <a:pt x="65793" y="1728"/>
                </a:lnTo>
                <a:lnTo>
                  <a:pt x="52139" y="0"/>
                </a:lnTo>
                <a:close/>
              </a:path>
              <a:path w="104281" h="156241">
                <a:moveTo>
                  <a:pt x="87676" y="16141"/>
                </a:moveTo>
                <a:lnTo>
                  <a:pt x="52139" y="16141"/>
                </a:lnTo>
                <a:lnTo>
                  <a:pt x="56294" y="16430"/>
                </a:lnTo>
                <a:lnTo>
                  <a:pt x="67647" y="21335"/>
                </a:lnTo>
                <a:lnTo>
                  <a:pt x="83304" y="66442"/>
                </a:lnTo>
                <a:lnTo>
                  <a:pt x="83736" y="83565"/>
                </a:lnTo>
                <a:lnTo>
                  <a:pt x="82834" y="96525"/>
                </a:lnTo>
                <a:lnTo>
                  <a:pt x="60453" y="138028"/>
                </a:lnTo>
                <a:lnTo>
                  <a:pt x="44592" y="139213"/>
                </a:lnTo>
                <a:lnTo>
                  <a:pt x="87168" y="139213"/>
                </a:lnTo>
                <a:lnTo>
                  <a:pt x="103705" y="92275"/>
                </a:lnTo>
                <a:lnTo>
                  <a:pt x="104281" y="76339"/>
                </a:lnTo>
                <a:lnTo>
                  <a:pt x="103592" y="62353"/>
                </a:lnTo>
                <a:lnTo>
                  <a:pt x="101693" y="49463"/>
                </a:lnTo>
                <a:lnTo>
                  <a:pt x="98432" y="37469"/>
                </a:lnTo>
                <a:lnTo>
                  <a:pt x="93657" y="26172"/>
                </a:lnTo>
                <a:lnTo>
                  <a:pt x="87676" y="16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89872" y="1846122"/>
            <a:ext cx="0" cy="1912149"/>
          </a:xfrm>
          <a:custGeom>
            <a:avLst/>
            <a:gdLst/>
            <a:ahLst/>
            <a:cxnLst/>
            <a:rect l="l" t="t" r="r" b="b"/>
            <a:pathLst>
              <a:path h="1912149">
                <a:moveTo>
                  <a:pt x="0" y="1912149"/>
                </a:moveTo>
                <a:lnTo>
                  <a:pt x="0" y="0"/>
                </a:lnTo>
              </a:path>
            </a:pathLst>
          </a:custGeom>
          <a:ln w="5748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89872" y="3666297"/>
            <a:ext cx="0" cy="91974"/>
          </a:xfrm>
          <a:custGeom>
            <a:avLst/>
            <a:gdLst/>
            <a:ahLst/>
            <a:cxnLst/>
            <a:rect l="l" t="t" r="r" b="b"/>
            <a:pathLst>
              <a:path h="91974">
                <a:moveTo>
                  <a:pt x="0" y="91974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89872" y="1846121"/>
            <a:ext cx="0" cy="1912150"/>
          </a:xfrm>
          <a:custGeom>
            <a:avLst/>
            <a:gdLst/>
            <a:ahLst/>
            <a:cxnLst/>
            <a:rect l="l" t="t" r="r" b="b"/>
            <a:pathLst>
              <a:path h="1912150">
                <a:moveTo>
                  <a:pt x="0" y="0"/>
                </a:moveTo>
                <a:lnTo>
                  <a:pt x="0" y="1912150"/>
                </a:lnTo>
              </a:path>
            </a:pathLst>
          </a:custGeom>
          <a:ln w="114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89872" y="1846122"/>
            <a:ext cx="0" cy="91974"/>
          </a:xfrm>
          <a:custGeom>
            <a:avLst/>
            <a:gdLst/>
            <a:ahLst/>
            <a:cxnLst/>
            <a:rect l="l" t="t" r="r" b="b"/>
            <a:pathLst>
              <a:path h="91974">
                <a:moveTo>
                  <a:pt x="0" y="0"/>
                </a:moveTo>
                <a:lnTo>
                  <a:pt x="0" y="9197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33167" y="3853154"/>
            <a:ext cx="89811" cy="150860"/>
          </a:xfrm>
          <a:custGeom>
            <a:avLst/>
            <a:gdLst/>
            <a:ahLst/>
            <a:cxnLst/>
            <a:rect l="l" t="t" r="r" b="b"/>
            <a:pathLst>
              <a:path w="89811" h="150860">
                <a:moveTo>
                  <a:pt x="89811" y="133685"/>
                </a:moveTo>
                <a:lnTo>
                  <a:pt x="2896" y="133685"/>
                </a:lnTo>
                <a:lnTo>
                  <a:pt x="2896" y="150860"/>
                </a:lnTo>
                <a:lnTo>
                  <a:pt x="89811" y="150860"/>
                </a:lnTo>
                <a:lnTo>
                  <a:pt x="89811" y="133685"/>
                </a:lnTo>
                <a:close/>
              </a:path>
              <a:path w="89811" h="150860">
                <a:moveTo>
                  <a:pt x="56494" y="18624"/>
                </a:moveTo>
                <a:lnTo>
                  <a:pt x="36215" y="18624"/>
                </a:lnTo>
                <a:lnTo>
                  <a:pt x="36215" y="133685"/>
                </a:lnTo>
                <a:lnTo>
                  <a:pt x="56494" y="133685"/>
                </a:lnTo>
                <a:lnTo>
                  <a:pt x="56494" y="18624"/>
                </a:lnTo>
                <a:close/>
              </a:path>
              <a:path w="89811" h="150860">
                <a:moveTo>
                  <a:pt x="56494" y="0"/>
                </a:moveTo>
                <a:lnTo>
                  <a:pt x="36008" y="0"/>
                </a:lnTo>
                <a:lnTo>
                  <a:pt x="0" y="7242"/>
                </a:lnTo>
                <a:lnTo>
                  <a:pt x="0" y="25867"/>
                </a:lnTo>
                <a:lnTo>
                  <a:pt x="36215" y="18624"/>
                </a:lnTo>
                <a:lnTo>
                  <a:pt x="56494" y="18624"/>
                </a:lnTo>
                <a:lnTo>
                  <a:pt x="564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57167" y="3850465"/>
            <a:ext cx="95813" cy="153550"/>
          </a:xfrm>
          <a:custGeom>
            <a:avLst/>
            <a:gdLst/>
            <a:ahLst/>
            <a:cxnLst/>
            <a:rect l="l" t="t" r="r" b="b"/>
            <a:pathLst>
              <a:path w="95813" h="153550">
                <a:moveTo>
                  <a:pt x="85501" y="17175"/>
                </a:moveTo>
                <a:lnTo>
                  <a:pt x="53183" y="17175"/>
                </a:lnTo>
                <a:lnTo>
                  <a:pt x="60426" y="19866"/>
                </a:lnTo>
                <a:lnTo>
                  <a:pt x="71602" y="29799"/>
                </a:lnTo>
                <a:lnTo>
                  <a:pt x="74499" y="36421"/>
                </a:lnTo>
                <a:lnTo>
                  <a:pt x="74405" y="49585"/>
                </a:lnTo>
                <a:lnTo>
                  <a:pt x="73050" y="54425"/>
                </a:lnTo>
                <a:lnTo>
                  <a:pt x="48981" y="86394"/>
                </a:lnTo>
                <a:lnTo>
                  <a:pt x="0" y="136375"/>
                </a:lnTo>
                <a:lnTo>
                  <a:pt x="0" y="153550"/>
                </a:lnTo>
                <a:lnTo>
                  <a:pt x="95813" y="153550"/>
                </a:lnTo>
                <a:lnTo>
                  <a:pt x="95813" y="136375"/>
                </a:lnTo>
                <a:lnTo>
                  <a:pt x="24626" y="136375"/>
                </a:lnTo>
                <a:lnTo>
                  <a:pt x="71809" y="87950"/>
                </a:lnTo>
                <a:lnTo>
                  <a:pt x="77189" y="82363"/>
                </a:lnTo>
                <a:lnTo>
                  <a:pt x="78925" y="80197"/>
                </a:lnTo>
                <a:lnTo>
                  <a:pt x="85053" y="72843"/>
                </a:lnTo>
                <a:lnTo>
                  <a:pt x="89192" y="66221"/>
                </a:lnTo>
                <a:lnTo>
                  <a:pt x="92108" y="59018"/>
                </a:lnTo>
                <a:lnTo>
                  <a:pt x="94066" y="49585"/>
                </a:lnTo>
                <a:lnTo>
                  <a:pt x="93886" y="32842"/>
                </a:lnTo>
                <a:lnTo>
                  <a:pt x="89044" y="21169"/>
                </a:lnTo>
                <a:lnTo>
                  <a:pt x="85501" y="17175"/>
                </a:lnTo>
                <a:close/>
              </a:path>
              <a:path w="95813" h="153550">
                <a:moveTo>
                  <a:pt x="43665" y="0"/>
                </a:moveTo>
                <a:lnTo>
                  <a:pt x="37664" y="0"/>
                </a:lnTo>
                <a:lnTo>
                  <a:pt x="31041" y="828"/>
                </a:lnTo>
                <a:lnTo>
                  <a:pt x="16968" y="4138"/>
                </a:lnTo>
                <a:lnTo>
                  <a:pt x="9312" y="6621"/>
                </a:lnTo>
                <a:lnTo>
                  <a:pt x="1035" y="9932"/>
                </a:lnTo>
                <a:lnTo>
                  <a:pt x="1035" y="30627"/>
                </a:lnTo>
                <a:lnTo>
                  <a:pt x="9105" y="26074"/>
                </a:lnTo>
                <a:lnTo>
                  <a:pt x="16762" y="22763"/>
                </a:lnTo>
                <a:lnTo>
                  <a:pt x="23798" y="20487"/>
                </a:lnTo>
                <a:lnTo>
                  <a:pt x="30834" y="18417"/>
                </a:lnTo>
                <a:lnTo>
                  <a:pt x="37664" y="17175"/>
                </a:lnTo>
                <a:lnTo>
                  <a:pt x="85501" y="17175"/>
                </a:lnTo>
                <a:lnTo>
                  <a:pt x="80213" y="11216"/>
                </a:lnTo>
                <a:lnTo>
                  <a:pt x="69998" y="4984"/>
                </a:lnTo>
                <a:lnTo>
                  <a:pt x="57815" y="1246"/>
                </a:lnTo>
                <a:lnTo>
                  <a:pt x="436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87384" y="3850465"/>
            <a:ext cx="104281" cy="156241"/>
          </a:xfrm>
          <a:custGeom>
            <a:avLst/>
            <a:gdLst/>
            <a:ahLst/>
            <a:cxnLst/>
            <a:rect l="l" t="t" r="r" b="b"/>
            <a:pathLst>
              <a:path w="104281" h="156241">
                <a:moveTo>
                  <a:pt x="52140" y="0"/>
                </a:moveTo>
                <a:lnTo>
                  <a:pt x="8974" y="27708"/>
                </a:lnTo>
                <a:lnTo>
                  <a:pt x="0" y="80226"/>
                </a:lnTo>
                <a:lnTo>
                  <a:pt x="670" y="94277"/>
                </a:lnTo>
                <a:lnTo>
                  <a:pt x="16919" y="141209"/>
                </a:lnTo>
                <a:lnTo>
                  <a:pt x="52270" y="156241"/>
                </a:lnTo>
                <a:lnTo>
                  <a:pt x="64131" y="154860"/>
                </a:lnTo>
                <a:lnTo>
                  <a:pt x="74946" y="150304"/>
                </a:lnTo>
                <a:lnTo>
                  <a:pt x="85128" y="141874"/>
                </a:lnTo>
                <a:lnTo>
                  <a:pt x="87168" y="139213"/>
                </a:lnTo>
                <a:lnTo>
                  <a:pt x="44591" y="139213"/>
                </a:lnTo>
                <a:lnTo>
                  <a:pt x="34787" y="132738"/>
                </a:lnTo>
                <a:lnTo>
                  <a:pt x="21065" y="83566"/>
                </a:lnTo>
                <a:lnTo>
                  <a:pt x="20965" y="63779"/>
                </a:lnTo>
                <a:lnTo>
                  <a:pt x="22599" y="50764"/>
                </a:lnTo>
                <a:lnTo>
                  <a:pt x="25586" y="39118"/>
                </a:lnTo>
                <a:lnTo>
                  <a:pt x="30137" y="28544"/>
                </a:lnTo>
                <a:lnTo>
                  <a:pt x="39581" y="19242"/>
                </a:lnTo>
                <a:lnTo>
                  <a:pt x="52140" y="16141"/>
                </a:lnTo>
                <a:lnTo>
                  <a:pt x="87676" y="16141"/>
                </a:lnTo>
                <a:lnTo>
                  <a:pt x="87217" y="15372"/>
                </a:lnTo>
                <a:lnTo>
                  <a:pt x="77476" y="6873"/>
                </a:lnTo>
                <a:lnTo>
                  <a:pt x="65794" y="1728"/>
                </a:lnTo>
                <a:lnTo>
                  <a:pt x="52140" y="0"/>
                </a:lnTo>
                <a:close/>
              </a:path>
              <a:path w="104281" h="156241">
                <a:moveTo>
                  <a:pt x="87676" y="16141"/>
                </a:moveTo>
                <a:lnTo>
                  <a:pt x="52140" y="16141"/>
                </a:lnTo>
                <a:lnTo>
                  <a:pt x="56294" y="16430"/>
                </a:lnTo>
                <a:lnTo>
                  <a:pt x="67646" y="21335"/>
                </a:lnTo>
                <a:lnTo>
                  <a:pt x="83304" y="66443"/>
                </a:lnTo>
                <a:lnTo>
                  <a:pt x="83736" y="83566"/>
                </a:lnTo>
                <a:lnTo>
                  <a:pt x="82833" y="96525"/>
                </a:lnTo>
                <a:lnTo>
                  <a:pt x="60451" y="138028"/>
                </a:lnTo>
                <a:lnTo>
                  <a:pt x="44591" y="139213"/>
                </a:lnTo>
                <a:lnTo>
                  <a:pt x="87168" y="139213"/>
                </a:lnTo>
                <a:lnTo>
                  <a:pt x="103705" y="92276"/>
                </a:lnTo>
                <a:lnTo>
                  <a:pt x="104281" y="76340"/>
                </a:lnTo>
                <a:lnTo>
                  <a:pt x="103592" y="62354"/>
                </a:lnTo>
                <a:lnTo>
                  <a:pt x="101693" y="49463"/>
                </a:lnTo>
                <a:lnTo>
                  <a:pt x="98432" y="37470"/>
                </a:lnTo>
                <a:lnTo>
                  <a:pt x="93657" y="26173"/>
                </a:lnTo>
                <a:lnTo>
                  <a:pt x="87676" y="16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10991" y="4270693"/>
            <a:ext cx="93952" cy="0"/>
          </a:xfrm>
          <a:custGeom>
            <a:avLst/>
            <a:gdLst/>
            <a:ahLst/>
            <a:cxnLst/>
            <a:rect l="l" t="t" r="r" b="b"/>
            <a:pathLst>
              <a:path w="93952">
                <a:moveTo>
                  <a:pt x="0" y="0"/>
                </a:moveTo>
                <a:lnTo>
                  <a:pt x="93952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21235" y="4127818"/>
            <a:ext cx="0" cy="134619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217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34722" y="4112640"/>
            <a:ext cx="0" cy="166589"/>
          </a:xfrm>
          <a:custGeom>
            <a:avLst/>
            <a:gdLst/>
            <a:ahLst/>
            <a:cxnLst/>
            <a:rect l="l" t="t" r="r" b="b"/>
            <a:pathLst>
              <a:path h="166589">
                <a:moveTo>
                  <a:pt x="0" y="0"/>
                </a:moveTo>
                <a:lnTo>
                  <a:pt x="0" y="166589"/>
                </a:lnTo>
              </a:path>
            </a:pathLst>
          </a:custGeom>
          <a:ln w="198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82297" y="4163341"/>
            <a:ext cx="94778" cy="115888"/>
          </a:xfrm>
          <a:custGeom>
            <a:avLst/>
            <a:gdLst/>
            <a:ahLst/>
            <a:cxnLst/>
            <a:rect l="l" t="t" r="r" b="b"/>
            <a:pathLst>
              <a:path w="94778" h="115888">
                <a:moveTo>
                  <a:pt x="18624" y="2691"/>
                </a:moveTo>
                <a:lnTo>
                  <a:pt x="0" y="2691"/>
                </a:lnTo>
                <a:lnTo>
                  <a:pt x="0" y="115888"/>
                </a:lnTo>
                <a:lnTo>
                  <a:pt x="18624" y="115888"/>
                </a:lnTo>
                <a:lnTo>
                  <a:pt x="18687" y="49185"/>
                </a:lnTo>
                <a:lnTo>
                  <a:pt x="21217" y="36061"/>
                </a:lnTo>
                <a:lnTo>
                  <a:pt x="27525" y="25639"/>
                </a:lnTo>
                <a:lnTo>
                  <a:pt x="35227" y="20280"/>
                </a:lnTo>
                <a:lnTo>
                  <a:pt x="18624" y="20280"/>
                </a:lnTo>
                <a:lnTo>
                  <a:pt x="18624" y="2691"/>
                </a:lnTo>
                <a:close/>
              </a:path>
              <a:path w="94778" h="115888">
                <a:moveTo>
                  <a:pt x="86209" y="16141"/>
                </a:moveTo>
                <a:lnTo>
                  <a:pt x="59391" y="16141"/>
                </a:lnTo>
                <a:lnTo>
                  <a:pt x="65600" y="18832"/>
                </a:lnTo>
                <a:lnTo>
                  <a:pt x="73878" y="29593"/>
                </a:lnTo>
                <a:lnTo>
                  <a:pt x="76154" y="37457"/>
                </a:lnTo>
                <a:lnTo>
                  <a:pt x="76154" y="115888"/>
                </a:lnTo>
                <a:lnTo>
                  <a:pt x="94778" y="115888"/>
                </a:lnTo>
                <a:lnTo>
                  <a:pt x="94667" y="43015"/>
                </a:lnTo>
                <a:lnTo>
                  <a:pt x="92829" y="30458"/>
                </a:lnTo>
                <a:lnTo>
                  <a:pt x="88231" y="18959"/>
                </a:lnTo>
                <a:lnTo>
                  <a:pt x="86209" y="16141"/>
                </a:lnTo>
                <a:close/>
              </a:path>
              <a:path w="94778" h="115888">
                <a:moveTo>
                  <a:pt x="55252" y="0"/>
                </a:moveTo>
                <a:lnTo>
                  <a:pt x="47388" y="0"/>
                </a:lnTo>
                <a:lnTo>
                  <a:pt x="40352" y="1863"/>
                </a:lnTo>
                <a:lnTo>
                  <a:pt x="34352" y="5173"/>
                </a:lnTo>
                <a:lnTo>
                  <a:pt x="28144" y="8484"/>
                </a:lnTo>
                <a:lnTo>
                  <a:pt x="22970" y="13658"/>
                </a:lnTo>
                <a:lnTo>
                  <a:pt x="18624" y="20280"/>
                </a:lnTo>
                <a:lnTo>
                  <a:pt x="35227" y="20280"/>
                </a:lnTo>
                <a:lnTo>
                  <a:pt x="37728" y="18540"/>
                </a:lnTo>
                <a:lnTo>
                  <a:pt x="51113" y="16141"/>
                </a:lnTo>
                <a:lnTo>
                  <a:pt x="86209" y="16141"/>
                </a:lnTo>
                <a:lnTo>
                  <a:pt x="80228" y="7805"/>
                </a:lnTo>
                <a:lnTo>
                  <a:pt x="69204" y="1964"/>
                </a:lnTo>
                <a:lnTo>
                  <a:pt x="552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06035" y="4163344"/>
            <a:ext cx="104911" cy="118574"/>
          </a:xfrm>
          <a:custGeom>
            <a:avLst/>
            <a:gdLst/>
            <a:ahLst/>
            <a:cxnLst/>
            <a:rect l="l" t="t" r="r" b="b"/>
            <a:pathLst>
              <a:path w="104911" h="118574">
                <a:moveTo>
                  <a:pt x="54691" y="0"/>
                </a:moveTo>
                <a:lnTo>
                  <a:pt x="9505" y="23418"/>
                </a:lnTo>
                <a:lnTo>
                  <a:pt x="0" y="61637"/>
                </a:lnTo>
                <a:lnTo>
                  <a:pt x="1208" y="74131"/>
                </a:lnTo>
                <a:lnTo>
                  <a:pt x="21331" y="107813"/>
                </a:lnTo>
                <a:lnTo>
                  <a:pt x="58763" y="118574"/>
                </a:lnTo>
                <a:lnTo>
                  <a:pt x="65799" y="118574"/>
                </a:lnTo>
                <a:lnTo>
                  <a:pt x="73042" y="117746"/>
                </a:lnTo>
                <a:lnTo>
                  <a:pt x="87115" y="115263"/>
                </a:lnTo>
                <a:lnTo>
                  <a:pt x="93944" y="112988"/>
                </a:lnTo>
                <a:lnTo>
                  <a:pt x="100565" y="110089"/>
                </a:lnTo>
                <a:lnTo>
                  <a:pt x="100565" y="102449"/>
                </a:lnTo>
                <a:lnTo>
                  <a:pt x="66423" y="102449"/>
                </a:lnTo>
                <a:lnTo>
                  <a:pt x="49820" y="102153"/>
                </a:lnTo>
                <a:lnTo>
                  <a:pt x="38413" y="97827"/>
                </a:lnTo>
                <a:lnTo>
                  <a:pt x="27276" y="88850"/>
                </a:lnTo>
                <a:lnTo>
                  <a:pt x="21874" y="77778"/>
                </a:lnTo>
                <a:lnTo>
                  <a:pt x="19444" y="63734"/>
                </a:lnTo>
                <a:lnTo>
                  <a:pt x="104911" y="63734"/>
                </a:lnTo>
                <a:lnTo>
                  <a:pt x="104911" y="54629"/>
                </a:lnTo>
                <a:lnTo>
                  <a:pt x="104721" y="49249"/>
                </a:lnTo>
                <a:lnTo>
                  <a:pt x="86287" y="49249"/>
                </a:lnTo>
                <a:lnTo>
                  <a:pt x="20337" y="46627"/>
                </a:lnTo>
                <a:lnTo>
                  <a:pt x="24012" y="34022"/>
                </a:lnTo>
                <a:lnTo>
                  <a:pt x="31526" y="23988"/>
                </a:lnTo>
                <a:lnTo>
                  <a:pt x="42154" y="17836"/>
                </a:lnTo>
                <a:lnTo>
                  <a:pt x="55659" y="15723"/>
                </a:lnTo>
                <a:lnTo>
                  <a:pt x="92101" y="15723"/>
                </a:lnTo>
                <a:lnTo>
                  <a:pt x="90516" y="13477"/>
                </a:lnTo>
                <a:lnTo>
                  <a:pt x="80749" y="6014"/>
                </a:lnTo>
                <a:lnTo>
                  <a:pt x="68871" y="1508"/>
                </a:lnTo>
                <a:lnTo>
                  <a:pt x="54691" y="0"/>
                </a:lnTo>
                <a:close/>
              </a:path>
              <a:path w="104911" h="118574">
                <a:moveTo>
                  <a:pt x="100565" y="92500"/>
                </a:moveTo>
                <a:lnTo>
                  <a:pt x="93944" y="96225"/>
                </a:lnTo>
                <a:lnTo>
                  <a:pt x="87115" y="98915"/>
                </a:lnTo>
                <a:lnTo>
                  <a:pt x="76886" y="101366"/>
                </a:lnTo>
                <a:lnTo>
                  <a:pt x="66423" y="102449"/>
                </a:lnTo>
                <a:lnTo>
                  <a:pt x="100565" y="102449"/>
                </a:lnTo>
                <a:lnTo>
                  <a:pt x="100565" y="92500"/>
                </a:lnTo>
                <a:close/>
              </a:path>
              <a:path w="104911" h="118574">
                <a:moveTo>
                  <a:pt x="92101" y="15723"/>
                </a:moveTo>
                <a:lnTo>
                  <a:pt x="64764" y="15723"/>
                </a:lnTo>
                <a:lnTo>
                  <a:pt x="72214" y="18829"/>
                </a:lnTo>
                <a:lnTo>
                  <a:pt x="78082" y="25156"/>
                </a:lnTo>
                <a:lnTo>
                  <a:pt x="84059" y="35777"/>
                </a:lnTo>
                <a:lnTo>
                  <a:pt x="86287" y="49249"/>
                </a:lnTo>
                <a:lnTo>
                  <a:pt x="104721" y="49249"/>
                </a:lnTo>
                <a:lnTo>
                  <a:pt x="104693" y="48453"/>
                </a:lnTo>
                <a:lnTo>
                  <a:pt x="102478" y="35375"/>
                </a:lnTo>
                <a:lnTo>
                  <a:pt x="97789" y="23786"/>
                </a:lnTo>
                <a:lnTo>
                  <a:pt x="92101" y="15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3069" y="4163784"/>
            <a:ext cx="86483" cy="118135"/>
          </a:xfrm>
          <a:custGeom>
            <a:avLst/>
            <a:gdLst/>
            <a:ahLst/>
            <a:cxnLst/>
            <a:rect l="l" t="t" r="r" b="b"/>
            <a:pathLst>
              <a:path w="86483" h="118135">
                <a:moveTo>
                  <a:pt x="0" y="92060"/>
                </a:moveTo>
                <a:lnTo>
                  <a:pt x="0" y="111306"/>
                </a:lnTo>
                <a:lnTo>
                  <a:pt x="7242" y="113789"/>
                </a:lnTo>
                <a:lnTo>
                  <a:pt x="14071" y="115445"/>
                </a:lnTo>
                <a:lnTo>
                  <a:pt x="27316" y="117514"/>
                </a:lnTo>
                <a:lnTo>
                  <a:pt x="33524" y="118135"/>
                </a:lnTo>
                <a:lnTo>
                  <a:pt x="40554" y="118132"/>
                </a:lnTo>
                <a:lnTo>
                  <a:pt x="53826" y="116984"/>
                </a:lnTo>
                <a:lnTo>
                  <a:pt x="65766" y="113387"/>
                </a:lnTo>
                <a:lnTo>
                  <a:pt x="76873" y="106780"/>
                </a:lnTo>
                <a:lnTo>
                  <a:pt x="79681" y="102821"/>
                </a:lnTo>
                <a:lnTo>
                  <a:pt x="33524" y="102821"/>
                </a:lnTo>
                <a:lnTo>
                  <a:pt x="26902" y="101993"/>
                </a:lnTo>
                <a:lnTo>
                  <a:pt x="20280" y="100131"/>
                </a:lnTo>
                <a:lnTo>
                  <a:pt x="13657" y="98475"/>
                </a:lnTo>
                <a:lnTo>
                  <a:pt x="6828" y="95785"/>
                </a:lnTo>
                <a:lnTo>
                  <a:pt x="0" y="92060"/>
                </a:lnTo>
                <a:close/>
              </a:path>
              <a:path w="86483" h="118135">
                <a:moveTo>
                  <a:pt x="50502" y="0"/>
                </a:moveTo>
                <a:lnTo>
                  <a:pt x="10685" y="9332"/>
                </a:lnTo>
                <a:lnTo>
                  <a:pt x="828" y="32874"/>
                </a:lnTo>
                <a:lnTo>
                  <a:pt x="828" y="41773"/>
                </a:lnTo>
                <a:lnTo>
                  <a:pt x="33524" y="64744"/>
                </a:lnTo>
                <a:lnTo>
                  <a:pt x="51528" y="68676"/>
                </a:lnTo>
                <a:lnTo>
                  <a:pt x="58978" y="71366"/>
                </a:lnTo>
                <a:lnTo>
                  <a:pt x="65600" y="76747"/>
                </a:lnTo>
                <a:lnTo>
                  <a:pt x="67463" y="80679"/>
                </a:lnTo>
                <a:lnTo>
                  <a:pt x="67463" y="91232"/>
                </a:lnTo>
                <a:lnTo>
                  <a:pt x="64979" y="95578"/>
                </a:lnTo>
                <a:lnTo>
                  <a:pt x="60426" y="98475"/>
                </a:lnTo>
                <a:lnTo>
                  <a:pt x="55666" y="101372"/>
                </a:lnTo>
                <a:lnTo>
                  <a:pt x="48837" y="102821"/>
                </a:lnTo>
                <a:lnTo>
                  <a:pt x="79681" y="102821"/>
                </a:lnTo>
                <a:lnTo>
                  <a:pt x="84091" y="96604"/>
                </a:lnTo>
                <a:lnTo>
                  <a:pt x="86483" y="83003"/>
                </a:lnTo>
                <a:lnTo>
                  <a:pt x="83740" y="71138"/>
                </a:lnTo>
                <a:lnTo>
                  <a:pt x="50079" y="50671"/>
                </a:lnTo>
                <a:lnTo>
                  <a:pt x="33731" y="47153"/>
                </a:lnTo>
                <a:lnTo>
                  <a:pt x="27109" y="44670"/>
                </a:lnTo>
                <a:lnTo>
                  <a:pt x="20487" y="39703"/>
                </a:lnTo>
                <a:lnTo>
                  <a:pt x="18831" y="36392"/>
                </a:lnTo>
                <a:lnTo>
                  <a:pt x="18831" y="26460"/>
                </a:lnTo>
                <a:lnTo>
                  <a:pt x="21108" y="22321"/>
                </a:lnTo>
                <a:lnTo>
                  <a:pt x="30213" y="16526"/>
                </a:lnTo>
                <a:lnTo>
                  <a:pt x="37249" y="15077"/>
                </a:lnTo>
                <a:lnTo>
                  <a:pt x="80500" y="15077"/>
                </a:lnTo>
                <a:lnTo>
                  <a:pt x="80500" y="5558"/>
                </a:lnTo>
                <a:lnTo>
                  <a:pt x="75327" y="3695"/>
                </a:lnTo>
                <a:lnTo>
                  <a:pt x="69739" y="2247"/>
                </a:lnTo>
                <a:lnTo>
                  <a:pt x="60611" y="739"/>
                </a:lnTo>
                <a:lnTo>
                  <a:pt x="50502" y="0"/>
                </a:lnTo>
                <a:close/>
              </a:path>
              <a:path w="86483" h="118135">
                <a:moveTo>
                  <a:pt x="80500" y="15077"/>
                </a:moveTo>
                <a:lnTo>
                  <a:pt x="52562" y="15077"/>
                </a:lnTo>
                <a:lnTo>
                  <a:pt x="58357" y="15905"/>
                </a:lnTo>
                <a:lnTo>
                  <a:pt x="64151" y="17147"/>
                </a:lnTo>
                <a:lnTo>
                  <a:pt x="69739" y="18596"/>
                </a:lnTo>
                <a:lnTo>
                  <a:pt x="75120" y="20665"/>
                </a:lnTo>
                <a:lnTo>
                  <a:pt x="80500" y="23148"/>
                </a:lnTo>
                <a:lnTo>
                  <a:pt x="80500" y="150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06911" y="4163341"/>
            <a:ext cx="103165" cy="118186"/>
          </a:xfrm>
          <a:custGeom>
            <a:avLst/>
            <a:gdLst/>
            <a:ahLst/>
            <a:cxnLst/>
            <a:rect l="l" t="t" r="r" b="b"/>
            <a:pathLst>
              <a:path w="103165" h="118186">
                <a:moveTo>
                  <a:pt x="51911" y="0"/>
                </a:moveTo>
                <a:lnTo>
                  <a:pt x="8472" y="22959"/>
                </a:lnTo>
                <a:lnTo>
                  <a:pt x="0" y="62032"/>
                </a:lnTo>
                <a:lnTo>
                  <a:pt x="1232" y="74487"/>
                </a:lnTo>
                <a:lnTo>
                  <a:pt x="19991" y="108839"/>
                </a:lnTo>
                <a:lnTo>
                  <a:pt x="59219" y="118186"/>
                </a:lnTo>
                <a:lnTo>
                  <a:pt x="71318" y="115301"/>
                </a:lnTo>
                <a:lnTo>
                  <a:pt x="82367" y="109193"/>
                </a:lnTo>
                <a:lnTo>
                  <a:pt x="89075" y="102854"/>
                </a:lnTo>
                <a:lnTo>
                  <a:pt x="47992" y="102854"/>
                </a:lnTo>
                <a:lnTo>
                  <a:pt x="36513" y="98914"/>
                </a:lnTo>
                <a:lnTo>
                  <a:pt x="26334" y="88799"/>
                </a:lnTo>
                <a:lnTo>
                  <a:pt x="22602" y="79893"/>
                </a:lnTo>
                <a:lnTo>
                  <a:pt x="20549" y="67390"/>
                </a:lnTo>
                <a:lnTo>
                  <a:pt x="20197" y="49697"/>
                </a:lnTo>
                <a:lnTo>
                  <a:pt x="23203" y="37250"/>
                </a:lnTo>
                <a:lnTo>
                  <a:pt x="28971" y="26666"/>
                </a:lnTo>
                <a:lnTo>
                  <a:pt x="39001" y="18462"/>
                </a:lnTo>
                <a:lnTo>
                  <a:pt x="51911" y="15727"/>
                </a:lnTo>
                <a:lnTo>
                  <a:pt x="89455" y="15727"/>
                </a:lnTo>
                <a:lnTo>
                  <a:pt x="87831" y="13478"/>
                </a:lnTo>
                <a:lnTo>
                  <a:pt x="77803" y="6039"/>
                </a:lnTo>
                <a:lnTo>
                  <a:pt x="65842" y="1521"/>
                </a:lnTo>
                <a:lnTo>
                  <a:pt x="51911" y="0"/>
                </a:lnTo>
                <a:close/>
              </a:path>
              <a:path w="103165" h="118186">
                <a:moveTo>
                  <a:pt x="89455" y="15727"/>
                </a:moveTo>
                <a:lnTo>
                  <a:pt x="51911" y="15727"/>
                </a:lnTo>
                <a:lnTo>
                  <a:pt x="56680" y="16067"/>
                </a:lnTo>
                <a:lnTo>
                  <a:pt x="67657" y="20505"/>
                </a:lnTo>
                <a:lnTo>
                  <a:pt x="77981" y="31428"/>
                </a:lnTo>
                <a:lnTo>
                  <a:pt x="81354" y="40456"/>
                </a:lnTo>
                <a:lnTo>
                  <a:pt x="83147" y="53308"/>
                </a:lnTo>
                <a:lnTo>
                  <a:pt x="83232" y="71557"/>
                </a:lnTo>
                <a:lnTo>
                  <a:pt x="79630" y="83390"/>
                </a:lnTo>
                <a:lnTo>
                  <a:pt x="72715" y="94755"/>
                </a:lnTo>
                <a:lnTo>
                  <a:pt x="62690" y="100975"/>
                </a:lnTo>
                <a:lnTo>
                  <a:pt x="47992" y="102854"/>
                </a:lnTo>
                <a:lnTo>
                  <a:pt x="89075" y="102854"/>
                </a:lnTo>
                <a:lnTo>
                  <a:pt x="102823" y="65838"/>
                </a:lnTo>
                <a:lnTo>
                  <a:pt x="103165" y="47851"/>
                </a:lnTo>
                <a:lnTo>
                  <a:pt x="100404" y="35268"/>
                </a:lnTo>
                <a:lnTo>
                  <a:pt x="95355" y="23897"/>
                </a:lnTo>
                <a:lnTo>
                  <a:pt x="89455" y="15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26864" y="4121953"/>
            <a:ext cx="72015" cy="157276"/>
          </a:xfrm>
          <a:custGeom>
            <a:avLst/>
            <a:gdLst/>
            <a:ahLst/>
            <a:cxnLst/>
            <a:rect l="l" t="t" r="r" b="b"/>
            <a:pathLst>
              <a:path w="72015" h="157276">
                <a:moveTo>
                  <a:pt x="36421" y="58564"/>
                </a:moveTo>
                <a:lnTo>
                  <a:pt x="17796" y="58564"/>
                </a:lnTo>
                <a:lnTo>
                  <a:pt x="17796" y="157276"/>
                </a:lnTo>
                <a:lnTo>
                  <a:pt x="36421" y="157276"/>
                </a:lnTo>
                <a:lnTo>
                  <a:pt x="36421" y="58564"/>
                </a:lnTo>
                <a:close/>
              </a:path>
              <a:path w="72015" h="157276">
                <a:moveTo>
                  <a:pt x="67048" y="44079"/>
                </a:moveTo>
                <a:lnTo>
                  <a:pt x="0" y="44079"/>
                </a:lnTo>
                <a:lnTo>
                  <a:pt x="0" y="58564"/>
                </a:lnTo>
                <a:lnTo>
                  <a:pt x="67048" y="58564"/>
                </a:lnTo>
                <a:lnTo>
                  <a:pt x="67048" y="44079"/>
                </a:lnTo>
                <a:close/>
              </a:path>
              <a:path w="72015" h="157276">
                <a:moveTo>
                  <a:pt x="72015" y="0"/>
                </a:moveTo>
                <a:lnTo>
                  <a:pt x="24527" y="10928"/>
                </a:lnTo>
                <a:lnTo>
                  <a:pt x="17796" y="36215"/>
                </a:lnTo>
                <a:lnTo>
                  <a:pt x="17796" y="44079"/>
                </a:lnTo>
                <a:lnTo>
                  <a:pt x="36421" y="44079"/>
                </a:lnTo>
                <a:lnTo>
                  <a:pt x="36421" y="27109"/>
                </a:lnTo>
                <a:lnTo>
                  <a:pt x="37663" y="22349"/>
                </a:lnTo>
                <a:lnTo>
                  <a:pt x="40352" y="19659"/>
                </a:lnTo>
                <a:lnTo>
                  <a:pt x="42835" y="16969"/>
                </a:lnTo>
                <a:lnTo>
                  <a:pt x="47595" y="15520"/>
                </a:lnTo>
                <a:lnTo>
                  <a:pt x="72015" y="15520"/>
                </a:lnTo>
                <a:lnTo>
                  <a:pt x="72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72373" y="4126035"/>
            <a:ext cx="121631" cy="155884"/>
          </a:xfrm>
          <a:custGeom>
            <a:avLst/>
            <a:gdLst/>
            <a:ahLst/>
            <a:cxnLst/>
            <a:rect l="l" t="t" r="r" b="b"/>
            <a:pathLst>
              <a:path w="121631" h="155884">
                <a:moveTo>
                  <a:pt x="64981" y="0"/>
                </a:moveTo>
                <a:lnTo>
                  <a:pt x="28752" y="12654"/>
                </a:lnTo>
                <a:lnTo>
                  <a:pt x="3009" y="52308"/>
                </a:lnTo>
                <a:lnTo>
                  <a:pt x="0" y="81525"/>
                </a:lnTo>
                <a:lnTo>
                  <a:pt x="1139" y="94614"/>
                </a:lnTo>
                <a:lnTo>
                  <a:pt x="24715" y="139989"/>
                </a:lnTo>
                <a:lnTo>
                  <a:pt x="73716" y="155884"/>
                </a:lnTo>
                <a:lnTo>
                  <a:pt x="86677" y="154972"/>
                </a:lnTo>
                <a:lnTo>
                  <a:pt x="98867" y="152366"/>
                </a:lnTo>
                <a:lnTo>
                  <a:pt x="106731" y="150090"/>
                </a:lnTo>
                <a:lnTo>
                  <a:pt x="114388" y="146571"/>
                </a:lnTo>
                <a:lnTo>
                  <a:pt x="121631" y="141605"/>
                </a:lnTo>
                <a:lnTo>
                  <a:pt x="121547" y="139328"/>
                </a:lnTo>
                <a:lnTo>
                  <a:pt x="74728" y="139328"/>
                </a:lnTo>
                <a:lnTo>
                  <a:pt x="62426" y="138215"/>
                </a:lnTo>
                <a:lnTo>
                  <a:pt x="29700" y="115784"/>
                </a:lnTo>
                <a:lnTo>
                  <a:pt x="21480" y="76453"/>
                </a:lnTo>
                <a:lnTo>
                  <a:pt x="22520" y="62852"/>
                </a:lnTo>
                <a:lnTo>
                  <a:pt x="48612" y="21904"/>
                </a:lnTo>
                <a:lnTo>
                  <a:pt x="75445" y="16407"/>
                </a:lnTo>
                <a:lnTo>
                  <a:pt x="121631" y="16407"/>
                </a:lnTo>
                <a:lnTo>
                  <a:pt x="121631" y="13921"/>
                </a:lnTo>
                <a:lnTo>
                  <a:pt x="117447" y="11293"/>
                </a:lnTo>
                <a:lnTo>
                  <a:pt x="107107" y="6356"/>
                </a:lnTo>
                <a:lnTo>
                  <a:pt x="92669" y="1606"/>
                </a:lnTo>
                <a:lnTo>
                  <a:pt x="81317" y="231"/>
                </a:lnTo>
                <a:lnTo>
                  <a:pt x="64981" y="0"/>
                </a:lnTo>
                <a:close/>
              </a:path>
              <a:path w="121631" h="155884">
                <a:moveTo>
                  <a:pt x="120871" y="120975"/>
                </a:moveTo>
                <a:lnTo>
                  <a:pt x="110474" y="128926"/>
                </a:lnTo>
                <a:lnTo>
                  <a:pt x="99489" y="134568"/>
                </a:lnTo>
                <a:lnTo>
                  <a:pt x="91625" y="137880"/>
                </a:lnTo>
                <a:lnTo>
                  <a:pt x="83554" y="139328"/>
                </a:lnTo>
                <a:lnTo>
                  <a:pt x="121547" y="139328"/>
                </a:lnTo>
                <a:lnTo>
                  <a:pt x="120871" y="120975"/>
                </a:lnTo>
                <a:close/>
              </a:path>
              <a:path w="121631" h="155884">
                <a:moveTo>
                  <a:pt x="121631" y="16407"/>
                </a:moveTo>
                <a:lnTo>
                  <a:pt x="75445" y="16407"/>
                </a:lnTo>
                <a:lnTo>
                  <a:pt x="87873" y="17723"/>
                </a:lnTo>
                <a:lnTo>
                  <a:pt x="100334" y="21527"/>
                </a:lnTo>
                <a:lnTo>
                  <a:pt x="111266" y="27475"/>
                </a:lnTo>
                <a:lnTo>
                  <a:pt x="121631" y="35443"/>
                </a:lnTo>
                <a:lnTo>
                  <a:pt x="121631" y="16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16634" y="4163341"/>
            <a:ext cx="103165" cy="118186"/>
          </a:xfrm>
          <a:custGeom>
            <a:avLst/>
            <a:gdLst/>
            <a:ahLst/>
            <a:cxnLst/>
            <a:rect l="l" t="t" r="r" b="b"/>
            <a:pathLst>
              <a:path w="103165" h="118186">
                <a:moveTo>
                  <a:pt x="51911" y="0"/>
                </a:moveTo>
                <a:lnTo>
                  <a:pt x="8472" y="22958"/>
                </a:lnTo>
                <a:lnTo>
                  <a:pt x="0" y="62032"/>
                </a:lnTo>
                <a:lnTo>
                  <a:pt x="1232" y="74487"/>
                </a:lnTo>
                <a:lnTo>
                  <a:pt x="19991" y="108838"/>
                </a:lnTo>
                <a:lnTo>
                  <a:pt x="59218" y="118186"/>
                </a:lnTo>
                <a:lnTo>
                  <a:pt x="71318" y="115301"/>
                </a:lnTo>
                <a:lnTo>
                  <a:pt x="82366" y="109193"/>
                </a:lnTo>
                <a:lnTo>
                  <a:pt x="89075" y="102854"/>
                </a:lnTo>
                <a:lnTo>
                  <a:pt x="47992" y="102854"/>
                </a:lnTo>
                <a:lnTo>
                  <a:pt x="36513" y="98914"/>
                </a:lnTo>
                <a:lnTo>
                  <a:pt x="26334" y="88799"/>
                </a:lnTo>
                <a:lnTo>
                  <a:pt x="22602" y="79893"/>
                </a:lnTo>
                <a:lnTo>
                  <a:pt x="20549" y="67390"/>
                </a:lnTo>
                <a:lnTo>
                  <a:pt x="20197" y="49697"/>
                </a:lnTo>
                <a:lnTo>
                  <a:pt x="23203" y="37250"/>
                </a:lnTo>
                <a:lnTo>
                  <a:pt x="28971" y="26666"/>
                </a:lnTo>
                <a:lnTo>
                  <a:pt x="39001" y="18462"/>
                </a:lnTo>
                <a:lnTo>
                  <a:pt x="51911" y="15727"/>
                </a:lnTo>
                <a:lnTo>
                  <a:pt x="89455" y="15727"/>
                </a:lnTo>
                <a:lnTo>
                  <a:pt x="87831" y="13478"/>
                </a:lnTo>
                <a:lnTo>
                  <a:pt x="77802" y="6039"/>
                </a:lnTo>
                <a:lnTo>
                  <a:pt x="65841" y="1521"/>
                </a:lnTo>
                <a:lnTo>
                  <a:pt x="51911" y="0"/>
                </a:lnTo>
                <a:close/>
              </a:path>
              <a:path w="103165" h="118186">
                <a:moveTo>
                  <a:pt x="89455" y="15727"/>
                </a:moveTo>
                <a:lnTo>
                  <a:pt x="51911" y="15727"/>
                </a:lnTo>
                <a:lnTo>
                  <a:pt x="56680" y="16067"/>
                </a:lnTo>
                <a:lnTo>
                  <a:pt x="67657" y="20505"/>
                </a:lnTo>
                <a:lnTo>
                  <a:pt x="77981" y="31428"/>
                </a:lnTo>
                <a:lnTo>
                  <a:pt x="81354" y="40456"/>
                </a:lnTo>
                <a:lnTo>
                  <a:pt x="83147" y="53308"/>
                </a:lnTo>
                <a:lnTo>
                  <a:pt x="83232" y="71557"/>
                </a:lnTo>
                <a:lnTo>
                  <a:pt x="79630" y="83390"/>
                </a:lnTo>
                <a:lnTo>
                  <a:pt x="72715" y="94755"/>
                </a:lnTo>
                <a:lnTo>
                  <a:pt x="62690" y="100975"/>
                </a:lnTo>
                <a:lnTo>
                  <a:pt x="47992" y="102854"/>
                </a:lnTo>
                <a:lnTo>
                  <a:pt x="89075" y="102854"/>
                </a:lnTo>
                <a:lnTo>
                  <a:pt x="102823" y="65838"/>
                </a:lnTo>
                <a:lnTo>
                  <a:pt x="103165" y="47851"/>
                </a:lnTo>
                <a:lnTo>
                  <a:pt x="100404" y="35268"/>
                </a:lnTo>
                <a:lnTo>
                  <a:pt x="95355" y="23897"/>
                </a:lnTo>
                <a:lnTo>
                  <a:pt x="89455" y="15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43349" y="4121953"/>
            <a:ext cx="101074" cy="159966"/>
          </a:xfrm>
          <a:custGeom>
            <a:avLst/>
            <a:gdLst/>
            <a:ahLst/>
            <a:cxnLst/>
            <a:rect l="l" t="t" r="r" b="b"/>
            <a:pathLst>
              <a:path w="101074" h="159966">
                <a:moveTo>
                  <a:pt x="39370" y="41925"/>
                </a:moveTo>
                <a:lnTo>
                  <a:pt x="7359" y="66034"/>
                </a:lnTo>
                <a:lnTo>
                  <a:pt x="0" y="105740"/>
                </a:lnTo>
                <a:lnTo>
                  <a:pt x="1470" y="117158"/>
                </a:lnTo>
                <a:lnTo>
                  <a:pt x="21736" y="152444"/>
                </a:lnTo>
                <a:lnTo>
                  <a:pt x="46236" y="159966"/>
                </a:lnTo>
                <a:lnTo>
                  <a:pt x="54512" y="159966"/>
                </a:lnTo>
                <a:lnTo>
                  <a:pt x="61550" y="158310"/>
                </a:lnTo>
                <a:lnTo>
                  <a:pt x="73552" y="152102"/>
                </a:lnTo>
                <a:lnTo>
                  <a:pt x="78518" y="147135"/>
                </a:lnTo>
                <a:lnTo>
                  <a:pt x="80268" y="144095"/>
                </a:lnTo>
                <a:lnTo>
                  <a:pt x="44753" y="144095"/>
                </a:lnTo>
                <a:lnTo>
                  <a:pt x="34293" y="139111"/>
                </a:lnTo>
                <a:lnTo>
                  <a:pt x="23906" y="126960"/>
                </a:lnTo>
                <a:lnTo>
                  <a:pt x="20310" y="115133"/>
                </a:lnTo>
                <a:lnTo>
                  <a:pt x="19155" y="101132"/>
                </a:lnTo>
                <a:lnTo>
                  <a:pt x="19127" y="100576"/>
                </a:lnTo>
                <a:lnTo>
                  <a:pt x="20191" y="87862"/>
                </a:lnTo>
                <a:lnTo>
                  <a:pt x="23903" y="76152"/>
                </a:lnTo>
                <a:lnTo>
                  <a:pt x="31124" y="64417"/>
                </a:lnTo>
                <a:lnTo>
                  <a:pt x="41198" y="58913"/>
                </a:lnTo>
                <a:lnTo>
                  <a:pt x="56742" y="57500"/>
                </a:lnTo>
                <a:lnTo>
                  <a:pt x="80221" y="57500"/>
                </a:lnTo>
                <a:lnTo>
                  <a:pt x="78518" y="54632"/>
                </a:lnTo>
                <a:lnTo>
                  <a:pt x="73552" y="49665"/>
                </a:lnTo>
                <a:lnTo>
                  <a:pt x="65421" y="45275"/>
                </a:lnTo>
                <a:lnTo>
                  <a:pt x="55317" y="42453"/>
                </a:lnTo>
                <a:lnTo>
                  <a:pt x="39370" y="41925"/>
                </a:lnTo>
                <a:close/>
              </a:path>
              <a:path w="101074" h="159966">
                <a:moveTo>
                  <a:pt x="101074" y="140307"/>
                </a:moveTo>
                <a:lnTo>
                  <a:pt x="82450" y="140307"/>
                </a:lnTo>
                <a:lnTo>
                  <a:pt x="82450" y="157276"/>
                </a:lnTo>
                <a:lnTo>
                  <a:pt x="101074" y="157276"/>
                </a:lnTo>
                <a:lnTo>
                  <a:pt x="101074" y="140307"/>
                </a:lnTo>
                <a:close/>
              </a:path>
              <a:path w="101074" h="159966">
                <a:moveTo>
                  <a:pt x="80221" y="57500"/>
                </a:moveTo>
                <a:lnTo>
                  <a:pt x="56742" y="57500"/>
                </a:lnTo>
                <a:lnTo>
                  <a:pt x="67039" y="62624"/>
                </a:lnTo>
                <a:lnTo>
                  <a:pt x="77550" y="74903"/>
                </a:lnTo>
                <a:lnTo>
                  <a:pt x="81213" y="86655"/>
                </a:lnTo>
                <a:lnTo>
                  <a:pt x="82449" y="101132"/>
                </a:lnTo>
                <a:lnTo>
                  <a:pt x="81315" y="113837"/>
                </a:lnTo>
                <a:lnTo>
                  <a:pt x="77508" y="125569"/>
                </a:lnTo>
                <a:lnTo>
                  <a:pt x="70274" y="137231"/>
                </a:lnTo>
                <a:lnTo>
                  <a:pt x="60220" y="142706"/>
                </a:lnTo>
                <a:lnTo>
                  <a:pt x="44753" y="144095"/>
                </a:lnTo>
                <a:lnTo>
                  <a:pt x="80268" y="144095"/>
                </a:lnTo>
                <a:lnTo>
                  <a:pt x="82450" y="140307"/>
                </a:lnTo>
                <a:lnTo>
                  <a:pt x="101074" y="140307"/>
                </a:lnTo>
                <a:lnTo>
                  <a:pt x="101074" y="61254"/>
                </a:lnTo>
                <a:lnTo>
                  <a:pt x="82450" y="61254"/>
                </a:lnTo>
                <a:lnTo>
                  <a:pt x="80221" y="57500"/>
                </a:lnTo>
                <a:close/>
              </a:path>
              <a:path w="101074" h="159966">
                <a:moveTo>
                  <a:pt x="101074" y="0"/>
                </a:moveTo>
                <a:lnTo>
                  <a:pt x="82450" y="0"/>
                </a:lnTo>
                <a:lnTo>
                  <a:pt x="82450" y="61254"/>
                </a:lnTo>
                <a:lnTo>
                  <a:pt x="101074" y="61254"/>
                </a:lnTo>
                <a:lnTo>
                  <a:pt x="1010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74625" y="4163344"/>
            <a:ext cx="104911" cy="118574"/>
          </a:xfrm>
          <a:custGeom>
            <a:avLst/>
            <a:gdLst/>
            <a:ahLst/>
            <a:cxnLst/>
            <a:rect l="l" t="t" r="r" b="b"/>
            <a:pathLst>
              <a:path w="104911" h="118574">
                <a:moveTo>
                  <a:pt x="54691" y="0"/>
                </a:moveTo>
                <a:lnTo>
                  <a:pt x="9505" y="23418"/>
                </a:lnTo>
                <a:lnTo>
                  <a:pt x="0" y="61637"/>
                </a:lnTo>
                <a:lnTo>
                  <a:pt x="1208" y="74131"/>
                </a:lnTo>
                <a:lnTo>
                  <a:pt x="21331" y="107813"/>
                </a:lnTo>
                <a:lnTo>
                  <a:pt x="58763" y="118574"/>
                </a:lnTo>
                <a:lnTo>
                  <a:pt x="65799" y="118574"/>
                </a:lnTo>
                <a:lnTo>
                  <a:pt x="73042" y="117746"/>
                </a:lnTo>
                <a:lnTo>
                  <a:pt x="87114" y="115263"/>
                </a:lnTo>
                <a:lnTo>
                  <a:pt x="93944" y="112988"/>
                </a:lnTo>
                <a:lnTo>
                  <a:pt x="100565" y="110089"/>
                </a:lnTo>
                <a:lnTo>
                  <a:pt x="100565" y="102449"/>
                </a:lnTo>
                <a:lnTo>
                  <a:pt x="66423" y="102449"/>
                </a:lnTo>
                <a:lnTo>
                  <a:pt x="49820" y="102153"/>
                </a:lnTo>
                <a:lnTo>
                  <a:pt x="38413" y="97827"/>
                </a:lnTo>
                <a:lnTo>
                  <a:pt x="27276" y="88850"/>
                </a:lnTo>
                <a:lnTo>
                  <a:pt x="21874" y="77778"/>
                </a:lnTo>
                <a:lnTo>
                  <a:pt x="19444" y="63734"/>
                </a:lnTo>
                <a:lnTo>
                  <a:pt x="104911" y="63734"/>
                </a:lnTo>
                <a:lnTo>
                  <a:pt x="104911" y="54629"/>
                </a:lnTo>
                <a:lnTo>
                  <a:pt x="104721" y="49249"/>
                </a:lnTo>
                <a:lnTo>
                  <a:pt x="86285" y="49249"/>
                </a:lnTo>
                <a:lnTo>
                  <a:pt x="20337" y="46627"/>
                </a:lnTo>
                <a:lnTo>
                  <a:pt x="24012" y="34022"/>
                </a:lnTo>
                <a:lnTo>
                  <a:pt x="31526" y="23988"/>
                </a:lnTo>
                <a:lnTo>
                  <a:pt x="42153" y="17836"/>
                </a:lnTo>
                <a:lnTo>
                  <a:pt x="55659" y="15723"/>
                </a:lnTo>
                <a:lnTo>
                  <a:pt x="92101" y="15723"/>
                </a:lnTo>
                <a:lnTo>
                  <a:pt x="90516" y="13476"/>
                </a:lnTo>
                <a:lnTo>
                  <a:pt x="80749" y="6014"/>
                </a:lnTo>
                <a:lnTo>
                  <a:pt x="68870" y="1508"/>
                </a:lnTo>
                <a:lnTo>
                  <a:pt x="54691" y="0"/>
                </a:lnTo>
                <a:close/>
              </a:path>
              <a:path w="104911" h="118574">
                <a:moveTo>
                  <a:pt x="100565" y="92500"/>
                </a:moveTo>
                <a:lnTo>
                  <a:pt x="93944" y="96225"/>
                </a:lnTo>
                <a:lnTo>
                  <a:pt x="87114" y="98915"/>
                </a:lnTo>
                <a:lnTo>
                  <a:pt x="76886" y="101366"/>
                </a:lnTo>
                <a:lnTo>
                  <a:pt x="66423" y="102449"/>
                </a:lnTo>
                <a:lnTo>
                  <a:pt x="100565" y="102449"/>
                </a:lnTo>
                <a:lnTo>
                  <a:pt x="100565" y="92500"/>
                </a:lnTo>
                <a:close/>
              </a:path>
              <a:path w="104911" h="118574">
                <a:moveTo>
                  <a:pt x="92101" y="15723"/>
                </a:moveTo>
                <a:lnTo>
                  <a:pt x="64764" y="15723"/>
                </a:lnTo>
                <a:lnTo>
                  <a:pt x="72214" y="18829"/>
                </a:lnTo>
                <a:lnTo>
                  <a:pt x="78081" y="25156"/>
                </a:lnTo>
                <a:lnTo>
                  <a:pt x="84058" y="35777"/>
                </a:lnTo>
                <a:lnTo>
                  <a:pt x="86285" y="49249"/>
                </a:lnTo>
                <a:lnTo>
                  <a:pt x="104721" y="49249"/>
                </a:lnTo>
                <a:lnTo>
                  <a:pt x="104693" y="48453"/>
                </a:lnTo>
                <a:lnTo>
                  <a:pt x="102478" y="35375"/>
                </a:lnTo>
                <a:lnTo>
                  <a:pt x="97789" y="23786"/>
                </a:lnTo>
                <a:lnTo>
                  <a:pt x="92101" y="15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80270" y="3758272"/>
            <a:ext cx="4209601" cy="0"/>
          </a:xfrm>
          <a:custGeom>
            <a:avLst/>
            <a:gdLst/>
            <a:ahLst/>
            <a:cxnLst/>
            <a:rect l="l" t="t" r="r" b="b"/>
            <a:pathLst>
              <a:path w="4209601">
                <a:moveTo>
                  <a:pt x="114" y="0"/>
                </a:moveTo>
                <a:lnTo>
                  <a:pt x="4209716" y="0"/>
                </a:lnTo>
              </a:path>
            </a:pathLst>
          </a:custGeom>
          <a:ln w="5748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80155" y="3758272"/>
            <a:ext cx="91973" cy="0"/>
          </a:xfrm>
          <a:custGeom>
            <a:avLst/>
            <a:gdLst/>
            <a:ahLst/>
            <a:cxnLst/>
            <a:rect l="l" t="t" r="r" b="b"/>
            <a:pathLst>
              <a:path w="91973">
                <a:moveTo>
                  <a:pt x="0" y="0"/>
                </a:moveTo>
                <a:lnTo>
                  <a:pt x="91973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97898" y="3758272"/>
            <a:ext cx="91973" cy="0"/>
          </a:xfrm>
          <a:custGeom>
            <a:avLst/>
            <a:gdLst/>
            <a:ahLst/>
            <a:cxnLst/>
            <a:rect l="l" t="t" r="r" b="b"/>
            <a:pathLst>
              <a:path w="91973">
                <a:moveTo>
                  <a:pt x="91973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80155" y="3758272"/>
            <a:ext cx="4209716" cy="0"/>
          </a:xfrm>
          <a:custGeom>
            <a:avLst/>
            <a:gdLst/>
            <a:ahLst/>
            <a:cxnLst/>
            <a:rect l="l" t="t" r="r" b="b"/>
            <a:pathLst>
              <a:path w="4209716">
                <a:moveTo>
                  <a:pt x="0" y="0"/>
                </a:moveTo>
                <a:lnTo>
                  <a:pt x="4209716" y="0"/>
                </a:lnTo>
              </a:path>
            </a:pathLst>
          </a:custGeom>
          <a:ln w="114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00059" y="3680167"/>
            <a:ext cx="104279" cy="156241"/>
          </a:xfrm>
          <a:custGeom>
            <a:avLst/>
            <a:gdLst/>
            <a:ahLst/>
            <a:cxnLst/>
            <a:rect l="l" t="t" r="r" b="b"/>
            <a:pathLst>
              <a:path w="104279" h="156241">
                <a:moveTo>
                  <a:pt x="52139" y="0"/>
                </a:moveTo>
                <a:lnTo>
                  <a:pt x="8974" y="27708"/>
                </a:lnTo>
                <a:lnTo>
                  <a:pt x="0" y="80226"/>
                </a:lnTo>
                <a:lnTo>
                  <a:pt x="670" y="94277"/>
                </a:lnTo>
                <a:lnTo>
                  <a:pt x="16918" y="141209"/>
                </a:lnTo>
                <a:lnTo>
                  <a:pt x="52270" y="156241"/>
                </a:lnTo>
                <a:lnTo>
                  <a:pt x="64132" y="154860"/>
                </a:lnTo>
                <a:lnTo>
                  <a:pt x="74946" y="150304"/>
                </a:lnTo>
                <a:lnTo>
                  <a:pt x="85128" y="141874"/>
                </a:lnTo>
                <a:lnTo>
                  <a:pt x="87168" y="139213"/>
                </a:lnTo>
                <a:lnTo>
                  <a:pt x="44592" y="139213"/>
                </a:lnTo>
                <a:lnTo>
                  <a:pt x="34787" y="132739"/>
                </a:lnTo>
                <a:lnTo>
                  <a:pt x="21065" y="83566"/>
                </a:lnTo>
                <a:lnTo>
                  <a:pt x="20965" y="63780"/>
                </a:lnTo>
                <a:lnTo>
                  <a:pt x="22599" y="50765"/>
                </a:lnTo>
                <a:lnTo>
                  <a:pt x="25586" y="39119"/>
                </a:lnTo>
                <a:lnTo>
                  <a:pt x="30136" y="28545"/>
                </a:lnTo>
                <a:lnTo>
                  <a:pt x="39581" y="19242"/>
                </a:lnTo>
                <a:lnTo>
                  <a:pt x="52139" y="16141"/>
                </a:lnTo>
                <a:lnTo>
                  <a:pt x="87675" y="16141"/>
                </a:lnTo>
                <a:lnTo>
                  <a:pt x="87216" y="15372"/>
                </a:lnTo>
                <a:lnTo>
                  <a:pt x="77475" y="6872"/>
                </a:lnTo>
                <a:lnTo>
                  <a:pt x="65793" y="1728"/>
                </a:lnTo>
                <a:lnTo>
                  <a:pt x="52139" y="0"/>
                </a:lnTo>
                <a:close/>
              </a:path>
              <a:path w="104279" h="156241">
                <a:moveTo>
                  <a:pt x="87675" y="16141"/>
                </a:moveTo>
                <a:lnTo>
                  <a:pt x="52139" y="16141"/>
                </a:lnTo>
                <a:lnTo>
                  <a:pt x="56294" y="16430"/>
                </a:lnTo>
                <a:lnTo>
                  <a:pt x="67647" y="21335"/>
                </a:lnTo>
                <a:lnTo>
                  <a:pt x="83303" y="66443"/>
                </a:lnTo>
                <a:lnTo>
                  <a:pt x="83736" y="83566"/>
                </a:lnTo>
                <a:lnTo>
                  <a:pt x="82833" y="96526"/>
                </a:lnTo>
                <a:lnTo>
                  <a:pt x="60451" y="138028"/>
                </a:lnTo>
                <a:lnTo>
                  <a:pt x="44592" y="139213"/>
                </a:lnTo>
                <a:lnTo>
                  <a:pt x="87168" y="139213"/>
                </a:lnTo>
                <a:lnTo>
                  <a:pt x="103704" y="92276"/>
                </a:lnTo>
                <a:lnTo>
                  <a:pt x="104279" y="76340"/>
                </a:lnTo>
                <a:lnTo>
                  <a:pt x="103590" y="62353"/>
                </a:lnTo>
                <a:lnTo>
                  <a:pt x="101692" y="49463"/>
                </a:lnTo>
                <a:lnTo>
                  <a:pt x="98431" y="37469"/>
                </a:lnTo>
                <a:lnTo>
                  <a:pt x="93657" y="26172"/>
                </a:lnTo>
                <a:lnTo>
                  <a:pt x="87675" y="16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0169" y="3808057"/>
            <a:ext cx="21315" cy="25661"/>
          </a:xfrm>
          <a:custGeom>
            <a:avLst/>
            <a:gdLst/>
            <a:ahLst/>
            <a:cxnLst/>
            <a:rect l="l" t="t" r="r" b="b"/>
            <a:pathLst>
              <a:path w="21315" h="25661">
                <a:moveTo>
                  <a:pt x="0" y="12830"/>
                </a:moveTo>
                <a:lnTo>
                  <a:pt x="21315" y="12830"/>
                </a:lnTo>
              </a:path>
            </a:pathLst>
          </a:custGeom>
          <a:ln w="269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97522" y="3680167"/>
            <a:ext cx="104279" cy="156241"/>
          </a:xfrm>
          <a:custGeom>
            <a:avLst/>
            <a:gdLst/>
            <a:ahLst/>
            <a:cxnLst/>
            <a:rect l="l" t="t" r="r" b="b"/>
            <a:pathLst>
              <a:path w="104279" h="156241">
                <a:moveTo>
                  <a:pt x="52139" y="0"/>
                </a:moveTo>
                <a:lnTo>
                  <a:pt x="8974" y="27708"/>
                </a:lnTo>
                <a:lnTo>
                  <a:pt x="0" y="80226"/>
                </a:lnTo>
                <a:lnTo>
                  <a:pt x="670" y="94277"/>
                </a:lnTo>
                <a:lnTo>
                  <a:pt x="16918" y="141209"/>
                </a:lnTo>
                <a:lnTo>
                  <a:pt x="52270" y="156241"/>
                </a:lnTo>
                <a:lnTo>
                  <a:pt x="64132" y="154860"/>
                </a:lnTo>
                <a:lnTo>
                  <a:pt x="74946" y="150304"/>
                </a:lnTo>
                <a:lnTo>
                  <a:pt x="85128" y="141874"/>
                </a:lnTo>
                <a:lnTo>
                  <a:pt x="87168" y="139213"/>
                </a:lnTo>
                <a:lnTo>
                  <a:pt x="44592" y="139213"/>
                </a:lnTo>
                <a:lnTo>
                  <a:pt x="34787" y="132739"/>
                </a:lnTo>
                <a:lnTo>
                  <a:pt x="21065" y="83566"/>
                </a:lnTo>
                <a:lnTo>
                  <a:pt x="20965" y="63780"/>
                </a:lnTo>
                <a:lnTo>
                  <a:pt x="22599" y="50765"/>
                </a:lnTo>
                <a:lnTo>
                  <a:pt x="25586" y="39119"/>
                </a:lnTo>
                <a:lnTo>
                  <a:pt x="30136" y="28545"/>
                </a:lnTo>
                <a:lnTo>
                  <a:pt x="39581" y="19242"/>
                </a:lnTo>
                <a:lnTo>
                  <a:pt x="52139" y="16141"/>
                </a:lnTo>
                <a:lnTo>
                  <a:pt x="87675" y="16141"/>
                </a:lnTo>
                <a:lnTo>
                  <a:pt x="87216" y="15372"/>
                </a:lnTo>
                <a:lnTo>
                  <a:pt x="77475" y="6872"/>
                </a:lnTo>
                <a:lnTo>
                  <a:pt x="65793" y="1728"/>
                </a:lnTo>
                <a:lnTo>
                  <a:pt x="52139" y="0"/>
                </a:lnTo>
                <a:close/>
              </a:path>
              <a:path w="104279" h="156241">
                <a:moveTo>
                  <a:pt x="87675" y="16141"/>
                </a:moveTo>
                <a:lnTo>
                  <a:pt x="52139" y="16141"/>
                </a:lnTo>
                <a:lnTo>
                  <a:pt x="56294" y="16430"/>
                </a:lnTo>
                <a:lnTo>
                  <a:pt x="67647" y="21335"/>
                </a:lnTo>
                <a:lnTo>
                  <a:pt x="83303" y="66443"/>
                </a:lnTo>
                <a:lnTo>
                  <a:pt x="83736" y="83566"/>
                </a:lnTo>
                <a:lnTo>
                  <a:pt x="82833" y="96526"/>
                </a:lnTo>
                <a:lnTo>
                  <a:pt x="60451" y="138028"/>
                </a:lnTo>
                <a:lnTo>
                  <a:pt x="44592" y="139213"/>
                </a:lnTo>
                <a:lnTo>
                  <a:pt x="87168" y="139213"/>
                </a:lnTo>
                <a:lnTo>
                  <a:pt x="103704" y="92276"/>
                </a:lnTo>
                <a:lnTo>
                  <a:pt x="104279" y="76340"/>
                </a:lnTo>
                <a:lnTo>
                  <a:pt x="103590" y="62353"/>
                </a:lnTo>
                <a:lnTo>
                  <a:pt x="101692" y="49463"/>
                </a:lnTo>
                <a:lnTo>
                  <a:pt x="98431" y="37469"/>
                </a:lnTo>
                <a:lnTo>
                  <a:pt x="93657" y="26172"/>
                </a:lnTo>
                <a:lnTo>
                  <a:pt x="87675" y="16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11671" y="3375841"/>
            <a:ext cx="78200" cy="0"/>
          </a:xfrm>
          <a:custGeom>
            <a:avLst/>
            <a:gdLst/>
            <a:ahLst/>
            <a:cxnLst/>
            <a:rect l="l" t="t" r="r" b="b"/>
            <a:pathLst>
              <a:path w="78200">
                <a:moveTo>
                  <a:pt x="0" y="0"/>
                </a:moveTo>
                <a:lnTo>
                  <a:pt x="78200" y="0"/>
                </a:lnTo>
              </a:path>
            </a:pathLst>
          </a:custGeom>
          <a:ln w="114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80155" y="3375841"/>
            <a:ext cx="3061720" cy="0"/>
          </a:xfrm>
          <a:custGeom>
            <a:avLst/>
            <a:gdLst/>
            <a:ahLst/>
            <a:cxnLst/>
            <a:rect l="l" t="t" r="r" b="b"/>
            <a:pathLst>
              <a:path w="3061720">
                <a:moveTo>
                  <a:pt x="0" y="0"/>
                </a:moveTo>
                <a:lnTo>
                  <a:pt x="3061720" y="0"/>
                </a:lnTo>
              </a:path>
            </a:pathLst>
          </a:custGeom>
          <a:ln w="114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80155" y="3375841"/>
            <a:ext cx="91973" cy="0"/>
          </a:xfrm>
          <a:custGeom>
            <a:avLst/>
            <a:gdLst/>
            <a:ahLst/>
            <a:cxnLst/>
            <a:rect l="l" t="t" r="r" b="b"/>
            <a:pathLst>
              <a:path w="91973">
                <a:moveTo>
                  <a:pt x="0" y="0"/>
                </a:moveTo>
                <a:lnTo>
                  <a:pt x="91973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97898" y="3375841"/>
            <a:ext cx="91973" cy="0"/>
          </a:xfrm>
          <a:custGeom>
            <a:avLst/>
            <a:gdLst/>
            <a:ahLst/>
            <a:cxnLst/>
            <a:rect l="l" t="t" r="r" b="b"/>
            <a:pathLst>
              <a:path w="91973">
                <a:moveTo>
                  <a:pt x="91973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06885" y="3297737"/>
            <a:ext cx="104281" cy="156241"/>
          </a:xfrm>
          <a:custGeom>
            <a:avLst/>
            <a:gdLst/>
            <a:ahLst/>
            <a:cxnLst/>
            <a:rect l="l" t="t" r="r" b="b"/>
            <a:pathLst>
              <a:path w="104281" h="156241">
                <a:moveTo>
                  <a:pt x="52139" y="0"/>
                </a:moveTo>
                <a:lnTo>
                  <a:pt x="8975" y="27708"/>
                </a:lnTo>
                <a:lnTo>
                  <a:pt x="0" y="80225"/>
                </a:lnTo>
                <a:lnTo>
                  <a:pt x="670" y="94278"/>
                </a:lnTo>
                <a:lnTo>
                  <a:pt x="16919" y="141209"/>
                </a:lnTo>
                <a:lnTo>
                  <a:pt x="52270" y="156241"/>
                </a:lnTo>
                <a:lnTo>
                  <a:pt x="64132" y="154860"/>
                </a:lnTo>
                <a:lnTo>
                  <a:pt x="74946" y="150304"/>
                </a:lnTo>
                <a:lnTo>
                  <a:pt x="85129" y="141874"/>
                </a:lnTo>
                <a:lnTo>
                  <a:pt x="87168" y="139214"/>
                </a:lnTo>
                <a:lnTo>
                  <a:pt x="44593" y="139214"/>
                </a:lnTo>
                <a:lnTo>
                  <a:pt x="34788" y="132740"/>
                </a:lnTo>
                <a:lnTo>
                  <a:pt x="21066" y="83565"/>
                </a:lnTo>
                <a:lnTo>
                  <a:pt x="20966" y="63781"/>
                </a:lnTo>
                <a:lnTo>
                  <a:pt x="22599" y="50766"/>
                </a:lnTo>
                <a:lnTo>
                  <a:pt x="25586" y="39120"/>
                </a:lnTo>
                <a:lnTo>
                  <a:pt x="30136" y="28546"/>
                </a:lnTo>
                <a:lnTo>
                  <a:pt x="39580" y="19243"/>
                </a:lnTo>
                <a:lnTo>
                  <a:pt x="52139" y="16141"/>
                </a:lnTo>
                <a:lnTo>
                  <a:pt x="87676" y="16141"/>
                </a:lnTo>
                <a:lnTo>
                  <a:pt x="87217" y="15372"/>
                </a:lnTo>
                <a:lnTo>
                  <a:pt x="77475" y="6872"/>
                </a:lnTo>
                <a:lnTo>
                  <a:pt x="65793" y="1728"/>
                </a:lnTo>
                <a:lnTo>
                  <a:pt x="52139" y="0"/>
                </a:lnTo>
                <a:close/>
              </a:path>
              <a:path w="104281" h="156241">
                <a:moveTo>
                  <a:pt x="87676" y="16141"/>
                </a:moveTo>
                <a:lnTo>
                  <a:pt x="52139" y="16141"/>
                </a:lnTo>
                <a:lnTo>
                  <a:pt x="56294" y="16430"/>
                </a:lnTo>
                <a:lnTo>
                  <a:pt x="67647" y="21335"/>
                </a:lnTo>
                <a:lnTo>
                  <a:pt x="83304" y="66443"/>
                </a:lnTo>
                <a:lnTo>
                  <a:pt x="83736" y="83565"/>
                </a:lnTo>
                <a:lnTo>
                  <a:pt x="82834" y="96526"/>
                </a:lnTo>
                <a:lnTo>
                  <a:pt x="60453" y="138028"/>
                </a:lnTo>
                <a:lnTo>
                  <a:pt x="44593" y="139214"/>
                </a:lnTo>
                <a:lnTo>
                  <a:pt x="87168" y="139214"/>
                </a:lnTo>
                <a:lnTo>
                  <a:pt x="103705" y="92276"/>
                </a:lnTo>
                <a:lnTo>
                  <a:pt x="104281" y="76339"/>
                </a:lnTo>
                <a:lnTo>
                  <a:pt x="103592" y="62353"/>
                </a:lnTo>
                <a:lnTo>
                  <a:pt x="101693" y="49464"/>
                </a:lnTo>
                <a:lnTo>
                  <a:pt x="98432" y="37470"/>
                </a:lnTo>
                <a:lnTo>
                  <a:pt x="93657" y="26173"/>
                </a:lnTo>
                <a:lnTo>
                  <a:pt x="87676" y="16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46996" y="3425627"/>
            <a:ext cx="21314" cy="25661"/>
          </a:xfrm>
          <a:custGeom>
            <a:avLst/>
            <a:gdLst/>
            <a:ahLst/>
            <a:cxnLst/>
            <a:rect l="l" t="t" r="r" b="b"/>
            <a:pathLst>
              <a:path w="21314" h="25661">
                <a:moveTo>
                  <a:pt x="0" y="12830"/>
                </a:moveTo>
                <a:lnTo>
                  <a:pt x="21314" y="12830"/>
                </a:lnTo>
              </a:path>
            </a:pathLst>
          </a:custGeom>
          <a:ln w="269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05789" y="3297737"/>
            <a:ext cx="95813" cy="153551"/>
          </a:xfrm>
          <a:custGeom>
            <a:avLst/>
            <a:gdLst/>
            <a:ahLst/>
            <a:cxnLst/>
            <a:rect l="l" t="t" r="r" b="b"/>
            <a:pathLst>
              <a:path w="95813" h="153551">
                <a:moveTo>
                  <a:pt x="85501" y="17176"/>
                </a:moveTo>
                <a:lnTo>
                  <a:pt x="53183" y="17176"/>
                </a:lnTo>
                <a:lnTo>
                  <a:pt x="60426" y="19866"/>
                </a:lnTo>
                <a:lnTo>
                  <a:pt x="71601" y="29800"/>
                </a:lnTo>
                <a:lnTo>
                  <a:pt x="74498" y="36422"/>
                </a:lnTo>
                <a:lnTo>
                  <a:pt x="74405" y="49586"/>
                </a:lnTo>
                <a:lnTo>
                  <a:pt x="73050" y="54425"/>
                </a:lnTo>
                <a:lnTo>
                  <a:pt x="48980" y="86393"/>
                </a:lnTo>
                <a:lnTo>
                  <a:pt x="0" y="136375"/>
                </a:lnTo>
                <a:lnTo>
                  <a:pt x="0" y="153551"/>
                </a:lnTo>
                <a:lnTo>
                  <a:pt x="95813" y="153551"/>
                </a:lnTo>
                <a:lnTo>
                  <a:pt x="95813" y="136375"/>
                </a:lnTo>
                <a:lnTo>
                  <a:pt x="24625" y="136375"/>
                </a:lnTo>
                <a:lnTo>
                  <a:pt x="71808" y="87951"/>
                </a:lnTo>
                <a:lnTo>
                  <a:pt x="77189" y="82363"/>
                </a:lnTo>
                <a:lnTo>
                  <a:pt x="78924" y="80197"/>
                </a:lnTo>
                <a:lnTo>
                  <a:pt x="85051" y="72844"/>
                </a:lnTo>
                <a:lnTo>
                  <a:pt x="89190" y="66221"/>
                </a:lnTo>
                <a:lnTo>
                  <a:pt x="92108" y="59018"/>
                </a:lnTo>
                <a:lnTo>
                  <a:pt x="94065" y="49586"/>
                </a:lnTo>
                <a:lnTo>
                  <a:pt x="93886" y="32842"/>
                </a:lnTo>
                <a:lnTo>
                  <a:pt x="89043" y="21169"/>
                </a:lnTo>
                <a:lnTo>
                  <a:pt x="85501" y="17176"/>
                </a:lnTo>
                <a:close/>
              </a:path>
              <a:path w="95813" h="153551">
                <a:moveTo>
                  <a:pt x="43663" y="0"/>
                </a:moveTo>
                <a:lnTo>
                  <a:pt x="37663" y="0"/>
                </a:lnTo>
                <a:lnTo>
                  <a:pt x="31041" y="828"/>
                </a:lnTo>
                <a:lnTo>
                  <a:pt x="16968" y="4138"/>
                </a:lnTo>
                <a:lnTo>
                  <a:pt x="9311" y="6621"/>
                </a:lnTo>
                <a:lnTo>
                  <a:pt x="1033" y="9933"/>
                </a:lnTo>
                <a:lnTo>
                  <a:pt x="1033" y="30627"/>
                </a:lnTo>
                <a:lnTo>
                  <a:pt x="9104" y="26074"/>
                </a:lnTo>
                <a:lnTo>
                  <a:pt x="16761" y="22763"/>
                </a:lnTo>
                <a:lnTo>
                  <a:pt x="23797" y="20487"/>
                </a:lnTo>
                <a:lnTo>
                  <a:pt x="30834" y="18417"/>
                </a:lnTo>
                <a:lnTo>
                  <a:pt x="37663" y="17176"/>
                </a:lnTo>
                <a:lnTo>
                  <a:pt x="85501" y="17176"/>
                </a:lnTo>
                <a:lnTo>
                  <a:pt x="80212" y="11215"/>
                </a:lnTo>
                <a:lnTo>
                  <a:pt x="69997" y="4984"/>
                </a:lnTo>
                <a:lnTo>
                  <a:pt x="57814" y="1246"/>
                </a:lnTo>
                <a:lnTo>
                  <a:pt x="436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11671" y="2993411"/>
            <a:ext cx="78200" cy="0"/>
          </a:xfrm>
          <a:custGeom>
            <a:avLst/>
            <a:gdLst/>
            <a:ahLst/>
            <a:cxnLst/>
            <a:rect l="l" t="t" r="r" b="b"/>
            <a:pathLst>
              <a:path w="78200">
                <a:moveTo>
                  <a:pt x="0" y="0"/>
                </a:moveTo>
                <a:lnTo>
                  <a:pt x="78200" y="0"/>
                </a:lnTo>
              </a:path>
            </a:pathLst>
          </a:custGeom>
          <a:ln w="114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80155" y="2993411"/>
            <a:ext cx="3061720" cy="0"/>
          </a:xfrm>
          <a:custGeom>
            <a:avLst/>
            <a:gdLst/>
            <a:ahLst/>
            <a:cxnLst/>
            <a:rect l="l" t="t" r="r" b="b"/>
            <a:pathLst>
              <a:path w="3061720">
                <a:moveTo>
                  <a:pt x="0" y="0"/>
                </a:moveTo>
                <a:lnTo>
                  <a:pt x="3061720" y="0"/>
                </a:lnTo>
              </a:path>
            </a:pathLst>
          </a:custGeom>
          <a:ln w="114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80155" y="2993411"/>
            <a:ext cx="91973" cy="0"/>
          </a:xfrm>
          <a:custGeom>
            <a:avLst/>
            <a:gdLst/>
            <a:ahLst/>
            <a:cxnLst/>
            <a:rect l="l" t="t" r="r" b="b"/>
            <a:pathLst>
              <a:path w="91973">
                <a:moveTo>
                  <a:pt x="0" y="0"/>
                </a:moveTo>
                <a:lnTo>
                  <a:pt x="91973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97898" y="2993411"/>
            <a:ext cx="91973" cy="0"/>
          </a:xfrm>
          <a:custGeom>
            <a:avLst/>
            <a:gdLst/>
            <a:ahLst/>
            <a:cxnLst/>
            <a:rect l="l" t="t" r="r" b="b"/>
            <a:pathLst>
              <a:path w="91973">
                <a:moveTo>
                  <a:pt x="91973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97901" y="2915307"/>
            <a:ext cx="104281" cy="156241"/>
          </a:xfrm>
          <a:custGeom>
            <a:avLst/>
            <a:gdLst/>
            <a:ahLst/>
            <a:cxnLst/>
            <a:rect l="l" t="t" r="r" b="b"/>
            <a:pathLst>
              <a:path w="104281" h="156241">
                <a:moveTo>
                  <a:pt x="52140" y="0"/>
                </a:moveTo>
                <a:lnTo>
                  <a:pt x="8975" y="27708"/>
                </a:lnTo>
                <a:lnTo>
                  <a:pt x="0" y="80226"/>
                </a:lnTo>
                <a:lnTo>
                  <a:pt x="670" y="94277"/>
                </a:lnTo>
                <a:lnTo>
                  <a:pt x="16919" y="141209"/>
                </a:lnTo>
                <a:lnTo>
                  <a:pt x="52270" y="156241"/>
                </a:lnTo>
                <a:lnTo>
                  <a:pt x="64132" y="154860"/>
                </a:lnTo>
                <a:lnTo>
                  <a:pt x="74946" y="150304"/>
                </a:lnTo>
                <a:lnTo>
                  <a:pt x="85129" y="141875"/>
                </a:lnTo>
                <a:lnTo>
                  <a:pt x="87169" y="139214"/>
                </a:lnTo>
                <a:lnTo>
                  <a:pt x="44592" y="139214"/>
                </a:lnTo>
                <a:lnTo>
                  <a:pt x="34787" y="132739"/>
                </a:lnTo>
                <a:lnTo>
                  <a:pt x="21066" y="83566"/>
                </a:lnTo>
                <a:lnTo>
                  <a:pt x="20966" y="63780"/>
                </a:lnTo>
                <a:lnTo>
                  <a:pt x="22599" y="50765"/>
                </a:lnTo>
                <a:lnTo>
                  <a:pt x="25586" y="39119"/>
                </a:lnTo>
                <a:lnTo>
                  <a:pt x="30137" y="28545"/>
                </a:lnTo>
                <a:lnTo>
                  <a:pt x="39581" y="19242"/>
                </a:lnTo>
                <a:lnTo>
                  <a:pt x="52140" y="16141"/>
                </a:lnTo>
                <a:lnTo>
                  <a:pt x="87676" y="16141"/>
                </a:lnTo>
                <a:lnTo>
                  <a:pt x="87217" y="15372"/>
                </a:lnTo>
                <a:lnTo>
                  <a:pt x="77476" y="6872"/>
                </a:lnTo>
                <a:lnTo>
                  <a:pt x="65794" y="1728"/>
                </a:lnTo>
                <a:lnTo>
                  <a:pt x="52140" y="0"/>
                </a:lnTo>
                <a:close/>
              </a:path>
              <a:path w="104281" h="156241">
                <a:moveTo>
                  <a:pt x="87676" y="16141"/>
                </a:moveTo>
                <a:lnTo>
                  <a:pt x="52140" y="16141"/>
                </a:lnTo>
                <a:lnTo>
                  <a:pt x="56294" y="16430"/>
                </a:lnTo>
                <a:lnTo>
                  <a:pt x="67647" y="21335"/>
                </a:lnTo>
                <a:lnTo>
                  <a:pt x="83304" y="66443"/>
                </a:lnTo>
                <a:lnTo>
                  <a:pt x="83736" y="83566"/>
                </a:lnTo>
                <a:lnTo>
                  <a:pt x="82833" y="96526"/>
                </a:lnTo>
                <a:lnTo>
                  <a:pt x="60453" y="138028"/>
                </a:lnTo>
                <a:lnTo>
                  <a:pt x="44592" y="139214"/>
                </a:lnTo>
                <a:lnTo>
                  <a:pt x="87169" y="139214"/>
                </a:lnTo>
                <a:lnTo>
                  <a:pt x="103705" y="92276"/>
                </a:lnTo>
                <a:lnTo>
                  <a:pt x="104281" y="76340"/>
                </a:lnTo>
                <a:lnTo>
                  <a:pt x="103592" y="62353"/>
                </a:lnTo>
                <a:lnTo>
                  <a:pt x="101693" y="49463"/>
                </a:lnTo>
                <a:lnTo>
                  <a:pt x="98432" y="37469"/>
                </a:lnTo>
                <a:lnTo>
                  <a:pt x="93657" y="26172"/>
                </a:lnTo>
                <a:lnTo>
                  <a:pt x="87676" y="16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38012" y="3043197"/>
            <a:ext cx="21314" cy="25661"/>
          </a:xfrm>
          <a:custGeom>
            <a:avLst/>
            <a:gdLst/>
            <a:ahLst/>
            <a:cxnLst/>
            <a:rect l="l" t="t" r="r" b="b"/>
            <a:pathLst>
              <a:path w="21314" h="25661">
                <a:moveTo>
                  <a:pt x="0" y="12830"/>
                </a:moveTo>
                <a:lnTo>
                  <a:pt x="21314" y="12830"/>
                </a:lnTo>
              </a:path>
            </a:pathLst>
          </a:custGeom>
          <a:ln w="269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91837" y="2917996"/>
            <a:ext cx="88364" cy="150862"/>
          </a:xfrm>
          <a:custGeom>
            <a:avLst/>
            <a:gdLst/>
            <a:ahLst/>
            <a:cxnLst/>
            <a:rect l="l" t="t" r="r" b="b"/>
            <a:pathLst>
              <a:path w="88364" h="150862">
                <a:moveTo>
                  <a:pt x="88364" y="115267"/>
                </a:moveTo>
                <a:lnTo>
                  <a:pt x="68084" y="115267"/>
                </a:lnTo>
                <a:lnTo>
                  <a:pt x="68084" y="150862"/>
                </a:lnTo>
                <a:lnTo>
                  <a:pt x="88364" y="150862"/>
                </a:lnTo>
                <a:lnTo>
                  <a:pt x="88364" y="115267"/>
                </a:lnTo>
                <a:close/>
              </a:path>
              <a:path w="88364" h="150862">
                <a:moveTo>
                  <a:pt x="88364" y="0"/>
                </a:moveTo>
                <a:lnTo>
                  <a:pt x="62703" y="0"/>
                </a:lnTo>
                <a:lnTo>
                  <a:pt x="0" y="95608"/>
                </a:lnTo>
                <a:lnTo>
                  <a:pt x="0" y="115267"/>
                </a:lnTo>
                <a:lnTo>
                  <a:pt x="109886" y="115267"/>
                </a:lnTo>
                <a:lnTo>
                  <a:pt x="109886" y="98298"/>
                </a:lnTo>
                <a:lnTo>
                  <a:pt x="16555" y="98298"/>
                </a:lnTo>
                <a:lnTo>
                  <a:pt x="68084" y="17797"/>
                </a:lnTo>
                <a:lnTo>
                  <a:pt x="88364" y="17797"/>
                </a:lnTo>
                <a:lnTo>
                  <a:pt x="88364" y="0"/>
                </a:lnTo>
                <a:close/>
              </a:path>
              <a:path w="88364" h="150862">
                <a:moveTo>
                  <a:pt x="88364" y="17797"/>
                </a:moveTo>
                <a:lnTo>
                  <a:pt x="68084" y="17797"/>
                </a:lnTo>
                <a:lnTo>
                  <a:pt x="68084" y="98298"/>
                </a:lnTo>
                <a:lnTo>
                  <a:pt x="88364" y="98298"/>
                </a:lnTo>
                <a:lnTo>
                  <a:pt x="88364" y="17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155" y="2610981"/>
            <a:ext cx="4209716" cy="0"/>
          </a:xfrm>
          <a:custGeom>
            <a:avLst/>
            <a:gdLst/>
            <a:ahLst/>
            <a:cxnLst/>
            <a:rect l="l" t="t" r="r" b="b"/>
            <a:pathLst>
              <a:path w="4209716">
                <a:moveTo>
                  <a:pt x="0" y="0"/>
                </a:moveTo>
                <a:lnTo>
                  <a:pt x="4209716" y="0"/>
                </a:lnTo>
              </a:path>
            </a:pathLst>
          </a:custGeom>
          <a:ln w="114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155" y="2610981"/>
            <a:ext cx="91973" cy="0"/>
          </a:xfrm>
          <a:custGeom>
            <a:avLst/>
            <a:gdLst/>
            <a:ahLst/>
            <a:cxnLst/>
            <a:rect l="l" t="t" r="r" b="b"/>
            <a:pathLst>
              <a:path w="91973">
                <a:moveTo>
                  <a:pt x="0" y="0"/>
                </a:moveTo>
                <a:lnTo>
                  <a:pt x="91973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97898" y="2610981"/>
            <a:ext cx="91973" cy="0"/>
          </a:xfrm>
          <a:custGeom>
            <a:avLst/>
            <a:gdLst/>
            <a:ahLst/>
            <a:cxnLst/>
            <a:rect l="l" t="t" r="r" b="b"/>
            <a:pathLst>
              <a:path w="91973">
                <a:moveTo>
                  <a:pt x="91973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99339" y="2532877"/>
            <a:ext cx="104280" cy="156241"/>
          </a:xfrm>
          <a:custGeom>
            <a:avLst/>
            <a:gdLst/>
            <a:ahLst/>
            <a:cxnLst/>
            <a:rect l="l" t="t" r="r" b="b"/>
            <a:pathLst>
              <a:path w="104280" h="156241">
                <a:moveTo>
                  <a:pt x="52139" y="0"/>
                </a:moveTo>
                <a:lnTo>
                  <a:pt x="8974" y="27708"/>
                </a:lnTo>
                <a:lnTo>
                  <a:pt x="0" y="80226"/>
                </a:lnTo>
                <a:lnTo>
                  <a:pt x="670" y="94278"/>
                </a:lnTo>
                <a:lnTo>
                  <a:pt x="16919" y="141210"/>
                </a:lnTo>
                <a:lnTo>
                  <a:pt x="52270" y="156241"/>
                </a:lnTo>
                <a:lnTo>
                  <a:pt x="64132" y="154860"/>
                </a:lnTo>
                <a:lnTo>
                  <a:pt x="74947" y="150304"/>
                </a:lnTo>
                <a:lnTo>
                  <a:pt x="85129" y="141874"/>
                </a:lnTo>
                <a:lnTo>
                  <a:pt x="87168" y="139213"/>
                </a:lnTo>
                <a:lnTo>
                  <a:pt x="44592" y="139213"/>
                </a:lnTo>
                <a:lnTo>
                  <a:pt x="34787" y="132739"/>
                </a:lnTo>
                <a:lnTo>
                  <a:pt x="21066" y="83565"/>
                </a:lnTo>
                <a:lnTo>
                  <a:pt x="20966" y="63780"/>
                </a:lnTo>
                <a:lnTo>
                  <a:pt x="22599" y="50765"/>
                </a:lnTo>
                <a:lnTo>
                  <a:pt x="25586" y="39119"/>
                </a:lnTo>
                <a:lnTo>
                  <a:pt x="30136" y="28545"/>
                </a:lnTo>
                <a:lnTo>
                  <a:pt x="39581" y="19242"/>
                </a:lnTo>
                <a:lnTo>
                  <a:pt x="52139" y="16141"/>
                </a:lnTo>
                <a:lnTo>
                  <a:pt x="87676" y="16141"/>
                </a:lnTo>
                <a:lnTo>
                  <a:pt x="87217" y="15372"/>
                </a:lnTo>
                <a:lnTo>
                  <a:pt x="77475" y="6872"/>
                </a:lnTo>
                <a:lnTo>
                  <a:pt x="65793" y="1728"/>
                </a:lnTo>
                <a:lnTo>
                  <a:pt x="52139" y="0"/>
                </a:lnTo>
                <a:close/>
              </a:path>
              <a:path w="104280" h="156241">
                <a:moveTo>
                  <a:pt x="87676" y="16141"/>
                </a:moveTo>
                <a:lnTo>
                  <a:pt x="52139" y="16141"/>
                </a:lnTo>
                <a:lnTo>
                  <a:pt x="56294" y="16430"/>
                </a:lnTo>
                <a:lnTo>
                  <a:pt x="67647" y="21335"/>
                </a:lnTo>
                <a:lnTo>
                  <a:pt x="83304" y="66443"/>
                </a:lnTo>
                <a:lnTo>
                  <a:pt x="83736" y="83565"/>
                </a:lnTo>
                <a:lnTo>
                  <a:pt x="82833" y="96526"/>
                </a:lnTo>
                <a:lnTo>
                  <a:pt x="60452" y="138028"/>
                </a:lnTo>
                <a:lnTo>
                  <a:pt x="44592" y="139213"/>
                </a:lnTo>
                <a:lnTo>
                  <a:pt x="87168" y="139213"/>
                </a:lnTo>
                <a:lnTo>
                  <a:pt x="103705" y="92275"/>
                </a:lnTo>
                <a:lnTo>
                  <a:pt x="104280" y="76339"/>
                </a:lnTo>
                <a:lnTo>
                  <a:pt x="103592" y="62353"/>
                </a:lnTo>
                <a:lnTo>
                  <a:pt x="101693" y="49463"/>
                </a:lnTo>
                <a:lnTo>
                  <a:pt x="98432" y="37469"/>
                </a:lnTo>
                <a:lnTo>
                  <a:pt x="93657" y="26172"/>
                </a:lnTo>
                <a:lnTo>
                  <a:pt x="87676" y="16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39449" y="2660767"/>
            <a:ext cx="21315" cy="25661"/>
          </a:xfrm>
          <a:custGeom>
            <a:avLst/>
            <a:gdLst/>
            <a:ahLst/>
            <a:cxnLst/>
            <a:rect l="l" t="t" r="r" b="b"/>
            <a:pathLst>
              <a:path w="21315" h="25661">
                <a:moveTo>
                  <a:pt x="0" y="12830"/>
                </a:moveTo>
                <a:lnTo>
                  <a:pt x="21315" y="12830"/>
                </a:lnTo>
              </a:path>
            </a:pathLst>
          </a:custGeom>
          <a:ln w="269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97706" y="2532877"/>
            <a:ext cx="103976" cy="156116"/>
          </a:xfrm>
          <a:custGeom>
            <a:avLst/>
            <a:gdLst/>
            <a:ahLst/>
            <a:cxnLst/>
            <a:rect l="l" t="t" r="r" b="b"/>
            <a:pathLst>
              <a:path w="103976" h="156116">
                <a:moveTo>
                  <a:pt x="67377" y="0"/>
                </a:moveTo>
                <a:lnTo>
                  <a:pt x="25590" y="12555"/>
                </a:lnTo>
                <a:lnTo>
                  <a:pt x="2506" y="53825"/>
                </a:lnTo>
                <a:lnTo>
                  <a:pt x="0" y="84026"/>
                </a:lnTo>
                <a:lnTo>
                  <a:pt x="972" y="97119"/>
                </a:lnTo>
                <a:lnTo>
                  <a:pt x="20264" y="143971"/>
                </a:lnTo>
                <a:lnTo>
                  <a:pt x="57946" y="156116"/>
                </a:lnTo>
                <a:lnTo>
                  <a:pt x="70460" y="153919"/>
                </a:lnTo>
                <a:lnTo>
                  <a:pt x="81854" y="148635"/>
                </a:lnTo>
                <a:lnTo>
                  <a:pt x="91873" y="140307"/>
                </a:lnTo>
                <a:lnTo>
                  <a:pt x="52850" y="140297"/>
                </a:lnTo>
                <a:lnTo>
                  <a:pt x="40864" y="137509"/>
                </a:lnTo>
                <a:lnTo>
                  <a:pt x="30193" y="128683"/>
                </a:lnTo>
                <a:lnTo>
                  <a:pt x="25492" y="117975"/>
                </a:lnTo>
                <a:lnTo>
                  <a:pt x="23944" y="103346"/>
                </a:lnTo>
                <a:lnTo>
                  <a:pt x="26168" y="89876"/>
                </a:lnTo>
                <a:lnTo>
                  <a:pt x="31990" y="79466"/>
                </a:lnTo>
                <a:lnTo>
                  <a:pt x="37371" y="73257"/>
                </a:lnTo>
                <a:lnTo>
                  <a:pt x="44614" y="69946"/>
                </a:lnTo>
                <a:lnTo>
                  <a:pt x="92362" y="69946"/>
                </a:lnTo>
                <a:lnTo>
                  <a:pt x="90562" y="67463"/>
                </a:lnTo>
                <a:lnTo>
                  <a:pt x="88953" y="66221"/>
                </a:lnTo>
                <a:lnTo>
                  <a:pt x="24126" y="66221"/>
                </a:lnTo>
                <a:lnTo>
                  <a:pt x="21481" y="59326"/>
                </a:lnTo>
                <a:lnTo>
                  <a:pt x="38122" y="24837"/>
                </a:lnTo>
                <a:lnTo>
                  <a:pt x="63238" y="17175"/>
                </a:lnTo>
                <a:lnTo>
                  <a:pt x="94279" y="17175"/>
                </a:lnTo>
                <a:lnTo>
                  <a:pt x="94279" y="6000"/>
                </a:lnTo>
                <a:lnTo>
                  <a:pt x="88486" y="3931"/>
                </a:lnTo>
                <a:lnTo>
                  <a:pt x="83105" y="2482"/>
                </a:lnTo>
                <a:lnTo>
                  <a:pt x="77931" y="1449"/>
                </a:lnTo>
                <a:lnTo>
                  <a:pt x="72551" y="621"/>
                </a:lnTo>
                <a:lnTo>
                  <a:pt x="67377" y="0"/>
                </a:lnTo>
                <a:close/>
              </a:path>
              <a:path w="103976" h="156116">
                <a:moveTo>
                  <a:pt x="92362" y="69946"/>
                </a:moveTo>
                <a:lnTo>
                  <a:pt x="53719" y="69946"/>
                </a:lnTo>
                <a:lnTo>
                  <a:pt x="54711" y="69959"/>
                </a:lnTo>
                <a:lnTo>
                  <a:pt x="66628" y="72882"/>
                </a:lnTo>
                <a:lnTo>
                  <a:pt x="77265" y="81806"/>
                </a:lnTo>
                <a:lnTo>
                  <a:pt x="81950" y="92513"/>
                </a:lnTo>
                <a:lnTo>
                  <a:pt x="83487" y="107160"/>
                </a:lnTo>
                <a:lnTo>
                  <a:pt x="81241" y="120650"/>
                </a:lnTo>
                <a:lnTo>
                  <a:pt x="75448" y="130994"/>
                </a:lnTo>
                <a:lnTo>
                  <a:pt x="70067" y="137203"/>
                </a:lnTo>
                <a:lnTo>
                  <a:pt x="62824" y="140307"/>
                </a:lnTo>
                <a:lnTo>
                  <a:pt x="91885" y="140297"/>
                </a:lnTo>
                <a:lnTo>
                  <a:pt x="92476" y="139806"/>
                </a:lnTo>
                <a:lnTo>
                  <a:pt x="98834" y="129829"/>
                </a:lnTo>
                <a:lnTo>
                  <a:pt x="102692" y="117656"/>
                </a:lnTo>
                <a:lnTo>
                  <a:pt x="103976" y="102916"/>
                </a:lnTo>
                <a:lnTo>
                  <a:pt x="102199" y="89161"/>
                </a:lnTo>
                <a:lnTo>
                  <a:pt x="97714" y="77330"/>
                </a:lnTo>
                <a:lnTo>
                  <a:pt x="92362" y="69946"/>
                </a:lnTo>
                <a:close/>
              </a:path>
              <a:path w="103976" h="156116">
                <a:moveTo>
                  <a:pt x="54960" y="53804"/>
                </a:moveTo>
                <a:lnTo>
                  <a:pt x="47717" y="53804"/>
                </a:lnTo>
                <a:lnTo>
                  <a:pt x="41096" y="55460"/>
                </a:lnTo>
                <a:lnTo>
                  <a:pt x="29093" y="61668"/>
                </a:lnTo>
                <a:lnTo>
                  <a:pt x="24126" y="66221"/>
                </a:lnTo>
                <a:lnTo>
                  <a:pt x="88953" y="66221"/>
                </a:lnTo>
                <a:lnTo>
                  <a:pt x="80808" y="59935"/>
                </a:lnTo>
                <a:lnTo>
                  <a:pt x="68925" y="55352"/>
                </a:lnTo>
                <a:lnTo>
                  <a:pt x="54960" y="53804"/>
                </a:lnTo>
                <a:close/>
              </a:path>
              <a:path w="103976" h="156116">
                <a:moveTo>
                  <a:pt x="94279" y="17175"/>
                </a:moveTo>
                <a:lnTo>
                  <a:pt x="68205" y="17175"/>
                </a:lnTo>
                <a:lnTo>
                  <a:pt x="73379" y="17796"/>
                </a:lnTo>
                <a:lnTo>
                  <a:pt x="83933" y="20280"/>
                </a:lnTo>
                <a:lnTo>
                  <a:pt x="89106" y="22142"/>
                </a:lnTo>
                <a:lnTo>
                  <a:pt x="94279" y="24626"/>
                </a:lnTo>
                <a:lnTo>
                  <a:pt x="94279" y="17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80155" y="2228551"/>
            <a:ext cx="4209716" cy="0"/>
          </a:xfrm>
          <a:custGeom>
            <a:avLst/>
            <a:gdLst/>
            <a:ahLst/>
            <a:cxnLst/>
            <a:rect l="l" t="t" r="r" b="b"/>
            <a:pathLst>
              <a:path w="4209716">
                <a:moveTo>
                  <a:pt x="0" y="0"/>
                </a:moveTo>
                <a:lnTo>
                  <a:pt x="4209716" y="0"/>
                </a:lnTo>
              </a:path>
            </a:pathLst>
          </a:custGeom>
          <a:ln w="114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80155" y="2228551"/>
            <a:ext cx="91973" cy="0"/>
          </a:xfrm>
          <a:custGeom>
            <a:avLst/>
            <a:gdLst/>
            <a:ahLst/>
            <a:cxnLst/>
            <a:rect l="l" t="t" r="r" b="b"/>
            <a:pathLst>
              <a:path w="91973">
                <a:moveTo>
                  <a:pt x="0" y="0"/>
                </a:moveTo>
                <a:lnTo>
                  <a:pt x="91973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697898" y="2228551"/>
            <a:ext cx="91973" cy="0"/>
          </a:xfrm>
          <a:custGeom>
            <a:avLst/>
            <a:gdLst/>
            <a:ahLst/>
            <a:cxnLst/>
            <a:rect l="l" t="t" r="r" b="b"/>
            <a:pathLst>
              <a:path w="91973">
                <a:moveTo>
                  <a:pt x="91973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00417" y="2150447"/>
            <a:ext cx="104281" cy="156241"/>
          </a:xfrm>
          <a:custGeom>
            <a:avLst/>
            <a:gdLst/>
            <a:ahLst/>
            <a:cxnLst/>
            <a:rect l="l" t="t" r="r" b="b"/>
            <a:pathLst>
              <a:path w="104281" h="156241">
                <a:moveTo>
                  <a:pt x="52139" y="0"/>
                </a:moveTo>
                <a:lnTo>
                  <a:pt x="8975" y="27708"/>
                </a:lnTo>
                <a:lnTo>
                  <a:pt x="0" y="80225"/>
                </a:lnTo>
                <a:lnTo>
                  <a:pt x="670" y="94277"/>
                </a:lnTo>
                <a:lnTo>
                  <a:pt x="16919" y="141209"/>
                </a:lnTo>
                <a:lnTo>
                  <a:pt x="52270" y="156241"/>
                </a:lnTo>
                <a:lnTo>
                  <a:pt x="64132" y="154860"/>
                </a:lnTo>
                <a:lnTo>
                  <a:pt x="74947" y="150304"/>
                </a:lnTo>
                <a:lnTo>
                  <a:pt x="85129" y="141874"/>
                </a:lnTo>
                <a:lnTo>
                  <a:pt x="87168" y="139214"/>
                </a:lnTo>
                <a:lnTo>
                  <a:pt x="44592" y="139214"/>
                </a:lnTo>
                <a:lnTo>
                  <a:pt x="34788" y="132739"/>
                </a:lnTo>
                <a:lnTo>
                  <a:pt x="21066" y="83565"/>
                </a:lnTo>
                <a:lnTo>
                  <a:pt x="20966" y="63781"/>
                </a:lnTo>
                <a:lnTo>
                  <a:pt x="22599" y="50766"/>
                </a:lnTo>
                <a:lnTo>
                  <a:pt x="25586" y="39119"/>
                </a:lnTo>
                <a:lnTo>
                  <a:pt x="30136" y="28546"/>
                </a:lnTo>
                <a:lnTo>
                  <a:pt x="39580" y="19242"/>
                </a:lnTo>
                <a:lnTo>
                  <a:pt x="52139" y="16141"/>
                </a:lnTo>
                <a:lnTo>
                  <a:pt x="87676" y="16141"/>
                </a:lnTo>
                <a:lnTo>
                  <a:pt x="87217" y="15372"/>
                </a:lnTo>
                <a:lnTo>
                  <a:pt x="77475" y="6872"/>
                </a:lnTo>
                <a:lnTo>
                  <a:pt x="65793" y="1728"/>
                </a:lnTo>
                <a:lnTo>
                  <a:pt x="52139" y="0"/>
                </a:lnTo>
                <a:close/>
              </a:path>
              <a:path w="104281" h="156241">
                <a:moveTo>
                  <a:pt x="87676" y="16141"/>
                </a:moveTo>
                <a:lnTo>
                  <a:pt x="52139" y="16141"/>
                </a:lnTo>
                <a:lnTo>
                  <a:pt x="56294" y="16430"/>
                </a:lnTo>
                <a:lnTo>
                  <a:pt x="67647" y="21335"/>
                </a:lnTo>
                <a:lnTo>
                  <a:pt x="83304" y="66442"/>
                </a:lnTo>
                <a:lnTo>
                  <a:pt x="83736" y="83565"/>
                </a:lnTo>
                <a:lnTo>
                  <a:pt x="82834" y="96525"/>
                </a:lnTo>
                <a:lnTo>
                  <a:pt x="60453" y="138028"/>
                </a:lnTo>
                <a:lnTo>
                  <a:pt x="44592" y="139214"/>
                </a:lnTo>
                <a:lnTo>
                  <a:pt x="87168" y="139214"/>
                </a:lnTo>
                <a:lnTo>
                  <a:pt x="103705" y="92275"/>
                </a:lnTo>
                <a:lnTo>
                  <a:pt x="104281" y="76339"/>
                </a:lnTo>
                <a:lnTo>
                  <a:pt x="103592" y="62353"/>
                </a:lnTo>
                <a:lnTo>
                  <a:pt x="101693" y="49463"/>
                </a:lnTo>
                <a:lnTo>
                  <a:pt x="98432" y="37469"/>
                </a:lnTo>
                <a:lnTo>
                  <a:pt x="93657" y="26172"/>
                </a:lnTo>
                <a:lnTo>
                  <a:pt x="87676" y="16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40528" y="2278337"/>
            <a:ext cx="21314" cy="25661"/>
          </a:xfrm>
          <a:custGeom>
            <a:avLst/>
            <a:gdLst/>
            <a:ahLst/>
            <a:cxnLst/>
            <a:rect l="l" t="t" r="r" b="b"/>
            <a:pathLst>
              <a:path w="21314" h="25661">
                <a:moveTo>
                  <a:pt x="0" y="12830"/>
                </a:moveTo>
                <a:lnTo>
                  <a:pt x="21314" y="12830"/>
                </a:lnTo>
              </a:path>
            </a:pathLst>
          </a:custGeom>
          <a:ln w="269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98528" y="2150564"/>
            <a:ext cx="103226" cy="155454"/>
          </a:xfrm>
          <a:custGeom>
            <a:avLst/>
            <a:gdLst/>
            <a:ahLst/>
            <a:cxnLst/>
            <a:rect l="l" t="t" r="r" b="b"/>
            <a:pathLst>
              <a:path w="103226" h="155454">
                <a:moveTo>
                  <a:pt x="46915" y="0"/>
                </a:moveTo>
                <a:lnTo>
                  <a:pt x="11669" y="14685"/>
                </a:lnTo>
                <a:lnTo>
                  <a:pt x="3275" y="38995"/>
                </a:lnTo>
                <a:lnTo>
                  <a:pt x="3275" y="47686"/>
                </a:lnTo>
                <a:lnTo>
                  <a:pt x="5552" y="54929"/>
                </a:lnTo>
                <a:lnTo>
                  <a:pt x="15485" y="66932"/>
                </a:lnTo>
                <a:lnTo>
                  <a:pt x="22314" y="71071"/>
                </a:lnTo>
                <a:lnTo>
                  <a:pt x="31005" y="73140"/>
                </a:lnTo>
                <a:lnTo>
                  <a:pt x="25761" y="74642"/>
                </a:lnTo>
                <a:lnTo>
                  <a:pt x="15182" y="80337"/>
                </a:lnTo>
                <a:lnTo>
                  <a:pt x="5212" y="90502"/>
                </a:lnTo>
                <a:lnTo>
                  <a:pt x="1157" y="101211"/>
                </a:lnTo>
                <a:lnTo>
                  <a:pt x="0" y="116628"/>
                </a:lnTo>
                <a:lnTo>
                  <a:pt x="2644" y="128073"/>
                </a:lnTo>
                <a:lnTo>
                  <a:pt x="44159" y="155135"/>
                </a:lnTo>
                <a:lnTo>
                  <a:pt x="62219" y="155454"/>
                </a:lnTo>
                <a:lnTo>
                  <a:pt x="73611" y="152549"/>
                </a:lnTo>
                <a:lnTo>
                  <a:pt x="84850" y="146537"/>
                </a:lnTo>
                <a:lnTo>
                  <a:pt x="92377" y="140189"/>
                </a:lnTo>
                <a:lnTo>
                  <a:pt x="41766" y="140189"/>
                </a:lnTo>
                <a:lnTo>
                  <a:pt x="34109" y="137707"/>
                </a:lnTo>
                <a:lnTo>
                  <a:pt x="22935" y="127359"/>
                </a:lnTo>
                <a:lnTo>
                  <a:pt x="20245" y="120116"/>
                </a:lnTo>
                <a:lnTo>
                  <a:pt x="20245" y="101905"/>
                </a:lnTo>
                <a:lnTo>
                  <a:pt x="22935" y="94869"/>
                </a:lnTo>
                <a:lnTo>
                  <a:pt x="34109" y="84521"/>
                </a:lnTo>
                <a:lnTo>
                  <a:pt x="41766" y="81832"/>
                </a:lnTo>
                <a:lnTo>
                  <a:pt x="90934" y="81832"/>
                </a:lnTo>
                <a:lnTo>
                  <a:pt x="89363" y="79970"/>
                </a:lnTo>
                <a:lnTo>
                  <a:pt x="81706" y="75417"/>
                </a:lnTo>
                <a:lnTo>
                  <a:pt x="74215" y="72547"/>
                </a:lnTo>
                <a:lnTo>
                  <a:pt x="84804" y="67373"/>
                </a:lnTo>
                <a:lnTo>
                  <a:pt x="86477" y="65690"/>
                </a:lnTo>
                <a:lnTo>
                  <a:pt x="42594" y="65690"/>
                </a:lnTo>
                <a:lnTo>
                  <a:pt x="35765" y="63621"/>
                </a:lnTo>
                <a:lnTo>
                  <a:pt x="25832" y="54929"/>
                </a:lnTo>
                <a:lnTo>
                  <a:pt x="23556" y="48720"/>
                </a:lnTo>
                <a:lnTo>
                  <a:pt x="23556" y="32992"/>
                </a:lnTo>
                <a:lnTo>
                  <a:pt x="25832" y="26992"/>
                </a:lnTo>
                <a:lnTo>
                  <a:pt x="35765" y="18300"/>
                </a:lnTo>
                <a:lnTo>
                  <a:pt x="42594" y="16024"/>
                </a:lnTo>
                <a:lnTo>
                  <a:pt x="91383" y="16024"/>
                </a:lnTo>
                <a:lnTo>
                  <a:pt x="84761" y="8836"/>
                </a:lnTo>
                <a:lnTo>
                  <a:pt x="75166" y="3868"/>
                </a:lnTo>
                <a:lnTo>
                  <a:pt x="62816" y="916"/>
                </a:lnTo>
                <a:lnTo>
                  <a:pt x="46915" y="0"/>
                </a:lnTo>
                <a:close/>
              </a:path>
              <a:path w="103226" h="155454">
                <a:moveTo>
                  <a:pt x="90934" y="81832"/>
                </a:moveTo>
                <a:lnTo>
                  <a:pt x="61219" y="81832"/>
                </a:lnTo>
                <a:lnTo>
                  <a:pt x="68876" y="84521"/>
                </a:lnTo>
                <a:lnTo>
                  <a:pt x="74464" y="89695"/>
                </a:lnTo>
                <a:lnTo>
                  <a:pt x="79843" y="94869"/>
                </a:lnTo>
                <a:lnTo>
                  <a:pt x="82740" y="101905"/>
                </a:lnTo>
                <a:lnTo>
                  <a:pt x="82740" y="120116"/>
                </a:lnTo>
                <a:lnTo>
                  <a:pt x="79843" y="127152"/>
                </a:lnTo>
                <a:lnTo>
                  <a:pt x="74257" y="132326"/>
                </a:lnTo>
                <a:lnTo>
                  <a:pt x="68669" y="137707"/>
                </a:lnTo>
                <a:lnTo>
                  <a:pt x="61012" y="140189"/>
                </a:lnTo>
                <a:lnTo>
                  <a:pt x="92377" y="140189"/>
                </a:lnTo>
                <a:lnTo>
                  <a:pt x="96690" y="136552"/>
                </a:lnTo>
                <a:lnTo>
                  <a:pt x="101584" y="124946"/>
                </a:lnTo>
                <a:lnTo>
                  <a:pt x="103226" y="110586"/>
                </a:lnTo>
                <a:lnTo>
                  <a:pt x="101044" y="97532"/>
                </a:lnTo>
                <a:lnTo>
                  <a:pt x="94950" y="86592"/>
                </a:lnTo>
                <a:lnTo>
                  <a:pt x="90934" y="81832"/>
                </a:lnTo>
                <a:close/>
              </a:path>
              <a:path w="103226" h="155454">
                <a:moveTo>
                  <a:pt x="91383" y="16024"/>
                </a:moveTo>
                <a:lnTo>
                  <a:pt x="60184" y="16024"/>
                </a:lnTo>
                <a:lnTo>
                  <a:pt x="67013" y="18300"/>
                </a:lnTo>
                <a:lnTo>
                  <a:pt x="76946" y="26992"/>
                </a:lnTo>
                <a:lnTo>
                  <a:pt x="79429" y="32992"/>
                </a:lnTo>
                <a:lnTo>
                  <a:pt x="79429" y="48720"/>
                </a:lnTo>
                <a:lnTo>
                  <a:pt x="76946" y="54929"/>
                </a:lnTo>
                <a:lnTo>
                  <a:pt x="67013" y="63621"/>
                </a:lnTo>
                <a:lnTo>
                  <a:pt x="60184" y="65690"/>
                </a:lnTo>
                <a:lnTo>
                  <a:pt x="86477" y="65690"/>
                </a:lnTo>
                <a:lnTo>
                  <a:pt x="94846" y="57267"/>
                </a:lnTo>
                <a:lnTo>
                  <a:pt x="98323" y="47046"/>
                </a:lnTo>
                <a:lnTo>
                  <a:pt x="98897" y="30583"/>
                </a:lnTo>
                <a:lnTo>
                  <a:pt x="94193" y="19074"/>
                </a:lnTo>
                <a:lnTo>
                  <a:pt x="91383" y="16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80270" y="1846122"/>
            <a:ext cx="4209601" cy="0"/>
          </a:xfrm>
          <a:custGeom>
            <a:avLst/>
            <a:gdLst/>
            <a:ahLst/>
            <a:cxnLst/>
            <a:rect l="l" t="t" r="r" b="b"/>
            <a:pathLst>
              <a:path w="4209601">
                <a:moveTo>
                  <a:pt x="114" y="0"/>
                </a:moveTo>
                <a:lnTo>
                  <a:pt x="4209716" y="0"/>
                </a:lnTo>
              </a:path>
            </a:pathLst>
          </a:custGeom>
          <a:ln w="5748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80155" y="1846122"/>
            <a:ext cx="91973" cy="0"/>
          </a:xfrm>
          <a:custGeom>
            <a:avLst/>
            <a:gdLst/>
            <a:ahLst/>
            <a:cxnLst/>
            <a:rect l="l" t="t" r="r" b="b"/>
            <a:pathLst>
              <a:path w="91973">
                <a:moveTo>
                  <a:pt x="0" y="0"/>
                </a:moveTo>
                <a:lnTo>
                  <a:pt x="91973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97898" y="1846122"/>
            <a:ext cx="91973" cy="0"/>
          </a:xfrm>
          <a:custGeom>
            <a:avLst/>
            <a:gdLst/>
            <a:ahLst/>
            <a:cxnLst/>
            <a:rect l="l" t="t" r="r" b="b"/>
            <a:pathLst>
              <a:path w="91973">
                <a:moveTo>
                  <a:pt x="91973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80155" y="1846121"/>
            <a:ext cx="4209716" cy="0"/>
          </a:xfrm>
          <a:custGeom>
            <a:avLst/>
            <a:gdLst/>
            <a:ahLst/>
            <a:cxnLst/>
            <a:rect l="l" t="t" r="r" b="b"/>
            <a:pathLst>
              <a:path w="4209716">
                <a:moveTo>
                  <a:pt x="0" y="0"/>
                </a:moveTo>
                <a:lnTo>
                  <a:pt x="4209716" y="0"/>
                </a:lnTo>
              </a:path>
            </a:pathLst>
          </a:custGeom>
          <a:ln w="114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18136" y="1770706"/>
            <a:ext cx="89813" cy="150860"/>
          </a:xfrm>
          <a:custGeom>
            <a:avLst/>
            <a:gdLst/>
            <a:ahLst/>
            <a:cxnLst/>
            <a:rect l="l" t="t" r="r" b="b"/>
            <a:pathLst>
              <a:path w="89813" h="150860">
                <a:moveTo>
                  <a:pt x="89813" y="133685"/>
                </a:moveTo>
                <a:lnTo>
                  <a:pt x="2896" y="133685"/>
                </a:lnTo>
                <a:lnTo>
                  <a:pt x="2896" y="150860"/>
                </a:lnTo>
                <a:lnTo>
                  <a:pt x="89813" y="150860"/>
                </a:lnTo>
                <a:lnTo>
                  <a:pt x="89813" y="133685"/>
                </a:lnTo>
                <a:close/>
              </a:path>
              <a:path w="89813" h="150860">
                <a:moveTo>
                  <a:pt x="56494" y="18624"/>
                </a:moveTo>
                <a:lnTo>
                  <a:pt x="36215" y="18624"/>
                </a:lnTo>
                <a:lnTo>
                  <a:pt x="36215" y="133685"/>
                </a:lnTo>
                <a:lnTo>
                  <a:pt x="56494" y="133685"/>
                </a:lnTo>
                <a:lnTo>
                  <a:pt x="56494" y="18624"/>
                </a:lnTo>
                <a:close/>
              </a:path>
              <a:path w="89813" h="150860">
                <a:moveTo>
                  <a:pt x="56494" y="0"/>
                </a:moveTo>
                <a:lnTo>
                  <a:pt x="36008" y="0"/>
                </a:lnTo>
                <a:lnTo>
                  <a:pt x="0" y="7242"/>
                </a:lnTo>
                <a:lnTo>
                  <a:pt x="0" y="25867"/>
                </a:lnTo>
                <a:lnTo>
                  <a:pt x="36215" y="18624"/>
                </a:lnTo>
                <a:lnTo>
                  <a:pt x="56494" y="18624"/>
                </a:lnTo>
                <a:lnTo>
                  <a:pt x="564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349150" y="1895907"/>
            <a:ext cx="21314" cy="25660"/>
          </a:xfrm>
          <a:custGeom>
            <a:avLst/>
            <a:gdLst/>
            <a:ahLst/>
            <a:cxnLst/>
            <a:rect l="l" t="t" r="r" b="b"/>
            <a:pathLst>
              <a:path w="21314" h="25660">
                <a:moveTo>
                  <a:pt x="0" y="12830"/>
                </a:moveTo>
                <a:lnTo>
                  <a:pt x="21314" y="12830"/>
                </a:lnTo>
              </a:path>
            </a:pathLst>
          </a:custGeom>
          <a:ln w="26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06502" y="1768017"/>
            <a:ext cx="104281" cy="156241"/>
          </a:xfrm>
          <a:custGeom>
            <a:avLst/>
            <a:gdLst/>
            <a:ahLst/>
            <a:cxnLst/>
            <a:rect l="l" t="t" r="r" b="b"/>
            <a:pathLst>
              <a:path w="104281" h="156241">
                <a:moveTo>
                  <a:pt x="52140" y="0"/>
                </a:moveTo>
                <a:lnTo>
                  <a:pt x="8975" y="27708"/>
                </a:lnTo>
                <a:lnTo>
                  <a:pt x="0" y="80226"/>
                </a:lnTo>
                <a:lnTo>
                  <a:pt x="670" y="94277"/>
                </a:lnTo>
                <a:lnTo>
                  <a:pt x="16920" y="141209"/>
                </a:lnTo>
                <a:lnTo>
                  <a:pt x="52271" y="156241"/>
                </a:lnTo>
                <a:lnTo>
                  <a:pt x="64132" y="154860"/>
                </a:lnTo>
                <a:lnTo>
                  <a:pt x="74947" y="150303"/>
                </a:lnTo>
                <a:lnTo>
                  <a:pt x="85129" y="141874"/>
                </a:lnTo>
                <a:lnTo>
                  <a:pt x="87169" y="139213"/>
                </a:lnTo>
                <a:lnTo>
                  <a:pt x="44593" y="139213"/>
                </a:lnTo>
                <a:lnTo>
                  <a:pt x="34788" y="132738"/>
                </a:lnTo>
                <a:lnTo>
                  <a:pt x="21066" y="83566"/>
                </a:lnTo>
                <a:lnTo>
                  <a:pt x="20966" y="63780"/>
                </a:lnTo>
                <a:lnTo>
                  <a:pt x="22599" y="50765"/>
                </a:lnTo>
                <a:lnTo>
                  <a:pt x="25586" y="39119"/>
                </a:lnTo>
                <a:lnTo>
                  <a:pt x="30137" y="28545"/>
                </a:lnTo>
                <a:lnTo>
                  <a:pt x="39582" y="19242"/>
                </a:lnTo>
                <a:lnTo>
                  <a:pt x="52140" y="16141"/>
                </a:lnTo>
                <a:lnTo>
                  <a:pt x="87676" y="16141"/>
                </a:lnTo>
                <a:lnTo>
                  <a:pt x="87217" y="15372"/>
                </a:lnTo>
                <a:lnTo>
                  <a:pt x="77476" y="6872"/>
                </a:lnTo>
                <a:lnTo>
                  <a:pt x="65794" y="1728"/>
                </a:lnTo>
                <a:lnTo>
                  <a:pt x="52140" y="0"/>
                </a:lnTo>
                <a:close/>
              </a:path>
              <a:path w="104281" h="156241">
                <a:moveTo>
                  <a:pt x="87676" y="16141"/>
                </a:moveTo>
                <a:lnTo>
                  <a:pt x="52140" y="16141"/>
                </a:lnTo>
                <a:lnTo>
                  <a:pt x="56295" y="16430"/>
                </a:lnTo>
                <a:lnTo>
                  <a:pt x="67648" y="21335"/>
                </a:lnTo>
                <a:lnTo>
                  <a:pt x="83305" y="66443"/>
                </a:lnTo>
                <a:lnTo>
                  <a:pt x="83737" y="83566"/>
                </a:lnTo>
                <a:lnTo>
                  <a:pt x="82834" y="96526"/>
                </a:lnTo>
                <a:lnTo>
                  <a:pt x="60452" y="138028"/>
                </a:lnTo>
                <a:lnTo>
                  <a:pt x="44593" y="139213"/>
                </a:lnTo>
                <a:lnTo>
                  <a:pt x="87169" y="139213"/>
                </a:lnTo>
                <a:lnTo>
                  <a:pt x="103705" y="92275"/>
                </a:lnTo>
                <a:lnTo>
                  <a:pt x="104281" y="76340"/>
                </a:lnTo>
                <a:lnTo>
                  <a:pt x="103592" y="62353"/>
                </a:lnTo>
                <a:lnTo>
                  <a:pt x="101693" y="49463"/>
                </a:lnTo>
                <a:lnTo>
                  <a:pt x="98432" y="37469"/>
                </a:lnTo>
                <a:lnTo>
                  <a:pt x="93658" y="26172"/>
                </a:lnTo>
                <a:lnTo>
                  <a:pt x="87676" y="16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913199" y="2868682"/>
            <a:ext cx="155883" cy="121632"/>
          </a:xfrm>
          <a:custGeom>
            <a:avLst/>
            <a:gdLst/>
            <a:ahLst/>
            <a:cxnLst/>
            <a:rect l="l" t="t" r="r" b="b"/>
            <a:pathLst>
              <a:path w="155883" h="121632">
                <a:moveTo>
                  <a:pt x="35443" y="0"/>
                </a:moveTo>
                <a:lnTo>
                  <a:pt x="13922" y="0"/>
                </a:lnTo>
                <a:lnTo>
                  <a:pt x="11293" y="4184"/>
                </a:lnTo>
                <a:lnTo>
                  <a:pt x="6356" y="14524"/>
                </a:lnTo>
                <a:lnTo>
                  <a:pt x="1606" y="28962"/>
                </a:lnTo>
                <a:lnTo>
                  <a:pt x="231" y="40315"/>
                </a:lnTo>
                <a:lnTo>
                  <a:pt x="0" y="56651"/>
                </a:lnTo>
                <a:lnTo>
                  <a:pt x="2199" y="70034"/>
                </a:lnTo>
                <a:lnTo>
                  <a:pt x="29971" y="109383"/>
                </a:lnTo>
                <a:lnTo>
                  <a:pt x="81525" y="121632"/>
                </a:lnTo>
                <a:lnTo>
                  <a:pt x="94614" y="120493"/>
                </a:lnTo>
                <a:lnTo>
                  <a:pt x="106799" y="117678"/>
                </a:lnTo>
                <a:lnTo>
                  <a:pt x="118286" y="112962"/>
                </a:lnTo>
                <a:lnTo>
                  <a:pt x="129281" y="106116"/>
                </a:lnTo>
                <a:lnTo>
                  <a:pt x="136223" y="100151"/>
                </a:lnTo>
                <a:lnTo>
                  <a:pt x="76452" y="100151"/>
                </a:lnTo>
                <a:lnTo>
                  <a:pt x="62851" y="99112"/>
                </a:lnTo>
                <a:lnTo>
                  <a:pt x="21904" y="73019"/>
                </a:lnTo>
                <a:lnTo>
                  <a:pt x="16407" y="46185"/>
                </a:lnTo>
                <a:lnTo>
                  <a:pt x="17723" y="33757"/>
                </a:lnTo>
                <a:lnTo>
                  <a:pt x="21527" y="21296"/>
                </a:lnTo>
                <a:lnTo>
                  <a:pt x="27475" y="10365"/>
                </a:lnTo>
                <a:lnTo>
                  <a:pt x="35443" y="0"/>
                </a:lnTo>
                <a:close/>
              </a:path>
              <a:path w="155883" h="121632">
                <a:moveTo>
                  <a:pt x="141604" y="0"/>
                </a:moveTo>
                <a:lnTo>
                  <a:pt x="120975" y="759"/>
                </a:lnTo>
                <a:lnTo>
                  <a:pt x="128926" y="11157"/>
                </a:lnTo>
                <a:lnTo>
                  <a:pt x="134568" y="22142"/>
                </a:lnTo>
                <a:lnTo>
                  <a:pt x="137879" y="30006"/>
                </a:lnTo>
                <a:lnTo>
                  <a:pt x="139328" y="38077"/>
                </a:lnTo>
                <a:lnTo>
                  <a:pt x="139237" y="47915"/>
                </a:lnTo>
                <a:lnTo>
                  <a:pt x="115784" y="91932"/>
                </a:lnTo>
                <a:lnTo>
                  <a:pt x="76452" y="100151"/>
                </a:lnTo>
                <a:lnTo>
                  <a:pt x="136223" y="100151"/>
                </a:lnTo>
                <a:lnTo>
                  <a:pt x="154896" y="62250"/>
                </a:lnTo>
                <a:lnTo>
                  <a:pt x="155883" y="47915"/>
                </a:lnTo>
                <a:lnTo>
                  <a:pt x="154971" y="34953"/>
                </a:lnTo>
                <a:lnTo>
                  <a:pt x="152365" y="22763"/>
                </a:lnTo>
                <a:lnTo>
                  <a:pt x="150089" y="14899"/>
                </a:lnTo>
                <a:lnTo>
                  <a:pt x="146571" y="7242"/>
                </a:lnTo>
                <a:lnTo>
                  <a:pt x="1416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15532" y="2711143"/>
            <a:ext cx="150860" cy="126063"/>
          </a:xfrm>
          <a:custGeom>
            <a:avLst/>
            <a:gdLst/>
            <a:ahLst/>
            <a:cxnLst/>
            <a:rect l="l" t="t" r="r" b="b"/>
            <a:pathLst>
              <a:path w="150860" h="126063">
                <a:moveTo>
                  <a:pt x="60974" y="0"/>
                </a:moveTo>
                <a:lnTo>
                  <a:pt x="16433" y="21829"/>
                </a:lnTo>
                <a:lnTo>
                  <a:pt x="668" y="68262"/>
                </a:lnTo>
                <a:lnTo>
                  <a:pt x="0" y="84054"/>
                </a:lnTo>
                <a:lnTo>
                  <a:pt x="0" y="126063"/>
                </a:lnTo>
                <a:lnTo>
                  <a:pt x="150860" y="126063"/>
                </a:lnTo>
                <a:lnTo>
                  <a:pt x="150716" y="105575"/>
                </a:lnTo>
                <a:lnTo>
                  <a:pt x="16762" y="105575"/>
                </a:lnTo>
                <a:lnTo>
                  <a:pt x="16908" y="74979"/>
                </a:lnTo>
                <a:lnTo>
                  <a:pt x="38779" y="29071"/>
                </a:lnTo>
                <a:lnTo>
                  <a:pt x="79071" y="20789"/>
                </a:lnTo>
                <a:lnTo>
                  <a:pt x="132016" y="20789"/>
                </a:lnTo>
                <a:lnTo>
                  <a:pt x="126585" y="14158"/>
                </a:lnTo>
                <a:lnTo>
                  <a:pt x="118294" y="8832"/>
                </a:lnTo>
                <a:lnTo>
                  <a:pt x="108014" y="4718"/>
                </a:lnTo>
                <a:lnTo>
                  <a:pt x="95319" y="1851"/>
                </a:lnTo>
                <a:lnTo>
                  <a:pt x="79782" y="266"/>
                </a:lnTo>
                <a:lnTo>
                  <a:pt x="60974" y="0"/>
                </a:lnTo>
                <a:close/>
              </a:path>
              <a:path w="150860" h="126063">
                <a:moveTo>
                  <a:pt x="132016" y="20789"/>
                </a:moveTo>
                <a:lnTo>
                  <a:pt x="79071" y="20789"/>
                </a:lnTo>
                <a:lnTo>
                  <a:pt x="92105" y="22205"/>
                </a:lnTo>
                <a:lnTo>
                  <a:pt x="103875" y="25868"/>
                </a:lnTo>
                <a:lnTo>
                  <a:pt x="133128" y="65612"/>
                </a:lnTo>
                <a:lnTo>
                  <a:pt x="134098" y="80949"/>
                </a:lnTo>
                <a:lnTo>
                  <a:pt x="134098" y="105575"/>
                </a:lnTo>
                <a:lnTo>
                  <a:pt x="150716" y="105575"/>
                </a:lnTo>
                <a:lnTo>
                  <a:pt x="148899" y="58842"/>
                </a:lnTo>
                <a:lnTo>
                  <a:pt x="134942" y="24362"/>
                </a:lnTo>
                <a:lnTo>
                  <a:pt x="132016" y="20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15532" y="2591130"/>
            <a:ext cx="150860" cy="86709"/>
          </a:xfrm>
          <a:custGeom>
            <a:avLst/>
            <a:gdLst/>
            <a:ahLst/>
            <a:cxnLst/>
            <a:rect l="l" t="t" r="r" b="b"/>
            <a:pathLst>
              <a:path w="150860" h="86709">
                <a:moveTo>
                  <a:pt x="17176" y="0"/>
                </a:moveTo>
                <a:lnTo>
                  <a:pt x="0" y="0"/>
                </a:lnTo>
                <a:lnTo>
                  <a:pt x="0" y="86709"/>
                </a:lnTo>
                <a:lnTo>
                  <a:pt x="150860" y="86709"/>
                </a:lnTo>
                <a:lnTo>
                  <a:pt x="150860" y="66221"/>
                </a:lnTo>
                <a:lnTo>
                  <a:pt x="17176" y="66221"/>
                </a:lnTo>
                <a:lnTo>
                  <a:pt x="17176" y="0"/>
                </a:lnTo>
                <a:close/>
              </a:path>
              <a:path w="150860" h="86709">
                <a:moveTo>
                  <a:pt x="78845" y="6416"/>
                </a:moveTo>
                <a:lnTo>
                  <a:pt x="61668" y="6416"/>
                </a:lnTo>
                <a:lnTo>
                  <a:pt x="61668" y="66221"/>
                </a:lnTo>
                <a:lnTo>
                  <a:pt x="78845" y="66221"/>
                </a:lnTo>
                <a:lnTo>
                  <a:pt x="78845" y="6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41876" y="2963198"/>
            <a:ext cx="1069795" cy="716895"/>
          </a:xfrm>
          <a:custGeom>
            <a:avLst/>
            <a:gdLst/>
            <a:ahLst/>
            <a:cxnLst/>
            <a:rect l="l" t="t" r="r" b="b"/>
            <a:pathLst>
              <a:path w="1069795" h="716895">
                <a:moveTo>
                  <a:pt x="0" y="716895"/>
                </a:moveTo>
                <a:lnTo>
                  <a:pt x="1069795" y="716895"/>
                </a:lnTo>
                <a:lnTo>
                  <a:pt x="1069795" y="0"/>
                </a:lnTo>
                <a:lnTo>
                  <a:pt x="0" y="0"/>
                </a:lnTo>
                <a:lnTo>
                  <a:pt x="0" y="716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41876" y="2963198"/>
            <a:ext cx="1069795" cy="716895"/>
          </a:xfrm>
          <a:custGeom>
            <a:avLst/>
            <a:gdLst/>
            <a:ahLst/>
            <a:cxnLst/>
            <a:rect l="l" t="t" r="r" b="b"/>
            <a:pathLst>
              <a:path w="1069795" h="716895">
                <a:moveTo>
                  <a:pt x="0" y="716895"/>
                </a:moveTo>
                <a:lnTo>
                  <a:pt x="1069795" y="716895"/>
                </a:lnTo>
                <a:lnTo>
                  <a:pt x="1069795" y="0"/>
                </a:lnTo>
                <a:lnTo>
                  <a:pt x="0" y="0"/>
                </a:lnTo>
                <a:lnTo>
                  <a:pt x="0" y="716895"/>
                </a:lnTo>
                <a:close/>
              </a:path>
            </a:pathLst>
          </a:custGeom>
          <a:ln w="114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51325" y="3093181"/>
            <a:ext cx="218898" cy="0"/>
          </a:xfrm>
          <a:custGeom>
            <a:avLst/>
            <a:gdLst/>
            <a:ahLst/>
            <a:cxnLst/>
            <a:rect l="l" t="t" r="r" b="b"/>
            <a:pathLst>
              <a:path w="218898">
                <a:moveTo>
                  <a:pt x="0" y="0"/>
                </a:moveTo>
                <a:lnTo>
                  <a:pt x="218898" y="0"/>
                </a:lnTo>
              </a:path>
            </a:pathLst>
          </a:custGeom>
          <a:ln w="45987">
            <a:solidFill>
              <a:srgbClr val="007F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157528" y="3033922"/>
            <a:ext cx="90529" cy="113983"/>
          </a:xfrm>
          <a:custGeom>
            <a:avLst/>
            <a:gdLst/>
            <a:ahLst/>
            <a:cxnLst/>
            <a:rect l="l" t="t" r="r" b="b"/>
            <a:pathLst>
              <a:path w="90529" h="113983">
                <a:moveTo>
                  <a:pt x="15478" y="0"/>
                </a:moveTo>
                <a:lnTo>
                  <a:pt x="0" y="0"/>
                </a:lnTo>
                <a:lnTo>
                  <a:pt x="0" y="113983"/>
                </a:lnTo>
                <a:lnTo>
                  <a:pt x="15478" y="113983"/>
                </a:lnTo>
                <a:lnTo>
                  <a:pt x="15478" y="59101"/>
                </a:lnTo>
                <a:lnTo>
                  <a:pt x="35789" y="59101"/>
                </a:lnTo>
                <a:lnTo>
                  <a:pt x="29864" y="53160"/>
                </a:lnTo>
                <a:lnTo>
                  <a:pt x="35191" y="48157"/>
                </a:lnTo>
                <a:lnTo>
                  <a:pt x="15478" y="48157"/>
                </a:lnTo>
                <a:lnTo>
                  <a:pt x="15478" y="0"/>
                </a:lnTo>
                <a:close/>
              </a:path>
              <a:path w="90529" h="113983">
                <a:moveTo>
                  <a:pt x="35789" y="59101"/>
                </a:moveTo>
                <a:lnTo>
                  <a:pt x="15478" y="59101"/>
                </a:lnTo>
                <a:lnTo>
                  <a:pt x="70204" y="113983"/>
                </a:lnTo>
                <a:lnTo>
                  <a:pt x="90529" y="113983"/>
                </a:lnTo>
                <a:lnTo>
                  <a:pt x="35789" y="59101"/>
                </a:lnTo>
                <a:close/>
              </a:path>
              <a:path w="90529" h="113983">
                <a:moveTo>
                  <a:pt x="86464" y="0"/>
                </a:moveTo>
                <a:lnTo>
                  <a:pt x="66607" y="0"/>
                </a:lnTo>
                <a:lnTo>
                  <a:pt x="15478" y="48157"/>
                </a:lnTo>
                <a:lnTo>
                  <a:pt x="35191" y="48157"/>
                </a:lnTo>
                <a:lnTo>
                  <a:pt x="86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65946" y="3022039"/>
            <a:ext cx="0" cy="125867"/>
          </a:xfrm>
          <a:custGeom>
            <a:avLst/>
            <a:gdLst/>
            <a:ahLst/>
            <a:cxnLst/>
            <a:rect l="l" t="t" r="r" b="b"/>
            <a:pathLst>
              <a:path h="125867">
                <a:moveTo>
                  <a:pt x="0" y="0"/>
                </a:moveTo>
                <a:lnTo>
                  <a:pt x="0" y="125867"/>
                </a:lnTo>
              </a:path>
            </a:pathLst>
          </a:custGeom>
          <a:ln w="153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01345" y="3060346"/>
            <a:ext cx="71611" cy="87560"/>
          </a:xfrm>
          <a:custGeom>
            <a:avLst/>
            <a:gdLst/>
            <a:ahLst/>
            <a:cxnLst/>
            <a:rect l="l" t="t" r="r" b="b"/>
            <a:pathLst>
              <a:path w="71611" h="87560">
                <a:moveTo>
                  <a:pt x="14071" y="2033"/>
                </a:moveTo>
                <a:lnTo>
                  <a:pt x="0" y="2033"/>
                </a:lnTo>
                <a:lnTo>
                  <a:pt x="0" y="87560"/>
                </a:lnTo>
                <a:lnTo>
                  <a:pt x="14071" y="87560"/>
                </a:lnTo>
                <a:lnTo>
                  <a:pt x="14071" y="30958"/>
                </a:lnTo>
                <a:lnTo>
                  <a:pt x="16261" y="24391"/>
                </a:lnTo>
                <a:lnTo>
                  <a:pt x="24450" y="15323"/>
                </a:lnTo>
                <a:lnTo>
                  <a:pt x="14071" y="15323"/>
                </a:lnTo>
                <a:lnTo>
                  <a:pt x="14071" y="2033"/>
                </a:lnTo>
                <a:close/>
              </a:path>
              <a:path w="71611" h="87560">
                <a:moveTo>
                  <a:pt x="65523" y="12195"/>
                </a:moveTo>
                <a:lnTo>
                  <a:pt x="44874" y="12195"/>
                </a:lnTo>
                <a:lnTo>
                  <a:pt x="49564" y="14229"/>
                </a:lnTo>
                <a:lnTo>
                  <a:pt x="55819" y="22359"/>
                </a:lnTo>
                <a:lnTo>
                  <a:pt x="57538" y="28300"/>
                </a:lnTo>
                <a:lnTo>
                  <a:pt x="57538" y="87560"/>
                </a:lnTo>
                <a:lnTo>
                  <a:pt x="71611" y="87560"/>
                </a:lnTo>
                <a:lnTo>
                  <a:pt x="71551" y="32973"/>
                </a:lnTo>
                <a:lnTo>
                  <a:pt x="69307" y="19339"/>
                </a:lnTo>
                <a:lnTo>
                  <a:pt x="65523" y="12195"/>
                </a:lnTo>
                <a:close/>
              </a:path>
              <a:path w="71611" h="87560">
                <a:moveTo>
                  <a:pt x="51441" y="0"/>
                </a:moveTo>
                <a:lnTo>
                  <a:pt x="35805" y="0"/>
                </a:lnTo>
                <a:lnTo>
                  <a:pt x="30488" y="1407"/>
                </a:lnTo>
                <a:lnTo>
                  <a:pt x="25954" y="3909"/>
                </a:lnTo>
                <a:lnTo>
                  <a:pt x="21264" y="6410"/>
                </a:lnTo>
                <a:lnTo>
                  <a:pt x="17355" y="10320"/>
                </a:lnTo>
                <a:lnTo>
                  <a:pt x="14071" y="15323"/>
                </a:lnTo>
                <a:lnTo>
                  <a:pt x="24450" y="15323"/>
                </a:lnTo>
                <a:lnTo>
                  <a:pt x="25016" y="14697"/>
                </a:lnTo>
                <a:lnTo>
                  <a:pt x="30958" y="12195"/>
                </a:lnTo>
                <a:lnTo>
                  <a:pt x="65523" y="12195"/>
                </a:lnTo>
                <a:lnTo>
                  <a:pt x="63949" y="9225"/>
                </a:lnTo>
                <a:lnTo>
                  <a:pt x="58945" y="3128"/>
                </a:lnTo>
                <a:lnTo>
                  <a:pt x="514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94391" y="3061097"/>
            <a:ext cx="79163" cy="88842"/>
          </a:xfrm>
          <a:custGeom>
            <a:avLst/>
            <a:gdLst/>
            <a:ahLst/>
            <a:cxnLst/>
            <a:rect l="l" t="t" r="r" b="b"/>
            <a:pathLst>
              <a:path w="79163" h="88842">
                <a:moveTo>
                  <a:pt x="32879" y="0"/>
                </a:moveTo>
                <a:lnTo>
                  <a:pt x="1131" y="33284"/>
                </a:lnTo>
                <a:lnTo>
                  <a:pt x="0" y="48673"/>
                </a:lnTo>
                <a:lnTo>
                  <a:pt x="2170" y="60068"/>
                </a:lnTo>
                <a:lnTo>
                  <a:pt x="8019" y="71059"/>
                </a:lnTo>
                <a:lnTo>
                  <a:pt x="18717" y="82511"/>
                </a:lnTo>
                <a:lnTo>
                  <a:pt x="30327" y="87259"/>
                </a:lnTo>
                <a:lnTo>
                  <a:pt x="44295" y="88842"/>
                </a:lnTo>
                <a:lnTo>
                  <a:pt x="49612" y="88842"/>
                </a:lnTo>
                <a:lnTo>
                  <a:pt x="55084" y="88215"/>
                </a:lnTo>
                <a:lnTo>
                  <a:pt x="65716" y="86340"/>
                </a:lnTo>
                <a:lnTo>
                  <a:pt x="70876" y="84619"/>
                </a:lnTo>
                <a:lnTo>
                  <a:pt x="75879" y="82431"/>
                </a:lnTo>
                <a:lnTo>
                  <a:pt x="75879" y="77114"/>
                </a:lnTo>
                <a:lnTo>
                  <a:pt x="35696" y="77114"/>
                </a:lnTo>
                <a:lnTo>
                  <a:pt x="28504" y="74612"/>
                </a:lnTo>
                <a:lnTo>
                  <a:pt x="23344" y="69609"/>
                </a:lnTo>
                <a:lnTo>
                  <a:pt x="18028" y="64606"/>
                </a:lnTo>
                <a:lnTo>
                  <a:pt x="15214" y="57100"/>
                </a:lnTo>
                <a:lnTo>
                  <a:pt x="14588" y="47406"/>
                </a:lnTo>
                <a:lnTo>
                  <a:pt x="79163" y="47406"/>
                </a:lnTo>
                <a:lnTo>
                  <a:pt x="79163" y="40527"/>
                </a:lnTo>
                <a:lnTo>
                  <a:pt x="78931" y="36462"/>
                </a:lnTo>
                <a:lnTo>
                  <a:pt x="15057" y="36462"/>
                </a:lnTo>
                <a:lnTo>
                  <a:pt x="15682" y="28487"/>
                </a:lnTo>
                <a:lnTo>
                  <a:pt x="18497" y="22233"/>
                </a:lnTo>
                <a:lnTo>
                  <a:pt x="27878" y="13477"/>
                </a:lnTo>
                <a:lnTo>
                  <a:pt x="34133" y="11131"/>
                </a:lnTo>
                <a:lnTo>
                  <a:pt x="69633" y="11131"/>
                </a:lnTo>
                <a:lnTo>
                  <a:pt x="69122" y="10312"/>
                </a:lnTo>
                <a:lnTo>
                  <a:pt x="61284" y="4217"/>
                </a:lnTo>
                <a:lnTo>
                  <a:pt x="49871" y="712"/>
                </a:lnTo>
                <a:lnTo>
                  <a:pt x="32879" y="0"/>
                </a:lnTo>
                <a:close/>
              </a:path>
              <a:path w="79163" h="88842">
                <a:moveTo>
                  <a:pt x="75879" y="69140"/>
                </a:moveTo>
                <a:lnTo>
                  <a:pt x="70876" y="71954"/>
                </a:lnTo>
                <a:lnTo>
                  <a:pt x="65716" y="73986"/>
                </a:lnTo>
                <a:lnTo>
                  <a:pt x="55709" y="76488"/>
                </a:lnTo>
                <a:lnTo>
                  <a:pt x="50394" y="77114"/>
                </a:lnTo>
                <a:lnTo>
                  <a:pt x="75879" y="77114"/>
                </a:lnTo>
                <a:lnTo>
                  <a:pt x="75879" y="69140"/>
                </a:lnTo>
                <a:close/>
              </a:path>
              <a:path w="79163" h="88842">
                <a:moveTo>
                  <a:pt x="69633" y="11131"/>
                </a:moveTo>
                <a:lnTo>
                  <a:pt x="48829" y="11131"/>
                </a:lnTo>
                <a:lnTo>
                  <a:pt x="54459" y="13477"/>
                </a:lnTo>
                <a:lnTo>
                  <a:pt x="58681" y="18011"/>
                </a:lnTo>
                <a:lnTo>
                  <a:pt x="62746" y="22702"/>
                </a:lnTo>
                <a:lnTo>
                  <a:pt x="64934" y="28800"/>
                </a:lnTo>
                <a:lnTo>
                  <a:pt x="65090" y="36462"/>
                </a:lnTo>
                <a:lnTo>
                  <a:pt x="78931" y="36462"/>
                </a:lnTo>
                <a:lnTo>
                  <a:pt x="78743" y="33167"/>
                </a:lnTo>
                <a:lnTo>
                  <a:pt x="75494" y="20526"/>
                </a:lnTo>
                <a:lnTo>
                  <a:pt x="69633" y="11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85500" y="3038144"/>
            <a:ext cx="53318" cy="109762"/>
          </a:xfrm>
          <a:custGeom>
            <a:avLst/>
            <a:gdLst/>
            <a:ahLst/>
            <a:cxnLst/>
            <a:rect l="l" t="t" r="r" b="b"/>
            <a:pathLst>
              <a:path w="53318" h="109762">
                <a:moveTo>
                  <a:pt x="24392" y="35180"/>
                </a:moveTo>
                <a:lnTo>
                  <a:pt x="10320" y="35180"/>
                </a:lnTo>
                <a:lnTo>
                  <a:pt x="10320" y="92250"/>
                </a:lnTo>
                <a:lnTo>
                  <a:pt x="12353" y="99598"/>
                </a:lnTo>
                <a:lnTo>
                  <a:pt x="20483" y="107729"/>
                </a:lnTo>
                <a:lnTo>
                  <a:pt x="27988" y="109762"/>
                </a:lnTo>
                <a:lnTo>
                  <a:pt x="53318" y="109762"/>
                </a:lnTo>
                <a:lnTo>
                  <a:pt x="53318" y="98035"/>
                </a:lnTo>
                <a:lnTo>
                  <a:pt x="32992" y="98035"/>
                </a:lnTo>
                <a:lnTo>
                  <a:pt x="29082" y="97097"/>
                </a:lnTo>
                <a:lnTo>
                  <a:pt x="27205" y="95064"/>
                </a:lnTo>
                <a:lnTo>
                  <a:pt x="25330" y="93188"/>
                </a:lnTo>
                <a:lnTo>
                  <a:pt x="24392" y="88653"/>
                </a:lnTo>
                <a:lnTo>
                  <a:pt x="24392" y="35180"/>
                </a:lnTo>
                <a:close/>
              </a:path>
              <a:path w="53318" h="109762">
                <a:moveTo>
                  <a:pt x="53318" y="24235"/>
                </a:moveTo>
                <a:lnTo>
                  <a:pt x="0" y="24235"/>
                </a:lnTo>
                <a:lnTo>
                  <a:pt x="0" y="35180"/>
                </a:lnTo>
                <a:lnTo>
                  <a:pt x="53318" y="35180"/>
                </a:lnTo>
                <a:lnTo>
                  <a:pt x="53318" y="24235"/>
                </a:lnTo>
                <a:close/>
              </a:path>
              <a:path w="53318" h="109762">
                <a:moveTo>
                  <a:pt x="24392" y="0"/>
                </a:moveTo>
                <a:lnTo>
                  <a:pt x="10320" y="0"/>
                </a:lnTo>
                <a:lnTo>
                  <a:pt x="10320" y="24235"/>
                </a:lnTo>
                <a:lnTo>
                  <a:pt x="24392" y="24235"/>
                </a:lnTo>
                <a:lnTo>
                  <a:pt x="243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563741" y="3022039"/>
            <a:ext cx="0" cy="125867"/>
          </a:xfrm>
          <a:custGeom>
            <a:avLst/>
            <a:gdLst/>
            <a:ahLst/>
            <a:cxnLst/>
            <a:rect l="l" t="t" r="r" b="b"/>
            <a:pathLst>
              <a:path h="125867">
                <a:moveTo>
                  <a:pt x="0" y="0"/>
                </a:moveTo>
                <a:lnTo>
                  <a:pt x="0" y="125867"/>
                </a:lnTo>
              </a:path>
            </a:pathLst>
          </a:custGeom>
          <a:ln w="153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93579" y="3060346"/>
            <a:ext cx="67633" cy="89593"/>
          </a:xfrm>
          <a:custGeom>
            <a:avLst/>
            <a:gdLst/>
            <a:ahLst/>
            <a:cxnLst/>
            <a:rect l="l" t="t" r="r" b="b"/>
            <a:pathLst>
              <a:path w="67633" h="89593">
                <a:moveTo>
                  <a:pt x="47307" y="0"/>
                </a:moveTo>
                <a:lnTo>
                  <a:pt x="5081" y="20922"/>
                </a:lnTo>
                <a:lnTo>
                  <a:pt x="0" y="47988"/>
                </a:lnTo>
                <a:lnTo>
                  <a:pt x="1920" y="59764"/>
                </a:lnTo>
                <a:lnTo>
                  <a:pt x="7229" y="70981"/>
                </a:lnTo>
                <a:lnTo>
                  <a:pt x="16929" y="82470"/>
                </a:lnTo>
                <a:lnTo>
                  <a:pt x="28289" y="87830"/>
                </a:lnTo>
                <a:lnTo>
                  <a:pt x="41991" y="89593"/>
                </a:lnTo>
                <a:lnTo>
                  <a:pt x="46682" y="89593"/>
                </a:lnTo>
                <a:lnTo>
                  <a:pt x="51216" y="89123"/>
                </a:lnTo>
                <a:lnTo>
                  <a:pt x="59503" y="87560"/>
                </a:lnTo>
                <a:lnTo>
                  <a:pt x="63568" y="86152"/>
                </a:lnTo>
                <a:lnTo>
                  <a:pt x="67633" y="84275"/>
                </a:lnTo>
                <a:lnTo>
                  <a:pt x="67633" y="77866"/>
                </a:lnTo>
                <a:lnTo>
                  <a:pt x="34486" y="77866"/>
                </a:lnTo>
                <a:lnTo>
                  <a:pt x="27294" y="75051"/>
                </a:lnTo>
                <a:lnTo>
                  <a:pt x="22220" y="69184"/>
                </a:lnTo>
                <a:lnTo>
                  <a:pt x="16644" y="58771"/>
                </a:lnTo>
                <a:lnTo>
                  <a:pt x="14786" y="44874"/>
                </a:lnTo>
                <a:lnTo>
                  <a:pt x="14786" y="34555"/>
                </a:lnTo>
                <a:lnTo>
                  <a:pt x="17287" y="26424"/>
                </a:lnTo>
                <a:lnTo>
                  <a:pt x="27294" y="14853"/>
                </a:lnTo>
                <a:lnTo>
                  <a:pt x="34486" y="11883"/>
                </a:lnTo>
                <a:lnTo>
                  <a:pt x="67633" y="11883"/>
                </a:lnTo>
                <a:lnTo>
                  <a:pt x="67633" y="5316"/>
                </a:lnTo>
                <a:lnTo>
                  <a:pt x="63724" y="3596"/>
                </a:lnTo>
                <a:lnTo>
                  <a:pt x="59659" y="2345"/>
                </a:lnTo>
                <a:lnTo>
                  <a:pt x="51528" y="468"/>
                </a:lnTo>
                <a:lnTo>
                  <a:pt x="47307" y="0"/>
                </a:lnTo>
                <a:close/>
              </a:path>
              <a:path w="67633" h="89593">
                <a:moveTo>
                  <a:pt x="67633" y="71299"/>
                </a:moveTo>
                <a:lnTo>
                  <a:pt x="63568" y="73488"/>
                </a:lnTo>
                <a:lnTo>
                  <a:pt x="59659" y="75208"/>
                </a:lnTo>
                <a:lnTo>
                  <a:pt x="51528" y="77396"/>
                </a:lnTo>
                <a:lnTo>
                  <a:pt x="47619" y="77866"/>
                </a:lnTo>
                <a:lnTo>
                  <a:pt x="67633" y="77866"/>
                </a:lnTo>
                <a:lnTo>
                  <a:pt x="67633" y="71299"/>
                </a:lnTo>
                <a:close/>
              </a:path>
              <a:path w="67633" h="89593">
                <a:moveTo>
                  <a:pt x="67633" y="11883"/>
                </a:moveTo>
                <a:lnTo>
                  <a:pt x="47619" y="11883"/>
                </a:lnTo>
                <a:lnTo>
                  <a:pt x="51528" y="12508"/>
                </a:lnTo>
                <a:lnTo>
                  <a:pt x="59659" y="14697"/>
                </a:lnTo>
                <a:lnTo>
                  <a:pt x="63568" y="16261"/>
                </a:lnTo>
                <a:lnTo>
                  <a:pt x="67633" y="18450"/>
                </a:lnTo>
                <a:lnTo>
                  <a:pt x="67633" y="11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51325" y="3326934"/>
            <a:ext cx="218898" cy="0"/>
          </a:xfrm>
          <a:custGeom>
            <a:avLst/>
            <a:gdLst/>
            <a:ahLst/>
            <a:cxnLst/>
            <a:rect l="l" t="t" r="r" b="b"/>
            <a:pathLst>
              <a:path w="218898">
                <a:moveTo>
                  <a:pt x="0" y="0"/>
                </a:moveTo>
                <a:lnTo>
                  <a:pt x="218898" y="0"/>
                </a:lnTo>
              </a:path>
            </a:pathLst>
          </a:custGeom>
          <a:ln w="45987">
            <a:solidFill>
              <a:srgbClr val="BF00B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157528" y="3267666"/>
            <a:ext cx="73316" cy="113983"/>
          </a:xfrm>
          <a:custGeom>
            <a:avLst/>
            <a:gdLst/>
            <a:ahLst/>
            <a:cxnLst/>
            <a:rect l="l" t="t" r="r" b="b"/>
            <a:pathLst>
              <a:path w="73316" h="113983">
                <a:moveTo>
                  <a:pt x="34867" y="0"/>
                </a:moveTo>
                <a:lnTo>
                  <a:pt x="0" y="0"/>
                </a:lnTo>
                <a:lnTo>
                  <a:pt x="0" y="113983"/>
                </a:lnTo>
                <a:lnTo>
                  <a:pt x="15478" y="113983"/>
                </a:lnTo>
                <a:lnTo>
                  <a:pt x="15478" y="68171"/>
                </a:lnTo>
                <a:lnTo>
                  <a:pt x="44903" y="67408"/>
                </a:lnTo>
                <a:lnTo>
                  <a:pt x="56528" y="63539"/>
                </a:lnTo>
                <a:lnTo>
                  <a:pt x="67393" y="55506"/>
                </a:lnTo>
                <a:lnTo>
                  <a:pt x="15478" y="55506"/>
                </a:lnTo>
                <a:lnTo>
                  <a:pt x="15478" y="12664"/>
                </a:lnTo>
                <a:lnTo>
                  <a:pt x="66018" y="12664"/>
                </a:lnTo>
                <a:lnTo>
                  <a:pt x="60412" y="6202"/>
                </a:lnTo>
                <a:lnTo>
                  <a:pt x="49248" y="1562"/>
                </a:lnTo>
                <a:lnTo>
                  <a:pt x="34867" y="0"/>
                </a:lnTo>
                <a:close/>
              </a:path>
              <a:path w="73316" h="113983">
                <a:moveTo>
                  <a:pt x="66018" y="12664"/>
                </a:moveTo>
                <a:lnTo>
                  <a:pt x="42059" y="12664"/>
                </a:lnTo>
                <a:lnTo>
                  <a:pt x="47532" y="14541"/>
                </a:lnTo>
                <a:lnTo>
                  <a:pt x="55350" y="22045"/>
                </a:lnTo>
                <a:lnTo>
                  <a:pt x="57382" y="27205"/>
                </a:lnTo>
                <a:lnTo>
                  <a:pt x="57382" y="40965"/>
                </a:lnTo>
                <a:lnTo>
                  <a:pt x="55350" y="46281"/>
                </a:lnTo>
                <a:lnTo>
                  <a:pt x="47532" y="53787"/>
                </a:lnTo>
                <a:lnTo>
                  <a:pt x="42059" y="55506"/>
                </a:lnTo>
                <a:lnTo>
                  <a:pt x="67393" y="55506"/>
                </a:lnTo>
                <a:lnTo>
                  <a:pt x="67720" y="55264"/>
                </a:lnTo>
                <a:lnTo>
                  <a:pt x="72088" y="44659"/>
                </a:lnTo>
                <a:lnTo>
                  <a:pt x="73316" y="28425"/>
                </a:lnTo>
                <a:lnTo>
                  <a:pt x="69542" y="16727"/>
                </a:lnTo>
                <a:lnTo>
                  <a:pt x="66018" y="12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40615" y="3296122"/>
            <a:ext cx="83181" cy="117892"/>
          </a:xfrm>
          <a:custGeom>
            <a:avLst/>
            <a:gdLst/>
            <a:ahLst/>
            <a:cxnLst/>
            <a:rect l="l" t="t" r="r" b="b"/>
            <a:pathLst>
              <a:path w="83181" h="117892">
                <a:moveTo>
                  <a:pt x="14853" y="0"/>
                </a:moveTo>
                <a:lnTo>
                  <a:pt x="0" y="0"/>
                </a:lnTo>
                <a:lnTo>
                  <a:pt x="34554" y="84119"/>
                </a:lnTo>
                <a:lnTo>
                  <a:pt x="32052" y="90374"/>
                </a:lnTo>
                <a:lnTo>
                  <a:pt x="29395" y="97254"/>
                </a:lnTo>
                <a:lnTo>
                  <a:pt x="27049" y="101475"/>
                </a:lnTo>
                <a:lnTo>
                  <a:pt x="22672" y="105228"/>
                </a:lnTo>
                <a:lnTo>
                  <a:pt x="19701" y="106165"/>
                </a:lnTo>
                <a:lnTo>
                  <a:pt x="7661" y="106165"/>
                </a:lnTo>
                <a:lnTo>
                  <a:pt x="7661" y="117892"/>
                </a:lnTo>
                <a:lnTo>
                  <a:pt x="25173" y="117892"/>
                </a:lnTo>
                <a:lnTo>
                  <a:pt x="30176" y="116329"/>
                </a:lnTo>
                <a:lnTo>
                  <a:pt x="37682" y="110074"/>
                </a:lnTo>
                <a:lnTo>
                  <a:pt x="41591" y="103351"/>
                </a:lnTo>
                <a:lnTo>
                  <a:pt x="45656" y="93345"/>
                </a:lnTo>
                <a:lnTo>
                  <a:pt x="56279" y="66920"/>
                </a:lnTo>
                <a:lnTo>
                  <a:pt x="41591" y="66920"/>
                </a:lnTo>
                <a:lnTo>
                  <a:pt x="14853" y="0"/>
                </a:lnTo>
                <a:close/>
              </a:path>
              <a:path w="83181" h="117892">
                <a:moveTo>
                  <a:pt x="83181" y="0"/>
                </a:moveTo>
                <a:lnTo>
                  <a:pt x="68327" y="0"/>
                </a:lnTo>
                <a:lnTo>
                  <a:pt x="41591" y="66920"/>
                </a:lnTo>
                <a:lnTo>
                  <a:pt x="56279" y="66920"/>
                </a:lnTo>
                <a:lnTo>
                  <a:pt x="831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42153" y="3294089"/>
            <a:ext cx="50034" cy="87560"/>
          </a:xfrm>
          <a:custGeom>
            <a:avLst/>
            <a:gdLst/>
            <a:ahLst/>
            <a:cxnLst/>
            <a:rect l="l" t="t" r="r" b="b"/>
            <a:pathLst>
              <a:path w="50034" h="87560">
                <a:moveTo>
                  <a:pt x="14071" y="2033"/>
                </a:moveTo>
                <a:lnTo>
                  <a:pt x="0" y="2033"/>
                </a:lnTo>
                <a:lnTo>
                  <a:pt x="0" y="87560"/>
                </a:lnTo>
                <a:lnTo>
                  <a:pt x="14071" y="87560"/>
                </a:lnTo>
                <a:lnTo>
                  <a:pt x="14071" y="32835"/>
                </a:lnTo>
                <a:lnTo>
                  <a:pt x="16104" y="25486"/>
                </a:lnTo>
                <a:lnTo>
                  <a:pt x="20482" y="20326"/>
                </a:lnTo>
                <a:lnTo>
                  <a:pt x="24576" y="15323"/>
                </a:lnTo>
                <a:lnTo>
                  <a:pt x="14071" y="15323"/>
                </a:lnTo>
                <a:lnTo>
                  <a:pt x="14071" y="2033"/>
                </a:lnTo>
                <a:close/>
              </a:path>
              <a:path w="50034" h="87560">
                <a:moveTo>
                  <a:pt x="43779" y="0"/>
                </a:moveTo>
                <a:lnTo>
                  <a:pt x="35961" y="0"/>
                </a:lnTo>
                <a:lnTo>
                  <a:pt x="30176" y="1250"/>
                </a:lnTo>
                <a:lnTo>
                  <a:pt x="20794" y="6254"/>
                </a:lnTo>
                <a:lnTo>
                  <a:pt x="16885" y="10163"/>
                </a:lnTo>
                <a:lnTo>
                  <a:pt x="14071" y="15323"/>
                </a:lnTo>
                <a:lnTo>
                  <a:pt x="24576" y="15323"/>
                </a:lnTo>
                <a:lnTo>
                  <a:pt x="24704" y="15167"/>
                </a:lnTo>
                <a:lnTo>
                  <a:pt x="30802" y="12509"/>
                </a:lnTo>
                <a:lnTo>
                  <a:pt x="50034" y="12509"/>
                </a:lnTo>
                <a:lnTo>
                  <a:pt x="50034" y="782"/>
                </a:lnTo>
                <a:lnTo>
                  <a:pt x="48469" y="469"/>
                </a:lnTo>
                <a:lnTo>
                  <a:pt x="46125" y="156"/>
                </a:lnTo>
                <a:lnTo>
                  <a:pt x="44874" y="156"/>
                </a:lnTo>
                <a:lnTo>
                  <a:pt x="43779" y="0"/>
                </a:lnTo>
                <a:close/>
              </a:path>
              <a:path w="50034" h="87560">
                <a:moveTo>
                  <a:pt x="50034" y="12509"/>
                </a:moveTo>
                <a:lnTo>
                  <a:pt x="40965" y="12509"/>
                </a:lnTo>
                <a:lnTo>
                  <a:pt x="44874" y="13134"/>
                </a:lnTo>
                <a:lnTo>
                  <a:pt x="46749" y="13604"/>
                </a:lnTo>
                <a:lnTo>
                  <a:pt x="48469" y="14229"/>
                </a:lnTo>
                <a:lnTo>
                  <a:pt x="50034" y="15167"/>
                </a:lnTo>
                <a:lnTo>
                  <a:pt x="50034" y="12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97550" y="3294841"/>
            <a:ext cx="79162" cy="88841"/>
          </a:xfrm>
          <a:custGeom>
            <a:avLst/>
            <a:gdLst/>
            <a:ahLst/>
            <a:cxnLst/>
            <a:rect l="l" t="t" r="r" b="b"/>
            <a:pathLst>
              <a:path w="79162" h="88841">
                <a:moveTo>
                  <a:pt x="32879" y="0"/>
                </a:moveTo>
                <a:lnTo>
                  <a:pt x="1131" y="33283"/>
                </a:lnTo>
                <a:lnTo>
                  <a:pt x="0" y="48673"/>
                </a:lnTo>
                <a:lnTo>
                  <a:pt x="2170" y="60068"/>
                </a:lnTo>
                <a:lnTo>
                  <a:pt x="8019" y="71059"/>
                </a:lnTo>
                <a:lnTo>
                  <a:pt x="18717" y="82511"/>
                </a:lnTo>
                <a:lnTo>
                  <a:pt x="30327" y="87259"/>
                </a:lnTo>
                <a:lnTo>
                  <a:pt x="44295" y="88841"/>
                </a:lnTo>
                <a:lnTo>
                  <a:pt x="49612" y="88841"/>
                </a:lnTo>
                <a:lnTo>
                  <a:pt x="55084" y="88215"/>
                </a:lnTo>
                <a:lnTo>
                  <a:pt x="65716" y="86339"/>
                </a:lnTo>
                <a:lnTo>
                  <a:pt x="70876" y="84620"/>
                </a:lnTo>
                <a:lnTo>
                  <a:pt x="75879" y="82430"/>
                </a:lnTo>
                <a:lnTo>
                  <a:pt x="75879" y="77114"/>
                </a:lnTo>
                <a:lnTo>
                  <a:pt x="35696" y="77114"/>
                </a:lnTo>
                <a:lnTo>
                  <a:pt x="28504" y="74612"/>
                </a:lnTo>
                <a:lnTo>
                  <a:pt x="23344" y="69609"/>
                </a:lnTo>
                <a:lnTo>
                  <a:pt x="18028" y="64606"/>
                </a:lnTo>
                <a:lnTo>
                  <a:pt x="15214" y="57100"/>
                </a:lnTo>
                <a:lnTo>
                  <a:pt x="14588" y="47406"/>
                </a:lnTo>
                <a:lnTo>
                  <a:pt x="79162" y="47406"/>
                </a:lnTo>
                <a:lnTo>
                  <a:pt x="79162" y="40527"/>
                </a:lnTo>
                <a:lnTo>
                  <a:pt x="78930" y="36462"/>
                </a:lnTo>
                <a:lnTo>
                  <a:pt x="15056" y="36462"/>
                </a:lnTo>
                <a:lnTo>
                  <a:pt x="15682" y="28487"/>
                </a:lnTo>
                <a:lnTo>
                  <a:pt x="18497" y="22234"/>
                </a:lnTo>
                <a:lnTo>
                  <a:pt x="27878" y="13477"/>
                </a:lnTo>
                <a:lnTo>
                  <a:pt x="34133" y="11131"/>
                </a:lnTo>
                <a:lnTo>
                  <a:pt x="69632" y="11131"/>
                </a:lnTo>
                <a:lnTo>
                  <a:pt x="69122" y="10313"/>
                </a:lnTo>
                <a:lnTo>
                  <a:pt x="61284" y="4217"/>
                </a:lnTo>
                <a:lnTo>
                  <a:pt x="49871" y="712"/>
                </a:lnTo>
                <a:lnTo>
                  <a:pt x="32879" y="0"/>
                </a:lnTo>
                <a:close/>
              </a:path>
              <a:path w="79162" h="88841">
                <a:moveTo>
                  <a:pt x="75879" y="69140"/>
                </a:moveTo>
                <a:lnTo>
                  <a:pt x="70876" y="71954"/>
                </a:lnTo>
                <a:lnTo>
                  <a:pt x="65716" y="73987"/>
                </a:lnTo>
                <a:lnTo>
                  <a:pt x="55709" y="76489"/>
                </a:lnTo>
                <a:lnTo>
                  <a:pt x="50394" y="77114"/>
                </a:lnTo>
                <a:lnTo>
                  <a:pt x="75879" y="77114"/>
                </a:lnTo>
                <a:lnTo>
                  <a:pt x="75879" y="69140"/>
                </a:lnTo>
                <a:close/>
              </a:path>
              <a:path w="79162" h="88841">
                <a:moveTo>
                  <a:pt x="69632" y="11131"/>
                </a:moveTo>
                <a:lnTo>
                  <a:pt x="48829" y="11131"/>
                </a:lnTo>
                <a:lnTo>
                  <a:pt x="54459" y="13477"/>
                </a:lnTo>
                <a:lnTo>
                  <a:pt x="58681" y="18011"/>
                </a:lnTo>
                <a:lnTo>
                  <a:pt x="62746" y="22702"/>
                </a:lnTo>
                <a:lnTo>
                  <a:pt x="64934" y="28800"/>
                </a:lnTo>
                <a:lnTo>
                  <a:pt x="65090" y="36462"/>
                </a:lnTo>
                <a:lnTo>
                  <a:pt x="78930" y="36462"/>
                </a:lnTo>
                <a:lnTo>
                  <a:pt x="78742" y="33169"/>
                </a:lnTo>
                <a:lnTo>
                  <a:pt x="75494" y="20527"/>
                </a:lnTo>
                <a:lnTo>
                  <a:pt x="69632" y="11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88534" y="3271887"/>
            <a:ext cx="53317" cy="109762"/>
          </a:xfrm>
          <a:custGeom>
            <a:avLst/>
            <a:gdLst/>
            <a:ahLst/>
            <a:cxnLst/>
            <a:rect l="l" t="t" r="r" b="b"/>
            <a:pathLst>
              <a:path w="53317" h="109762">
                <a:moveTo>
                  <a:pt x="24391" y="35180"/>
                </a:moveTo>
                <a:lnTo>
                  <a:pt x="10318" y="35180"/>
                </a:lnTo>
                <a:lnTo>
                  <a:pt x="10318" y="92250"/>
                </a:lnTo>
                <a:lnTo>
                  <a:pt x="12352" y="99599"/>
                </a:lnTo>
                <a:lnTo>
                  <a:pt x="20482" y="107730"/>
                </a:lnTo>
                <a:lnTo>
                  <a:pt x="27986" y="109762"/>
                </a:lnTo>
                <a:lnTo>
                  <a:pt x="53317" y="109762"/>
                </a:lnTo>
                <a:lnTo>
                  <a:pt x="53317" y="98035"/>
                </a:lnTo>
                <a:lnTo>
                  <a:pt x="32990" y="98035"/>
                </a:lnTo>
                <a:lnTo>
                  <a:pt x="29081" y="97097"/>
                </a:lnTo>
                <a:lnTo>
                  <a:pt x="27205" y="95064"/>
                </a:lnTo>
                <a:lnTo>
                  <a:pt x="25328" y="93188"/>
                </a:lnTo>
                <a:lnTo>
                  <a:pt x="24391" y="88654"/>
                </a:lnTo>
                <a:lnTo>
                  <a:pt x="24391" y="35180"/>
                </a:lnTo>
                <a:close/>
              </a:path>
              <a:path w="53317" h="109762">
                <a:moveTo>
                  <a:pt x="53317" y="24235"/>
                </a:moveTo>
                <a:lnTo>
                  <a:pt x="0" y="24235"/>
                </a:lnTo>
                <a:lnTo>
                  <a:pt x="0" y="35180"/>
                </a:lnTo>
                <a:lnTo>
                  <a:pt x="53317" y="35180"/>
                </a:lnTo>
                <a:lnTo>
                  <a:pt x="53317" y="24235"/>
                </a:lnTo>
                <a:close/>
              </a:path>
              <a:path w="53317" h="109762">
                <a:moveTo>
                  <a:pt x="24391" y="0"/>
                </a:moveTo>
                <a:lnTo>
                  <a:pt x="10318" y="0"/>
                </a:lnTo>
                <a:lnTo>
                  <a:pt x="10318" y="24235"/>
                </a:lnTo>
                <a:lnTo>
                  <a:pt x="24391" y="24235"/>
                </a:lnTo>
                <a:lnTo>
                  <a:pt x="243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566774" y="3255781"/>
            <a:ext cx="0" cy="125867"/>
          </a:xfrm>
          <a:custGeom>
            <a:avLst/>
            <a:gdLst/>
            <a:ahLst/>
            <a:cxnLst/>
            <a:rect l="l" t="t" r="r" b="b"/>
            <a:pathLst>
              <a:path h="125867">
                <a:moveTo>
                  <a:pt x="0" y="0"/>
                </a:moveTo>
                <a:lnTo>
                  <a:pt x="0" y="125867"/>
                </a:lnTo>
              </a:path>
            </a:pathLst>
          </a:custGeom>
          <a:ln w="153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596613" y="3294089"/>
            <a:ext cx="67632" cy="89593"/>
          </a:xfrm>
          <a:custGeom>
            <a:avLst/>
            <a:gdLst/>
            <a:ahLst/>
            <a:cxnLst/>
            <a:rect l="l" t="t" r="r" b="b"/>
            <a:pathLst>
              <a:path w="67632" h="89593">
                <a:moveTo>
                  <a:pt x="47307" y="0"/>
                </a:moveTo>
                <a:lnTo>
                  <a:pt x="5080" y="20922"/>
                </a:lnTo>
                <a:lnTo>
                  <a:pt x="0" y="47988"/>
                </a:lnTo>
                <a:lnTo>
                  <a:pt x="1920" y="59764"/>
                </a:lnTo>
                <a:lnTo>
                  <a:pt x="7228" y="70980"/>
                </a:lnTo>
                <a:lnTo>
                  <a:pt x="16927" y="82470"/>
                </a:lnTo>
                <a:lnTo>
                  <a:pt x="28288" y="87830"/>
                </a:lnTo>
                <a:lnTo>
                  <a:pt x="41990" y="89593"/>
                </a:lnTo>
                <a:lnTo>
                  <a:pt x="46681" y="89593"/>
                </a:lnTo>
                <a:lnTo>
                  <a:pt x="51215" y="89123"/>
                </a:lnTo>
                <a:lnTo>
                  <a:pt x="59502" y="87560"/>
                </a:lnTo>
                <a:lnTo>
                  <a:pt x="63568" y="86152"/>
                </a:lnTo>
                <a:lnTo>
                  <a:pt x="67632" y="84277"/>
                </a:lnTo>
                <a:lnTo>
                  <a:pt x="67632" y="77866"/>
                </a:lnTo>
                <a:lnTo>
                  <a:pt x="34485" y="77866"/>
                </a:lnTo>
                <a:lnTo>
                  <a:pt x="27293" y="75051"/>
                </a:lnTo>
                <a:lnTo>
                  <a:pt x="22219" y="69185"/>
                </a:lnTo>
                <a:lnTo>
                  <a:pt x="16643" y="58772"/>
                </a:lnTo>
                <a:lnTo>
                  <a:pt x="14785" y="44875"/>
                </a:lnTo>
                <a:lnTo>
                  <a:pt x="14785" y="34555"/>
                </a:lnTo>
                <a:lnTo>
                  <a:pt x="17285" y="26424"/>
                </a:lnTo>
                <a:lnTo>
                  <a:pt x="27293" y="14853"/>
                </a:lnTo>
                <a:lnTo>
                  <a:pt x="34485" y="11883"/>
                </a:lnTo>
                <a:lnTo>
                  <a:pt x="67632" y="11883"/>
                </a:lnTo>
                <a:lnTo>
                  <a:pt x="67632" y="5316"/>
                </a:lnTo>
                <a:lnTo>
                  <a:pt x="63723" y="3596"/>
                </a:lnTo>
                <a:lnTo>
                  <a:pt x="59659" y="2345"/>
                </a:lnTo>
                <a:lnTo>
                  <a:pt x="51529" y="469"/>
                </a:lnTo>
                <a:lnTo>
                  <a:pt x="47307" y="0"/>
                </a:lnTo>
                <a:close/>
              </a:path>
              <a:path w="67632" h="89593">
                <a:moveTo>
                  <a:pt x="67632" y="71299"/>
                </a:moveTo>
                <a:lnTo>
                  <a:pt x="63568" y="73488"/>
                </a:lnTo>
                <a:lnTo>
                  <a:pt x="59659" y="75208"/>
                </a:lnTo>
                <a:lnTo>
                  <a:pt x="51529" y="77397"/>
                </a:lnTo>
                <a:lnTo>
                  <a:pt x="47619" y="77866"/>
                </a:lnTo>
                <a:lnTo>
                  <a:pt x="67632" y="77866"/>
                </a:lnTo>
                <a:lnTo>
                  <a:pt x="67632" y="71299"/>
                </a:lnTo>
                <a:close/>
              </a:path>
              <a:path w="67632" h="89593">
                <a:moveTo>
                  <a:pt x="67632" y="11883"/>
                </a:moveTo>
                <a:lnTo>
                  <a:pt x="47619" y="11883"/>
                </a:lnTo>
                <a:lnTo>
                  <a:pt x="51529" y="12509"/>
                </a:lnTo>
                <a:lnTo>
                  <a:pt x="59659" y="14697"/>
                </a:lnTo>
                <a:lnTo>
                  <a:pt x="63568" y="16261"/>
                </a:lnTo>
                <a:lnTo>
                  <a:pt x="67632" y="18450"/>
                </a:lnTo>
                <a:lnTo>
                  <a:pt x="67632" y="11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51325" y="3560664"/>
            <a:ext cx="218898" cy="0"/>
          </a:xfrm>
          <a:custGeom>
            <a:avLst/>
            <a:gdLst/>
            <a:ahLst/>
            <a:cxnLst/>
            <a:rect l="l" t="t" r="r" b="b"/>
            <a:pathLst>
              <a:path w="218898">
                <a:moveTo>
                  <a:pt x="0" y="0"/>
                </a:moveTo>
                <a:lnTo>
                  <a:pt x="218898" y="0"/>
                </a:lnTo>
              </a:path>
            </a:pathLst>
          </a:custGeom>
          <a:ln w="45987">
            <a:solidFill>
              <a:srgbClr val="00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57528" y="3501410"/>
            <a:ext cx="73316" cy="113983"/>
          </a:xfrm>
          <a:custGeom>
            <a:avLst/>
            <a:gdLst/>
            <a:ahLst/>
            <a:cxnLst/>
            <a:rect l="l" t="t" r="r" b="b"/>
            <a:pathLst>
              <a:path w="73316" h="113983">
                <a:moveTo>
                  <a:pt x="34867" y="0"/>
                </a:moveTo>
                <a:lnTo>
                  <a:pt x="0" y="0"/>
                </a:lnTo>
                <a:lnTo>
                  <a:pt x="0" y="113983"/>
                </a:lnTo>
                <a:lnTo>
                  <a:pt x="15478" y="113983"/>
                </a:lnTo>
                <a:lnTo>
                  <a:pt x="15478" y="68171"/>
                </a:lnTo>
                <a:lnTo>
                  <a:pt x="44903" y="67408"/>
                </a:lnTo>
                <a:lnTo>
                  <a:pt x="56528" y="63539"/>
                </a:lnTo>
                <a:lnTo>
                  <a:pt x="67392" y="55506"/>
                </a:lnTo>
                <a:lnTo>
                  <a:pt x="15478" y="55506"/>
                </a:lnTo>
                <a:lnTo>
                  <a:pt x="15478" y="12664"/>
                </a:lnTo>
                <a:lnTo>
                  <a:pt x="66018" y="12664"/>
                </a:lnTo>
                <a:lnTo>
                  <a:pt x="60412" y="6202"/>
                </a:lnTo>
                <a:lnTo>
                  <a:pt x="49248" y="1562"/>
                </a:lnTo>
                <a:lnTo>
                  <a:pt x="34867" y="0"/>
                </a:lnTo>
                <a:close/>
              </a:path>
              <a:path w="73316" h="113983">
                <a:moveTo>
                  <a:pt x="66018" y="12664"/>
                </a:moveTo>
                <a:lnTo>
                  <a:pt x="42059" y="12664"/>
                </a:lnTo>
                <a:lnTo>
                  <a:pt x="47532" y="14540"/>
                </a:lnTo>
                <a:lnTo>
                  <a:pt x="55350" y="22045"/>
                </a:lnTo>
                <a:lnTo>
                  <a:pt x="57382" y="27205"/>
                </a:lnTo>
                <a:lnTo>
                  <a:pt x="57382" y="40965"/>
                </a:lnTo>
                <a:lnTo>
                  <a:pt x="55350" y="46281"/>
                </a:lnTo>
                <a:lnTo>
                  <a:pt x="47532" y="53785"/>
                </a:lnTo>
                <a:lnTo>
                  <a:pt x="42059" y="55506"/>
                </a:lnTo>
                <a:lnTo>
                  <a:pt x="67392" y="55506"/>
                </a:lnTo>
                <a:lnTo>
                  <a:pt x="67721" y="55263"/>
                </a:lnTo>
                <a:lnTo>
                  <a:pt x="72088" y="44659"/>
                </a:lnTo>
                <a:lnTo>
                  <a:pt x="73316" y="28425"/>
                </a:lnTo>
                <a:lnTo>
                  <a:pt x="69542" y="16726"/>
                </a:lnTo>
                <a:lnTo>
                  <a:pt x="66018" y="12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38662" y="3527834"/>
            <a:ext cx="78440" cy="89580"/>
          </a:xfrm>
          <a:custGeom>
            <a:avLst/>
            <a:gdLst/>
            <a:ahLst/>
            <a:cxnLst/>
            <a:rect l="l" t="t" r="r" b="b"/>
            <a:pathLst>
              <a:path w="78440" h="89580">
                <a:moveTo>
                  <a:pt x="39212" y="0"/>
                </a:moveTo>
                <a:lnTo>
                  <a:pt x="4887" y="20217"/>
                </a:lnTo>
                <a:lnTo>
                  <a:pt x="0" y="47187"/>
                </a:lnTo>
                <a:lnTo>
                  <a:pt x="1626" y="59452"/>
                </a:lnTo>
                <a:lnTo>
                  <a:pt x="6358" y="70861"/>
                </a:lnTo>
                <a:lnTo>
                  <a:pt x="15095" y="82267"/>
                </a:lnTo>
                <a:lnTo>
                  <a:pt x="26167" y="87771"/>
                </a:lnTo>
                <a:lnTo>
                  <a:pt x="40325" y="89580"/>
                </a:lnTo>
                <a:lnTo>
                  <a:pt x="51403" y="87767"/>
                </a:lnTo>
                <a:lnTo>
                  <a:pt x="61998" y="81747"/>
                </a:lnTo>
                <a:lnTo>
                  <a:pt x="65674" y="77866"/>
                </a:lnTo>
                <a:lnTo>
                  <a:pt x="31552" y="77866"/>
                </a:lnTo>
                <a:lnTo>
                  <a:pt x="25609" y="75051"/>
                </a:lnTo>
                <a:lnTo>
                  <a:pt x="16854" y="63168"/>
                </a:lnTo>
                <a:lnTo>
                  <a:pt x="14821" y="55194"/>
                </a:lnTo>
                <a:lnTo>
                  <a:pt x="14821" y="34711"/>
                </a:lnTo>
                <a:lnTo>
                  <a:pt x="17010" y="26737"/>
                </a:lnTo>
                <a:lnTo>
                  <a:pt x="25766" y="14853"/>
                </a:lnTo>
                <a:lnTo>
                  <a:pt x="31708" y="11883"/>
                </a:lnTo>
                <a:lnTo>
                  <a:pt x="66783" y="11883"/>
                </a:lnTo>
                <a:lnTo>
                  <a:pt x="63843" y="7951"/>
                </a:lnTo>
                <a:lnTo>
                  <a:pt x="52823" y="2009"/>
                </a:lnTo>
                <a:lnTo>
                  <a:pt x="39212" y="0"/>
                </a:lnTo>
                <a:close/>
              </a:path>
              <a:path w="78440" h="89580">
                <a:moveTo>
                  <a:pt x="66783" y="11883"/>
                </a:moveTo>
                <a:lnTo>
                  <a:pt x="46718" y="11883"/>
                </a:lnTo>
                <a:lnTo>
                  <a:pt x="52659" y="14853"/>
                </a:lnTo>
                <a:lnTo>
                  <a:pt x="61416" y="26737"/>
                </a:lnTo>
                <a:lnTo>
                  <a:pt x="63562" y="34711"/>
                </a:lnTo>
                <a:lnTo>
                  <a:pt x="63604" y="55194"/>
                </a:lnTo>
                <a:lnTo>
                  <a:pt x="61416" y="63168"/>
                </a:lnTo>
                <a:lnTo>
                  <a:pt x="52659" y="75051"/>
                </a:lnTo>
                <a:lnTo>
                  <a:pt x="46718" y="77866"/>
                </a:lnTo>
                <a:lnTo>
                  <a:pt x="65674" y="77866"/>
                </a:lnTo>
                <a:lnTo>
                  <a:pt x="73223" y="69894"/>
                </a:lnTo>
                <a:lnTo>
                  <a:pt x="77131" y="58106"/>
                </a:lnTo>
                <a:lnTo>
                  <a:pt x="78440" y="43177"/>
                </a:lnTo>
                <a:lnTo>
                  <a:pt x="76878" y="30688"/>
                </a:lnTo>
                <a:lnTo>
                  <a:pt x="72263" y="19213"/>
                </a:lnTo>
                <a:lnTo>
                  <a:pt x="66783" y="11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23797" y="3529867"/>
            <a:ext cx="82868" cy="85526"/>
          </a:xfrm>
          <a:custGeom>
            <a:avLst/>
            <a:gdLst/>
            <a:ahLst/>
            <a:cxnLst/>
            <a:rect l="l" t="t" r="r" b="b"/>
            <a:pathLst>
              <a:path w="82868" h="85526">
                <a:moveTo>
                  <a:pt x="19389" y="0"/>
                </a:moveTo>
                <a:lnTo>
                  <a:pt x="2814" y="0"/>
                </a:lnTo>
                <a:lnTo>
                  <a:pt x="33148" y="40808"/>
                </a:lnTo>
                <a:lnTo>
                  <a:pt x="0" y="85526"/>
                </a:lnTo>
                <a:lnTo>
                  <a:pt x="16574" y="85526"/>
                </a:lnTo>
                <a:lnTo>
                  <a:pt x="41435" y="51909"/>
                </a:lnTo>
                <a:lnTo>
                  <a:pt x="57985" y="51909"/>
                </a:lnTo>
                <a:lnTo>
                  <a:pt x="50346" y="41589"/>
                </a:lnTo>
                <a:lnTo>
                  <a:pt x="58610" y="30488"/>
                </a:lnTo>
                <a:lnTo>
                  <a:pt x="42059" y="30488"/>
                </a:lnTo>
                <a:lnTo>
                  <a:pt x="19389" y="0"/>
                </a:lnTo>
                <a:close/>
              </a:path>
              <a:path w="82868" h="85526">
                <a:moveTo>
                  <a:pt x="57985" y="51909"/>
                </a:moveTo>
                <a:lnTo>
                  <a:pt x="41435" y="51909"/>
                </a:lnTo>
                <a:lnTo>
                  <a:pt x="66295" y="85526"/>
                </a:lnTo>
                <a:lnTo>
                  <a:pt x="82868" y="85526"/>
                </a:lnTo>
                <a:lnTo>
                  <a:pt x="57985" y="51909"/>
                </a:lnTo>
                <a:close/>
              </a:path>
              <a:path w="82868" h="85526">
                <a:moveTo>
                  <a:pt x="81305" y="0"/>
                </a:moveTo>
                <a:lnTo>
                  <a:pt x="64731" y="0"/>
                </a:lnTo>
                <a:lnTo>
                  <a:pt x="42059" y="30488"/>
                </a:lnTo>
                <a:lnTo>
                  <a:pt x="58610" y="30488"/>
                </a:lnTo>
                <a:lnTo>
                  <a:pt x="81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8778982" y="6932930"/>
            <a:ext cx="205740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 smtClean="0">
                <a:latin typeface="Calibri"/>
                <a:cs typeface="Calibri"/>
              </a:rPr>
              <a:t>26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0519" y="4419600"/>
            <a:ext cx="6464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AB9EC-3339-4478-9F34-3E7809D49BB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70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250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altLang="zh-CN" sz="3600" dirty="0" smtClean="0"/>
              <a:t>Event Handling and Policy Recompilation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778982" y="6932930"/>
            <a:ext cx="205740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 smtClean="0">
                <a:latin typeface="Calibri"/>
                <a:cs typeface="Calibri"/>
              </a:rPr>
              <a:t>26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219" y="1905000"/>
            <a:ext cx="7803482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AB9EC-3339-4478-9F34-3E7809D49BB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32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idx="4294967295"/>
          </p:nvPr>
        </p:nvSpPr>
        <p:spPr>
          <a:xfrm>
            <a:off x="-152400" y="152400"/>
            <a:ext cx="91440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base">
              <a:lnSpc>
                <a:spcPct val="140000"/>
              </a:lnSpc>
              <a:spcAft>
                <a:spcPct val="0"/>
              </a:spcAft>
            </a:pPr>
            <a:r>
              <a:rPr kumimoji="1" lang="en-US" altLang="zh-CN" b="1" dirty="0" smtClean="0">
                <a:solidFill>
                  <a:srgbClr val="FFC000"/>
                </a:solidFill>
              </a:rPr>
              <a:t>Overview</a:t>
            </a:r>
            <a:endParaRPr kumimoji="1"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1186220"/>
            <a:ext cx="8763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Background </a:t>
            </a:r>
            <a:r>
              <a:rPr lang="en-US" sz="2400" b="1" dirty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and </a:t>
            </a:r>
            <a:r>
              <a:rPr lang="en-US" sz="24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Research Motivation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K</a:t>
            </a:r>
            <a:r>
              <a:rPr lang="en-US" altLang="zh-CN" sz="2400" b="1" dirty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inetic Design </a:t>
            </a:r>
            <a:r>
              <a:rPr lang="en-US" altLang="zh-CN" sz="24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and </a:t>
            </a:r>
            <a:r>
              <a:rPr lang="en-US" altLang="zh-CN" sz="2400" b="1" dirty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Implementation</a:t>
            </a:r>
            <a:endParaRPr lang="en-US" sz="2400" b="1" dirty="0">
              <a:solidFill>
                <a:srgbClr val="FFFF00"/>
              </a:solidFill>
              <a:latin typeface="Arial Rounded MT Bold" pitchFamily="34" charset="0"/>
              <a:ea typeface="宋体" pitchFamily="2" charset="-122"/>
            </a:endParaRP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Kinetic’s Domain Specific Language</a:t>
            </a:r>
            <a:endParaRPr lang="en-US" altLang="zh-CN" sz="2000" b="1" dirty="0">
              <a:solidFill>
                <a:srgbClr val="FFFF00"/>
              </a:solidFill>
              <a:latin typeface="Arial Rounded MT Bold" pitchFamily="34" charset="0"/>
              <a:ea typeface="宋体" pitchFamily="2" charset="-122"/>
            </a:endParaRP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Express Changing Behavior Using FSM 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Verify Program’s Correctness With Model Checker (NuSMV</a:t>
            </a:r>
            <a:r>
              <a:rPr lang="en-US" altLang="zh-CN" sz="2000" b="1" dirty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)</a:t>
            </a:r>
            <a:endParaRPr lang="en-US" sz="2000" b="1" dirty="0" smtClean="0">
              <a:solidFill>
                <a:srgbClr val="FFFF00"/>
              </a:solidFill>
              <a:latin typeface="Arial Rounded MT Bold" pitchFamily="34" charset="0"/>
              <a:ea typeface="宋体" pitchFamily="2" charset="-122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zh-CN" sz="2400" b="1" dirty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Kinetic </a:t>
            </a:r>
            <a:r>
              <a:rPr lang="en-US" sz="24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Evaluation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Usability </a:t>
            </a:r>
            <a:r>
              <a:rPr lang="en-US" altLang="zh-CN" sz="2000" b="1" dirty="0" smtClean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Evaluation</a:t>
            </a:r>
            <a:endParaRPr lang="en-US" altLang="zh-CN" sz="2000" b="1" dirty="0">
              <a:solidFill>
                <a:srgbClr val="FFFF00"/>
              </a:solidFill>
              <a:latin typeface="Arial Rounded MT Bold" pitchFamily="34" charset="0"/>
              <a:ea typeface="宋体" pitchFamily="2" charset="-122"/>
            </a:endParaRP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000" b="1" dirty="0">
                <a:solidFill>
                  <a:srgbClr val="FFFF00"/>
                </a:solidFill>
                <a:latin typeface="Arial Rounded MT Bold" pitchFamily="34" charset="0"/>
                <a:ea typeface="宋体" pitchFamily="2" charset="-122"/>
              </a:rPr>
              <a:t>Performance and Scalability</a:t>
            </a:r>
            <a:endParaRPr lang="en-US" sz="2000" b="1" dirty="0">
              <a:solidFill>
                <a:srgbClr val="FFFF00"/>
              </a:solidFill>
              <a:latin typeface="Arial Rounded MT Bold" pitchFamily="34" charset="0"/>
              <a:ea typeface="宋体" pitchFamily="2" charset="-122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zh-CN" sz="2400" b="1" dirty="0" smtClean="0">
                <a:solidFill>
                  <a:srgbClr val="92D050"/>
                </a:solidFill>
                <a:latin typeface="Arial Rounded MT Bold" pitchFamily="34" charset="0"/>
                <a:ea typeface="宋体" pitchFamily="2" charset="-122"/>
              </a:rPr>
              <a:t>Discussion and Future Work</a:t>
            </a:r>
            <a:endParaRPr lang="en-US" altLang="zh-CN" sz="2400" b="1" dirty="0">
              <a:solidFill>
                <a:srgbClr val="92D050"/>
              </a:solidFill>
              <a:latin typeface="Arial Rounded MT Bold" pitchFamily="34" charset="0"/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56233-8A99-4C81-8E4B-A230611DB7D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282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lang="en-US" sz="3600" b="1" dirty="0" smtClean="0">
                <a:latin typeface="Calibri"/>
                <a:cs typeface="Calibri"/>
              </a:rPr>
              <a:t>D</a:t>
            </a:r>
            <a:r>
              <a:rPr lang="en-US" sz="3600" b="1" spc="-15" dirty="0" smtClean="0">
                <a:latin typeface="Calibri"/>
                <a:cs typeface="Calibri"/>
              </a:rPr>
              <a:t>isc</a:t>
            </a:r>
            <a:r>
              <a:rPr lang="en-US" sz="3600" b="1" spc="-30" dirty="0" smtClean="0">
                <a:latin typeface="Calibri"/>
                <a:cs typeface="Calibri"/>
              </a:rPr>
              <a:t>u</a:t>
            </a:r>
            <a:r>
              <a:rPr lang="en-US" sz="3600" b="1" spc="-15" dirty="0" smtClean="0">
                <a:latin typeface="Calibri"/>
                <a:cs typeface="Calibri"/>
              </a:rPr>
              <a:t>ssio</a:t>
            </a:r>
            <a:r>
              <a:rPr lang="en-US" sz="3600" b="1" spc="-25" dirty="0" smtClean="0">
                <a:latin typeface="Calibri"/>
                <a:cs typeface="Calibri"/>
              </a:rPr>
              <a:t>n </a:t>
            </a:r>
            <a:r>
              <a:rPr lang="en-US" sz="3600" spc="-30" dirty="0">
                <a:latin typeface="Calibri"/>
                <a:cs typeface="Calibri"/>
              </a:rPr>
              <a:t>a</a:t>
            </a:r>
            <a:r>
              <a:rPr lang="en-US" sz="3600" spc="-30" dirty="0" smtClean="0">
                <a:latin typeface="Calibri"/>
                <a:cs typeface="Calibri"/>
              </a:rPr>
              <a:t>nd </a:t>
            </a:r>
            <a:r>
              <a:rPr lang="en-US" sz="3600" b="1" spc="-30" dirty="0" smtClean="0">
                <a:latin typeface="Calibri"/>
                <a:cs typeface="Calibri"/>
              </a:rPr>
              <a:t> </a:t>
            </a:r>
            <a:r>
              <a:rPr lang="en-US" sz="3600" b="1" spc="-20" dirty="0" smtClean="0">
                <a:latin typeface="Calibri"/>
                <a:cs typeface="Calibri"/>
              </a:rPr>
              <a:t>Fut</a:t>
            </a:r>
            <a:r>
              <a:rPr lang="en-US" sz="3600" b="1" spc="-30" dirty="0" smtClean="0">
                <a:latin typeface="Calibri"/>
                <a:cs typeface="Calibri"/>
              </a:rPr>
              <a:t>u</a:t>
            </a:r>
            <a:r>
              <a:rPr lang="en-US" sz="3600" b="1" spc="-20" dirty="0" smtClean="0">
                <a:latin typeface="Calibri"/>
                <a:cs typeface="Calibri"/>
              </a:rPr>
              <a:t>re Work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766282" y="6432232"/>
            <a:ext cx="231018" cy="2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34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628" y="1842771"/>
            <a:ext cx="7571105" cy="37198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spc="0" dirty="0" smtClean="0">
                <a:latin typeface="Calibri"/>
                <a:cs typeface="Calibri"/>
              </a:rPr>
              <a:t>C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30" dirty="0" smtClean="0">
                <a:latin typeface="Calibri"/>
                <a:cs typeface="Calibri"/>
              </a:rPr>
              <a:t>mbinin</a:t>
            </a:r>
            <a:r>
              <a:rPr sz="3200" spc="-15" dirty="0" smtClean="0">
                <a:latin typeface="Calibri"/>
                <a:cs typeface="Calibri"/>
              </a:rPr>
              <a:t>g </a:t>
            </a:r>
            <a:r>
              <a:rPr sz="3200" spc="-30" dirty="0" smtClean="0">
                <a:latin typeface="Calibri"/>
                <a:cs typeface="Calibri"/>
              </a:rPr>
              <a:t>w</a:t>
            </a:r>
            <a:r>
              <a:rPr sz="3200" spc="0" dirty="0" smtClean="0">
                <a:latin typeface="Calibri"/>
                <a:cs typeface="Calibri"/>
              </a:rPr>
              <a:t>ith </a:t>
            </a:r>
            <a:r>
              <a:rPr sz="3200" spc="-20" dirty="0" smtClean="0">
                <a:latin typeface="Calibri"/>
                <a:cs typeface="Calibri"/>
              </a:rPr>
              <a:t>ver</a:t>
            </a:r>
            <a:r>
              <a:rPr sz="3200" spc="0" dirty="0" smtClean="0">
                <a:latin typeface="Calibri"/>
                <a:cs typeface="Calibri"/>
              </a:rPr>
              <a:t>iﬁ</a:t>
            </a:r>
            <a:r>
              <a:rPr sz="3200" spc="-15" dirty="0" smtClean="0">
                <a:latin typeface="Calibri"/>
                <a:cs typeface="Calibri"/>
              </a:rPr>
              <a:t>c</a:t>
            </a:r>
            <a:r>
              <a:rPr sz="3200" spc="90" dirty="0" smtClean="0">
                <a:latin typeface="Calibri"/>
                <a:cs typeface="Calibri"/>
              </a:rPr>
              <a:t>a</a:t>
            </a:r>
            <a:r>
              <a:rPr lang="en-US" sz="3200" spc="90" dirty="0" smtClean="0">
                <a:latin typeface="Calibri"/>
                <a:cs typeface="Calibri"/>
              </a:rPr>
              <a:t>ti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ns in 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th</a:t>
            </a:r>
            <a:r>
              <a:rPr sz="3200" spc="-15" dirty="0" smtClean="0">
                <a:latin typeface="Calibri"/>
                <a:cs typeface="Calibri"/>
              </a:rPr>
              <a:t>er stacks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12"/>
              </a:spcBef>
              <a:buFont typeface="Arial"/>
              <a:buChar char="•"/>
            </a:pPr>
            <a:endParaRPr sz="500" dirty="0"/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0" dirty="0" smtClean="0">
                <a:latin typeface="Calibri"/>
                <a:cs typeface="Calibri"/>
              </a:rPr>
              <a:t>C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nsis</a:t>
            </a:r>
            <a:r>
              <a:rPr sz="2800" spc="-15" dirty="0" smtClean="0">
                <a:latin typeface="Calibri"/>
                <a:cs typeface="Calibri"/>
              </a:rPr>
              <a:t>ten</a:t>
            </a:r>
            <a:r>
              <a:rPr sz="2800" spc="-10" dirty="0" smtClean="0">
                <a:latin typeface="Calibri"/>
                <a:cs typeface="Calibri"/>
              </a:rPr>
              <a:t>t upd</a:t>
            </a:r>
            <a:r>
              <a:rPr sz="2800" spc="-15" dirty="0" smtClean="0">
                <a:latin typeface="Calibri"/>
                <a:cs typeface="Calibri"/>
              </a:rPr>
              <a:t>ates to data plane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ts val="600"/>
              </a:lnSpc>
              <a:spcBef>
                <a:spcPts val="39"/>
              </a:spcBef>
              <a:buFont typeface="Arial"/>
              <a:buChar char="–"/>
            </a:pPr>
            <a:endParaRPr sz="600" dirty="0"/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0" dirty="0" smtClean="0">
                <a:latin typeface="Calibri"/>
                <a:cs typeface="Calibri"/>
              </a:rPr>
              <a:t>V</a:t>
            </a:r>
            <a:r>
              <a:rPr sz="2800" spc="-15" dirty="0" smtClean="0">
                <a:latin typeface="Calibri"/>
                <a:cs typeface="Calibri"/>
              </a:rPr>
              <a:t>eriﬁc</a:t>
            </a:r>
            <a:r>
              <a:rPr sz="2800" spc="80" dirty="0" smtClean="0">
                <a:latin typeface="Calibri"/>
                <a:cs typeface="Calibri"/>
              </a:rPr>
              <a:t>a</a:t>
            </a:r>
            <a:r>
              <a:rPr lang="en-US" sz="2800" spc="80" dirty="0" smtClean="0">
                <a:latin typeface="Calibri"/>
                <a:cs typeface="Calibri"/>
              </a:rPr>
              <a:t>tion of data-plane </a:t>
            </a:r>
            <a:r>
              <a:rPr sz="2800" spc="-15" dirty="0" smtClean="0">
                <a:latin typeface="Calibri"/>
                <a:cs typeface="Calibri"/>
              </a:rPr>
              <a:t>state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lvl="1">
              <a:lnSpc>
                <a:spcPts val="1000"/>
              </a:lnSpc>
              <a:buFont typeface="Arial"/>
              <a:buChar char="–"/>
            </a:pPr>
            <a:endParaRPr sz="1000" dirty="0"/>
          </a:p>
          <a:p>
            <a:pPr lvl="1">
              <a:lnSpc>
                <a:spcPts val="1200"/>
              </a:lnSpc>
              <a:spcBef>
                <a:spcPts val="35"/>
              </a:spcBef>
              <a:buFont typeface="Arial"/>
              <a:buChar char="–"/>
            </a:pPr>
            <a:endParaRPr sz="1200" dirty="0"/>
          </a:p>
          <a:p>
            <a:pPr marL="355600" indent="-342900">
              <a:lnSpc>
                <a:spcPct val="100000"/>
              </a:lnSpc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3200" spc="0" dirty="0" smtClean="0">
                <a:latin typeface="Calibri"/>
                <a:cs typeface="Calibri"/>
              </a:rPr>
              <a:t>Mo</a:t>
            </a:r>
            <a:r>
              <a:rPr sz="3200" spc="-20" dirty="0" smtClean="0">
                <a:latin typeface="Calibri"/>
                <a:cs typeface="Calibri"/>
              </a:rPr>
              <a:t>re dy</a:t>
            </a:r>
            <a:r>
              <a:rPr sz="3200" spc="0" dirty="0" smtClean="0">
                <a:latin typeface="Calibri"/>
                <a:cs typeface="Calibri"/>
              </a:rPr>
              <a:t>n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-35" dirty="0" smtClean="0">
                <a:latin typeface="Calibri"/>
                <a:cs typeface="Calibri"/>
              </a:rPr>
              <a:t>m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15" dirty="0" smtClean="0">
                <a:latin typeface="Calibri"/>
                <a:cs typeface="Calibri"/>
              </a:rPr>
              <a:t>c n</a:t>
            </a:r>
            <a:r>
              <a:rPr sz="3200" spc="-20" dirty="0" smtClean="0">
                <a:latin typeface="Calibri"/>
                <a:cs typeface="Calibri"/>
              </a:rPr>
              <a:t>etw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20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k p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li</a:t>
            </a:r>
            <a:r>
              <a:rPr sz="3200" spc="-15" dirty="0" smtClean="0">
                <a:latin typeface="Calibri"/>
                <a:cs typeface="Calibri"/>
              </a:rPr>
              <a:t>ci</a:t>
            </a:r>
            <a:r>
              <a:rPr sz="3200" spc="-20" dirty="0" smtClean="0">
                <a:latin typeface="Calibri"/>
                <a:cs typeface="Calibri"/>
              </a:rPr>
              <a:t>es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44"/>
              </a:spcBef>
              <a:buFont typeface="Arial"/>
              <a:buChar char="•"/>
            </a:pPr>
            <a:endParaRPr sz="500" dirty="0"/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0" dirty="0" smtClean="0">
                <a:latin typeface="Calibri"/>
                <a:cs typeface="Calibri"/>
              </a:rPr>
              <a:t>Sh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uld </a:t>
            </a:r>
            <a:r>
              <a:rPr sz="2800" spc="-15" dirty="0" smtClean="0">
                <a:latin typeface="Calibri"/>
                <a:cs typeface="Calibri"/>
              </a:rPr>
              <a:t>c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ll</a:t>
            </a:r>
            <a:r>
              <a:rPr sz="2800" spc="-15" dirty="0" smtClean="0">
                <a:latin typeface="Calibri"/>
                <a:cs typeface="Calibri"/>
              </a:rPr>
              <a:t>ect </a:t>
            </a:r>
            <a:r>
              <a:rPr sz="2800" spc="-25" dirty="0" smtClean="0">
                <a:latin typeface="Calibri"/>
                <a:cs typeface="Calibri"/>
              </a:rPr>
              <a:t>m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15" dirty="0" smtClean="0">
                <a:latin typeface="Calibri"/>
                <a:cs typeface="Calibri"/>
              </a:rPr>
              <a:t>re real netw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-15" dirty="0" smtClean="0">
                <a:latin typeface="Calibri"/>
                <a:cs typeface="Calibri"/>
              </a:rPr>
              <a:t>rk p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li</a:t>
            </a:r>
            <a:r>
              <a:rPr sz="2800" spc="-15" dirty="0" smtClean="0">
                <a:latin typeface="Calibri"/>
                <a:cs typeface="Calibri"/>
              </a:rPr>
              <a:t>cies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ts val="600"/>
              </a:lnSpc>
              <a:spcBef>
                <a:spcPts val="40"/>
              </a:spcBef>
              <a:buFont typeface="Arial"/>
              <a:buChar char="–"/>
            </a:pPr>
            <a:endParaRPr sz="600" dirty="0"/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-20" dirty="0" smtClean="0">
                <a:latin typeface="Calibri"/>
                <a:cs typeface="Calibri"/>
              </a:rPr>
              <a:t>Need publi</a:t>
            </a:r>
            <a:r>
              <a:rPr sz="2800" spc="-15" dirty="0" smtClean="0">
                <a:latin typeface="Calibri"/>
                <a:cs typeface="Calibri"/>
              </a:rPr>
              <a:t>c rep</a:t>
            </a:r>
            <a:r>
              <a:rPr sz="2800" spc="-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sito</a:t>
            </a:r>
            <a:r>
              <a:rPr sz="2800" spc="-15" dirty="0" smtClean="0">
                <a:latin typeface="Calibri"/>
                <a:cs typeface="Calibri"/>
              </a:rPr>
              <a:t>ry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4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04907"/>
            <a:ext cx="8229600" cy="12527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r>
              <a:rPr lang="en-US" sz="3600" b="1" dirty="0" smtClean="0">
                <a:latin typeface="Calibri"/>
                <a:cs typeface="Calibri"/>
              </a:rPr>
              <a:t>T</a:t>
            </a:r>
            <a:r>
              <a:rPr lang="en-US" sz="3600" b="1" spc="-25" dirty="0" smtClean="0">
                <a:latin typeface="Calibri"/>
                <a:cs typeface="Calibri"/>
              </a:rPr>
              <a:t>hank Y</a:t>
            </a:r>
            <a:r>
              <a:rPr lang="en-US" sz="3600" b="1" spc="0" dirty="0" smtClean="0">
                <a:latin typeface="Calibri"/>
                <a:cs typeface="Calibri"/>
              </a:rPr>
              <a:t>o</a:t>
            </a:r>
            <a:r>
              <a:rPr lang="en-US" sz="3600" b="1" spc="-25" dirty="0" smtClean="0">
                <a:latin typeface="Calibri"/>
                <a:cs typeface="Calibri"/>
              </a:rPr>
              <a:t>u!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766282" y="6432232"/>
            <a:ext cx="231018" cy="2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35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9519" y="1600200"/>
            <a:ext cx="5154295" cy="4417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60"/>
              </a:spcBef>
            </a:pPr>
            <a:endParaRPr sz="1300" dirty="0"/>
          </a:p>
          <a:p>
            <a:pPr>
              <a:lnSpc>
                <a:spcPts val="850"/>
              </a:lnSpc>
              <a:spcBef>
                <a:spcPts val="37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0" algn="ctr">
              <a:lnSpc>
                <a:spcPct val="100000"/>
              </a:lnSpc>
            </a:pPr>
            <a:r>
              <a:rPr sz="5400" spc="-5" dirty="0" smtClean="0">
                <a:latin typeface="Calibri"/>
                <a:cs typeface="Calibri"/>
              </a:rPr>
              <a:t>Q</a:t>
            </a:r>
            <a:r>
              <a:rPr sz="5400" spc="0" dirty="0" smtClean="0">
                <a:latin typeface="Calibri"/>
                <a:cs typeface="Calibri"/>
              </a:rPr>
              <a:t>u</a:t>
            </a:r>
            <a:r>
              <a:rPr sz="5400" spc="45" dirty="0" smtClean="0">
                <a:latin typeface="Calibri"/>
                <a:cs typeface="Calibri"/>
              </a:rPr>
              <a:t>es</a:t>
            </a:r>
            <a:r>
              <a:rPr lang="en-US" sz="5400" spc="45" dirty="0" smtClean="0">
                <a:latin typeface="Calibri"/>
                <a:cs typeface="Calibri"/>
              </a:rPr>
              <a:t>ti</a:t>
            </a:r>
            <a:r>
              <a:rPr sz="5400" spc="45" dirty="0" smtClean="0">
                <a:latin typeface="Calibri"/>
                <a:cs typeface="Calibri"/>
              </a:rPr>
              <a:t>o</a:t>
            </a:r>
            <a:r>
              <a:rPr sz="5400" spc="55" dirty="0" smtClean="0">
                <a:latin typeface="Calibri"/>
                <a:cs typeface="Calibri"/>
              </a:rPr>
              <a:t>n</a:t>
            </a:r>
            <a:r>
              <a:rPr sz="5400" spc="-5" dirty="0" smtClean="0">
                <a:latin typeface="Calibri"/>
                <a:cs typeface="Calibri"/>
              </a:rPr>
              <a:t>s?</a:t>
            </a:r>
            <a:endParaRPr sz="5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8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3600" b="1" spc="-25" dirty="0" smtClean="0">
                <a:latin typeface="Calibri"/>
                <a:cs typeface="Calibri"/>
              </a:rPr>
              <a:t>Netwo</a:t>
            </a:r>
            <a:r>
              <a:rPr lang="en-US" sz="3600" b="1" spc="-20" dirty="0" smtClean="0">
                <a:latin typeface="Calibri"/>
                <a:cs typeface="Calibri"/>
              </a:rPr>
              <a:t>rk Config</a:t>
            </a:r>
            <a:r>
              <a:rPr lang="en-US" sz="3600" b="1" spc="-30" dirty="0" smtClean="0">
                <a:latin typeface="Calibri"/>
                <a:cs typeface="Calibri"/>
              </a:rPr>
              <a:t>u</a:t>
            </a:r>
            <a:r>
              <a:rPr lang="en-US" sz="3600" b="1" spc="0" dirty="0" smtClean="0">
                <a:latin typeface="Calibri"/>
                <a:cs typeface="Calibri"/>
              </a:rPr>
              <a:t>rat</a:t>
            </a:r>
            <a:r>
              <a:rPr lang="en-US" sz="3600" b="1" spc="-10" dirty="0" smtClean="0">
                <a:latin typeface="Calibri"/>
                <a:cs typeface="Calibri"/>
              </a:rPr>
              <a:t>io</a:t>
            </a:r>
            <a:r>
              <a:rPr lang="en-US" sz="3600" b="1" spc="-25" dirty="0" smtClean="0">
                <a:latin typeface="Calibri"/>
                <a:cs typeface="Calibri"/>
              </a:rPr>
              <a:t>n </a:t>
            </a:r>
            <a:r>
              <a:rPr lang="en-US" sz="3600" b="1" spc="-15" dirty="0" smtClean="0">
                <a:latin typeface="Calibri"/>
                <a:cs typeface="Calibri"/>
              </a:rPr>
              <a:t>Is </a:t>
            </a:r>
            <a:r>
              <a:rPr lang="en-US" sz="3600" b="1" spc="-25" dirty="0" smtClean="0">
                <a:latin typeface="Calibri"/>
                <a:cs typeface="Calibri"/>
              </a:rPr>
              <a:t>Hard</a:t>
            </a:r>
            <a:r>
              <a:rPr lang="en-US" sz="3600" b="1" spc="-15" dirty="0" smtClean="0">
                <a:latin typeface="Calibri"/>
                <a:cs typeface="Calibri"/>
              </a:rPr>
              <a:t>!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1992630"/>
            <a:ext cx="8305800" cy="4331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763270" indent="-342900">
              <a:lnSpc>
                <a:spcPct val="87300"/>
              </a:lnSpc>
              <a:buSzPct val="118518"/>
              <a:buFont typeface="Arial"/>
              <a:buChar char="•"/>
              <a:tabLst>
                <a:tab pos="354965" algn="l"/>
              </a:tabLst>
            </a:pPr>
            <a:r>
              <a:rPr sz="2700" dirty="0" smtClean="0">
                <a:latin typeface="Calibri"/>
                <a:cs typeface="Calibri"/>
              </a:rPr>
              <a:t>H</a:t>
            </a:r>
            <a:r>
              <a:rPr sz="2700" spc="-5" dirty="0" smtClean="0">
                <a:latin typeface="Calibri"/>
                <a:cs typeface="Calibri"/>
              </a:rPr>
              <a:t>i</a:t>
            </a:r>
            <a:r>
              <a:rPr sz="2700" spc="-15" dirty="0" smtClean="0">
                <a:latin typeface="Calibri"/>
                <a:cs typeface="Calibri"/>
              </a:rPr>
              <a:t>gh</a:t>
            </a:r>
            <a:r>
              <a:rPr lang="en-US" sz="2700" spc="-15" dirty="0" smtClean="0">
                <a:latin typeface="Calibri"/>
                <a:cs typeface="Calibri"/>
              </a:rPr>
              <a:t>-level </a:t>
            </a:r>
            <a:r>
              <a:rPr sz="2700" spc="-15" dirty="0" smtClean="0">
                <a:latin typeface="Calibri"/>
                <a:cs typeface="Calibri"/>
              </a:rPr>
              <a:t>tasks are realized th</a:t>
            </a:r>
            <a:r>
              <a:rPr sz="2700" spc="-10" dirty="0" smtClean="0">
                <a:latin typeface="Calibri"/>
                <a:cs typeface="Calibri"/>
              </a:rPr>
              <a:t>r</a:t>
            </a:r>
            <a:r>
              <a:rPr sz="2700" spc="-5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u</a:t>
            </a:r>
            <a:r>
              <a:rPr sz="2700" spc="-15" dirty="0" smtClean="0">
                <a:latin typeface="Calibri"/>
                <a:cs typeface="Calibri"/>
              </a:rPr>
              <a:t>gh </a:t>
            </a:r>
            <a:r>
              <a:rPr lang="en-US" sz="2700" spc="-15" dirty="0" smtClean="0">
                <a:latin typeface="Calibri"/>
                <a:cs typeface="Calibri"/>
              </a:rPr>
              <a:t>low-level </a:t>
            </a:r>
            <a:r>
              <a:rPr sz="2700" spc="-15" dirty="0" smtClean="0">
                <a:latin typeface="Calibri"/>
                <a:cs typeface="Calibri"/>
              </a:rPr>
              <a:t>c</a:t>
            </a:r>
            <a:r>
              <a:rPr sz="2700" spc="-5" dirty="0" smtClean="0">
                <a:latin typeface="Calibri"/>
                <a:cs typeface="Calibri"/>
              </a:rPr>
              <a:t>o</a:t>
            </a:r>
            <a:r>
              <a:rPr sz="2700" spc="-25" dirty="0" smtClean="0">
                <a:latin typeface="Calibri"/>
                <a:cs typeface="Calibri"/>
              </a:rPr>
              <a:t>mmands and s</a:t>
            </a:r>
            <a:r>
              <a:rPr sz="2700" spc="-15" dirty="0" smtClean="0">
                <a:latin typeface="Calibri"/>
                <a:cs typeface="Calibri"/>
              </a:rPr>
              <a:t>cripts</a:t>
            </a:r>
            <a:r>
              <a:rPr sz="2700" spc="-10" dirty="0" smtClean="0">
                <a:latin typeface="Calibri"/>
                <a:cs typeface="Calibri"/>
              </a:rPr>
              <a:t>: </a:t>
            </a:r>
            <a:r>
              <a:rPr sz="27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ha</a:t>
            </a:r>
            <a:r>
              <a:rPr sz="27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rd to </a:t>
            </a:r>
            <a:r>
              <a:rPr sz="27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und</a:t>
            </a:r>
            <a:r>
              <a:rPr sz="27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27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stand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8"/>
              </a:spcBef>
              <a:buFont typeface="Arial"/>
              <a:buChar char="•"/>
            </a:pPr>
            <a:endParaRPr sz="1400" dirty="0"/>
          </a:p>
          <a:p>
            <a:pPr marL="355600" indent="-342900">
              <a:lnSpc>
                <a:spcPct val="100000"/>
              </a:lnSpc>
              <a:buSzPct val="118518"/>
              <a:buFont typeface="Arial"/>
              <a:buChar char="•"/>
              <a:tabLst>
                <a:tab pos="354965" algn="l"/>
              </a:tabLst>
            </a:pPr>
            <a:r>
              <a:rPr sz="2700" dirty="0" smtClean="0">
                <a:latin typeface="Calibri"/>
                <a:cs typeface="Calibri"/>
              </a:rPr>
              <a:t>Dis</a:t>
            </a:r>
            <a:r>
              <a:rPr sz="2700" spc="-10" dirty="0" smtClean="0">
                <a:latin typeface="Calibri"/>
                <a:cs typeface="Calibri"/>
              </a:rPr>
              <a:t>tribu</a:t>
            </a:r>
            <a:r>
              <a:rPr sz="2700" spc="-15" dirty="0" smtClean="0">
                <a:latin typeface="Calibri"/>
                <a:cs typeface="Calibri"/>
              </a:rPr>
              <a:t>ted c</a:t>
            </a:r>
            <a:r>
              <a:rPr sz="2700" spc="-5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nﬁ</a:t>
            </a:r>
            <a:r>
              <a:rPr sz="2700" spc="-15" dirty="0" smtClean="0">
                <a:latin typeface="Calibri"/>
                <a:cs typeface="Calibri"/>
              </a:rPr>
              <a:t>gu</a:t>
            </a:r>
            <a:r>
              <a:rPr sz="2700" spc="-10" dirty="0" smtClean="0">
                <a:latin typeface="Calibri"/>
                <a:cs typeface="Calibri"/>
              </a:rPr>
              <a:t>r</a:t>
            </a:r>
            <a:r>
              <a:rPr sz="2700" spc="75" dirty="0" smtClean="0">
                <a:latin typeface="Calibri"/>
                <a:cs typeface="Calibri"/>
              </a:rPr>
              <a:t>a</a:t>
            </a:r>
            <a:r>
              <a:rPr lang="en-US" sz="2700" spc="75" dirty="0" smtClean="0">
                <a:latin typeface="Calibri"/>
                <a:cs typeface="Calibri"/>
              </a:rPr>
              <a:t>ti</a:t>
            </a:r>
            <a:r>
              <a:rPr sz="2700" spc="-5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-10" dirty="0" smtClean="0">
                <a:latin typeface="Calibri"/>
                <a:cs typeface="Calibri"/>
              </a:rPr>
              <a:t>: </a:t>
            </a:r>
            <a:r>
              <a:rPr sz="27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ha</a:t>
            </a:r>
            <a:r>
              <a:rPr sz="27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rd to m</a:t>
            </a:r>
            <a:r>
              <a:rPr sz="27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ana</a:t>
            </a:r>
            <a:r>
              <a:rPr sz="27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ge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47"/>
              </a:spcBef>
              <a:buFont typeface="Arial"/>
              <a:buChar char="•"/>
            </a:pPr>
            <a:endParaRPr sz="6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 marL="355600" marR="12700" indent="-342900">
              <a:lnSpc>
                <a:spcPct val="89900"/>
              </a:lnSpc>
              <a:buSzPct val="118518"/>
              <a:buFont typeface="Arial"/>
              <a:buChar char="•"/>
              <a:tabLst>
                <a:tab pos="354965" algn="l"/>
              </a:tabLst>
            </a:pPr>
            <a:r>
              <a:rPr sz="2700" dirty="0" smtClean="0">
                <a:latin typeface="Calibri"/>
                <a:cs typeface="Calibri"/>
              </a:rPr>
              <a:t>V</a:t>
            </a:r>
            <a:r>
              <a:rPr sz="2700" spc="-15" dirty="0" smtClean="0">
                <a:latin typeface="Calibri"/>
                <a:cs typeface="Calibri"/>
              </a:rPr>
              <a:t>ariety </a:t>
            </a:r>
            <a:r>
              <a:rPr sz="2700" spc="-5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f n</a:t>
            </a:r>
            <a:r>
              <a:rPr sz="2700" spc="-15" dirty="0" smtClean="0">
                <a:latin typeface="Calibri"/>
                <a:cs typeface="Calibri"/>
              </a:rPr>
              <a:t>etw</a:t>
            </a:r>
            <a:r>
              <a:rPr sz="2700" spc="-5" dirty="0" smtClean="0">
                <a:latin typeface="Calibri"/>
                <a:cs typeface="Calibri"/>
              </a:rPr>
              <a:t>o</a:t>
            </a:r>
            <a:r>
              <a:rPr sz="2700" spc="-15" dirty="0" smtClean="0">
                <a:latin typeface="Calibri"/>
                <a:cs typeface="Calibri"/>
              </a:rPr>
              <a:t>rk</a:t>
            </a:r>
            <a:r>
              <a:rPr lang="en-US" altLang="zh-CN" sz="2700" spc="-15" dirty="0" smtClean="0">
                <a:latin typeface="Calibri"/>
                <a:cs typeface="Calibri"/>
              </a:rPr>
              <a:t>-</a:t>
            </a:r>
            <a:r>
              <a:rPr sz="2700" spc="-25" dirty="0" smtClean="0">
                <a:latin typeface="Calibri"/>
                <a:cs typeface="Calibri"/>
              </a:rPr>
              <a:t>w</a:t>
            </a:r>
            <a:r>
              <a:rPr sz="2700" spc="0" dirty="0" smtClean="0">
                <a:latin typeface="Calibri"/>
                <a:cs typeface="Calibri"/>
              </a:rPr>
              <a:t>id</a:t>
            </a:r>
            <a:r>
              <a:rPr sz="2700" spc="-15" dirty="0" smtClean="0">
                <a:latin typeface="Calibri"/>
                <a:cs typeface="Calibri"/>
              </a:rPr>
              <a:t>e tasks cause changes to the</a:t>
            </a:r>
            <a:r>
              <a:rPr sz="2700" spc="-10" dirty="0" smtClean="0">
                <a:latin typeface="Calibri"/>
                <a:cs typeface="Calibri"/>
              </a:rPr>
              <a:t> n</a:t>
            </a:r>
            <a:r>
              <a:rPr sz="2700" spc="-15" dirty="0" smtClean="0">
                <a:latin typeface="Calibri"/>
                <a:cs typeface="Calibri"/>
              </a:rPr>
              <a:t>etw</a:t>
            </a:r>
            <a:r>
              <a:rPr sz="2700" spc="-5" dirty="0" smtClean="0">
                <a:latin typeface="Calibri"/>
                <a:cs typeface="Calibri"/>
              </a:rPr>
              <a:t>o</a:t>
            </a:r>
            <a:r>
              <a:rPr sz="2700" spc="-10" dirty="0" smtClean="0">
                <a:latin typeface="Calibri"/>
                <a:cs typeface="Calibri"/>
              </a:rPr>
              <a:t>rk: </a:t>
            </a:r>
            <a:r>
              <a:rPr sz="27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lot</a:t>
            </a:r>
            <a:r>
              <a:rPr sz="27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s </a:t>
            </a:r>
            <a:r>
              <a:rPr sz="2700" b="1" spc="-5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700" b="1" spc="0" dirty="0" smtClean="0">
                <a:solidFill>
                  <a:srgbClr val="FF0000"/>
                </a:solidFill>
                <a:latin typeface="Calibri"/>
                <a:cs typeface="Calibri"/>
              </a:rPr>
              <a:t>f </a:t>
            </a:r>
            <a:r>
              <a:rPr sz="27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dyna</a:t>
            </a:r>
            <a:r>
              <a:rPr sz="27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700" b="1" spc="-5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b="1" spc="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400"/>
              </a:lnSpc>
              <a:spcBef>
                <a:spcPts val="8"/>
              </a:spcBef>
              <a:buFont typeface="Arial"/>
              <a:buChar char="•"/>
            </a:pPr>
            <a:endParaRPr sz="1400" dirty="0"/>
          </a:p>
          <a:p>
            <a:pPr marL="355600" indent="-342900">
              <a:lnSpc>
                <a:spcPct val="100000"/>
              </a:lnSpc>
              <a:buSzPct val="118518"/>
              <a:buFont typeface="Arial"/>
              <a:buChar char="•"/>
              <a:tabLst>
                <a:tab pos="354965" algn="l"/>
              </a:tabLst>
            </a:pPr>
            <a:r>
              <a:rPr sz="2700" spc="-20" dirty="0" smtClean="0">
                <a:latin typeface="Calibri"/>
                <a:cs typeface="Calibri"/>
              </a:rPr>
              <a:t>No </a:t>
            </a:r>
            <a:r>
              <a:rPr sz="2700" spc="-15" dirty="0" smtClean="0">
                <a:latin typeface="Calibri"/>
                <a:cs typeface="Calibri"/>
              </a:rPr>
              <a:t>changes are checked f</a:t>
            </a:r>
            <a:r>
              <a:rPr sz="2700" spc="-5" dirty="0" smtClean="0">
                <a:latin typeface="Calibri"/>
                <a:cs typeface="Calibri"/>
              </a:rPr>
              <a:t>o</a:t>
            </a:r>
            <a:r>
              <a:rPr sz="2700" spc="-10" dirty="0" smtClean="0">
                <a:latin typeface="Calibri"/>
                <a:cs typeface="Calibri"/>
              </a:rPr>
              <a:t>r </a:t>
            </a:r>
            <a:r>
              <a:rPr sz="2700" spc="-15" dirty="0" smtClean="0">
                <a:latin typeface="Calibri"/>
                <a:cs typeface="Calibri"/>
              </a:rPr>
              <a:t>c</a:t>
            </a:r>
            <a:r>
              <a:rPr sz="2700" spc="-5" dirty="0" smtClean="0">
                <a:latin typeface="Calibri"/>
                <a:cs typeface="Calibri"/>
              </a:rPr>
              <a:t>o</a:t>
            </a:r>
            <a:r>
              <a:rPr sz="2700" spc="-15" dirty="0" smtClean="0">
                <a:latin typeface="Calibri"/>
                <a:cs typeface="Calibri"/>
              </a:rPr>
              <a:t>rrectness</a:t>
            </a:r>
            <a:r>
              <a:rPr sz="2700" spc="-10" dirty="0" smtClean="0">
                <a:latin typeface="Calibri"/>
                <a:cs typeface="Calibri"/>
              </a:rPr>
              <a:t>:</a:t>
            </a:r>
            <a:r>
              <a:rPr lang="en-US" sz="2700" dirty="0">
                <a:latin typeface="Calibri"/>
                <a:cs typeface="Calibri"/>
              </a:rPr>
              <a:t> </a:t>
            </a:r>
            <a:r>
              <a:rPr lang="en-US" sz="2700" dirty="0" smtClean="0">
                <a:latin typeface="Calibri"/>
                <a:cs typeface="Calibri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b="1" dirty="0" smtClean="0">
                <a:solidFill>
                  <a:srgbClr val="FF0000"/>
                </a:solidFill>
                <a:latin typeface="Calibri"/>
                <a:cs typeface="Calibri"/>
              </a:rPr>
              <a:t>rr</a:t>
            </a:r>
            <a:r>
              <a:rPr sz="2700" b="1" spc="-5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700" b="1" spc="-29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altLang="zh-CN" sz="2700" b="1" spc="-295" dirty="0" smtClean="0">
                <a:solidFill>
                  <a:srgbClr val="FF0000"/>
                </a:solidFill>
                <a:latin typeface="Calibri"/>
                <a:cs typeface="Calibri"/>
              </a:rPr>
              <a:t>- prone  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37EA-A88F-45B1-B20A-4943A1CDCBB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05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760"/>
            <a:ext cx="8763000" cy="4419600"/>
          </a:xfrm>
        </p:spPr>
        <p:txBody>
          <a:bodyPr/>
          <a:lstStyle/>
          <a:p>
            <a:r>
              <a:rPr lang="en-US" b="1" dirty="0" smtClean="0"/>
              <a:t>No control plane abstraction for the whole network!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It’s like old times – when there was no OS…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>
            <a:normAutofit/>
          </a:bodyPr>
          <a:lstStyle/>
          <a:p>
            <a:pPr marL="12700"/>
            <a:r>
              <a:rPr lang="en-US" sz="3600" spc="-25" dirty="0">
                <a:latin typeface="Calibri"/>
                <a:cs typeface="Calibri"/>
              </a:rPr>
              <a:t>Limitations of Current Networks</a:t>
            </a:r>
          </a:p>
        </p:txBody>
      </p:sp>
      <p:pic>
        <p:nvPicPr>
          <p:cNvPr id="4098" name="Picture 2" descr="http://www.computerhistory.org/timeline/images/1949_eds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02313"/>
            <a:ext cx="2133600" cy="27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8241" y="6520190"/>
            <a:ext cx="18357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Wilkes with the </a:t>
            </a:r>
            <a:r>
              <a:rPr lang="en-US" sz="1100" dirty="0" smtClean="0"/>
              <a:t>EDSAC, 1949</a:t>
            </a:r>
            <a:endParaRPr lang="en-US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37EA-A88F-45B1-B20A-4943A1CDCBB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10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/>
            <a:r>
              <a:rPr lang="en-US" sz="3600" spc="-25" dirty="0">
                <a:latin typeface="Calibri"/>
                <a:cs typeface="Calibri"/>
              </a:rPr>
              <a:t>Idea: An OS for Networks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5138" y="3748088"/>
            <a:ext cx="1525587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5830" y="4548404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565150" y="3836988"/>
            <a:ext cx="1339850" cy="344487"/>
            <a:chOff x="558086" y="3810293"/>
            <a:chExt cx="1339620" cy="343744"/>
          </a:xfrm>
        </p:grpSpPr>
        <p:grpSp>
          <p:nvGrpSpPr>
            <p:cNvPr id="7" name="Rounded Rectangle 4"/>
            <p:cNvGrpSpPr>
              <a:grpSpLocks/>
            </p:cNvGrpSpPr>
            <p:nvPr/>
          </p:nvGrpSpPr>
          <p:grpSpPr bwMode="auto">
            <a:xfrm>
              <a:off x="498224" y="3772708"/>
              <a:ext cx="451104" cy="457200"/>
              <a:chOff x="505968" y="3974592"/>
              <a:chExt cx="451104" cy="457200"/>
            </a:xfrm>
          </p:grpSpPr>
          <p:pic>
            <p:nvPicPr>
              <p:cNvPr id="15" name="Rounded Rectangle 4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968" y="3974592"/>
                <a:ext cx="451104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582179" y="4028526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8" name="Rounded Rectangle 5"/>
            <p:cNvGrpSpPr>
              <a:grpSpLocks/>
            </p:cNvGrpSpPr>
            <p:nvPr/>
          </p:nvGrpSpPr>
          <p:grpSpPr bwMode="auto">
            <a:xfrm>
              <a:off x="833504" y="3772708"/>
              <a:ext cx="451104" cy="457200"/>
              <a:chOff x="841248" y="3974592"/>
              <a:chExt cx="451104" cy="457200"/>
            </a:xfrm>
          </p:grpSpPr>
          <p:pic>
            <p:nvPicPr>
              <p:cNvPr id="13" name="Rounded Rectangle 5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248" y="3974592"/>
                <a:ext cx="451104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917084" y="4028526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9" name="Rounded Rectangle 6"/>
            <p:cNvGrpSpPr>
              <a:grpSpLocks/>
            </p:cNvGrpSpPr>
            <p:nvPr/>
          </p:nvGrpSpPr>
          <p:grpSpPr bwMode="auto">
            <a:xfrm>
              <a:off x="1504064" y="3772708"/>
              <a:ext cx="451104" cy="457200"/>
              <a:chOff x="1511808" y="3974592"/>
              <a:chExt cx="451104" cy="457200"/>
            </a:xfrm>
          </p:grpSpPr>
          <p:pic>
            <p:nvPicPr>
              <p:cNvPr id="11" name="Rounded Rectangle 6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1808" y="3974592"/>
                <a:ext cx="451104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 Box 15"/>
              <p:cNvSpPr txBox="1">
                <a:spLocks noChangeArrowheads="1"/>
              </p:cNvSpPr>
              <p:nvPr/>
            </p:nvSpPr>
            <p:spPr bwMode="auto">
              <a:xfrm>
                <a:off x="1586894" y="4028526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10" name="Straight Connector 9"/>
            <p:cNvCxnSpPr>
              <a:cxnSpLocks noChangeShapeType="1"/>
              <a:stCxn id="13" idx="3"/>
              <a:endCxn id="11" idx="1"/>
            </p:cNvCxnSpPr>
            <p:nvPr/>
          </p:nvCxnSpPr>
          <p:spPr bwMode="auto">
            <a:xfrm>
              <a:off x="1227896" y="3982166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7" name="Rectangle 16"/>
          <p:cNvSpPr/>
          <p:nvPr/>
        </p:nvSpPr>
        <p:spPr>
          <a:xfrm>
            <a:off x="2887663" y="24733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88148" y="3273021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2987675" y="2562225"/>
            <a:ext cx="1339850" cy="342900"/>
            <a:chOff x="2988148" y="2012694"/>
            <a:chExt cx="1339620" cy="343744"/>
          </a:xfrm>
        </p:grpSpPr>
        <p:grpSp>
          <p:nvGrpSpPr>
            <p:cNvPr id="20" name="Rounded Rectangle 14"/>
            <p:cNvGrpSpPr>
              <a:grpSpLocks/>
            </p:cNvGrpSpPr>
            <p:nvPr/>
          </p:nvGrpSpPr>
          <p:grpSpPr bwMode="auto">
            <a:xfrm>
              <a:off x="2926080" y="1976428"/>
              <a:ext cx="451104" cy="451104"/>
              <a:chOff x="2926080" y="2700528"/>
              <a:chExt cx="451104" cy="451104"/>
            </a:xfrm>
          </p:grpSpPr>
          <p:pic>
            <p:nvPicPr>
              <p:cNvPr id="28" name="Rounded Rectangle 14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080" y="2700528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 Box 24"/>
              <p:cNvSpPr txBox="1">
                <a:spLocks noChangeArrowheads="1"/>
              </p:cNvSpPr>
              <p:nvPr/>
            </p:nvSpPr>
            <p:spPr bwMode="auto">
              <a:xfrm>
                <a:off x="3004497" y="2753143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21" name="Rounded Rectangle 15"/>
            <p:cNvGrpSpPr>
              <a:grpSpLocks/>
            </p:cNvGrpSpPr>
            <p:nvPr/>
          </p:nvGrpSpPr>
          <p:grpSpPr bwMode="auto">
            <a:xfrm>
              <a:off x="3261360" y="1976428"/>
              <a:ext cx="451104" cy="451104"/>
              <a:chOff x="3261360" y="2700528"/>
              <a:chExt cx="451104" cy="451104"/>
            </a:xfrm>
          </p:grpSpPr>
          <p:pic>
            <p:nvPicPr>
              <p:cNvPr id="26" name="Rounded Rectangle 15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1360" y="2700528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 Box 27"/>
              <p:cNvSpPr txBox="1">
                <a:spLocks noChangeArrowheads="1"/>
              </p:cNvSpPr>
              <p:nvPr/>
            </p:nvSpPr>
            <p:spPr bwMode="auto">
              <a:xfrm>
                <a:off x="3339402" y="2753143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22" name="Rounded Rectangle 16"/>
            <p:cNvGrpSpPr>
              <a:grpSpLocks/>
            </p:cNvGrpSpPr>
            <p:nvPr/>
          </p:nvGrpSpPr>
          <p:grpSpPr bwMode="auto">
            <a:xfrm>
              <a:off x="3931920" y="1976428"/>
              <a:ext cx="451104" cy="451104"/>
              <a:chOff x="3931920" y="2700528"/>
              <a:chExt cx="451104" cy="451104"/>
            </a:xfrm>
          </p:grpSpPr>
          <p:pic>
            <p:nvPicPr>
              <p:cNvPr id="24" name="Rounded Rectangle 16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1920" y="2700528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4009212" y="2753143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23" name="Straight Connector 22"/>
            <p:cNvCxnSpPr>
              <a:cxnSpLocks noChangeShapeType="1"/>
              <a:stCxn id="26" idx="3"/>
              <a:endCxn id="24" idx="1"/>
            </p:cNvCxnSpPr>
            <p:nvPr/>
          </p:nvCxnSpPr>
          <p:spPr bwMode="auto">
            <a:xfrm>
              <a:off x="3657958" y="2184567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0" name="Rectangle 29"/>
          <p:cNvSpPr/>
          <p:nvPr/>
        </p:nvSpPr>
        <p:spPr>
          <a:xfrm>
            <a:off x="6616700" y="3068638"/>
            <a:ext cx="1525588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17510" y="3868580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32" name="Group 57"/>
          <p:cNvGrpSpPr>
            <a:grpSpLocks/>
          </p:cNvGrpSpPr>
          <p:nvPr/>
        </p:nvGrpSpPr>
        <p:grpSpPr bwMode="auto">
          <a:xfrm>
            <a:off x="6718300" y="3157538"/>
            <a:ext cx="1338263" cy="344487"/>
            <a:chOff x="6717510" y="2608253"/>
            <a:chExt cx="1339620" cy="343744"/>
          </a:xfrm>
        </p:grpSpPr>
        <p:grpSp>
          <p:nvGrpSpPr>
            <p:cNvPr id="33" name="Rounded Rectangle 22"/>
            <p:cNvGrpSpPr>
              <a:grpSpLocks/>
            </p:cNvGrpSpPr>
            <p:nvPr/>
          </p:nvGrpSpPr>
          <p:grpSpPr bwMode="auto">
            <a:xfrm>
              <a:off x="6656832" y="2573836"/>
              <a:ext cx="451104" cy="451104"/>
              <a:chOff x="6656832" y="3297936"/>
              <a:chExt cx="451104" cy="451104"/>
            </a:xfrm>
          </p:grpSpPr>
          <p:pic>
            <p:nvPicPr>
              <p:cNvPr id="41" name="Rounded Rectangle 22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6832" y="32979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 Box 39"/>
              <p:cNvSpPr txBox="1">
                <a:spLocks noChangeArrowheads="1"/>
              </p:cNvSpPr>
              <p:nvPr/>
            </p:nvSpPr>
            <p:spPr bwMode="auto">
              <a:xfrm>
                <a:off x="6733859" y="334870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34" name="Rounded Rectangle 23"/>
            <p:cNvGrpSpPr>
              <a:grpSpLocks/>
            </p:cNvGrpSpPr>
            <p:nvPr/>
          </p:nvGrpSpPr>
          <p:grpSpPr bwMode="auto">
            <a:xfrm>
              <a:off x="6992112" y="2573836"/>
              <a:ext cx="451104" cy="451104"/>
              <a:chOff x="6992112" y="3297936"/>
              <a:chExt cx="451104" cy="451104"/>
            </a:xfrm>
          </p:grpSpPr>
          <p:pic>
            <p:nvPicPr>
              <p:cNvPr id="39" name="Rounded Rectangle 23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2112" y="32979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42"/>
              <p:cNvSpPr txBox="1">
                <a:spLocks noChangeArrowheads="1"/>
              </p:cNvSpPr>
              <p:nvPr/>
            </p:nvSpPr>
            <p:spPr bwMode="auto">
              <a:xfrm>
                <a:off x="7068764" y="334870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35" name="Rounded Rectangle 24"/>
            <p:cNvGrpSpPr>
              <a:grpSpLocks/>
            </p:cNvGrpSpPr>
            <p:nvPr/>
          </p:nvGrpSpPr>
          <p:grpSpPr bwMode="auto">
            <a:xfrm>
              <a:off x="7662672" y="2573836"/>
              <a:ext cx="451104" cy="451104"/>
              <a:chOff x="7662672" y="3297936"/>
              <a:chExt cx="451104" cy="451104"/>
            </a:xfrm>
          </p:grpSpPr>
          <p:pic>
            <p:nvPicPr>
              <p:cNvPr id="37" name="Rounded Rectangle 24"/>
              <p:cNvPicPr>
                <a:picLocks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2672" y="32979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 Box 45"/>
              <p:cNvSpPr txBox="1">
                <a:spLocks noChangeArrowheads="1"/>
              </p:cNvSpPr>
              <p:nvPr/>
            </p:nvSpPr>
            <p:spPr bwMode="auto">
              <a:xfrm>
                <a:off x="7738574" y="334870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36" name="Straight Connector 35"/>
            <p:cNvCxnSpPr>
              <a:cxnSpLocks noChangeShapeType="1"/>
              <a:stCxn id="39" idx="3"/>
              <a:endCxn id="37" idx="1"/>
            </p:cNvCxnSpPr>
            <p:nvPr/>
          </p:nvCxnSpPr>
          <p:spPr bwMode="auto">
            <a:xfrm>
              <a:off x="7387320" y="2780126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3" name="Rectangle 42"/>
          <p:cNvSpPr/>
          <p:nvPr/>
        </p:nvSpPr>
        <p:spPr>
          <a:xfrm>
            <a:off x="2292350" y="5164138"/>
            <a:ext cx="1525588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392599" y="5965138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45" name="Group 55"/>
          <p:cNvGrpSpPr>
            <a:grpSpLocks/>
          </p:cNvGrpSpPr>
          <p:nvPr/>
        </p:nvGrpSpPr>
        <p:grpSpPr bwMode="auto">
          <a:xfrm>
            <a:off x="2392363" y="5254625"/>
            <a:ext cx="1339850" cy="342900"/>
            <a:chOff x="2995893" y="5485693"/>
            <a:chExt cx="1339620" cy="343744"/>
          </a:xfrm>
        </p:grpSpPr>
        <p:grpSp>
          <p:nvGrpSpPr>
            <p:cNvPr id="46" name="Rounded Rectangle 30"/>
            <p:cNvGrpSpPr>
              <a:grpSpLocks/>
            </p:cNvGrpSpPr>
            <p:nvPr/>
          </p:nvGrpSpPr>
          <p:grpSpPr bwMode="auto">
            <a:xfrm>
              <a:off x="2931966" y="5451742"/>
              <a:ext cx="451104" cy="451104"/>
              <a:chOff x="2328672" y="5394960"/>
              <a:chExt cx="451104" cy="451104"/>
            </a:xfrm>
          </p:grpSpPr>
          <p:pic>
            <p:nvPicPr>
              <p:cNvPr id="54" name="Rounded Rectangle 30"/>
              <p:cNvPicPr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8672" y="5394960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 Box 54"/>
              <p:cNvSpPr txBox="1">
                <a:spLocks noChangeArrowheads="1"/>
              </p:cNvSpPr>
              <p:nvPr/>
            </p:nvSpPr>
            <p:spPr bwMode="auto">
              <a:xfrm>
                <a:off x="2408948" y="5445260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47" name="Rounded Rectangle 31"/>
            <p:cNvGrpSpPr>
              <a:grpSpLocks/>
            </p:cNvGrpSpPr>
            <p:nvPr/>
          </p:nvGrpSpPr>
          <p:grpSpPr bwMode="auto">
            <a:xfrm>
              <a:off x="3267246" y="5451742"/>
              <a:ext cx="451104" cy="451104"/>
              <a:chOff x="2663952" y="5394960"/>
              <a:chExt cx="451104" cy="451104"/>
            </a:xfrm>
          </p:grpSpPr>
          <p:pic>
            <p:nvPicPr>
              <p:cNvPr id="52" name="Rounded Rectangle 31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952" y="5394960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Text Box 57"/>
              <p:cNvSpPr txBox="1">
                <a:spLocks noChangeArrowheads="1"/>
              </p:cNvSpPr>
              <p:nvPr/>
            </p:nvSpPr>
            <p:spPr bwMode="auto">
              <a:xfrm>
                <a:off x="2743853" y="5445260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48" name="Rounded Rectangle 32"/>
            <p:cNvGrpSpPr>
              <a:grpSpLocks/>
            </p:cNvGrpSpPr>
            <p:nvPr/>
          </p:nvGrpSpPr>
          <p:grpSpPr bwMode="auto">
            <a:xfrm>
              <a:off x="3937806" y="5451742"/>
              <a:ext cx="451104" cy="451104"/>
              <a:chOff x="3334512" y="5394960"/>
              <a:chExt cx="451104" cy="451104"/>
            </a:xfrm>
          </p:grpSpPr>
          <p:pic>
            <p:nvPicPr>
              <p:cNvPr id="50" name="Rounded Rectangle 32"/>
              <p:cNvPicPr>
                <a:picLocks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4512" y="5394960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 Box 60"/>
              <p:cNvSpPr txBox="1">
                <a:spLocks noChangeArrowheads="1"/>
              </p:cNvSpPr>
              <p:nvPr/>
            </p:nvSpPr>
            <p:spPr bwMode="auto">
              <a:xfrm>
                <a:off x="3413663" y="5445260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49" name="Straight Connector 48"/>
            <p:cNvCxnSpPr>
              <a:cxnSpLocks noChangeShapeType="1"/>
              <a:stCxn id="52" idx="3"/>
              <a:endCxn id="50" idx="1"/>
            </p:cNvCxnSpPr>
            <p:nvPr/>
          </p:nvCxnSpPr>
          <p:spPr bwMode="auto">
            <a:xfrm>
              <a:off x="3665703" y="5657566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6" name="Rectangle 55"/>
          <p:cNvSpPr/>
          <p:nvPr/>
        </p:nvSpPr>
        <p:spPr>
          <a:xfrm>
            <a:off x="4421188" y="42894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521796" y="5089130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65829" y="4181296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988147" y="2905913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7509" y="3501472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392598" y="5598030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521795" y="4722022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grpSp>
        <p:nvGrpSpPr>
          <p:cNvPr id="63" name="Group 56"/>
          <p:cNvGrpSpPr>
            <a:grpSpLocks/>
          </p:cNvGrpSpPr>
          <p:nvPr/>
        </p:nvGrpSpPr>
        <p:grpSpPr bwMode="auto">
          <a:xfrm>
            <a:off x="4521200" y="4378325"/>
            <a:ext cx="1339850" cy="344488"/>
            <a:chOff x="4521796" y="3828803"/>
            <a:chExt cx="1339620" cy="343744"/>
          </a:xfrm>
        </p:grpSpPr>
        <p:grpSp>
          <p:nvGrpSpPr>
            <p:cNvPr id="64" name="Rounded Rectangle 38"/>
            <p:cNvGrpSpPr>
              <a:grpSpLocks/>
            </p:cNvGrpSpPr>
            <p:nvPr/>
          </p:nvGrpSpPr>
          <p:grpSpPr bwMode="auto">
            <a:xfrm>
              <a:off x="4462272" y="3793036"/>
              <a:ext cx="451104" cy="451104"/>
              <a:chOff x="4462272" y="4517136"/>
              <a:chExt cx="451104" cy="451104"/>
            </a:xfrm>
          </p:grpSpPr>
          <p:pic>
            <p:nvPicPr>
              <p:cNvPr id="72" name="Rounded Rectangle 38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2272" y="45171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Text Box 84"/>
              <p:cNvSpPr txBox="1">
                <a:spLocks noChangeArrowheads="1"/>
              </p:cNvSpPr>
              <p:nvPr/>
            </p:nvSpPr>
            <p:spPr bwMode="auto">
              <a:xfrm>
                <a:off x="4538145" y="456925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65" name="Rounded Rectangle 39"/>
            <p:cNvGrpSpPr>
              <a:grpSpLocks/>
            </p:cNvGrpSpPr>
            <p:nvPr/>
          </p:nvGrpSpPr>
          <p:grpSpPr bwMode="auto">
            <a:xfrm>
              <a:off x="4797552" y="3793036"/>
              <a:ext cx="451104" cy="451104"/>
              <a:chOff x="4797552" y="4517136"/>
              <a:chExt cx="451104" cy="451104"/>
            </a:xfrm>
          </p:grpSpPr>
          <p:pic>
            <p:nvPicPr>
              <p:cNvPr id="70" name="Rounded Rectangle 39"/>
              <p:cNvPicPr>
                <a:picLocks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7552" y="45171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Text Box 87"/>
              <p:cNvSpPr txBox="1">
                <a:spLocks noChangeArrowheads="1"/>
              </p:cNvSpPr>
              <p:nvPr/>
            </p:nvSpPr>
            <p:spPr bwMode="auto">
              <a:xfrm>
                <a:off x="4873050" y="456925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grpSp>
          <p:nvGrpSpPr>
            <p:cNvPr id="66" name="Rounded Rectangle 40"/>
            <p:cNvGrpSpPr>
              <a:grpSpLocks/>
            </p:cNvGrpSpPr>
            <p:nvPr/>
          </p:nvGrpSpPr>
          <p:grpSpPr bwMode="auto">
            <a:xfrm>
              <a:off x="5468112" y="3793036"/>
              <a:ext cx="451104" cy="451104"/>
              <a:chOff x="5468112" y="4517136"/>
              <a:chExt cx="451104" cy="451104"/>
            </a:xfrm>
          </p:grpSpPr>
          <p:pic>
            <p:nvPicPr>
              <p:cNvPr id="68" name="Rounded Rectangle 40"/>
              <p:cNvPicPr>
                <a:picLocks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8112" y="4517136"/>
                <a:ext cx="451104" cy="45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Text Box 90"/>
              <p:cNvSpPr txBox="1">
                <a:spLocks noChangeArrowheads="1"/>
              </p:cNvSpPr>
              <p:nvPr/>
            </p:nvSpPr>
            <p:spPr bwMode="auto">
              <a:xfrm>
                <a:off x="5542860" y="4569252"/>
                <a:ext cx="302207" cy="31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  <a:ea typeface="ＭＳ Ｐゴシック" pitchFamily="34" charset="-128"/>
                  </a:rPr>
                  <a:t>App</a:t>
                </a:r>
              </a:p>
            </p:txBody>
          </p:sp>
        </p:grpSp>
        <p:cxnSp>
          <p:nvCxnSpPr>
            <p:cNvPr id="67" name="Straight Connector 66"/>
            <p:cNvCxnSpPr>
              <a:cxnSpLocks noChangeShapeType="1"/>
              <a:stCxn id="70" idx="3"/>
              <a:endCxn id="68" idx="1"/>
            </p:cNvCxnSpPr>
            <p:nvPr/>
          </p:nvCxnSpPr>
          <p:spPr bwMode="auto">
            <a:xfrm>
              <a:off x="5191606" y="4000676"/>
              <a:ext cx="334905" cy="919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74" name="Straight Connector 73"/>
          <p:cNvCxnSpPr>
            <a:stCxn id="4" idx="3"/>
            <a:endCxn id="17" idx="2"/>
          </p:cNvCxnSpPr>
          <p:nvPr/>
        </p:nvCxnSpPr>
        <p:spPr>
          <a:xfrm flipV="1">
            <a:off x="1990725" y="3781425"/>
            <a:ext cx="1658938" cy="6207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7" idx="3"/>
            <a:endCxn id="56" idx="0"/>
          </p:cNvCxnSpPr>
          <p:nvPr/>
        </p:nvCxnSpPr>
        <p:spPr>
          <a:xfrm>
            <a:off x="4413250" y="3127375"/>
            <a:ext cx="769938" cy="1162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3" idx="0"/>
            <a:endCxn id="56" idx="1"/>
          </p:cNvCxnSpPr>
          <p:nvPr/>
        </p:nvCxnSpPr>
        <p:spPr>
          <a:xfrm rot="5400000" flipH="1" flipV="1">
            <a:off x="3627437" y="4370388"/>
            <a:ext cx="220663" cy="1366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" idx="2"/>
            <a:endCxn id="43" idx="1"/>
          </p:cNvCxnSpPr>
          <p:nvPr/>
        </p:nvCxnSpPr>
        <p:spPr>
          <a:xfrm rot="16200000" flipH="1">
            <a:off x="1378744" y="4906169"/>
            <a:ext cx="762000" cy="1065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6" idx="3"/>
            <a:endCxn id="30" idx="2"/>
          </p:cNvCxnSpPr>
          <p:nvPr/>
        </p:nvCxnSpPr>
        <p:spPr>
          <a:xfrm flipV="1">
            <a:off x="5946775" y="4376738"/>
            <a:ext cx="1433513" cy="566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887663" y="2473325"/>
            <a:ext cx="1525587" cy="13081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73075" y="3724275"/>
            <a:ext cx="1525588" cy="13081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292350" y="5184775"/>
            <a:ext cx="1525588" cy="130968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429125" y="4313238"/>
            <a:ext cx="1525588" cy="130968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616700" y="3068638"/>
            <a:ext cx="1525588" cy="13081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4" name="TextBox 65"/>
          <p:cNvSpPr txBox="1">
            <a:spLocks noChangeArrowheads="1"/>
          </p:cNvSpPr>
          <p:nvPr/>
        </p:nvSpPr>
        <p:spPr bwMode="auto">
          <a:xfrm>
            <a:off x="4429125" y="2286000"/>
            <a:ext cx="808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latin typeface="Calibri" pitchFamily="34" charset="0"/>
                <a:ea typeface="ＭＳ Ｐゴシック" pitchFamily="34" charset="-128"/>
              </a:rPr>
              <a:t>Closed</a:t>
            </a:r>
          </a:p>
        </p:txBody>
      </p:sp>
      <p:sp>
        <p:nvSpPr>
          <p:cNvPr id="85" name="TextBox 54"/>
          <p:cNvSpPr txBox="1">
            <a:spLocks noChangeArrowheads="1"/>
          </p:cNvSpPr>
          <p:nvPr/>
        </p:nvSpPr>
        <p:spPr bwMode="auto">
          <a:xfrm>
            <a:off x="4060825" y="593566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37EA-A88F-45B1-B20A-4943A1CDCBB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61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5138" y="4105275"/>
            <a:ext cx="1525587" cy="13096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kumimoji="0" lang="zh-TW" altLang="zh-TW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905591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kumimoji="0" lang="en-US" altLang="zh-TW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65150" y="4194175"/>
            <a:ext cx="1339850" cy="344487"/>
            <a:chOff x="558086" y="3810293"/>
            <a:chExt cx="1339620" cy="343744"/>
          </a:xfrm>
        </p:grpSpPr>
        <p:sp>
          <p:nvSpPr>
            <p:cNvPr id="5" name="Rounded Rectangle 4"/>
            <p:cNvSpPr/>
            <p:nvPr/>
          </p:nvSpPr>
          <p:spPr>
            <a:xfrm>
              <a:off x="558086" y="38102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2991" y="38102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562801" y="38102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16494" name="Straight Connector 7"/>
            <p:cNvCxnSpPr>
              <a:cxnSpLocks noChangeShapeType="1"/>
            </p:cNvCxnSpPr>
            <p:nvPr/>
          </p:nvCxnSpPr>
          <p:spPr bwMode="auto">
            <a:xfrm>
              <a:off x="1227896" y="3982957"/>
              <a:ext cx="33490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87663" y="2830512"/>
            <a:ext cx="1525587" cy="13081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kumimoji="0" lang="zh-TW" altLang="zh-TW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88148" y="3630208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kumimoji="0" lang="en-US" altLang="zh-TW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2987675" y="2919412"/>
            <a:ext cx="1339850" cy="342900"/>
            <a:chOff x="2988148" y="2012694"/>
            <a:chExt cx="1339620" cy="343744"/>
          </a:xfrm>
        </p:grpSpPr>
        <p:sp>
          <p:nvSpPr>
            <p:cNvPr id="15" name="Rounded Rectangle 14"/>
            <p:cNvSpPr/>
            <p:nvPr/>
          </p:nvSpPr>
          <p:spPr>
            <a:xfrm>
              <a:off x="2988148" y="2012694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323053" y="2012694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992863" y="2012694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16484" name="Straight Connector 17"/>
            <p:cNvCxnSpPr>
              <a:cxnSpLocks noChangeShapeType="1"/>
            </p:cNvCxnSpPr>
            <p:nvPr/>
          </p:nvCxnSpPr>
          <p:spPr bwMode="auto">
            <a:xfrm>
              <a:off x="3657958" y="2184566"/>
              <a:ext cx="334905" cy="15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16700" y="3425825"/>
            <a:ext cx="1525588" cy="13081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kumimoji="0" lang="zh-TW" altLang="zh-TW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7510" y="4225767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kumimoji="0" lang="en-US" altLang="zh-TW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6718300" y="3514725"/>
            <a:ext cx="1338263" cy="344487"/>
            <a:chOff x="6717510" y="2608253"/>
            <a:chExt cx="1339620" cy="343744"/>
          </a:xfrm>
        </p:grpSpPr>
        <p:sp>
          <p:nvSpPr>
            <p:cNvPr id="23" name="Rounded Rectangle 22"/>
            <p:cNvSpPr/>
            <p:nvPr/>
          </p:nvSpPr>
          <p:spPr>
            <a:xfrm>
              <a:off x="6717510" y="260825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052415" y="260825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722225" y="260825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16474" name="Straight Connector 25"/>
            <p:cNvCxnSpPr>
              <a:cxnSpLocks noChangeShapeType="1"/>
            </p:cNvCxnSpPr>
            <p:nvPr/>
          </p:nvCxnSpPr>
          <p:spPr bwMode="auto">
            <a:xfrm>
              <a:off x="7388114" y="2780917"/>
              <a:ext cx="333713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292350" y="5521325"/>
            <a:ext cx="1525588" cy="13096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kumimoji="0" lang="zh-TW" altLang="zh-TW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2599" y="632232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kumimoji="0" lang="en-US" altLang="zh-TW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19" name="Group 55"/>
          <p:cNvGrpSpPr>
            <a:grpSpLocks/>
          </p:cNvGrpSpPr>
          <p:nvPr/>
        </p:nvGrpSpPr>
        <p:grpSpPr bwMode="auto">
          <a:xfrm>
            <a:off x="2392363" y="5611812"/>
            <a:ext cx="1339850" cy="342900"/>
            <a:chOff x="2995893" y="5485693"/>
            <a:chExt cx="1339620" cy="343744"/>
          </a:xfrm>
        </p:grpSpPr>
        <p:sp>
          <p:nvSpPr>
            <p:cNvPr id="31" name="Rounded Rectangle 30"/>
            <p:cNvSpPr/>
            <p:nvPr/>
          </p:nvSpPr>
          <p:spPr>
            <a:xfrm>
              <a:off x="2995893" y="54856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330798" y="54856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00608" y="54856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16464" name="Straight Connector 33"/>
            <p:cNvCxnSpPr>
              <a:cxnSpLocks noChangeShapeType="1"/>
            </p:cNvCxnSpPr>
            <p:nvPr/>
          </p:nvCxnSpPr>
          <p:spPr bwMode="auto">
            <a:xfrm>
              <a:off x="3665703" y="5657565"/>
              <a:ext cx="334905" cy="15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421188" y="4646612"/>
            <a:ext cx="1525587" cy="13081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kumimoji="0" lang="zh-TW" altLang="zh-TW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21796" y="5446317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9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Specialized Packet Forwarding Hardware</a:t>
            </a:r>
            <a:endParaRPr kumimoji="0" lang="en-US" altLang="zh-TW" sz="800" b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5829" y="4538483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900">
                <a:solidFill>
                  <a:srgbClr val="FFFFFF"/>
                </a:solidFill>
                <a:ea typeface="ＭＳ Ｐゴシック" pitchFamily="-109" charset="-128"/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900">
                <a:solidFill>
                  <a:srgbClr val="FFFFFF"/>
                </a:solidFill>
                <a:ea typeface="ＭＳ Ｐゴシック" pitchFamily="-109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88147" y="3263100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900">
                <a:solidFill>
                  <a:srgbClr val="FFFFFF"/>
                </a:solidFill>
                <a:ea typeface="ＭＳ Ｐゴシック" pitchFamily="-109" charset="-128"/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900">
                <a:solidFill>
                  <a:srgbClr val="FFFFFF"/>
                </a:solidFill>
                <a:ea typeface="ＭＳ Ｐゴシック" pitchFamily="-109" charset="-128"/>
              </a:rPr>
              <a:t>System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17509" y="3858659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900">
                <a:solidFill>
                  <a:srgbClr val="FFFFFF"/>
                </a:solidFill>
                <a:ea typeface="ＭＳ Ｐゴシック" pitchFamily="-109" charset="-128"/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900">
                <a:solidFill>
                  <a:srgbClr val="FFFFFF"/>
                </a:solidFill>
                <a:ea typeface="ＭＳ Ｐゴシック" pitchFamily="-109" charset="-128"/>
              </a:rPr>
              <a:t>System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392598" y="595521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900">
                <a:solidFill>
                  <a:srgbClr val="FFFFFF"/>
                </a:solidFill>
                <a:ea typeface="ＭＳ Ｐゴシック" pitchFamily="-109" charset="-128"/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900">
                <a:solidFill>
                  <a:srgbClr val="FFFFFF"/>
                </a:solidFill>
                <a:ea typeface="ＭＳ Ｐゴシック" pitchFamily="-109" charset="-128"/>
              </a:rPr>
              <a:t>System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521795" y="5079209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900">
                <a:solidFill>
                  <a:srgbClr val="FFFFFF"/>
                </a:solidFill>
                <a:ea typeface="ＭＳ Ｐゴシック" pitchFamily="-109" charset="-128"/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900">
                <a:solidFill>
                  <a:srgbClr val="FFFFFF"/>
                </a:solidFill>
                <a:ea typeface="ＭＳ Ｐゴシック" pitchFamily="-109" charset="-128"/>
              </a:rPr>
              <a:t>System</a:t>
            </a:r>
          </a:p>
        </p:txBody>
      </p:sp>
      <p:grpSp>
        <p:nvGrpSpPr>
          <p:cNvPr id="27" name="Group 56"/>
          <p:cNvGrpSpPr>
            <a:grpSpLocks/>
          </p:cNvGrpSpPr>
          <p:nvPr/>
        </p:nvGrpSpPr>
        <p:grpSpPr bwMode="auto">
          <a:xfrm>
            <a:off x="4521200" y="4735512"/>
            <a:ext cx="1339850" cy="344488"/>
            <a:chOff x="4521796" y="3828803"/>
            <a:chExt cx="1339620" cy="343744"/>
          </a:xfrm>
        </p:grpSpPr>
        <p:sp>
          <p:nvSpPr>
            <p:cNvPr id="39" name="Rounded Rectangle 38"/>
            <p:cNvSpPr/>
            <p:nvPr/>
          </p:nvSpPr>
          <p:spPr>
            <a:xfrm>
              <a:off x="4521796" y="382880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856701" y="382880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526511" y="382880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16454" name="Straight Connector 41"/>
            <p:cNvCxnSpPr>
              <a:cxnSpLocks noChangeShapeType="1"/>
            </p:cNvCxnSpPr>
            <p:nvPr/>
          </p:nvCxnSpPr>
          <p:spPr bwMode="auto">
            <a:xfrm>
              <a:off x="5191606" y="4001467"/>
              <a:ext cx="33490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16426" name="Straight Connector 43"/>
          <p:cNvCxnSpPr>
            <a:cxnSpLocks noChangeShapeType="1"/>
            <a:stCxn id="9" idx="3"/>
            <a:endCxn id="12" idx="2"/>
          </p:cNvCxnSpPr>
          <p:nvPr/>
        </p:nvCxnSpPr>
        <p:spPr bwMode="auto">
          <a:xfrm flipV="1">
            <a:off x="1990725" y="4138612"/>
            <a:ext cx="1658938" cy="6207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27" name="Straight Connector 45"/>
          <p:cNvCxnSpPr>
            <a:cxnSpLocks noChangeShapeType="1"/>
            <a:stCxn id="12" idx="3"/>
            <a:endCxn id="36" idx="0"/>
          </p:cNvCxnSpPr>
          <p:nvPr/>
        </p:nvCxnSpPr>
        <p:spPr bwMode="auto">
          <a:xfrm>
            <a:off x="4413250" y="3484562"/>
            <a:ext cx="769938" cy="1162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28" name="Straight Connector 47"/>
          <p:cNvCxnSpPr>
            <a:cxnSpLocks noChangeShapeType="1"/>
            <a:stCxn id="28" idx="0"/>
            <a:endCxn id="36" idx="1"/>
          </p:cNvCxnSpPr>
          <p:nvPr/>
        </p:nvCxnSpPr>
        <p:spPr bwMode="auto">
          <a:xfrm rot="5400000" flipH="1" flipV="1">
            <a:off x="3627437" y="4727575"/>
            <a:ext cx="220663" cy="13668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29" name="Straight Connector 49"/>
          <p:cNvCxnSpPr>
            <a:cxnSpLocks noChangeShapeType="1"/>
            <a:stCxn id="9" idx="2"/>
            <a:endCxn id="28" idx="1"/>
          </p:cNvCxnSpPr>
          <p:nvPr/>
        </p:nvCxnSpPr>
        <p:spPr bwMode="auto">
          <a:xfrm rot="16200000" flipH="1">
            <a:off x="1378744" y="5263356"/>
            <a:ext cx="762000" cy="10652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30" name="Straight Connector 51"/>
          <p:cNvCxnSpPr>
            <a:cxnSpLocks noChangeShapeType="1"/>
            <a:stCxn id="36" idx="3"/>
            <a:endCxn id="20" idx="2"/>
          </p:cNvCxnSpPr>
          <p:nvPr/>
        </p:nvCxnSpPr>
        <p:spPr bwMode="auto">
          <a:xfrm flipV="1">
            <a:off x="5946775" y="4733925"/>
            <a:ext cx="1433513" cy="5667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4" name="Rounded Rectangle 53"/>
          <p:cNvSpPr/>
          <p:nvPr/>
        </p:nvSpPr>
        <p:spPr>
          <a:xfrm>
            <a:off x="821267" y="2161736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>
                <a:solidFill>
                  <a:srgbClr val="FFFFFF"/>
                </a:solidFill>
                <a:ea typeface="ＭＳ Ｐゴシック" pitchFamily="-109" charset="-128"/>
              </a:rPr>
              <a:t>Network Operating  System</a:t>
            </a:r>
          </a:p>
        </p:txBody>
      </p:sp>
      <p:grpSp>
        <p:nvGrpSpPr>
          <p:cNvPr id="35" name="Group 62"/>
          <p:cNvGrpSpPr>
            <a:grpSpLocks/>
          </p:cNvGrpSpPr>
          <p:nvPr/>
        </p:nvGrpSpPr>
        <p:grpSpPr bwMode="auto">
          <a:xfrm>
            <a:off x="2682875" y="1570037"/>
            <a:ext cx="2941638" cy="495300"/>
            <a:chOff x="2682096" y="715997"/>
            <a:chExt cx="2942976" cy="495228"/>
          </a:xfrm>
        </p:grpSpPr>
        <p:sp>
          <p:nvSpPr>
            <p:cNvPr id="60" name="Rounded Rectangle 59"/>
            <p:cNvSpPr/>
            <p:nvPr/>
          </p:nvSpPr>
          <p:spPr>
            <a:xfrm>
              <a:off x="2682096" y="719194"/>
              <a:ext cx="882421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000" dirty="0" smtClean="0">
                  <a:solidFill>
                    <a:srgbClr val="FFFFFF"/>
                  </a:solidFill>
                </a:rPr>
                <a:t> App</a:t>
              </a:r>
              <a:endParaRPr kumimoji="0"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732218" y="719194"/>
              <a:ext cx="882421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000" dirty="0" smtClean="0">
                  <a:solidFill>
                    <a:srgbClr val="FFFFFF"/>
                  </a:solidFill>
                </a:rPr>
                <a:t>  App</a:t>
              </a:r>
              <a:endParaRPr kumimoji="0"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742651" y="715997"/>
              <a:ext cx="882421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000" dirty="0" smtClean="0">
                  <a:solidFill>
                    <a:srgbClr val="FFFFFF"/>
                  </a:solidFill>
                </a:rPr>
                <a:t>  App</a:t>
              </a:r>
              <a:endParaRPr kumimoji="0"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 marL="12700"/>
            <a:r>
              <a:rPr lang="en-US" sz="3600" spc="-25" dirty="0">
                <a:latin typeface="Calibri"/>
                <a:cs typeface="Calibri"/>
              </a:rPr>
              <a:t>Idea: An OS for Networks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AB9EC-3339-4478-9F34-3E7809D49B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0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3.4914E-7 -0.5296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2.16566E-6 L 1.5581E-6 -0.0865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1.4484E-6 L 0.00017 -0.3477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1.24479E-6 L -3.4914E-7 -0.5543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1.06432E-7 L -4.16884E-6 -0.4266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-3.22073E-6 L -3.45492E-6 -0.2487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flipV="1">
            <a:off x="1982788" y="4343400"/>
            <a:ext cx="912812" cy="107327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4267200" y="4264152"/>
            <a:ext cx="915988" cy="584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3965575" y="5559552"/>
            <a:ext cx="1292225" cy="701676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6200000" flipH="1">
            <a:off x="1967707" y="5342858"/>
            <a:ext cx="603250" cy="18367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5946775" y="4645152"/>
            <a:ext cx="1139825" cy="4905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16200000" flipH="1">
            <a:off x="-453231" y="3968084"/>
            <a:ext cx="2776537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3330575" y="2579815"/>
            <a:ext cx="1588" cy="123018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>
            <a:off x="4368800" y="3713290"/>
            <a:ext cx="2268537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6665912" y="3294190"/>
            <a:ext cx="1427163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Rounded Rectangle 17"/>
          <p:cNvSpPr/>
          <p:nvPr/>
        </p:nvSpPr>
        <p:spPr>
          <a:xfrm>
            <a:off x="821267" y="2403089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Network Operating  System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3013449" y="1793489"/>
            <a:ext cx="2091951" cy="492103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Control Programs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pPr marL="12700"/>
            <a:r>
              <a:rPr lang="en-US" sz="3600" spc="-25" dirty="0">
                <a:latin typeface="Calibri"/>
                <a:cs typeface="Calibri"/>
              </a:rPr>
              <a:t>Idea: An OS for Networks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2895600" y="3810000"/>
            <a:ext cx="1371600" cy="762000"/>
          </a:xfrm>
          <a:prstGeom prst="can">
            <a:avLst>
              <a:gd name="adj" fmla="val 43620"/>
            </a:avLst>
          </a:prstGeom>
          <a:solidFill>
            <a:srgbClr val="000099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 sz="1600" dirty="0" smtClean="0">
                <a:solidFill>
                  <a:prstClr val="white"/>
                </a:solidFill>
                <a:latin typeface="Calibri" charset="0"/>
              </a:rPr>
              <a:t>Simple Packet</a:t>
            </a:r>
          </a:p>
          <a:p>
            <a:pPr algn="ctr" defTabSz="914400"/>
            <a:r>
              <a:rPr lang="en-US" sz="1600" dirty="0" smtClean="0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 dirty="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4800600" y="4797552"/>
            <a:ext cx="1371600" cy="762000"/>
          </a:xfrm>
          <a:prstGeom prst="can">
            <a:avLst>
              <a:gd name="adj" fmla="val 43620"/>
            </a:avLst>
          </a:prstGeom>
          <a:solidFill>
            <a:srgbClr val="000099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 sz="1600" dirty="0" smtClean="0">
                <a:solidFill>
                  <a:prstClr val="white"/>
                </a:solidFill>
                <a:latin typeface="Calibri" charset="0"/>
              </a:rPr>
              <a:t>Simple Packet</a:t>
            </a:r>
          </a:p>
          <a:p>
            <a:pPr algn="ctr" defTabSz="914400"/>
            <a:r>
              <a:rPr lang="en-US" sz="1600" dirty="0" smtClean="0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 dirty="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6781800" y="3883152"/>
            <a:ext cx="1371600" cy="762000"/>
          </a:xfrm>
          <a:prstGeom prst="can">
            <a:avLst>
              <a:gd name="adj" fmla="val 43620"/>
            </a:avLst>
          </a:prstGeom>
          <a:solidFill>
            <a:srgbClr val="000099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 sz="1600" dirty="0" smtClean="0">
                <a:solidFill>
                  <a:prstClr val="white"/>
                </a:solidFill>
                <a:latin typeface="Calibri" charset="0"/>
              </a:rPr>
              <a:t>Simple Packet</a:t>
            </a:r>
          </a:p>
          <a:p>
            <a:pPr algn="ctr" defTabSz="914400"/>
            <a:r>
              <a:rPr lang="en-US" sz="1600" dirty="0" smtClean="0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 dirty="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048000" y="6092952"/>
            <a:ext cx="1371600" cy="762000"/>
          </a:xfrm>
          <a:prstGeom prst="can">
            <a:avLst>
              <a:gd name="adj" fmla="val 43620"/>
            </a:avLst>
          </a:prstGeom>
          <a:solidFill>
            <a:srgbClr val="000099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 sz="1600" dirty="0" smtClean="0">
                <a:solidFill>
                  <a:prstClr val="white"/>
                </a:solidFill>
                <a:latin typeface="Calibri" charset="0"/>
              </a:rPr>
              <a:t>Simple Packet</a:t>
            </a:r>
          </a:p>
          <a:p>
            <a:pPr algn="ctr" defTabSz="914400"/>
            <a:r>
              <a:rPr lang="en-US" sz="1600" dirty="0" smtClean="0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 dirty="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685800" y="5330952"/>
            <a:ext cx="1371600" cy="762000"/>
          </a:xfrm>
          <a:prstGeom prst="can">
            <a:avLst>
              <a:gd name="adj" fmla="val 43620"/>
            </a:avLst>
          </a:prstGeom>
          <a:solidFill>
            <a:srgbClr val="000099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 sz="1600" dirty="0" smtClean="0">
                <a:solidFill>
                  <a:prstClr val="white"/>
                </a:solidFill>
                <a:latin typeface="Calibri" charset="0"/>
              </a:rPr>
              <a:t>Simple Packet</a:t>
            </a:r>
          </a:p>
          <a:p>
            <a:pPr algn="ctr" defTabSz="914400"/>
            <a:r>
              <a:rPr lang="en-US" sz="1600" dirty="0" smtClean="0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 dirty="0">
              <a:solidFill>
                <a:prstClr val="white"/>
              </a:solidFill>
              <a:latin typeface="Calibri" charset="0"/>
            </a:endParaRPr>
          </a:p>
        </p:txBody>
      </p:sp>
      <p:grpSp>
        <p:nvGrpSpPr>
          <p:cNvPr id="33" name="Group 121"/>
          <p:cNvGrpSpPr>
            <a:grpSpLocks/>
          </p:cNvGrpSpPr>
          <p:nvPr/>
        </p:nvGrpSpPr>
        <p:grpSpPr bwMode="auto">
          <a:xfrm>
            <a:off x="360363" y="1459435"/>
            <a:ext cx="5475287" cy="902765"/>
            <a:chOff x="360953" y="306930"/>
            <a:chExt cx="5475244" cy="902687"/>
          </a:xfrm>
        </p:grpSpPr>
        <p:cxnSp>
          <p:nvCxnSpPr>
            <p:cNvPr id="34" name="Straight Connector 108"/>
            <p:cNvCxnSpPr>
              <a:cxnSpLocks noChangeShapeType="1"/>
            </p:cNvCxnSpPr>
            <p:nvPr/>
          </p:nvCxnSpPr>
          <p:spPr bwMode="auto">
            <a:xfrm>
              <a:off x="2227838" y="1208029"/>
              <a:ext cx="3608359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" name="TextBox 109"/>
            <p:cNvSpPr txBox="1">
              <a:spLocks noChangeArrowheads="1"/>
            </p:cNvSpPr>
            <p:nvPr/>
          </p:nvSpPr>
          <p:spPr bwMode="auto">
            <a:xfrm>
              <a:off x="360953" y="306930"/>
              <a:ext cx="25086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dirty="0">
                  <a:latin typeface="Calibri" pitchFamily="34" charset="0"/>
                </a:rPr>
                <a:t>3. Well-defined open API</a:t>
              </a:r>
            </a:p>
          </p:txBody>
        </p:sp>
        <p:cxnSp>
          <p:nvCxnSpPr>
            <p:cNvPr id="36" name="Straight Connector 112"/>
            <p:cNvCxnSpPr>
              <a:cxnSpLocks noChangeShapeType="1"/>
            </p:cNvCxnSpPr>
            <p:nvPr/>
          </p:nvCxnSpPr>
          <p:spPr bwMode="auto">
            <a:xfrm flipH="1" flipV="1">
              <a:off x="1615282" y="708904"/>
              <a:ext cx="612557" cy="5007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7" name="Group 119"/>
          <p:cNvGrpSpPr>
            <a:grpSpLocks/>
          </p:cNvGrpSpPr>
          <p:nvPr/>
        </p:nvGrpSpPr>
        <p:grpSpPr bwMode="auto">
          <a:xfrm>
            <a:off x="4178300" y="2819400"/>
            <a:ext cx="3200399" cy="987425"/>
            <a:chOff x="3650213" y="1672972"/>
            <a:chExt cx="3213252" cy="673471"/>
          </a:xfrm>
        </p:grpSpPr>
        <p:sp>
          <p:nvSpPr>
            <p:cNvPr id="38" name="Right Brace 100"/>
            <p:cNvSpPr>
              <a:spLocks/>
            </p:cNvSpPr>
            <p:nvPr/>
          </p:nvSpPr>
          <p:spPr bwMode="auto">
            <a:xfrm>
              <a:off x="3650213" y="1672972"/>
              <a:ext cx="219085" cy="673471"/>
            </a:xfrm>
            <a:prstGeom prst="rightBrace">
              <a:avLst>
                <a:gd name="adj1" fmla="val 31528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68999"/>
                </a:srgbClr>
              </a:outerShdw>
            </a:effec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kumimoji="0" lang="zh-TW" altLang="zh-TW">
                <a:latin typeface="Calibri" pitchFamily="34" charset="0"/>
              </a:endParaRPr>
            </a:p>
          </p:txBody>
        </p:sp>
        <p:sp>
          <p:nvSpPr>
            <p:cNvPr id="39" name="TextBox 101"/>
            <p:cNvSpPr txBox="1">
              <a:spLocks noChangeArrowheads="1"/>
            </p:cNvSpPr>
            <p:nvPr/>
          </p:nvSpPr>
          <p:spPr bwMode="auto">
            <a:xfrm>
              <a:off x="3860795" y="1810253"/>
              <a:ext cx="3002670" cy="2517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dirty="0">
                  <a:latin typeface="Calibri" pitchFamily="34" charset="0"/>
                </a:rPr>
                <a:t>1. Open interface to hardware</a:t>
              </a:r>
            </a:p>
          </p:txBody>
        </p:sp>
      </p:grpSp>
      <p:grpSp>
        <p:nvGrpSpPr>
          <p:cNvPr id="43" name="Group 120"/>
          <p:cNvGrpSpPr>
            <a:grpSpLocks/>
          </p:cNvGrpSpPr>
          <p:nvPr/>
        </p:nvGrpSpPr>
        <p:grpSpPr bwMode="auto">
          <a:xfrm>
            <a:off x="5514975" y="1524000"/>
            <a:ext cx="3705225" cy="1187451"/>
            <a:chOff x="5538906" y="506571"/>
            <a:chExt cx="3704071" cy="1187475"/>
          </a:xfrm>
        </p:grpSpPr>
        <p:sp>
          <p:nvSpPr>
            <p:cNvPr id="44" name="TextBox 103"/>
            <p:cNvSpPr txBox="1">
              <a:spLocks noChangeArrowheads="1"/>
            </p:cNvSpPr>
            <p:nvPr/>
          </p:nvSpPr>
          <p:spPr bwMode="auto">
            <a:xfrm>
              <a:off x="5538906" y="506571"/>
              <a:ext cx="37040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dirty="0">
                  <a:latin typeface="Calibri" pitchFamily="34" charset="0"/>
                </a:rPr>
                <a:t>2. At least one good operating system</a:t>
              </a:r>
            </a:p>
            <a:p>
              <a:pPr algn="ctr" eaLnBrk="1" hangingPunct="1"/>
              <a:r>
                <a:rPr kumimoji="0" lang="en-US" altLang="zh-TW" dirty="0">
                  <a:latin typeface="Calibri" pitchFamily="34" charset="0"/>
                </a:rPr>
                <a:t>Extensible, possibly open-source</a:t>
              </a:r>
            </a:p>
          </p:txBody>
        </p:sp>
        <p:cxnSp>
          <p:nvCxnSpPr>
            <p:cNvPr id="45" name="Straight Arrow Connector 118"/>
            <p:cNvCxnSpPr>
              <a:cxnSpLocks noChangeShapeType="1"/>
            </p:cNvCxnSpPr>
            <p:nvPr/>
          </p:nvCxnSpPr>
          <p:spPr bwMode="auto">
            <a:xfrm flipH="1">
              <a:off x="6194341" y="1152902"/>
              <a:ext cx="763348" cy="54114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37EA-A88F-45B1-B20A-4943A1CDCBB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540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2"/>
          <p:cNvSpPr>
            <a:spLocks noGrp="1"/>
          </p:cNvSpPr>
          <p:nvPr>
            <p:ph type="title"/>
          </p:nvPr>
        </p:nvSpPr>
        <p:spPr>
          <a:xfrm>
            <a:off x="425251" y="152400"/>
            <a:ext cx="7143750" cy="1143000"/>
          </a:xfrm>
        </p:spPr>
        <p:txBody>
          <a:bodyPr>
            <a:noAutofit/>
          </a:bodyPr>
          <a:lstStyle/>
          <a:p>
            <a:pPr marL="12700"/>
            <a:r>
              <a:rPr lang="en-US" altLang="zh-CN" sz="3600" dirty="0">
                <a:latin typeface="Arial" charset="0"/>
                <a:ea typeface="ＭＳ Ｐゴシック" charset="0"/>
                <a:cs typeface="ＭＳ Ｐゴシック" charset="0"/>
              </a:rPr>
              <a:t>A revolution </a:t>
            </a:r>
            <a:r>
              <a:rPr lang="en-US" altLang="zh-CN" sz="3600" dirty="0" smtClean="0">
                <a:latin typeface="Arial" charset="0"/>
                <a:ea typeface="ＭＳ Ｐゴシック" charset="0"/>
                <a:cs typeface="ＭＳ Ｐゴシック" charset="0"/>
              </a:rPr>
              <a:t>and Trend</a:t>
            </a:r>
            <a:endParaRPr lang="en-US" sz="3600" spc="-25" dirty="0">
              <a:latin typeface="Calibri"/>
              <a:cs typeface="Calibri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81000" y="5638800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dirty="0">
                <a:solidFill>
                  <a:prstClr val="black"/>
                </a:solidFill>
              </a:rPr>
              <a:t>Vertically integrated</a:t>
            </a:r>
          </a:p>
          <a:p>
            <a:pPr algn="ctr" defTabSz="914400" eaLnBrk="1" hangingPunct="1"/>
            <a:r>
              <a:rPr lang="en-US" dirty="0">
                <a:solidFill>
                  <a:prstClr val="black"/>
                </a:solidFill>
              </a:rPr>
              <a:t>Closed, proprietary</a:t>
            </a:r>
          </a:p>
          <a:p>
            <a:pPr algn="ctr" defTabSz="914400" eaLnBrk="1" hangingPunct="1"/>
            <a:r>
              <a:rPr lang="en-US" dirty="0">
                <a:solidFill>
                  <a:prstClr val="black"/>
                </a:solidFill>
              </a:rPr>
              <a:t>Slow innovation</a:t>
            </a:r>
          </a:p>
        </p:txBody>
      </p:sp>
      <p:grpSp>
        <p:nvGrpSpPr>
          <p:cNvPr id="56" name="Group 47"/>
          <p:cNvGrpSpPr>
            <a:grpSpLocks/>
          </p:cNvGrpSpPr>
          <p:nvPr/>
        </p:nvGrpSpPr>
        <p:grpSpPr bwMode="auto">
          <a:xfrm>
            <a:off x="5257800" y="1512887"/>
            <a:ext cx="3657600" cy="685800"/>
            <a:chOff x="5334000" y="1371600"/>
            <a:chExt cx="3657600" cy="685800"/>
          </a:xfrm>
        </p:grpSpPr>
        <p:sp>
          <p:nvSpPr>
            <p:cNvPr id="57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58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59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60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61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62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63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64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65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66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67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Tw Cen MT"/>
                </a:rPr>
                <a:t>App</a:t>
              </a:r>
            </a:p>
          </p:txBody>
        </p:sp>
      </p:grp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562600" y="558165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dirty="0">
                <a:solidFill>
                  <a:prstClr val="black"/>
                </a:solidFill>
              </a:rPr>
              <a:t>Horizontal</a:t>
            </a:r>
          </a:p>
          <a:p>
            <a:pPr algn="ctr" defTabSz="914400" eaLnBrk="1" hangingPunct="1"/>
            <a:r>
              <a:rPr lang="en-US" dirty="0">
                <a:solidFill>
                  <a:prstClr val="black"/>
                </a:solidFill>
              </a:rPr>
              <a:t>Open interfaces</a:t>
            </a:r>
          </a:p>
          <a:p>
            <a:pPr algn="ctr" defTabSz="914400" eaLnBrk="1" hangingPunct="1"/>
            <a:r>
              <a:rPr lang="en-US" dirty="0">
                <a:solidFill>
                  <a:prstClr val="black"/>
                </a:solidFill>
              </a:rPr>
              <a:t>Rapid innovation</a:t>
            </a:r>
          </a:p>
        </p:txBody>
      </p:sp>
      <p:sp>
        <p:nvSpPr>
          <p:cNvPr id="69" name="Right Arrow 46"/>
          <p:cNvSpPr/>
          <p:nvPr/>
        </p:nvSpPr>
        <p:spPr>
          <a:xfrm>
            <a:off x="3733800" y="3265487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grpSp>
        <p:nvGrpSpPr>
          <p:cNvPr id="70" name="Group 57"/>
          <p:cNvGrpSpPr>
            <a:grpSpLocks/>
          </p:cNvGrpSpPr>
          <p:nvPr/>
        </p:nvGrpSpPr>
        <p:grpSpPr bwMode="auto">
          <a:xfrm>
            <a:off x="5105400" y="2427287"/>
            <a:ext cx="3962400" cy="1295400"/>
            <a:chOff x="5105400" y="1828800"/>
            <a:chExt cx="3962400" cy="1295400"/>
          </a:xfrm>
        </p:grpSpPr>
        <p:sp>
          <p:nvSpPr>
            <p:cNvPr id="71" name="Rounded Rectangle 19"/>
            <p:cNvSpPr/>
            <p:nvPr/>
          </p:nvSpPr>
          <p:spPr bwMode="auto">
            <a:xfrm>
              <a:off x="65532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srgbClr val="FFFFFF"/>
                  </a:solidFill>
                  <a:latin typeface="Tw Cen MT"/>
                </a:rPr>
                <a:t>Control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srgbClr val="FFFFFF"/>
                  </a:solidFill>
                  <a:latin typeface="Tw Cen MT"/>
                </a:rPr>
                <a:t>Plane</a:t>
              </a:r>
            </a:p>
          </p:txBody>
        </p:sp>
        <p:sp>
          <p:nvSpPr>
            <p:cNvPr id="72" name="Rounded Rectangle 21"/>
            <p:cNvSpPr/>
            <p:nvPr/>
          </p:nvSpPr>
          <p:spPr bwMode="auto">
            <a:xfrm>
              <a:off x="80010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srgbClr val="FFFFFF"/>
                  </a:solidFill>
                  <a:latin typeface="Tw Cen MT"/>
                </a:rPr>
                <a:t>Control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srgbClr val="FFFFFF"/>
                  </a:solidFill>
                  <a:latin typeface="Tw Cen MT"/>
                </a:rPr>
                <a:t>Plane</a:t>
              </a:r>
            </a:p>
          </p:txBody>
        </p:sp>
        <p:sp>
          <p:nvSpPr>
            <p:cNvPr id="73" name="Rounded Rectangle 23"/>
            <p:cNvSpPr/>
            <p:nvPr/>
          </p:nvSpPr>
          <p:spPr bwMode="auto">
            <a:xfrm>
              <a:off x="51054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srgbClr val="FFFFFF"/>
                  </a:solidFill>
                  <a:latin typeface="Tw Cen MT"/>
                </a:rPr>
                <a:t>Control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srgbClr val="FFFFFF"/>
                  </a:solidFill>
                  <a:latin typeface="Tw Cen MT"/>
                </a:rPr>
                <a:t>Plane</a:t>
              </a:r>
            </a:p>
          </p:txBody>
        </p:sp>
        <p:sp>
          <p:nvSpPr>
            <p:cNvPr id="74" name="TextBox 23"/>
            <p:cNvSpPr txBox="1">
              <a:spLocks noChangeArrowheads="1"/>
            </p:cNvSpPr>
            <p:nvPr/>
          </p:nvSpPr>
          <p:spPr bwMode="auto">
            <a:xfrm>
              <a:off x="6163287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>
                  <a:solidFill>
                    <a:prstClr val="black"/>
                  </a:solidFill>
                </a:rPr>
                <a:t>or</a:t>
              </a:r>
            </a:p>
          </p:txBody>
        </p:sp>
        <p:sp>
          <p:nvSpPr>
            <p:cNvPr id="75" name="TextBox 24"/>
            <p:cNvSpPr txBox="1">
              <a:spLocks noChangeArrowheads="1"/>
            </p:cNvSpPr>
            <p:nvPr/>
          </p:nvSpPr>
          <p:spPr bwMode="auto">
            <a:xfrm>
              <a:off x="7611087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>
                  <a:solidFill>
                    <a:prstClr val="black"/>
                  </a:solidFill>
                </a:rPr>
                <a:t>or</a:t>
              </a:r>
            </a:p>
          </p:txBody>
        </p:sp>
        <p:grpSp>
          <p:nvGrpSpPr>
            <p:cNvPr id="76" name="Group 52"/>
            <p:cNvGrpSpPr>
              <a:grpSpLocks/>
            </p:cNvGrpSpPr>
            <p:nvPr/>
          </p:nvGrpSpPr>
          <p:grpSpPr bwMode="auto">
            <a:xfrm>
              <a:off x="58674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77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hangingPunct="1"/>
                <a:r>
                  <a:rPr lang="en-US" sz="1800">
                    <a:solidFill>
                      <a:prstClr val="black"/>
                    </a:solidFill>
                  </a:rPr>
                  <a:t>Open Interface</a:t>
                </a:r>
              </a:p>
            </p:txBody>
          </p:sp>
        </p:grpSp>
      </p:grpSp>
      <p:sp>
        <p:nvSpPr>
          <p:cNvPr id="79" name="Right Arrow 55"/>
          <p:cNvSpPr/>
          <p:nvPr/>
        </p:nvSpPr>
        <p:spPr>
          <a:xfrm>
            <a:off x="3733800" y="60198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pic>
        <p:nvPicPr>
          <p:cNvPr id="80" name="Picture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696" y="1608137"/>
            <a:ext cx="4498295" cy="359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ounded Rectangle 4"/>
          <p:cNvSpPr/>
          <p:nvPr/>
        </p:nvSpPr>
        <p:spPr bwMode="auto">
          <a:xfrm>
            <a:off x="1382487" y="3290887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>
                <a:solidFill>
                  <a:prstClr val="white"/>
                </a:solidFill>
              </a:rPr>
              <a:t>Specialized</a:t>
            </a:r>
          </a:p>
          <a:p>
            <a:pPr algn="ctr" defTabSz="914400" eaLnBrk="1" hangingPunct="1"/>
            <a:r>
              <a:rPr lang="en-US" sz="2000">
                <a:solidFill>
                  <a:prstClr val="white"/>
                </a:solidFill>
              </a:rPr>
              <a:t>Control</a:t>
            </a:r>
          </a:p>
          <a:p>
            <a:pPr algn="ctr" defTabSz="914400" eaLnBrk="1" hangingPunct="1"/>
            <a:r>
              <a:rPr lang="en-US" sz="2000">
                <a:solidFill>
                  <a:prstClr val="white"/>
                </a:solidFill>
              </a:rPr>
              <a:t>Plane</a:t>
            </a: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Rounded Rectangle 13"/>
          <p:cNvSpPr/>
          <p:nvPr/>
        </p:nvSpPr>
        <p:spPr bwMode="auto">
          <a:xfrm>
            <a:off x="1382487" y="4332287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dirty="0">
                <a:solidFill>
                  <a:prstClr val="white"/>
                </a:solidFill>
              </a:rPr>
              <a:t>Specialized</a:t>
            </a:r>
          </a:p>
          <a:p>
            <a:pPr algn="ctr" defTabSz="914400" eaLnBrk="1" hangingPunct="1"/>
            <a:r>
              <a:rPr lang="en-US" sz="2000" dirty="0">
                <a:solidFill>
                  <a:prstClr val="white"/>
                </a:solidFill>
              </a:rPr>
              <a:t>Hardware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3" name="Rounded Rectangle 34"/>
          <p:cNvSpPr/>
          <p:nvPr/>
        </p:nvSpPr>
        <p:spPr bwMode="auto">
          <a:xfrm>
            <a:off x="1382487" y="2452687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>
                <a:solidFill>
                  <a:prstClr val="white"/>
                </a:solidFill>
              </a:rPr>
              <a:t>Specialized</a:t>
            </a:r>
          </a:p>
          <a:p>
            <a:pPr algn="ctr" defTabSz="914400" eaLnBrk="1" hangingPunct="1"/>
            <a:r>
              <a:rPr lang="en-US" sz="2000">
                <a:solidFill>
                  <a:prstClr val="white"/>
                </a:solidFill>
              </a:rPr>
              <a:t>Features</a:t>
            </a: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4" name="Group 56"/>
          <p:cNvGrpSpPr>
            <a:grpSpLocks/>
          </p:cNvGrpSpPr>
          <p:nvPr/>
        </p:nvGrpSpPr>
        <p:grpSpPr bwMode="auto">
          <a:xfrm>
            <a:off x="5865813" y="3810000"/>
            <a:ext cx="2744787" cy="1817687"/>
            <a:chOff x="5865350" y="3212068"/>
            <a:chExt cx="2745250" cy="1817099"/>
          </a:xfrm>
        </p:grpSpPr>
        <p:sp>
          <p:nvSpPr>
            <p:cNvPr id="85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hangingPunct="1"/>
              <a:r>
                <a:rPr lang="en-US" sz="2000">
                  <a:solidFill>
                    <a:prstClr val="white"/>
                  </a:solidFill>
                </a:rPr>
                <a:t>Merchant</a:t>
              </a:r>
            </a:p>
            <a:p>
              <a:pPr algn="ctr" defTabSz="914400" eaLnBrk="1" hangingPunct="1"/>
              <a:r>
                <a:rPr lang="en-US" sz="2000">
                  <a:solidFill>
                    <a:prstClr val="white"/>
                  </a:solidFill>
                </a:rPr>
                <a:t>Switching Chips</a:t>
              </a:r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86" name="Group 51"/>
            <p:cNvGrpSpPr>
              <a:grpSpLocks/>
            </p:cNvGrpSpPr>
            <p:nvPr/>
          </p:nvGrpSpPr>
          <p:grpSpPr bwMode="auto">
            <a:xfrm>
              <a:off x="58674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88" name="Straight Connector 50"/>
              <p:cNvCxnSpPr/>
              <p:nvPr/>
            </p:nvCxnSpPr>
            <p:spPr>
              <a:xfrm>
                <a:off x="6019337" y="3427338"/>
                <a:ext cx="259123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hangingPunct="1"/>
                <a:r>
                  <a:rPr lang="en-US" sz="1800">
                    <a:solidFill>
                      <a:prstClr val="black"/>
                    </a:solidFill>
                  </a:rPr>
                  <a:t>Open Interface</a:t>
                </a:r>
              </a:p>
            </p:txBody>
          </p:sp>
        </p:grpSp>
        <p:pic>
          <p:nvPicPr>
            <p:cNvPr id="87" name="Picture 6" descr="48HD10Gb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350" y="4443379"/>
              <a:ext cx="27452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37EA-A88F-45B1-B20A-4943A1CDCBB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68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8" grpId="0"/>
      <p:bldP spid="69" grpId="0" animBg="1"/>
      <p:bldP spid="7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37022</TotalTime>
  <Words>1345</Words>
  <Application>Microsoft Office PowerPoint</Application>
  <PresentationFormat>On-screen Show (4:3)</PresentationFormat>
  <Paragraphs>591</Paragraphs>
  <Slides>35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Module</vt:lpstr>
      <vt:lpstr>Slide 1</vt:lpstr>
      <vt:lpstr>Overview</vt:lpstr>
      <vt:lpstr>The Way That Networking Is Done </vt:lpstr>
      <vt:lpstr>Network Configuration Is Hard!</vt:lpstr>
      <vt:lpstr>Limitations of Current Networks</vt:lpstr>
      <vt:lpstr>Idea: An OS for Networks</vt:lpstr>
      <vt:lpstr>Idea: An OS for Networks</vt:lpstr>
      <vt:lpstr>Idea: An OS for Networks</vt:lpstr>
      <vt:lpstr>A revolution and Trend</vt:lpstr>
      <vt:lpstr>Software-Defined Networking (SDN)</vt:lpstr>
      <vt:lpstr>SDN Is Not A Silver Bullet</vt:lpstr>
      <vt:lpstr>What SDN Platform Needs</vt:lpstr>
      <vt:lpstr>Different Types of Network Events</vt:lpstr>
      <vt:lpstr>Different Reactions to An Event</vt:lpstr>
      <vt:lpstr>Insight</vt:lpstr>
      <vt:lpstr>Dynamic Network Control Program</vt:lpstr>
      <vt:lpstr>Unanswered Questions</vt:lpstr>
      <vt:lpstr>Overview</vt:lpstr>
      <vt:lpstr>KINETIC</vt:lpstr>
      <vt:lpstr>Our Approach</vt:lpstr>
      <vt:lpstr>Kinetic’s Domain Specific Language</vt:lpstr>
      <vt:lpstr>FSM: IDS Example in KINETIC</vt:lpstr>
      <vt:lpstr>Decomposing to Multiple FSMS</vt:lpstr>
      <vt:lpstr>KINETIC Verification Process</vt:lpstr>
      <vt:lpstr>Model Checking Process</vt:lpstr>
      <vt:lpstr>Verification Process</vt:lpstr>
      <vt:lpstr>Overview</vt:lpstr>
      <vt:lpstr>Evaluation</vt:lpstr>
      <vt:lpstr>KINETIC: User Study</vt:lpstr>
      <vt:lpstr>Rank Platforms by Preference</vt:lpstr>
      <vt:lpstr>Lines of Code Comparison</vt:lpstr>
      <vt:lpstr>Event Handling and Policy Recompilation</vt:lpstr>
      <vt:lpstr>Overview</vt:lpstr>
      <vt:lpstr>Discussion and  Future Work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Re:CAPTCHAs-Understanding CAPTCHA-Solving Services in an Economic Context</dc:title>
  <dc:creator>Azuma</dc:creator>
  <cp:lastModifiedBy>xy</cp:lastModifiedBy>
  <cp:revision>1132</cp:revision>
  <cp:lastPrinted>2012-01-13T23:23:06Z</cp:lastPrinted>
  <dcterms:created xsi:type="dcterms:W3CDTF">2010-07-26T00:59:33Z</dcterms:created>
  <dcterms:modified xsi:type="dcterms:W3CDTF">2017-04-24T22:26:50Z</dcterms:modified>
</cp:coreProperties>
</file>