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handoutMasterIdLst>
    <p:handoutMasterId r:id="rId24"/>
  </p:handoutMasterIdLst>
  <p:sldIdLst>
    <p:sldId id="256" r:id="rId2"/>
    <p:sldId id="257" r:id="rId3"/>
    <p:sldId id="258" r:id="rId4"/>
    <p:sldId id="263" r:id="rId5"/>
    <p:sldId id="262" r:id="rId6"/>
    <p:sldId id="261" r:id="rId7"/>
    <p:sldId id="259"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11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382CA1-3996-DF47-9314-76A96D71EE24}" type="datetimeFigureOut">
              <a:rPr lang="en-US" smtClean="0"/>
              <a:t>4/25/17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F164A8-B3F6-224B-A5B0-781B955CDAF2}" type="slidenum">
              <a:rPr lang="en-US" smtClean="0"/>
              <a:t>‹#›</a:t>
            </a:fld>
            <a:endParaRPr lang="en-US"/>
          </a:p>
        </p:txBody>
      </p:sp>
    </p:spTree>
    <p:extLst>
      <p:ext uri="{BB962C8B-B14F-4D97-AF65-F5344CB8AC3E}">
        <p14:creationId xmlns:p14="http://schemas.microsoft.com/office/powerpoint/2010/main" val="17358679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64291-6669-4D4F-8DF5-0914A8CCE583}" type="datetimeFigureOut">
              <a:rPr lang="en-US" smtClean="0"/>
              <a:t>4/25/17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A23B3-A365-AF4B-8E96-F602AD304C1F}" type="slidenum">
              <a:rPr lang="en-US" smtClean="0"/>
              <a:t>‹#›</a:t>
            </a:fld>
            <a:endParaRPr lang="en-US"/>
          </a:p>
        </p:txBody>
      </p:sp>
    </p:spTree>
    <p:extLst>
      <p:ext uri="{BB962C8B-B14F-4D97-AF65-F5344CB8AC3E}">
        <p14:creationId xmlns:p14="http://schemas.microsoft.com/office/powerpoint/2010/main" val="40033071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latin typeface="Cambria"/>
                <a:cs typeface="Cambria"/>
              </a:rPr>
              <a:t>PrefixMatch</a:t>
            </a:r>
            <a:r>
              <a:rPr lang="en-US" dirty="0" smtClean="0">
                <a:latin typeface="Cambria"/>
                <a:cs typeface="Cambria"/>
              </a:rPr>
              <a:t> does not reveal the order of encrypted packet fields, while OPE (order preserving encryption) reveals the total ordering among all field.</a:t>
            </a:r>
          </a:p>
          <a:p>
            <a:endParaRPr lang="en-US" dirty="0"/>
          </a:p>
        </p:txBody>
      </p:sp>
      <p:sp>
        <p:nvSpPr>
          <p:cNvPr id="4" name="Slide Number Placeholder 3"/>
          <p:cNvSpPr>
            <a:spLocks noGrp="1"/>
          </p:cNvSpPr>
          <p:nvPr>
            <p:ph type="sldNum" sz="quarter" idx="10"/>
          </p:nvPr>
        </p:nvSpPr>
        <p:spPr/>
        <p:txBody>
          <a:bodyPr/>
          <a:lstStyle/>
          <a:p>
            <a:fld id="{0C1A23B3-A365-AF4B-8E96-F602AD304C1F}" type="slidenum">
              <a:rPr lang="en-US" smtClean="0"/>
              <a:t>7</a:t>
            </a:fld>
            <a:endParaRPr lang="en-US"/>
          </a:p>
        </p:txBody>
      </p:sp>
    </p:spTree>
    <p:extLst>
      <p:ext uri="{BB962C8B-B14F-4D97-AF65-F5344CB8AC3E}">
        <p14:creationId xmlns:p14="http://schemas.microsoft.com/office/powerpoint/2010/main" val="238626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PrefixMatch</a:t>
            </a:r>
            <a:r>
              <a:rPr lang="en-US" sz="1200" b="0" i="0" u="none" strike="noStrike" kern="1200" baseline="0" dirty="0" smtClean="0">
                <a:solidFill>
                  <a:schemeClr val="tx1"/>
                </a:solidFill>
                <a:latin typeface="+mn-lt"/>
                <a:ea typeface="+mn-ea"/>
                <a:cs typeface="+mn-cs"/>
              </a:rPr>
              <a:t> </a:t>
            </a:r>
            <a:r>
              <a:rPr lang="en-US" sz="1200" b="0" i="0" u="none" strike="noStrike" kern="1200" baseline="0" smtClean="0">
                <a:solidFill>
                  <a:schemeClr val="tx1"/>
                </a:solidFill>
                <a:latin typeface="+mn-lt"/>
                <a:ea typeface="+mn-ea"/>
                <a:cs typeface="+mn-cs"/>
              </a:rPr>
              <a:t>provides stronger security </a:t>
            </a:r>
            <a:r>
              <a:rPr lang="en-US" sz="1200" b="0" i="0" u="none" strike="noStrike" kern="1200" baseline="0" dirty="0" smtClean="0">
                <a:solidFill>
                  <a:schemeClr val="tx1"/>
                </a:solidFill>
                <a:latin typeface="+mn-lt"/>
                <a:ea typeface="+mn-ea"/>
                <a:cs typeface="+mn-cs"/>
              </a:rPr>
              <a:t>guarantees than these schemes:</a:t>
            </a:r>
            <a:endParaRPr lang="en-US" dirty="0"/>
          </a:p>
        </p:txBody>
      </p:sp>
      <p:sp>
        <p:nvSpPr>
          <p:cNvPr id="4" name="Slide Number Placeholder 3"/>
          <p:cNvSpPr>
            <a:spLocks noGrp="1"/>
          </p:cNvSpPr>
          <p:nvPr>
            <p:ph type="sldNum" sz="quarter" idx="10"/>
          </p:nvPr>
        </p:nvSpPr>
        <p:spPr/>
        <p:txBody>
          <a:bodyPr/>
          <a:lstStyle/>
          <a:p>
            <a:fld id="{0C1A23B3-A365-AF4B-8E96-F602AD304C1F}" type="slidenum">
              <a:rPr lang="en-US" smtClean="0"/>
              <a:t>9</a:t>
            </a:fld>
            <a:endParaRPr lang="en-US"/>
          </a:p>
        </p:txBody>
      </p:sp>
    </p:spTree>
    <p:extLst>
      <p:ext uri="{BB962C8B-B14F-4D97-AF65-F5344CB8AC3E}">
        <p14:creationId xmlns:p14="http://schemas.microsoft.com/office/powerpoint/2010/main" val="153137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is an increased concern that cloud providers may access or leak confidential data in the process of providing service. Disgruntled employees might sell confidential data, and hackers gaining access to data on clouds. This type of threat is referred to as an ‘honest but curious’ or ‘passive’ attacker.</a:t>
            </a:r>
          </a:p>
        </p:txBody>
      </p:sp>
      <p:sp>
        <p:nvSpPr>
          <p:cNvPr id="4" name="Slide Number Placeholder 3"/>
          <p:cNvSpPr>
            <a:spLocks noGrp="1"/>
          </p:cNvSpPr>
          <p:nvPr>
            <p:ph type="sldNum" sz="quarter" idx="10"/>
          </p:nvPr>
        </p:nvSpPr>
        <p:spPr/>
        <p:txBody>
          <a:bodyPr/>
          <a:lstStyle/>
          <a:p>
            <a:fld id="{0C1A23B3-A365-AF4B-8E96-F602AD304C1F}" type="slidenum">
              <a:rPr lang="en-US" smtClean="0"/>
              <a:t>10</a:t>
            </a:fld>
            <a:endParaRPr lang="en-US"/>
          </a:p>
        </p:txBody>
      </p:sp>
    </p:spTree>
    <p:extLst>
      <p:ext uri="{BB962C8B-B14F-4D97-AF65-F5344CB8AC3E}">
        <p14:creationId xmlns:p14="http://schemas.microsoft.com/office/powerpoint/2010/main" val="60463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Headers are encrypted</a:t>
            </a:r>
            <a:r>
              <a:rPr lang="en-US" baseline="0" dirty="0" smtClean="0"/>
              <a:t> because they contain information about the endpoints.</a:t>
            </a:r>
            <a:endParaRPr lang="en-US" dirty="0"/>
          </a:p>
        </p:txBody>
      </p:sp>
      <p:sp>
        <p:nvSpPr>
          <p:cNvPr id="4" name="Slide Number Placeholder 3"/>
          <p:cNvSpPr>
            <a:spLocks noGrp="1"/>
          </p:cNvSpPr>
          <p:nvPr>
            <p:ph type="sldNum" sz="quarter" idx="10"/>
          </p:nvPr>
        </p:nvSpPr>
        <p:spPr/>
        <p:txBody>
          <a:bodyPr/>
          <a:lstStyle/>
          <a:p>
            <a:fld id="{0C1A23B3-A365-AF4B-8E96-F602AD304C1F}" type="slidenum">
              <a:rPr lang="en-US" smtClean="0"/>
              <a:t>11</a:t>
            </a:fld>
            <a:endParaRPr lang="en-US"/>
          </a:p>
        </p:txBody>
      </p:sp>
    </p:spTree>
    <p:extLst>
      <p:ext uri="{BB962C8B-B14F-4D97-AF65-F5344CB8AC3E}">
        <p14:creationId xmlns:p14="http://schemas.microsoft.com/office/powerpoint/2010/main" val="109399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Blindbox</a:t>
            </a:r>
            <a:r>
              <a:rPr lang="en-US" dirty="0" smtClean="0"/>
              <a:t> has 2 security models:</a:t>
            </a:r>
            <a:r>
              <a:rPr lang="en-US" baseline="0" dirty="0" smtClean="0"/>
              <a:t> a stronger one to detect rules that are exact match and a weaker one to detect rules that are regular. The more the rules, the higher the per-connection cost.</a:t>
            </a:r>
            <a:endParaRPr lang="en-US" dirty="0"/>
          </a:p>
        </p:txBody>
      </p:sp>
      <p:sp>
        <p:nvSpPr>
          <p:cNvPr id="4" name="Slide Number Placeholder 3"/>
          <p:cNvSpPr>
            <a:spLocks noGrp="1"/>
          </p:cNvSpPr>
          <p:nvPr>
            <p:ph type="sldNum" sz="quarter" idx="10"/>
          </p:nvPr>
        </p:nvSpPr>
        <p:spPr/>
        <p:txBody>
          <a:bodyPr/>
          <a:lstStyle/>
          <a:p>
            <a:fld id="{0C1A23B3-A365-AF4B-8E96-F602AD304C1F}" type="slidenum">
              <a:rPr lang="en-US" smtClean="0"/>
              <a:t>14</a:t>
            </a:fld>
            <a:endParaRPr lang="en-US"/>
          </a:p>
        </p:txBody>
      </p:sp>
    </p:spTree>
    <p:extLst>
      <p:ext uri="{BB962C8B-B14F-4D97-AF65-F5344CB8AC3E}">
        <p14:creationId xmlns:p14="http://schemas.microsoft.com/office/powerpoint/2010/main" val="91211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 for these functionalities</a:t>
            </a:r>
            <a:r>
              <a:rPr lang="en-US" baseline="0" dirty="0" smtClean="0"/>
              <a:t> is part of the authors future work.</a:t>
            </a:r>
            <a:endParaRPr lang="en-US" dirty="0"/>
          </a:p>
        </p:txBody>
      </p:sp>
      <p:sp>
        <p:nvSpPr>
          <p:cNvPr id="4" name="Slide Number Placeholder 3"/>
          <p:cNvSpPr>
            <a:spLocks noGrp="1"/>
          </p:cNvSpPr>
          <p:nvPr>
            <p:ph type="sldNum" sz="quarter" idx="10"/>
          </p:nvPr>
        </p:nvSpPr>
        <p:spPr/>
        <p:txBody>
          <a:bodyPr/>
          <a:lstStyle/>
          <a:p>
            <a:fld id="{0C1A23B3-A365-AF4B-8E96-F602AD304C1F}" type="slidenum">
              <a:rPr lang="en-US" smtClean="0"/>
              <a:t>17</a:t>
            </a:fld>
            <a:endParaRPr lang="en-US"/>
          </a:p>
        </p:txBody>
      </p:sp>
    </p:spTree>
    <p:extLst>
      <p:ext uri="{BB962C8B-B14F-4D97-AF65-F5344CB8AC3E}">
        <p14:creationId xmlns:p14="http://schemas.microsoft.com/office/powerpoint/2010/main" val="286345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60840DE-A7CA-A246-9986-E8B10876B735}" type="datetime1">
              <a:rPr lang="en-US" smtClean="0"/>
              <a:t>4/25/17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98DAF-ED6B-A841-8944-7B9B1D5A48C6}" type="datetime1">
              <a:rPr lang="en-US" smtClean="0"/>
              <a:t>4/25/17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1E316-66DC-664B-A900-21EF3D9B4564}" type="datetime1">
              <a:rPr lang="en-US" smtClean="0"/>
              <a:t>4/25/17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3C0172-7AA8-A340-97B6-9E299F38232C}" type="datetime1">
              <a:rPr lang="en-US" smtClean="0"/>
              <a:t>4/25/17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B88B92-CAC3-9341-BC7D-D9B5551D09A4}" type="datetime1">
              <a:rPr lang="en-US" smtClean="0"/>
              <a:t>4/25/17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E8940CC-3A05-5048-A500-17199B570F57}" type="datetime1">
              <a:rPr lang="en-US" smtClean="0"/>
              <a:t>4/25/17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C0E0EA-280B-B648-B5B0-A2E8B3925A91}" type="datetime1">
              <a:rPr lang="en-US" smtClean="0"/>
              <a:t>4/25/17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574178-878C-2849-A288-1272DB86375E}" type="datetime1">
              <a:rPr lang="en-US" smtClean="0"/>
              <a:t>4/25/17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99320-A447-3D45-9D44-06F067DB28B1}" type="datetime1">
              <a:rPr lang="en-US" smtClean="0"/>
              <a:t>4/25/17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9B772-D114-E049-9974-741F3633D3D9}" type="datetime1">
              <a:rPr lang="en-US" smtClean="0"/>
              <a:t>4/25/17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BDF83-BC90-E449-9610-6B69FA6A23AC}" type="datetime1">
              <a:rPr lang="en-US" smtClean="0"/>
              <a:t>4/25/17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8594FE4-EE3A-F942-8410-D5DB56AEF903}" type="datetime1">
              <a:rPr lang="en-US" smtClean="0"/>
              <a:t>4/25/17</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Embark: Securely Outsourcing Middleboxes to the Cloud.</a:t>
            </a:r>
            <a:endParaRPr lang="en-US" sz="2800" dirty="0"/>
          </a:p>
        </p:txBody>
      </p:sp>
      <p:sp>
        <p:nvSpPr>
          <p:cNvPr id="3" name="Subtitle 2"/>
          <p:cNvSpPr>
            <a:spLocks noGrp="1"/>
          </p:cNvSpPr>
          <p:nvPr>
            <p:ph type="subTitle" idx="1"/>
          </p:nvPr>
        </p:nvSpPr>
        <p:spPr/>
        <p:txBody>
          <a:bodyPr>
            <a:normAutofit fontScale="92500" lnSpcReduction="10000"/>
          </a:bodyPr>
          <a:lstStyle/>
          <a:p>
            <a:r>
              <a:rPr lang="en-US" sz="1800" dirty="0" smtClean="0"/>
              <a:t>Chang Lang   Justin Sherry  </a:t>
            </a:r>
            <a:r>
              <a:rPr lang="en-US" sz="1800" dirty="0" err="1" smtClean="0"/>
              <a:t>Raluca</a:t>
            </a:r>
            <a:r>
              <a:rPr lang="en-US" sz="1800" dirty="0" smtClean="0"/>
              <a:t> Ada </a:t>
            </a:r>
            <a:r>
              <a:rPr lang="en-US" sz="1800" dirty="0" err="1" smtClean="0"/>
              <a:t>Popa</a:t>
            </a:r>
            <a:endParaRPr lang="en-US" sz="1800" dirty="0" smtClean="0"/>
          </a:p>
          <a:p>
            <a:r>
              <a:rPr lang="en-US" sz="1800" dirty="0" smtClean="0"/>
              <a:t>Sylvia </a:t>
            </a:r>
            <a:r>
              <a:rPr lang="en-US" sz="1800" dirty="0" err="1" smtClean="0"/>
              <a:t>Ratnasamy</a:t>
            </a:r>
            <a:r>
              <a:rPr lang="en-US" sz="1800" dirty="0" smtClean="0"/>
              <a:t>  </a:t>
            </a:r>
            <a:r>
              <a:rPr lang="en-US" sz="1800" dirty="0" err="1" smtClean="0"/>
              <a:t>Zhi</a:t>
            </a:r>
            <a:r>
              <a:rPr lang="en-US" sz="1800" dirty="0" smtClean="0"/>
              <a:t> Liu</a:t>
            </a:r>
          </a:p>
          <a:p>
            <a:endParaRPr lang="en-US" sz="1800" dirty="0"/>
          </a:p>
          <a:p>
            <a:endParaRPr lang="en-US" sz="1800" dirty="0" smtClean="0"/>
          </a:p>
          <a:p>
            <a:endParaRPr lang="en-US" sz="1800" dirty="0"/>
          </a:p>
          <a:p>
            <a:r>
              <a:rPr lang="en-US" sz="1800" dirty="0" smtClean="0"/>
              <a:t>                 Presented by:  </a:t>
            </a:r>
            <a:r>
              <a:rPr lang="en-US" sz="1800" dirty="0" err="1" smtClean="0"/>
              <a:t>Obiora</a:t>
            </a:r>
            <a:r>
              <a:rPr lang="en-US" sz="1800" dirty="0" smtClean="0"/>
              <a:t> </a:t>
            </a:r>
            <a:r>
              <a:rPr lang="en-US" sz="1800" dirty="0" err="1" smtClean="0"/>
              <a:t>Akutekwe</a:t>
            </a:r>
            <a:endParaRPr lang="en-US" sz="1800"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1</a:t>
            </a:fld>
            <a:endParaRPr lang="en-US" dirty="0"/>
          </a:p>
        </p:txBody>
      </p:sp>
    </p:spTree>
    <p:extLst>
      <p:ext uri="{BB962C8B-B14F-4D97-AF65-F5344CB8AC3E}">
        <p14:creationId xmlns:p14="http://schemas.microsoft.com/office/powerpoint/2010/main" val="18497642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latin typeface="Cambria"/>
                <a:cs typeface="Cambria"/>
              </a:rPr>
              <a:t>2 main reasons clients adopt cloud services:</a:t>
            </a:r>
          </a:p>
          <a:p>
            <a:r>
              <a:rPr lang="en-US" dirty="0" smtClean="0">
                <a:latin typeface="Cambria"/>
                <a:cs typeface="Cambria"/>
              </a:rPr>
              <a:t>Reduced cost</a:t>
            </a:r>
          </a:p>
          <a:p>
            <a:r>
              <a:rPr lang="en-US" dirty="0" smtClean="0">
                <a:latin typeface="Cambria"/>
                <a:cs typeface="Cambria"/>
              </a:rPr>
              <a:t>Ease of management.</a:t>
            </a:r>
          </a:p>
          <a:p>
            <a:pPr marL="0" indent="0">
              <a:buNone/>
            </a:pPr>
            <a:endParaRPr lang="en-US" dirty="0">
              <a:latin typeface="Cambria"/>
              <a:cs typeface="Cambria"/>
            </a:endParaRPr>
          </a:p>
          <a:p>
            <a:pPr marL="0" indent="0">
              <a:buNone/>
            </a:pPr>
            <a:r>
              <a:rPr lang="en-US" dirty="0" smtClean="0">
                <a:latin typeface="Cambria"/>
                <a:cs typeface="Cambria"/>
              </a:rPr>
              <a:t>But there is an issue</a:t>
            </a:r>
            <a:r>
              <a:rPr lang="en-US" dirty="0">
                <a:latin typeface="Cambria"/>
                <a:cs typeface="Cambria"/>
              </a:rPr>
              <a:t>. </a:t>
            </a:r>
            <a:endParaRPr lang="en-US" dirty="0" smtClean="0">
              <a:latin typeface="Cambria"/>
              <a:cs typeface="Cambria"/>
            </a:endParaRPr>
          </a:p>
          <a:p>
            <a:pPr marL="0" indent="0">
              <a:buNone/>
            </a:pPr>
            <a:endParaRPr lang="en-US" dirty="0">
              <a:latin typeface="Cambria"/>
              <a:cs typeface="Cambria"/>
            </a:endParaRPr>
          </a:p>
        </p:txBody>
      </p:sp>
      <p:sp>
        <p:nvSpPr>
          <p:cNvPr id="3" name="Slide Number Placeholder 2"/>
          <p:cNvSpPr>
            <a:spLocks noGrp="1"/>
          </p:cNvSpPr>
          <p:nvPr>
            <p:ph type="sldNum" sz="quarter" idx="12"/>
          </p:nvPr>
        </p:nvSpPr>
        <p:spPr/>
        <p:txBody>
          <a:bodyPr/>
          <a:lstStyle/>
          <a:p>
            <a:fld id="{F36DD0FD-55B0-48C4-8AF2-8A69533EDFC3}" type="slidenum">
              <a:rPr lang="en-US" smtClean="0"/>
              <a:pPr/>
              <a:t>10</a:t>
            </a:fld>
            <a:endParaRPr lang="en-US"/>
          </a:p>
        </p:txBody>
      </p:sp>
      <p:sp>
        <p:nvSpPr>
          <p:cNvPr id="4" name="Title 3"/>
          <p:cNvSpPr>
            <a:spLocks noGrp="1"/>
          </p:cNvSpPr>
          <p:nvPr>
            <p:ph type="title"/>
          </p:nvPr>
        </p:nvSpPr>
        <p:spPr/>
        <p:txBody>
          <a:bodyPr/>
          <a:lstStyle/>
          <a:p>
            <a:r>
              <a:rPr lang="en-US" dirty="0" smtClean="0"/>
              <a:t>Threat Model</a:t>
            </a:r>
            <a:endParaRPr lang="en-US" dirty="0"/>
          </a:p>
        </p:txBody>
      </p:sp>
      <p:pic>
        <p:nvPicPr>
          <p:cNvPr id="5" name="Picture 4" descr="declassif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984" y="2756788"/>
            <a:ext cx="3722560" cy="3769779"/>
          </a:xfrm>
          <a:prstGeom prst="rect">
            <a:avLst/>
          </a:prstGeom>
        </p:spPr>
      </p:pic>
      <p:pic>
        <p:nvPicPr>
          <p:cNvPr id="6" name="Picture 5" descr="snowd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495800"/>
            <a:ext cx="3810000" cy="2133600"/>
          </a:xfrm>
          <a:prstGeom prst="rect">
            <a:avLst/>
          </a:prstGeom>
        </p:spPr>
      </p:pic>
    </p:spTree>
    <p:extLst>
      <p:ext uri="{BB962C8B-B14F-4D97-AF65-F5344CB8AC3E}">
        <p14:creationId xmlns:p14="http://schemas.microsoft.com/office/powerpoint/2010/main" val="1224085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 To protect privacy, Embark </a:t>
            </a:r>
            <a:r>
              <a:rPr lang="en-US" dirty="0" smtClean="0">
                <a:solidFill>
                  <a:srgbClr val="FF6600"/>
                </a:solidFill>
              </a:rPr>
              <a:t>encrypts the traffic </a:t>
            </a:r>
            <a:r>
              <a:rPr lang="en-US" dirty="0" smtClean="0"/>
              <a:t>passing through the SP. </a:t>
            </a:r>
          </a:p>
          <a:p>
            <a:r>
              <a:rPr lang="en-US" dirty="0" smtClean="0"/>
              <a:t>The SP cant see these traffic because both the header and payload of each packet is encrypted. Embark also provides the SP a set of encrypted rules</a:t>
            </a:r>
            <a:endParaRPr lang="en-US" dirty="0"/>
          </a:p>
        </p:txBody>
      </p:sp>
      <p:sp>
        <p:nvSpPr>
          <p:cNvPr id="3" name="Slide Number Placeholder 2"/>
          <p:cNvSpPr>
            <a:spLocks noGrp="1"/>
          </p:cNvSpPr>
          <p:nvPr>
            <p:ph type="sldNum" sz="quarter" idx="12"/>
          </p:nvPr>
        </p:nvSpPr>
        <p:spPr/>
        <p:txBody>
          <a:bodyPr/>
          <a:lstStyle/>
          <a:p>
            <a:fld id="{F36DD0FD-55B0-48C4-8AF2-8A69533EDFC3}" type="slidenum">
              <a:rPr lang="en-US" smtClean="0"/>
              <a:pPr/>
              <a:t>11</a:t>
            </a:fld>
            <a:endParaRPr lang="en-US"/>
          </a:p>
        </p:txBody>
      </p:sp>
      <p:sp>
        <p:nvSpPr>
          <p:cNvPr id="4" name="Title 3"/>
          <p:cNvSpPr>
            <a:spLocks noGrp="1"/>
          </p:cNvSpPr>
          <p:nvPr>
            <p:ph type="title"/>
          </p:nvPr>
        </p:nvSpPr>
        <p:spPr/>
        <p:txBody>
          <a:bodyPr/>
          <a:lstStyle/>
          <a:p>
            <a:r>
              <a:rPr lang="en-US" dirty="0" smtClean="0"/>
              <a:t>Encryption Overview</a:t>
            </a:r>
            <a:endParaRPr lang="en-US" dirty="0"/>
          </a:p>
        </p:txBody>
      </p:sp>
      <p:pic>
        <p:nvPicPr>
          <p:cNvPr id="5" name="Picture 4" descr="Screen Shot 2017-04-25 at 4.15.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27958"/>
            <a:ext cx="9144000" cy="2474318"/>
          </a:xfrm>
          <a:prstGeom prst="rect">
            <a:avLst/>
          </a:prstGeom>
        </p:spPr>
      </p:pic>
    </p:spTree>
    <p:extLst>
      <p:ext uri="{BB962C8B-B14F-4D97-AF65-F5344CB8AC3E}">
        <p14:creationId xmlns:p14="http://schemas.microsoft.com/office/powerpoint/2010/main" val="17915609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958889"/>
            <a:ext cx="7745505" cy="5567678"/>
          </a:xfrm>
        </p:spPr>
        <p:txBody>
          <a:bodyPr/>
          <a:lstStyle/>
          <a:p>
            <a:pPr marL="0" indent="0">
              <a:buNone/>
            </a:pPr>
            <a:r>
              <a:rPr lang="en-US" dirty="0"/>
              <a:t> </a:t>
            </a:r>
            <a:endParaRPr lang="en-US" dirty="0" smtClean="0"/>
          </a:p>
          <a:p>
            <a:r>
              <a:rPr lang="en-US" dirty="0" smtClean="0"/>
              <a:t>At set up time, the gateway generates </a:t>
            </a:r>
            <a:r>
              <a:rPr lang="en-US" dirty="0"/>
              <a:t>the set of </a:t>
            </a:r>
            <a:r>
              <a:rPr lang="en-US" dirty="0" smtClean="0"/>
              <a:t>encrypted rules </a:t>
            </a:r>
            <a:r>
              <a:rPr lang="en-US" dirty="0"/>
              <a:t>using k  and provides them to SP. Afterwards, </a:t>
            </a:r>
            <a:r>
              <a:rPr lang="en-US" dirty="0" smtClean="0"/>
              <a:t>the gateway </a:t>
            </a:r>
            <a:r>
              <a:rPr lang="en-US" dirty="0"/>
              <a:t>encrypts all traffic going to the service </a:t>
            </a:r>
            <a:r>
              <a:rPr lang="en-US" dirty="0" smtClean="0"/>
              <a:t>provider using </a:t>
            </a:r>
            <a:r>
              <a:rPr lang="en-US" dirty="0" err="1"/>
              <a:t>Embark’s</a:t>
            </a:r>
            <a:r>
              <a:rPr lang="en-US" dirty="0"/>
              <a:t> encryption schemes. </a:t>
            </a:r>
            <a:endParaRPr lang="en-US" dirty="0" smtClean="0"/>
          </a:p>
          <a:p>
            <a:pPr lvl="0"/>
            <a:r>
              <a:rPr lang="en-US" dirty="0" smtClean="0"/>
              <a:t>The </a:t>
            </a:r>
            <a:r>
              <a:rPr lang="en-US" dirty="0" smtClean="0"/>
              <a:t>gateway decrypts the traffic generated by the </a:t>
            </a:r>
            <a:r>
              <a:rPr lang="en-US" dirty="0" err="1" smtClean="0"/>
              <a:t>middleboxes</a:t>
            </a:r>
            <a:r>
              <a:rPr lang="en-US" dirty="0" smtClean="0"/>
              <a:t> using the key K. </a:t>
            </a:r>
            <a:endParaRPr lang="en-US" dirty="0" smtClean="0"/>
          </a:p>
          <a:p>
            <a:pPr lvl="0"/>
            <a:endParaRPr lang="en-US" dirty="0"/>
          </a:p>
          <a:p>
            <a:pPr lvl="0"/>
            <a:r>
              <a:rPr lang="en-US" dirty="0" smtClean="0"/>
              <a:t>Note</a:t>
            </a:r>
            <a:r>
              <a:rPr lang="en-US" dirty="0"/>
              <a:t>, throughout this process, </a:t>
            </a:r>
            <a:r>
              <a:rPr lang="en-US" dirty="0" err="1"/>
              <a:t>middleboxes</a:t>
            </a:r>
            <a:r>
              <a:rPr lang="en-US" dirty="0"/>
              <a:t> at SP only handle encrypted traffic and never accessed the decryption key.</a:t>
            </a:r>
          </a:p>
          <a:p>
            <a:endParaRPr lang="en-US" dirty="0" smtClean="0"/>
          </a:p>
          <a:p>
            <a:endParaRPr lang="en-US" dirty="0" smtClean="0"/>
          </a:p>
        </p:txBody>
      </p:sp>
      <p:sp>
        <p:nvSpPr>
          <p:cNvPr id="3" name="Slide Number Placeholder 2"/>
          <p:cNvSpPr>
            <a:spLocks noGrp="1"/>
          </p:cNvSpPr>
          <p:nvPr>
            <p:ph type="sldNum" sz="quarter" idx="12"/>
          </p:nvPr>
        </p:nvSpPr>
        <p:spPr/>
        <p:txBody>
          <a:bodyPr/>
          <a:lstStyle/>
          <a:p>
            <a:fld id="{F36DD0FD-55B0-48C4-8AF2-8A69533EDFC3}" type="slidenum">
              <a:rPr lang="en-US" smtClean="0"/>
              <a:pPr/>
              <a:t>12</a:t>
            </a:fld>
            <a:endParaRPr lang="en-US"/>
          </a:p>
        </p:txBody>
      </p:sp>
      <p:sp>
        <p:nvSpPr>
          <p:cNvPr id="4" name="TextBox 3"/>
          <p:cNvSpPr txBox="1"/>
          <p:nvPr/>
        </p:nvSpPr>
        <p:spPr>
          <a:xfrm>
            <a:off x="1490253" y="479444"/>
            <a:ext cx="5624087" cy="461665"/>
          </a:xfrm>
          <a:prstGeom prst="rect">
            <a:avLst/>
          </a:prstGeom>
          <a:noFill/>
        </p:spPr>
        <p:txBody>
          <a:bodyPr wrap="square" rtlCol="0">
            <a:spAutoFit/>
          </a:bodyPr>
          <a:lstStyle/>
          <a:p>
            <a:r>
              <a:rPr lang="en-US" dirty="0" smtClean="0"/>
              <a:t>                               </a:t>
            </a:r>
            <a:r>
              <a:rPr lang="en-US" sz="2400" dirty="0" smtClean="0">
                <a:solidFill>
                  <a:schemeClr val="accent2">
                    <a:lumMod val="75000"/>
                  </a:schemeClr>
                </a:solidFill>
              </a:rPr>
              <a:t>Figure Explanation</a:t>
            </a:r>
            <a:endParaRPr lang="en-US" sz="2400" dirty="0">
              <a:solidFill>
                <a:schemeClr val="accent2">
                  <a:lumMod val="75000"/>
                </a:schemeClr>
              </a:solidFill>
            </a:endParaRPr>
          </a:p>
        </p:txBody>
      </p:sp>
    </p:spTree>
    <p:extLst>
      <p:ext uri="{BB962C8B-B14F-4D97-AF65-F5344CB8AC3E}">
        <p14:creationId xmlns:p14="http://schemas.microsoft.com/office/powerpoint/2010/main" val="39498588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8" y="1533700"/>
            <a:ext cx="7745505" cy="4091762"/>
          </a:xfrm>
        </p:spPr>
        <p:txBody>
          <a:bodyPr>
            <a:normAutofit/>
          </a:bodyPr>
          <a:lstStyle/>
          <a:p>
            <a:pPr marL="0" indent="0">
              <a:buNone/>
            </a:pPr>
            <a:r>
              <a:rPr lang="en-US" dirty="0" smtClean="0"/>
              <a:t>Embark handles packet encryption on a field-by-field manner</a:t>
            </a:r>
            <a:r>
              <a:rPr lang="en-US" dirty="0" smtClean="0"/>
              <a:t>. 3 </a:t>
            </a:r>
            <a:r>
              <a:rPr lang="en-US" dirty="0" smtClean="0"/>
              <a:t>encryption schemes used to protect the privacy of each field are:</a:t>
            </a:r>
          </a:p>
          <a:p>
            <a:r>
              <a:rPr lang="en-US" dirty="0" smtClean="0">
                <a:solidFill>
                  <a:srgbClr val="FF6600"/>
                </a:solidFill>
              </a:rPr>
              <a:t>Traditional AES</a:t>
            </a:r>
            <a:r>
              <a:rPr lang="en-US" dirty="0" smtClean="0"/>
              <a:t>: Provides Strong </a:t>
            </a:r>
            <a:r>
              <a:rPr lang="en-US" dirty="0" smtClean="0"/>
              <a:t>security</a:t>
            </a:r>
          </a:p>
          <a:p>
            <a:r>
              <a:rPr lang="en-US" dirty="0" smtClean="0">
                <a:solidFill>
                  <a:srgbClr val="FF6600"/>
                </a:solidFill>
              </a:rPr>
              <a:t>Keyword </a:t>
            </a:r>
            <a:r>
              <a:rPr lang="en-US" dirty="0" smtClean="0">
                <a:solidFill>
                  <a:srgbClr val="FF6600"/>
                </a:solidFill>
              </a:rPr>
              <a:t>Match</a:t>
            </a:r>
            <a:r>
              <a:rPr lang="en-US" dirty="0" smtClean="0"/>
              <a:t>: Detects if an encrypted value is equal to an encrypted </a:t>
            </a:r>
            <a:r>
              <a:rPr lang="en-US" dirty="0" smtClean="0"/>
              <a:t>rule.</a:t>
            </a:r>
          </a:p>
          <a:p>
            <a:r>
              <a:rPr lang="en-US" dirty="0" smtClean="0">
                <a:solidFill>
                  <a:srgbClr val="FF6600"/>
                </a:solidFill>
              </a:rPr>
              <a:t>Prefix </a:t>
            </a:r>
            <a:r>
              <a:rPr lang="en-US" dirty="0" smtClean="0">
                <a:solidFill>
                  <a:srgbClr val="FF6600"/>
                </a:solidFill>
              </a:rPr>
              <a:t>Match</a:t>
            </a:r>
            <a:r>
              <a:rPr lang="en-US" dirty="0" smtClean="0"/>
              <a:t>: Detects whether an encrypted value lies in a range of rule values or not. </a:t>
            </a:r>
            <a:endParaRPr lang="en-US" dirty="0"/>
          </a:p>
        </p:txBody>
      </p:sp>
      <p:sp>
        <p:nvSpPr>
          <p:cNvPr id="3" name="Slide Number Placeholder 2"/>
          <p:cNvSpPr>
            <a:spLocks noGrp="1"/>
          </p:cNvSpPr>
          <p:nvPr>
            <p:ph type="sldNum" sz="quarter" idx="12"/>
          </p:nvPr>
        </p:nvSpPr>
        <p:spPr/>
        <p:txBody>
          <a:bodyPr/>
          <a:lstStyle/>
          <a:p>
            <a:fld id="{F36DD0FD-55B0-48C4-8AF2-8A69533EDFC3}" type="slidenum">
              <a:rPr lang="en-US" smtClean="0"/>
              <a:pPr/>
              <a:t>13</a:t>
            </a:fld>
            <a:endParaRPr lang="en-US"/>
          </a:p>
        </p:txBody>
      </p:sp>
      <p:sp>
        <p:nvSpPr>
          <p:cNvPr id="4" name="Title 3"/>
          <p:cNvSpPr>
            <a:spLocks noGrp="1"/>
          </p:cNvSpPr>
          <p:nvPr>
            <p:ph type="title"/>
          </p:nvPr>
        </p:nvSpPr>
        <p:spPr/>
        <p:txBody>
          <a:bodyPr/>
          <a:lstStyle/>
          <a:p>
            <a:r>
              <a:rPr lang="en-US" dirty="0" smtClean="0"/>
              <a:t>Packet Encryption</a:t>
            </a:r>
            <a:endParaRPr lang="en-US" dirty="0"/>
          </a:p>
        </p:txBody>
      </p:sp>
      <p:pic>
        <p:nvPicPr>
          <p:cNvPr id="5" name="Picture 4" descr="Screen Shot 2017-04-25 at 11.53.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1" y="4874739"/>
            <a:ext cx="9053289" cy="1837484"/>
          </a:xfrm>
          <a:prstGeom prst="rect">
            <a:avLst/>
          </a:prstGeom>
        </p:spPr>
      </p:pic>
    </p:spTree>
    <p:extLst>
      <p:ext uri="{BB962C8B-B14F-4D97-AF65-F5344CB8AC3E}">
        <p14:creationId xmlns:p14="http://schemas.microsoft.com/office/powerpoint/2010/main" val="2820799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44362739"/>
              </p:ext>
            </p:extLst>
          </p:nvPr>
        </p:nvGraphicFramePr>
        <p:xfrm>
          <a:off x="698500" y="2118321"/>
          <a:ext cx="7747000" cy="2656840"/>
        </p:xfrm>
        <a:graphic>
          <a:graphicData uri="http://schemas.openxmlformats.org/drawingml/2006/table">
            <a:tbl>
              <a:tblPr firstRow="1" bandRow="1">
                <a:tableStyleId>{3C2FFA5D-87B4-456A-9821-1D502468CF0F}</a:tableStyleId>
              </a:tblPr>
              <a:tblGrid>
                <a:gridCol w="7747000"/>
              </a:tblGrid>
              <a:tr h="370840">
                <a:tc>
                  <a:txBody>
                    <a:bodyPr/>
                    <a:lstStyle/>
                    <a:p>
                      <a:r>
                        <a:rPr lang="en-US" dirty="0" smtClean="0"/>
                        <a:t>                    Blind Box                                                   Embark</a:t>
                      </a:r>
                      <a:endParaRPr lang="en-US" dirty="0"/>
                    </a:p>
                  </a:txBody>
                  <a:tcPr/>
                </a:tc>
              </a:tr>
              <a:tr h="1605554">
                <a:tc>
                  <a:txBody>
                    <a:bodyPr/>
                    <a:lstStyle/>
                    <a:p>
                      <a:r>
                        <a:rPr lang="en-US" dirty="0" smtClean="0"/>
                        <a:t>Functionality is limited</a:t>
                      </a:r>
                      <a:r>
                        <a:rPr lang="en-US" baseline="0" dirty="0" smtClean="0"/>
                        <a:t> to few </a:t>
                      </a:r>
                      <a:r>
                        <a:rPr lang="en-US" baseline="0" dirty="0" err="1" smtClean="0"/>
                        <a:t>outso</a:t>
                      </a:r>
                      <a:r>
                        <a:rPr lang="en-US" baseline="0" dirty="0" smtClean="0"/>
                        <a:t>- Provides broader functionality and </a:t>
                      </a:r>
                    </a:p>
                    <a:p>
                      <a:r>
                        <a:rPr lang="en-US" baseline="0" dirty="0" err="1" smtClean="0"/>
                        <a:t>urced</a:t>
                      </a:r>
                      <a:r>
                        <a:rPr lang="en-US" baseline="0" dirty="0" smtClean="0"/>
                        <a:t> </a:t>
                      </a:r>
                      <a:r>
                        <a:rPr lang="en-US" baseline="0" dirty="0" err="1" smtClean="0"/>
                        <a:t>middleboxes</a:t>
                      </a:r>
                      <a:r>
                        <a:rPr lang="en-US" baseline="0" dirty="0" smtClean="0"/>
                        <a:t>.                                 better performance. </a:t>
                      </a:r>
                    </a:p>
                    <a:p>
                      <a:r>
                        <a:rPr lang="en-US" baseline="0" dirty="0" smtClean="0"/>
                        <a:t>                                                                    </a:t>
                      </a:r>
                    </a:p>
                    <a:p>
                      <a:r>
                        <a:rPr lang="en-US" baseline="0" dirty="0" smtClean="0"/>
                        <a:t> End-host  encrypts traffic.                    Gateway encrypts traffic, hence </a:t>
                      </a:r>
                    </a:p>
                    <a:p>
                      <a:r>
                        <a:rPr lang="en-US" baseline="0" dirty="0" smtClean="0"/>
                        <a:t>                                                                   </a:t>
                      </a:r>
                      <a:r>
                        <a:rPr lang="en-US" baseline="0" dirty="0" err="1" smtClean="0"/>
                        <a:t>deployability</a:t>
                      </a:r>
                      <a:r>
                        <a:rPr lang="en-US" baseline="0" dirty="0" smtClean="0"/>
                        <a:t> improves.</a:t>
                      </a:r>
                    </a:p>
                    <a:p>
                      <a:endParaRPr lang="en-US" baseline="0" dirty="0" smtClean="0"/>
                    </a:p>
                    <a:p>
                      <a:r>
                        <a:rPr lang="en-US" baseline="0" dirty="0" smtClean="0"/>
                        <a:t>Per-connection cost is high.                  There is no per-connection overhead</a:t>
                      </a:r>
                    </a:p>
                    <a:p>
                      <a:endParaRPr lang="en-US" baseline="0" dirty="0" smtClean="0"/>
                    </a:p>
                  </a:txBody>
                  <a:tcPr/>
                </a:tc>
              </a:tr>
            </a:tbl>
          </a:graphicData>
        </a:graphic>
      </p:graphicFrame>
      <p:sp>
        <p:nvSpPr>
          <p:cNvPr id="3" name="Slide Number Placeholder 2"/>
          <p:cNvSpPr>
            <a:spLocks noGrp="1"/>
          </p:cNvSpPr>
          <p:nvPr>
            <p:ph type="sldNum" sz="quarter" idx="12"/>
          </p:nvPr>
        </p:nvSpPr>
        <p:spPr/>
        <p:txBody>
          <a:bodyPr/>
          <a:lstStyle/>
          <a:p>
            <a:fld id="{F36DD0FD-55B0-48C4-8AF2-8A69533EDFC3}" type="slidenum">
              <a:rPr lang="en-US" smtClean="0"/>
              <a:pPr/>
              <a:t>14</a:t>
            </a:fld>
            <a:endParaRPr lang="en-US"/>
          </a:p>
        </p:txBody>
      </p:sp>
      <p:sp>
        <p:nvSpPr>
          <p:cNvPr id="4" name="Title 3"/>
          <p:cNvSpPr>
            <a:spLocks noGrp="1"/>
          </p:cNvSpPr>
          <p:nvPr>
            <p:ph type="title"/>
          </p:nvPr>
        </p:nvSpPr>
        <p:spPr/>
        <p:txBody>
          <a:bodyPr/>
          <a:lstStyle/>
          <a:p>
            <a:r>
              <a:rPr lang="en-US" dirty="0" smtClean="0"/>
              <a:t>Embark vs. Blind box</a:t>
            </a:r>
            <a:endParaRPr lang="en-US" dirty="0"/>
          </a:p>
        </p:txBody>
      </p:sp>
      <p:cxnSp>
        <p:nvCxnSpPr>
          <p:cNvPr id="8" name="Straight Connector 7"/>
          <p:cNvCxnSpPr>
            <a:endCxn id="5" idx="2"/>
          </p:cNvCxnSpPr>
          <p:nvPr/>
        </p:nvCxnSpPr>
        <p:spPr>
          <a:xfrm>
            <a:off x="4522595" y="2118321"/>
            <a:ext cx="49405" cy="265684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98501" y="5131352"/>
            <a:ext cx="7747000" cy="1477328"/>
          </a:xfrm>
          <a:prstGeom prst="rect">
            <a:avLst/>
          </a:prstGeom>
          <a:noFill/>
        </p:spPr>
        <p:txBody>
          <a:bodyPr wrap="square" rtlCol="0">
            <a:spAutoFit/>
          </a:bodyPr>
          <a:lstStyle/>
          <a:p>
            <a:r>
              <a:rPr lang="en-US" dirty="0" err="1" smtClean="0">
                <a:solidFill>
                  <a:srgbClr val="FF6600"/>
                </a:solidFill>
              </a:rPr>
              <a:t>KeywordMatch</a:t>
            </a:r>
            <a:r>
              <a:rPr lang="en-US" dirty="0" smtClean="0"/>
              <a:t>: Is an encryption scheme based on which SP checks if an encrypted rule (“the keyword”) matches by equality an encrypted string. </a:t>
            </a:r>
            <a:r>
              <a:rPr lang="en-US" dirty="0" err="1" smtClean="0"/>
              <a:t>E.g</a:t>
            </a:r>
            <a:r>
              <a:rPr lang="en-US" dirty="0" smtClean="0"/>
              <a:t>: the encryption of the rule “malicious” and a list of encrypted strings; [</a:t>
            </a:r>
            <a:r>
              <a:rPr lang="en-US" dirty="0" err="1" smtClean="0"/>
              <a:t>Enc</a:t>
            </a:r>
            <a:r>
              <a:rPr lang="en-US" dirty="0" smtClean="0"/>
              <a:t>(“</a:t>
            </a:r>
            <a:r>
              <a:rPr lang="en-US" dirty="0" err="1" smtClean="0"/>
              <a:t>alice</a:t>
            </a:r>
            <a:r>
              <a:rPr lang="en-US" dirty="0" smtClean="0"/>
              <a:t>”), </a:t>
            </a:r>
            <a:r>
              <a:rPr lang="en-US" dirty="0" err="1" smtClean="0"/>
              <a:t>Enc</a:t>
            </a:r>
            <a:r>
              <a:rPr lang="en-US" dirty="0" smtClean="0"/>
              <a:t>(‘’malicious’’), </a:t>
            </a:r>
            <a:r>
              <a:rPr lang="en-US" dirty="0" err="1" smtClean="0"/>
              <a:t>Enc</a:t>
            </a:r>
            <a:r>
              <a:rPr lang="en-US" dirty="0" smtClean="0"/>
              <a:t>(‘’</a:t>
            </a:r>
            <a:r>
              <a:rPr lang="en-US" dirty="0" err="1" smtClean="0"/>
              <a:t>alice</a:t>
            </a:r>
            <a:r>
              <a:rPr lang="en-US" dirty="0" smtClean="0"/>
              <a:t>”)], the SP can detect that the rule matches the second string.</a:t>
            </a:r>
            <a:endParaRPr lang="en-US" dirty="0"/>
          </a:p>
        </p:txBody>
      </p:sp>
    </p:spTree>
    <p:extLst>
      <p:ext uri="{BB962C8B-B14F-4D97-AF65-F5344CB8AC3E}">
        <p14:creationId xmlns:p14="http://schemas.microsoft.com/office/powerpoint/2010/main" val="41426389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278219"/>
          </a:xfrm>
        </p:spPr>
        <p:txBody>
          <a:bodyPr>
            <a:normAutofit/>
          </a:bodyPr>
          <a:lstStyle/>
          <a:p>
            <a:r>
              <a:rPr lang="en-US" dirty="0" err="1" smtClean="0"/>
              <a:t>PrefixMatch</a:t>
            </a:r>
            <a:r>
              <a:rPr lang="en-US" dirty="0" smtClean="0"/>
              <a:t> must allow for direct order comparison.</a:t>
            </a:r>
          </a:p>
          <a:p>
            <a:pPr marL="0" indent="0">
              <a:buNone/>
            </a:pPr>
            <a:r>
              <a:rPr lang="en-US" dirty="0" smtClean="0"/>
              <a:t>Reason: Existing packet classification stays the same.</a:t>
            </a:r>
          </a:p>
          <a:p>
            <a:pPr marL="0" indent="0">
              <a:buNone/>
            </a:pPr>
            <a:endParaRPr lang="en-US" dirty="0"/>
          </a:p>
          <a:p>
            <a:r>
              <a:rPr lang="en-US" dirty="0" err="1"/>
              <a:t>Enc</a:t>
            </a:r>
            <a:r>
              <a:rPr lang="en-US" dirty="0"/>
              <a:t>(v) must be deterministic within a flow to support NAT functionality</a:t>
            </a:r>
            <a:r>
              <a:rPr lang="en-US" dirty="0" smtClean="0"/>
              <a:t>.</a:t>
            </a:r>
          </a:p>
          <a:p>
            <a:endParaRPr lang="en-US" dirty="0"/>
          </a:p>
          <a:p>
            <a:r>
              <a:rPr lang="en-US" dirty="0" smtClean="0"/>
              <a:t>Nothing leaks about the value v for security. </a:t>
            </a:r>
          </a:p>
          <a:p>
            <a:pPr marL="0" indent="0">
              <a:buNone/>
            </a:pPr>
            <a:r>
              <a:rPr lang="en-US" dirty="0" err="1" smtClean="0"/>
              <a:t>Embark’s</a:t>
            </a:r>
            <a:r>
              <a:rPr lang="en-US" dirty="0" smtClean="0"/>
              <a:t> </a:t>
            </a:r>
            <a:r>
              <a:rPr lang="en-US" dirty="0" err="1" smtClean="0"/>
              <a:t>middleboxes</a:t>
            </a:r>
            <a:r>
              <a:rPr lang="en-US" dirty="0" smtClean="0"/>
              <a:t> do not know the order between 2 encrypted values. </a:t>
            </a:r>
            <a:r>
              <a:rPr lang="en-US" dirty="0" err="1" smtClean="0"/>
              <a:t>PrefixMatch</a:t>
            </a:r>
            <a:r>
              <a:rPr lang="en-US" dirty="0" smtClean="0"/>
              <a:t> does not leak such information.</a:t>
            </a:r>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F36DD0FD-55B0-48C4-8AF2-8A69533EDFC3}" type="slidenum">
              <a:rPr lang="en-US" smtClean="0"/>
              <a:pPr/>
              <a:t>15</a:t>
            </a:fld>
            <a:endParaRPr lang="en-US"/>
          </a:p>
        </p:txBody>
      </p:sp>
      <p:sp>
        <p:nvSpPr>
          <p:cNvPr id="4" name="Title 3"/>
          <p:cNvSpPr>
            <a:spLocks noGrp="1"/>
          </p:cNvSpPr>
          <p:nvPr>
            <p:ph type="title"/>
          </p:nvPr>
        </p:nvSpPr>
        <p:spPr/>
        <p:txBody>
          <a:bodyPr/>
          <a:lstStyle/>
          <a:p>
            <a:r>
              <a:rPr lang="en-US" sz="3600" dirty="0" smtClean="0"/>
              <a:t>Requirements for </a:t>
            </a:r>
            <a:r>
              <a:rPr lang="en-US" sz="3600" dirty="0" err="1" smtClean="0"/>
              <a:t>PrefixMatch</a:t>
            </a:r>
            <a:r>
              <a:rPr lang="en-US" sz="3600" dirty="0" smtClean="0"/>
              <a:t> Design</a:t>
            </a:r>
            <a:endParaRPr lang="en-US" sz="3600" dirty="0"/>
          </a:p>
        </p:txBody>
      </p:sp>
    </p:spTree>
    <p:extLst>
      <p:ext uri="{BB962C8B-B14F-4D97-AF65-F5344CB8AC3E}">
        <p14:creationId xmlns:p14="http://schemas.microsoft.com/office/powerpoint/2010/main" val="676851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15104"/>
            <a:ext cx="7745505" cy="3877815"/>
          </a:xfrm>
        </p:spPr>
        <p:txBody>
          <a:bodyPr>
            <a:normAutofit/>
          </a:bodyPr>
          <a:lstStyle/>
          <a:p>
            <a:r>
              <a:rPr lang="en-US" dirty="0" err="1" smtClean="0"/>
              <a:t>PrefixMatch</a:t>
            </a:r>
            <a:r>
              <a:rPr lang="en-US" dirty="0" smtClean="0"/>
              <a:t> hides the prefixes and values encrypted with </a:t>
            </a:r>
            <a:r>
              <a:rPr lang="en-US" dirty="0" err="1" smtClean="0"/>
              <a:t>EncryptPrefixes</a:t>
            </a:r>
            <a:r>
              <a:rPr lang="en-US" dirty="0" smtClean="0"/>
              <a:t> and </a:t>
            </a:r>
            <a:r>
              <a:rPr lang="en-US" dirty="0" err="1" smtClean="0"/>
              <a:t>EncryptValues</a:t>
            </a:r>
            <a:r>
              <a:rPr lang="en-US" dirty="0" smtClean="0"/>
              <a:t>. Only matching information for functionality at the cloud provider is revealed.</a:t>
            </a:r>
          </a:p>
        </p:txBody>
      </p:sp>
      <p:sp>
        <p:nvSpPr>
          <p:cNvPr id="3" name="Slide Number Placeholder 2"/>
          <p:cNvSpPr>
            <a:spLocks noGrp="1"/>
          </p:cNvSpPr>
          <p:nvPr>
            <p:ph type="sldNum" sz="quarter" idx="12"/>
          </p:nvPr>
        </p:nvSpPr>
        <p:spPr/>
        <p:txBody>
          <a:bodyPr/>
          <a:lstStyle/>
          <a:p>
            <a:fld id="{F36DD0FD-55B0-48C4-8AF2-8A69533EDFC3}" type="slidenum">
              <a:rPr lang="en-US" smtClean="0"/>
              <a:pPr/>
              <a:t>16</a:t>
            </a:fld>
            <a:endParaRPr lang="en-US"/>
          </a:p>
        </p:txBody>
      </p:sp>
      <p:sp>
        <p:nvSpPr>
          <p:cNvPr id="4" name="Title 3"/>
          <p:cNvSpPr>
            <a:spLocks noGrp="1"/>
          </p:cNvSpPr>
          <p:nvPr>
            <p:ph type="title"/>
          </p:nvPr>
        </p:nvSpPr>
        <p:spPr/>
        <p:txBody>
          <a:bodyPr/>
          <a:lstStyle/>
          <a:p>
            <a:r>
              <a:rPr lang="en-US" dirty="0" smtClean="0"/>
              <a:t>Security Guarantees</a:t>
            </a:r>
            <a:endParaRPr lang="en-US" dirty="0"/>
          </a:p>
        </p:txBody>
      </p:sp>
      <p:pic>
        <p:nvPicPr>
          <p:cNvPr id="5" name="Picture 4" descr="Screen Shot 2017-04-25 at 9.09.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230" y="3498647"/>
            <a:ext cx="7831404" cy="2394271"/>
          </a:xfrm>
          <a:prstGeom prst="rect">
            <a:avLst/>
          </a:prstGeom>
        </p:spPr>
      </p:pic>
      <p:sp>
        <p:nvSpPr>
          <p:cNvPr id="6" name="TextBox 5"/>
          <p:cNvSpPr txBox="1"/>
          <p:nvPr/>
        </p:nvSpPr>
        <p:spPr>
          <a:xfrm>
            <a:off x="760230" y="5899330"/>
            <a:ext cx="7831403" cy="1138773"/>
          </a:xfrm>
          <a:prstGeom prst="rect">
            <a:avLst/>
          </a:prstGeom>
          <a:noFill/>
        </p:spPr>
        <p:txBody>
          <a:bodyPr wrap="square" rtlCol="0">
            <a:spAutoFit/>
          </a:bodyPr>
          <a:lstStyle/>
          <a:p>
            <a:r>
              <a:rPr lang="en-US" sz="1700" dirty="0"/>
              <a:t>The cloud provider learns if 2 encrypted values are equal only </a:t>
            </a:r>
            <a:r>
              <a:rPr lang="en-US" sz="1700" dirty="0">
                <a:solidFill>
                  <a:srgbClr val="FF6600"/>
                </a:solidFill>
              </a:rPr>
              <a:t>if they are part of the same flow. </a:t>
            </a:r>
            <a:r>
              <a:rPr lang="en-US" sz="1700" dirty="0"/>
              <a:t>Hence, </a:t>
            </a:r>
            <a:r>
              <a:rPr lang="en-US" sz="1700" dirty="0" err="1"/>
              <a:t>PrefixMatch</a:t>
            </a:r>
            <a:r>
              <a:rPr lang="en-US" sz="1700" dirty="0"/>
              <a:t> leaks less info. than order-preserving </a:t>
            </a:r>
            <a:r>
              <a:rPr lang="en-US" sz="1700" dirty="0" smtClean="0"/>
              <a:t>encryption.</a:t>
            </a:r>
            <a:endParaRPr lang="en-US" sz="1700" dirty="0"/>
          </a:p>
          <a:p>
            <a:endParaRPr lang="en-US" sz="1700" dirty="0"/>
          </a:p>
        </p:txBody>
      </p:sp>
    </p:spTree>
    <p:extLst>
      <p:ext uri="{BB962C8B-B14F-4D97-AF65-F5344CB8AC3E}">
        <p14:creationId xmlns:p14="http://schemas.microsoft.com/office/powerpoint/2010/main" val="24199864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For intrusion detection, Embark does not support regular expressions that cannot be expanded in a number of keyword matches.</a:t>
            </a:r>
          </a:p>
          <a:p>
            <a:endParaRPr lang="en-US" dirty="0" smtClean="0"/>
          </a:p>
          <a:p>
            <a:r>
              <a:rPr lang="en-US" dirty="0" smtClean="0"/>
              <a:t>Embark does not support application level </a:t>
            </a:r>
            <a:r>
              <a:rPr lang="en-US" dirty="0" err="1" smtClean="0"/>
              <a:t>middleboxes</a:t>
            </a:r>
            <a:r>
              <a:rPr lang="en-US" dirty="0" smtClean="0"/>
              <a:t> like SMTP firewalls, transcoders or application-level gateways.</a:t>
            </a:r>
          </a:p>
          <a:p>
            <a:endParaRPr lang="en-US" dirty="0" smtClean="0"/>
          </a:p>
          <a:p>
            <a:r>
              <a:rPr lang="en-US" dirty="0" smtClean="0"/>
              <a:t>Embark does not support scanning because port encryption depends on the associated IP address.</a:t>
            </a:r>
            <a:endParaRPr lang="en-US" dirty="0"/>
          </a:p>
        </p:txBody>
      </p:sp>
      <p:sp>
        <p:nvSpPr>
          <p:cNvPr id="3" name="Slide Number Placeholder 2"/>
          <p:cNvSpPr>
            <a:spLocks noGrp="1"/>
          </p:cNvSpPr>
          <p:nvPr>
            <p:ph type="sldNum" sz="quarter" idx="12"/>
          </p:nvPr>
        </p:nvSpPr>
        <p:spPr/>
        <p:txBody>
          <a:bodyPr/>
          <a:lstStyle/>
          <a:p>
            <a:fld id="{F36DD0FD-55B0-48C4-8AF2-8A69533EDFC3}" type="slidenum">
              <a:rPr lang="en-US" smtClean="0"/>
              <a:pPr/>
              <a:t>17</a:t>
            </a:fld>
            <a:endParaRPr lang="en-US"/>
          </a:p>
        </p:txBody>
      </p:sp>
      <p:sp>
        <p:nvSpPr>
          <p:cNvPr id="4" name="Title 3"/>
          <p:cNvSpPr>
            <a:spLocks noGrp="1"/>
          </p:cNvSpPr>
          <p:nvPr>
            <p:ph type="title"/>
          </p:nvPr>
        </p:nvSpPr>
        <p:spPr/>
        <p:txBody>
          <a:bodyPr/>
          <a:lstStyle/>
          <a:p>
            <a:r>
              <a:rPr lang="en-US" dirty="0" smtClean="0"/>
              <a:t>Limitations</a:t>
            </a:r>
            <a:endParaRPr lang="en-US" dirty="0"/>
          </a:p>
        </p:txBody>
      </p:sp>
    </p:spTree>
    <p:extLst>
      <p:ext uri="{BB962C8B-B14F-4D97-AF65-F5344CB8AC3E}">
        <p14:creationId xmlns:p14="http://schemas.microsoft.com/office/powerpoint/2010/main" val="3987239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7-04-25 at 9.43.1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4538" r="-12887"/>
          <a:stretch/>
        </p:blipFill>
        <p:spPr>
          <a:xfrm>
            <a:off x="-1115721" y="1624406"/>
            <a:ext cx="7141528" cy="4501757"/>
          </a:xfrm>
        </p:spPr>
      </p:pic>
      <p:sp>
        <p:nvSpPr>
          <p:cNvPr id="3" name="Slide Number Placeholder 2"/>
          <p:cNvSpPr>
            <a:spLocks noGrp="1"/>
          </p:cNvSpPr>
          <p:nvPr>
            <p:ph type="sldNum" sz="quarter" idx="12"/>
          </p:nvPr>
        </p:nvSpPr>
        <p:spPr/>
        <p:txBody>
          <a:bodyPr/>
          <a:lstStyle/>
          <a:p>
            <a:fld id="{F36DD0FD-55B0-48C4-8AF2-8A69533EDFC3}" type="slidenum">
              <a:rPr lang="en-US" smtClean="0"/>
              <a:pPr/>
              <a:t>18</a:t>
            </a:fld>
            <a:endParaRPr lang="en-US"/>
          </a:p>
        </p:txBody>
      </p:sp>
      <p:sp>
        <p:nvSpPr>
          <p:cNvPr id="4" name="Title 3"/>
          <p:cNvSpPr>
            <a:spLocks noGrp="1"/>
          </p:cNvSpPr>
          <p:nvPr>
            <p:ph type="title"/>
          </p:nvPr>
        </p:nvSpPr>
        <p:spPr/>
        <p:txBody>
          <a:bodyPr/>
          <a:lstStyle/>
          <a:p>
            <a:r>
              <a:rPr lang="en-US" dirty="0" smtClean="0"/>
              <a:t>Evaluation</a:t>
            </a:r>
            <a:endParaRPr lang="en-US" dirty="0"/>
          </a:p>
        </p:txBody>
      </p:sp>
      <p:sp>
        <p:nvSpPr>
          <p:cNvPr id="7" name="TextBox 6"/>
          <p:cNvSpPr txBox="1"/>
          <p:nvPr/>
        </p:nvSpPr>
        <p:spPr>
          <a:xfrm>
            <a:off x="5364912" y="1624406"/>
            <a:ext cx="3667319" cy="2585323"/>
          </a:xfrm>
          <a:prstGeom prst="rect">
            <a:avLst/>
          </a:prstGeom>
          <a:noFill/>
        </p:spPr>
        <p:txBody>
          <a:bodyPr wrap="square" rtlCol="0">
            <a:spAutoFit/>
          </a:bodyPr>
          <a:lstStyle/>
          <a:p>
            <a:r>
              <a:rPr lang="en-US" dirty="0" err="1" smtClean="0">
                <a:solidFill>
                  <a:srgbClr val="FF6600"/>
                </a:solidFill>
              </a:rPr>
              <a:t>Embark’s</a:t>
            </a:r>
            <a:r>
              <a:rPr lang="en-US" dirty="0">
                <a:solidFill>
                  <a:srgbClr val="FF6600"/>
                </a:solidFill>
              </a:rPr>
              <a:t> </a:t>
            </a:r>
            <a:r>
              <a:rPr lang="en-US" dirty="0" smtClean="0">
                <a:solidFill>
                  <a:srgbClr val="FF6600"/>
                </a:solidFill>
              </a:rPr>
              <a:t>enterprise overhead</a:t>
            </a:r>
            <a:r>
              <a:rPr lang="en-US" dirty="0" smtClean="0"/>
              <a:t>: </a:t>
            </a:r>
          </a:p>
          <a:p>
            <a:endParaRPr lang="en-US" dirty="0" smtClean="0"/>
          </a:p>
          <a:p>
            <a:r>
              <a:rPr lang="en-US" dirty="0" smtClean="0"/>
              <a:t>For empirical traffic traces with payload encryption (DPI) disabled, Embark averages 9.6Gbps per core. In scalability expt. with 4 cores dedicated to processing, it forwarded up to 9.7Gbps. </a:t>
            </a:r>
            <a:endParaRPr lang="en-US" dirty="0"/>
          </a:p>
        </p:txBody>
      </p:sp>
    </p:spTree>
    <p:extLst>
      <p:ext uri="{BB962C8B-B14F-4D97-AF65-F5344CB8AC3E}">
        <p14:creationId xmlns:p14="http://schemas.microsoft.com/office/powerpoint/2010/main" val="19683718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2 bandwidth costs were evaluated: Increase in bandwidth due to encryption and increase due to ‘bounce’ redirection.</a:t>
            </a:r>
          </a:p>
          <a:p>
            <a:r>
              <a:rPr lang="en-US" dirty="0" smtClean="0"/>
              <a:t>By how much does Embark encryption increase the amount of data sent to the cloud?</a:t>
            </a:r>
          </a:p>
          <a:p>
            <a:r>
              <a:rPr lang="en-US" dirty="0" smtClean="0"/>
              <a:t>If enterprise is using IPv4, there is a 20 byte per packet cost to convert from IPv4 to v6.</a:t>
            </a:r>
          </a:p>
          <a:p>
            <a:r>
              <a:rPr lang="en-US" dirty="0" smtClean="0"/>
              <a:t>If HTTP </a:t>
            </a:r>
            <a:r>
              <a:rPr lang="en-US" dirty="0" err="1" smtClean="0"/>
              <a:t>proxying</a:t>
            </a:r>
            <a:r>
              <a:rPr lang="en-US" dirty="0" smtClean="0"/>
              <a:t> is enabled, there is on average 132 bytes per request.</a:t>
            </a:r>
          </a:p>
          <a:p>
            <a:r>
              <a:rPr lang="en-US" dirty="0" smtClean="0"/>
              <a:t>If HTTP IDS is enabled, there is at worst 5xoverhead on  all HTTP payloads.</a:t>
            </a:r>
            <a:endParaRPr lang="en-US" dirty="0"/>
          </a:p>
        </p:txBody>
      </p:sp>
      <p:sp>
        <p:nvSpPr>
          <p:cNvPr id="3" name="Slide Number Placeholder 2"/>
          <p:cNvSpPr>
            <a:spLocks noGrp="1"/>
          </p:cNvSpPr>
          <p:nvPr>
            <p:ph type="sldNum" sz="quarter" idx="12"/>
          </p:nvPr>
        </p:nvSpPr>
        <p:spPr/>
        <p:txBody>
          <a:bodyPr/>
          <a:lstStyle/>
          <a:p>
            <a:fld id="{F36DD0FD-55B0-48C4-8AF2-8A69533EDFC3}" type="slidenum">
              <a:rPr lang="en-US" smtClean="0"/>
              <a:pPr/>
              <a:t>19</a:t>
            </a:fld>
            <a:endParaRPr lang="en-US"/>
          </a:p>
        </p:txBody>
      </p:sp>
      <p:sp>
        <p:nvSpPr>
          <p:cNvPr id="4" name="Title 3"/>
          <p:cNvSpPr>
            <a:spLocks noGrp="1"/>
          </p:cNvSpPr>
          <p:nvPr>
            <p:ph type="title"/>
          </p:nvPr>
        </p:nvSpPr>
        <p:spPr/>
        <p:txBody>
          <a:bodyPr/>
          <a:lstStyle/>
          <a:p>
            <a:r>
              <a:rPr lang="en-US" dirty="0" smtClean="0"/>
              <a:t>Evaluation Cont’d</a:t>
            </a:r>
            <a:endParaRPr lang="en-US" dirty="0"/>
          </a:p>
        </p:txBody>
      </p:sp>
    </p:spTree>
    <p:extLst>
      <p:ext uri="{BB962C8B-B14F-4D97-AF65-F5344CB8AC3E}">
        <p14:creationId xmlns:p14="http://schemas.microsoft.com/office/powerpoint/2010/main" val="233256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xEl>
                                              <p:pRg st="2" end="2"/>
                                            </p:txEl>
                                          </p:spTgt>
                                        </p:tgtEl>
                                        <p:attrNameLst>
                                          <p:attrName>style.opacity</p:attrName>
                                        </p:attrNameLst>
                                      </p:cBhvr>
                                      <p:to>
                                        <p:strVal val="0.5"/>
                                      </p:to>
                                    </p:set>
                                    <p:animEffect filter="image" prLst="opacity: 0.5">
                                      <p:cBhvr rctx="IE">
                                        <p:cTn id="7" dur="indefinite"/>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checkerboard(across)">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Introduction</a:t>
            </a:r>
            <a:endParaRPr lang="en-US" dirty="0" smtClean="0"/>
          </a:p>
          <a:p>
            <a:r>
              <a:rPr lang="en-US" dirty="0" smtClean="0"/>
              <a:t>What </a:t>
            </a:r>
            <a:r>
              <a:rPr lang="en-US" dirty="0" smtClean="0"/>
              <a:t>is a </a:t>
            </a:r>
            <a:r>
              <a:rPr lang="en-US" dirty="0" err="1" smtClean="0"/>
              <a:t>Middlebox</a:t>
            </a:r>
            <a:endParaRPr lang="en-US" dirty="0" smtClean="0"/>
          </a:p>
          <a:p>
            <a:r>
              <a:rPr lang="en-US" dirty="0"/>
              <a:t>Overview of Embark system </a:t>
            </a:r>
            <a:r>
              <a:rPr lang="en-US" dirty="0" smtClean="0"/>
              <a:t>architecture</a:t>
            </a:r>
          </a:p>
          <a:p>
            <a:r>
              <a:rPr lang="en-US" dirty="0" smtClean="0"/>
              <a:t>Security </a:t>
            </a:r>
            <a:r>
              <a:rPr lang="en-US" dirty="0" smtClean="0"/>
              <a:t>and Encryption</a:t>
            </a:r>
          </a:p>
          <a:p>
            <a:r>
              <a:rPr lang="en-US" dirty="0" smtClean="0"/>
              <a:t>Design and Implementation</a:t>
            </a:r>
          </a:p>
          <a:p>
            <a:r>
              <a:rPr lang="en-US" dirty="0" smtClean="0"/>
              <a:t>Limitations</a:t>
            </a:r>
          </a:p>
          <a:p>
            <a:r>
              <a:rPr lang="en-US" dirty="0" smtClean="0"/>
              <a:t>Evaluation </a:t>
            </a:r>
          </a:p>
          <a:p>
            <a:r>
              <a:rPr lang="en-US" dirty="0" smtClean="0"/>
              <a:t>Related Works</a:t>
            </a:r>
            <a:endParaRPr lang="en-US" dirty="0" smtClean="0"/>
          </a:p>
          <a:p>
            <a:r>
              <a:rPr lang="en-US" dirty="0" smtClean="0"/>
              <a:t>Questions</a:t>
            </a:r>
            <a:r>
              <a:rPr lang="en-US" dirty="0" smtClean="0"/>
              <a:t> </a:t>
            </a:r>
            <a:endParaRPr lang="en-US" dirty="0" smtClean="0"/>
          </a:p>
          <a:p>
            <a:endParaRPr lang="en-US" dirty="0"/>
          </a:p>
        </p:txBody>
      </p:sp>
      <p:sp>
        <p:nvSpPr>
          <p:cNvPr id="3" name="Title 2"/>
          <p:cNvSpPr>
            <a:spLocks noGrp="1"/>
          </p:cNvSpPr>
          <p:nvPr>
            <p:ph type="title"/>
          </p:nvPr>
        </p:nvSpPr>
        <p:spPr/>
        <p:txBody>
          <a:bodyPr/>
          <a:lstStyle/>
          <a:p>
            <a:r>
              <a:rPr lang="en-US" dirty="0" smtClean="0"/>
              <a:t>Contents</a:t>
            </a:r>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2</a:t>
            </a:fld>
            <a:endParaRPr lang="en-US"/>
          </a:p>
        </p:txBody>
      </p:sp>
    </p:spTree>
    <p:extLst>
      <p:ext uri="{BB962C8B-B14F-4D97-AF65-F5344CB8AC3E}">
        <p14:creationId xmlns:p14="http://schemas.microsoft.com/office/powerpoint/2010/main" val="3381725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8" dur="500"/>
                                        <p:tgtEl>
                                          <p:spTgt spid="2">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solidFill>
                  <a:srgbClr val="FF6600"/>
                </a:solidFill>
              </a:rPr>
              <a:t>Middlebox</a:t>
            </a:r>
            <a:r>
              <a:rPr lang="en-US" dirty="0" smtClean="0">
                <a:solidFill>
                  <a:srgbClr val="FF6600"/>
                </a:solidFill>
              </a:rPr>
              <a:t> Outsourcing</a:t>
            </a:r>
            <a:r>
              <a:rPr lang="en-US" dirty="0" smtClean="0"/>
              <a:t>: APLOMB is a practical service for outsourcing </a:t>
            </a:r>
            <a:r>
              <a:rPr lang="en-US" dirty="0" err="1" smtClean="0"/>
              <a:t>middleboxes</a:t>
            </a:r>
            <a:r>
              <a:rPr lang="en-US" dirty="0" smtClean="0"/>
              <a:t> to the cloud.</a:t>
            </a:r>
          </a:p>
          <a:p>
            <a:endParaRPr lang="en-US" dirty="0"/>
          </a:p>
          <a:p>
            <a:r>
              <a:rPr lang="en-US" dirty="0" smtClean="0">
                <a:solidFill>
                  <a:srgbClr val="FF6600"/>
                </a:solidFill>
              </a:rPr>
              <a:t>Data Confidentiality</a:t>
            </a:r>
            <a:r>
              <a:rPr lang="en-US" dirty="0" smtClean="0"/>
              <a:t>: This is one of the major problems of cloud service. </a:t>
            </a:r>
            <a:r>
              <a:rPr lang="en-US" dirty="0"/>
              <a:t>P</a:t>
            </a:r>
            <a:r>
              <a:rPr lang="en-US" dirty="0" smtClean="0"/>
              <a:t>roposed solutions for software, web applications, databases and VM’s have being made by researchers. </a:t>
            </a:r>
          </a:p>
          <a:p>
            <a:r>
              <a:rPr lang="en-US" dirty="0" smtClean="0"/>
              <a:t>The most closely related work to Embark based on traffic processing is </a:t>
            </a:r>
            <a:r>
              <a:rPr lang="en-US" dirty="0" err="1" smtClean="0"/>
              <a:t>blindbox</a:t>
            </a:r>
            <a:r>
              <a:rPr lang="en-US" dirty="0" smtClean="0"/>
              <a:t>.</a:t>
            </a:r>
            <a:endParaRPr lang="en-US" dirty="0"/>
          </a:p>
        </p:txBody>
      </p:sp>
      <p:sp>
        <p:nvSpPr>
          <p:cNvPr id="3" name="Slide Number Placeholder 2"/>
          <p:cNvSpPr>
            <a:spLocks noGrp="1"/>
          </p:cNvSpPr>
          <p:nvPr>
            <p:ph type="sldNum" sz="quarter" idx="12"/>
          </p:nvPr>
        </p:nvSpPr>
        <p:spPr/>
        <p:txBody>
          <a:bodyPr/>
          <a:lstStyle/>
          <a:p>
            <a:fld id="{F36DD0FD-55B0-48C4-8AF2-8A69533EDFC3}" type="slidenum">
              <a:rPr lang="en-US" smtClean="0"/>
              <a:pPr/>
              <a:t>20</a:t>
            </a:fld>
            <a:endParaRPr lang="en-US"/>
          </a:p>
        </p:txBody>
      </p:sp>
      <p:sp>
        <p:nvSpPr>
          <p:cNvPr id="4" name="Title 3"/>
          <p:cNvSpPr>
            <a:spLocks noGrp="1"/>
          </p:cNvSpPr>
          <p:nvPr>
            <p:ph type="title"/>
          </p:nvPr>
        </p:nvSpPr>
        <p:spPr/>
        <p:txBody>
          <a:bodyPr/>
          <a:lstStyle/>
          <a:p>
            <a:r>
              <a:rPr lang="en-US" dirty="0" smtClean="0"/>
              <a:t>Related works</a:t>
            </a:r>
            <a:endParaRPr lang="en-US" dirty="0"/>
          </a:p>
        </p:txBody>
      </p:sp>
    </p:spTree>
    <p:extLst>
      <p:ext uri="{BB962C8B-B14F-4D97-AF65-F5344CB8AC3E}">
        <p14:creationId xmlns:p14="http://schemas.microsoft.com/office/powerpoint/2010/main" val="42903932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36DD0FD-55B0-48C4-8AF2-8A69533EDFC3}" type="slidenum">
              <a:rPr lang="en-US" smtClean="0"/>
              <a:pPr/>
              <a:t>21</a:t>
            </a:fld>
            <a:endParaRPr lang="en-US"/>
          </a:p>
        </p:txBody>
      </p:sp>
      <p:sp>
        <p:nvSpPr>
          <p:cNvPr id="4" name="Title 3"/>
          <p:cNvSpPr>
            <a:spLocks noGrp="1"/>
          </p:cNvSpPr>
          <p:nvPr>
            <p:ph type="title"/>
          </p:nvPr>
        </p:nvSpPr>
        <p:spPr/>
        <p:txBody>
          <a:bodyPr/>
          <a:lstStyle/>
          <a:p>
            <a:r>
              <a:rPr lang="en-US" dirty="0" smtClean="0"/>
              <a:t>Questions</a:t>
            </a:r>
            <a:endParaRPr lang="en-US" dirty="0"/>
          </a:p>
        </p:txBody>
      </p:sp>
      <p:pic>
        <p:nvPicPr>
          <p:cNvPr id="7" name="Content Placeholder 6" descr="writing-thank-you.jpg"/>
          <p:cNvPicPr>
            <a:picLocks noGrp="1" noChangeAspect="1"/>
          </p:cNvPicPr>
          <p:nvPr>
            <p:ph idx="1"/>
          </p:nvPr>
        </p:nvPicPr>
        <p:blipFill>
          <a:blip r:embed="rId2">
            <a:extLst>
              <a:ext uri="{28A0092B-C50C-407E-A947-70E740481C1C}">
                <a14:useLocalDpi xmlns:a14="http://schemas.microsoft.com/office/drawing/2010/main" val="0"/>
              </a:ext>
            </a:extLst>
          </a:blip>
          <a:srcRect t="9836" b="9836"/>
          <a:stretch>
            <a:fillRect/>
          </a:stretch>
        </p:blipFill>
        <p:spPr/>
      </p:pic>
    </p:spTree>
    <p:extLst>
      <p:ext uri="{BB962C8B-B14F-4D97-AF65-F5344CB8AC3E}">
        <p14:creationId xmlns:p14="http://schemas.microsoft.com/office/powerpoint/2010/main" val="39290260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Cambria"/>
                <a:cs typeface="Cambria"/>
              </a:rPr>
              <a:t>It is now common practice for enterprises and organizations to outsource network processing to the cloud.</a:t>
            </a:r>
          </a:p>
          <a:p>
            <a:endParaRPr lang="en-US" dirty="0">
              <a:latin typeface="Cambria"/>
              <a:cs typeface="Cambria"/>
            </a:endParaRPr>
          </a:p>
          <a:p>
            <a:r>
              <a:rPr lang="en-US" dirty="0" smtClean="0">
                <a:latin typeface="Cambria"/>
                <a:cs typeface="Cambria"/>
              </a:rPr>
              <a:t>However the increasing spate of cyber attacks and loss of confidentiality and trust over the cloud poses a great threat to enterprises deploying this solution.</a:t>
            </a:r>
            <a:endParaRPr lang="en-US" dirty="0">
              <a:latin typeface="Cambria"/>
              <a:cs typeface="Cambria"/>
            </a:endParaRPr>
          </a:p>
        </p:txBody>
      </p:sp>
      <p:sp>
        <p:nvSpPr>
          <p:cNvPr id="3" name="Title 2"/>
          <p:cNvSpPr>
            <a:spLocks noGrp="1"/>
          </p:cNvSpPr>
          <p:nvPr>
            <p:ph type="title"/>
          </p:nvPr>
        </p:nvSpPr>
        <p:spPr/>
        <p:txBody>
          <a:bodyPr/>
          <a:lstStyle/>
          <a:p>
            <a:r>
              <a:rPr lang="en-US" dirty="0" smtClean="0"/>
              <a:t>Introduction</a:t>
            </a:r>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3</a:t>
            </a:fld>
            <a:endParaRPr lang="en-US"/>
          </a:p>
        </p:txBody>
      </p:sp>
    </p:spTree>
    <p:extLst>
      <p:ext uri="{BB962C8B-B14F-4D97-AF65-F5344CB8AC3E}">
        <p14:creationId xmlns:p14="http://schemas.microsoft.com/office/powerpoint/2010/main" val="37632363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36DD0FD-55B0-48C4-8AF2-8A69533EDFC3}" type="slidenum">
              <a:rPr lang="en-US" smtClean="0"/>
              <a:pPr/>
              <a:t>4</a:t>
            </a:fld>
            <a:endParaRPr lang="en-US"/>
          </a:p>
        </p:txBody>
      </p:sp>
      <p:sp>
        <p:nvSpPr>
          <p:cNvPr id="4" name="Title 3"/>
          <p:cNvSpPr>
            <a:spLocks noGrp="1"/>
          </p:cNvSpPr>
          <p:nvPr>
            <p:ph type="title"/>
          </p:nvPr>
        </p:nvSpPr>
        <p:spPr/>
        <p:txBody>
          <a:bodyPr/>
          <a:lstStyle/>
          <a:p>
            <a:r>
              <a:rPr lang="en-US" dirty="0" smtClean="0"/>
              <a:t>Introduction</a:t>
            </a:r>
            <a:endParaRPr lang="en-US" dirty="0"/>
          </a:p>
        </p:txBody>
      </p:sp>
      <p:sp>
        <p:nvSpPr>
          <p:cNvPr id="6" name="TextBox 5"/>
          <p:cNvSpPr txBox="1"/>
          <p:nvPr/>
        </p:nvSpPr>
        <p:spPr>
          <a:xfrm>
            <a:off x="5638800" y="2501900"/>
            <a:ext cx="3009900" cy="1015663"/>
          </a:xfrm>
          <a:prstGeom prst="rect">
            <a:avLst/>
          </a:prstGeom>
          <a:noFill/>
        </p:spPr>
        <p:txBody>
          <a:bodyPr wrap="square" rtlCol="0">
            <a:spAutoFit/>
          </a:bodyPr>
          <a:lstStyle/>
          <a:p>
            <a:r>
              <a:rPr lang="en-US" sz="2000" dirty="0" smtClean="0">
                <a:latin typeface="Cambria"/>
                <a:cs typeface="Cambria"/>
              </a:rPr>
              <a:t>What can be done to ensure confidentiality on the cloud?</a:t>
            </a:r>
            <a:endParaRPr lang="en-US" sz="2000" dirty="0">
              <a:latin typeface="Cambria"/>
              <a:cs typeface="Cambria"/>
            </a:endParaRPr>
          </a:p>
        </p:txBody>
      </p:sp>
      <p:pic>
        <p:nvPicPr>
          <p:cNvPr id="8" name="Content Placeholder 4" descr="who_is_watching.png"/>
          <p:cNvPicPr>
            <a:picLocks noChangeAspect="1"/>
          </p:cNvPicPr>
          <p:nvPr/>
        </p:nvPicPr>
        <p:blipFill>
          <a:blip r:embed="rId2">
            <a:extLst>
              <a:ext uri="{28A0092B-C50C-407E-A947-70E740481C1C}">
                <a14:useLocalDpi xmlns:a14="http://schemas.microsoft.com/office/drawing/2010/main" val="0"/>
              </a:ext>
            </a:extLst>
          </a:blip>
          <a:srcRect t="4900" b="4900"/>
          <a:stretch>
            <a:fillRect/>
          </a:stretch>
        </p:blipFill>
        <p:spPr>
          <a:xfrm>
            <a:off x="4254874" y="3594960"/>
            <a:ext cx="4114052" cy="2424840"/>
          </a:xfrm>
          <a:prstGeom prst="rect">
            <a:avLst/>
          </a:prstGeom>
        </p:spPr>
      </p:pic>
      <p:pic>
        <p:nvPicPr>
          <p:cNvPr id="7" name="Content Placeholder 6" descr="worry.png"/>
          <p:cNvPicPr>
            <a:picLocks noGrp="1" noChangeAspect="1"/>
          </p:cNvPicPr>
          <p:nvPr>
            <p:ph idx="1"/>
          </p:nvPr>
        </p:nvPicPr>
        <p:blipFill>
          <a:blip r:embed="rId3">
            <a:extLst>
              <a:ext uri="{28A0092B-C50C-407E-A947-70E740481C1C}">
                <a14:useLocalDpi xmlns:a14="http://schemas.microsoft.com/office/drawing/2010/main" val="0"/>
              </a:ext>
            </a:extLst>
          </a:blip>
          <a:srcRect l="-63882" r="-63882"/>
          <a:stretch>
            <a:fillRect/>
          </a:stretch>
        </p:blipFill>
        <p:spPr>
          <a:xfrm>
            <a:off x="-1386227" y="2248347"/>
            <a:ext cx="7745505" cy="3877815"/>
          </a:xfrm>
        </p:spPr>
      </p:pic>
    </p:spTree>
    <p:extLst>
      <p:ext uri="{BB962C8B-B14F-4D97-AF65-F5344CB8AC3E}">
        <p14:creationId xmlns:p14="http://schemas.microsoft.com/office/powerpoint/2010/main" val="3156196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36DD0FD-55B0-48C4-8AF2-8A69533EDFC3}" type="slidenum">
              <a:rPr lang="en-US" smtClean="0"/>
              <a:pPr/>
              <a:t>5</a:t>
            </a:fld>
            <a:endParaRPr lang="en-US"/>
          </a:p>
        </p:txBody>
      </p:sp>
      <p:sp>
        <p:nvSpPr>
          <p:cNvPr id="4" name="Title 3"/>
          <p:cNvSpPr>
            <a:spLocks noGrp="1"/>
          </p:cNvSpPr>
          <p:nvPr>
            <p:ph type="title"/>
          </p:nvPr>
        </p:nvSpPr>
        <p:spPr/>
        <p:txBody>
          <a:bodyPr/>
          <a:lstStyle/>
          <a:p>
            <a:r>
              <a:rPr lang="en-US" dirty="0" smtClean="0"/>
              <a:t>Introduction Cont’d</a:t>
            </a:r>
            <a:endParaRPr lang="en-US" dirty="0"/>
          </a:p>
        </p:txBody>
      </p:sp>
      <p:sp>
        <p:nvSpPr>
          <p:cNvPr id="2" name="Content Placeholder 1"/>
          <p:cNvSpPr>
            <a:spLocks noGrp="1"/>
          </p:cNvSpPr>
          <p:nvPr>
            <p:ph idx="1"/>
          </p:nvPr>
        </p:nvSpPr>
        <p:spPr>
          <a:xfrm>
            <a:off x="688490" y="2283627"/>
            <a:ext cx="7745505" cy="3877815"/>
          </a:xfrm>
        </p:spPr>
        <p:txBody>
          <a:bodyPr>
            <a:normAutofit/>
          </a:bodyPr>
          <a:lstStyle/>
          <a:p>
            <a:r>
              <a:rPr lang="en-US" dirty="0"/>
              <a:t> To address </a:t>
            </a:r>
            <a:r>
              <a:rPr lang="en-US" dirty="0" smtClean="0"/>
              <a:t>these worries, </a:t>
            </a:r>
            <a:r>
              <a:rPr lang="en-US" dirty="0" smtClean="0">
                <a:solidFill>
                  <a:srgbClr val="FF6600"/>
                </a:solidFill>
              </a:rPr>
              <a:t>Embark </a:t>
            </a:r>
            <a:r>
              <a:rPr lang="en-US" dirty="0">
                <a:solidFill>
                  <a:srgbClr val="FF6600"/>
                </a:solidFill>
              </a:rPr>
              <a:t>, </a:t>
            </a:r>
            <a:r>
              <a:rPr lang="en-US" dirty="0">
                <a:solidFill>
                  <a:schemeClr val="tx1"/>
                </a:solidFill>
              </a:rPr>
              <a:t>the first system to allow an </a:t>
            </a:r>
            <a:r>
              <a:rPr lang="en-US" dirty="0" smtClean="0">
                <a:solidFill>
                  <a:schemeClr val="tx1"/>
                </a:solidFill>
              </a:rPr>
              <a:t>enterprise to </a:t>
            </a:r>
            <a:r>
              <a:rPr lang="en-US" dirty="0">
                <a:solidFill>
                  <a:srgbClr val="FF6600"/>
                </a:solidFill>
              </a:rPr>
              <a:t>outsource </a:t>
            </a:r>
            <a:r>
              <a:rPr lang="en-US" dirty="0"/>
              <a:t>a wide range of enterprise </a:t>
            </a:r>
            <a:r>
              <a:rPr lang="en-US" dirty="0" err="1" smtClean="0"/>
              <a:t>middleboxes</a:t>
            </a:r>
            <a:r>
              <a:rPr lang="en-US" dirty="0"/>
              <a:t> </a:t>
            </a:r>
            <a:r>
              <a:rPr lang="en-US" dirty="0" smtClean="0"/>
              <a:t>to </a:t>
            </a:r>
            <a:r>
              <a:rPr lang="en-US" dirty="0"/>
              <a:t>a cloud provider, while keeping its network </a:t>
            </a:r>
            <a:r>
              <a:rPr lang="en-US" dirty="0" smtClean="0"/>
              <a:t>traffic confidential was designed. </a:t>
            </a:r>
          </a:p>
          <a:p>
            <a:r>
              <a:rPr lang="en-US" dirty="0"/>
              <a:t> This </a:t>
            </a:r>
            <a:r>
              <a:rPr lang="en-US" dirty="0" smtClean="0"/>
              <a:t>approach </a:t>
            </a:r>
            <a:r>
              <a:rPr lang="en-US" dirty="0"/>
              <a:t>– termed </a:t>
            </a:r>
            <a:r>
              <a:rPr lang="en-US" dirty="0">
                <a:solidFill>
                  <a:srgbClr val="FF6600"/>
                </a:solidFill>
              </a:rPr>
              <a:t>Network Function Virtualization (NFV</a:t>
            </a:r>
            <a:r>
              <a:rPr lang="en-US" dirty="0" smtClean="0">
                <a:solidFill>
                  <a:srgbClr val="FF6600"/>
                </a:solidFill>
              </a:rPr>
              <a:t>)</a:t>
            </a:r>
            <a:r>
              <a:rPr lang="en-US" dirty="0" smtClean="0"/>
              <a:t> </a:t>
            </a:r>
            <a:r>
              <a:rPr lang="en-US" dirty="0"/>
              <a:t>promises many advantages including </a:t>
            </a:r>
            <a:r>
              <a:rPr lang="en-US" dirty="0" smtClean="0"/>
              <a:t>cost </a:t>
            </a:r>
            <a:r>
              <a:rPr lang="en-US" dirty="0"/>
              <a:t>benefits of commodity infrastructure and </a:t>
            </a:r>
            <a:r>
              <a:rPr lang="en-US" dirty="0" smtClean="0"/>
              <a:t>outsourced management</a:t>
            </a:r>
            <a:r>
              <a:rPr lang="en-US" dirty="0"/>
              <a:t>.</a:t>
            </a:r>
          </a:p>
        </p:txBody>
      </p:sp>
    </p:spTree>
    <p:extLst>
      <p:ext uri="{BB962C8B-B14F-4D97-AF65-F5344CB8AC3E}">
        <p14:creationId xmlns:p14="http://schemas.microsoft.com/office/powerpoint/2010/main" val="33266430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iddleboxes.jpg"/>
          <p:cNvPicPr>
            <a:picLocks noGrp="1" noChangeAspect="1"/>
          </p:cNvPicPr>
          <p:nvPr>
            <p:ph idx="1"/>
          </p:nvPr>
        </p:nvPicPr>
        <p:blipFill>
          <a:blip r:embed="rId2">
            <a:extLst>
              <a:ext uri="{28A0092B-C50C-407E-A947-70E740481C1C}">
                <a14:useLocalDpi xmlns:a14="http://schemas.microsoft.com/office/drawing/2010/main" val="0"/>
              </a:ext>
            </a:extLst>
          </a:blip>
          <a:srcRect t="8955" b="8955"/>
          <a:stretch>
            <a:fillRect/>
          </a:stretch>
        </p:blipFill>
        <p:spPr>
          <a:xfrm>
            <a:off x="139700" y="2133600"/>
            <a:ext cx="6299200" cy="3878263"/>
          </a:xfrm>
        </p:spPr>
      </p:pic>
      <p:sp>
        <p:nvSpPr>
          <p:cNvPr id="3" name="Slide Number Placeholder 2"/>
          <p:cNvSpPr>
            <a:spLocks noGrp="1"/>
          </p:cNvSpPr>
          <p:nvPr>
            <p:ph type="sldNum" sz="quarter" idx="12"/>
          </p:nvPr>
        </p:nvSpPr>
        <p:spPr/>
        <p:txBody>
          <a:bodyPr/>
          <a:lstStyle/>
          <a:p>
            <a:fld id="{F36DD0FD-55B0-48C4-8AF2-8A69533EDFC3}" type="slidenum">
              <a:rPr lang="en-US" smtClean="0"/>
              <a:pPr/>
              <a:t>6</a:t>
            </a:fld>
            <a:endParaRPr lang="en-US"/>
          </a:p>
        </p:txBody>
      </p:sp>
      <p:sp>
        <p:nvSpPr>
          <p:cNvPr id="4" name="Title 3"/>
          <p:cNvSpPr>
            <a:spLocks noGrp="1"/>
          </p:cNvSpPr>
          <p:nvPr>
            <p:ph type="title"/>
          </p:nvPr>
        </p:nvSpPr>
        <p:spPr/>
        <p:txBody>
          <a:bodyPr/>
          <a:lstStyle/>
          <a:p>
            <a:r>
              <a:rPr lang="en-US" dirty="0" smtClean="0"/>
              <a:t>Middleboxes</a:t>
            </a:r>
            <a:endParaRPr lang="en-US" dirty="0"/>
          </a:p>
        </p:txBody>
      </p:sp>
      <p:sp>
        <p:nvSpPr>
          <p:cNvPr id="6" name="TextBox 5"/>
          <p:cNvSpPr txBox="1"/>
          <p:nvPr/>
        </p:nvSpPr>
        <p:spPr>
          <a:xfrm>
            <a:off x="6639264" y="2235200"/>
            <a:ext cx="2339636" cy="4801315"/>
          </a:xfrm>
          <a:prstGeom prst="rect">
            <a:avLst/>
          </a:prstGeom>
          <a:noFill/>
        </p:spPr>
        <p:txBody>
          <a:bodyPr wrap="square" rtlCol="0">
            <a:spAutoFit/>
          </a:bodyPr>
          <a:lstStyle/>
          <a:p>
            <a:r>
              <a:rPr lang="en-US" dirty="0" smtClean="0">
                <a:latin typeface="Cambria"/>
                <a:cs typeface="Cambria"/>
              </a:rPr>
              <a:t>“</a:t>
            </a:r>
            <a:r>
              <a:rPr lang="en-US" dirty="0">
                <a:latin typeface="Cambria"/>
                <a:cs typeface="Cambria"/>
              </a:rPr>
              <a:t>A </a:t>
            </a:r>
            <a:r>
              <a:rPr lang="en-US" dirty="0" err="1">
                <a:latin typeface="Cambria"/>
                <a:cs typeface="Cambria"/>
              </a:rPr>
              <a:t>middlebox</a:t>
            </a:r>
            <a:r>
              <a:rPr lang="en-US" dirty="0">
                <a:latin typeface="Cambria"/>
                <a:cs typeface="Cambria"/>
              </a:rPr>
              <a:t> is defined as any intermediary device performing functions other than the normal, standard functions of an IP router on the datagram path between a source host and destination host.”</a:t>
            </a:r>
          </a:p>
          <a:p>
            <a:r>
              <a:rPr lang="en-US" dirty="0" smtClean="0">
                <a:latin typeface="Cambria"/>
                <a:cs typeface="Cambria"/>
              </a:rPr>
              <a:t> Also </a:t>
            </a:r>
            <a:r>
              <a:rPr lang="en-US" dirty="0">
                <a:latin typeface="Cambria"/>
                <a:cs typeface="Cambria"/>
              </a:rPr>
              <a:t>called a “network appliance” or a “network function.”</a:t>
            </a:r>
          </a:p>
          <a:p>
            <a:endParaRPr lang="en-US" dirty="0"/>
          </a:p>
        </p:txBody>
      </p:sp>
    </p:spTree>
    <p:extLst>
      <p:ext uri="{BB962C8B-B14F-4D97-AF65-F5344CB8AC3E}">
        <p14:creationId xmlns:p14="http://schemas.microsoft.com/office/powerpoint/2010/main" val="2716924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t>
            </a:r>
            <a:r>
              <a:rPr lang="en-US" dirty="0" smtClean="0">
                <a:latin typeface="Cambria"/>
                <a:cs typeface="Cambria"/>
              </a:rPr>
              <a:t>Embark </a:t>
            </a:r>
            <a:r>
              <a:rPr lang="en-US" dirty="0">
                <a:latin typeface="Cambria"/>
                <a:cs typeface="Cambria"/>
              </a:rPr>
              <a:t>provides </a:t>
            </a:r>
            <a:r>
              <a:rPr lang="en-US" dirty="0" smtClean="0">
                <a:latin typeface="Cambria"/>
                <a:cs typeface="Cambria"/>
              </a:rPr>
              <a:t>a new and </a:t>
            </a:r>
            <a:r>
              <a:rPr lang="en-US" dirty="0">
                <a:latin typeface="Cambria"/>
                <a:cs typeface="Cambria"/>
              </a:rPr>
              <a:t>fast encryption scheme called </a:t>
            </a:r>
            <a:r>
              <a:rPr lang="en-US" dirty="0" err="1">
                <a:solidFill>
                  <a:srgbClr val="FF6600"/>
                </a:solidFill>
                <a:latin typeface="Cambria"/>
                <a:cs typeface="Cambria"/>
              </a:rPr>
              <a:t>PrefixMatch</a:t>
            </a:r>
            <a:r>
              <a:rPr lang="en-US" dirty="0">
                <a:latin typeface="Cambria"/>
                <a:cs typeface="Cambria"/>
              </a:rPr>
              <a:t> to </a:t>
            </a:r>
            <a:r>
              <a:rPr lang="en-US" dirty="0" smtClean="0">
                <a:latin typeface="Cambria"/>
                <a:cs typeface="Cambria"/>
              </a:rPr>
              <a:t>enable </a:t>
            </a:r>
            <a:r>
              <a:rPr lang="en-US" dirty="0">
                <a:latin typeface="Cambria"/>
                <a:cs typeface="Cambria"/>
              </a:rPr>
              <a:t>the provider to perform prefix </a:t>
            </a:r>
            <a:r>
              <a:rPr lang="en-US" dirty="0" smtClean="0">
                <a:latin typeface="Cambria"/>
                <a:cs typeface="Cambria"/>
              </a:rPr>
              <a:t>matching. </a:t>
            </a:r>
            <a:r>
              <a:rPr lang="en-US" dirty="0">
                <a:latin typeface="Cambria"/>
                <a:cs typeface="Cambria"/>
              </a:rPr>
              <a:t>Embark supports a wide range of </a:t>
            </a:r>
            <a:r>
              <a:rPr lang="en-US" dirty="0" err="1">
                <a:latin typeface="Cambria"/>
                <a:cs typeface="Cambria"/>
              </a:rPr>
              <a:t>middleboxes</a:t>
            </a:r>
            <a:r>
              <a:rPr lang="en-US" dirty="0">
                <a:latin typeface="Cambria"/>
                <a:cs typeface="Cambria"/>
              </a:rPr>
              <a:t> </a:t>
            </a:r>
            <a:r>
              <a:rPr lang="en-US" dirty="0" smtClean="0">
                <a:latin typeface="Cambria"/>
                <a:cs typeface="Cambria"/>
              </a:rPr>
              <a:t>with practical </a:t>
            </a:r>
            <a:r>
              <a:rPr lang="en-US" dirty="0">
                <a:latin typeface="Cambria"/>
                <a:cs typeface="Cambria"/>
              </a:rPr>
              <a:t>performance</a:t>
            </a:r>
            <a:r>
              <a:rPr lang="en-US" dirty="0" smtClean="0">
                <a:latin typeface="Cambria"/>
                <a:cs typeface="Cambria"/>
              </a:rPr>
              <a:t>.</a:t>
            </a:r>
          </a:p>
          <a:p>
            <a:endParaRPr lang="en-US" dirty="0">
              <a:latin typeface="Cambria"/>
              <a:cs typeface="Cambria"/>
            </a:endParaRPr>
          </a:p>
          <a:p>
            <a:r>
              <a:rPr lang="en-US" dirty="0" smtClean="0">
                <a:latin typeface="Cambria"/>
                <a:cs typeface="Cambria"/>
              </a:rPr>
              <a:t>When compared to a previous design called the </a:t>
            </a:r>
            <a:r>
              <a:rPr lang="en-US" dirty="0" err="1" smtClean="0">
                <a:solidFill>
                  <a:srgbClr val="FF6600"/>
                </a:solidFill>
                <a:latin typeface="Cambria"/>
                <a:cs typeface="Cambria"/>
              </a:rPr>
              <a:t>blindbox</a:t>
            </a:r>
            <a:r>
              <a:rPr lang="en-US" dirty="0" smtClean="0">
                <a:latin typeface="Cambria"/>
                <a:cs typeface="Cambria"/>
              </a:rPr>
              <a:t>, it was discovered that it has </a:t>
            </a:r>
            <a:r>
              <a:rPr lang="en-US" dirty="0">
                <a:latin typeface="Cambria"/>
                <a:cs typeface="Cambria"/>
              </a:rPr>
              <a:t>a restricted functionality that </a:t>
            </a:r>
            <a:r>
              <a:rPr lang="en-US" dirty="0" smtClean="0">
                <a:latin typeface="Cambria"/>
                <a:cs typeface="Cambria"/>
              </a:rPr>
              <a:t>supports too </a:t>
            </a:r>
            <a:r>
              <a:rPr lang="en-US" dirty="0">
                <a:latin typeface="Cambria"/>
                <a:cs typeface="Cambria"/>
              </a:rPr>
              <a:t>few of the </a:t>
            </a:r>
            <a:r>
              <a:rPr lang="en-US" dirty="0" err="1">
                <a:latin typeface="Cambria"/>
                <a:cs typeface="Cambria"/>
              </a:rPr>
              <a:t>middleboxes</a:t>
            </a:r>
            <a:r>
              <a:rPr lang="en-US" dirty="0">
                <a:latin typeface="Cambria"/>
                <a:cs typeface="Cambria"/>
              </a:rPr>
              <a:t> typically </a:t>
            </a:r>
            <a:r>
              <a:rPr lang="en-US" dirty="0" smtClean="0">
                <a:latin typeface="Cambria"/>
                <a:cs typeface="Cambria"/>
              </a:rPr>
              <a:t>outsourced.</a:t>
            </a:r>
            <a:endParaRPr lang="en-US" dirty="0">
              <a:latin typeface="Cambria"/>
              <a:cs typeface="Cambria"/>
            </a:endParaRPr>
          </a:p>
        </p:txBody>
      </p:sp>
      <p:sp>
        <p:nvSpPr>
          <p:cNvPr id="3" name="Title 2"/>
          <p:cNvSpPr>
            <a:spLocks noGrp="1"/>
          </p:cNvSpPr>
          <p:nvPr>
            <p:ph type="title"/>
          </p:nvPr>
        </p:nvSpPr>
        <p:spPr/>
        <p:txBody>
          <a:bodyPr/>
          <a:lstStyle/>
          <a:p>
            <a:r>
              <a:rPr lang="en-US" dirty="0" smtClean="0"/>
              <a:t>Overview</a:t>
            </a:r>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7</a:t>
            </a:fld>
            <a:endParaRPr lang="en-US"/>
          </a:p>
        </p:txBody>
      </p:sp>
    </p:spTree>
    <p:extLst>
      <p:ext uri="{BB962C8B-B14F-4D97-AF65-F5344CB8AC3E}">
        <p14:creationId xmlns:p14="http://schemas.microsoft.com/office/powerpoint/2010/main" val="6456510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36DD0FD-55B0-48C4-8AF2-8A69533EDFC3}" type="slidenum">
              <a:rPr lang="en-US" smtClean="0"/>
              <a:pPr/>
              <a:t>8</a:t>
            </a:fld>
            <a:endParaRPr lang="en-US"/>
          </a:p>
        </p:txBody>
      </p:sp>
      <p:sp>
        <p:nvSpPr>
          <p:cNvPr id="4" name="Title 3"/>
          <p:cNvSpPr>
            <a:spLocks noGrp="1"/>
          </p:cNvSpPr>
          <p:nvPr>
            <p:ph type="title"/>
          </p:nvPr>
        </p:nvSpPr>
        <p:spPr/>
        <p:txBody>
          <a:bodyPr/>
          <a:lstStyle/>
          <a:p>
            <a:r>
              <a:rPr lang="en-US" dirty="0" smtClean="0"/>
              <a:t>System Architecture</a:t>
            </a:r>
            <a:endParaRPr lang="en-US" dirty="0"/>
          </a:p>
        </p:txBody>
      </p:sp>
      <p:sp>
        <p:nvSpPr>
          <p:cNvPr id="6" name="Content Placeholder 5"/>
          <p:cNvSpPr>
            <a:spLocks noGrp="1"/>
          </p:cNvSpPr>
          <p:nvPr>
            <p:ph idx="1"/>
          </p:nvPr>
        </p:nvSpPr>
        <p:spPr/>
        <p:txBody>
          <a:bodyPr>
            <a:normAutofit/>
          </a:bodyPr>
          <a:lstStyle/>
          <a:p>
            <a:r>
              <a:rPr lang="mr-IN" dirty="0"/>
              <a:t> </a:t>
            </a:r>
            <a:r>
              <a:rPr lang="en-US" dirty="0" smtClean="0">
                <a:latin typeface="Cambria"/>
                <a:cs typeface="Cambria"/>
              </a:rPr>
              <a:t>Embark uses the same architecture as </a:t>
            </a:r>
            <a:r>
              <a:rPr lang="mr-IN" dirty="0" smtClean="0">
                <a:solidFill>
                  <a:srgbClr val="FF6600"/>
                </a:solidFill>
                <a:latin typeface="Cambria"/>
                <a:cs typeface="Cambria"/>
              </a:rPr>
              <a:t>APLOMB</a:t>
            </a:r>
            <a:r>
              <a:rPr lang="en-US" dirty="0" smtClean="0">
                <a:latin typeface="Cambria"/>
                <a:cs typeface="Cambria"/>
              </a:rPr>
              <a:t>, a </a:t>
            </a:r>
            <a:r>
              <a:rPr lang="en-US" dirty="0">
                <a:latin typeface="Cambria"/>
                <a:cs typeface="Cambria"/>
              </a:rPr>
              <a:t>system which redirects an enterprise’s traffic to </a:t>
            </a:r>
            <a:r>
              <a:rPr lang="en-US" dirty="0" smtClean="0">
                <a:latin typeface="Cambria"/>
                <a:cs typeface="Cambria"/>
              </a:rPr>
              <a:t>the cloud </a:t>
            </a:r>
            <a:r>
              <a:rPr lang="en-US" dirty="0">
                <a:latin typeface="Cambria"/>
                <a:cs typeface="Cambria"/>
              </a:rPr>
              <a:t>for </a:t>
            </a:r>
            <a:r>
              <a:rPr lang="en-US" dirty="0" err="1">
                <a:latin typeface="Cambria"/>
                <a:cs typeface="Cambria"/>
              </a:rPr>
              <a:t>middlebox</a:t>
            </a:r>
            <a:r>
              <a:rPr lang="en-US" dirty="0">
                <a:latin typeface="Cambria"/>
                <a:cs typeface="Cambria"/>
              </a:rPr>
              <a:t> </a:t>
            </a:r>
            <a:r>
              <a:rPr lang="en-US" dirty="0" smtClean="0">
                <a:latin typeface="Cambria"/>
                <a:cs typeface="Cambria"/>
              </a:rPr>
              <a:t>processing</a:t>
            </a:r>
            <a:r>
              <a:rPr lang="en-US" dirty="0">
                <a:latin typeface="Cambria"/>
                <a:cs typeface="Cambria"/>
              </a:rPr>
              <a:t> </a:t>
            </a:r>
            <a:r>
              <a:rPr lang="en-US" dirty="0" smtClean="0">
                <a:latin typeface="Cambria"/>
                <a:cs typeface="Cambria"/>
              </a:rPr>
              <a:t>but </a:t>
            </a:r>
            <a:r>
              <a:rPr lang="en-US" dirty="0">
                <a:latin typeface="Cambria"/>
                <a:cs typeface="Cambria"/>
              </a:rPr>
              <a:t>augments </a:t>
            </a:r>
            <a:r>
              <a:rPr lang="en-US" dirty="0" smtClean="0">
                <a:latin typeface="Cambria"/>
                <a:cs typeface="Cambria"/>
              </a:rPr>
              <a:t>this architecture </a:t>
            </a:r>
            <a:r>
              <a:rPr lang="en-US" dirty="0">
                <a:latin typeface="Cambria"/>
                <a:cs typeface="Cambria"/>
              </a:rPr>
              <a:t>with confidentiality protection</a:t>
            </a:r>
            <a:r>
              <a:rPr lang="en-US" dirty="0" smtClean="0">
                <a:latin typeface="Cambria"/>
                <a:cs typeface="Cambria"/>
              </a:rPr>
              <a:t>.</a:t>
            </a:r>
          </a:p>
          <a:p>
            <a:endParaRPr lang="en-US" dirty="0">
              <a:latin typeface="Cambria"/>
              <a:cs typeface="Cambria"/>
            </a:endParaRPr>
          </a:p>
          <a:p>
            <a:r>
              <a:rPr lang="en-US" dirty="0">
                <a:latin typeface="Cambria"/>
                <a:cs typeface="Cambria"/>
              </a:rPr>
              <a:t> </a:t>
            </a:r>
            <a:r>
              <a:rPr lang="en-US" dirty="0" err="1">
                <a:latin typeface="Cambria"/>
                <a:cs typeface="Cambria"/>
              </a:rPr>
              <a:t>Embark’s</a:t>
            </a:r>
            <a:r>
              <a:rPr lang="en-US" dirty="0">
                <a:latin typeface="Cambria"/>
                <a:cs typeface="Cambria"/>
              </a:rPr>
              <a:t> </a:t>
            </a:r>
            <a:r>
              <a:rPr lang="en-US" dirty="0" smtClean="0">
                <a:latin typeface="Cambria"/>
                <a:cs typeface="Cambria"/>
              </a:rPr>
              <a:t>compatibility strategy was </a:t>
            </a:r>
            <a:r>
              <a:rPr lang="en-US" dirty="0">
                <a:latin typeface="Cambria"/>
                <a:cs typeface="Cambria"/>
              </a:rPr>
              <a:t>to reduce the core </a:t>
            </a:r>
            <a:r>
              <a:rPr lang="en-US" dirty="0" smtClean="0">
                <a:latin typeface="Cambria"/>
                <a:cs typeface="Cambria"/>
              </a:rPr>
              <a:t>functionality </a:t>
            </a:r>
            <a:r>
              <a:rPr lang="en-US" dirty="0">
                <a:latin typeface="Cambria"/>
                <a:cs typeface="Cambria"/>
              </a:rPr>
              <a:t>of the relevant </a:t>
            </a:r>
            <a:r>
              <a:rPr lang="en-US" dirty="0" err="1">
                <a:latin typeface="Cambria"/>
                <a:cs typeface="Cambria"/>
              </a:rPr>
              <a:t>middleboxes</a:t>
            </a:r>
            <a:r>
              <a:rPr lang="en-US" dirty="0">
                <a:latin typeface="Cambria"/>
                <a:cs typeface="Cambria"/>
              </a:rPr>
              <a:t> to two basic </a:t>
            </a:r>
            <a:r>
              <a:rPr lang="en-US" dirty="0" smtClean="0">
                <a:latin typeface="Cambria"/>
                <a:cs typeface="Cambria"/>
              </a:rPr>
              <a:t>operations over </a:t>
            </a:r>
            <a:r>
              <a:rPr lang="en-US" dirty="0">
                <a:latin typeface="Cambria"/>
                <a:cs typeface="Cambria"/>
              </a:rPr>
              <a:t>different fields of a packet: </a:t>
            </a:r>
            <a:r>
              <a:rPr lang="en-US" dirty="0">
                <a:solidFill>
                  <a:srgbClr val="FF6600"/>
                </a:solidFill>
                <a:latin typeface="Cambria"/>
                <a:cs typeface="Cambria"/>
              </a:rPr>
              <a:t>prefix and </a:t>
            </a:r>
            <a:r>
              <a:rPr lang="en-US" dirty="0" smtClean="0">
                <a:solidFill>
                  <a:srgbClr val="FF6600"/>
                </a:solidFill>
                <a:latin typeface="Cambria"/>
                <a:cs typeface="Cambria"/>
              </a:rPr>
              <a:t>keyword matching</a:t>
            </a:r>
            <a:r>
              <a:rPr lang="en-US" dirty="0">
                <a:latin typeface="Cambria"/>
                <a:cs typeface="Cambria"/>
              </a:rPr>
              <a:t>.</a:t>
            </a:r>
          </a:p>
          <a:p>
            <a:pPr marL="0" indent="0">
              <a:buNone/>
            </a:pPr>
            <a:endParaRPr lang="mr-IN" dirty="0"/>
          </a:p>
        </p:txBody>
      </p:sp>
    </p:spTree>
    <p:extLst>
      <p:ext uri="{BB962C8B-B14F-4D97-AF65-F5344CB8AC3E}">
        <p14:creationId xmlns:p14="http://schemas.microsoft.com/office/powerpoint/2010/main" val="26024371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36DD0FD-55B0-48C4-8AF2-8A69533EDFC3}" type="slidenum">
              <a:rPr lang="en-US" smtClean="0"/>
              <a:pPr/>
              <a:t>9</a:t>
            </a:fld>
            <a:endParaRPr lang="en-US"/>
          </a:p>
        </p:txBody>
      </p:sp>
      <p:pic>
        <p:nvPicPr>
          <p:cNvPr id="11" name="Content Placeholder 10"/>
          <p:cNvPicPr>
            <a:picLocks noGrp="1" noChangeAspect="1"/>
          </p:cNvPicPr>
          <p:nvPr>
            <p:ph idx="1"/>
          </p:nvPr>
        </p:nvPicPr>
        <p:blipFill>
          <a:blip r:embed="rId3"/>
          <a:srcRect l="-11417" r="-11417"/>
          <a:stretch>
            <a:fillRect/>
          </a:stretch>
        </p:blipFill>
        <p:spPr>
          <a:xfrm>
            <a:off x="330200" y="215900"/>
            <a:ext cx="8559800" cy="6489700"/>
          </a:xfrm>
        </p:spPr>
      </p:pic>
    </p:spTree>
    <p:extLst>
      <p:ext uri="{BB962C8B-B14F-4D97-AF65-F5344CB8AC3E}">
        <p14:creationId xmlns:p14="http://schemas.microsoft.com/office/powerpoint/2010/main" val="301800709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1385</TotalTime>
  <Words>1245</Words>
  <Application>Microsoft Macintosh PowerPoint</Application>
  <PresentationFormat>On-screen Show (4:3)</PresentationFormat>
  <Paragraphs>133</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Hardcover</vt:lpstr>
      <vt:lpstr>Embark: Securely Outsourcing Middleboxes to the Cloud.</vt:lpstr>
      <vt:lpstr>Contents</vt:lpstr>
      <vt:lpstr>Introduction</vt:lpstr>
      <vt:lpstr>Introduction</vt:lpstr>
      <vt:lpstr>Introduction Cont’d</vt:lpstr>
      <vt:lpstr>Middleboxes</vt:lpstr>
      <vt:lpstr>Overview</vt:lpstr>
      <vt:lpstr>System Architecture</vt:lpstr>
      <vt:lpstr>PowerPoint Presentation</vt:lpstr>
      <vt:lpstr>Threat Model</vt:lpstr>
      <vt:lpstr>Encryption Overview</vt:lpstr>
      <vt:lpstr>PowerPoint Presentation</vt:lpstr>
      <vt:lpstr>Packet Encryption</vt:lpstr>
      <vt:lpstr>Embark vs. Blind box</vt:lpstr>
      <vt:lpstr>Requirements for PrefixMatch Design</vt:lpstr>
      <vt:lpstr>Security Guarantees</vt:lpstr>
      <vt:lpstr>Limitations</vt:lpstr>
      <vt:lpstr>Evaluation</vt:lpstr>
      <vt:lpstr>Evaluation Cont’d</vt:lpstr>
      <vt:lpstr>Related works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Embark: Securely Outsourcing Middleboxes to the Cloud.</dc:title>
  <dc:creator>obii obii</dc:creator>
  <cp:lastModifiedBy>obii obii</cp:lastModifiedBy>
  <cp:revision>87</cp:revision>
  <dcterms:created xsi:type="dcterms:W3CDTF">2017-04-25T04:18:38Z</dcterms:created>
  <dcterms:modified xsi:type="dcterms:W3CDTF">2017-04-26T04:06:42Z</dcterms:modified>
</cp:coreProperties>
</file>