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handoutMasterIdLst>
    <p:handoutMasterId r:id="rId43"/>
  </p:handoutMasterIdLst>
  <p:sldIdLst>
    <p:sldId id="302" r:id="rId2"/>
    <p:sldId id="257" r:id="rId3"/>
    <p:sldId id="260" r:id="rId4"/>
    <p:sldId id="259" r:id="rId5"/>
    <p:sldId id="262" r:id="rId6"/>
    <p:sldId id="263" r:id="rId7"/>
    <p:sldId id="261" r:id="rId8"/>
    <p:sldId id="265"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2" r:id="rId23"/>
    <p:sldId id="283" r:id="rId24"/>
    <p:sldId id="284" r:id="rId25"/>
    <p:sldId id="285" r:id="rId26"/>
    <p:sldId id="286" r:id="rId27"/>
    <p:sldId id="287" r:id="rId28"/>
    <p:sldId id="288" r:id="rId29"/>
    <p:sldId id="289" r:id="rId30"/>
    <p:sldId id="291" r:id="rId31"/>
    <p:sldId id="292" r:id="rId32"/>
    <p:sldId id="293" r:id="rId33"/>
    <p:sldId id="295" r:id="rId34"/>
    <p:sldId id="296" r:id="rId35"/>
    <p:sldId id="297" r:id="rId36"/>
    <p:sldId id="298" r:id="rId37"/>
    <p:sldId id="299" r:id="rId38"/>
    <p:sldId id="300" r:id="rId39"/>
    <p:sldId id="301" r:id="rId40"/>
    <p:sldId id="30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3295" autoAdjust="0"/>
  </p:normalViewPr>
  <p:slideViewPr>
    <p:cSldViewPr>
      <p:cViewPr varScale="1">
        <p:scale>
          <a:sx n="73" d="100"/>
          <a:sy n="73" d="100"/>
        </p:scale>
        <p:origin x="-2718" y="-96"/>
      </p:cViewPr>
      <p:guideLst>
        <p:guide orient="horz" pos="2160"/>
        <p:guide pos="2880"/>
      </p:guideLst>
    </p:cSldViewPr>
  </p:slideViewPr>
  <p:notesTextViewPr>
    <p:cViewPr>
      <p:scale>
        <a:sx n="100" d="100"/>
        <a:sy n="100" d="100"/>
      </p:scale>
      <p:origin x="0" y="0"/>
    </p:cViewPr>
  </p:notesTextViewPr>
  <p:notesViewPr>
    <p:cSldViewPr>
      <p:cViewPr varScale="1">
        <p:scale>
          <a:sx n="89" d="100"/>
          <a:sy n="89" d="100"/>
        </p:scale>
        <p:origin x="-383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609A7F-C0D8-410B-A34B-CE1668F6C25A}" type="datetimeFigureOut">
              <a:rPr lang="en-US" smtClean="0"/>
              <a:pPr/>
              <a:t>4/25/2017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6D0A12-EB7A-4B2B-87A7-B5D116316B2C}" type="slidenum">
              <a:rPr lang="en-US" smtClean="0"/>
              <a:pPr/>
              <a:t>‹#›</a:t>
            </a:fld>
            <a:endParaRPr lang="en-US"/>
          </a:p>
        </p:txBody>
      </p:sp>
      <p:sp>
        <p:nvSpPr>
          <p:cNvPr id="7" name="Rectangle 6"/>
          <p:cNvSpPr/>
          <p:nvPr/>
        </p:nvSpPr>
        <p:spPr>
          <a:xfrm>
            <a:off x="5715000" y="6400800"/>
            <a:ext cx="609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03EA37-FE83-44DC-A10A-BD79E0554784}" type="datetimeFigureOut">
              <a:rPr lang="en-US" smtClean="0"/>
              <a:pPr/>
              <a:t>4/25/2017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9E6933-0233-4703-BCCF-C5ED41445A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E7E309-4F42-4276-8930-BADA3F7D204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way</a:t>
            </a:r>
            <a:r>
              <a:rPr lang="en-US" baseline="0" dirty="0" smtClean="0"/>
              <a:t> it’s generated the interval between block going to be exponential, exp random variable the mean is going to be constant by automatically setting its target value.</a:t>
            </a:r>
          </a:p>
          <a:p>
            <a:endParaRPr lang="en-US" baseline="0" dirty="0" smtClean="0"/>
          </a:p>
          <a:p>
            <a:r>
              <a:rPr lang="en-US" baseline="0" dirty="0" smtClean="0"/>
              <a:t>== </a:t>
            </a:r>
          </a:p>
          <a:p>
            <a:r>
              <a:rPr lang="en-US" baseline="0" dirty="0" smtClean="0"/>
              <a:t>This way the blocks are generated, the interval between block going to be exponential, Exp random variable the mean is going to be constant by automatically setting its target value.</a:t>
            </a:r>
          </a:p>
        </p:txBody>
      </p:sp>
      <p:sp>
        <p:nvSpPr>
          <p:cNvPr id="4" name="Slide Number Placeholder 3"/>
          <p:cNvSpPr>
            <a:spLocks noGrp="1"/>
          </p:cNvSpPr>
          <p:nvPr>
            <p:ph type="sldNum" sz="quarter" idx="10"/>
          </p:nvPr>
        </p:nvSpPr>
        <p:spPr/>
        <p:txBody>
          <a:bodyPr/>
          <a:lstStyle/>
          <a:p>
            <a:fld id="{E69E6933-0233-4703-BCCF-C5ED41445A7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Why would people do that it takes lot of effort because they get money get a price each block they create they get to create some new money that is introduced in the system they also get some fees from the transaction depending on the size/bits of the transaction not on the amount because of the </a:t>
            </a:r>
            <a:endParaRPr lang="en-US" dirty="0" smtClean="0"/>
          </a:p>
          <a:p>
            <a:endParaRPr lang="en-US" dirty="0" smtClean="0"/>
          </a:p>
          <a:p>
            <a:r>
              <a:rPr lang="en-US" dirty="0" smtClean="0"/>
              <a:t>==</a:t>
            </a:r>
          </a:p>
          <a:p>
            <a:r>
              <a:rPr lang="en-US" dirty="0" smtClean="0"/>
              <a:t>The reason</a:t>
            </a:r>
            <a:r>
              <a:rPr lang="en-US" baseline="0" dirty="0" smtClean="0"/>
              <a:t> why people do that as it takes lot of effort is they get money, When a new block is created some new money is introduced to the system they also get fees from the transaction depending on the size/bits involved in the transaction</a:t>
            </a:r>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now only we will move to more abstract drawing for the blocks</a:t>
            </a:r>
          </a:p>
          <a:p>
            <a:r>
              <a:rPr lang="en-US" dirty="0" smtClean="0"/>
              <a:t> sometimes you will get forks because two minors create blocks before hearing</a:t>
            </a:r>
            <a:r>
              <a:rPr lang="en-US" baseline="0" dirty="0" smtClean="0"/>
              <a:t> one another so they have the same parent</a:t>
            </a:r>
          </a:p>
          <a:p>
            <a:r>
              <a:rPr lang="en-US" baseline="0" dirty="0" smtClean="0"/>
              <a:t>so you get a fork. </a:t>
            </a:r>
          </a:p>
          <a:p>
            <a:endParaRPr lang="en-US" baseline="0" dirty="0" smtClean="0"/>
          </a:p>
          <a:p>
            <a:r>
              <a:rPr lang="en-US" baseline="0" dirty="0" smtClean="0"/>
              <a:t>== </a:t>
            </a:r>
          </a:p>
          <a:p>
            <a:r>
              <a:rPr lang="en-US" baseline="0" dirty="0" smtClean="0"/>
              <a:t>From now on we will move to a abstract drawing for the blocks. </a:t>
            </a:r>
          </a:p>
          <a:p>
            <a:r>
              <a:rPr lang="en-US" baseline="0" dirty="0" smtClean="0"/>
              <a:t>Sometimes we will get forks </a:t>
            </a:r>
            <a:r>
              <a:rPr lang="en-US" baseline="0" dirty="0" err="1" smtClean="0"/>
              <a:t>bcoz</a:t>
            </a:r>
            <a:r>
              <a:rPr lang="en-US" baseline="0" dirty="0" smtClean="0"/>
              <a:t> to minors creates block without hearing one another so they have the same parent so you get a fork</a:t>
            </a:r>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fork is not good </a:t>
            </a:r>
            <a:r>
              <a:rPr lang="en-US" baseline="0" dirty="0" err="1" smtClean="0"/>
              <a:t>bcoz</a:t>
            </a:r>
            <a:r>
              <a:rPr lang="en-US" baseline="0" dirty="0" smtClean="0"/>
              <a:t> we don’t know the state of the system, what transaction are there in the system and so the rule is the longer chain wins</a:t>
            </a:r>
            <a:endParaRPr lang="en-US" dirty="0" smtClean="0"/>
          </a:p>
          <a:p>
            <a:r>
              <a:rPr lang="en-US" dirty="0" smtClean="0"/>
              <a:t>Transaction are reverted from the part it’s pruned and the</a:t>
            </a:r>
            <a:r>
              <a:rPr lang="en-US" baseline="0" dirty="0" smtClean="0"/>
              <a:t> threat is double-spending you going to having conflict in transaction and you don’t know whether you are in winning side or losing side.</a:t>
            </a:r>
          </a:p>
          <a:p>
            <a:endParaRPr lang="en-US" baseline="0" dirty="0" smtClean="0"/>
          </a:p>
          <a:p>
            <a:r>
              <a:rPr lang="en-US" baseline="0" dirty="0" smtClean="0"/>
              <a:t>===</a:t>
            </a:r>
          </a:p>
          <a:p>
            <a:r>
              <a:rPr lang="en-US" baseline="0" dirty="0" smtClean="0"/>
              <a:t>Getting fork is not good </a:t>
            </a:r>
            <a:r>
              <a:rPr lang="en-US" baseline="0" dirty="0" err="1" smtClean="0"/>
              <a:t>bcoz</a:t>
            </a:r>
            <a:r>
              <a:rPr lang="en-US" baseline="0" dirty="0" smtClean="0"/>
              <a:t> we don’t know the state of the system, what transaction are there in the system. So we have the rule as longer chain wins.</a:t>
            </a:r>
          </a:p>
          <a:p>
            <a:r>
              <a:rPr lang="en-US" baseline="0" dirty="0" smtClean="0"/>
              <a:t>Transactions are reverted from the part it’s pruned and the threat is double-spending you going to have conflict in transaction and you don’t know whether you are in winning side or losing side</a:t>
            </a:r>
          </a:p>
        </p:txBody>
      </p:sp>
      <p:sp>
        <p:nvSpPr>
          <p:cNvPr id="4" name="Slide Number Placeholder 3"/>
          <p:cNvSpPr>
            <a:spLocks noGrp="1"/>
          </p:cNvSpPr>
          <p:nvPr>
            <p:ph type="sldNum" sz="quarter" idx="10"/>
          </p:nvPr>
        </p:nvSpPr>
        <p:spPr/>
        <p:txBody>
          <a:bodyPr/>
          <a:lstStyle/>
          <a:p>
            <a:fld id="{E69E6933-0233-4703-BCCF-C5ED41445A7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you are using the transaction you have to pick how confident you want to be of the transaction you have placed wait that long until the transaction is placed in a block and it’s buried after enough blocks </a:t>
            </a:r>
          </a:p>
          <a:p>
            <a:r>
              <a:rPr lang="en-US" baseline="0" dirty="0" smtClean="0"/>
              <a:t>And it’s unlikely that an attack will be able to create blocks faster that that and create a longer branch.</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t>
            </a:r>
            <a:r>
              <a:rPr lang="en-US" dirty="0" err="1" smtClean="0"/>
              <a:t>algo</a:t>
            </a:r>
            <a:r>
              <a:rPr lang="en-US" dirty="0" smtClean="0"/>
              <a:t> is famous exhibiting</a:t>
            </a:r>
            <a:r>
              <a:rPr lang="en-US" baseline="0" dirty="0" smtClean="0"/>
              <a:t> trade off between security and latency.</a:t>
            </a:r>
          </a:p>
        </p:txBody>
      </p:sp>
      <p:sp>
        <p:nvSpPr>
          <p:cNvPr id="4" name="Slide Number Placeholder 3"/>
          <p:cNvSpPr>
            <a:spLocks noGrp="1"/>
          </p:cNvSpPr>
          <p:nvPr>
            <p:ph type="sldNum" sz="quarter" idx="10"/>
          </p:nvPr>
        </p:nvSpPr>
        <p:spPr/>
        <p:txBody>
          <a:bodyPr/>
          <a:lstStyle/>
          <a:p>
            <a:fld id="{E69E6933-0233-4703-BCCF-C5ED41445A7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be accurate and reasonable about this tradeoff we introduce some metrics like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Bandwidth which is transactions/second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Latency is bit more involved called as consensus delay.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have also introduced security metrics like Mining power utilization and fairness</a:t>
            </a:r>
            <a:endParaRPr lang="en-US" dirty="0" smtClean="0"/>
          </a:p>
          <a:p>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Mining</a:t>
            </a:r>
            <a:r>
              <a:rPr lang="en-US" baseline="0" dirty="0" smtClean="0"/>
              <a:t> power utilization is the fraction of blocks that end up in the main chain in the longest chain </a:t>
            </a:r>
          </a:p>
          <a:p>
            <a:r>
              <a:rPr lang="en-US" baseline="0" dirty="0" smtClean="0"/>
              <a:t>If it’s 1 it’s good all the block are in the main chain</a:t>
            </a:r>
          </a:p>
          <a:p>
            <a:r>
              <a:rPr lang="en-US" baseline="0" dirty="0" smtClean="0"/>
              <a:t>The lower it’s the worst it’s because the chain is only secured by the blocks in the main chain if an attacker want to create a longer chain he only has to compete with that if lot of block end up outside the chain it’s not helping us.</a:t>
            </a:r>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metrics is fairness Its just natural property of the system </a:t>
            </a:r>
          </a:p>
          <a:p>
            <a:r>
              <a:rPr lang="en-US" baseline="0" dirty="0" smtClean="0"/>
              <a:t>In the pie chart of the miners sizes we can see that blue one is the largest one </a:t>
            </a:r>
          </a:p>
          <a:p>
            <a:endParaRPr lang="en-US" baseline="0" dirty="0" smtClean="0"/>
          </a:p>
          <a:p>
            <a:r>
              <a:rPr lang="en-US" baseline="0" dirty="0" smtClean="0"/>
              <a:t>Presence of all the blocks not created by the minor is 80% </a:t>
            </a:r>
          </a:p>
          <a:p>
            <a:r>
              <a:rPr lang="en-US" baseline="0" dirty="0" smtClean="0"/>
              <a:t>And the fraction of block not created by minor in the main chain is smaller than that 60%</a:t>
            </a:r>
          </a:p>
          <a:p>
            <a:endParaRPr lang="en-US" baseline="0" dirty="0" smtClean="0"/>
          </a:p>
          <a:p>
            <a:r>
              <a:rPr lang="en-US" baseline="0" dirty="0" smtClean="0"/>
              <a:t>So there is less fairness. The fraction of these two measurement is the fairness and the best could be 1 </a:t>
            </a:r>
          </a:p>
          <a:p>
            <a:r>
              <a:rPr lang="en-US" baseline="0" dirty="0" smtClean="0"/>
              <a:t>Could be low as the System has tendency towards centralization </a:t>
            </a:r>
            <a:r>
              <a:rPr lang="en-US" baseline="0" dirty="0" err="1" smtClean="0"/>
              <a:t>bcoz</a:t>
            </a:r>
            <a:r>
              <a:rPr lang="en-US" baseline="0" dirty="0" smtClean="0"/>
              <a:t> minor will prefer to form large correlations and the system will not be decentralized</a:t>
            </a:r>
          </a:p>
        </p:txBody>
      </p:sp>
      <p:sp>
        <p:nvSpPr>
          <p:cNvPr id="4" name="Slide Number Placeholder 3"/>
          <p:cNvSpPr>
            <a:spLocks noGrp="1"/>
          </p:cNvSpPr>
          <p:nvPr>
            <p:ph type="sldNum" sz="quarter" idx="10"/>
          </p:nvPr>
        </p:nvSpPr>
        <p:spPr/>
        <p:txBody>
          <a:bodyPr/>
          <a:lstStyle/>
          <a:p>
            <a:fld id="{E69E6933-0233-4703-BCCF-C5ED41445A7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a:t>
            </a:r>
            <a:r>
              <a:rPr lang="en-US" baseline="0" dirty="0" smtClean="0"/>
              <a:t> have done two types of experiments first we tried to increase the block frequency </a:t>
            </a:r>
          </a:p>
          <a:p>
            <a:r>
              <a:rPr lang="en-US" baseline="0" dirty="0" smtClean="0"/>
              <a:t>We keep the bandwidth static so we are using more frequent blocks but smaller ones </a:t>
            </a:r>
          </a:p>
          <a:p>
            <a:endParaRPr lang="en-US" baseline="0" dirty="0" smtClean="0"/>
          </a:p>
          <a:p>
            <a:r>
              <a:rPr lang="en-US" baseline="0" dirty="0" smtClean="0"/>
              <a:t>We can see that as the blocks are arriving faster we have more occasions that we have forks </a:t>
            </a:r>
          </a:p>
          <a:p>
            <a:r>
              <a:rPr lang="en-US" baseline="0" dirty="0" smtClean="0"/>
              <a:t>When we have more forks we have worst security in term of both the metrics</a:t>
            </a:r>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My Notes:</a:t>
            </a:r>
          </a:p>
          <a:p>
            <a:r>
              <a:rPr lang="en-US" dirty="0" err="1" smtClean="0"/>
              <a:t>Bitcoin</a:t>
            </a:r>
            <a:r>
              <a:rPr lang="en-US" dirty="0" smtClean="0"/>
              <a:t>  is</a:t>
            </a:r>
            <a:r>
              <a:rPr lang="en-US" baseline="0" dirty="0" smtClean="0"/>
              <a:t> a type of </a:t>
            </a:r>
            <a:r>
              <a:rPr lang="en-US" baseline="0" dirty="0" err="1" smtClean="0"/>
              <a:t>cryptocurrency</a:t>
            </a:r>
            <a:r>
              <a:rPr lang="en-US" baseline="0" dirty="0" smtClean="0"/>
              <a:t> introduced by Satoshi </a:t>
            </a:r>
            <a:r>
              <a:rPr lang="en-US" baseline="0" dirty="0" err="1" smtClean="0"/>
              <a:t>Nakamoto</a:t>
            </a:r>
            <a:r>
              <a:rPr lang="en-US" baseline="0" dirty="0" smtClean="0"/>
              <a:t> to the world.</a:t>
            </a:r>
          </a:p>
          <a:p>
            <a:r>
              <a:rPr lang="en-US" baseline="0" dirty="0" smtClean="0"/>
              <a:t>From the time of it’s launch it was accepted by many companies and eventually evolved by define different services around it from the currency point of view</a:t>
            </a:r>
          </a:p>
        </p:txBody>
      </p:sp>
      <p:sp>
        <p:nvSpPr>
          <p:cNvPr id="4" name="Slide Number Placeholder 3"/>
          <p:cNvSpPr>
            <a:spLocks noGrp="1"/>
          </p:cNvSpPr>
          <p:nvPr>
            <p:ph type="sldNum" sz="quarter" idx="10"/>
          </p:nvPr>
        </p:nvSpPr>
        <p:spPr/>
        <p:txBody>
          <a:bodyPr/>
          <a:lstStyle/>
          <a:p>
            <a:fld id="{E69E6933-0233-4703-BCCF-C5ED41445A7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a:t>
            </a:r>
            <a:r>
              <a:rPr lang="en-US" baseline="0" dirty="0" smtClean="0"/>
              <a:t>d thing we tried to use larger blocks we are not looking at improving latency just with improving bandwidth and again as it take longer to propagate large blocks we have worst security.</a:t>
            </a:r>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Modern</a:t>
            </a:r>
            <a:r>
              <a:rPr lang="en-US" baseline="0" dirty="0" smtClean="0"/>
              <a:t> RSM their performance is limited by the capacity of a single node we can reach that.</a:t>
            </a:r>
          </a:p>
          <a:p>
            <a:r>
              <a:rPr lang="en-US" baseline="0" dirty="0" smtClean="0"/>
              <a:t>Can we achieve similar range of block chain technology at the setting  that block chain technology uses</a:t>
            </a:r>
          </a:p>
          <a:p>
            <a:r>
              <a:rPr lang="en-US" baseline="0" dirty="0" smtClean="0"/>
              <a:t>The answer is yes and here is how we do it.</a:t>
            </a:r>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how the </a:t>
            </a:r>
            <a:r>
              <a:rPr lang="en-US" dirty="0" err="1" smtClean="0"/>
              <a:t>nakamoto</a:t>
            </a:r>
            <a:r>
              <a:rPr lang="en-US" dirty="0" smtClean="0"/>
              <a:t> blocks chain work the original one</a:t>
            </a:r>
          </a:p>
          <a:p>
            <a:endParaRPr lang="en-US" dirty="0" smtClean="0"/>
          </a:p>
          <a:p>
            <a:r>
              <a:rPr lang="en-US" dirty="0" smtClean="0"/>
              <a:t>The transaction arrive at the system until one</a:t>
            </a:r>
            <a:r>
              <a:rPr lang="en-US" baseline="0" dirty="0" smtClean="0"/>
              <a:t> node creates a block </a:t>
            </a:r>
          </a:p>
          <a:p>
            <a:r>
              <a:rPr lang="en-US" baseline="0" dirty="0" smtClean="0"/>
              <a:t>It orders the transaction i.e., The block orders the transaction before.</a:t>
            </a:r>
          </a:p>
          <a:p>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 are epochs in the system it starts after the previous blocks and end after the current block</a:t>
            </a:r>
            <a:endParaRPr lang="en-US" dirty="0" smtClean="0"/>
          </a:p>
        </p:txBody>
      </p:sp>
      <p:sp>
        <p:nvSpPr>
          <p:cNvPr id="4" name="Slide Number Placeholder 3"/>
          <p:cNvSpPr>
            <a:spLocks noGrp="1"/>
          </p:cNvSpPr>
          <p:nvPr>
            <p:ph type="sldNum" sz="quarter" idx="10"/>
          </p:nvPr>
        </p:nvSpPr>
        <p:spPr/>
        <p:txBody>
          <a:bodyPr/>
          <a:lstStyle/>
          <a:p>
            <a:fld id="{E69E6933-0233-4703-BCCF-C5ED41445A7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Minor that created that block serializes</a:t>
            </a:r>
            <a:r>
              <a:rPr lang="en-US" baseline="0" dirty="0" smtClean="0"/>
              <a:t> the block and we can’t increase the frequency of the serialization event as we will get the forks</a:t>
            </a:r>
            <a:endParaRPr lang="en-US" dirty="0" smtClean="0"/>
          </a:p>
          <a:p>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formation of block does two</a:t>
            </a:r>
            <a:r>
              <a:rPr lang="en-US" baseline="0" dirty="0" smtClean="0"/>
              <a:t> things</a:t>
            </a:r>
          </a:p>
          <a:p>
            <a:pPr marL="228600" indent="-228600">
              <a:buAutoNum type="arabicPeriod"/>
            </a:pPr>
            <a:r>
              <a:rPr lang="en-US" baseline="0" dirty="0" smtClean="0"/>
              <a:t>It does leader election</a:t>
            </a:r>
          </a:p>
          <a:p>
            <a:pPr marL="228600" indent="-228600">
              <a:buAutoNum type="arabicPeriod"/>
            </a:pPr>
            <a:r>
              <a:rPr lang="en-US" baseline="0" dirty="0" smtClean="0"/>
              <a:t>It serializes the blocks within the epoch</a:t>
            </a:r>
          </a:p>
          <a:p>
            <a:pPr marL="228600" indent="-228600">
              <a:buNone/>
            </a:pPr>
            <a:endParaRPr lang="en-US" baseline="0" dirty="0" smtClean="0"/>
          </a:p>
          <a:p>
            <a:pPr marL="228600" indent="-228600">
              <a:buNone/>
            </a:pPr>
            <a:r>
              <a:rPr lang="en-US" baseline="0" dirty="0" smtClean="0"/>
              <a:t>9:37</a:t>
            </a:r>
          </a:p>
        </p:txBody>
      </p:sp>
      <p:sp>
        <p:nvSpPr>
          <p:cNvPr id="4" name="Slide Number Placeholder 3"/>
          <p:cNvSpPr>
            <a:spLocks noGrp="1"/>
          </p:cNvSpPr>
          <p:nvPr>
            <p:ph type="sldNum" sz="quarter" idx="10"/>
          </p:nvPr>
        </p:nvSpPr>
        <p:spPr/>
        <p:txBody>
          <a:bodyPr/>
          <a:lstStyle/>
          <a:p>
            <a:fld id="{E69E6933-0233-4703-BCCF-C5ED41445A7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t>
            </a:r>
            <a:r>
              <a:rPr lang="en-US" dirty="0" err="1" smtClean="0"/>
              <a:t>Bitcoin</a:t>
            </a:r>
            <a:r>
              <a:rPr lang="en-US" dirty="0" smtClean="0"/>
              <a:t> –NG</a:t>
            </a:r>
            <a:r>
              <a:rPr lang="en-US" baseline="0" dirty="0" smtClean="0"/>
              <a:t> it start with a special block called as key block</a:t>
            </a:r>
          </a:p>
          <a:p>
            <a:r>
              <a:rPr lang="en-US" baseline="0" dirty="0" smtClean="0"/>
              <a:t>The transactions are kept in micro block generated by the leader once it’s elected</a:t>
            </a:r>
          </a:p>
          <a:p>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two types of block in the same chain</a:t>
            </a:r>
          </a:p>
          <a:p>
            <a:r>
              <a:rPr lang="en-US" dirty="0" smtClean="0"/>
              <a:t>The key blocks has no content</a:t>
            </a:r>
            <a:r>
              <a:rPr lang="en-US" baseline="0" dirty="0" smtClean="0"/>
              <a:t> just the leader election</a:t>
            </a:r>
          </a:p>
          <a:p>
            <a:r>
              <a:rPr lang="en-US" baseline="0" dirty="0" smtClean="0"/>
              <a:t>The micro blocks have all the transaction but no contention</a:t>
            </a:r>
          </a:p>
          <a:p>
            <a:r>
              <a:rPr lang="en-US" baseline="0" dirty="0" smtClean="0"/>
              <a:t>For that epoch we know who is the leader and he is creating the block the micro blocks.</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key block contains the proof</a:t>
            </a:r>
            <a:r>
              <a:rPr lang="en-US" baseline="0" dirty="0" smtClean="0"/>
              <a:t> of work like the </a:t>
            </a:r>
            <a:r>
              <a:rPr lang="en-US" baseline="0" dirty="0" err="1" smtClean="0"/>
              <a:t>nakamoto</a:t>
            </a:r>
            <a:r>
              <a:rPr lang="en-US" baseline="0" dirty="0" smtClean="0"/>
              <a:t> chain but also a public key which is used to sign the micro block so that you know that only the leader can create the micro block.</a:t>
            </a:r>
          </a:p>
          <a:p>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block have long interval between them</a:t>
            </a:r>
            <a:r>
              <a:rPr lang="en-US" baseline="0" dirty="0" smtClean="0"/>
              <a:t> </a:t>
            </a:r>
          </a:p>
          <a:p>
            <a:r>
              <a:rPr lang="en-US" baseline="0" dirty="0" smtClean="0"/>
              <a:t>They are exponential </a:t>
            </a:r>
            <a:r>
              <a:rPr lang="en-US" baseline="0" dirty="0" err="1" smtClean="0"/>
              <a:t>bcoz</a:t>
            </a:r>
            <a:r>
              <a:rPr lang="en-US" baseline="0" dirty="0" smtClean="0"/>
              <a:t> they are build on the proof of work let think 10 min</a:t>
            </a:r>
          </a:p>
          <a:p>
            <a:endParaRPr lang="en-US" baseline="0" dirty="0" smtClean="0"/>
          </a:p>
          <a:p>
            <a:r>
              <a:rPr lang="en-US" baseline="0" dirty="0" err="1" smtClean="0"/>
              <a:t>Microblock</a:t>
            </a:r>
            <a:r>
              <a:rPr lang="en-US" baseline="0" dirty="0" smtClean="0"/>
              <a:t> are spaced much closer 10sec deterministically </a:t>
            </a:r>
          </a:p>
          <a:p>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became more</a:t>
            </a:r>
            <a:r>
              <a:rPr lang="en-US" baseline="0" dirty="0" smtClean="0"/>
              <a:t> interesting is the infrastructure behind the currency called as block chain. This block chain technology believed by many to support bank to bank settlements around the globe, cheap remittance money sending across ocean and even as part of machine to machine payments. This has grabbed attention of many banks to invest millions of dollars to study this but there is catch the block chain technology as it’s is not fast enough and not scaled to the level they need so they need a bigger and faster boat.</a:t>
            </a:r>
            <a:endParaRPr lang="en-US" dirty="0" smtClean="0"/>
          </a:p>
          <a:p>
            <a:endParaRPr lang="en-US" dirty="0" smtClean="0"/>
          </a:p>
          <a:p>
            <a:r>
              <a:rPr lang="en-US" dirty="0" smtClean="0"/>
              <a:t>Notes</a:t>
            </a:r>
          </a:p>
          <a:p>
            <a:r>
              <a:rPr lang="en-US" dirty="0" smtClean="0"/>
              <a:t>The</a:t>
            </a:r>
            <a:r>
              <a:rPr lang="en-US" baseline="0" dirty="0" smtClean="0"/>
              <a:t> infrastructure behind the currency is called as block chain. This block chain technology was believed by many to support bank to bank settlements around the globe, cheap remittance money across ocean and even for machine to machine payments.</a:t>
            </a:r>
          </a:p>
          <a:p>
            <a:r>
              <a:rPr lang="en-US" baseline="0" dirty="0" smtClean="0"/>
              <a:t>This has grabbed attention of many banks to invest millions of dollars to study this but there is a catch, the block chain technology is not fast enough and not scalable to the level they need so they need a bigger and faster</a:t>
            </a:r>
          </a:p>
          <a:p>
            <a:r>
              <a:rPr lang="en-US" baseline="0" dirty="0" smtClean="0"/>
              <a:t>Boat.</a:t>
            </a:r>
          </a:p>
        </p:txBody>
      </p:sp>
      <p:sp>
        <p:nvSpPr>
          <p:cNvPr id="4" name="Slide Number Placeholder 3"/>
          <p:cNvSpPr>
            <a:spLocks noGrp="1"/>
          </p:cNvSpPr>
          <p:nvPr>
            <p:ph type="sldNum" sz="quarter" idx="10"/>
          </p:nvPr>
        </p:nvSpPr>
        <p:spPr/>
        <p:txBody>
          <a:bodyPr/>
          <a:lstStyle/>
          <a:p>
            <a:fld id="{E69E6933-0233-4703-BCCF-C5ED41445A7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How can we enforce it</a:t>
            </a:r>
            <a:r>
              <a:rPr lang="en-US" baseline="0" dirty="0" smtClean="0"/>
              <a:t> </a:t>
            </a:r>
          </a:p>
          <a:p>
            <a:r>
              <a:rPr lang="en-US" baseline="0" dirty="0" smtClean="0"/>
              <a:t>Different miner act on their own interest how can motivate them to follow the protocol we want</a:t>
            </a:r>
          </a:p>
          <a:p>
            <a:endParaRPr lang="en-US" baseline="0" dirty="0" smtClean="0"/>
          </a:p>
          <a:p>
            <a:r>
              <a:rPr lang="en-US" baseline="0" dirty="0" smtClean="0"/>
              <a:t>Here is an approach by using micro block as a part of the weight of the system</a:t>
            </a:r>
          </a:p>
          <a:p>
            <a:endParaRPr lang="en-US" baseline="0" dirty="0" smtClean="0"/>
          </a:p>
          <a:p>
            <a:r>
              <a:rPr lang="en-US" baseline="0" dirty="0" smtClean="0"/>
              <a:t>We are trying to do two thing</a:t>
            </a:r>
          </a:p>
          <a:p>
            <a:r>
              <a:rPr lang="en-US" baseline="0" dirty="0" smtClean="0"/>
              <a:t>Trying to motive the next miner to place as many </a:t>
            </a:r>
            <a:r>
              <a:rPr lang="en-US" baseline="0" dirty="0" err="1" smtClean="0"/>
              <a:t>mico</a:t>
            </a:r>
            <a:r>
              <a:rPr lang="en-US" baseline="0" dirty="0" smtClean="0"/>
              <a:t> blocks as part after it’s key block</a:t>
            </a:r>
          </a:p>
          <a:p>
            <a:endParaRPr lang="en-US" baseline="0" dirty="0" smtClean="0"/>
          </a:p>
          <a:p>
            <a:r>
              <a:rPr lang="en-US" baseline="0" dirty="0" smtClean="0"/>
              <a:t>We also want to motivate the leader to place transactions in the </a:t>
            </a:r>
            <a:r>
              <a:rPr lang="en-US" baseline="0" dirty="0" err="1" smtClean="0"/>
              <a:t>microblocks</a:t>
            </a:r>
            <a:endParaRPr lang="en-US" baseline="0" dirty="0" smtClean="0"/>
          </a:p>
          <a:p>
            <a:endParaRPr lang="en-US" baseline="0" dirty="0" smtClean="0"/>
          </a:p>
          <a:p>
            <a:r>
              <a:rPr lang="en-US" baseline="0" dirty="0" smtClean="0"/>
              <a:t>To do that we can give the leader the transaction fee.</a:t>
            </a:r>
          </a:p>
          <a:p>
            <a:endParaRPr lang="en-US" dirty="0" smtClean="0"/>
          </a:p>
          <a:p>
            <a:endParaRPr lang="en-US" dirty="0" smtClean="0"/>
          </a:p>
          <a:p>
            <a:r>
              <a:rPr lang="en-US" dirty="0" smtClean="0"/>
              <a:t>We use a chain selection rule</a:t>
            </a:r>
            <a:r>
              <a:rPr lang="en-US" baseline="0" dirty="0" smtClean="0"/>
              <a:t> as in </a:t>
            </a:r>
            <a:r>
              <a:rPr lang="en-US" baseline="0" dirty="0" err="1" smtClean="0"/>
              <a:t>nakamoto</a:t>
            </a:r>
            <a:r>
              <a:rPr lang="en-US" baseline="0" dirty="0" smtClean="0"/>
              <a:t> chain</a:t>
            </a:r>
          </a:p>
          <a:p>
            <a:r>
              <a:rPr lang="en-US" baseline="0" dirty="0" smtClean="0"/>
              <a:t>We just ignore the </a:t>
            </a:r>
            <a:r>
              <a:rPr lang="en-US" baseline="0" dirty="0" err="1" smtClean="0"/>
              <a:t>microblocks</a:t>
            </a:r>
            <a:r>
              <a:rPr lang="en-US" baseline="0" dirty="0" smtClean="0"/>
              <a:t> we only look at how much POW we used how many hashes were calculated that is the heaviest chain and the </a:t>
            </a:r>
            <a:r>
              <a:rPr lang="en-US" baseline="0" dirty="0" err="1" smtClean="0"/>
              <a:t>microblock</a:t>
            </a:r>
            <a:r>
              <a:rPr lang="en-US" baseline="0" dirty="0" smtClean="0"/>
              <a:t> carries no weight.</a:t>
            </a:r>
          </a:p>
          <a:p>
            <a:endParaRPr lang="en-US" baseline="0" dirty="0" smtClean="0"/>
          </a:p>
          <a:p>
            <a:r>
              <a:rPr lang="en-US" baseline="0" dirty="0" smtClean="0"/>
              <a:t>The fee distribution there is a range between 40 to 60 </a:t>
            </a:r>
          </a:p>
          <a:p>
            <a:r>
              <a:rPr lang="en-US" baseline="0" dirty="0" smtClean="0"/>
              <a:t>40 % are fees of the transaction back to the current leader so that   he is motivated to place them in transaction</a:t>
            </a:r>
          </a:p>
          <a:p>
            <a:r>
              <a:rPr lang="en-US" baseline="0" dirty="0" smtClean="0"/>
              <a:t>60% to the next leader so that leader is motivated to place itself after the transaction he won’t get more by transaction himself</a:t>
            </a:r>
            <a:endParaRPr lang="en-US" dirty="0" smtClean="0"/>
          </a:p>
        </p:txBody>
      </p:sp>
      <p:sp>
        <p:nvSpPr>
          <p:cNvPr id="4" name="Slide Number Placeholder 3"/>
          <p:cNvSpPr>
            <a:spLocks noGrp="1"/>
          </p:cNvSpPr>
          <p:nvPr>
            <p:ph type="sldNum" sz="quarter" idx="10"/>
          </p:nvPr>
        </p:nvSpPr>
        <p:spPr/>
        <p:txBody>
          <a:bodyPr/>
          <a:lstStyle/>
          <a:p>
            <a:fld id="{E69E6933-0233-4703-BCCF-C5ED41445A7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test they have to 1000 standard nodes</a:t>
            </a:r>
            <a:r>
              <a:rPr lang="en-US" baseline="0" dirty="0" smtClean="0"/>
              <a:t> implemented based on the </a:t>
            </a:r>
            <a:r>
              <a:rPr lang="en-US" baseline="0" dirty="0" err="1" smtClean="0"/>
              <a:t>bitcoin</a:t>
            </a:r>
            <a:r>
              <a:rPr lang="en-US" baseline="0" dirty="0" smtClean="0"/>
              <a:t> core client</a:t>
            </a:r>
          </a:p>
          <a:p>
            <a:r>
              <a:rPr lang="en-US" baseline="0" dirty="0" err="1" smtClean="0"/>
              <a:t>Infrastruce</a:t>
            </a:r>
            <a:r>
              <a:rPr lang="en-US" baseline="0" dirty="0" smtClean="0"/>
              <a:t> is 150 machines with 7 cores and 1GB network.	</a:t>
            </a:r>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They have measure latency and BW</a:t>
            </a:r>
          </a:p>
          <a:p>
            <a:r>
              <a:rPr lang="en-US" dirty="0" smtClean="0"/>
              <a:t>The implementation uses</a:t>
            </a:r>
            <a:r>
              <a:rPr lang="en-US" baseline="0" dirty="0" smtClean="0"/>
              <a:t> Virtual Network interfaces and </a:t>
            </a:r>
            <a:r>
              <a:rPr lang="en-US" baseline="0" dirty="0" err="1" smtClean="0"/>
              <a:t>kernal</a:t>
            </a:r>
            <a:r>
              <a:rPr lang="en-US" baseline="0" dirty="0" smtClean="0"/>
              <a:t> rate limiting.</a:t>
            </a:r>
          </a:p>
          <a:p>
            <a:r>
              <a:rPr lang="en-US" baseline="0" dirty="0" smtClean="0"/>
              <a:t>Finally they have validated with block propagation times that present the same trends from previous works.</a:t>
            </a:r>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Latency experiment </a:t>
            </a:r>
          </a:p>
          <a:p>
            <a:r>
              <a:rPr lang="en-US" dirty="0" smtClean="0"/>
              <a:t>As</a:t>
            </a:r>
            <a:r>
              <a:rPr lang="en-US" baseline="0" dirty="0" smtClean="0"/>
              <a:t> we increase the latency in the x we get better consensus delay as we expected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different related work that solves different problems</a:t>
            </a:r>
          </a:p>
          <a:p>
            <a:endParaRPr lang="en-US" dirty="0" smtClean="0"/>
          </a:p>
          <a:p>
            <a:r>
              <a:rPr lang="en-US" dirty="0" smtClean="0"/>
              <a:t>The</a:t>
            </a:r>
            <a:r>
              <a:rPr lang="en-US" baseline="0" dirty="0" smtClean="0"/>
              <a:t> paper doesn’t speak about any limitations</a:t>
            </a:r>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they have introduce </a:t>
            </a:r>
            <a:r>
              <a:rPr lang="en-US" baseline="0" dirty="0" err="1" smtClean="0"/>
              <a:t>Bitcoin</a:t>
            </a:r>
            <a:r>
              <a:rPr lang="en-US" baseline="0" dirty="0" smtClean="0"/>
              <a:t>-NG it’s a replicated state machine like existing </a:t>
            </a:r>
            <a:r>
              <a:rPr lang="en-US" baseline="0" dirty="0" err="1" smtClean="0"/>
              <a:t>blockchain</a:t>
            </a:r>
            <a:r>
              <a:rPr lang="en-US" baseline="0" dirty="0" smtClean="0"/>
              <a:t> which uses Monte-</a:t>
            </a:r>
            <a:r>
              <a:rPr lang="en-US" baseline="0" dirty="0" err="1" smtClean="0"/>
              <a:t>carlo</a:t>
            </a:r>
            <a:r>
              <a:rPr lang="en-US" baseline="0" dirty="0" smtClean="0"/>
              <a:t> </a:t>
            </a:r>
            <a:r>
              <a:rPr lang="en-US" baseline="0" dirty="0" err="1" smtClean="0"/>
              <a:t>randamized</a:t>
            </a:r>
            <a:r>
              <a:rPr lang="en-US" baseline="0" dirty="0" smtClean="0"/>
              <a:t> algorithm which means safely is only guaranty with high probability.</a:t>
            </a:r>
          </a:p>
          <a:p>
            <a:r>
              <a:rPr lang="en-US" dirty="0" smtClean="0"/>
              <a:t>It’s extremely robust</a:t>
            </a:r>
            <a:r>
              <a:rPr lang="en-US" baseline="0" dirty="0" smtClean="0"/>
              <a:t> like other block chain where the turning machine can join and crash quickly like previous protocols.</a:t>
            </a:r>
          </a:p>
          <a:p>
            <a:r>
              <a:rPr lang="en-US" baseline="0" dirty="0" smtClean="0"/>
              <a:t>But unlike previous block chain technologies it induces high performance, we already reach 10 times throughput and fraction of latency in their experiments.</a:t>
            </a:r>
          </a:p>
          <a:p>
            <a:endParaRPr lang="en-US" baseline="0" dirty="0" smtClean="0"/>
          </a:p>
          <a:p>
            <a:r>
              <a:rPr lang="en-US" baseline="0" dirty="0" smtClean="0"/>
              <a:t>For Purpose of Evaluations they have used Novel Performance metrics that are suitable for this new family of protocols and experiments run with unmodified nodes running on the OS </a:t>
            </a:r>
          </a:p>
          <a:p>
            <a:r>
              <a:rPr lang="en-US" baseline="0" dirty="0" smtClean="0"/>
              <a:t>Demonstrating low latency and high throughput.</a:t>
            </a:r>
          </a:p>
          <a:p>
            <a:endParaRPr lang="en-US" dirty="0" smtClean="0"/>
          </a:p>
          <a:p>
            <a:r>
              <a:rPr lang="en-US" dirty="0" smtClean="0"/>
              <a:t>--</a:t>
            </a:r>
          </a:p>
          <a:p>
            <a:r>
              <a:rPr lang="en-US" dirty="0" smtClean="0"/>
              <a:t>For</a:t>
            </a:r>
            <a:r>
              <a:rPr lang="en-US" baseline="0" dirty="0" smtClean="0"/>
              <a:t> achieving it, they have introduced </a:t>
            </a:r>
            <a:r>
              <a:rPr lang="en-US" baseline="0" dirty="0" err="1" smtClean="0"/>
              <a:t>Bitcoin</a:t>
            </a:r>
            <a:r>
              <a:rPr lang="en-US" baseline="0" dirty="0" smtClean="0"/>
              <a:t>-NG which is a RSM like existing blocking chain which uses Monte-</a:t>
            </a:r>
            <a:r>
              <a:rPr lang="en-US" baseline="0" dirty="0" err="1" smtClean="0"/>
              <a:t>carlo</a:t>
            </a:r>
            <a:r>
              <a:rPr lang="en-US" baseline="0" dirty="0" smtClean="0"/>
              <a:t> randomized algorithm which means safety is only guaranty with high probability</a:t>
            </a:r>
          </a:p>
          <a:p>
            <a:r>
              <a:rPr lang="en-US" baseline="0" dirty="0" smtClean="0"/>
              <a:t>It’s also extremely robust like other block chain where the turning can join and crash like previous protocol</a:t>
            </a:r>
          </a:p>
          <a:p>
            <a:r>
              <a:rPr lang="en-US" baseline="0" dirty="0" smtClean="0"/>
              <a:t>But unlike previous BC technologies it has high performance, they were already able to achieve 10x throughput and fraction of latency in their experiment.</a:t>
            </a:r>
          </a:p>
          <a:p>
            <a:endParaRPr lang="en-US" baseline="0" dirty="0" smtClean="0"/>
          </a:p>
          <a:p>
            <a:r>
              <a:rPr lang="en-US" baseline="0" dirty="0" smtClean="0"/>
              <a:t>For the purpose of evaluation they have used Novel Performance metric that are suitable for these new family of protocols and</a:t>
            </a:r>
          </a:p>
          <a:p>
            <a:r>
              <a:rPr lang="en-US" baseline="0" dirty="0" smtClean="0"/>
              <a:t>Experiments are conducted with unmodified nodes  running on the OS demonstrating low latency and high throughput</a:t>
            </a:r>
          </a:p>
          <a:p>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Block chain is a centrally replicated state machine where participants send their messages/transaction</a:t>
            </a:r>
            <a:r>
              <a:rPr lang="en-US" baseline="0" dirty="0" smtClean="0"/>
              <a:t> into the system and the RSM serializes them if there are two conflict transactions only one will enter the system and the order takes care of that.</a:t>
            </a:r>
          </a:p>
          <a:p>
            <a:endParaRPr lang="en-US" baseline="0" dirty="0" smtClean="0"/>
          </a:p>
          <a:p>
            <a:r>
              <a:rPr lang="en-US" baseline="0" dirty="0" smtClean="0"/>
              <a:t>==</a:t>
            </a:r>
          </a:p>
          <a:p>
            <a:r>
              <a:rPr lang="en-US" baseline="0" dirty="0" smtClean="0"/>
              <a:t>A block chain is a centralized RSM where participants send their messages/transaction into the system</a:t>
            </a:r>
          </a:p>
          <a:p>
            <a:r>
              <a:rPr lang="en-US" baseline="0" dirty="0" smtClean="0"/>
              <a:t>The RSM serialize them if there are two conflict transaction only one will enter the system and the order takes care of that.</a:t>
            </a:r>
          </a:p>
        </p:txBody>
      </p:sp>
      <p:sp>
        <p:nvSpPr>
          <p:cNvPr id="4" name="Slide Number Placeholder 3"/>
          <p:cNvSpPr>
            <a:spLocks noGrp="1"/>
          </p:cNvSpPr>
          <p:nvPr>
            <p:ph type="sldNum" sz="quarter" idx="10"/>
          </p:nvPr>
        </p:nvSpPr>
        <p:spPr/>
        <p:txBody>
          <a:bodyPr/>
          <a:lstStyle/>
          <a:p>
            <a:fld id="{E69E6933-0233-4703-BCCF-C5ED41445A7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the name hints it’s build in blocks each block is a subset of the transaction and the order of all this transaction forming this global log is defined by the order of the blocks.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Name hints the block chain is build in blocks where each block is a subset of transaction and the order of this transaction forming the global log is defined by the order of the block</a:t>
            </a:r>
          </a:p>
          <a:p>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order of the logs is defined by the backward pointers each header of block has a reference hash of the previous block so we get the chain so we have time to going from left to right.</a:t>
            </a:r>
          </a:p>
          <a:p>
            <a:endParaRPr lang="en-US" dirty="0" smtClean="0"/>
          </a:p>
          <a:p>
            <a:r>
              <a:rPr lang="en-US" dirty="0" smtClean="0"/>
              <a:t>==</a:t>
            </a:r>
          </a:p>
          <a:p>
            <a:r>
              <a:rPr lang="en-US" dirty="0" smtClean="0"/>
              <a:t>The order of the logs</a:t>
            </a:r>
            <a:r>
              <a:rPr lang="en-US" baseline="0" dirty="0" smtClean="0"/>
              <a:t> is defined by the backward pointers each header of block has a reference hash of the previous block so we get the chain from left to right</a:t>
            </a:r>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Each block is only legal only if the hash of it’s header is smaller than the target value</a:t>
            </a:r>
          </a:p>
          <a:p>
            <a:endParaRPr lang="en-US" dirty="0" smtClean="0"/>
          </a:p>
          <a:p>
            <a:r>
              <a:rPr lang="en-US" dirty="0" smtClean="0"/>
              <a:t>The target is chosen</a:t>
            </a:r>
            <a:r>
              <a:rPr lang="en-US" baseline="0" dirty="0" smtClean="0"/>
              <a:t> based on a deterministic algorithm </a:t>
            </a:r>
          </a:p>
          <a:p>
            <a:endParaRPr lang="en-US" baseline="0" dirty="0" smtClean="0"/>
          </a:p>
          <a:p>
            <a:r>
              <a:rPr lang="en-US" baseline="0" dirty="0" smtClean="0"/>
              <a:t>==</a:t>
            </a:r>
          </a:p>
          <a:p>
            <a:r>
              <a:rPr lang="en-US" baseline="0" dirty="0" smtClean="0"/>
              <a:t>Each block is only legal only if the hash of it’s header is </a:t>
            </a:r>
            <a:r>
              <a:rPr lang="en-US" baseline="0" dirty="0" err="1" smtClean="0"/>
              <a:t>smallar</a:t>
            </a:r>
            <a:r>
              <a:rPr lang="en-US" baseline="0" dirty="0" smtClean="0"/>
              <a:t> than the target value and the target value is chosen based on deterministic algorithm</a:t>
            </a:r>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practice</a:t>
            </a:r>
            <a:r>
              <a:rPr lang="en-US" baseline="0" dirty="0" smtClean="0"/>
              <a:t> we have nodes creating the block they are called minors</a:t>
            </a:r>
            <a:endParaRPr lang="en-US" dirty="0" smtClean="0"/>
          </a:p>
          <a:p>
            <a:r>
              <a:rPr lang="en-US" dirty="0" smtClean="0"/>
              <a:t>The minors receives</a:t>
            </a:r>
            <a:r>
              <a:rPr lang="en-US" baseline="0" dirty="0" smtClean="0"/>
              <a:t> the transactions from the participants.</a:t>
            </a:r>
          </a:p>
          <a:p>
            <a:r>
              <a:rPr lang="en-US" baseline="0" dirty="0" smtClean="0"/>
              <a:t>The transaction in practice </a:t>
            </a:r>
            <a:r>
              <a:rPr lang="en-US" baseline="0" dirty="0" err="1" smtClean="0"/>
              <a:t>propogate</a:t>
            </a:r>
            <a:r>
              <a:rPr lang="en-US" baseline="0" dirty="0" smtClean="0"/>
              <a:t> through a peer to peer network and collected by a minor and minor start guessing answer and he keeps on getting more transaction for which he keep guess answers until hit an answer such that the hash is less than the target then it become a legitimate block it’s published and it become a part of block chain this goes on and on to create a block chain </a:t>
            </a:r>
          </a:p>
          <a:p>
            <a:endParaRPr lang="en-US" baseline="0" dirty="0" smtClean="0"/>
          </a:p>
          <a:p>
            <a:r>
              <a:rPr lang="en-US" baseline="0" dirty="0" smtClean="0"/>
              <a:t>== </a:t>
            </a:r>
          </a:p>
          <a:p>
            <a:r>
              <a:rPr lang="en-US" baseline="0" dirty="0" smtClean="0"/>
              <a:t>In practice we have nodes creating the block they are called as minors</a:t>
            </a:r>
          </a:p>
          <a:p>
            <a:r>
              <a:rPr lang="en-US" baseline="0" dirty="0" smtClean="0"/>
              <a:t>The minors receives transaction from the participants in the peer to peer networks to which the minor starts to guessing answer for different transaction until it hit an answer such that the hash is less than the target</a:t>
            </a:r>
          </a:p>
          <a:p>
            <a:r>
              <a:rPr lang="en-US" baseline="0" dirty="0" smtClean="0"/>
              <a:t>After that it become a legitimate block and get published and become part of the block chain and this process goes on to create a block chain</a:t>
            </a:r>
            <a:endParaRPr lang="en-US" dirty="0"/>
          </a:p>
        </p:txBody>
      </p:sp>
      <p:sp>
        <p:nvSpPr>
          <p:cNvPr id="4" name="Slide Number Placeholder 3"/>
          <p:cNvSpPr>
            <a:spLocks noGrp="1"/>
          </p:cNvSpPr>
          <p:nvPr>
            <p:ph type="sldNum" sz="quarter" idx="10"/>
          </p:nvPr>
        </p:nvSpPr>
        <p:spPr/>
        <p:txBody>
          <a:bodyPr/>
          <a:lstStyle/>
          <a:p>
            <a:fld id="{E69E6933-0233-4703-BCCF-C5ED41445A7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72D5B462-3799-4F4C-A48B-BFB990558543}" type="datetimeFigureOut">
              <a:rPr lang="en-US" smtClean="0"/>
              <a:pPr/>
              <a:t>4/25/2017</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AE2AE6D0-9E5A-43C8-AC03-6B92DA2A883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D5B462-3799-4F4C-A48B-BFB990558543}"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AE6D0-9E5A-43C8-AC03-6B92DA2A88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D5B462-3799-4F4C-A48B-BFB990558543}" type="datetimeFigureOut">
              <a:rPr lang="en-US" smtClean="0"/>
              <a:pPr/>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2AE6D0-9E5A-43C8-AC03-6B92DA2A88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72D5B462-3799-4F4C-A48B-BFB990558543}" type="datetimeFigureOut">
              <a:rPr lang="en-US" smtClean="0"/>
              <a:pPr/>
              <a:t>4/25/2017</a:t>
            </a:fld>
            <a:endParaRPr lang="en-US"/>
          </a:p>
        </p:txBody>
      </p:sp>
      <p:sp>
        <p:nvSpPr>
          <p:cNvPr id="9" name="Slide Number Placeholder 8"/>
          <p:cNvSpPr>
            <a:spLocks noGrp="1"/>
          </p:cNvSpPr>
          <p:nvPr>
            <p:ph type="sldNum" sz="quarter" idx="15"/>
          </p:nvPr>
        </p:nvSpPr>
        <p:spPr/>
        <p:txBody>
          <a:bodyPr rtlCol="0"/>
          <a:lstStyle/>
          <a:p>
            <a:fld id="{AE2AE6D0-9E5A-43C8-AC03-6B92DA2A8839}"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72D5B462-3799-4F4C-A48B-BFB990558543}" type="datetimeFigureOut">
              <a:rPr lang="en-US" smtClean="0"/>
              <a:pPr/>
              <a:t>4/25/2017</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AE2AE6D0-9E5A-43C8-AC03-6B92DA2A883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2D5B462-3799-4F4C-A48B-BFB990558543}" type="datetimeFigureOut">
              <a:rPr lang="en-US" smtClean="0"/>
              <a:pPr/>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2AE6D0-9E5A-43C8-AC03-6B92DA2A8839}"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2D5B462-3799-4F4C-A48B-BFB990558543}" type="datetimeFigureOut">
              <a:rPr lang="en-US" smtClean="0"/>
              <a:pPr/>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2AE6D0-9E5A-43C8-AC03-6B92DA2A8839}"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72D5B462-3799-4F4C-A48B-BFB990558543}" type="datetimeFigureOut">
              <a:rPr lang="en-US" smtClean="0"/>
              <a:pPr/>
              <a:t>4/25/2017</a:t>
            </a:fld>
            <a:endParaRPr lang="en-US"/>
          </a:p>
        </p:txBody>
      </p:sp>
      <p:sp>
        <p:nvSpPr>
          <p:cNvPr id="7" name="Slide Number Placeholder 6"/>
          <p:cNvSpPr>
            <a:spLocks noGrp="1"/>
          </p:cNvSpPr>
          <p:nvPr>
            <p:ph type="sldNum" sz="quarter" idx="11"/>
          </p:nvPr>
        </p:nvSpPr>
        <p:spPr/>
        <p:txBody>
          <a:bodyPr rtlCol="0"/>
          <a:lstStyle/>
          <a:p>
            <a:fld id="{AE2AE6D0-9E5A-43C8-AC03-6B92DA2A8839}"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5B462-3799-4F4C-A48B-BFB990558543}" type="datetimeFigureOut">
              <a:rPr lang="en-US" smtClean="0"/>
              <a:pPr/>
              <a:t>4/25/2017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2AE6D0-9E5A-43C8-AC03-6B92DA2A8839}" type="slidenum">
              <a:rPr lang="en-US" smtClean="0"/>
              <a:pPr/>
              <a:t>‹#›</a:t>
            </a:fld>
            <a:endParaRPr lang="en-US" dirty="0"/>
          </a:p>
        </p:txBody>
      </p:sp>
      <p:sp>
        <p:nvSpPr>
          <p:cNvPr id="5" name="Rectangle 4"/>
          <p:cNvSpPr/>
          <p:nvPr userDrawn="1"/>
        </p:nvSpPr>
        <p:spPr>
          <a:xfrm>
            <a:off x="8153400" y="6477000"/>
            <a:ext cx="533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72D5B462-3799-4F4C-A48B-BFB990558543}" type="datetimeFigureOut">
              <a:rPr lang="en-US" smtClean="0"/>
              <a:pPr/>
              <a:t>4/25/2017</a:t>
            </a:fld>
            <a:endParaRPr lang="en-US"/>
          </a:p>
        </p:txBody>
      </p:sp>
      <p:sp>
        <p:nvSpPr>
          <p:cNvPr id="22" name="Slide Number Placeholder 21"/>
          <p:cNvSpPr>
            <a:spLocks noGrp="1"/>
          </p:cNvSpPr>
          <p:nvPr>
            <p:ph type="sldNum" sz="quarter" idx="15"/>
          </p:nvPr>
        </p:nvSpPr>
        <p:spPr/>
        <p:txBody>
          <a:bodyPr rtlCol="0"/>
          <a:lstStyle/>
          <a:p>
            <a:fld id="{AE2AE6D0-9E5A-43C8-AC03-6B92DA2A8839}"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72D5B462-3799-4F4C-A48B-BFB990558543}" type="datetimeFigureOut">
              <a:rPr lang="en-US" smtClean="0"/>
              <a:pPr/>
              <a:t>4/25/2017</a:t>
            </a:fld>
            <a:endParaRPr lang="en-US"/>
          </a:p>
        </p:txBody>
      </p:sp>
      <p:sp>
        <p:nvSpPr>
          <p:cNvPr id="18" name="Slide Number Placeholder 17"/>
          <p:cNvSpPr>
            <a:spLocks noGrp="1"/>
          </p:cNvSpPr>
          <p:nvPr>
            <p:ph type="sldNum" sz="quarter" idx="11"/>
          </p:nvPr>
        </p:nvSpPr>
        <p:spPr/>
        <p:txBody>
          <a:bodyPr rtlCol="0"/>
          <a:lstStyle/>
          <a:p>
            <a:fld id="{AE2AE6D0-9E5A-43C8-AC03-6B92DA2A8839}"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2D5B462-3799-4F4C-A48B-BFB990558543}" type="datetimeFigureOut">
              <a:rPr lang="en-US" smtClean="0"/>
              <a:pPr/>
              <a:t>4/25/2017</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E2AE6D0-9E5A-43C8-AC03-6B92DA2A88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Autofit/>
          </a:bodyPr>
          <a:lstStyle/>
          <a:p>
            <a:pPr marL="0" marR="0">
              <a:lnSpc>
                <a:spcPts val="8056"/>
              </a:lnSpc>
              <a:spcBef>
                <a:spcPts val="0"/>
              </a:spcBef>
              <a:spcAft>
                <a:spcPts val="0"/>
              </a:spcAft>
            </a:pPr>
            <a:r>
              <a:rPr lang="en-US" sz="6000" dirty="0" err="1" smtClean="0">
                <a:solidFill>
                  <a:srgbClr val="4472C4"/>
                </a:solidFill>
                <a:latin typeface="RQSOQS+Calibri-Bold"/>
                <a:cs typeface="RQSOQS+Calibri-Bold"/>
              </a:rPr>
              <a:t>Bitcoin</a:t>
            </a:r>
            <a:r>
              <a:rPr lang="en-US" sz="6000" dirty="0" smtClean="0">
                <a:solidFill>
                  <a:srgbClr val="4472C4"/>
                </a:solidFill>
                <a:latin typeface="RQSOQS+Calibri-Bold"/>
                <a:cs typeface="RQSOQS+Calibri-Bold"/>
              </a:rPr>
              <a:t>-NG</a:t>
            </a:r>
            <a:br>
              <a:rPr lang="en-US" sz="6000" dirty="0" smtClean="0">
                <a:solidFill>
                  <a:srgbClr val="4472C4"/>
                </a:solidFill>
                <a:latin typeface="RQSOQS+Calibri-Bold"/>
                <a:cs typeface="RQSOQS+Calibri-Bold"/>
              </a:rPr>
            </a:br>
            <a:r>
              <a:rPr lang="en-US" sz="2800" dirty="0">
                <a:solidFill>
                  <a:srgbClr val="4472C4"/>
                </a:solidFill>
                <a:latin typeface="RQSOQS+Calibri-Bold"/>
                <a:cs typeface="RQSOQS+Calibri-Bold"/>
              </a:rPr>
              <a:t>A Scalable </a:t>
            </a:r>
            <a:r>
              <a:rPr lang="en-US" sz="2800" dirty="0" err="1">
                <a:solidFill>
                  <a:srgbClr val="4472C4"/>
                </a:solidFill>
                <a:latin typeface="RQSOQS+Calibri-Bold"/>
                <a:cs typeface="RQSOQS+Calibri-Bold"/>
              </a:rPr>
              <a:t>Blockchain</a:t>
            </a:r>
            <a:r>
              <a:rPr lang="en-US" sz="2800" dirty="0">
                <a:solidFill>
                  <a:srgbClr val="4472C4"/>
                </a:solidFill>
                <a:latin typeface="RQSOQS+Calibri-Bold"/>
                <a:cs typeface="RQSOQS+Calibri-Bold"/>
              </a:rPr>
              <a:t> Protocol</a:t>
            </a:r>
            <a:r>
              <a:rPr lang="en-US" sz="4000" dirty="0">
                <a:solidFill>
                  <a:srgbClr val="4472C4"/>
                </a:solidFill>
                <a:latin typeface="RQSOQS+Calibri-Bold"/>
                <a:cs typeface="RQSOQS+Calibri-Bold"/>
              </a:rPr>
              <a:t/>
            </a:r>
            <a:br>
              <a:rPr lang="en-US" sz="4000" dirty="0">
                <a:solidFill>
                  <a:srgbClr val="4472C4"/>
                </a:solidFill>
                <a:latin typeface="RQSOQS+Calibri-Bold"/>
                <a:cs typeface="RQSOQS+Calibri-Bold"/>
              </a:rPr>
            </a:br>
            <a:endParaRPr lang="en-US" sz="4000" dirty="0"/>
          </a:p>
        </p:txBody>
      </p:sp>
      <p:sp>
        <p:nvSpPr>
          <p:cNvPr id="7" name="Subtitle 6"/>
          <p:cNvSpPr>
            <a:spLocks noGrp="1"/>
          </p:cNvSpPr>
          <p:nvPr>
            <p:ph type="subTitle" idx="1"/>
          </p:nvPr>
        </p:nvSpPr>
        <p:spPr>
          <a:xfrm>
            <a:off x="1600200" y="4724400"/>
            <a:ext cx="7315200" cy="1752600"/>
          </a:xfrm>
        </p:spPr>
        <p:txBody>
          <a:bodyPr>
            <a:normAutofit/>
          </a:bodyPr>
          <a:lstStyle/>
          <a:p>
            <a:pPr algn="r"/>
            <a:r>
              <a:rPr lang="en-US" dirty="0" smtClean="0"/>
              <a:t>Presentation By </a:t>
            </a:r>
            <a:r>
              <a:rPr lang="en-US" dirty="0" err="1" smtClean="0"/>
              <a:t>Ittay</a:t>
            </a:r>
            <a:r>
              <a:rPr lang="en-US" dirty="0" smtClean="0"/>
              <a:t> </a:t>
            </a:r>
            <a:r>
              <a:rPr lang="en-US" dirty="0" err="1" smtClean="0"/>
              <a:t>Eyal</a:t>
            </a:r>
            <a:r>
              <a:rPr lang="en-US" dirty="0" smtClean="0"/>
              <a:t>,  </a:t>
            </a:r>
            <a:r>
              <a:rPr lang="da-DK" dirty="0" smtClean="0"/>
              <a:t>Adem Efe Gencer </a:t>
            </a:r>
          </a:p>
          <a:p>
            <a:pPr algn="r"/>
            <a:r>
              <a:rPr lang="da-DK" dirty="0" smtClean="0"/>
              <a:t>Modified and presented By</a:t>
            </a:r>
          </a:p>
          <a:p>
            <a:pPr algn="r"/>
            <a:r>
              <a:rPr lang="da-DK" dirty="0" smtClean="0"/>
              <a:t>Vinodh Kumaran Jayakumar</a:t>
            </a:r>
            <a:endParaRPr lang="en-US" dirty="0"/>
          </a:p>
        </p:txBody>
      </p:sp>
      <p:sp>
        <p:nvSpPr>
          <p:cNvPr id="8" name="Slide Number Placeholder 7"/>
          <p:cNvSpPr>
            <a:spLocks noGrp="1"/>
          </p:cNvSpPr>
          <p:nvPr>
            <p:ph type="sldNum" sz="quarter" idx="12"/>
          </p:nvPr>
        </p:nvSpPr>
        <p:spPr/>
        <p:txBody>
          <a:bodyPr/>
          <a:lstStyle/>
          <a:p>
            <a:fld id="{C2372627-38AE-4C49-957F-7145944992F1}"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0" y="0"/>
            <a:ext cx="9182100" cy="689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sdi16_slides_eyal-0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3"/>
          <a:srcRect/>
          <a:stretch>
            <a:fillRect/>
          </a:stretch>
        </p:blipFill>
        <p:spPr bwMode="auto">
          <a:xfrm>
            <a:off x="-9525" y="-9525"/>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
        <p:nvSpPr>
          <p:cNvPr id="4" name="TextBox 3"/>
          <p:cNvSpPr txBox="1"/>
          <p:nvPr/>
        </p:nvSpPr>
        <p:spPr>
          <a:xfrm>
            <a:off x="8686800" y="6477000"/>
            <a:ext cx="450764" cy="369332"/>
          </a:xfrm>
          <a:prstGeom prst="rect">
            <a:avLst/>
          </a:prstGeom>
          <a:noFill/>
        </p:spPr>
        <p:txBody>
          <a:bodyPr wrap="none" rtlCol="0">
            <a:spAutoFit/>
          </a:bodyPr>
          <a:lstStyle/>
          <a:p>
            <a:r>
              <a:rPr lang="en-US" b="1" dirty="0" smtClean="0"/>
              <a:t>36</a:t>
            </a:r>
            <a:endParaRPr lang="en-US"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
        <p:nvSpPr>
          <p:cNvPr id="4" name="TextBox 3"/>
          <p:cNvSpPr txBox="1"/>
          <p:nvPr/>
        </p:nvSpPr>
        <p:spPr>
          <a:xfrm>
            <a:off x="8686800" y="6477000"/>
            <a:ext cx="450764" cy="369332"/>
          </a:xfrm>
          <a:prstGeom prst="rect">
            <a:avLst/>
          </a:prstGeom>
          <a:noFill/>
        </p:spPr>
        <p:txBody>
          <a:bodyPr wrap="none" rtlCol="0">
            <a:spAutoFit/>
          </a:bodyPr>
          <a:lstStyle/>
          <a:p>
            <a:r>
              <a:rPr lang="en-US" b="1" dirty="0" smtClean="0"/>
              <a:t>37</a:t>
            </a: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
        <p:nvSpPr>
          <p:cNvPr id="4" name="TextBox 3"/>
          <p:cNvSpPr txBox="1"/>
          <p:nvPr/>
        </p:nvSpPr>
        <p:spPr>
          <a:xfrm>
            <a:off x="8686800" y="6477000"/>
            <a:ext cx="450764" cy="369332"/>
          </a:xfrm>
          <a:prstGeom prst="rect">
            <a:avLst/>
          </a:prstGeom>
          <a:noFill/>
        </p:spPr>
        <p:txBody>
          <a:bodyPr wrap="none" rtlCol="0">
            <a:spAutoFit/>
          </a:bodyPr>
          <a:lstStyle/>
          <a:p>
            <a:r>
              <a:rPr lang="en-US" b="1" dirty="0" smtClean="0"/>
              <a:t>38</a:t>
            </a:r>
            <a:endParaRPr lang="en-US"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04016-aaa-Man-With-Question.png"/>
          <p:cNvPicPr>
            <a:picLocks noChangeAspect="1"/>
          </p:cNvPicPr>
          <p:nvPr/>
        </p:nvPicPr>
        <p:blipFill>
          <a:blip r:embed="rId2"/>
          <a:stretch>
            <a:fillRect/>
          </a:stretch>
        </p:blipFill>
        <p:spPr>
          <a:xfrm>
            <a:off x="1143000" y="0"/>
            <a:ext cx="6858000"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0" y="0"/>
            <a:ext cx="9163050" cy="6877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0" y="0"/>
            <a:ext cx="9182100" cy="689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496</TotalTime>
  <Words>2309</Words>
  <Application>Microsoft Office PowerPoint</Application>
  <PresentationFormat>On-screen Show (4:3)</PresentationFormat>
  <Paragraphs>198</Paragraphs>
  <Slides>40</Slides>
  <Notes>35</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Oriel</vt:lpstr>
      <vt:lpstr>Bitcoin-NG A Scalable Blockchain Protocol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vinodh kumaran</dc:creator>
  <cp:lastModifiedBy>vinodh kumaran</cp:lastModifiedBy>
  <cp:revision>92</cp:revision>
  <dcterms:created xsi:type="dcterms:W3CDTF">2017-04-18T23:51:49Z</dcterms:created>
  <dcterms:modified xsi:type="dcterms:W3CDTF">2017-04-25T23:58:02Z</dcterms:modified>
</cp:coreProperties>
</file>