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31"/>
  </p:notesMasterIdLst>
  <p:sldIdLst>
    <p:sldId id="256" r:id="rId2"/>
    <p:sldId id="259" r:id="rId3"/>
    <p:sldId id="263" r:id="rId4"/>
    <p:sldId id="285" r:id="rId5"/>
    <p:sldId id="257" r:id="rId6"/>
    <p:sldId id="260" r:id="rId7"/>
    <p:sldId id="264" r:id="rId8"/>
    <p:sldId id="261" r:id="rId9"/>
    <p:sldId id="262" r:id="rId10"/>
    <p:sldId id="266" r:id="rId11"/>
    <p:sldId id="265" r:id="rId12"/>
    <p:sldId id="269" r:id="rId13"/>
    <p:sldId id="268" r:id="rId14"/>
    <p:sldId id="270" r:id="rId15"/>
    <p:sldId id="267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672D5-4123-4D15-9852-D6F790567CD6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65104-9356-4DA2-9466-24589734E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48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65104-9356-4DA2-9466-24589734E3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36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65104-9356-4DA2-9466-24589734E3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2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2DB9433-226E-48A9-B595-5D3DDE7DAA7C}" type="datetime1">
              <a:rPr lang="en-US" smtClean="0"/>
              <a:t>4/26/2017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91FF06-1894-4BC2-BE96-01DEF0B2E47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BF3C5-9566-484A-8936-C2C30B2EED8D}" type="datetime1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1FF06-1894-4BC2-BE96-01DEF0B2E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4B94C5A-42AD-4A9F-8E3F-B73145C8601D}" type="datetime1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391FF06-1894-4BC2-BE96-01DEF0B2E47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793CE-E71E-4B4C-BF80-779F701206AC}" type="datetime1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91FF06-1894-4BC2-BE96-01DEF0B2E4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CEAA-7355-49BD-81A1-2A1751C908B1}" type="datetime1">
              <a:rPr lang="en-US" smtClean="0"/>
              <a:t>4/26/2017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391FF06-1894-4BC2-BE96-01DEF0B2E47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49CB1A-9F50-430B-AD2D-304E03731104}" type="datetime1">
              <a:rPr lang="en-US" smtClean="0"/>
              <a:t>4/26/2017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391FF06-1894-4BC2-BE96-01DEF0B2E47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F63E2E-D561-4476-B9CA-61633EE9CABD}" type="datetime1">
              <a:rPr lang="en-US" smtClean="0"/>
              <a:t>4/26/2017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391FF06-1894-4BC2-BE96-01DEF0B2E47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72C9-00A1-4760-B321-E5B6710A83D1}" type="datetime1">
              <a:rPr lang="en-US" smtClean="0"/>
              <a:t>4/26/2017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91FF06-1894-4BC2-BE96-01DEF0B2E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7FAA-4F77-49BC-9903-0077453A9C43}" type="datetime1">
              <a:rPr lang="en-US" smtClean="0"/>
              <a:t>4/26/2017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91FF06-1894-4BC2-BE96-01DEF0B2E4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44F3-DD94-4606-B5E9-27EFCAF0BE5E}" type="datetime1">
              <a:rPr lang="en-US" smtClean="0"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91FF06-1894-4BC2-BE96-01DEF0B2E47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CAE78A3-77AD-45F9-AF61-BB8DDEBC2901}" type="datetime1">
              <a:rPr lang="en-US" smtClean="0"/>
              <a:t>4/26/2017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391FF06-1894-4BC2-BE96-01DEF0B2E47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EE484D-9B9C-49F4-8C6F-15053145F566}" type="datetime1">
              <a:rPr lang="en-US" smtClean="0"/>
              <a:t>4/26/2017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391FF06-1894-4BC2-BE96-01DEF0B2E4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28800"/>
            <a:ext cx="7391400" cy="18288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Wormhole: Reliable Pub-sub to Support Geo-Replicated internet services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Presented By: Irving Rodriguez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1FF06-1894-4BC2-BE96-01DEF0B2E4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6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Difference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Major Differences</a:t>
            </a:r>
          </a:p>
          <a:p>
            <a:pPr lvl="1"/>
            <a:r>
              <a:rPr lang="en-US" dirty="0"/>
              <a:t>No need to create a custom data store</a:t>
            </a:r>
          </a:p>
          <a:p>
            <a:pPr lvl="1"/>
            <a:r>
              <a:rPr lang="en-US" dirty="0"/>
              <a:t>Does not have to create custom modifications for each software stack</a:t>
            </a:r>
          </a:p>
          <a:p>
            <a:pPr lvl="1"/>
            <a:r>
              <a:rPr lang="en-US" dirty="0"/>
              <a:t>Scalability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31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Publishers</a:t>
            </a:r>
          </a:p>
          <a:p>
            <a:r>
              <a:rPr lang="en-US" dirty="0"/>
              <a:t>Producers</a:t>
            </a:r>
          </a:p>
          <a:p>
            <a:r>
              <a:rPr lang="en-US" dirty="0"/>
              <a:t>Subscribers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4360" y="3217506"/>
            <a:ext cx="3609975" cy="32766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7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Producers</a:t>
            </a:r>
          </a:p>
          <a:p>
            <a:pPr lvl="1"/>
            <a:r>
              <a:rPr lang="en-US" dirty="0"/>
              <a:t>Produce data and write to </a:t>
            </a:r>
            <a:r>
              <a:rPr lang="en-US" dirty="0" err="1"/>
              <a:t>datastores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12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359" y="3217506"/>
            <a:ext cx="3609976" cy="327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696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Publishers</a:t>
            </a:r>
          </a:p>
          <a:p>
            <a:pPr lvl="1"/>
            <a:r>
              <a:rPr lang="en-US" sz="2000" dirty="0"/>
              <a:t>Directly read the transaction logs maintained by the data storage systems, constructs updates, and sends them to subscribers of various applications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360" y="3210316"/>
            <a:ext cx="3617896" cy="3283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1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Subscribers</a:t>
            </a:r>
          </a:p>
          <a:p>
            <a:pPr lvl="1"/>
            <a:r>
              <a:rPr lang="en-US" dirty="0"/>
              <a:t>The consumers interested in a particular event change that do application specific work</a:t>
            </a:r>
          </a:p>
          <a:p>
            <a:pPr lvl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14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360" y="3217506"/>
            <a:ext cx="360997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298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and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en-US" dirty="0"/>
              <a:t>Storage Systems are geo-replicated</a:t>
            </a:r>
          </a:p>
          <a:p>
            <a:pPr lvl="1"/>
            <a:r>
              <a:rPr lang="en-US" dirty="0"/>
              <a:t>One Master, Multiple Slaves</a:t>
            </a:r>
          </a:p>
          <a:p>
            <a:r>
              <a:rPr lang="en-US" dirty="0"/>
              <a:t>Wormhole delivers updates to geo-replicated subscribers</a:t>
            </a:r>
          </a:p>
          <a:p>
            <a:pPr lvl="1"/>
            <a:r>
              <a:rPr lang="en-US" dirty="0"/>
              <a:t>Piggybacking on publishers running slave replicas that are close to subscribers</a:t>
            </a:r>
          </a:p>
          <a:p>
            <a:pPr lvl="1"/>
            <a:endParaRPr lang="en-US" dirty="0"/>
          </a:p>
        </p:txBody>
      </p:sp>
      <p:pic>
        <p:nvPicPr>
          <p:cNvPr id="1028" name="Picture 4" descr="http://blog.jelastic.com/wp-content/uploads/2017/03/Environment-Topolog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185" y="5029200"/>
            <a:ext cx="3362325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3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- Data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Datasets</a:t>
            </a:r>
          </a:p>
          <a:p>
            <a:pPr lvl="1"/>
            <a:r>
              <a:rPr lang="en-US" dirty="0"/>
              <a:t>Collection of related data (e.g. user generated data)</a:t>
            </a:r>
          </a:p>
          <a:p>
            <a:pPr lvl="1"/>
            <a:r>
              <a:rPr lang="en-US" dirty="0"/>
              <a:t>Partitioned into shards for scalability</a:t>
            </a:r>
          </a:p>
          <a:p>
            <a:pPr lvl="1"/>
            <a:r>
              <a:rPr lang="en-US" dirty="0" err="1"/>
              <a:t>Datastores</a:t>
            </a:r>
            <a:r>
              <a:rPr lang="en-US" dirty="0"/>
              <a:t> collect these shards</a:t>
            </a:r>
          </a:p>
        </p:txBody>
      </p:sp>
      <p:pic>
        <p:nvPicPr>
          <p:cNvPr id="5122" name="Picture 2" descr="https://s3-us-west-1.amazonaws.com/morpheus-staging/system/spud_media/183/original/sharding.png?14144518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733800"/>
            <a:ext cx="3810000" cy="2665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5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– Producers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On Write</a:t>
            </a:r>
          </a:p>
          <a:p>
            <a:pPr lvl="1"/>
            <a:r>
              <a:rPr lang="en-US" dirty="0"/>
              <a:t>Data is written to the transaction log of the master replica</a:t>
            </a:r>
          </a:p>
          <a:p>
            <a:pPr lvl="1"/>
            <a:r>
              <a:rPr lang="en-US" dirty="0"/>
              <a:t>It is then replicated asynchronously to the slaves</a:t>
            </a:r>
          </a:p>
          <a:p>
            <a:r>
              <a:rPr lang="en-US" dirty="0"/>
              <a:t>Creates a Wormhole Update</a:t>
            </a:r>
          </a:p>
          <a:p>
            <a:pPr lvl="1"/>
            <a:r>
              <a:rPr lang="en-US" dirty="0"/>
              <a:t>A key-value pair in a serialized format</a:t>
            </a:r>
          </a:p>
          <a:p>
            <a:pPr lvl="2"/>
            <a:r>
              <a:rPr lang="en-US" dirty="0"/>
              <a:t>Different for each log type (e.g. </a:t>
            </a:r>
            <a:r>
              <a:rPr lang="en-US" dirty="0" err="1"/>
              <a:t>RocksDB</a:t>
            </a:r>
            <a:r>
              <a:rPr lang="en-US" dirty="0"/>
              <a:t>, MySQL, etc.)</a:t>
            </a:r>
          </a:p>
          <a:p>
            <a:pPr lvl="1"/>
            <a:r>
              <a:rPr lang="en-US" dirty="0"/>
              <a:t>Publishers take care of translating them to standardized form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8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– Publisher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Each </a:t>
            </a:r>
            <a:r>
              <a:rPr lang="en-US" dirty="0" err="1"/>
              <a:t>datastore</a:t>
            </a:r>
            <a:r>
              <a:rPr lang="en-US" dirty="0"/>
              <a:t> has 1 publisher</a:t>
            </a:r>
          </a:p>
          <a:p>
            <a:pPr lvl="1"/>
            <a:r>
              <a:rPr lang="en-US" dirty="0"/>
              <a:t>Reads updates from the transaction log</a:t>
            </a:r>
          </a:p>
          <a:p>
            <a:pPr lvl="1"/>
            <a:r>
              <a:rPr lang="en-US" dirty="0"/>
              <a:t>Filters updates</a:t>
            </a:r>
          </a:p>
          <a:p>
            <a:pPr lvl="1"/>
            <a:r>
              <a:rPr lang="en-US" dirty="0"/>
              <a:t>Sends updates to the subscriber</a:t>
            </a:r>
          </a:p>
          <a:p>
            <a:r>
              <a:rPr lang="en-US" dirty="0"/>
              <a:t>Wormhole publishers running on the slave</a:t>
            </a:r>
          </a:p>
          <a:p>
            <a:pPr lvl="1"/>
            <a:r>
              <a:rPr lang="en-US" dirty="0"/>
              <a:t>Simply read new update off the local transaction log</a:t>
            </a:r>
          </a:p>
          <a:p>
            <a:pPr lvl="1"/>
            <a:r>
              <a:rPr lang="en-US" dirty="0"/>
              <a:t>Provide updates to local subscribers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8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– Subscribers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Subscribing applications are also </a:t>
            </a:r>
            <a:r>
              <a:rPr lang="en-US" dirty="0" err="1"/>
              <a:t>sharded</a:t>
            </a:r>
            <a:endParaRPr lang="en-US" dirty="0"/>
          </a:p>
          <a:p>
            <a:pPr lvl="1"/>
            <a:r>
              <a:rPr lang="en-US" dirty="0"/>
              <a:t>Links to a </a:t>
            </a:r>
            <a:r>
              <a:rPr lang="en-US" i="1" dirty="0"/>
              <a:t>subscriber library</a:t>
            </a:r>
          </a:p>
          <a:p>
            <a:r>
              <a:rPr lang="en-US" dirty="0"/>
              <a:t>Flow</a:t>
            </a:r>
          </a:p>
          <a:p>
            <a:pPr lvl="1"/>
            <a:r>
              <a:rPr lang="en-US" dirty="0"/>
              <a:t>Subscribers receive a stream of updates for every </a:t>
            </a:r>
            <a:r>
              <a:rPr lang="en-US" dirty="0" smtClean="0"/>
              <a:t>shard</a:t>
            </a:r>
          </a:p>
          <a:p>
            <a:pPr lvl="1"/>
            <a:r>
              <a:rPr lang="en-US" dirty="0" smtClean="0"/>
              <a:t>Load Balance</a:t>
            </a:r>
            <a:endParaRPr lang="en-US" dirty="0"/>
          </a:p>
          <a:p>
            <a:r>
              <a:rPr lang="en-US" dirty="0"/>
              <a:t>Single shards are always sent to one subscriber</a:t>
            </a:r>
          </a:p>
          <a:p>
            <a:pPr lvl="1"/>
            <a:r>
              <a:rPr lang="en-US" dirty="0"/>
              <a:t>Not split amongst multiple subscribers</a:t>
            </a:r>
          </a:p>
          <a:p>
            <a:r>
              <a:rPr lang="en-US" dirty="0"/>
              <a:t>API lives on the application</a:t>
            </a:r>
          </a:p>
          <a:p>
            <a:pPr lvl="1"/>
            <a:r>
              <a:rPr lang="en-US" i="1" dirty="0" err="1"/>
              <a:t>OnShardNotice</a:t>
            </a:r>
            <a:r>
              <a:rPr lang="en-US" i="1" dirty="0"/>
              <a:t>(), </a:t>
            </a:r>
            <a:r>
              <a:rPr lang="en-US" i="1" dirty="0" err="1"/>
              <a:t>onUpdate</a:t>
            </a:r>
            <a:r>
              <a:rPr lang="en-US" i="1" dirty="0"/>
              <a:t>(), </a:t>
            </a:r>
            <a:r>
              <a:rPr lang="en-US" i="1" dirty="0" err="1"/>
              <a:t>onToken</a:t>
            </a:r>
            <a:r>
              <a:rPr lang="en-US" i="1" dirty="0"/>
              <a:t>(), </a:t>
            </a:r>
            <a:r>
              <a:rPr lang="en-US" i="1" dirty="0" err="1"/>
              <a:t>onDataLoss</a:t>
            </a:r>
            <a:r>
              <a:rPr lang="en-US" i="1" dirty="0"/>
              <a:t>()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68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Facebook</a:t>
            </a:r>
          </a:p>
          <a:p>
            <a:pPr lvl="1"/>
            <a:r>
              <a:rPr lang="en-US" dirty="0"/>
              <a:t>Social networking service</a:t>
            </a:r>
          </a:p>
          <a:p>
            <a:pPr lvl="1"/>
            <a:r>
              <a:rPr lang="en-US" dirty="0"/>
              <a:t>Connects many people across the globe</a:t>
            </a:r>
          </a:p>
          <a:p>
            <a:pPr lvl="1"/>
            <a:r>
              <a:rPr lang="en-US" dirty="0"/>
              <a:t>Allows them to share information with each </a:t>
            </a:r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2</a:t>
            </a:fld>
            <a:endParaRPr lang="en-US"/>
          </a:p>
        </p:txBody>
      </p:sp>
      <p:pic>
        <p:nvPicPr>
          <p:cNvPr id="7174" name="Picture 6" descr="http://www.underconsideration.com/brandnew/archives/facebook_2015_logo_detai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572000"/>
            <a:ext cx="3352800" cy="1163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top-10-social-networking-sites.jpg (710×341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572000"/>
            <a:ext cx="2362200" cy="113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7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– Tracking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Datamarkers</a:t>
            </a:r>
            <a:endParaRPr lang="en-US" dirty="0"/>
          </a:p>
          <a:p>
            <a:pPr lvl="1"/>
            <a:r>
              <a:rPr lang="en-US" dirty="0"/>
              <a:t>One per flow</a:t>
            </a:r>
          </a:p>
          <a:p>
            <a:pPr lvl="1"/>
            <a:r>
              <a:rPr lang="en-US" dirty="0"/>
              <a:t>Created when subscriber acknowledges that an update has been processed</a:t>
            </a:r>
          </a:p>
          <a:p>
            <a:r>
              <a:rPr lang="en-US" dirty="0"/>
              <a:t>Essentially a pointer in the </a:t>
            </a:r>
            <a:r>
              <a:rPr lang="en-US" dirty="0" err="1"/>
              <a:t>datastore</a:t>
            </a:r>
            <a:endParaRPr lang="en-US" dirty="0"/>
          </a:p>
          <a:p>
            <a:pPr lvl="1"/>
            <a:r>
              <a:rPr lang="en-US" dirty="0"/>
              <a:t>Indicates the position of last received update by the subscriber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9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– Keeping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  <a:p>
            <a:pPr lvl="1"/>
            <a:r>
              <a:rPr lang="en-US" dirty="0"/>
              <a:t>Assume we receive an update for a shard</a:t>
            </a:r>
          </a:p>
          <a:p>
            <a:pPr lvl="1"/>
            <a:r>
              <a:rPr lang="en-US" dirty="0"/>
              <a:t>Then, all updates for that shard prior to the update received must have already been processed</a:t>
            </a:r>
          </a:p>
          <a:p>
            <a:pPr lvl="1"/>
            <a:r>
              <a:rPr lang="en-US" dirty="0"/>
              <a:t>Otherwise, stored in caravans to be processed</a:t>
            </a:r>
          </a:p>
          <a:p>
            <a:pPr lvl="2"/>
            <a:r>
              <a:rPr lang="en-US" dirty="0"/>
              <a:t>Think of this as a scheduler processing a queue from the transaction log by using the </a:t>
            </a:r>
            <a:r>
              <a:rPr lang="en-US" dirty="0" err="1"/>
              <a:t>datamarkers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80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Tolerance - Publisher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Wormhole provides </a:t>
            </a:r>
            <a:r>
              <a:rPr lang="en-US" i="1" dirty="0"/>
              <a:t>multiple-copy reliable delivery</a:t>
            </a:r>
          </a:p>
          <a:p>
            <a:pPr lvl="1"/>
            <a:r>
              <a:rPr lang="en-US" dirty="0"/>
              <a:t>Allows application to set primary and secondary sources where they may receive updates from</a:t>
            </a:r>
          </a:p>
          <a:p>
            <a:r>
              <a:rPr lang="en-US" dirty="0"/>
              <a:t>On Failure</a:t>
            </a:r>
          </a:p>
          <a:p>
            <a:pPr lvl="1"/>
            <a:r>
              <a:rPr lang="en-US" dirty="0"/>
              <a:t>Starts sending updates from one of the secondary publishers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7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Tolerance - Subscriber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Publishers periodically store for each application the position of the most recent acknowledged update</a:t>
            </a:r>
          </a:p>
          <a:p>
            <a:r>
              <a:rPr lang="en-US" dirty="0"/>
              <a:t>On Failure</a:t>
            </a:r>
          </a:p>
          <a:p>
            <a:pPr lvl="1"/>
            <a:r>
              <a:rPr lang="en-US" dirty="0"/>
              <a:t>Wormhole find where to start sending update</a:t>
            </a:r>
          </a:p>
          <a:p>
            <a:pPr lvl="2"/>
            <a:r>
              <a:rPr lang="en-US" dirty="0"/>
              <a:t>Uses the bookkeeping from the </a:t>
            </a:r>
            <a:r>
              <a:rPr lang="en-US" dirty="0" err="1"/>
              <a:t>datastore’s</a:t>
            </a:r>
            <a:r>
              <a:rPr lang="en-US" dirty="0"/>
              <a:t> transaction log</a:t>
            </a:r>
          </a:p>
          <a:p>
            <a:pPr lvl="2"/>
            <a:r>
              <a:rPr lang="en-US" dirty="0"/>
              <a:t>Resumes delivering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5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- SCRD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Single-Copy </a:t>
            </a:r>
            <a:r>
              <a:rPr lang="en-US" dirty="0" smtClean="0"/>
              <a:t>Reliable Datasets </a:t>
            </a:r>
            <a:r>
              <a:rPr lang="en-US" dirty="0"/>
              <a:t>(SCRD)</a:t>
            </a:r>
          </a:p>
          <a:p>
            <a:pPr lvl="1"/>
            <a:r>
              <a:rPr lang="en-US" dirty="0"/>
              <a:t>Leverages the reliability of TCP to ensure delivery (Underlying specifics not mentioned)</a:t>
            </a:r>
          </a:p>
          <a:p>
            <a:r>
              <a:rPr lang="en-US" dirty="0"/>
              <a:t>Wormhole’s guarantee that when an application is subscribed to the single copy of the data set</a:t>
            </a:r>
          </a:p>
          <a:p>
            <a:pPr lvl="1"/>
            <a:r>
              <a:rPr lang="en-US" dirty="0"/>
              <a:t>Then it’s subscribers have </a:t>
            </a:r>
            <a:r>
              <a:rPr lang="en-US" i="1" dirty="0"/>
              <a:t>at least once </a:t>
            </a:r>
            <a:r>
              <a:rPr lang="en-US" dirty="0"/>
              <a:t> received all updates contained within that data set </a:t>
            </a:r>
            <a:r>
              <a:rPr lang="en-US" i="1" dirty="0"/>
              <a:t>in order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2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- MCRD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Multiple-Copy </a:t>
            </a:r>
            <a:r>
              <a:rPr lang="en-US" dirty="0" smtClean="0"/>
              <a:t>Reliable Datasets </a:t>
            </a:r>
            <a:r>
              <a:rPr lang="en-US" dirty="0"/>
              <a:t>(SCRD)</a:t>
            </a:r>
          </a:p>
          <a:p>
            <a:pPr lvl="1"/>
            <a:r>
              <a:rPr lang="en-US" dirty="0"/>
              <a:t>When SCRD fails permanently (hardware failure)</a:t>
            </a:r>
          </a:p>
          <a:p>
            <a:r>
              <a:rPr lang="en-US" dirty="0"/>
              <a:t>Expect replicated </a:t>
            </a:r>
            <a:r>
              <a:rPr lang="en-US" dirty="0" err="1"/>
              <a:t>datastores</a:t>
            </a:r>
            <a:r>
              <a:rPr lang="en-US" dirty="0"/>
              <a:t> to take over and do SCRD where failure originated</a:t>
            </a:r>
          </a:p>
          <a:p>
            <a:r>
              <a:rPr lang="en-US" dirty="0"/>
              <a:t>Essentially “SCRD with publisher failover”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4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and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Been in production for 3 years (Time of writing)</a:t>
            </a:r>
          </a:p>
          <a:p>
            <a:r>
              <a:rPr lang="en-US" dirty="0" smtClean="0"/>
              <a:t>Transports over 35GBytes/sec of updates</a:t>
            </a:r>
          </a:p>
          <a:p>
            <a:pPr lvl="1"/>
            <a:r>
              <a:rPr lang="en-US" dirty="0" smtClean="0"/>
              <a:t>5 Trillion messages per day</a:t>
            </a:r>
          </a:p>
          <a:p>
            <a:r>
              <a:rPr lang="en-US" dirty="0" smtClean="0"/>
              <a:t>Transports 200GBytes/sec on failovers</a:t>
            </a:r>
          </a:p>
          <a:p>
            <a:r>
              <a:rPr lang="en-US" dirty="0" smtClean="0"/>
              <a:t>Averages around 600,000 updates/sec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053" y="4497957"/>
            <a:ext cx="28384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2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Compares to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other solutions use Brokers</a:t>
            </a:r>
          </a:p>
          <a:p>
            <a:pPr lvl="1"/>
            <a:r>
              <a:rPr lang="en-US" dirty="0" smtClean="0"/>
              <a:t>Intermediate </a:t>
            </a:r>
            <a:r>
              <a:rPr lang="en-US" dirty="0" err="1" smtClean="0"/>
              <a:t>datastores</a:t>
            </a:r>
            <a:r>
              <a:rPr lang="en-US" dirty="0" smtClean="0"/>
              <a:t> that store and forward updates</a:t>
            </a:r>
          </a:p>
          <a:p>
            <a:r>
              <a:rPr lang="en-US" dirty="0" smtClean="0"/>
              <a:t>Difference</a:t>
            </a:r>
          </a:p>
          <a:p>
            <a:pPr lvl="1"/>
            <a:r>
              <a:rPr lang="en-US" dirty="0" smtClean="0"/>
              <a:t>Undesirable since they require additional infrastructure to support</a:t>
            </a:r>
          </a:p>
          <a:p>
            <a:pPr lvl="1"/>
            <a:r>
              <a:rPr lang="en-US" dirty="0" smtClean="0"/>
              <a:t>Add significant latency to message delivery</a:t>
            </a:r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1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Compares to Others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SIENA (pub-sub)</a:t>
            </a:r>
          </a:p>
          <a:p>
            <a:pPr lvl="1"/>
            <a:r>
              <a:rPr lang="en-US" dirty="0" smtClean="0"/>
              <a:t>Does not support replicated data sources</a:t>
            </a:r>
          </a:p>
          <a:p>
            <a:r>
              <a:rPr lang="en-US" dirty="0" err="1" smtClean="0"/>
              <a:t>Thialfi</a:t>
            </a:r>
            <a:r>
              <a:rPr lang="en-US" dirty="0" smtClean="0"/>
              <a:t> (Google)</a:t>
            </a:r>
          </a:p>
          <a:p>
            <a:pPr lvl="1"/>
            <a:r>
              <a:rPr lang="en-US" dirty="0" smtClean="0"/>
              <a:t>Not concerned about I/O efficiency</a:t>
            </a:r>
          </a:p>
          <a:p>
            <a:pPr lvl="1"/>
            <a:r>
              <a:rPr lang="en-US" dirty="0" smtClean="0"/>
              <a:t>Only cares about most recent data, does not backfill</a:t>
            </a:r>
          </a:p>
          <a:p>
            <a:r>
              <a:rPr lang="en-US" dirty="0" smtClean="0"/>
              <a:t>Kafka (LinkedIn)</a:t>
            </a:r>
          </a:p>
          <a:p>
            <a:pPr lvl="1"/>
            <a:r>
              <a:rPr lang="en-US" dirty="0" smtClean="0"/>
              <a:t>Average throughput is at 250MBytes/sec vs Wormhole’s 35GBytes/sec</a:t>
            </a:r>
          </a:p>
          <a:p>
            <a:r>
              <a:rPr lang="en-US" dirty="0" smtClean="0"/>
              <a:t>Others </a:t>
            </a:r>
          </a:p>
          <a:p>
            <a:pPr lvl="1"/>
            <a:r>
              <a:rPr lang="en-US" dirty="0" smtClean="0"/>
              <a:t>Hedwig (Apache)</a:t>
            </a:r>
          </a:p>
          <a:p>
            <a:pPr lvl="1"/>
            <a:r>
              <a:rPr lang="en-US" dirty="0" err="1" smtClean="0"/>
              <a:t>IronMQ</a:t>
            </a:r>
            <a:r>
              <a:rPr lang="en-US" dirty="0" smtClean="0"/>
              <a:t> (Amazon)</a:t>
            </a:r>
          </a:p>
          <a:p>
            <a:pPr lvl="1"/>
            <a:r>
              <a:rPr lang="en-US" dirty="0" smtClean="0"/>
              <a:t>TIBCO Rendezvous</a:t>
            </a:r>
          </a:p>
          <a:p>
            <a:pPr lvl="1"/>
            <a:endParaRPr lang="en-US" dirty="0"/>
          </a:p>
        </p:txBody>
      </p:sp>
      <p:pic>
        <p:nvPicPr>
          <p:cNvPr id="1026" name="Picture 2" descr="Image result for apach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951" y="4507992"/>
            <a:ext cx="1486679" cy="785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media.corporate-ir.net/media_files/IROL/17/176060/img/logos/amazon_logo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595816"/>
            <a:ext cx="1905000" cy="697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google.com/images/branding/googlelogo/2x/googlelogo_color_272x92dp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939" y="5510216"/>
            <a:ext cx="1981200" cy="67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content.linkedin.com/content/dam/brand/site/img/logo/logo-tm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139" y="5578055"/>
            <a:ext cx="2609850" cy="60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4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6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This Paper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Focus revolves around Facebook’s design &amp; implementation of Wormhole</a:t>
            </a:r>
          </a:p>
          <a:p>
            <a:pPr lvl="1"/>
            <a:r>
              <a:rPr lang="en-US" dirty="0"/>
              <a:t>Maintain Availability</a:t>
            </a:r>
          </a:p>
          <a:p>
            <a:pPr lvl="1"/>
            <a:r>
              <a:rPr lang="en-US" dirty="0"/>
              <a:t>Efficiency</a:t>
            </a:r>
          </a:p>
          <a:p>
            <a:pPr lvl="1"/>
            <a:r>
              <a:rPr lang="en-US" dirty="0"/>
              <a:t>Reliability</a:t>
            </a:r>
          </a:p>
          <a:p>
            <a:pPr lvl="1"/>
            <a:r>
              <a:rPr lang="en-US" dirty="0"/>
              <a:t>Scalability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6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Data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Storing Data</a:t>
            </a:r>
          </a:p>
          <a:p>
            <a:pPr lvl="1"/>
            <a:r>
              <a:rPr lang="en-US" dirty="0"/>
              <a:t>Anytime a user posts content, it is written to a database</a:t>
            </a:r>
          </a:p>
          <a:p>
            <a:pPr lvl="2"/>
            <a:r>
              <a:rPr lang="en-US" dirty="0" err="1"/>
              <a:t>e.g</a:t>
            </a:r>
            <a:r>
              <a:rPr lang="en-US" dirty="0"/>
              <a:t> (comments, likes, shares, posts, </a:t>
            </a:r>
            <a:r>
              <a:rPr lang="en-US" dirty="0" err="1"/>
              <a:t>etc</a:t>
            </a:r>
            <a:r>
              <a:rPr lang="en-US" dirty="0"/>
              <a:t>…)</a:t>
            </a:r>
          </a:p>
          <a:p>
            <a:pPr lvl="1"/>
            <a:r>
              <a:rPr lang="en-US" dirty="0"/>
              <a:t>Stored on many different storage systems</a:t>
            </a:r>
          </a:p>
          <a:p>
            <a:pPr lvl="2"/>
            <a:r>
              <a:rPr lang="en-US" dirty="0"/>
              <a:t>Get </a:t>
            </a:r>
            <a:r>
              <a:rPr lang="en-US" dirty="0" err="1"/>
              <a:t>sharded</a:t>
            </a:r>
            <a:r>
              <a:rPr lang="en-US" dirty="0"/>
              <a:t> and geo-replicated to multiple data centers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9218" name="Picture 2" descr="http://craigconnects.org/wp-content/uploads/socialnetwork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495800"/>
            <a:ext cx="35433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72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Applications are interested when these writes occur</a:t>
            </a:r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/>
              <a:t>News Feeds are interested to serve new stories to friends</a:t>
            </a:r>
          </a:p>
          <a:p>
            <a:pPr lvl="2"/>
            <a:r>
              <a:rPr lang="en-US" dirty="0"/>
              <a:t>Users receiving a notification may wish to immediately view the content</a:t>
            </a:r>
          </a:p>
          <a:p>
            <a:pPr lvl="1"/>
            <a:r>
              <a:rPr lang="en-US" dirty="0"/>
              <a:t>Want to be notified when specific type of event changes occur</a:t>
            </a:r>
          </a:p>
          <a:p>
            <a:pPr lvl="2"/>
            <a:r>
              <a:rPr lang="en-US" dirty="0"/>
              <a:t>Creation of an event</a:t>
            </a:r>
          </a:p>
          <a:p>
            <a:pPr lvl="2"/>
            <a:r>
              <a:rPr lang="en-US" dirty="0"/>
              <a:t>Deletion of an object</a:t>
            </a:r>
          </a:p>
          <a:p>
            <a:pPr lvl="2"/>
            <a:r>
              <a:rPr lang="en-US" dirty="0"/>
              <a:t>Writes to a certain association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0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Polling the Database</a:t>
            </a:r>
          </a:p>
          <a:p>
            <a:pPr lvl="1"/>
            <a:r>
              <a:rPr lang="en-US" dirty="0"/>
              <a:t>Types</a:t>
            </a:r>
          </a:p>
          <a:p>
            <a:pPr lvl="2"/>
            <a:r>
              <a:rPr lang="en-US" dirty="0"/>
              <a:t>Long Poll Intervals </a:t>
            </a:r>
          </a:p>
          <a:p>
            <a:pPr lvl="3"/>
            <a:r>
              <a:rPr lang="en-US" dirty="0"/>
              <a:t>Issue: Leads to stale data</a:t>
            </a:r>
          </a:p>
          <a:p>
            <a:pPr lvl="2"/>
            <a:r>
              <a:rPr lang="en-US" dirty="0"/>
              <a:t>Frequent Polling Intervals</a:t>
            </a:r>
          </a:p>
          <a:p>
            <a:pPr lvl="3"/>
            <a:r>
              <a:rPr lang="en-US" dirty="0"/>
              <a:t> Issue: interferes with production workload</a:t>
            </a:r>
          </a:p>
          <a:p>
            <a:pPr marL="685800" lvl="2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3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Approaches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Publish-Subscribe </a:t>
            </a:r>
            <a:r>
              <a:rPr lang="en-US" dirty="0" err="1"/>
              <a:t>Sytems</a:t>
            </a:r>
            <a:endParaRPr lang="en-US" dirty="0"/>
          </a:p>
          <a:p>
            <a:pPr lvl="1"/>
            <a:r>
              <a:rPr lang="en-US" dirty="0"/>
              <a:t>Advantages</a:t>
            </a:r>
          </a:p>
          <a:p>
            <a:pPr lvl="2"/>
            <a:r>
              <a:rPr lang="en-US" dirty="0"/>
              <a:t>Scalable</a:t>
            </a:r>
          </a:p>
          <a:p>
            <a:pPr lvl="2"/>
            <a:r>
              <a:rPr lang="en-US" dirty="0"/>
              <a:t>Identify updates</a:t>
            </a:r>
          </a:p>
          <a:p>
            <a:pPr lvl="2"/>
            <a:r>
              <a:rPr lang="en-US" dirty="0"/>
              <a:t>Transmit notifications to subscribers on events</a:t>
            </a:r>
          </a:p>
          <a:p>
            <a:pPr lvl="1"/>
            <a:r>
              <a:rPr lang="en-US" dirty="0"/>
              <a:t>Disadvantages</a:t>
            </a:r>
          </a:p>
          <a:p>
            <a:pPr lvl="2"/>
            <a:r>
              <a:rPr lang="en-US" dirty="0"/>
              <a:t>Require custom data stores that are interposed on writes</a:t>
            </a:r>
          </a:p>
          <a:p>
            <a:pPr lvl="2"/>
            <a:r>
              <a:rPr lang="en-US" dirty="0"/>
              <a:t>Would require modifications across software stack</a:t>
            </a:r>
          </a:p>
          <a:p>
            <a:pPr lvl="2"/>
            <a:r>
              <a:rPr lang="en-US" dirty="0"/>
              <a:t>Introduce intermediary storage system that might fail</a:t>
            </a:r>
          </a:p>
          <a:p>
            <a:pPr lvl="2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9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Wormhole</a:t>
            </a:r>
          </a:p>
          <a:p>
            <a:pPr lvl="1"/>
            <a:r>
              <a:rPr lang="en-US" dirty="0"/>
              <a:t>A pub-sub system that identifies new writes and publishes updates to all interested applications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3410" y="3333750"/>
            <a:ext cx="3571875" cy="314325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8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this different?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Wormhole does</a:t>
            </a:r>
          </a:p>
          <a:p>
            <a:pPr lvl="1"/>
            <a:r>
              <a:rPr lang="en-US" dirty="0"/>
              <a:t>Upon a new write, wormhole encapsulates data and corresponding metadata </a:t>
            </a:r>
          </a:p>
          <a:p>
            <a:pPr lvl="1"/>
            <a:r>
              <a:rPr lang="en-US" dirty="0"/>
              <a:t>Creates a custom </a:t>
            </a:r>
            <a:r>
              <a:rPr lang="en-US" i="1" dirty="0"/>
              <a:t>Wormhole Update</a:t>
            </a:r>
          </a:p>
          <a:p>
            <a:pPr lvl="2"/>
            <a:r>
              <a:rPr lang="en-US" dirty="0"/>
              <a:t>Always encoded as a set of key-value pairs</a:t>
            </a:r>
          </a:p>
          <a:p>
            <a:pPr lvl="2"/>
            <a:r>
              <a:rPr lang="en-US" dirty="0"/>
              <a:t>Interested applications don’t have to worry about where the underlying data lives</a:t>
            </a:r>
          </a:p>
          <a:p>
            <a:pPr lvl="1"/>
            <a:r>
              <a:rPr lang="en-US" dirty="0"/>
              <a:t>Delivers this update to subscribers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391FF06-1894-4BC2-BE96-01DEF0B2E47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884</TotalTime>
  <Words>976</Words>
  <Application>Microsoft Office PowerPoint</Application>
  <PresentationFormat>On-screen Show (4:3)</PresentationFormat>
  <Paragraphs>198</Paragraphs>
  <Slides>29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Median</vt:lpstr>
      <vt:lpstr>Wormhole: Reliable Pub-sub to Support Geo-Replicated internet services</vt:lpstr>
      <vt:lpstr>Introduction </vt:lpstr>
      <vt:lpstr>Purpose of This Paper</vt:lpstr>
      <vt:lpstr>Storing Data</vt:lpstr>
      <vt:lpstr>Why is this important?</vt:lpstr>
      <vt:lpstr>Existing Approaches</vt:lpstr>
      <vt:lpstr>Existing Approaches (continued)</vt:lpstr>
      <vt:lpstr>Solution</vt:lpstr>
      <vt:lpstr>How is this different?</vt:lpstr>
      <vt:lpstr>Major Difference</vt:lpstr>
      <vt:lpstr>Key Terms</vt:lpstr>
      <vt:lpstr>Key Terms</vt:lpstr>
      <vt:lpstr>Key Terms</vt:lpstr>
      <vt:lpstr>Key Terms</vt:lpstr>
      <vt:lpstr>Architecture and Design</vt:lpstr>
      <vt:lpstr>Implementation - Data Model</vt:lpstr>
      <vt:lpstr>Implementation – Producers</vt:lpstr>
      <vt:lpstr>Implementation – Publisher</vt:lpstr>
      <vt:lpstr>Implementation – Subscribers</vt:lpstr>
      <vt:lpstr>Implementation – Tracking Updates</vt:lpstr>
      <vt:lpstr>Implementation – Keeping Order</vt:lpstr>
      <vt:lpstr>Fault Tolerance - Publisher</vt:lpstr>
      <vt:lpstr>Fault Tolerance - Subscriber</vt:lpstr>
      <vt:lpstr>Reliability - SCRD</vt:lpstr>
      <vt:lpstr>Reliability - MCRD</vt:lpstr>
      <vt:lpstr>Evaluation and Performance</vt:lpstr>
      <vt:lpstr>How it Compares to Others</vt:lpstr>
      <vt:lpstr>How it Compares to Others (cont.)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Wormhole: Reliable Pub-Sub to Support Geo-Replicated Internet Services</dc:title>
  <dc:creator>Irving Rodriguez</dc:creator>
  <cp:lastModifiedBy>Irving Rodriguez</cp:lastModifiedBy>
  <cp:revision>39</cp:revision>
  <dcterms:created xsi:type="dcterms:W3CDTF">2017-04-22T19:47:24Z</dcterms:created>
  <dcterms:modified xsi:type="dcterms:W3CDTF">2017-04-26T14:58:53Z</dcterms:modified>
</cp:coreProperties>
</file>