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esktop\cs5523-midter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esktop\cs5523-midter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urgay\Desktop\cs5523-midter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Avg</a:t>
            </a:r>
            <a:r>
              <a:rPr lang="en-US" dirty="0"/>
              <a:t> = 78.3, #</a:t>
            </a:r>
            <a:r>
              <a:rPr lang="en-US" baseline="0" dirty="0"/>
              <a:t> &lt; </a:t>
            </a:r>
            <a:r>
              <a:rPr lang="en-US" baseline="0" dirty="0" err="1"/>
              <a:t>avg</a:t>
            </a:r>
            <a:r>
              <a:rPr lang="en-US" baseline="0" dirty="0"/>
              <a:t> is </a:t>
            </a:r>
            <a:r>
              <a:rPr lang="en-US" baseline="0" dirty="0" smtClean="0"/>
              <a:t>4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Sheet2!$A$1</c:f>
              <c:strCache>
                <c:ptCount val="1"/>
                <c:pt idx="0">
                  <c:v>Q1</c:v>
                </c:pt>
              </c:strCache>
            </c:strRef>
          </c:tx>
          <c:val>
            <c:numRef>
              <c:f>Sheet2!$A$2:$A$17</c:f>
              <c:numCache>
                <c:formatCode>General</c:formatCode>
                <c:ptCount val="16"/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Sheet2!$B$1</c:f>
              <c:strCache>
                <c:ptCount val="1"/>
                <c:pt idx="0">
                  <c:v>Q2</c:v>
                </c:pt>
              </c:strCache>
            </c:strRef>
          </c:tx>
          <c:val>
            <c:numRef>
              <c:f>Sheet2!$B$2:$B$17</c:f>
              <c:numCache>
                <c:formatCode>General</c:formatCode>
                <c:ptCount val="16"/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Sheet2!$C$1</c:f>
              <c:strCache>
                <c:ptCount val="1"/>
                <c:pt idx="0">
                  <c:v>Q3</c:v>
                </c:pt>
              </c:strCache>
            </c:strRef>
          </c:tx>
          <c:val>
            <c:numRef>
              <c:f>Sheet2!$C$2:$C$17</c:f>
              <c:numCache>
                <c:formatCode>General</c:formatCode>
                <c:ptCount val="16"/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Sheet2!$D$1</c:f>
              <c:strCache>
                <c:ptCount val="1"/>
                <c:pt idx="0">
                  <c:v>Q4</c:v>
                </c:pt>
              </c:strCache>
            </c:strRef>
          </c:tx>
          <c:val>
            <c:numRef>
              <c:f>Sheet2!$D$2:$D$17</c:f>
              <c:numCache>
                <c:formatCode>General</c:formatCode>
                <c:ptCount val="16"/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0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Sheet2!$E$1</c:f>
              <c:strCache>
                <c:ptCount val="1"/>
                <c:pt idx="0">
                  <c:v>Q5</c:v>
                </c:pt>
              </c:strCache>
            </c:strRef>
          </c:tx>
          <c:val>
            <c:numRef>
              <c:f>Sheet2!$E$2:$E$17</c:f>
              <c:numCache>
                <c:formatCode>General</c:formatCode>
                <c:ptCount val="16"/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Sheet2!$F$1</c:f>
              <c:strCache>
                <c:ptCount val="1"/>
                <c:pt idx="0">
                  <c:v>Q6</c:v>
                </c:pt>
              </c:strCache>
            </c:strRef>
          </c:tx>
          <c:val>
            <c:numRef>
              <c:f>Sheet2!$F$2:$F$17</c:f>
              <c:numCache>
                <c:formatCode>General</c:formatCode>
                <c:ptCount val="16"/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6"/>
          <c:order val="6"/>
          <c:tx>
            <c:strRef>
              <c:f>Sheet2!$G$1</c:f>
              <c:strCache>
                <c:ptCount val="1"/>
                <c:pt idx="0">
                  <c:v>Q7</c:v>
                </c:pt>
              </c:strCache>
            </c:strRef>
          </c:tx>
          <c:val>
            <c:numRef>
              <c:f>Sheet2!$G$2:$G$17</c:f>
              <c:numCache>
                <c:formatCode>General</c:formatCode>
                <c:ptCount val="16"/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7"/>
          <c:order val="7"/>
          <c:tx>
            <c:strRef>
              <c:f>Sheet2!$H$1</c:f>
              <c:strCache>
                <c:ptCount val="1"/>
                <c:pt idx="0">
                  <c:v>Q8</c:v>
                </c:pt>
              </c:strCache>
            </c:strRef>
          </c:tx>
          <c:val>
            <c:numRef>
              <c:f>Sheet2!$H$2:$H$17</c:f>
              <c:numCache>
                <c:formatCode>General</c:formatCode>
                <c:ptCount val="16"/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8"/>
          <c:order val="8"/>
          <c:tx>
            <c:strRef>
              <c:f>Sheet2!$I$1</c:f>
              <c:strCache>
                <c:ptCount val="1"/>
                <c:pt idx="0">
                  <c:v>Q9</c:v>
                </c:pt>
              </c:strCache>
            </c:strRef>
          </c:tx>
          <c:val>
            <c:numRef>
              <c:f>Sheet2!$I$2:$I$17</c:f>
              <c:numCache>
                <c:formatCode>General</c:formatCode>
                <c:ptCount val="16"/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9"/>
          <c:order val="9"/>
          <c:tx>
            <c:strRef>
              <c:f>Sheet2!$J$1</c:f>
              <c:strCache>
                <c:ptCount val="1"/>
                <c:pt idx="0">
                  <c:v>Q10</c:v>
                </c:pt>
              </c:strCache>
            </c:strRef>
          </c:tx>
          <c:val>
            <c:numRef>
              <c:f>Sheet2!$J$2:$J$17</c:f>
              <c:numCache>
                <c:formatCode>General</c:formatCode>
                <c:ptCount val="16"/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1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</c:numCache>
            </c:numRef>
          </c:val>
        </c:ser>
        <c:ser>
          <c:idx val="10"/>
          <c:order val="10"/>
          <c:tx>
            <c:strRef>
              <c:f>Sheet2!$K$1</c:f>
              <c:strCache>
                <c:ptCount val="1"/>
                <c:pt idx="0">
                  <c:v>Q11</c:v>
                </c:pt>
              </c:strCache>
            </c:strRef>
          </c:tx>
          <c:val>
            <c:numRef>
              <c:f>Sheet2!$K$2:$K$17</c:f>
              <c:numCache>
                <c:formatCode>General</c:formatCode>
                <c:ptCount val="16"/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15</c:v>
                </c:pt>
                <c:pt idx="8">
                  <c:v>14</c:v>
                </c:pt>
                <c:pt idx="9">
                  <c:v>8</c:v>
                </c:pt>
                <c:pt idx="10">
                  <c:v>4</c:v>
                </c:pt>
                <c:pt idx="11">
                  <c:v>15</c:v>
                </c:pt>
                <c:pt idx="12">
                  <c:v>9</c:v>
                </c:pt>
                <c:pt idx="13">
                  <c:v>15</c:v>
                </c:pt>
                <c:pt idx="14">
                  <c:v>14</c:v>
                </c:pt>
                <c:pt idx="15">
                  <c:v>14</c:v>
                </c:pt>
              </c:numCache>
            </c:numRef>
          </c:val>
        </c:ser>
        <c:ser>
          <c:idx val="11"/>
          <c:order val="11"/>
          <c:tx>
            <c:strRef>
              <c:f>Sheet2!$L$1</c:f>
              <c:strCache>
                <c:ptCount val="1"/>
                <c:pt idx="0">
                  <c:v>Q12</c:v>
                </c:pt>
              </c:strCache>
            </c:strRef>
          </c:tx>
          <c:val>
            <c:numRef>
              <c:f>Sheet2!$L$2:$L$17</c:f>
              <c:numCache>
                <c:formatCode>General</c:formatCode>
                <c:ptCount val="16"/>
                <c:pt idx="1">
                  <c:v>3</c:v>
                </c:pt>
                <c:pt idx="2">
                  <c:v>8</c:v>
                </c:pt>
                <c:pt idx="3">
                  <c:v>15</c:v>
                </c:pt>
                <c:pt idx="4">
                  <c:v>15</c:v>
                </c:pt>
                <c:pt idx="5">
                  <c:v>11</c:v>
                </c:pt>
                <c:pt idx="6">
                  <c:v>14</c:v>
                </c:pt>
                <c:pt idx="7">
                  <c:v>15</c:v>
                </c:pt>
                <c:pt idx="8">
                  <c:v>15</c:v>
                </c:pt>
                <c:pt idx="9">
                  <c:v>14</c:v>
                </c:pt>
                <c:pt idx="10">
                  <c:v>13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14</c:v>
                </c:pt>
                <c:pt idx="15">
                  <c:v>12</c:v>
                </c:pt>
              </c:numCache>
            </c:numRef>
          </c:val>
        </c:ser>
        <c:ser>
          <c:idx val="12"/>
          <c:order val="12"/>
          <c:tx>
            <c:strRef>
              <c:f>Sheet2!$M$1</c:f>
              <c:strCache>
                <c:ptCount val="1"/>
                <c:pt idx="0">
                  <c:v>Q13</c:v>
                </c:pt>
              </c:strCache>
            </c:strRef>
          </c:tx>
          <c:val>
            <c:numRef>
              <c:f>Sheet2!$M$2:$M$17</c:f>
              <c:numCache>
                <c:formatCode>General</c:formatCode>
                <c:ptCount val="16"/>
                <c:pt idx="1">
                  <c:v>2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9</c:v>
                </c:pt>
                <c:pt idx="10">
                  <c:v>10</c:v>
                </c:pt>
                <c:pt idx="11">
                  <c:v>6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10</c:v>
                </c:pt>
              </c:numCache>
            </c:numRef>
          </c:val>
        </c:ser>
        <c:ser>
          <c:idx val="13"/>
          <c:order val="13"/>
          <c:tx>
            <c:strRef>
              <c:f>Sheet2!$N$1</c:f>
              <c:strCache>
                <c:ptCount val="1"/>
                <c:pt idx="0">
                  <c:v>Q14</c:v>
                </c:pt>
              </c:strCache>
            </c:strRef>
          </c:tx>
          <c:val>
            <c:numRef>
              <c:f>Sheet2!$N$2:$N$17</c:f>
              <c:numCache>
                <c:formatCode>General</c:formatCode>
                <c:ptCount val="16"/>
                <c:pt idx="1">
                  <c:v>0</c:v>
                </c:pt>
                <c:pt idx="2">
                  <c:v>4</c:v>
                </c:pt>
                <c:pt idx="3">
                  <c:v>1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7</c:v>
                </c:pt>
                <c:pt idx="8">
                  <c:v>7</c:v>
                </c:pt>
                <c:pt idx="9">
                  <c:v>5</c:v>
                </c:pt>
                <c:pt idx="10">
                  <c:v>7</c:v>
                </c:pt>
                <c:pt idx="11">
                  <c:v>4</c:v>
                </c:pt>
                <c:pt idx="12">
                  <c:v>7</c:v>
                </c:pt>
                <c:pt idx="13">
                  <c:v>8</c:v>
                </c:pt>
                <c:pt idx="14">
                  <c:v>9</c:v>
                </c:pt>
                <c:pt idx="15">
                  <c:v>7</c:v>
                </c:pt>
              </c:numCache>
            </c:numRef>
          </c:val>
        </c:ser>
        <c:ser>
          <c:idx val="14"/>
          <c:order val="14"/>
          <c:tx>
            <c:strRef>
              <c:f>Sheet2!$O$1</c:f>
              <c:strCache>
                <c:ptCount val="1"/>
                <c:pt idx="0">
                  <c:v>Q15</c:v>
                </c:pt>
              </c:strCache>
            </c:strRef>
          </c:tx>
          <c:val>
            <c:numRef>
              <c:f>Sheet2!$O$2:$O$17</c:f>
              <c:numCache>
                <c:formatCode>General</c:formatCode>
                <c:ptCount val="16"/>
                <c:pt idx="1">
                  <c:v>1</c:v>
                </c:pt>
                <c:pt idx="2">
                  <c:v>1</c:v>
                </c:pt>
                <c:pt idx="3">
                  <c:v>10</c:v>
                </c:pt>
                <c:pt idx="4">
                  <c:v>2</c:v>
                </c:pt>
                <c:pt idx="5">
                  <c:v>10</c:v>
                </c:pt>
                <c:pt idx="6">
                  <c:v>10</c:v>
                </c:pt>
                <c:pt idx="7">
                  <c:v>8</c:v>
                </c:pt>
                <c:pt idx="8">
                  <c:v>4</c:v>
                </c:pt>
                <c:pt idx="9">
                  <c:v>8</c:v>
                </c:pt>
                <c:pt idx="10">
                  <c:v>9</c:v>
                </c:pt>
                <c:pt idx="11">
                  <c:v>7</c:v>
                </c:pt>
                <c:pt idx="12">
                  <c:v>10</c:v>
                </c:pt>
                <c:pt idx="13">
                  <c:v>9</c:v>
                </c:pt>
                <c:pt idx="14">
                  <c:v>10</c:v>
                </c:pt>
                <c:pt idx="15">
                  <c:v>10</c:v>
                </c:pt>
              </c:numCache>
            </c:numRef>
          </c:val>
        </c:ser>
        <c:gapWidth val="55"/>
        <c:overlap val="100"/>
        <c:axId val="113090944"/>
        <c:axId val="113092480"/>
      </c:barChart>
      <c:catAx>
        <c:axId val="113090944"/>
        <c:scaling>
          <c:orientation val="minMax"/>
        </c:scaling>
        <c:axPos val="b"/>
        <c:majorTickMark val="none"/>
        <c:tickLblPos val="nextTo"/>
        <c:crossAx val="113092480"/>
        <c:crosses val="autoZero"/>
        <c:auto val="1"/>
        <c:lblAlgn val="ctr"/>
        <c:lblOffset val="100"/>
      </c:catAx>
      <c:valAx>
        <c:axId val="1130924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30909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overall min=30, avg=78.3, max=93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Sheet1!$D$19</c:f>
              <c:strCache>
                <c:ptCount val="1"/>
                <c:pt idx="0">
                  <c:v>MIN</c:v>
                </c:pt>
              </c:strCache>
            </c:strRef>
          </c:tx>
          <c:val>
            <c:numRef>
              <c:f>Sheet1!$E$19:$S$19</c:f>
              <c:numCache>
                <c:formatCode>General</c:formatCode>
                <c:ptCount val="15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  <c:pt idx="13">
                  <c:v>0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Sheet1!$D$20</c:f>
              <c:strCache>
                <c:ptCount val="1"/>
                <c:pt idx="0">
                  <c:v>AVG</c:v>
                </c:pt>
              </c:strCache>
            </c:strRef>
          </c:tx>
          <c:val>
            <c:numRef>
              <c:f>Sheet1!$E$20:$S$20</c:f>
              <c:numCache>
                <c:formatCode>General</c:formatCode>
                <c:ptCount val="15"/>
                <c:pt idx="0">
                  <c:v>3.9375</c:v>
                </c:pt>
                <c:pt idx="1">
                  <c:v>3.3749999999999996</c:v>
                </c:pt>
                <c:pt idx="2">
                  <c:v>3.6875000000000004</c:v>
                </c:pt>
                <c:pt idx="3">
                  <c:v>3.25</c:v>
                </c:pt>
                <c:pt idx="4">
                  <c:v>3.8749999999999996</c:v>
                </c:pt>
                <c:pt idx="5">
                  <c:v>3.3749999999999996</c:v>
                </c:pt>
                <c:pt idx="6">
                  <c:v>3.4375</c:v>
                </c:pt>
                <c:pt idx="7">
                  <c:v>3.75</c:v>
                </c:pt>
                <c:pt idx="8">
                  <c:v>3.6875000000000004</c:v>
                </c:pt>
                <c:pt idx="9">
                  <c:v>3.4375</c:v>
                </c:pt>
                <c:pt idx="10">
                  <c:v>9.9375</c:v>
                </c:pt>
                <c:pt idx="11">
                  <c:v>12.875000000000002</c:v>
                </c:pt>
                <c:pt idx="12">
                  <c:v>6.5624999999999991</c:v>
                </c:pt>
                <c:pt idx="13">
                  <c:v>5.6874999999999991</c:v>
                </c:pt>
                <c:pt idx="14">
                  <c:v>7.4375</c:v>
                </c:pt>
              </c:numCache>
            </c:numRef>
          </c:val>
        </c:ser>
        <c:ser>
          <c:idx val="2"/>
          <c:order val="2"/>
          <c:tx>
            <c:strRef>
              <c:f>Sheet1!$D$21</c:f>
              <c:strCache>
                <c:ptCount val="1"/>
                <c:pt idx="0">
                  <c:v>MAX</c:v>
                </c:pt>
              </c:strCache>
            </c:strRef>
          </c:tx>
          <c:val>
            <c:numRef>
              <c:f>Sheet1!$E$21:$S$21</c:f>
              <c:numCache>
                <c:formatCode>General</c:formatCode>
                <c:ptCount val="1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15</c:v>
                </c:pt>
                <c:pt idx="11">
                  <c:v>15</c:v>
                </c:pt>
                <c:pt idx="12">
                  <c:v>10</c:v>
                </c:pt>
                <c:pt idx="13">
                  <c:v>9</c:v>
                </c:pt>
                <c:pt idx="14">
                  <c:v>10</c:v>
                </c:pt>
              </c:numCache>
            </c:numRef>
          </c:val>
        </c:ser>
        <c:axId val="114037504"/>
        <c:axId val="114039040"/>
      </c:barChart>
      <c:catAx>
        <c:axId val="114037504"/>
        <c:scaling>
          <c:orientation val="minMax"/>
        </c:scaling>
        <c:axPos val="b"/>
        <c:majorTickMark val="none"/>
        <c:tickLblPos val="nextTo"/>
        <c:crossAx val="114039040"/>
        <c:crosses val="autoZero"/>
        <c:auto val="1"/>
        <c:lblAlgn val="ctr"/>
        <c:lblOffset val="100"/>
      </c:catAx>
      <c:valAx>
        <c:axId val="1140390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14037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dPt>
            <c:idx val="10"/>
            <c:spPr>
              <a:solidFill>
                <a:srgbClr val="FFC000"/>
              </a:solidFill>
            </c:spPr>
          </c:dPt>
          <c:dPt>
            <c:idx val="11"/>
            <c:spPr>
              <a:solidFill>
                <a:srgbClr val="FFC000"/>
              </a:solidFill>
            </c:spPr>
          </c:dPt>
          <c:dPt>
            <c:idx val="12"/>
            <c:spPr>
              <a:solidFill>
                <a:srgbClr val="FFC000"/>
              </a:solidFill>
            </c:spPr>
          </c:dPt>
          <c:dPt>
            <c:idx val="13"/>
            <c:spPr>
              <a:solidFill>
                <a:srgbClr val="FFC000"/>
              </a:solidFill>
            </c:spPr>
          </c:dPt>
          <c:dPt>
            <c:idx val="14"/>
            <c:spPr>
              <a:solidFill>
                <a:srgbClr val="FFC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cat>
            <c:strRef>
              <c:f>Sheet1!$E$22:$T$22</c:f>
              <c:strCache>
                <c:ptCount val="1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  <c:pt idx="5">
                  <c:v>Q6</c:v>
                </c:pt>
                <c:pt idx="6">
                  <c:v>Q7</c:v>
                </c:pt>
                <c:pt idx="7">
                  <c:v>Q8</c:v>
                </c:pt>
                <c:pt idx="8">
                  <c:v>Q9</c:v>
                </c:pt>
                <c:pt idx="9">
                  <c:v>Q10</c:v>
                </c:pt>
                <c:pt idx="10">
                  <c:v>Q11</c:v>
                </c:pt>
                <c:pt idx="11">
                  <c:v>Q12</c:v>
                </c:pt>
                <c:pt idx="12">
                  <c:v>Q13</c:v>
                </c:pt>
                <c:pt idx="13">
                  <c:v>Q14</c:v>
                </c:pt>
                <c:pt idx="14">
                  <c:v>Q15</c:v>
                </c:pt>
                <c:pt idx="15">
                  <c:v>TOTAL</c:v>
                </c:pt>
              </c:strCache>
            </c:strRef>
          </c:cat>
          <c:val>
            <c:numRef>
              <c:f>Sheet1!$E$23:$T$23</c:f>
              <c:numCache>
                <c:formatCode>General</c:formatCode>
                <c:ptCount val="16"/>
                <c:pt idx="0">
                  <c:v>98.437500000000014</c:v>
                </c:pt>
                <c:pt idx="1">
                  <c:v>84.374999999999986</c:v>
                </c:pt>
                <c:pt idx="2">
                  <c:v>92.1875</c:v>
                </c:pt>
                <c:pt idx="3">
                  <c:v>81.25</c:v>
                </c:pt>
                <c:pt idx="4">
                  <c:v>96.874999999999986</c:v>
                </c:pt>
                <c:pt idx="5">
                  <c:v>84.374999999999986</c:v>
                </c:pt>
                <c:pt idx="6">
                  <c:v>85.937500000000014</c:v>
                </c:pt>
                <c:pt idx="7">
                  <c:v>93.75</c:v>
                </c:pt>
                <c:pt idx="8">
                  <c:v>92.1875</c:v>
                </c:pt>
                <c:pt idx="9">
                  <c:v>85.937500000000014</c:v>
                </c:pt>
                <c:pt idx="10">
                  <c:v>66.25</c:v>
                </c:pt>
                <c:pt idx="11">
                  <c:v>85.833333333333314</c:v>
                </c:pt>
                <c:pt idx="12">
                  <c:v>65.624999999999986</c:v>
                </c:pt>
                <c:pt idx="13">
                  <c:v>56.875</c:v>
                </c:pt>
                <c:pt idx="14">
                  <c:v>74.374999999999986</c:v>
                </c:pt>
                <c:pt idx="15">
                  <c:v>78.3125</c:v>
                </c:pt>
              </c:numCache>
            </c:numRef>
          </c:val>
        </c:ser>
        <c:axId val="114070272"/>
        <c:axId val="114071808"/>
      </c:barChart>
      <c:catAx>
        <c:axId val="114070272"/>
        <c:scaling>
          <c:orientation val="minMax"/>
        </c:scaling>
        <c:axPos val="b"/>
        <c:tickLblPos val="nextTo"/>
        <c:crossAx val="114071808"/>
        <c:crosses val="autoZero"/>
        <c:auto val="1"/>
        <c:lblAlgn val="ctr"/>
        <c:lblOffset val="100"/>
      </c:catAx>
      <c:valAx>
        <c:axId val="11407180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114070272"/>
        <c:crosses val="autoZero"/>
        <c:crossBetween val="between"/>
      </c:valAx>
    </c:plotArea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5523 - 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Midterm results</a:t>
            </a:r>
          </a:p>
          <a:p>
            <a:r>
              <a:rPr lang="en-US" smtClean="0"/>
              <a:t>Fall 2017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81000" y="228600"/>
          <a:ext cx="85344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28600" y="762000"/>
          <a:ext cx="85344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228600" y="533400"/>
          <a:ext cx="85344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CS 5523 - OS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turgay</dc:creator>
  <cp:lastModifiedBy>xy</cp:lastModifiedBy>
  <cp:revision>2</cp:revision>
  <dcterms:created xsi:type="dcterms:W3CDTF">2006-08-16T00:00:00Z</dcterms:created>
  <dcterms:modified xsi:type="dcterms:W3CDTF">2017-03-06T21:06:43Z</dcterms:modified>
</cp:coreProperties>
</file>