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0" r:id="rId6"/>
    <p:sldId id="272" r:id="rId7"/>
    <p:sldId id="273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4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6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F5DC0-DBAB-4EC8-8028-919C97FA7A8C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70893-F887-435F-B7ED-D7245E9E70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What are the correct descriptions about system calls? __________</a:t>
            </a:r>
          </a:p>
          <a:p>
            <a:pPr marL="864931" lvl="1" indent="-432465">
              <a:buFont typeface="+mj-lt"/>
              <a:buAutoNum type="alphaLcPeriod"/>
            </a:pPr>
            <a:r>
              <a:rPr lang="en-US" dirty="0" smtClean="0"/>
              <a:t>System calls allow a program to request the service from the operating system.</a:t>
            </a:r>
          </a:p>
          <a:p>
            <a:pPr marL="864931" lvl="1" indent="-432465">
              <a:buFont typeface="+mj-lt"/>
              <a:buAutoNum type="alphaLcPeriod"/>
            </a:pPr>
            <a:r>
              <a:rPr lang="en-US" dirty="0" smtClean="0"/>
              <a:t>System calls are executed in user mode only. </a:t>
            </a:r>
          </a:p>
          <a:p>
            <a:pPr marL="864931" lvl="1" indent="-432465">
              <a:buFont typeface="+mj-lt"/>
              <a:buAutoNum type="alphaLcPeriod"/>
            </a:pPr>
            <a:r>
              <a:rPr lang="en-US" dirty="0" smtClean="0"/>
              <a:t>All APIs will involve in system calls finally. </a:t>
            </a:r>
          </a:p>
          <a:p>
            <a:pPr marL="864931" lvl="1" indent="-432465">
              <a:buFont typeface="+mj-lt"/>
              <a:buAutoNum type="alphaLcPeriod"/>
            </a:pPr>
            <a:r>
              <a:rPr lang="en-US" dirty="0" smtClean="0"/>
              <a:t>Typically, the library will provide wrappers for system calls.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B1109-68F8-7748-9CD6-89CFC3E1792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100" dirty="0"/>
              <a:t>What are the differences between long-term and short-term schedulers?</a:t>
            </a:r>
          </a:p>
          <a:p>
            <a:r>
              <a:rPr lang="en-US" sz="1100" dirty="0"/>
              <a:t>What do IO-bound and CPU-bound mean? Give an example.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B1109-68F8-7748-9CD6-89CFC3E1792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differences between long-term and short-term schedulers?</a:t>
            </a:r>
          </a:p>
          <a:p>
            <a:r>
              <a:rPr lang="en-US" dirty="0" smtClean="0"/>
              <a:t>What do IO-bound and CPU-bound mean? Give an example.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B1109-68F8-7748-9CD6-89CFC3E1792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B1109-68F8-7748-9CD6-89CFC3E1792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3B1109-68F8-7748-9CD6-89CFC3E1792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421"/>
            <a:fld id="{4138C51C-9893-42E3-822E-FEA7A6E798A2}" type="slidenum">
              <a:rPr lang="en-US" smtClean="0"/>
              <a:pPr defTabSz="911421"/>
              <a:t>15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1421"/>
            <a:fld id="{4138C51C-9893-42E3-822E-FEA7A6E798A2}" type="slidenum">
              <a:rPr lang="en-US" smtClean="0"/>
              <a:pPr defTabSz="911421"/>
              <a:t>16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>
            <a:normAutofit/>
          </a:bodyPr>
          <a:lstStyle/>
          <a:p>
            <a:r>
              <a:rPr lang="en-US" dirty="0" smtClean="0"/>
              <a:t>Review and Retrieval </a:t>
            </a:r>
            <a:r>
              <a:rPr lang="en-US" dirty="0" smtClean="0"/>
              <a:t>Exercises </a:t>
            </a:r>
            <a:br>
              <a:rPr lang="en-US" dirty="0" smtClean="0"/>
            </a:br>
            <a:r>
              <a:rPr lang="en-US" dirty="0" smtClean="0"/>
              <a:t>for </a:t>
            </a:r>
            <a:br>
              <a:rPr lang="en-US" dirty="0" smtClean="0"/>
            </a:br>
            <a:r>
              <a:rPr lang="en-GB" dirty="0" smtClean="0">
                <a:latin typeface="Comic Sans MS" charset="0"/>
                <a:ea typeface="ＭＳ Ｐゴシック" charset="0"/>
                <a:cs typeface="ＭＳ Ｐゴシック" charset="0"/>
              </a:rPr>
              <a:t>CS </a:t>
            </a:r>
            <a:r>
              <a:rPr lang="en-GB" dirty="0" smtClean="0">
                <a:latin typeface="Comic Sans MS" charset="0"/>
                <a:ea typeface="ＭＳ Ｐゴシック" charset="0"/>
                <a:cs typeface="ＭＳ Ｐゴシック" charset="0"/>
              </a:rPr>
              <a:t>5523 </a:t>
            </a:r>
            <a:r>
              <a:rPr lang="en-GB" dirty="0" smtClean="0">
                <a:latin typeface="Comic Sans MS" charset="0"/>
                <a:ea typeface="ＭＳ Ｐゴシック" charset="0"/>
                <a:cs typeface="ＭＳ Ｐゴシック" charset="0"/>
              </a:rPr>
              <a:t>Operating Systems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/>
          </a:p>
          <a:p>
            <a:pPr>
              <a:lnSpc>
                <a:spcPct val="110000"/>
              </a:lnSpc>
            </a:pPr>
            <a:r>
              <a:rPr lang="en-GB" b="1" dirty="0" smtClean="0">
                <a:latin typeface="Comic Sans MS" charset="0"/>
                <a:ea typeface="ＭＳ Ｐゴシック" charset="0"/>
                <a:cs typeface="ＭＳ Ｐゴシック" charset="0"/>
              </a:rPr>
              <a:t>Instructor: Dr. Turgay Korkmaz</a:t>
            </a:r>
          </a:p>
          <a:p>
            <a:pPr>
              <a:lnSpc>
                <a:spcPct val="110000"/>
              </a:lnSpc>
            </a:pPr>
            <a:r>
              <a:rPr lang="en-GB" b="1" dirty="0" smtClean="0">
                <a:latin typeface="Comic Sans MS" charset="0"/>
                <a:ea typeface="ＭＳ Ｐゴシック" charset="0"/>
                <a:cs typeface="ＭＳ Ｐゴシック" charset="0"/>
              </a:rPr>
              <a:t>Department Computer Science</a:t>
            </a:r>
          </a:p>
          <a:p>
            <a:pPr>
              <a:lnSpc>
                <a:spcPct val="110000"/>
              </a:lnSpc>
            </a:pPr>
            <a:r>
              <a:rPr lang="en-GB" b="1" dirty="0" smtClean="0">
                <a:latin typeface="Comic Sans MS" charset="0"/>
                <a:ea typeface="ＭＳ Ｐゴシック" charset="0"/>
                <a:cs typeface="ＭＳ Ｐゴシック" charset="0"/>
              </a:rPr>
              <a:t>The University of Texas at San Antonio</a:t>
            </a:r>
            <a:endParaRPr lang="en-GB" b="1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 </a:t>
            </a:r>
            <a:r>
              <a:rPr lang="en-US" sz="3200" dirty="0" smtClean="0"/>
              <a:t>6 in Old Ed:  </a:t>
            </a:r>
            <a:r>
              <a:rPr lang="en-US" sz="3200" dirty="0" smtClean="0"/>
              <a:t>Ch </a:t>
            </a:r>
            <a:r>
              <a:rPr lang="en-US" sz="3200" dirty="0" smtClean="0"/>
              <a:t>5 in 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Ed: </a:t>
            </a:r>
            <a:br>
              <a:rPr lang="en-US" sz="3200" dirty="0" smtClean="0"/>
            </a:br>
            <a:r>
              <a:rPr lang="en-US" dirty="0" smtClean="0"/>
              <a:t>Process Synchronization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81201"/>
            <a:ext cx="7772400" cy="2425700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Get processes (threads) to work together </a:t>
            </a:r>
            <a:endParaRPr lang="en-US" b="1" dirty="0" smtClean="0">
              <a:latin typeface="Comic Sans MS" charset="0"/>
            </a:endParaRPr>
          </a:p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in </a:t>
            </a:r>
            <a:r>
              <a:rPr lang="en-US" b="1" dirty="0" smtClean="0">
                <a:latin typeface="Comic Sans MS" charset="0"/>
              </a:rPr>
              <a:t>a coordinated manner.</a:t>
            </a:r>
            <a:br>
              <a:rPr lang="en-US" b="1" dirty="0" smtClean="0">
                <a:latin typeface="Comic Sans MS" charset="0"/>
              </a:rPr>
            </a:br>
            <a:endParaRPr lang="en-US" b="1" dirty="0" smtClean="0">
              <a:latin typeface="Comic Sans MS" charset="0"/>
            </a:endParaRPr>
          </a:p>
          <a:p>
            <a:endParaRPr lang="en-US" b="1" dirty="0" smtClean="0">
              <a:latin typeface="Comic Sans MS" charset="0"/>
            </a:endParaRPr>
          </a:p>
          <a:p>
            <a:r>
              <a:rPr lang="en-US" b="1" dirty="0" smtClean="0">
                <a:latin typeface="Comic Sans MS" charset="0"/>
              </a:rPr>
              <a:t>ch06-sgg-tk.ppt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Retrieval exercises from Process Sync.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894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/>
              <a:t>What are the problems in concurrently accessing the shared data? Give an example.</a:t>
            </a:r>
          </a:p>
          <a:p>
            <a:r>
              <a:rPr lang="en-US" sz="1800" dirty="0" smtClean="0"/>
              <a:t>What is a Race Condition, when does it appear?</a:t>
            </a:r>
          </a:p>
          <a:p>
            <a:r>
              <a:rPr lang="en-US" sz="1800" dirty="0" smtClean="0"/>
              <a:t>What is critical section (CS) and why does it need to be executed atomically? What does atomic means?</a:t>
            </a:r>
          </a:p>
          <a:p>
            <a:r>
              <a:rPr lang="en-US" sz="1800" dirty="0" smtClean="0"/>
              <a:t>Describe the following requirements for CS solutions: Mutual Exclusion, Progress, Bounded Waiting.</a:t>
            </a:r>
          </a:p>
          <a:p>
            <a:r>
              <a:rPr lang="en-US" sz="1800" dirty="0" smtClean="0"/>
              <a:t>Compare/contrast preemptive and non-preemptive kernel approaches in solving CS problem?</a:t>
            </a:r>
          </a:p>
          <a:p>
            <a:r>
              <a:rPr lang="en-US" sz="1800" dirty="0" smtClean="0"/>
              <a:t>Given a CS solution (</a:t>
            </a:r>
            <a:r>
              <a:rPr lang="en-US" sz="1800" dirty="0" err="1" smtClean="0"/>
              <a:t>e.g</a:t>
            </a:r>
            <a:r>
              <a:rPr lang="en-US" sz="1800" dirty="0" smtClean="0"/>
              <a:t>, Peterson’s sol), explain if it satisfies the above requirements!</a:t>
            </a:r>
          </a:p>
          <a:p>
            <a:r>
              <a:rPr lang="en-US" sz="1800" dirty="0" smtClean="0"/>
              <a:t>What are the common hardware solutions for synchronization? Disable inter, non-inter atomic inst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GetAndSet</a:t>
            </a:r>
            <a:r>
              <a:rPr lang="en-US" sz="1800" dirty="0" smtClean="0"/>
              <a:t>, Swap…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/>
              <a:t>		Do they satisfy the above requirements, how, why, why not?</a:t>
            </a:r>
          </a:p>
          <a:p>
            <a:pPr>
              <a:buFont typeface="Wingdings" pitchFamily="2" charset="2"/>
              <a:buNone/>
            </a:pPr>
            <a:r>
              <a:rPr lang="en-US" sz="1800" dirty="0" smtClean="0"/>
              <a:t>		Generalized solution for synch of n processes </a:t>
            </a:r>
          </a:p>
          <a:p>
            <a:r>
              <a:rPr lang="en-US" sz="1800" dirty="0" smtClean="0"/>
              <a:t>What is a semaphore?  Acquire/</a:t>
            </a:r>
            <a:r>
              <a:rPr lang="en-US" sz="1800" b="1" dirty="0" smtClean="0"/>
              <a:t>Wait/</a:t>
            </a:r>
            <a:r>
              <a:rPr lang="en-US" sz="1800" dirty="0" smtClean="0"/>
              <a:t>P/Down, Release/</a:t>
            </a:r>
            <a:r>
              <a:rPr lang="en-US" sz="1800" b="1" dirty="0" smtClean="0"/>
              <a:t>Signal</a:t>
            </a:r>
            <a:r>
              <a:rPr lang="en-US" sz="1800" dirty="0" smtClean="0"/>
              <a:t>/V/Up… Give example usages.</a:t>
            </a:r>
          </a:p>
          <a:p>
            <a:r>
              <a:rPr lang="en-US" sz="1800" dirty="0" smtClean="0"/>
              <a:t>How to implement semaphore? Block waiting processes instead of spinlock, why?</a:t>
            </a:r>
          </a:p>
          <a:p>
            <a:r>
              <a:rPr lang="en-US" sz="1800" dirty="0" smtClean="0"/>
              <a:t>What does deadlock and starvation means, how do they happen?</a:t>
            </a:r>
          </a:p>
          <a:p>
            <a:r>
              <a:rPr lang="en-US" sz="1800" dirty="0" smtClean="0"/>
              <a:t>What does priority inversion mean and how can it be avoided? </a:t>
            </a:r>
            <a:endParaRPr lang="en-US" sz="18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20001" y="6400800"/>
            <a:ext cx="1016000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53BA9C7-2DEC-4AFE-B062-3536995A6260}" type="slidenum">
              <a:rPr lang="en-US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 </a:t>
            </a:r>
            <a:r>
              <a:rPr lang="en-US" dirty="0" smtClean="0"/>
              <a:t>7:  Deadlocks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209801"/>
            <a:ext cx="7772400" cy="2197100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Wait for someone who waits for you!</a:t>
            </a:r>
          </a:p>
          <a:p>
            <a:endParaRPr lang="en-US" b="1" dirty="0" smtClean="0">
              <a:latin typeface="Comic Sans MS" charset="0"/>
            </a:endParaRPr>
          </a:p>
          <a:p>
            <a:endParaRPr lang="en-US" b="1" dirty="0" smtClean="0">
              <a:latin typeface="Comic Sans MS" charset="0"/>
            </a:endParaRPr>
          </a:p>
          <a:p>
            <a:endParaRPr lang="en-US" b="1" dirty="0" smtClean="0">
              <a:latin typeface="Comic Sans MS" charset="0"/>
            </a:endParaRPr>
          </a:p>
          <a:p>
            <a:r>
              <a:rPr lang="en-US" b="1" dirty="0" smtClean="0">
                <a:latin typeface="Comic Sans MS" charset="0"/>
              </a:rPr>
              <a:t>ch07-sgg-tk.ppt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dirty="0" smtClean="0"/>
              <a:t>Retrieval exercises from Deadlocks</a:t>
            </a:r>
            <a:endParaRPr lang="en-US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69894"/>
            <a:ext cx="8839200" cy="5257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When/how does a deadlock happen? Give an example.</a:t>
            </a:r>
          </a:p>
          <a:p>
            <a:r>
              <a:rPr lang="en-US" sz="2000" dirty="0" smtClean="0"/>
              <a:t>What are the four conditions that must hold simultaneously for a deadlock to arise?</a:t>
            </a:r>
          </a:p>
          <a:p>
            <a:r>
              <a:rPr lang="en-US" sz="2000" dirty="0" smtClean="0"/>
              <a:t>Show how to use a resource-allocation graph to detect a deadlock?</a:t>
            </a:r>
          </a:p>
          <a:p>
            <a:r>
              <a:rPr lang="en-US" sz="2000" dirty="0" smtClean="0"/>
              <a:t>What are the main approaches/methods to handle deadlocks? Explain and give examples? </a:t>
            </a:r>
          </a:p>
          <a:p>
            <a:pPr lvl="1"/>
            <a:r>
              <a:rPr lang="en-US" sz="1200" dirty="0" smtClean="0"/>
              <a:t>Prevention, Avoidance, Detection, Recovery, Ignore… programmers responsibility </a:t>
            </a:r>
          </a:p>
          <a:p>
            <a:r>
              <a:rPr lang="en-US" sz="2000" dirty="0" smtClean="0"/>
              <a:t>How to realize deadlock prevention? What are the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? </a:t>
            </a:r>
          </a:p>
          <a:p>
            <a:r>
              <a:rPr lang="en-US" sz="2000" dirty="0" smtClean="0"/>
              <a:t>How to realize deadlock avoidance? What are the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? </a:t>
            </a:r>
          </a:p>
          <a:p>
            <a:pPr lvl="1"/>
            <a:r>
              <a:rPr lang="en-US" sz="1200" dirty="0" smtClean="0"/>
              <a:t>What does “Safe State” means? Given a set of process, max resource need, and current allocation, can </a:t>
            </a:r>
            <a:r>
              <a:rPr lang="en-US" sz="1200" dirty="0" err="1" smtClean="0"/>
              <a:t>yous</a:t>
            </a:r>
            <a:r>
              <a:rPr lang="en-US" sz="1200" dirty="0" smtClean="0"/>
              <a:t> how if they satisfy safety condition?</a:t>
            </a:r>
          </a:p>
          <a:p>
            <a:pPr lvl="1"/>
            <a:r>
              <a:rPr lang="en-US" sz="1200" dirty="0" smtClean="0"/>
              <a:t>How to use resource-allocation graph to check “safe state”? </a:t>
            </a:r>
          </a:p>
          <a:p>
            <a:pPr lvl="1"/>
            <a:r>
              <a:rPr lang="en-US" sz="1200" dirty="0" smtClean="0"/>
              <a:t>Be able to show how Banker’s Algorithm verifies if a given state is safe or not.</a:t>
            </a:r>
          </a:p>
          <a:p>
            <a:r>
              <a:rPr lang="en-US" sz="2000" dirty="0" smtClean="0"/>
              <a:t>How to realize deadlock detection?</a:t>
            </a:r>
          </a:p>
          <a:p>
            <a:r>
              <a:rPr lang="en-US" sz="2000" dirty="0" smtClean="0"/>
              <a:t>How to recover from deadlock? </a:t>
            </a:r>
          </a:p>
          <a:p>
            <a:pPr lvl="1"/>
            <a:r>
              <a:rPr lang="en-US" sz="1200" dirty="0" smtClean="0"/>
              <a:t>Process Termination</a:t>
            </a:r>
          </a:p>
          <a:p>
            <a:pPr lvl="1"/>
            <a:r>
              <a:rPr lang="en-US" sz="1200" dirty="0" smtClean="0"/>
              <a:t>Resource </a:t>
            </a:r>
            <a:r>
              <a:rPr lang="en-US" sz="1200" dirty="0" smtClean="0"/>
              <a:t>Preemption</a:t>
            </a:r>
            <a:endParaRPr lang="en-US" sz="1200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20001" y="6400800"/>
            <a:ext cx="1016000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53BA9C7-2DEC-4AFE-B062-3536995A6260}" type="slidenum">
              <a:rPr lang="en-US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62201"/>
            <a:ext cx="7772400" cy="2044700"/>
          </a:xfrm>
        </p:spPr>
        <p:txBody>
          <a:bodyPr/>
          <a:lstStyle/>
          <a:p>
            <a:pPr algn="r"/>
            <a:r>
              <a:rPr lang="en-US" b="1" dirty="0" smtClean="0">
                <a:latin typeface="Comic Sans MS" charset="0"/>
              </a:rPr>
              <a:t>Share the main memory among many processes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latin typeface="Comic Sans MS" charset="0"/>
              </a:rPr>
              <a:t>ch08-sgg-tk.ppt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Retrieval Exercises: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198564"/>
            <a:ext cx="8858250" cy="565943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2000" dirty="0" smtClean="0"/>
              <a:t>What is the goal of using base and limit registers?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Explain address binding at compile, load, and execution time.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Explain the concept of logical/virtual address and physical address? Can they be the same?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What is the goal Memory Management Unit (MMU)? Give an example.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Compare/contrast Dynamic loading and dynamic linking. Give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What does swapping mean? Why would you disable or enable it?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Why do we need to allocate contiguous space for a process?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What are the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 of First, Best, Worst fit in allocating </a:t>
            </a:r>
            <a:r>
              <a:rPr lang="en-US" sz="2000" dirty="0" err="1" smtClean="0"/>
              <a:t>contig</a:t>
            </a:r>
            <a:r>
              <a:rPr lang="en-US" sz="2000" dirty="0" smtClean="0"/>
              <a:t>. space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Explain why/how external and internal fragmentations happen. How can we solve them?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At the high level describe paging and basic hardware support needed.</a:t>
            </a:r>
          </a:p>
          <a:p>
            <a:pPr>
              <a:buFont typeface="Wingdings" pitchFamily="2" charset="2"/>
              <a:buChar char="q"/>
            </a:pPr>
            <a:r>
              <a:rPr lang="en-US" sz="2000" dirty="0" smtClean="0"/>
              <a:t>Given a virtual and physical  addresses, show how to design a single, two-level paging systems.</a:t>
            </a: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Retrieval Exercises: Memory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429789"/>
            <a:ext cx="8858250" cy="5072612"/>
          </a:xfrm>
        </p:spPr>
        <p:txBody>
          <a:bodyPr/>
          <a:lstStyle/>
          <a:p>
            <a:r>
              <a:rPr lang="en-US" sz="2000" dirty="0" smtClean="0"/>
              <a:t>Discuss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 of using small/big size pages/frames.</a:t>
            </a:r>
          </a:p>
          <a:p>
            <a:r>
              <a:rPr lang="en-US" sz="2000" dirty="0" smtClean="0"/>
              <a:t>Explain pros/cons of paging. E.g. How does it enable page sharing?</a:t>
            </a:r>
          </a:p>
          <a:p>
            <a:r>
              <a:rPr lang="en-US" sz="2000" dirty="0" smtClean="0"/>
              <a:t>What is the goal of translation look-aside buffers (TLBs)? </a:t>
            </a:r>
          </a:p>
          <a:p>
            <a:r>
              <a:rPr lang="en-US" sz="2000" dirty="0" smtClean="0"/>
              <a:t>How does it work? Draw a diagram to show the basic architecture.</a:t>
            </a:r>
          </a:p>
          <a:p>
            <a:r>
              <a:rPr lang="en-US" sz="2000" dirty="0" smtClean="0"/>
              <a:t>Be able to compute Effective Access Time (EAT) under a given scenario.</a:t>
            </a:r>
          </a:p>
          <a:p>
            <a:r>
              <a:rPr lang="en-US" sz="2000" dirty="0" smtClean="0"/>
              <a:t> Explain the key ideas and motivation behind Hierarchical Page tables, Hashed Page Tables, Inverted Page Tables</a:t>
            </a:r>
          </a:p>
          <a:p>
            <a:r>
              <a:rPr lang="en-US" sz="2000" dirty="0" smtClean="0"/>
              <a:t>Be able to design a paging system with multiple levels</a:t>
            </a:r>
          </a:p>
          <a:p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 </a:t>
            </a:r>
            <a:r>
              <a:rPr lang="en-US" dirty="0" smtClean="0"/>
              <a:t>9:  Virtual Memory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b="1" dirty="0" smtClean="0">
                <a:latin typeface="Comic Sans MS" charset="0"/>
              </a:rPr>
              <a:t>Allow the OS to hand out </a:t>
            </a:r>
            <a:endParaRPr lang="en-US" b="1" dirty="0" smtClean="0">
              <a:latin typeface="Comic Sans MS" charset="0"/>
            </a:endParaRPr>
          </a:p>
          <a:p>
            <a:pPr algn="r"/>
            <a:r>
              <a:rPr lang="en-US" b="1" dirty="0" smtClean="0">
                <a:latin typeface="Comic Sans MS" charset="0"/>
              </a:rPr>
              <a:t>more </a:t>
            </a:r>
            <a:r>
              <a:rPr lang="en-US" b="1" dirty="0" smtClean="0">
                <a:latin typeface="Comic Sans MS" charset="0"/>
              </a:rPr>
              <a:t>memory than existing physical </a:t>
            </a:r>
            <a:r>
              <a:rPr lang="en-US" b="1" dirty="0" smtClean="0">
                <a:latin typeface="Comic Sans MS" charset="0"/>
              </a:rPr>
              <a:t>memory</a:t>
            </a:r>
          </a:p>
          <a:p>
            <a:pPr algn="r"/>
            <a:endParaRPr lang="en-US" b="1" dirty="0" smtClean="0">
              <a:latin typeface="Comic Sans MS" charset="0"/>
            </a:endParaRPr>
          </a:p>
          <a:p>
            <a:r>
              <a:rPr lang="en-US" b="1" dirty="0" smtClean="0">
                <a:latin typeface="Comic Sans MS" charset="0"/>
              </a:rPr>
              <a:t>ch09-sgg-tk.ppt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Retrieval Exercises for Virtual Memory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4864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What is virtual memory?</a:t>
            </a:r>
          </a:p>
          <a:p>
            <a:r>
              <a:rPr lang="en-US" dirty="0" smtClean="0"/>
              <a:t>What are the goals and benefits of virtual memory?</a:t>
            </a:r>
          </a:p>
          <a:p>
            <a:r>
              <a:rPr lang="en-US" dirty="0" smtClean="0"/>
              <a:t>How to map virtual memory addresses to physical ones?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Demad</a:t>
            </a:r>
            <a:r>
              <a:rPr lang="en-US" dirty="0" smtClean="0"/>
              <a:t> Paging? How does it work?</a:t>
            </a:r>
          </a:p>
          <a:p>
            <a:r>
              <a:rPr lang="en-US" dirty="0" smtClean="0"/>
              <a:t>What is the role of “valid-bit” in page table?</a:t>
            </a:r>
          </a:p>
          <a:p>
            <a:r>
              <a:rPr lang="en-US" dirty="0" smtClean="0"/>
              <a:t>What does page fault means? How does it happens and how is it be handled?</a:t>
            </a:r>
          </a:p>
          <a:p>
            <a:r>
              <a:rPr lang="en-US" dirty="0" smtClean="0"/>
              <a:t>Be able to compute EAT under given demand paging scenario. What are the dominant delay components? </a:t>
            </a:r>
          </a:p>
          <a:p>
            <a:r>
              <a:rPr lang="en-US" dirty="0" smtClean="0"/>
              <a:t>What does Copy-on-Write means? Explain benefits.</a:t>
            </a:r>
          </a:p>
          <a:p>
            <a:r>
              <a:rPr lang="en-US" dirty="0" smtClean="0"/>
              <a:t>Explain how/why page replacement is needed and handled.</a:t>
            </a:r>
          </a:p>
          <a:p>
            <a:r>
              <a:rPr lang="en-US" dirty="0" smtClean="0"/>
              <a:t>Be able to trace/count number of page faults under FIFI, Opt, LRU, LFU, MFU etc.</a:t>
            </a:r>
          </a:p>
          <a:p>
            <a:r>
              <a:rPr lang="en-US" dirty="0" smtClean="0"/>
              <a:t>Adv/Disadvantages different approximate implementation of LRU?</a:t>
            </a:r>
          </a:p>
          <a:p>
            <a:r>
              <a:rPr lang="en-US" dirty="0" smtClean="0"/>
              <a:t>What does locality means, how it impacts program performance in demand paging?</a:t>
            </a:r>
          </a:p>
          <a:p>
            <a:r>
              <a:rPr lang="en-US" dirty="0" smtClean="0"/>
              <a:t>How do two programs can share memory (consider memory-mapped files)?</a:t>
            </a:r>
          </a:p>
          <a:p>
            <a:r>
              <a:rPr lang="en-US" dirty="0" smtClean="0"/>
              <a:t>What are the major concerns when allocating frames to different size programs?</a:t>
            </a:r>
          </a:p>
          <a:p>
            <a:r>
              <a:rPr lang="en-US" dirty="0" smtClean="0"/>
              <a:t>Explain the difference between global and local allocation/replacement.</a:t>
            </a:r>
          </a:p>
          <a:p>
            <a:r>
              <a:rPr lang="en-US" dirty="0" smtClean="0"/>
              <a:t>What does Thrashing means? What strategies to use for avoiding it?</a:t>
            </a:r>
          </a:p>
          <a:p>
            <a:r>
              <a:rPr lang="en-US" dirty="0" smtClean="0"/>
              <a:t>…. Optional (memory allocation user/kernel, other issues improvements)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Ch1: </a:t>
            </a:r>
            <a:r>
              <a:rPr lang="en-US" dirty="0" smtClean="0"/>
              <a:t>Introduction</a:t>
            </a:r>
            <a:br>
              <a:rPr lang="en-US" dirty="0" smtClean="0"/>
            </a:br>
            <a:r>
              <a:rPr lang="en-US" dirty="0" smtClean="0"/>
              <a:t>Ch2</a:t>
            </a:r>
            <a:r>
              <a:rPr lang="en-US" dirty="0" smtClean="0"/>
              <a:t>: </a:t>
            </a:r>
            <a:r>
              <a:rPr lang="en-US" dirty="0" smtClean="0"/>
              <a:t>Operating-System </a:t>
            </a:r>
            <a:r>
              <a:rPr lang="en-US" dirty="0" smtClean="0"/>
              <a:t>Structures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722313" y="1975465"/>
            <a:ext cx="7772400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Grand tour of the major operating systems components </a:t>
            </a:r>
            <a:endParaRPr lang="en-US" b="1" dirty="0" smtClean="0">
              <a:latin typeface="Comic Sans MS" charset="0"/>
            </a:endParaRPr>
          </a:p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Operating System Structures &amp; Services</a:t>
            </a:r>
          </a:p>
          <a:p>
            <a:pPr algn="r">
              <a:lnSpc>
                <a:spcPct val="110000"/>
              </a:lnSpc>
            </a:pPr>
            <a:endParaRPr lang="en-US" b="1" dirty="0" smtClean="0">
              <a:latin typeface="Comic Sans MS" charset="0"/>
            </a:endParaRPr>
          </a:p>
          <a:p>
            <a:pPr>
              <a:lnSpc>
                <a:spcPct val="110000"/>
              </a:lnSpc>
              <a:buFont typeface="Monotype Sorts" charset="0"/>
              <a:buNone/>
            </a:pPr>
            <a:endParaRPr lang="en-US" b="1" dirty="0" smtClean="0">
              <a:latin typeface="Comic Sans MS" charset="0"/>
            </a:endParaRP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ch01-sgg-tk.ppt</a:t>
            </a:r>
          </a:p>
          <a:p>
            <a:pPr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ch02-sgg-tk.ppt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dirty="0" smtClean="0"/>
              <a:t>Retrieval Exercises: OS 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948" y="1262063"/>
            <a:ext cx="8595360" cy="4938712"/>
          </a:xfrm>
        </p:spPr>
        <p:txBody>
          <a:bodyPr>
            <a:normAutofit fontScale="92500"/>
          </a:bodyPr>
          <a:lstStyle/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is OS?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the goals of OS?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the two key mechanisms to interact with the kernel, and how do they work?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Differences between System calls and Library function calls? How they work, what information is stored in executable file etc…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the differences between batch processing, multiprogramming, time sharing systems? Adv/</a:t>
            </a:r>
            <a:r>
              <a:rPr kumimoji="1" lang="en-US" sz="2200" kern="0" dirty="0" err="1" smtClean="0">
                <a:solidFill>
                  <a:srgbClr val="000000"/>
                </a:solidFill>
                <a:latin typeface="Helvetica"/>
                <a:ea typeface="ＭＳ Ｐゴシック"/>
              </a:rPr>
              <a:t>Disadv</a:t>
            </a: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?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is a device driver (</a:t>
            </a:r>
            <a:r>
              <a:rPr kumimoji="1" lang="en-US" sz="2200" kern="0" dirty="0" err="1" smtClean="0">
                <a:solidFill>
                  <a:srgbClr val="000000"/>
                </a:solidFill>
                <a:latin typeface="Helvetica"/>
                <a:ea typeface="ＭＳ Ｐゴシック"/>
              </a:rPr>
              <a:t>dd</a:t>
            </a: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)?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the basic OS Structures/components/tasks/services? 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22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different systems and OS types?  </a:t>
            </a:r>
            <a:r>
              <a:rPr kumimoji="1" lang="en-US" sz="18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(distributed, embedded …)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18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What are different OS design approaches? +/-</a:t>
            </a:r>
          </a:p>
          <a:p>
            <a:pPr lvl="0" eaLnBrk="0" fontAlgn="base" hangingPunct="0">
              <a:spcBef>
                <a:spcPct val="35000"/>
              </a:spcBef>
              <a:spcAft>
                <a:spcPct val="0"/>
              </a:spcAft>
              <a:buClr>
                <a:srgbClr val="666600"/>
              </a:buClr>
              <a:buSzPct val="90000"/>
              <a:buFont typeface="Wingdings" pitchFamily="2" charset="2"/>
              <a:buChar char="n"/>
            </a:pPr>
            <a:r>
              <a:rPr kumimoji="1" lang="en-US" sz="1800" kern="0" dirty="0" smtClean="0">
                <a:solidFill>
                  <a:srgbClr val="000000"/>
                </a:solidFill>
                <a:latin typeface="Helvetica"/>
                <a:ea typeface="ＭＳ Ｐゴシック"/>
              </a:rPr>
              <a:t>Differences  between policies and mechanisms?</a:t>
            </a:r>
            <a:endParaRPr kumimoji="1" lang="en-US" sz="1800" kern="0" dirty="0" smtClean="0">
              <a:solidFill>
                <a:srgbClr val="000000"/>
              </a:solidFill>
              <a:latin typeface="Helvetica"/>
              <a:ea typeface="ＭＳ Ｐゴシック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A41982E-6D05-9946-9955-DE8655782D7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488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Ch3: processes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r">
              <a:lnSpc>
                <a:spcPct val="110000"/>
              </a:lnSpc>
            </a:pPr>
            <a:r>
              <a:rPr lang="en-GB" b="1" dirty="0" smtClean="0">
                <a:latin typeface="Comic Sans MS" charset="0"/>
              </a:rPr>
              <a:t>Programs in execution</a:t>
            </a:r>
          </a:p>
          <a:p>
            <a:pPr algn="r">
              <a:lnSpc>
                <a:spcPct val="110000"/>
              </a:lnSpc>
            </a:pPr>
            <a:endParaRPr lang="en-GB" b="1" dirty="0" smtClean="0">
              <a:latin typeface="Comic Sans MS" charset="0"/>
            </a:endParaRPr>
          </a:p>
          <a:p>
            <a:endParaRPr lang="en-US" dirty="0" smtClean="0"/>
          </a:p>
          <a:p>
            <a:r>
              <a:rPr lang="en-US" sz="2100" b="1" dirty="0" smtClean="0">
                <a:latin typeface="Comic Sans MS" charset="0"/>
              </a:rPr>
              <a:t>ch03-sgg-tk.ppt</a:t>
            </a:r>
            <a:endParaRPr lang="en-US" sz="2100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Retrieval Exercises: program and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2578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What is the difference between program and process?</a:t>
            </a:r>
          </a:p>
          <a:p>
            <a:r>
              <a:rPr lang="en-US" sz="1800" dirty="0" smtClean="0"/>
              <a:t>How does a program becomes a process?</a:t>
            </a:r>
          </a:p>
          <a:p>
            <a:r>
              <a:rPr lang="en-US" sz="1800" dirty="0" smtClean="0"/>
              <a:t>Draw a diagram to show how the state of a process changes? </a:t>
            </a:r>
          </a:p>
          <a:p>
            <a:r>
              <a:rPr lang="en-US" sz="1800" dirty="0" smtClean="0"/>
              <a:t>List at least four fields in PCB and explain their purposes?</a:t>
            </a:r>
          </a:p>
          <a:p>
            <a:r>
              <a:rPr lang="en-US" sz="1800" dirty="0" smtClean="0"/>
              <a:t>Using a diagram explain how does context-switching happens.</a:t>
            </a:r>
          </a:p>
          <a:p>
            <a:r>
              <a:rPr lang="en-US" sz="1800" dirty="0" smtClean="0"/>
              <a:t>Compare/contrast  process vs. threads.</a:t>
            </a:r>
          </a:p>
          <a:p>
            <a:r>
              <a:rPr lang="en-US" sz="1800" dirty="0" smtClean="0"/>
              <a:t>What are the main parts/sections of a program image in the memory and what are the goals of these parts/sections?</a:t>
            </a:r>
          </a:p>
          <a:p>
            <a:r>
              <a:rPr lang="en-US" sz="1800" dirty="0" smtClean="0"/>
              <a:t>Be able to create/copy/free structures similar to command-line argument list</a:t>
            </a:r>
          </a:p>
          <a:p>
            <a:r>
              <a:rPr lang="en-US" sz="1800" dirty="0" smtClean="0"/>
              <a:t>What might be the adv/</a:t>
            </a:r>
            <a:r>
              <a:rPr lang="en-US" sz="1800" dirty="0" err="1" smtClean="0"/>
              <a:t>disadv</a:t>
            </a:r>
            <a:r>
              <a:rPr lang="en-US" sz="1800" dirty="0" smtClean="0"/>
              <a:t> of using static variables?</a:t>
            </a:r>
          </a:p>
          <a:p>
            <a:r>
              <a:rPr lang="en-US" sz="1800" dirty="0" smtClean="0"/>
              <a:t>Given example function that would not be thread-safe? Explain Why/how?</a:t>
            </a:r>
          </a:p>
          <a:p>
            <a:r>
              <a:rPr lang="en-US" sz="1800" dirty="0" smtClean="0"/>
              <a:t>What is the main purpose of using static before a variable and before a function?</a:t>
            </a:r>
          </a:p>
          <a:p>
            <a:r>
              <a:rPr lang="en-US" sz="1800" dirty="0" smtClean="0"/>
              <a:t>Explain the purpose of fork, exec, and wait in process creation and termination? </a:t>
            </a:r>
          </a:p>
          <a:p>
            <a:r>
              <a:rPr lang="en-US" sz="1800" dirty="0" smtClean="0"/>
              <a:t>Be able to draw the graph of process relations and show their output.</a:t>
            </a:r>
          </a:p>
          <a:p>
            <a:r>
              <a:rPr lang="en-US" sz="1800" dirty="0" smtClean="0"/>
              <a:t>What happens if the parent process quits without waiting for children? </a:t>
            </a:r>
          </a:p>
          <a:p>
            <a:r>
              <a:rPr lang="en-US" sz="1800" dirty="0" smtClean="0"/>
              <a:t>What does zombie mean and how are they cleared from the system ?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20001" y="6400800"/>
            <a:ext cx="1016000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53BA9C7-2DEC-4AFE-B062-3536995A626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 </a:t>
            </a:r>
            <a:r>
              <a:rPr lang="en-US" dirty="0" smtClean="0"/>
              <a:t>4: Threads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dirty="0" smtClean="0"/>
              <a:t> </a:t>
            </a:r>
            <a:r>
              <a:rPr lang="en-US" b="1" dirty="0" smtClean="0">
                <a:latin typeface="Comic Sans MS" charset="0"/>
              </a:rPr>
              <a:t>A fundamental unit of CPU utilization </a:t>
            </a:r>
            <a:endParaRPr lang="en-US" b="1" dirty="0" smtClean="0">
              <a:latin typeface="Comic Sans MS" charset="0"/>
            </a:endParaRPr>
          </a:p>
          <a:p>
            <a:pPr algn="r"/>
            <a:endParaRPr lang="en-US" b="1" dirty="0" smtClean="0">
              <a:latin typeface="Comic Sans MS" charset="0"/>
            </a:endParaRPr>
          </a:p>
          <a:p>
            <a:pPr algn="r"/>
            <a:endParaRPr lang="en-US" b="1" dirty="0" smtClean="0">
              <a:latin typeface="Comic Sans MS" charset="0"/>
            </a:endParaRPr>
          </a:p>
          <a:p>
            <a:r>
              <a:rPr lang="en-US" b="1" dirty="0" smtClean="0">
                <a:latin typeface="Comic Sans MS" charset="0"/>
              </a:rPr>
              <a:t>ch04-sgg-tk.ppt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Retrieval exercises from Threads: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What is a thread?</a:t>
            </a:r>
          </a:p>
          <a:p>
            <a:r>
              <a:rPr lang="en-US" sz="2000" dirty="0" smtClean="0"/>
              <a:t>What are the differences between thread and process?</a:t>
            </a:r>
          </a:p>
          <a:p>
            <a:r>
              <a:rPr lang="en-US" sz="2000" dirty="0" smtClean="0"/>
              <a:t>What are the benefits of threads?</a:t>
            </a:r>
          </a:p>
          <a:p>
            <a:r>
              <a:rPr lang="en-US" sz="2000" dirty="0" smtClean="0"/>
              <a:t>How does a process create/manages several threads?</a:t>
            </a:r>
          </a:p>
          <a:p>
            <a:r>
              <a:rPr lang="en-US" sz="2000" dirty="0" smtClean="0"/>
              <a:t>What are the differences between user level and kernel level threads? </a:t>
            </a:r>
          </a:p>
          <a:p>
            <a:r>
              <a:rPr lang="en-US" sz="2000" dirty="0" smtClean="0"/>
              <a:t>What might be the adv/</a:t>
            </a:r>
            <a:r>
              <a:rPr lang="en-US" sz="2000" dirty="0" err="1" smtClean="0"/>
              <a:t>disadv</a:t>
            </a:r>
            <a:r>
              <a:rPr lang="en-US" sz="2000" dirty="0" smtClean="0"/>
              <a:t> of using user or kernel threads?</a:t>
            </a:r>
          </a:p>
          <a:p>
            <a:r>
              <a:rPr lang="en-US" sz="2000" dirty="0" smtClean="0"/>
              <a:t>Draw a diagram to show how user threads can be mapped to kernel ones. </a:t>
            </a:r>
          </a:p>
          <a:p>
            <a:r>
              <a:rPr lang="en-US" sz="2000" dirty="0" smtClean="0"/>
              <a:t>Explain how does Light-Weight Process (LWP) approach work. </a:t>
            </a:r>
          </a:p>
          <a:p>
            <a:r>
              <a:rPr lang="en-US" sz="2000" dirty="0" smtClean="0"/>
              <a:t>Thread Libraries</a:t>
            </a:r>
          </a:p>
          <a:p>
            <a:pPr lvl="1"/>
            <a:r>
              <a:rPr lang="en-US" sz="1600" dirty="0" smtClean="0"/>
              <a:t>How to create a thread in C and Java? What does Join do?</a:t>
            </a:r>
          </a:p>
          <a:p>
            <a:pPr lvl="1"/>
            <a:r>
              <a:rPr lang="en-US" sz="1600" dirty="0" smtClean="0"/>
              <a:t>Give the expected output of a given program using multiple threads.</a:t>
            </a:r>
          </a:p>
          <a:p>
            <a:pPr lvl="1"/>
            <a:r>
              <a:rPr lang="en-US" sz="1600" dirty="0" smtClean="0"/>
              <a:t>Life-time (state transitions) of Java threads</a:t>
            </a:r>
          </a:p>
          <a:p>
            <a:r>
              <a:rPr lang="en-US" sz="2000" dirty="0" smtClean="0"/>
              <a:t>Other issues? </a:t>
            </a:r>
          </a:p>
          <a:p>
            <a:pPr lvl="1"/>
            <a:r>
              <a:rPr lang="en-US" sz="1200" dirty="0" smtClean="0"/>
              <a:t>Should we replicate all active threads upon fork(), why, why not?</a:t>
            </a:r>
          </a:p>
          <a:p>
            <a:pPr lvl="1"/>
            <a:r>
              <a:rPr lang="en-US" sz="1200" dirty="0" smtClean="0"/>
              <a:t>When do you think we may need thread cancelation and how to deal with it?</a:t>
            </a:r>
          </a:p>
          <a:p>
            <a:pPr lvl="1"/>
            <a:r>
              <a:rPr lang="en-US" sz="1200" dirty="0" smtClean="0"/>
              <a:t>What are the adv/</a:t>
            </a:r>
            <a:r>
              <a:rPr lang="en-US" sz="1200" dirty="0" err="1" smtClean="0"/>
              <a:t>disadv</a:t>
            </a:r>
            <a:r>
              <a:rPr lang="en-US" sz="1200" dirty="0" smtClean="0"/>
              <a:t> of thread pools</a:t>
            </a:r>
            <a:r>
              <a:rPr lang="en-US" sz="1200" dirty="0" smtClean="0"/>
              <a:t>.</a:t>
            </a:r>
            <a:endParaRPr lang="en-US" sz="12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Ch </a:t>
            </a:r>
            <a:r>
              <a:rPr lang="en-US" sz="3200" dirty="0" smtClean="0"/>
              <a:t>5 in Old Ed:  </a:t>
            </a:r>
            <a:r>
              <a:rPr lang="en-US" sz="3200" dirty="0" smtClean="0"/>
              <a:t>Ch </a:t>
            </a:r>
            <a:r>
              <a:rPr lang="en-US" sz="3200" dirty="0" smtClean="0"/>
              <a:t>6 in 9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Ed:  </a:t>
            </a:r>
            <a:br>
              <a:rPr lang="en-US" sz="3200" dirty="0" smtClean="0"/>
            </a:br>
            <a:r>
              <a:rPr lang="en-US" dirty="0" smtClean="0"/>
              <a:t>CPU Scheduling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19200"/>
            <a:ext cx="7772400" cy="3187701"/>
          </a:xfrm>
        </p:spPr>
        <p:txBody>
          <a:bodyPr>
            <a:normAutofit/>
          </a:bodyPr>
          <a:lstStyle/>
          <a:p>
            <a:pPr algn="r">
              <a:lnSpc>
                <a:spcPct val="110000"/>
              </a:lnSpc>
            </a:pPr>
            <a:endParaRPr lang="en-US" b="1" dirty="0" smtClean="0">
              <a:latin typeface="Comic Sans MS" charset="0"/>
            </a:endParaRPr>
          </a:p>
          <a:p>
            <a:pPr algn="r">
              <a:lnSpc>
                <a:spcPct val="110000"/>
              </a:lnSpc>
            </a:pPr>
            <a:r>
              <a:rPr lang="en-US" b="1" dirty="0" smtClean="0">
                <a:latin typeface="Comic Sans MS" charset="0"/>
              </a:rPr>
              <a:t>Pick </a:t>
            </a:r>
            <a:r>
              <a:rPr lang="en-US" b="1" dirty="0" smtClean="0">
                <a:latin typeface="Comic Sans MS" charset="0"/>
              </a:rPr>
              <a:t>one ‘lucky’ process from ready queue</a:t>
            </a:r>
          </a:p>
          <a:p>
            <a:pPr algn="r">
              <a:lnSpc>
                <a:spcPct val="110000"/>
              </a:lnSpc>
            </a:pPr>
            <a:endParaRPr lang="en-US" dirty="0" smtClean="0">
              <a:latin typeface="Comic Sans MS" charset="0"/>
            </a:endParaRPr>
          </a:p>
          <a:p>
            <a:pPr algn="r">
              <a:lnSpc>
                <a:spcPct val="110000"/>
              </a:lnSpc>
            </a:pPr>
            <a:endParaRPr lang="en-US" dirty="0" smtClean="0">
              <a:latin typeface="Comic Sans MS" charset="0"/>
            </a:endParaRPr>
          </a:p>
          <a:p>
            <a:endParaRPr lang="en-US" b="1" dirty="0" smtClean="0">
              <a:latin typeface="Comic Sans MS" charset="0"/>
            </a:endParaRPr>
          </a:p>
          <a:p>
            <a:r>
              <a:rPr lang="en-US" b="1" dirty="0" smtClean="0">
                <a:latin typeface="Comic Sans MS" charset="0"/>
              </a:rPr>
              <a:t>ch05-sgg-tk.ppt</a:t>
            </a:r>
            <a:endParaRPr lang="en-US" b="1" dirty="0" smtClean="0">
              <a:latin typeface="Comic Sans MS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Retrieval Exercises: CPU SCHEDULING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69895"/>
            <a:ext cx="9144000" cy="5230905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What is the difference between long-term, short-term, and medium-term schedulers?</a:t>
            </a:r>
          </a:p>
          <a:p>
            <a:r>
              <a:rPr lang="en-US" sz="1800" dirty="0" smtClean="0"/>
              <a:t>When a running process moves out of CPU?</a:t>
            </a:r>
          </a:p>
          <a:p>
            <a:r>
              <a:rPr lang="en-US" sz="1800" dirty="0" smtClean="0"/>
              <a:t>Draw a state diagram and show how/where/when CPU scheduler is invoked to change the state of a process? </a:t>
            </a:r>
          </a:p>
          <a:p>
            <a:r>
              <a:rPr lang="en-US" sz="1800" dirty="0" smtClean="0"/>
              <a:t>Compare/contrast preemptive and non-preemptive scheduling and give examples.</a:t>
            </a:r>
          </a:p>
          <a:p>
            <a:r>
              <a:rPr lang="en-US" sz="1800" dirty="0" smtClean="0"/>
              <a:t>Using a diagram explain how does context-switching happens.</a:t>
            </a:r>
          </a:p>
          <a:p>
            <a:r>
              <a:rPr lang="en-US" sz="1800" dirty="0" smtClean="0"/>
              <a:t>What is CPU utilization? If CPU was busy for 100 ms during a second, what is CPU </a:t>
            </a:r>
            <a:r>
              <a:rPr lang="en-US" sz="1800" dirty="0" err="1" smtClean="0"/>
              <a:t>util</a:t>
            </a:r>
            <a:r>
              <a:rPr lang="en-US" sz="1800" dirty="0" smtClean="0"/>
              <a:t>?</a:t>
            </a:r>
          </a:p>
          <a:p>
            <a:r>
              <a:rPr lang="en-US" sz="1800" dirty="0" smtClean="0"/>
              <a:t>How can we increase CPU utilization?</a:t>
            </a:r>
          </a:p>
          <a:p>
            <a:r>
              <a:rPr lang="en-US" sz="1800" dirty="0" smtClean="0"/>
              <a:t>Compare/contrast CPU-bound and II-bound processes? What are the challenges in scheduling such processes? </a:t>
            </a:r>
          </a:p>
          <a:p>
            <a:r>
              <a:rPr lang="en-US" sz="1800" dirty="0" smtClean="0"/>
              <a:t>What are the key performance criteria for scheduling algorithms? Explain turnaround time. </a:t>
            </a:r>
          </a:p>
          <a:p>
            <a:r>
              <a:rPr lang="en-US" sz="1800" dirty="0" smtClean="0"/>
              <a:t>Be able to explain the basic ideas/mechanisms behind FIFO, SFJ, PSFJ, RR, PR</a:t>
            </a:r>
          </a:p>
          <a:p>
            <a:r>
              <a:rPr lang="en-US" sz="1800" dirty="0" smtClean="0"/>
              <a:t>Be able to draw Gantt chart based on the given processes and scheduling algorithm and compute performance metrics (e.g., utilization, waiting time, response time, throughput, turnaround time etc)</a:t>
            </a:r>
          </a:p>
          <a:p>
            <a:r>
              <a:rPr lang="en-US" sz="1800" dirty="0" smtClean="0"/>
              <a:t>Why do we need multilevel queues and how to use them to provide different guarantees?</a:t>
            </a:r>
          </a:p>
          <a:p>
            <a:r>
              <a:rPr lang="en-US" sz="1800" dirty="0" smtClean="0"/>
              <a:t>What are the general approaches to evaluate the system performance: analytical (queuing theory) and Simulation…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620001" y="6400800"/>
            <a:ext cx="1016000" cy="2857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A53BA9C7-2DEC-4AFE-B062-3536995A6260}" type="slidenum">
              <a:rPr lang="en-US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1653</Words>
  <Application>Microsoft Office PowerPoint</Application>
  <PresentationFormat>On-screen Show (4:3)</PresentationFormat>
  <Paragraphs>199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Review and Retrieval Exercises  for  CS 5523 Operating Systems </vt:lpstr>
      <vt:lpstr>Ch1: Introduction Ch2: Operating-System Structures </vt:lpstr>
      <vt:lpstr>Retrieval Exercises: OS Introduction </vt:lpstr>
      <vt:lpstr>Ch3: processes</vt:lpstr>
      <vt:lpstr>Retrieval Exercises: program and process</vt:lpstr>
      <vt:lpstr>Ch 4: Threads</vt:lpstr>
      <vt:lpstr>Retrieval exercises from Threads:</vt:lpstr>
      <vt:lpstr>Ch 5 in Old Ed:  Ch 6 in 9th Ed:   CPU Scheduling</vt:lpstr>
      <vt:lpstr>Retrieval Exercises: CPU SCHEDULING</vt:lpstr>
      <vt:lpstr>Ch 6 in Old Ed:  Ch 5 in 9th Ed:  Process Synchronization</vt:lpstr>
      <vt:lpstr>Retrieval exercises from Process Sync.</vt:lpstr>
      <vt:lpstr>Ch 7:  Deadlocks</vt:lpstr>
      <vt:lpstr>Retrieval exercises from Deadlocks</vt:lpstr>
      <vt:lpstr>Memory Management</vt:lpstr>
      <vt:lpstr>Retrieval Exercises: Memory Management</vt:lpstr>
      <vt:lpstr>Retrieval Exercises: Memory Management</vt:lpstr>
      <vt:lpstr>Ch 9:  Virtual Memory</vt:lpstr>
      <vt:lpstr>Retrieval Exercises for Virtual Memory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Exercises  for  CS 3733 Operating Systems </dc:title>
  <dc:creator>turgay</dc:creator>
  <cp:lastModifiedBy>xy</cp:lastModifiedBy>
  <cp:revision>7</cp:revision>
  <dcterms:created xsi:type="dcterms:W3CDTF">2006-08-16T00:00:00Z</dcterms:created>
  <dcterms:modified xsi:type="dcterms:W3CDTF">2017-02-19T00:22:30Z</dcterms:modified>
</cp:coreProperties>
</file>